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536" r:id="rId3"/>
    <p:sldId id="529" r:id="rId4"/>
    <p:sldId id="341" r:id="rId5"/>
    <p:sldId id="279" r:id="rId6"/>
    <p:sldId id="530" r:id="rId7"/>
    <p:sldId id="534" r:id="rId8"/>
    <p:sldId id="414" r:id="rId9"/>
    <p:sldId id="533" r:id="rId10"/>
    <p:sldId id="537" r:id="rId11"/>
    <p:sldId id="538" r:id="rId12"/>
    <p:sldId id="393" r:id="rId13"/>
    <p:sldId id="535" r:id="rId14"/>
    <p:sldId id="539" r:id="rId15"/>
    <p:sldId id="540" r:id="rId16"/>
    <p:sldId id="532" r:id="rId17"/>
    <p:sldId id="327" r:id="rId18"/>
  </p:sldIdLst>
  <p:sldSz cx="12192000" cy="6858000"/>
  <p:notesSz cx="6858000" cy="9144000"/>
  <p:embeddedFontLst>
    <p:embeddedFont>
      <p:font typeface="Work Sans SemiBold" panose="020B060402020202020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Work Sans Medium" panose="020B0604020202020204" charset="0"/>
      <p:regular r:id="rId29"/>
      <p:italic r:id="rId30"/>
    </p:embeddedFont>
    <p:embeddedFont>
      <p:font typeface="Work Sans" panose="020B0604020202020204" charset="0"/>
      <p:regular r:id="rId31"/>
      <p:bold r:id="rId32"/>
      <p:italic r:id="rId33"/>
      <p:boldItalic r:id="rId34"/>
    </p:embeddedFont>
    <p:embeddedFont>
      <p:font typeface="Josefin Sans" panose="020B0604020202020204" charset="0"/>
      <p:regular r:id="rId35"/>
      <p:bold r:id="rId36"/>
      <p:italic r:id="rId37"/>
      <p:boldItalic r:id="rId38"/>
    </p:embeddedFont>
    <p:embeddedFont>
      <p:font typeface="Josefin Sans Light" panose="020B0604020202020204" charset="0"/>
      <p:regular r:id="rId39"/>
      <p:italic r:id="rId40"/>
    </p:embeddedFont>
    <p:embeddedFont>
      <p:font typeface="Work Sans Light" panose="020B0604020202020204" charset="0"/>
      <p:regular r:id="rId41"/>
      <p:italic r:id="rId42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Work San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Work San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Work San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Work San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Work San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Work San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Work San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Work San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Work San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4158" userDrawn="1">
          <p15:clr>
            <a:srgbClr val="A4A3A4"/>
          </p15:clr>
        </p15:guide>
        <p15:guide id="5" pos="529" userDrawn="1">
          <p15:clr>
            <a:srgbClr val="A4A3A4"/>
          </p15:clr>
        </p15:guide>
        <p15:guide id="6" orient="horz" pos="890" userDrawn="1">
          <p15:clr>
            <a:srgbClr val="A4A3A4"/>
          </p15:clr>
        </p15:guide>
        <p15:guide id="7" orient="horz" pos="157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rle Zander" initials="MZ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F0F1"/>
    <a:srgbClr val="000000"/>
    <a:srgbClr val="2C2C2C"/>
    <a:srgbClr val="CB0014"/>
    <a:srgbClr val="54B6B5"/>
    <a:srgbClr val="424242"/>
    <a:srgbClr val="37817E"/>
    <a:srgbClr val="D1D8E1"/>
    <a:srgbClr val="A6D492"/>
    <a:srgbClr val="2F41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07" autoAdjust="0"/>
    <p:restoredTop sz="83358" autoAdjust="0"/>
  </p:normalViewPr>
  <p:slideViewPr>
    <p:cSldViewPr snapToGrid="0" snapToObjects="1">
      <p:cViewPr varScale="1">
        <p:scale>
          <a:sx n="69" d="100"/>
          <a:sy n="69" d="100"/>
        </p:scale>
        <p:origin x="852" y="44"/>
      </p:cViewPr>
      <p:guideLst>
        <p:guide orient="horz" pos="2092"/>
        <p:guide pos="4158"/>
        <p:guide pos="529"/>
        <p:guide orient="horz" pos="890"/>
        <p:guide orient="horz" pos="1570"/>
      </p:guideLst>
    </p:cSldViewPr>
  </p:slideViewPr>
  <p:notesTextViewPr>
    <p:cViewPr>
      <p:scale>
        <a:sx n="80" d="100"/>
        <a:sy n="8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263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theme" Target="theme/theme1.xml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0F5B0D3-F83B-DB4A-A770-99C3063AE8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9EF6066-8F23-6342-8238-A2A13FFE70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0FBE4-4ACC-0540-BA39-15F112C72396}" type="datetimeFigureOut">
              <a:rPr lang="de-DE" smtClean="0"/>
              <a:t>16.10.2021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C3D13D-1E49-7741-9BEF-E058A48C26B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D26103-BA0F-0A45-89DB-67BFDC89BC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187AD-4907-CB47-B24A-4F7ADB5F46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1752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636405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Work Sans"/>
      </a:defRPr>
    </a:lvl1pPr>
    <a:lvl2pPr indent="228600" latinLnBrk="0">
      <a:defRPr sz="1200">
        <a:latin typeface="+mn-lt"/>
        <a:ea typeface="+mn-ea"/>
        <a:cs typeface="+mn-cs"/>
        <a:sym typeface="Work Sans"/>
      </a:defRPr>
    </a:lvl2pPr>
    <a:lvl3pPr indent="457200" latinLnBrk="0">
      <a:defRPr sz="1200">
        <a:latin typeface="+mn-lt"/>
        <a:ea typeface="+mn-ea"/>
        <a:cs typeface="+mn-cs"/>
        <a:sym typeface="Work Sans"/>
      </a:defRPr>
    </a:lvl3pPr>
    <a:lvl4pPr indent="685800" latinLnBrk="0">
      <a:defRPr sz="1200">
        <a:latin typeface="+mn-lt"/>
        <a:ea typeface="+mn-ea"/>
        <a:cs typeface="+mn-cs"/>
        <a:sym typeface="Work Sans"/>
      </a:defRPr>
    </a:lvl4pPr>
    <a:lvl5pPr indent="914400" latinLnBrk="0">
      <a:defRPr sz="1200">
        <a:latin typeface="+mn-lt"/>
        <a:ea typeface="+mn-ea"/>
        <a:cs typeface="+mn-cs"/>
        <a:sym typeface="Work Sans"/>
      </a:defRPr>
    </a:lvl5pPr>
    <a:lvl6pPr indent="1143000" latinLnBrk="0">
      <a:defRPr sz="1200">
        <a:latin typeface="+mn-lt"/>
        <a:ea typeface="+mn-ea"/>
        <a:cs typeface="+mn-cs"/>
        <a:sym typeface="Work Sans"/>
      </a:defRPr>
    </a:lvl6pPr>
    <a:lvl7pPr indent="1371600" latinLnBrk="0">
      <a:defRPr sz="1200">
        <a:latin typeface="+mn-lt"/>
        <a:ea typeface="+mn-ea"/>
        <a:cs typeface="+mn-cs"/>
        <a:sym typeface="Work Sans"/>
      </a:defRPr>
    </a:lvl7pPr>
    <a:lvl8pPr indent="1600200" latinLnBrk="0">
      <a:defRPr sz="1200">
        <a:latin typeface="+mn-lt"/>
        <a:ea typeface="+mn-ea"/>
        <a:cs typeface="+mn-cs"/>
        <a:sym typeface="Work Sans"/>
      </a:defRPr>
    </a:lvl8pPr>
    <a:lvl9pPr indent="1828800" latinLnBrk="0">
      <a:defRPr sz="1200">
        <a:latin typeface="+mn-lt"/>
        <a:ea typeface="+mn-ea"/>
        <a:cs typeface="+mn-cs"/>
        <a:sym typeface="Work San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18A8B-CC3A-4362-A47C-91DCF17FF77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2018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cs typeface="Calibri" panose="020F0502020204030204" pitchFamily="34" charset="0"/>
              </a:rPr>
              <a:t>intrinsischer Antrieb + Vision &amp; Umsetzung</a:t>
            </a:r>
          </a:p>
          <a:p>
            <a:r>
              <a:rPr lang="de-DE" sz="1200" dirty="0">
                <a:cs typeface="Calibri" panose="020F0502020204030204" pitchFamily="34" charset="0"/>
              </a:rPr>
              <a:t>(</a:t>
            </a:r>
            <a:r>
              <a:rPr lang="de-DE" sz="1200" i="1" dirty="0" err="1">
                <a:cs typeface="Calibri" panose="020F0502020204030204" pitchFamily="34" charset="0"/>
              </a:rPr>
              <a:t>Branches</a:t>
            </a:r>
            <a:r>
              <a:rPr lang="de-DE" sz="1200" dirty="0">
                <a:cs typeface="Calibri" panose="020F0502020204030204" pitchFamily="34" charset="0"/>
              </a:rPr>
              <a:t> aus</a:t>
            </a:r>
            <a:r>
              <a:rPr lang="de-DE" sz="1200" baseline="0" dirty="0">
                <a:cs typeface="Calibri" panose="020F0502020204030204" pitchFamily="34" charset="0"/>
              </a:rPr>
              <a:t> der</a:t>
            </a:r>
            <a:r>
              <a:rPr lang="de-DE" sz="1200" dirty="0">
                <a:cs typeface="Calibri" panose="020F0502020204030204" pitchFamily="34" charset="0"/>
              </a:rPr>
              <a:t> Softwareentwicklung)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4552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500" dirty="0">
              <a:solidFill>
                <a:schemeClr val="tx1"/>
              </a:solidFill>
              <a:latin typeface="Work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14593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0407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de-DE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Chancengerechte &amp; hochwertige Bildung -&gt; OER verfügen über das Potenzial, Bildungsqualität zu verbessern sowie Dialog, Verbreitung von Wissen und Aufbau von Kapazitäten zu fördern.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de-DE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Damit leisten OER einen direkten Beitrag zur Umsetzung der </a:t>
            </a:r>
            <a:r>
              <a:rPr lang="de-DE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Bildungsagenda 2030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de-DE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(Quelle: https://</a:t>
            </a:r>
            <a:r>
              <a:rPr lang="de-DE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www.unesco.de</a:t>
            </a:r>
            <a:r>
              <a:rPr lang="de-DE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de-DE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bildung</a:t>
            </a:r>
            <a:r>
              <a:rPr lang="de-DE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/bildungsagenda-2030 Zugriff 03.10.2021) </a:t>
            </a:r>
          </a:p>
          <a:p>
            <a:pPr algn="ctr"/>
            <a:endParaRPr lang="de-DE" dirty="0">
              <a:solidFill>
                <a:srgbClr val="596D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54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5558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de-DE" dirty="0">
              <a:solidFill>
                <a:srgbClr val="596D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129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5955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0198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4777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5570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3247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18A8B-CC3A-4362-A47C-91DCF17FF776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34484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18A8B-CC3A-4362-A47C-91DCF17FF776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8971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18A8B-CC3A-4362-A47C-91DCF17FF776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1550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18A8B-CC3A-4362-A47C-91DCF17FF776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7261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56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reativecommons.org/licenses/by/4.0/deed.de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de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.png"/><Relationship Id="rId4" Type="http://schemas.openxmlformats.org/officeDocument/2006/relationships/hyperlink" Target="https://creativecommons.org/licenses/by/4.0/deed.de" TargetMode="Externa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de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>
            <a:extLst>
              <a:ext uri="{FF2B5EF4-FFF2-40B4-BE49-F238E27FC236}">
                <a16:creationId xmlns:a16="http://schemas.microsoft.com/office/drawing/2014/main" id="{FB830691-60DA-AE4A-9023-89BB68579511}"/>
              </a:ext>
            </a:extLst>
          </p:cNvPr>
          <p:cNvSpPr/>
          <p:nvPr userDrawn="1"/>
        </p:nvSpPr>
        <p:spPr>
          <a:xfrm>
            <a:off x="0" y="0"/>
            <a:ext cx="12192000" cy="6477000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>
            <a:outerShdw blurRad="88900" dist="50800" dir="5400000" algn="ctr" rotWithShape="0">
              <a:srgbClr val="ECEEF4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072DC1A-E9DC-5140-BEF0-631AE95179AD}"/>
              </a:ext>
            </a:extLst>
          </p:cNvPr>
          <p:cNvSpPr txBox="1"/>
          <p:nvPr userDrawn="1"/>
        </p:nvSpPr>
        <p:spPr>
          <a:xfrm>
            <a:off x="187950" y="6558374"/>
            <a:ext cx="11296126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>
                <a:solidFill>
                  <a:srgbClr val="596D88"/>
                </a:solidFill>
              </a:rPr>
              <a:t>        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t>twillo    |    12</a:t>
            </a:r>
            <a:r>
              <a:rPr lang="de-DE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.10.2021    |                       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t>Dieser Foliensatz ist, sofern nicht an einzelnen Inhalten anders angegeben, lizenziert unter der Creative Commons Lizenz 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  <a:hlinkClick r:id="rId2"/>
              </a:rPr>
              <a:t>CC BY 4.0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t>	</a:t>
            </a:r>
          </a:p>
        </p:txBody>
      </p:sp>
      <p:pic>
        <p:nvPicPr>
          <p:cNvPr id="5" name="Picture 2" descr="Bildergebnis für cc by 4.0">
            <a:extLst>
              <a:ext uri="{FF2B5EF4-FFF2-40B4-BE49-F238E27FC236}">
                <a16:creationId xmlns:a16="http://schemas.microsoft.com/office/drawing/2014/main" id="{74A16DE7-0BD1-1445-9D1F-4CBA28431D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537" y="6578157"/>
            <a:ext cx="582881" cy="20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2638D2A-299A-C941-949F-10CE6916EA68}"/>
              </a:ext>
            </a:extLst>
          </p:cNvPr>
          <p:cNvSpPr txBox="1"/>
          <p:nvPr userDrawn="1"/>
        </p:nvSpPr>
        <p:spPr>
          <a:xfrm>
            <a:off x="11484076" y="6557015"/>
            <a:ext cx="57027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D8D0B98E-0E10-884A-9D34-F1A09DA53F8B}" type="slidenum">
              <a:rPr kumimoji="0" lang="de-DE" sz="1000" b="0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‹Nr.›</a:t>
            </a:fld>
            <a:endParaRPr kumimoji="0" lang="de-DE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pic>
        <p:nvPicPr>
          <p:cNvPr id="8" name="Logo twillo with claim dark.png">
            <a:extLst>
              <a:ext uri="{FF2B5EF4-FFF2-40B4-BE49-F238E27FC236}">
                <a16:creationId xmlns:a16="http://schemas.microsoft.com/office/drawing/2014/main" id="{9DEBDEDE-F080-B342-AD19-1CCBE87D2A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109" y="442918"/>
            <a:ext cx="961142" cy="42944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4237349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Leer_dunkl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>
            <a:extLst>
              <a:ext uri="{FF2B5EF4-FFF2-40B4-BE49-F238E27FC236}">
                <a16:creationId xmlns:a16="http://schemas.microsoft.com/office/drawing/2014/main" id="{FB830691-60DA-AE4A-9023-89BB68579511}"/>
              </a:ext>
            </a:extLst>
          </p:cNvPr>
          <p:cNvSpPr/>
          <p:nvPr userDrawn="1"/>
        </p:nvSpPr>
        <p:spPr>
          <a:xfrm>
            <a:off x="0" y="0"/>
            <a:ext cx="12192000" cy="6477000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>
            <a:outerShdw blurRad="88900" dist="50800" dir="5400000" algn="ctr" rotWithShape="0">
              <a:srgbClr val="ECEEF4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62392F2-45DC-754D-8BBC-B19B88219305}"/>
              </a:ext>
            </a:extLst>
          </p:cNvPr>
          <p:cNvSpPr/>
          <p:nvPr userDrawn="1"/>
        </p:nvSpPr>
        <p:spPr>
          <a:xfrm>
            <a:off x="0" y="1315282"/>
            <a:ext cx="12192000" cy="51617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pic>
        <p:nvPicPr>
          <p:cNvPr id="29" name="Logo twillo with claim dark.png">
            <a:extLst>
              <a:ext uri="{FF2B5EF4-FFF2-40B4-BE49-F238E27FC236}">
                <a16:creationId xmlns:a16="http://schemas.microsoft.com/office/drawing/2014/main" id="{E5EF5658-C001-B64C-BA98-C748BC30DA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109" y="442918"/>
            <a:ext cx="961141" cy="42944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072DC1A-E9DC-5140-BEF0-631AE95179AD}"/>
              </a:ext>
            </a:extLst>
          </p:cNvPr>
          <p:cNvSpPr txBox="1"/>
          <p:nvPr userDrawn="1"/>
        </p:nvSpPr>
        <p:spPr>
          <a:xfrm>
            <a:off x="187950" y="6558374"/>
            <a:ext cx="11296126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>
                <a:solidFill>
                  <a:srgbClr val="596D88"/>
                </a:solidFill>
              </a:rPr>
              <a:t>       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t>twillo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t>    |    </a:t>
            </a:r>
            <a:fld id="{86A4CD23-93E5-3546-ACB1-5781E6EFB683}" type="datetime1">
              <a:rPr lang="de-DE" sz="100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16.10.2021</a:t>
            </a:fld>
            <a:r>
              <a:rPr lang="de-DE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|                       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t>Dieser Foliensatz ist, sofern nicht an einzelnen Inhalten anders angegeben, lizenziert unter der Creative Commons Lizenz 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  <a:hlinkClick r:id="rId3"/>
              </a:rPr>
              <a:t>CC BY 4.0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t>	</a:t>
            </a:r>
          </a:p>
        </p:txBody>
      </p:sp>
      <p:pic>
        <p:nvPicPr>
          <p:cNvPr id="5" name="Picture 2" descr="Bildergebnis für cc by 4.0">
            <a:extLst>
              <a:ext uri="{FF2B5EF4-FFF2-40B4-BE49-F238E27FC236}">
                <a16:creationId xmlns:a16="http://schemas.microsoft.com/office/drawing/2014/main" id="{74A16DE7-0BD1-1445-9D1F-4CBA28431D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876" y="6578157"/>
            <a:ext cx="582881" cy="20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2638D2A-299A-C941-949F-10CE6916EA68}"/>
              </a:ext>
            </a:extLst>
          </p:cNvPr>
          <p:cNvSpPr txBox="1"/>
          <p:nvPr userDrawn="1"/>
        </p:nvSpPr>
        <p:spPr>
          <a:xfrm>
            <a:off x="11484076" y="6557015"/>
            <a:ext cx="57027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D8D0B98E-0E10-884A-9D34-F1A09DA53F8B}" type="slidenum">
              <a:rPr kumimoji="0" lang="de-DE" sz="1000" b="0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‹Nr.›</a:t>
            </a:fld>
            <a:endParaRPr kumimoji="0" lang="de-DE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56153947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B4A25E0-3640-4141-AEB1-E2F6F8E135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92535" y="6404292"/>
            <a:ext cx="261266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4" name="Foliennummer">
            <a:extLst>
              <a:ext uri="{FF2B5EF4-FFF2-40B4-BE49-F238E27FC236}">
                <a16:creationId xmlns:a16="http://schemas.microsoft.com/office/drawing/2014/main" id="{A81A0721-D71D-D544-B1ED-B11C9043EB54}"/>
              </a:ext>
            </a:extLst>
          </p:cNvPr>
          <p:cNvSpPr txBox="1">
            <a:spLocks/>
          </p:cNvSpPr>
          <p:nvPr userDrawn="1"/>
        </p:nvSpPr>
        <p:spPr>
          <a:xfrm>
            <a:off x="11092535" y="6404292"/>
            <a:ext cx="261266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888888"/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defRPr>
            </a:lvl9pPr>
          </a:lstStyle>
          <a:p>
            <a:fld id="{86CB4B4D-7CA3-9044-876B-883B54F8677D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5" name="Logo twillo with claim dark.png">
            <a:extLst>
              <a:ext uri="{FF2B5EF4-FFF2-40B4-BE49-F238E27FC236}">
                <a16:creationId xmlns:a16="http://schemas.microsoft.com/office/drawing/2014/main" id="{2C9A791E-B9DE-1144-BD2C-102FF6BC41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109" y="442918"/>
            <a:ext cx="961142" cy="42944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ENTWICKLUNG DES PORTALS">
            <a:extLst>
              <a:ext uri="{FF2B5EF4-FFF2-40B4-BE49-F238E27FC236}">
                <a16:creationId xmlns:a16="http://schemas.microsoft.com/office/drawing/2014/main" id="{7C224FFC-71D6-DB48-AA59-5038B75F2D74}"/>
              </a:ext>
            </a:extLst>
          </p:cNvPr>
          <p:cNvSpPr txBox="1"/>
          <p:nvPr userDrawn="1"/>
        </p:nvSpPr>
        <p:spPr>
          <a:xfrm>
            <a:off x="4549904" y="1708597"/>
            <a:ext cx="309219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/>
              <a:t>Hier steht der </a:t>
            </a:r>
            <a:r>
              <a:rPr lang="de-DE" cap="all" dirty="0" err="1"/>
              <a:t>titel</a:t>
            </a:r>
            <a:endParaRPr cap="all" dirty="0"/>
          </a:p>
        </p:txBody>
      </p:sp>
      <p:sp>
        <p:nvSpPr>
          <p:cNvPr id="7" name="Kreis">
            <a:extLst>
              <a:ext uri="{FF2B5EF4-FFF2-40B4-BE49-F238E27FC236}">
                <a16:creationId xmlns:a16="http://schemas.microsoft.com/office/drawing/2014/main" id="{7652D3B9-43FF-0147-B582-69BF1124C2A1}"/>
              </a:ext>
            </a:extLst>
          </p:cNvPr>
          <p:cNvSpPr/>
          <p:nvPr userDrawn="1"/>
        </p:nvSpPr>
        <p:spPr>
          <a:xfrm>
            <a:off x="429485" y="2961046"/>
            <a:ext cx="2026197" cy="202619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419100" dist="241914" dir="2493498" rotWithShape="0">
              <a:srgbClr val="373737">
                <a:alpha val="1371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" name="Linie">
            <a:extLst>
              <a:ext uri="{FF2B5EF4-FFF2-40B4-BE49-F238E27FC236}">
                <a16:creationId xmlns:a16="http://schemas.microsoft.com/office/drawing/2014/main" id="{0D87634B-1002-3047-80D1-AE7F0B90AB8F}"/>
              </a:ext>
            </a:extLst>
          </p:cNvPr>
          <p:cNvSpPr/>
          <p:nvPr userDrawn="1"/>
        </p:nvSpPr>
        <p:spPr>
          <a:xfrm>
            <a:off x="5435723" y="2202535"/>
            <a:ext cx="1270000" cy="1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Kreis">
            <a:extLst>
              <a:ext uri="{FF2B5EF4-FFF2-40B4-BE49-F238E27FC236}">
                <a16:creationId xmlns:a16="http://schemas.microsoft.com/office/drawing/2014/main" id="{26790744-0240-0A4D-8277-9E0FABBE6F5A}"/>
              </a:ext>
            </a:extLst>
          </p:cNvPr>
          <p:cNvSpPr/>
          <p:nvPr userDrawn="1"/>
        </p:nvSpPr>
        <p:spPr>
          <a:xfrm>
            <a:off x="2756193" y="2961046"/>
            <a:ext cx="2026197" cy="202619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419100" dist="241914" dir="2493498" rotWithShape="0">
              <a:srgbClr val="373737">
                <a:alpha val="1371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0" name="Kreis">
            <a:extLst>
              <a:ext uri="{FF2B5EF4-FFF2-40B4-BE49-F238E27FC236}">
                <a16:creationId xmlns:a16="http://schemas.microsoft.com/office/drawing/2014/main" id="{30C87ED3-49CC-0A42-B52C-02A0A3BAF868}"/>
              </a:ext>
            </a:extLst>
          </p:cNvPr>
          <p:cNvSpPr/>
          <p:nvPr userDrawn="1"/>
        </p:nvSpPr>
        <p:spPr>
          <a:xfrm>
            <a:off x="5082902" y="2961046"/>
            <a:ext cx="2026196" cy="202619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419100" dist="241914" dir="2493498" rotWithShape="0">
              <a:srgbClr val="373737">
                <a:alpha val="1371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1" name="Kreis">
            <a:extLst>
              <a:ext uri="{FF2B5EF4-FFF2-40B4-BE49-F238E27FC236}">
                <a16:creationId xmlns:a16="http://schemas.microsoft.com/office/drawing/2014/main" id="{0AE5EB6F-50D2-9A4C-AF66-67CE770515AC}"/>
              </a:ext>
            </a:extLst>
          </p:cNvPr>
          <p:cNvSpPr/>
          <p:nvPr userDrawn="1"/>
        </p:nvSpPr>
        <p:spPr>
          <a:xfrm>
            <a:off x="7409610" y="2961046"/>
            <a:ext cx="2026197" cy="202619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419100" dist="241914" dir="2493498" rotWithShape="0">
              <a:srgbClr val="373737">
                <a:alpha val="1371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Kreis">
            <a:extLst>
              <a:ext uri="{FF2B5EF4-FFF2-40B4-BE49-F238E27FC236}">
                <a16:creationId xmlns:a16="http://schemas.microsoft.com/office/drawing/2014/main" id="{43B9BBC0-4274-9349-A028-8132B2C0ACE0}"/>
              </a:ext>
            </a:extLst>
          </p:cNvPr>
          <p:cNvSpPr/>
          <p:nvPr userDrawn="1"/>
        </p:nvSpPr>
        <p:spPr>
          <a:xfrm>
            <a:off x="9736318" y="2961046"/>
            <a:ext cx="2026197" cy="202619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419100" dist="241914" dir="2493498" rotWithShape="0">
              <a:srgbClr val="373737">
                <a:alpha val="1371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273B7E0E-DC41-CE41-B362-EB3F1806FD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1597" y="3501069"/>
            <a:ext cx="1581972" cy="9461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5" name="Bildplatzhalter 13">
            <a:extLst>
              <a:ext uri="{FF2B5EF4-FFF2-40B4-BE49-F238E27FC236}">
                <a16:creationId xmlns:a16="http://schemas.microsoft.com/office/drawing/2014/main" id="{432D03CB-A253-8D42-8504-3B4B8B5313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978305" y="3501069"/>
            <a:ext cx="1581972" cy="9461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6" name="Bildplatzhalter 13">
            <a:extLst>
              <a:ext uri="{FF2B5EF4-FFF2-40B4-BE49-F238E27FC236}">
                <a16:creationId xmlns:a16="http://schemas.microsoft.com/office/drawing/2014/main" id="{A3E4B49C-E142-EF4F-80F5-C59DE19CF1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05014" y="3429000"/>
            <a:ext cx="1581972" cy="9461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944B6D81-8310-F249-8EE8-3C303B3E48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31723" y="3429000"/>
            <a:ext cx="1581972" cy="9461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9" name="Bildplatzhalter 13">
            <a:extLst>
              <a:ext uri="{FF2B5EF4-FFF2-40B4-BE49-F238E27FC236}">
                <a16:creationId xmlns:a16="http://schemas.microsoft.com/office/drawing/2014/main" id="{665250F3-FAEC-B34B-8079-E61E25C418A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958431" y="3501069"/>
            <a:ext cx="1581972" cy="9461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52770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Logo twillo with claim dark.png">
            <a:extLst>
              <a:ext uri="{FF2B5EF4-FFF2-40B4-BE49-F238E27FC236}">
                <a16:creationId xmlns:a16="http://schemas.microsoft.com/office/drawing/2014/main" id="{6827BA21-0F4B-5743-91BA-171C3654C9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109" y="442918"/>
            <a:ext cx="961142" cy="429446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ENTWICKLUNG DES PORTALS">
            <a:extLst>
              <a:ext uri="{FF2B5EF4-FFF2-40B4-BE49-F238E27FC236}">
                <a16:creationId xmlns:a16="http://schemas.microsoft.com/office/drawing/2014/main" id="{A29FA0F3-5543-A24F-9CB5-3AD353B6250E}"/>
              </a:ext>
            </a:extLst>
          </p:cNvPr>
          <p:cNvSpPr txBox="1"/>
          <p:nvPr userDrawn="1"/>
        </p:nvSpPr>
        <p:spPr>
          <a:xfrm>
            <a:off x="4860983" y="1708597"/>
            <a:ext cx="247003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/>
              <a:t>Projektpartner</a:t>
            </a:r>
            <a:endParaRPr cap="all" dirty="0"/>
          </a:p>
        </p:txBody>
      </p:sp>
      <p:sp>
        <p:nvSpPr>
          <p:cNvPr id="21" name="Kreis">
            <a:extLst>
              <a:ext uri="{FF2B5EF4-FFF2-40B4-BE49-F238E27FC236}">
                <a16:creationId xmlns:a16="http://schemas.microsoft.com/office/drawing/2014/main" id="{BD650D4C-3C17-004D-B072-5B407868392D}"/>
              </a:ext>
            </a:extLst>
          </p:cNvPr>
          <p:cNvSpPr/>
          <p:nvPr userDrawn="1"/>
        </p:nvSpPr>
        <p:spPr>
          <a:xfrm>
            <a:off x="637061" y="3104453"/>
            <a:ext cx="1524965" cy="152496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419100" dist="241914" dir="2493498" rotWithShape="0">
              <a:srgbClr val="373737">
                <a:alpha val="1371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2" name="Linie">
            <a:extLst>
              <a:ext uri="{FF2B5EF4-FFF2-40B4-BE49-F238E27FC236}">
                <a16:creationId xmlns:a16="http://schemas.microsoft.com/office/drawing/2014/main" id="{3EBA5C2C-FB9D-9446-B27B-C568C70BAF41}"/>
              </a:ext>
            </a:extLst>
          </p:cNvPr>
          <p:cNvSpPr/>
          <p:nvPr userDrawn="1"/>
        </p:nvSpPr>
        <p:spPr>
          <a:xfrm>
            <a:off x="5435729" y="2202535"/>
            <a:ext cx="1270000" cy="1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Kreis">
            <a:extLst>
              <a:ext uri="{FF2B5EF4-FFF2-40B4-BE49-F238E27FC236}">
                <a16:creationId xmlns:a16="http://schemas.microsoft.com/office/drawing/2014/main" id="{0AE0B3AC-43A3-D845-8928-09C952B42FBD}"/>
              </a:ext>
            </a:extLst>
          </p:cNvPr>
          <p:cNvSpPr/>
          <p:nvPr userDrawn="1"/>
        </p:nvSpPr>
        <p:spPr>
          <a:xfrm>
            <a:off x="2536366" y="3104454"/>
            <a:ext cx="1524965" cy="152496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419100" dist="241914" dir="2493498" rotWithShape="0">
              <a:srgbClr val="373737">
                <a:alpha val="1371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4" name="Kreis">
            <a:extLst>
              <a:ext uri="{FF2B5EF4-FFF2-40B4-BE49-F238E27FC236}">
                <a16:creationId xmlns:a16="http://schemas.microsoft.com/office/drawing/2014/main" id="{DEBDC3F9-3B46-1548-AE11-D6E29CA35069}"/>
              </a:ext>
            </a:extLst>
          </p:cNvPr>
          <p:cNvSpPr/>
          <p:nvPr userDrawn="1"/>
        </p:nvSpPr>
        <p:spPr>
          <a:xfrm>
            <a:off x="4435672" y="3104455"/>
            <a:ext cx="1524964" cy="152496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419100" dist="241914" dir="2493498" rotWithShape="0">
              <a:srgbClr val="373737">
                <a:alpha val="1371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5" name="Kreis">
            <a:extLst>
              <a:ext uri="{FF2B5EF4-FFF2-40B4-BE49-F238E27FC236}">
                <a16:creationId xmlns:a16="http://schemas.microsoft.com/office/drawing/2014/main" id="{A58A0E82-93AD-6647-924E-C147C447C068}"/>
              </a:ext>
            </a:extLst>
          </p:cNvPr>
          <p:cNvSpPr/>
          <p:nvPr userDrawn="1"/>
        </p:nvSpPr>
        <p:spPr>
          <a:xfrm>
            <a:off x="6334976" y="3108345"/>
            <a:ext cx="1524965" cy="152496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419100" dist="241914" dir="2493498" rotWithShape="0">
              <a:srgbClr val="373737">
                <a:alpha val="1371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6" name="Kreis">
            <a:extLst>
              <a:ext uri="{FF2B5EF4-FFF2-40B4-BE49-F238E27FC236}">
                <a16:creationId xmlns:a16="http://schemas.microsoft.com/office/drawing/2014/main" id="{61E6AC70-B462-8A47-B09D-170D5D526315}"/>
              </a:ext>
            </a:extLst>
          </p:cNvPr>
          <p:cNvSpPr/>
          <p:nvPr userDrawn="1"/>
        </p:nvSpPr>
        <p:spPr>
          <a:xfrm>
            <a:off x="8234281" y="3104456"/>
            <a:ext cx="1524965" cy="152496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419100" dist="241914" dir="2493498" rotWithShape="0">
              <a:srgbClr val="373737">
                <a:alpha val="1371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7" name="Kreis">
            <a:extLst>
              <a:ext uri="{FF2B5EF4-FFF2-40B4-BE49-F238E27FC236}">
                <a16:creationId xmlns:a16="http://schemas.microsoft.com/office/drawing/2014/main" id="{530B1CA8-C8F4-C444-AA59-D7539DFE71A4}"/>
              </a:ext>
            </a:extLst>
          </p:cNvPr>
          <p:cNvSpPr/>
          <p:nvPr userDrawn="1"/>
        </p:nvSpPr>
        <p:spPr>
          <a:xfrm>
            <a:off x="10133586" y="3104455"/>
            <a:ext cx="1524965" cy="152496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419100" dist="241914" dir="2493498" rotWithShape="0">
              <a:srgbClr val="373737">
                <a:alpha val="1371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8" name="Google Shape;49;p5">
            <a:extLst>
              <a:ext uri="{FF2B5EF4-FFF2-40B4-BE49-F238E27FC236}">
                <a16:creationId xmlns:a16="http://schemas.microsoft.com/office/drawing/2014/main" id="{4BC5881A-7FBA-854A-ADBF-264509F5ABA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741107" y="3692232"/>
            <a:ext cx="1115482" cy="369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" descr="Bildergebnis für logo tib">
            <a:extLst>
              <a:ext uri="{FF2B5EF4-FFF2-40B4-BE49-F238E27FC236}">
                <a16:creationId xmlns:a16="http://schemas.microsoft.com/office/drawing/2014/main" id="{6DFBA2D0-E12F-F748-8FDC-7CDBB186E14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55199"/>
          <a:stretch/>
        </p:blipFill>
        <p:spPr bwMode="auto">
          <a:xfrm>
            <a:off x="825761" y="3535477"/>
            <a:ext cx="1042979" cy="67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747BE0C1-D6FC-1948-8912-41DA70C07F4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016" y="3726244"/>
            <a:ext cx="1294885" cy="296171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1C5353AB-B59D-E141-81E3-5DBC83418F4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825" y="3600613"/>
            <a:ext cx="1131011" cy="387077"/>
          </a:xfrm>
          <a:prstGeom prst="rect">
            <a:avLst/>
          </a:prstGeom>
        </p:spPr>
      </p:pic>
      <p:pic>
        <p:nvPicPr>
          <p:cNvPr id="32" name="Picture 8" descr="Bildergebnis für logo uni osnabrück">
            <a:extLst>
              <a:ext uri="{FF2B5EF4-FFF2-40B4-BE49-F238E27FC236}">
                <a16:creationId xmlns:a16="http://schemas.microsoft.com/office/drawing/2014/main" id="{27565E40-6F71-9E49-9460-3D3D84C214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527" y="3692232"/>
            <a:ext cx="1171254" cy="36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Google Shape;46;p5">
            <a:extLst>
              <a:ext uri="{FF2B5EF4-FFF2-40B4-BE49-F238E27FC236}">
                <a16:creationId xmlns:a16="http://schemas.microsoft.com/office/drawing/2014/main" id="{2D289AF5-7C24-DC45-A86E-A84C32616692}"/>
              </a:ext>
            </a:extLst>
          </p:cNvPr>
          <p:cNvPicPr preferRelativeResize="0"/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8516192" y="3643064"/>
            <a:ext cx="961142" cy="46252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AE57B4CF-C095-934E-8256-5403504A7D82}"/>
              </a:ext>
            </a:extLst>
          </p:cNvPr>
          <p:cNvSpPr/>
          <p:nvPr userDrawn="1"/>
        </p:nvSpPr>
        <p:spPr>
          <a:xfrm>
            <a:off x="11647487" y="6404674"/>
            <a:ext cx="352425" cy="352425"/>
          </a:xfrm>
          <a:prstGeom prst="ellipse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>
            <a:outerShdw blurRad="127000" dist="63500" dir="2700000" algn="tl" rotWithShape="0">
              <a:srgbClr val="54B6B5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35" name="Foliennummer">
            <a:extLst>
              <a:ext uri="{FF2B5EF4-FFF2-40B4-BE49-F238E27FC236}">
                <a16:creationId xmlns:a16="http://schemas.microsoft.com/office/drawing/2014/main" id="{BBD5F908-C2E7-5041-A699-5C85E10C5EA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45167" y="6442386"/>
            <a:ext cx="404916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6D88"/>
                </a:solidFill>
              </a:defRPr>
            </a:lvl1pPr>
          </a:lstStyle>
          <a:p>
            <a:fld id="{B1F1A3E1-5D01-ED4B-BCA0-2A91B74F79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164426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1">
            <a:extLst>
              <a:ext uri="{FF2B5EF4-FFF2-40B4-BE49-F238E27FC236}">
                <a16:creationId xmlns:a16="http://schemas.microsoft.com/office/drawing/2014/main" id="{E413A7B3-9C71-BD4C-8192-6D2CFDC98A0D}"/>
              </a:ext>
            </a:extLst>
          </p:cNvPr>
          <p:cNvSpPr/>
          <p:nvPr userDrawn="1"/>
        </p:nvSpPr>
        <p:spPr>
          <a:xfrm>
            <a:off x="0" y="-7883"/>
            <a:ext cx="6986752" cy="689741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986752"/>
              <a:gd name="connsiteY0" fmla="*/ 7883 h 6865883"/>
              <a:gd name="connsiteX1" fmla="*/ 6986752 w 6986752"/>
              <a:gd name="connsiteY1" fmla="*/ 0 h 6865883"/>
              <a:gd name="connsiteX2" fmla="*/ 6096000 w 6986752"/>
              <a:gd name="connsiteY2" fmla="*/ 6865883 h 6865883"/>
              <a:gd name="connsiteX3" fmla="*/ 0 w 6986752"/>
              <a:gd name="connsiteY3" fmla="*/ 6865883 h 6865883"/>
              <a:gd name="connsiteX4" fmla="*/ 0 w 6986752"/>
              <a:gd name="connsiteY4" fmla="*/ 7883 h 6865883"/>
              <a:gd name="connsiteX0" fmla="*/ 0 w 6986752"/>
              <a:gd name="connsiteY0" fmla="*/ 7883 h 6897414"/>
              <a:gd name="connsiteX1" fmla="*/ 6986752 w 6986752"/>
              <a:gd name="connsiteY1" fmla="*/ 0 h 6897414"/>
              <a:gd name="connsiteX2" fmla="*/ 5126420 w 6986752"/>
              <a:gd name="connsiteY2" fmla="*/ 6897414 h 6897414"/>
              <a:gd name="connsiteX3" fmla="*/ 0 w 6986752"/>
              <a:gd name="connsiteY3" fmla="*/ 6865883 h 6897414"/>
              <a:gd name="connsiteX4" fmla="*/ 0 w 6986752"/>
              <a:gd name="connsiteY4" fmla="*/ 7883 h 689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6752" h="6897414">
                <a:moveTo>
                  <a:pt x="0" y="7883"/>
                </a:moveTo>
                <a:lnTo>
                  <a:pt x="6986752" y="0"/>
                </a:lnTo>
                <a:lnTo>
                  <a:pt x="5126420" y="6897414"/>
                </a:lnTo>
                <a:lnTo>
                  <a:pt x="0" y="6865883"/>
                </a:lnTo>
                <a:lnTo>
                  <a:pt x="0" y="7883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24" name="Rechteck 17">
            <a:extLst>
              <a:ext uri="{FF2B5EF4-FFF2-40B4-BE49-F238E27FC236}">
                <a16:creationId xmlns:a16="http://schemas.microsoft.com/office/drawing/2014/main" id="{68CC8064-19C8-F946-A812-DE8701C00C79}"/>
              </a:ext>
            </a:extLst>
          </p:cNvPr>
          <p:cNvSpPr/>
          <p:nvPr userDrawn="1"/>
        </p:nvSpPr>
        <p:spPr>
          <a:xfrm>
            <a:off x="5136627" y="-4867"/>
            <a:ext cx="7055372" cy="6887980"/>
          </a:xfrm>
          <a:custGeom>
            <a:avLst/>
            <a:gdLst>
              <a:gd name="connsiteX0" fmla="*/ 0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0 w 6096001"/>
              <a:gd name="connsiteY3" fmla="*/ 6858000 h 6858000"/>
              <a:gd name="connsiteX4" fmla="*/ 0 w 6096001"/>
              <a:gd name="connsiteY4" fmla="*/ 0 h 6858000"/>
              <a:gd name="connsiteX0" fmla="*/ 884420 w 6096001"/>
              <a:gd name="connsiteY0" fmla="*/ 0 h 6872990"/>
              <a:gd name="connsiteX1" fmla="*/ 6096001 w 6096001"/>
              <a:gd name="connsiteY1" fmla="*/ 14990 h 6872990"/>
              <a:gd name="connsiteX2" fmla="*/ 6096001 w 6096001"/>
              <a:gd name="connsiteY2" fmla="*/ 6872990 h 6872990"/>
              <a:gd name="connsiteX3" fmla="*/ 0 w 6096001"/>
              <a:gd name="connsiteY3" fmla="*/ 6872990 h 6872990"/>
              <a:gd name="connsiteX4" fmla="*/ 884420 w 6096001"/>
              <a:gd name="connsiteY4" fmla="*/ 0 h 6872990"/>
              <a:gd name="connsiteX0" fmla="*/ 1843791 w 7055372"/>
              <a:gd name="connsiteY0" fmla="*/ 0 h 6887980"/>
              <a:gd name="connsiteX1" fmla="*/ 7055372 w 7055372"/>
              <a:gd name="connsiteY1" fmla="*/ 14990 h 6887980"/>
              <a:gd name="connsiteX2" fmla="*/ 7055372 w 7055372"/>
              <a:gd name="connsiteY2" fmla="*/ 6872990 h 6887980"/>
              <a:gd name="connsiteX3" fmla="*/ 0 w 7055372"/>
              <a:gd name="connsiteY3" fmla="*/ 6887980 h 6887980"/>
              <a:gd name="connsiteX4" fmla="*/ 1843791 w 7055372"/>
              <a:gd name="connsiteY4" fmla="*/ 0 h 688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5372" h="6887980">
                <a:moveTo>
                  <a:pt x="1843791" y="0"/>
                </a:moveTo>
                <a:lnTo>
                  <a:pt x="7055372" y="14990"/>
                </a:lnTo>
                <a:lnTo>
                  <a:pt x="7055372" y="6872990"/>
                </a:lnTo>
                <a:lnTo>
                  <a:pt x="0" y="6887980"/>
                </a:lnTo>
                <a:lnTo>
                  <a:pt x="1843791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3CA16935-8E0C-5C4C-B265-8103EA464DB6}"/>
              </a:ext>
            </a:extLst>
          </p:cNvPr>
          <p:cNvSpPr/>
          <p:nvPr userDrawn="1"/>
        </p:nvSpPr>
        <p:spPr>
          <a:xfrm>
            <a:off x="0" y="-7883"/>
            <a:ext cx="12192000" cy="6897414"/>
          </a:xfrm>
          <a:prstGeom prst="rect">
            <a:avLst/>
          </a:prstGeom>
          <a:gradFill>
            <a:gsLst>
              <a:gs pos="22000">
                <a:schemeClr val="accent1"/>
              </a:gs>
              <a:gs pos="100000">
                <a:schemeClr val="bg1"/>
              </a:gs>
            </a:gsLst>
            <a:lin ang="1200000" scaled="0"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4AEBF360-AB1D-2141-9E10-8FD9D3DE8F95}"/>
              </a:ext>
            </a:extLst>
          </p:cNvPr>
          <p:cNvSpPr/>
          <p:nvPr userDrawn="1"/>
        </p:nvSpPr>
        <p:spPr>
          <a:xfrm>
            <a:off x="0" y="0"/>
            <a:ext cx="12192002" cy="6897414"/>
          </a:xfrm>
          <a:prstGeom prst="rect">
            <a:avLst/>
          </a:prstGeom>
          <a:solidFill>
            <a:srgbClr val="FFFFFF">
              <a:alpha val="74000"/>
            </a:srgb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8E5537F6-71B2-414A-A7B0-DD72CE240142}"/>
              </a:ext>
            </a:extLst>
          </p:cNvPr>
          <p:cNvSpPr/>
          <p:nvPr userDrawn="1"/>
        </p:nvSpPr>
        <p:spPr>
          <a:xfrm>
            <a:off x="0" y="0"/>
            <a:ext cx="12192000" cy="6304211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>
            <a:outerShdw blurRad="190500" dist="88900" algn="t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pic>
        <p:nvPicPr>
          <p:cNvPr id="14" name="Grafik 39">
            <a:extLst>
              <a:ext uri="{FF2B5EF4-FFF2-40B4-BE49-F238E27FC236}">
                <a16:creationId xmlns:a16="http://schemas.microsoft.com/office/drawing/2014/main" id="{095A22AC-B5DE-4A49-9195-58EA12BE27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04"/>
          <a:stretch/>
        </p:blipFill>
        <p:spPr>
          <a:xfrm>
            <a:off x="1882747" y="681434"/>
            <a:ext cx="8426506" cy="5625675"/>
          </a:xfrm>
          <a:prstGeom prst="rect">
            <a:avLst/>
          </a:prstGeom>
        </p:spPr>
      </p:pic>
      <p:pic>
        <p:nvPicPr>
          <p:cNvPr id="16" name="Logo twillo with claim dark.png">
            <a:extLst>
              <a:ext uri="{FF2B5EF4-FFF2-40B4-BE49-F238E27FC236}">
                <a16:creationId xmlns:a16="http://schemas.microsoft.com/office/drawing/2014/main" id="{D94DC170-7585-8140-938E-426291D457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7131" y="3117928"/>
            <a:ext cx="1437738" cy="64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9CC94AAA-4389-6843-B40E-20BFCD8965F9}"/>
              </a:ext>
            </a:extLst>
          </p:cNvPr>
          <p:cNvSpPr txBox="1"/>
          <p:nvPr userDrawn="1"/>
        </p:nvSpPr>
        <p:spPr>
          <a:xfrm>
            <a:off x="218159" y="6527691"/>
            <a:ext cx="11932332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>
                <a:solidFill>
                  <a:schemeClr val="tx1"/>
                </a:solidFill>
                <a:latin typeface="Work Sans" pitchFamily="2" charset="77"/>
              </a:rPr>
              <a:t>        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Work Sans" pitchFamily="2" charset="77"/>
                <a:ea typeface="+mn-ea"/>
                <a:cs typeface="+mn-cs"/>
                <a:sym typeface="Work Sans"/>
              </a:rPr>
              <a:t>twillo    |    12</a:t>
            </a:r>
            <a:r>
              <a:rPr lang="de-DE" sz="1000" dirty="0">
                <a:solidFill>
                  <a:schemeClr val="tx1"/>
                </a:solidFill>
                <a:latin typeface="Work Sans" pitchFamily="2" charset="77"/>
              </a:rPr>
              <a:t>.10.2021    |                        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Work Sans" pitchFamily="2" charset="77"/>
                <a:ea typeface="+mn-ea"/>
                <a:cs typeface="+mn-cs"/>
                <a:sym typeface="Work Sans"/>
              </a:rPr>
              <a:t>Dieser Foliensatz ist, sofern nicht an einzelnen Inhalten anders angegeben, lizenziert unter der Creative Commons Lizenz </a:t>
            </a:r>
            <a:r>
              <a:rPr kumimoji="0" lang="de-DE" sz="1000" b="1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Work Sans SemiBold" pitchFamily="2" charset="77"/>
                <a:ea typeface="+mn-ea"/>
                <a:cs typeface="+mn-cs"/>
                <a:sym typeface="Work Sans"/>
                <a:hlinkClick r:id="rId4"/>
              </a:rPr>
              <a:t>CC BY 4.0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Work Sans" pitchFamily="2" charset="77"/>
                <a:ea typeface="+mn-ea"/>
                <a:cs typeface="+mn-cs"/>
                <a:sym typeface="Work Sans"/>
              </a:rPr>
              <a:t>	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Work Sans" pitchFamily="2" charset="77"/>
                <a:ea typeface="+mn-ea"/>
                <a:cs typeface="+mn-cs"/>
                <a:sym typeface="Work Sans"/>
              </a:rPr>
              <a:t>         </a:t>
            </a:r>
            <a:endParaRPr kumimoji="0" lang="de-DE" sz="1000" b="0" i="0" u="none" strike="noStrike" cap="none" spc="0" normalizeH="0" baseline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FillTx/>
              <a:latin typeface="Work Sans" pitchFamily="2" charset="77"/>
              <a:ea typeface="+mn-ea"/>
              <a:cs typeface="+mn-cs"/>
              <a:sym typeface="Work Sans"/>
            </a:endParaRPr>
          </a:p>
        </p:txBody>
      </p:sp>
      <p:pic>
        <p:nvPicPr>
          <p:cNvPr id="19" name="Picture 2" descr="Bildergebnis für cc by 4.0">
            <a:extLst>
              <a:ext uri="{FF2B5EF4-FFF2-40B4-BE49-F238E27FC236}">
                <a16:creationId xmlns:a16="http://schemas.microsoft.com/office/drawing/2014/main" id="{3E1BC403-401C-984B-B038-2EFA6B81D6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483" y="6547638"/>
            <a:ext cx="582881" cy="20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379052F-34A8-8D4C-ADBF-A67347BA7BF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83" y="171907"/>
            <a:ext cx="2055918" cy="50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730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6121A720-A362-A345-8233-09AFA2D43441}"/>
              </a:ext>
            </a:extLst>
          </p:cNvPr>
          <p:cNvSpPr/>
          <p:nvPr userDrawn="1"/>
        </p:nvSpPr>
        <p:spPr>
          <a:xfrm>
            <a:off x="0" y="-7883"/>
            <a:ext cx="6986752" cy="689741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986752"/>
              <a:gd name="connsiteY0" fmla="*/ 7883 h 6865883"/>
              <a:gd name="connsiteX1" fmla="*/ 6986752 w 6986752"/>
              <a:gd name="connsiteY1" fmla="*/ 0 h 6865883"/>
              <a:gd name="connsiteX2" fmla="*/ 6096000 w 6986752"/>
              <a:gd name="connsiteY2" fmla="*/ 6865883 h 6865883"/>
              <a:gd name="connsiteX3" fmla="*/ 0 w 6986752"/>
              <a:gd name="connsiteY3" fmla="*/ 6865883 h 6865883"/>
              <a:gd name="connsiteX4" fmla="*/ 0 w 6986752"/>
              <a:gd name="connsiteY4" fmla="*/ 7883 h 6865883"/>
              <a:gd name="connsiteX0" fmla="*/ 0 w 6986752"/>
              <a:gd name="connsiteY0" fmla="*/ 7883 h 6897414"/>
              <a:gd name="connsiteX1" fmla="*/ 6986752 w 6986752"/>
              <a:gd name="connsiteY1" fmla="*/ 0 h 6897414"/>
              <a:gd name="connsiteX2" fmla="*/ 5126420 w 6986752"/>
              <a:gd name="connsiteY2" fmla="*/ 6897414 h 6897414"/>
              <a:gd name="connsiteX3" fmla="*/ 0 w 6986752"/>
              <a:gd name="connsiteY3" fmla="*/ 6865883 h 6897414"/>
              <a:gd name="connsiteX4" fmla="*/ 0 w 6986752"/>
              <a:gd name="connsiteY4" fmla="*/ 7883 h 689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6752" h="6897414">
                <a:moveTo>
                  <a:pt x="0" y="7883"/>
                </a:moveTo>
                <a:lnTo>
                  <a:pt x="6986752" y="0"/>
                </a:lnTo>
                <a:lnTo>
                  <a:pt x="5126420" y="6897414"/>
                </a:lnTo>
                <a:lnTo>
                  <a:pt x="0" y="6865883"/>
                </a:lnTo>
                <a:lnTo>
                  <a:pt x="0" y="7883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4DF6B18-9674-B441-A590-F17F7C89CC32}"/>
              </a:ext>
            </a:extLst>
          </p:cNvPr>
          <p:cNvSpPr/>
          <p:nvPr userDrawn="1"/>
        </p:nvSpPr>
        <p:spPr>
          <a:xfrm>
            <a:off x="5136627" y="-4867"/>
            <a:ext cx="7055372" cy="6887980"/>
          </a:xfrm>
          <a:custGeom>
            <a:avLst/>
            <a:gdLst>
              <a:gd name="connsiteX0" fmla="*/ 0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0 w 6096001"/>
              <a:gd name="connsiteY3" fmla="*/ 6858000 h 6858000"/>
              <a:gd name="connsiteX4" fmla="*/ 0 w 6096001"/>
              <a:gd name="connsiteY4" fmla="*/ 0 h 6858000"/>
              <a:gd name="connsiteX0" fmla="*/ 884420 w 6096001"/>
              <a:gd name="connsiteY0" fmla="*/ 0 h 6872990"/>
              <a:gd name="connsiteX1" fmla="*/ 6096001 w 6096001"/>
              <a:gd name="connsiteY1" fmla="*/ 14990 h 6872990"/>
              <a:gd name="connsiteX2" fmla="*/ 6096001 w 6096001"/>
              <a:gd name="connsiteY2" fmla="*/ 6872990 h 6872990"/>
              <a:gd name="connsiteX3" fmla="*/ 0 w 6096001"/>
              <a:gd name="connsiteY3" fmla="*/ 6872990 h 6872990"/>
              <a:gd name="connsiteX4" fmla="*/ 884420 w 6096001"/>
              <a:gd name="connsiteY4" fmla="*/ 0 h 6872990"/>
              <a:gd name="connsiteX0" fmla="*/ 1843791 w 7055372"/>
              <a:gd name="connsiteY0" fmla="*/ 0 h 6887980"/>
              <a:gd name="connsiteX1" fmla="*/ 7055372 w 7055372"/>
              <a:gd name="connsiteY1" fmla="*/ 14990 h 6887980"/>
              <a:gd name="connsiteX2" fmla="*/ 7055372 w 7055372"/>
              <a:gd name="connsiteY2" fmla="*/ 6872990 h 6887980"/>
              <a:gd name="connsiteX3" fmla="*/ 0 w 7055372"/>
              <a:gd name="connsiteY3" fmla="*/ 6887980 h 6887980"/>
              <a:gd name="connsiteX4" fmla="*/ 1843791 w 7055372"/>
              <a:gd name="connsiteY4" fmla="*/ 0 h 688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5372" h="6887980">
                <a:moveTo>
                  <a:pt x="1843791" y="0"/>
                </a:moveTo>
                <a:lnTo>
                  <a:pt x="7055372" y="14990"/>
                </a:lnTo>
                <a:lnTo>
                  <a:pt x="7055372" y="6872990"/>
                </a:lnTo>
                <a:lnTo>
                  <a:pt x="0" y="6887980"/>
                </a:lnTo>
                <a:lnTo>
                  <a:pt x="1843791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019C996-24EA-D34C-B03D-F2B44DDF613E}"/>
              </a:ext>
            </a:extLst>
          </p:cNvPr>
          <p:cNvSpPr/>
          <p:nvPr userDrawn="1"/>
        </p:nvSpPr>
        <p:spPr>
          <a:xfrm>
            <a:off x="0" y="-7883"/>
            <a:ext cx="12192000" cy="6897414"/>
          </a:xfrm>
          <a:prstGeom prst="rect">
            <a:avLst/>
          </a:prstGeom>
          <a:gradFill>
            <a:gsLst>
              <a:gs pos="22000">
                <a:schemeClr val="accent1"/>
              </a:gs>
              <a:gs pos="100000">
                <a:schemeClr val="bg1"/>
              </a:gs>
            </a:gsLst>
            <a:lin ang="1200000" scaled="0"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EDFD372B-DE14-B943-BE04-A105C0FF2B03}"/>
              </a:ext>
            </a:extLst>
          </p:cNvPr>
          <p:cNvSpPr/>
          <p:nvPr userDrawn="1"/>
        </p:nvSpPr>
        <p:spPr>
          <a:xfrm>
            <a:off x="0" y="-15565"/>
            <a:ext cx="12192002" cy="6897414"/>
          </a:xfrm>
          <a:prstGeom prst="rect">
            <a:avLst/>
          </a:prstGeom>
          <a:solidFill>
            <a:srgbClr val="DDF0F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462" y="1523043"/>
            <a:ext cx="10515600" cy="4486275"/>
          </a:xfrm>
          <a:prstGeom prst="rect">
            <a:avLst/>
          </a:prstGeom>
        </p:spPr>
        <p:txBody>
          <a:bodyPr/>
          <a:lstStyle>
            <a:lvl1pPr>
              <a:lnSpc>
                <a:spcPts val="2880"/>
              </a:lnSpc>
              <a:defRPr sz="1800"/>
            </a:lvl1pPr>
            <a:lvl2pPr>
              <a:lnSpc>
                <a:spcPts val="2880"/>
              </a:lnSpc>
              <a:defRPr sz="1800"/>
            </a:lvl2pPr>
            <a:lvl3pPr>
              <a:lnSpc>
                <a:spcPts val="2880"/>
              </a:lnSpc>
              <a:defRPr sz="1800"/>
            </a:lvl3pPr>
            <a:lvl4pPr>
              <a:lnSpc>
                <a:spcPts val="2880"/>
              </a:lnSpc>
              <a:defRPr sz="1800"/>
            </a:lvl4pPr>
            <a:lvl5pPr>
              <a:lnSpc>
                <a:spcPts val="2880"/>
              </a:lnSpc>
              <a:defRPr sz="18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21D3C02A-B655-41A6-A381-3229AD3CC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1101"/>
            <a:ext cx="10515600" cy="1325563"/>
          </a:xfrm>
        </p:spPr>
        <p:txBody>
          <a:bodyPr>
            <a:normAutofit/>
          </a:bodyPr>
          <a:lstStyle>
            <a:lvl1pPr algn="ctr">
              <a:defRPr sz="3000" b="0" i="0" spc="300">
                <a:latin typeface="Work Sans Light" pitchFamily="2" charset="77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C55D60F-FB24-1F40-B037-582EE4EF641B}"/>
              </a:ext>
            </a:extLst>
          </p:cNvPr>
          <p:cNvSpPr txBox="1"/>
          <p:nvPr userDrawn="1"/>
        </p:nvSpPr>
        <p:spPr>
          <a:xfrm>
            <a:off x="187950" y="6558374"/>
            <a:ext cx="1129612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>
                <a:solidFill>
                  <a:srgbClr val="596D88"/>
                </a:solidFill>
              </a:rPr>
              <a:t>        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t>twillo    |    12</a:t>
            </a:r>
            <a:r>
              <a:rPr lang="de-DE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.10.2021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t>	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673C010C-61B5-4D40-96DA-85180635E361}"/>
              </a:ext>
            </a:extLst>
          </p:cNvPr>
          <p:cNvSpPr txBox="1"/>
          <p:nvPr userDrawn="1"/>
        </p:nvSpPr>
        <p:spPr>
          <a:xfrm>
            <a:off x="11484076" y="6557015"/>
            <a:ext cx="57027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D8D0B98E-0E10-884A-9D34-F1A09DA53F8B}" type="slidenum">
              <a:rPr kumimoji="0" lang="de-DE" sz="1000" b="0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‹Nr.›</a:t>
            </a:fld>
            <a:endParaRPr kumimoji="0" lang="de-DE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pic>
        <p:nvPicPr>
          <p:cNvPr id="23" name="Logo twillo with claim dark.png">
            <a:extLst>
              <a:ext uri="{FF2B5EF4-FFF2-40B4-BE49-F238E27FC236}">
                <a16:creationId xmlns:a16="http://schemas.microsoft.com/office/drawing/2014/main" id="{0F36E0FC-C892-2E4A-A27E-733E8840FC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109" y="442918"/>
            <a:ext cx="961142" cy="429446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2072DC1A-E9DC-5140-BEF0-631AE95179AD}"/>
              </a:ext>
            </a:extLst>
          </p:cNvPr>
          <p:cNvSpPr txBox="1"/>
          <p:nvPr userDrawn="1"/>
        </p:nvSpPr>
        <p:spPr>
          <a:xfrm>
            <a:off x="187950" y="6558374"/>
            <a:ext cx="11296126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noProof="0" dirty="0">
                <a:ln>
                  <a:noFill/>
                </a:ln>
                <a:solidFill>
                  <a:srgbClr val="596D88"/>
                </a:solidFill>
                <a:effectLst/>
                <a:uLnTx/>
                <a:uFillTx/>
              </a:rPr>
              <a:t>        </a:t>
            </a:r>
            <a:r>
              <a:rPr kumimoji="0" lang="de-DE" sz="1000" b="0" i="0" u="none" strike="noStrike" kern="0" cap="none" spc="0" normalizeH="0" baseline="0" noProof="0" dirty="0">
                <a:ln>
                  <a:noFill/>
                </a:ln>
                <a:solidFill>
                  <a:srgbClr val="596D88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twillo    |    12.10.2021    |                       Dieser Foliensatz ist, sofern nicht an einzelnen Inhalten anders angegeben, lizenziert unter der Creative Commons Lizenz </a:t>
            </a:r>
            <a:r>
              <a:rPr kumimoji="0" lang="de-DE" sz="1000" b="0" i="0" u="none" strike="noStrike" kern="0" cap="none" spc="0" normalizeH="0" baseline="0" noProof="0" dirty="0">
                <a:ln>
                  <a:noFill/>
                </a:ln>
                <a:solidFill>
                  <a:srgbClr val="596D88">
                    <a:lumMod val="60000"/>
                    <a:lumOff val="40000"/>
                  </a:srgbClr>
                </a:solidFill>
                <a:effectLst/>
                <a:uLnTx/>
                <a:uFillTx/>
                <a:hlinkClick r:id="rId3"/>
              </a:rPr>
              <a:t>CC BY 4.0</a:t>
            </a:r>
            <a:r>
              <a:rPr kumimoji="0" lang="de-DE" sz="1000" b="0" i="0" u="none" strike="noStrike" kern="0" cap="none" spc="0" normalizeH="0" baseline="0" noProof="0" dirty="0">
                <a:ln>
                  <a:noFill/>
                </a:ln>
                <a:solidFill>
                  <a:srgbClr val="596D88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	</a:t>
            </a:r>
          </a:p>
        </p:txBody>
      </p:sp>
      <p:pic>
        <p:nvPicPr>
          <p:cNvPr id="13" name="Picture 2" descr="Bildergebnis für cc by 4.0">
            <a:extLst>
              <a:ext uri="{FF2B5EF4-FFF2-40B4-BE49-F238E27FC236}">
                <a16:creationId xmlns:a16="http://schemas.microsoft.com/office/drawing/2014/main" id="{EC820906-F3D2-CA4F-84A2-4255377C06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537" y="6578157"/>
            <a:ext cx="582881" cy="20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372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platzhalter 11">
            <a:extLst>
              <a:ext uri="{FF2B5EF4-FFF2-40B4-BE49-F238E27FC236}">
                <a16:creationId xmlns:a16="http://schemas.microsoft.com/office/drawing/2014/main" id="{EBF9DC5B-EFC5-6847-BD29-0CCF9CC74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twillo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56" r:id="rId3"/>
    <p:sldLayoutId id="2147483657" r:id="rId4"/>
    <p:sldLayoutId id="2147483666" r:id="rId5"/>
    <p:sldLayoutId id="2147483667" r:id="rId6"/>
  </p:sldLayoutIdLst>
  <p:transition spd="med"/>
  <p:hf hdr="0" dt="0"/>
  <p:txStyles>
    <p:titleStyle>
      <a:lvl1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Work Sans" pitchFamily="2" charset="77"/>
          <a:ea typeface="+mn-ea"/>
          <a:cs typeface="+mn-cs"/>
          <a:sym typeface="Work Sans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Work Sans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Work Sans" pitchFamily="2" charset="77"/>
          <a:ea typeface="+mn-ea"/>
          <a:cs typeface="+mn-cs"/>
          <a:sym typeface="Work San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Work Sans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Work Sans" pitchFamily="2" charset="77"/>
          <a:ea typeface="+mn-ea"/>
          <a:cs typeface="+mn-cs"/>
          <a:sym typeface="Work San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Work Sans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Work Sans" pitchFamily="2" charset="77"/>
          <a:ea typeface="+mn-ea"/>
          <a:cs typeface="+mn-cs"/>
          <a:sym typeface="Work San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Work Sans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Work Sans" pitchFamily="2" charset="77"/>
          <a:ea typeface="+mn-ea"/>
          <a:cs typeface="+mn-cs"/>
          <a:sym typeface="Work San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Work Sans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Work Sans" pitchFamily="2" charset="77"/>
          <a:ea typeface="+mn-ea"/>
          <a:cs typeface="+mn-cs"/>
          <a:sym typeface="Work San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Work Sans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Work Sans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Work Sans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Work Sans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Work San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Work San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Work San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Work San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Work San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Work San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Work San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Work San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Work San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Work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witter.com/twillo_de" TargetMode="Externa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hyperlink" Target="https://www.tib.eu/d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9.jpeg"/><Relationship Id="rId5" Type="http://schemas.openxmlformats.org/officeDocument/2006/relationships/image" Target="../media/image15.png"/><Relationship Id="rId10" Type="http://schemas.openxmlformats.org/officeDocument/2006/relationships/image" Target="../media/image18.jpe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esco.de/bildung/open-educational-resource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llo.de/oer/web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oer-repo-ag.de/" TargetMode="Externa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ersi.de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upport.twillo@tib.eu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hyperlink" Target="http://www.twillo.de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-educational-resources.de/wp-content/uploads/BMBF-KMK-Bericht-zu-OER.pdf" TargetMode="External"/><Relationship Id="rId7" Type="http://schemas.openxmlformats.org/officeDocument/2006/relationships/hyperlink" Target="https://en.unesco.org/themes/building-knowledge-societies/oer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unesco.de/sites/default/files/2018-06/IITE%20OER%20Germany%20Bericht_%20DEU_2018_0.pdf" TargetMode="External"/><Relationship Id="rId5" Type="http://schemas.openxmlformats.org/officeDocument/2006/relationships/hyperlink" Target="https://www.kmk.org/fileadmin/pdf/PresseUndAktuelles/2018/Digitalstrategie_2017_mit_Weiterbildung.pdf" TargetMode="External"/><Relationship Id="rId4" Type="http://schemas.openxmlformats.org/officeDocument/2006/relationships/hyperlink" Target="https://www.unesco.de/sites/default/files/2018-01/DUK_Leitfaden_OER_in_der_Hochschulbildung_2015_barrierefrei-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21253AD7-0E38-EE47-8571-EA3D26F564EF}"/>
              </a:ext>
            </a:extLst>
          </p:cNvPr>
          <p:cNvGrpSpPr/>
          <p:nvPr/>
        </p:nvGrpSpPr>
        <p:grpSpPr>
          <a:xfrm>
            <a:off x="458634" y="4552036"/>
            <a:ext cx="11222893" cy="1782024"/>
            <a:chOff x="559415" y="4263790"/>
            <a:chExt cx="11222893" cy="1782024"/>
          </a:xfrm>
        </p:grpSpPr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8C7ED5F8-786A-B844-9AF2-8030636DB0DA}"/>
                </a:ext>
              </a:extLst>
            </p:cNvPr>
            <p:cNvSpPr txBox="1"/>
            <p:nvPr/>
          </p:nvSpPr>
          <p:spPr>
            <a:xfrm>
              <a:off x="559415" y="4263790"/>
              <a:ext cx="4840976" cy="1782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de-DE" cap="all" dirty="0">
                  <a:solidFill>
                    <a:srgbClr val="54B6B5"/>
                  </a:solidFill>
                  <a:latin typeface="Josefin Sans" pitchFamily="2" charset="77"/>
                </a:rPr>
                <a:t>Ein- &amp; Ausblick </a:t>
              </a:r>
            </a:p>
            <a:p>
              <a:pPr algn="r">
                <a:lnSpc>
                  <a:spcPct val="130000"/>
                </a:lnSpc>
              </a:pPr>
              <a:r>
                <a:rPr lang="de-DE" cap="all" dirty="0">
                  <a:solidFill>
                    <a:schemeClr val="tx1"/>
                  </a:solidFill>
                  <a:latin typeface="Josefin Sans" pitchFamily="2" charset="77"/>
                </a:rPr>
                <a:t>OER-Portal </a:t>
              </a:r>
              <a:r>
                <a:rPr lang="de-DE" cap="all" dirty="0" err="1">
                  <a:solidFill>
                    <a:schemeClr val="tx1"/>
                  </a:solidFill>
                  <a:latin typeface="Josefin Sans" pitchFamily="2" charset="77"/>
                </a:rPr>
                <a:t>Twillo</a:t>
              </a:r>
              <a:endParaRPr lang="de-DE" cap="all" dirty="0">
                <a:solidFill>
                  <a:schemeClr val="tx1"/>
                </a:solidFill>
                <a:latin typeface="Josefin Sans" pitchFamily="2" charset="77"/>
              </a:endParaRPr>
            </a:p>
            <a:p>
              <a:pPr algn="r">
                <a:lnSpc>
                  <a:spcPct val="150000"/>
                </a:lnSpc>
              </a:pPr>
              <a:r>
                <a:rPr lang="de-DE" sz="1400" dirty="0">
                  <a:solidFill>
                    <a:schemeClr val="tx1"/>
                  </a:solidFill>
                </a:rPr>
                <a:t>OER Infrastruktur für die Hochschullehre </a:t>
              </a:r>
            </a:p>
            <a:p>
              <a:pPr algn="r">
                <a:lnSpc>
                  <a:spcPct val="150000"/>
                </a:lnSpc>
              </a:pPr>
              <a:r>
                <a:rPr lang="de-DE" sz="1400" dirty="0">
                  <a:solidFill>
                    <a:schemeClr val="tx1"/>
                  </a:solidFill>
                </a:rPr>
                <a:t>&amp; Herausforderungen für die Zukunft</a:t>
              </a:r>
              <a:r>
                <a:rPr lang="de-DE" sz="1400" b="1" cap="all" dirty="0">
                  <a:solidFill>
                    <a:schemeClr val="tx1"/>
                  </a:solidFill>
                  <a:latin typeface="Josefin Sans" pitchFamily="2" charset="77"/>
                </a:rPr>
                <a:t/>
              </a:r>
              <a:br>
                <a:rPr lang="de-DE" sz="1400" b="1" cap="all" dirty="0">
                  <a:solidFill>
                    <a:schemeClr val="tx1"/>
                  </a:solidFill>
                  <a:latin typeface="Josefin Sans" pitchFamily="2" charset="77"/>
                </a:rPr>
              </a:br>
              <a:endParaRPr lang="de-DE" sz="1400" b="1" cap="all" dirty="0">
                <a:solidFill>
                  <a:srgbClr val="0A1F40"/>
                </a:solidFill>
                <a:latin typeface="Josefin Sans" pitchFamily="2" charset="0"/>
              </a:endParaRPr>
            </a:p>
          </p:txBody>
        </p:sp>
        <p:sp>
          <p:nvSpPr>
            <p:cNvPr id="10" name="Google Shape;39;p5">
              <a:extLst>
                <a:ext uri="{FF2B5EF4-FFF2-40B4-BE49-F238E27FC236}">
                  <a16:creationId xmlns:a16="http://schemas.microsoft.com/office/drawing/2014/main" id="{B2E095BA-53B8-3F4A-83D5-58B3D5006BB2}"/>
                </a:ext>
              </a:extLst>
            </p:cNvPr>
            <p:cNvSpPr txBox="1"/>
            <p:nvPr/>
          </p:nvSpPr>
          <p:spPr>
            <a:xfrm>
              <a:off x="7073855" y="4263790"/>
              <a:ext cx="4708453" cy="34682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5000"/>
                </a:lnSpc>
                <a:spcBef>
                  <a:spcPts val="800"/>
                </a:spcBef>
              </a:pPr>
              <a:r>
                <a:rPr lang="de-DE" cap="all" dirty="0">
                  <a:solidFill>
                    <a:srgbClr val="54B6B5"/>
                  </a:solidFill>
                  <a:latin typeface="Josefin Sans" pitchFamily="2" charset="77"/>
                </a:rPr>
                <a:t>Referentin</a:t>
              </a:r>
              <a:endParaRPr lang="de-DE" dirty="0">
                <a:solidFill>
                  <a:schemeClr val="tx1"/>
                </a:solidFill>
                <a:latin typeface="Work Sans" pitchFamily="2" charset="77"/>
              </a:endParaRPr>
            </a:p>
          </p:txBody>
        </p:sp>
      </p:grpSp>
      <p:sp>
        <p:nvSpPr>
          <p:cNvPr id="11" name="Google Shape;39;p5">
            <a:extLst>
              <a:ext uri="{FF2B5EF4-FFF2-40B4-BE49-F238E27FC236}">
                <a16:creationId xmlns:a16="http://schemas.microsoft.com/office/drawing/2014/main" id="{82F94020-22B4-E94D-A5A6-01A8F37D75E9}"/>
              </a:ext>
            </a:extLst>
          </p:cNvPr>
          <p:cNvSpPr txBox="1"/>
          <p:nvPr/>
        </p:nvSpPr>
        <p:spPr>
          <a:xfrm>
            <a:off x="6986521" y="4989747"/>
            <a:ext cx="4708453" cy="262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</a:pPr>
            <a:r>
              <a:rPr lang="de-DE" sz="1400" dirty="0">
                <a:solidFill>
                  <a:schemeClr val="tx1"/>
                </a:solidFill>
                <a:latin typeface="Work Sans" pitchFamily="2" charset="77"/>
              </a:rPr>
              <a:t>Noreen </a:t>
            </a:r>
            <a:r>
              <a:rPr lang="de-DE" sz="1400" dirty="0" smtClean="0">
                <a:solidFill>
                  <a:schemeClr val="tx1"/>
                </a:solidFill>
                <a:latin typeface="Work Sans" pitchFamily="2" charset="77"/>
              </a:rPr>
              <a:t>Krause</a:t>
            </a:r>
            <a:r>
              <a:rPr lang="de-DE" sz="1400" dirty="0">
                <a:solidFill>
                  <a:schemeClr val="tx1"/>
                </a:solidFill>
                <a:latin typeface="Work Sans" pitchFamily="2" charset="77"/>
              </a:rPr>
              <a:t>, TIB – </a:t>
            </a:r>
            <a:r>
              <a:rPr lang="de-DE" sz="1400" dirty="0" smtClean="0">
                <a:solidFill>
                  <a:schemeClr val="tx1"/>
                </a:solidFill>
                <a:latin typeface="Work Sans" pitchFamily="2" charset="77"/>
              </a:rPr>
              <a:t>Leibniz-Informations-</a:t>
            </a:r>
            <a:endParaRPr lang="de-DE" sz="1400" dirty="0">
              <a:solidFill>
                <a:schemeClr val="tx1"/>
              </a:solidFill>
              <a:latin typeface="Work Sans" pitchFamily="2" charset="77"/>
            </a:endParaRPr>
          </a:p>
        </p:txBody>
      </p:sp>
      <p:sp>
        <p:nvSpPr>
          <p:cNvPr id="12" name="Google Shape;39;p5">
            <a:extLst>
              <a:ext uri="{FF2B5EF4-FFF2-40B4-BE49-F238E27FC236}">
                <a16:creationId xmlns:a16="http://schemas.microsoft.com/office/drawing/2014/main" id="{F9C09BE6-FF4C-9346-A513-6E1090723E22}"/>
              </a:ext>
            </a:extLst>
          </p:cNvPr>
          <p:cNvSpPr txBox="1"/>
          <p:nvPr/>
        </p:nvSpPr>
        <p:spPr>
          <a:xfrm>
            <a:off x="6986521" y="5302168"/>
            <a:ext cx="4708453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400">
                <a:solidFill>
                  <a:schemeClr val="tx1"/>
                </a:solidFill>
              </a:rPr>
              <a:t>z</a:t>
            </a:r>
            <a:r>
              <a:rPr lang="de-DE" sz="1400" smtClean="0">
                <a:solidFill>
                  <a:schemeClr val="tx1"/>
                </a:solidFill>
              </a:rPr>
              <a:t>entrum</a:t>
            </a:r>
            <a:r>
              <a:rPr lang="de-DE" sz="1400" dirty="0" smtClean="0">
                <a:solidFill>
                  <a:schemeClr val="tx1"/>
                </a:solidFill>
              </a:rPr>
              <a:t> Technik </a:t>
            </a:r>
            <a:r>
              <a:rPr lang="de-DE" sz="1400" dirty="0">
                <a:solidFill>
                  <a:schemeClr val="tx1"/>
                </a:solidFill>
              </a:rPr>
              <a:t>und </a:t>
            </a:r>
            <a:r>
              <a:rPr lang="de-DE" sz="1400" dirty="0" smtClean="0">
                <a:solidFill>
                  <a:schemeClr val="tx1"/>
                </a:solidFill>
              </a:rPr>
              <a:t>Naturwissenschaften</a:t>
            </a:r>
          </a:p>
          <a:p>
            <a:pPr>
              <a:lnSpc>
                <a:spcPct val="150000"/>
              </a:lnSpc>
            </a:pPr>
            <a:r>
              <a:rPr lang="de-DE" sz="1400" dirty="0" smtClean="0">
                <a:solidFill>
                  <a:schemeClr val="tx1"/>
                </a:solidFill>
              </a:rPr>
              <a:t>Digital </a:t>
            </a:r>
            <a:r>
              <a:rPr lang="de-DE" sz="1400" dirty="0" err="1">
                <a:solidFill>
                  <a:schemeClr val="tx1"/>
                </a:solidFill>
                <a:latin typeface="Work Sans" panose="020B0604020202020204" charset="0"/>
              </a:rPr>
              <a:t>Autum</a:t>
            </a:r>
            <a:r>
              <a:rPr lang="de-DE" sz="1400" dirty="0">
                <a:solidFill>
                  <a:schemeClr val="tx1"/>
                </a:solidFill>
                <a:latin typeface="Work Sans" panose="020B0604020202020204" charset="0"/>
              </a:rPr>
              <a:t> School, 12. Oktober 2021</a:t>
            </a:r>
          </a:p>
        </p:txBody>
      </p:sp>
    </p:spTree>
    <p:extLst>
      <p:ext uri="{BB962C8B-B14F-4D97-AF65-F5344CB8AC3E}">
        <p14:creationId xmlns:p14="http://schemas.microsoft.com/office/powerpoint/2010/main" val="918582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BA4D7D7B-3ADF-4141-8A26-E555ADD19160}"/>
              </a:ext>
            </a:extLst>
          </p:cNvPr>
          <p:cNvSpPr/>
          <p:nvPr/>
        </p:nvSpPr>
        <p:spPr>
          <a:xfrm>
            <a:off x="7153834" y="3442637"/>
            <a:ext cx="5145741" cy="2657844"/>
          </a:xfrm>
          <a:prstGeom prst="rect">
            <a:avLst/>
          </a:prstGeom>
          <a:gradFill>
            <a:gsLst>
              <a:gs pos="0">
                <a:srgbClr val="DDF0F1">
                  <a:alpha val="0"/>
                </a:srgbClr>
              </a:gs>
              <a:gs pos="59000">
                <a:schemeClr val="tx1">
                  <a:alpha val="79121"/>
                </a:schemeClr>
              </a:gs>
            </a:gsLst>
            <a:lin ang="108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F1B74AE-021D-1149-AD15-8516456BDAD5}"/>
              </a:ext>
            </a:extLst>
          </p:cNvPr>
          <p:cNvSpPr/>
          <p:nvPr/>
        </p:nvSpPr>
        <p:spPr>
          <a:xfrm>
            <a:off x="1857575" y="1849871"/>
            <a:ext cx="4744059" cy="273478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 hangingPunct="0">
              <a:lnSpc>
                <a:spcPct val="130000"/>
              </a:lnSpc>
              <a:spcBef>
                <a:spcPts val="600"/>
              </a:spcBef>
              <a:defRPr/>
            </a:pPr>
            <a:r>
              <a:rPr lang="de-DE" b="1" spc="200" dirty="0">
                <a:solidFill>
                  <a:schemeClr val="accent1">
                    <a:lumMod val="75000"/>
                  </a:schemeClr>
                </a:solidFill>
                <a:latin typeface="Work Sans SemiBold" pitchFamily="2" charset="77"/>
                <a:cs typeface="Calibri" panose="020F0502020204030204" pitchFamily="34" charset="0"/>
              </a:rPr>
              <a:t>NAME</a:t>
            </a:r>
          </a:p>
          <a:p>
            <a:pPr lvl="0" hangingPunct="0">
              <a:lnSpc>
                <a:spcPct val="130000"/>
              </a:lnSpc>
              <a:spcBef>
                <a:spcPts val="600"/>
              </a:spcBef>
              <a:defRPr/>
            </a:pPr>
            <a:r>
              <a:rPr lang="de-DE" b="1" kern="0" spc="200" dirty="0" err="1">
                <a:solidFill>
                  <a:schemeClr val="tx1"/>
                </a:solidFill>
                <a:latin typeface="Work Sans SemiBold" pitchFamily="2" charset="77"/>
                <a:cs typeface="Calibri" panose="020F0502020204030204" pitchFamily="34" charset="0"/>
                <a:sym typeface="Work Sans"/>
              </a:rPr>
              <a:t>twillo</a:t>
            </a:r>
            <a:r>
              <a:rPr lang="de-DE" b="1" spc="200" dirty="0">
                <a:solidFill>
                  <a:srgbClr val="0A1F40"/>
                </a:solidFill>
                <a:latin typeface="Work Sans SemiBold" pitchFamily="2" charset="77"/>
                <a:cs typeface="Calibri" panose="020F0502020204030204" pitchFamily="34" charset="0"/>
              </a:rPr>
              <a:t>: </a:t>
            </a:r>
            <a:r>
              <a:rPr lang="de-DE" kern="0" dirty="0">
                <a:cs typeface="Calibri" panose="020F0502020204030204" pitchFamily="34" charset="0"/>
                <a:sym typeface="Work Sans"/>
              </a:rPr>
              <a:t>Wortherkunft aus dem Plattdeutschen: </a:t>
            </a:r>
            <a:r>
              <a:rPr lang="de-DE" dirty="0">
                <a:cs typeface="Calibri" panose="020F0502020204030204" pitchFamily="34" charset="0"/>
              </a:rPr>
              <a:t>de </a:t>
            </a:r>
            <a:r>
              <a:rPr lang="de-DE" dirty="0" err="1">
                <a:cs typeface="Calibri" panose="020F0502020204030204" pitchFamily="34" charset="0"/>
              </a:rPr>
              <a:t>Twill</a:t>
            </a:r>
            <a:r>
              <a:rPr lang="de-DE" dirty="0">
                <a:cs typeface="Calibri" panose="020F0502020204030204" pitchFamily="34" charset="0"/>
              </a:rPr>
              <a:t>(</a:t>
            </a:r>
            <a:r>
              <a:rPr lang="de-DE" dirty="0" err="1">
                <a:cs typeface="Calibri" panose="020F0502020204030204" pitchFamily="34" charset="0"/>
              </a:rPr>
              <a:t>e</a:t>
            </a:r>
            <a:r>
              <a:rPr lang="de-DE" dirty="0">
                <a:cs typeface="Calibri" panose="020F0502020204030204" pitchFamily="34" charset="0"/>
              </a:rPr>
              <a:t>) - die Gabelung des Astes</a:t>
            </a:r>
          </a:p>
          <a:p>
            <a:pPr lvl="0" hangingPunct="0">
              <a:lnSpc>
                <a:spcPct val="130000"/>
              </a:lnSpc>
              <a:spcBef>
                <a:spcPts val="600"/>
              </a:spcBef>
              <a:defRPr/>
            </a:pPr>
            <a:r>
              <a:rPr lang="de-DE" kern="0" dirty="0">
                <a:cs typeface="Calibri" panose="020F0502020204030204" pitchFamily="34" charset="0"/>
                <a:sym typeface="Work Sans"/>
              </a:rPr>
              <a:t>= Regionaler Bezug</a:t>
            </a:r>
          </a:p>
          <a:p>
            <a:pPr lvl="8" hangingPunct="0">
              <a:lnSpc>
                <a:spcPct val="130000"/>
              </a:lnSpc>
              <a:defRPr/>
            </a:pPr>
            <a:endParaRPr lang="de-DE" sz="1600" dirty="0">
              <a:cs typeface="Calibri" panose="020F0502020204030204" pitchFamily="34" charset="0"/>
            </a:endParaRPr>
          </a:p>
          <a:p>
            <a:pPr lvl="8">
              <a:lnSpc>
                <a:spcPct val="130000"/>
              </a:lnSpc>
              <a:defRPr/>
            </a:pPr>
            <a:r>
              <a:rPr lang="de-DE" sz="1600" dirty="0">
                <a:cs typeface="Calibri" panose="020F0502020204030204" pitchFamily="34" charset="0"/>
              </a:rPr>
              <a:t>        </a:t>
            </a:r>
            <a:endParaRPr lang="de-DE" sz="1600" dirty="0">
              <a:solidFill>
                <a:srgbClr val="54B6B5"/>
              </a:solidFill>
              <a:cs typeface="Calibri" panose="020F050202020403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A578482-F520-A04F-A427-526C4E801D63}"/>
              </a:ext>
            </a:extLst>
          </p:cNvPr>
          <p:cNvSpPr/>
          <p:nvPr/>
        </p:nvSpPr>
        <p:spPr>
          <a:xfrm>
            <a:off x="6050304" y="0"/>
            <a:ext cx="6141696" cy="64839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FC84A83-1231-4044-8091-0371AD4B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753254">
            <a:off x="384990" y="2642370"/>
            <a:ext cx="1075025" cy="2126349"/>
          </a:xfrm>
          <a:prstGeom prst="rect">
            <a:avLst/>
          </a:prstGeom>
        </p:spPr>
      </p:pic>
      <p:sp>
        <p:nvSpPr>
          <p:cNvPr id="17" name="ENTWICKLUNG DES PORTALS">
            <a:extLst>
              <a:ext uri="{FF2B5EF4-FFF2-40B4-BE49-F238E27FC236}">
                <a16:creationId xmlns:a16="http://schemas.microsoft.com/office/drawing/2014/main" id="{088E288E-5981-304F-91FF-70F2738B3965}"/>
              </a:ext>
            </a:extLst>
          </p:cNvPr>
          <p:cNvSpPr txBox="1"/>
          <p:nvPr/>
        </p:nvSpPr>
        <p:spPr>
          <a:xfrm>
            <a:off x="1857575" y="1204708"/>
            <a:ext cx="266085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Leitideen &amp; Name</a:t>
            </a:r>
            <a:endParaRPr cap="all" dirty="0">
              <a:latin typeface="Josefin Sans" pitchFamily="2" charset="77"/>
            </a:endParaRPr>
          </a:p>
        </p:txBody>
      </p:sp>
      <p:sp>
        <p:nvSpPr>
          <p:cNvPr id="8" name="Linie">
            <a:extLst>
              <a:ext uri="{FF2B5EF4-FFF2-40B4-BE49-F238E27FC236}">
                <a16:creationId xmlns:a16="http://schemas.microsoft.com/office/drawing/2014/main" id="{1C9A0A15-4C14-6440-9A01-E093A4C2550D}"/>
              </a:ext>
            </a:extLst>
          </p:cNvPr>
          <p:cNvSpPr/>
          <p:nvPr/>
        </p:nvSpPr>
        <p:spPr>
          <a:xfrm>
            <a:off x="1947487" y="1543871"/>
            <a:ext cx="2448000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C483C4B-5D77-8D4A-A850-6912287FE68E}"/>
              </a:ext>
            </a:extLst>
          </p:cNvPr>
          <p:cNvSpPr/>
          <p:nvPr/>
        </p:nvSpPr>
        <p:spPr>
          <a:xfrm>
            <a:off x="1857575" y="4144069"/>
            <a:ext cx="4192729" cy="2064027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 hangingPunct="0">
              <a:lnSpc>
                <a:spcPct val="130000"/>
              </a:lnSpc>
              <a:spcBef>
                <a:spcPts val="600"/>
              </a:spcBef>
              <a:defRPr/>
            </a:pPr>
            <a:r>
              <a:rPr lang="de-DE" b="1" spc="200" dirty="0">
                <a:solidFill>
                  <a:schemeClr val="accent1">
                    <a:lumMod val="75000"/>
                  </a:schemeClr>
                </a:solidFill>
                <a:latin typeface="Work Sans SemiBold" pitchFamily="2" charset="77"/>
                <a:cs typeface="Calibri" panose="020F0502020204030204" pitchFamily="34" charset="0"/>
              </a:rPr>
              <a:t>LEITIDEEN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defRPr/>
            </a:pPr>
            <a:r>
              <a:rPr lang="de-DE" dirty="0">
                <a:cs typeface="Calibri" panose="020F0502020204030204" pitchFamily="34" charset="0"/>
              </a:rPr>
              <a:t>Gemeinschaft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defRPr/>
            </a:pPr>
            <a:r>
              <a:rPr lang="de-DE" dirty="0">
                <a:cs typeface="Calibri" panose="020F0502020204030204" pitchFamily="34" charset="0"/>
              </a:rPr>
              <a:t>Offenheit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defRPr/>
            </a:pPr>
            <a:r>
              <a:rPr lang="de-DE" dirty="0">
                <a:cs typeface="Calibri" panose="020F0502020204030204" pitchFamily="34" charset="0"/>
              </a:rPr>
              <a:t>Einfachheit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defRPr/>
            </a:pPr>
            <a:r>
              <a:rPr lang="de-DE" dirty="0">
                <a:cs typeface="Calibri" panose="020F0502020204030204" pitchFamily="34" charset="0"/>
              </a:rPr>
              <a:t>Wandel gestalten </a:t>
            </a:r>
            <a:endParaRPr lang="de-DE" dirty="0">
              <a:solidFill>
                <a:srgbClr val="54B6B5"/>
              </a:solidFill>
              <a:cs typeface="Calibri" panose="020F050202020403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59ED0FE-3E90-1D40-A86D-5E10E11F38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10" y="3787517"/>
            <a:ext cx="4047484" cy="3541549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41CE0126-956A-8542-9AAD-2FE922DB2543}"/>
              </a:ext>
            </a:extLst>
          </p:cNvPr>
          <p:cNvSpPr/>
          <p:nvPr/>
        </p:nvSpPr>
        <p:spPr>
          <a:xfrm>
            <a:off x="7032811" y="1849871"/>
            <a:ext cx="4744059" cy="237468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 hangingPunct="0">
              <a:lnSpc>
                <a:spcPct val="130000"/>
              </a:lnSpc>
              <a:spcBef>
                <a:spcPts val="600"/>
              </a:spcBef>
              <a:defRPr/>
            </a:pPr>
            <a:r>
              <a:rPr lang="de-DE" b="1" spc="200" dirty="0">
                <a:solidFill>
                  <a:schemeClr val="accent1">
                    <a:lumMod val="75000"/>
                  </a:schemeClr>
                </a:solidFill>
                <a:latin typeface="Work Sans SemiBold" pitchFamily="2" charset="77"/>
                <a:cs typeface="Calibri" panose="020F0502020204030204" pitchFamily="34" charset="0"/>
              </a:rPr>
              <a:t>GARDENING-METAPHER</a:t>
            </a:r>
          </a:p>
          <a:p>
            <a:pPr lvl="0" hangingPunct="0">
              <a:lnSpc>
                <a:spcPct val="130000"/>
              </a:lnSpc>
              <a:spcBef>
                <a:spcPts val="600"/>
              </a:spcBef>
              <a:defRPr/>
            </a:pPr>
            <a:r>
              <a:rPr lang="de-DE" kern="0" dirty="0">
                <a:solidFill>
                  <a:schemeClr val="tx1"/>
                </a:solidFill>
                <a:latin typeface="Work Sans" pitchFamily="2" charset="77"/>
                <a:cs typeface="Calibri" panose="020F0502020204030204" pitchFamily="34" charset="0"/>
                <a:sym typeface="Work Sans"/>
              </a:rPr>
              <a:t>Spielerisch-kreativ</a:t>
            </a:r>
          </a:p>
          <a:p>
            <a:pPr lvl="0" hangingPunct="0">
              <a:lnSpc>
                <a:spcPct val="130000"/>
              </a:lnSpc>
              <a:spcBef>
                <a:spcPts val="600"/>
              </a:spcBef>
              <a:defRPr/>
            </a:pPr>
            <a:endParaRPr lang="de-DE" dirty="0">
              <a:solidFill>
                <a:schemeClr val="tx1"/>
              </a:solidFill>
              <a:latin typeface="Work Sans" pitchFamily="2" charset="77"/>
              <a:cs typeface="Calibri" panose="020F0502020204030204" pitchFamily="34" charset="0"/>
            </a:endParaRPr>
          </a:p>
          <a:p>
            <a:pPr lvl="0">
              <a:lnSpc>
                <a:spcPct val="130000"/>
              </a:lnSpc>
              <a:spcBef>
                <a:spcPts val="600"/>
              </a:spcBef>
              <a:defRPr/>
            </a:pPr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Work Sans" pitchFamily="2" charset="77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www.twitter.com/twillo_de</a:t>
            </a:r>
            <a:endParaRPr lang="de-DE" kern="0" dirty="0">
              <a:solidFill>
                <a:schemeClr val="accent1">
                  <a:lumMod val="75000"/>
                </a:schemeClr>
              </a:solidFill>
              <a:latin typeface="Work Sans" pitchFamily="2" charset="77"/>
              <a:cs typeface="Calibri" panose="020F0502020204030204" pitchFamily="34" charset="0"/>
              <a:sym typeface="Work Sans"/>
            </a:endParaRPr>
          </a:p>
          <a:p>
            <a:pPr lvl="8" hangingPunct="0">
              <a:lnSpc>
                <a:spcPct val="130000"/>
              </a:lnSpc>
              <a:defRPr/>
            </a:pPr>
            <a:endParaRPr lang="de-DE" sz="1600" dirty="0">
              <a:cs typeface="Calibri" panose="020F0502020204030204" pitchFamily="34" charset="0"/>
            </a:endParaRPr>
          </a:p>
          <a:p>
            <a:pPr lvl="8">
              <a:lnSpc>
                <a:spcPct val="130000"/>
              </a:lnSpc>
              <a:defRPr/>
            </a:pPr>
            <a:r>
              <a:rPr lang="de-DE" sz="1600" dirty="0">
                <a:cs typeface="Calibri" panose="020F0502020204030204" pitchFamily="34" charset="0"/>
              </a:rPr>
              <a:t>        </a:t>
            </a:r>
            <a:endParaRPr lang="de-DE" sz="1600" dirty="0">
              <a:solidFill>
                <a:srgbClr val="54B6B5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10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F69BCF71-AD56-0B4B-AAF4-2F387408ECB7}"/>
              </a:ext>
            </a:extLst>
          </p:cNvPr>
          <p:cNvSpPr/>
          <p:nvPr/>
        </p:nvSpPr>
        <p:spPr>
          <a:xfrm>
            <a:off x="9842100" y="0"/>
            <a:ext cx="2349900" cy="64839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15" name="Monate Laufzeit">
            <a:extLst>
              <a:ext uri="{FF2B5EF4-FFF2-40B4-BE49-F238E27FC236}">
                <a16:creationId xmlns:a16="http://schemas.microsoft.com/office/drawing/2014/main" id="{485CFFCC-DC7D-BE40-8AA0-65DA94B10221}"/>
              </a:ext>
            </a:extLst>
          </p:cNvPr>
          <p:cNvSpPr txBox="1"/>
          <p:nvPr/>
        </p:nvSpPr>
        <p:spPr>
          <a:xfrm>
            <a:off x="9897720" y="2156548"/>
            <a:ext cx="2122492" cy="36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1600"/>
            </a:lvl1pPr>
          </a:lstStyle>
          <a:p>
            <a:r>
              <a:rPr lang="de-DE" dirty="0">
                <a:solidFill>
                  <a:srgbClr val="596D88"/>
                </a:solidFill>
                <a:latin typeface="Work Sans" pitchFamily="2" charset="77"/>
              </a:rPr>
              <a:t>Monate Laufzeit</a:t>
            </a:r>
            <a:endParaRPr dirty="0">
              <a:solidFill>
                <a:srgbClr val="596D88"/>
              </a:solidFill>
              <a:latin typeface="Work Sans" pitchFamily="2" charset="77"/>
            </a:endParaRPr>
          </a:p>
        </p:txBody>
      </p:sp>
      <p:sp>
        <p:nvSpPr>
          <p:cNvPr id="19" name="Beginn">
            <a:extLst>
              <a:ext uri="{FF2B5EF4-FFF2-40B4-BE49-F238E27FC236}">
                <a16:creationId xmlns:a16="http://schemas.microsoft.com/office/drawing/2014/main" id="{C2CACBF7-F475-7840-B534-997E7C72FFC4}"/>
              </a:ext>
            </a:extLst>
          </p:cNvPr>
          <p:cNvSpPr txBox="1"/>
          <p:nvPr/>
        </p:nvSpPr>
        <p:spPr>
          <a:xfrm>
            <a:off x="9900079" y="3560282"/>
            <a:ext cx="2122491" cy="36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1600"/>
            </a:lvl1pPr>
          </a:lstStyle>
          <a:p>
            <a:r>
              <a:rPr lang="de-DE" dirty="0">
                <a:solidFill>
                  <a:srgbClr val="596D88"/>
                </a:solidFill>
                <a:latin typeface="Work Sans" pitchFamily="2" charset="77"/>
              </a:rPr>
              <a:t>Start</a:t>
            </a:r>
            <a:endParaRPr dirty="0">
              <a:solidFill>
                <a:srgbClr val="596D88"/>
              </a:solidFill>
              <a:latin typeface="Work Sans" pitchFamily="2" charset="77"/>
            </a:endParaRPr>
          </a:p>
        </p:txBody>
      </p:sp>
      <p:sp>
        <p:nvSpPr>
          <p:cNvPr id="20" name="Ende">
            <a:extLst>
              <a:ext uri="{FF2B5EF4-FFF2-40B4-BE49-F238E27FC236}">
                <a16:creationId xmlns:a16="http://schemas.microsoft.com/office/drawing/2014/main" id="{E870A3E8-807C-8B4F-81A9-C77593AE9A1F}"/>
              </a:ext>
            </a:extLst>
          </p:cNvPr>
          <p:cNvSpPr txBox="1"/>
          <p:nvPr/>
        </p:nvSpPr>
        <p:spPr>
          <a:xfrm>
            <a:off x="9851110" y="5104349"/>
            <a:ext cx="2122492" cy="36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1600"/>
            </a:lvl1pPr>
          </a:lstStyle>
          <a:p>
            <a:r>
              <a:rPr lang="de-DE" dirty="0">
                <a:solidFill>
                  <a:srgbClr val="596D88"/>
                </a:solidFill>
                <a:latin typeface="Work Sans" pitchFamily="2" charset="77"/>
              </a:rPr>
              <a:t>Projekte</a:t>
            </a:r>
            <a:r>
              <a:rPr dirty="0">
                <a:solidFill>
                  <a:srgbClr val="596D88"/>
                </a:solidFill>
                <a:latin typeface="Work Sans" pitchFamily="2" charset="77"/>
              </a:rPr>
              <a:t>n</a:t>
            </a:r>
            <a:r>
              <a:rPr lang="de-DE" dirty="0">
                <a:solidFill>
                  <a:srgbClr val="596D88"/>
                </a:solidFill>
                <a:latin typeface="Work Sans" pitchFamily="2" charset="77"/>
              </a:rPr>
              <a:t>de</a:t>
            </a:r>
            <a:endParaRPr dirty="0">
              <a:solidFill>
                <a:srgbClr val="596D88"/>
              </a:solidFill>
              <a:latin typeface="Work Sans" pitchFamily="2" charset="77"/>
            </a:endParaRPr>
          </a:p>
        </p:txBody>
      </p:sp>
      <p:sp>
        <p:nvSpPr>
          <p:cNvPr id="22" name="48">
            <a:extLst>
              <a:ext uri="{FF2B5EF4-FFF2-40B4-BE49-F238E27FC236}">
                <a16:creationId xmlns:a16="http://schemas.microsoft.com/office/drawing/2014/main" id="{CF144173-907E-A24A-9C12-583B1C2C858C}"/>
              </a:ext>
            </a:extLst>
          </p:cNvPr>
          <p:cNvSpPr txBox="1"/>
          <p:nvPr/>
        </p:nvSpPr>
        <p:spPr>
          <a:xfrm>
            <a:off x="10622642" y="1574245"/>
            <a:ext cx="621322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6000">
                <a:solidFill>
                  <a:srgbClr val="0A1F40"/>
                </a:solidFill>
              </a:defRPr>
            </a:lvl1pPr>
          </a:lstStyle>
          <a:p>
            <a:r>
              <a:rPr lang="de-DE" sz="4000" dirty="0">
                <a:latin typeface="Josefin Sans Light" pitchFamily="2" charset="77"/>
              </a:rPr>
              <a:t>4</a:t>
            </a:r>
            <a:r>
              <a:rPr sz="4000" dirty="0">
                <a:latin typeface="Josefin Sans Light" pitchFamily="2" charset="77"/>
              </a:rPr>
              <a:t>8</a:t>
            </a:r>
          </a:p>
        </p:txBody>
      </p:sp>
      <p:sp>
        <p:nvSpPr>
          <p:cNvPr id="24" name="8.19">
            <a:extLst>
              <a:ext uri="{FF2B5EF4-FFF2-40B4-BE49-F238E27FC236}">
                <a16:creationId xmlns:a16="http://schemas.microsoft.com/office/drawing/2014/main" id="{DC1C6DFE-0D67-634F-AB68-CE0822F9CE2F}"/>
              </a:ext>
            </a:extLst>
          </p:cNvPr>
          <p:cNvSpPr txBox="1"/>
          <p:nvPr/>
        </p:nvSpPr>
        <p:spPr>
          <a:xfrm>
            <a:off x="10524827" y="3023918"/>
            <a:ext cx="87299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6000">
                <a:solidFill>
                  <a:srgbClr val="0A1F40"/>
                </a:solidFill>
              </a:defRPr>
            </a:lvl1pPr>
          </a:lstStyle>
          <a:p>
            <a:r>
              <a:rPr lang="de-DE" sz="4000" dirty="0">
                <a:latin typeface="Josefin Sans Light" pitchFamily="2" charset="77"/>
              </a:rPr>
              <a:t>8.19</a:t>
            </a:r>
            <a:endParaRPr sz="4000" dirty="0">
              <a:latin typeface="Josefin Sans Light" pitchFamily="2" charset="77"/>
            </a:endParaRPr>
          </a:p>
        </p:txBody>
      </p:sp>
      <p:sp>
        <p:nvSpPr>
          <p:cNvPr id="25" name="7.23">
            <a:extLst>
              <a:ext uri="{FF2B5EF4-FFF2-40B4-BE49-F238E27FC236}">
                <a16:creationId xmlns:a16="http://schemas.microsoft.com/office/drawing/2014/main" id="{674552EB-13FF-EB47-A221-44AD1AAB2B22}"/>
              </a:ext>
            </a:extLst>
          </p:cNvPr>
          <p:cNvSpPr txBox="1"/>
          <p:nvPr/>
        </p:nvSpPr>
        <p:spPr>
          <a:xfrm>
            <a:off x="10464653" y="4505039"/>
            <a:ext cx="946732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6000">
                <a:solidFill>
                  <a:srgbClr val="0A1F40"/>
                </a:solidFill>
              </a:defRPr>
            </a:lvl1pPr>
          </a:lstStyle>
          <a:p>
            <a:r>
              <a:rPr sz="4000" dirty="0">
                <a:latin typeface="Josefin Sans Light" pitchFamily="2" charset="77"/>
              </a:rPr>
              <a:t>7.23</a:t>
            </a:r>
          </a:p>
        </p:txBody>
      </p:sp>
      <p:grpSp>
        <p:nvGrpSpPr>
          <p:cNvPr id="41" name="Gruppieren 40"/>
          <p:cNvGrpSpPr>
            <a:grpSpLocks noChangeAspect="1"/>
          </p:cNvGrpSpPr>
          <p:nvPr/>
        </p:nvGrpSpPr>
        <p:grpSpPr>
          <a:xfrm>
            <a:off x="300250" y="2374783"/>
            <a:ext cx="9124972" cy="1228929"/>
            <a:chOff x="637061" y="3104453"/>
            <a:chExt cx="11021490" cy="1528857"/>
          </a:xfrm>
        </p:grpSpPr>
        <p:sp>
          <p:nvSpPr>
            <p:cNvPr id="42" name="Kreis">
              <a:extLst>
                <a:ext uri="{FF2B5EF4-FFF2-40B4-BE49-F238E27FC236}">
                  <a16:creationId xmlns:a16="http://schemas.microsoft.com/office/drawing/2014/main" id="{F8C4B034-63F6-7A42-B3B9-1B3742EA1042}"/>
                </a:ext>
              </a:extLst>
            </p:cNvPr>
            <p:cNvSpPr/>
            <p:nvPr/>
          </p:nvSpPr>
          <p:spPr>
            <a:xfrm>
              <a:off x="637061" y="3104453"/>
              <a:ext cx="1524965" cy="152496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419100" dist="241914" dir="2493498" rotWithShape="0">
                <a:srgbClr val="373737">
                  <a:alpha val="13710"/>
                </a:srgbClr>
              </a:outerShdw>
            </a:effectLst>
          </p:spPr>
          <p:txBody>
            <a:bodyPr lIns="45719" rIns="45719" anchor="ctr"/>
            <a:lstStyle/>
            <a:p>
              <a:endParaRPr dirty="0"/>
            </a:p>
          </p:txBody>
        </p:sp>
        <p:sp>
          <p:nvSpPr>
            <p:cNvPr id="43" name="Kreis">
              <a:extLst>
                <a:ext uri="{FF2B5EF4-FFF2-40B4-BE49-F238E27FC236}">
                  <a16:creationId xmlns:a16="http://schemas.microsoft.com/office/drawing/2014/main" id="{D3D71547-CE57-DB4E-A240-27A652F2A1EC}"/>
                </a:ext>
              </a:extLst>
            </p:cNvPr>
            <p:cNvSpPr/>
            <p:nvPr/>
          </p:nvSpPr>
          <p:spPr>
            <a:xfrm>
              <a:off x="2536366" y="3104454"/>
              <a:ext cx="1524965" cy="152496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419100" dist="241914" dir="2493498" rotWithShape="0">
                <a:srgbClr val="373737">
                  <a:alpha val="13710"/>
                </a:srgbClr>
              </a:outerShdw>
            </a:effectLst>
          </p:spPr>
          <p:txBody>
            <a:bodyPr lIns="45719" rIns="45719" anchor="ctr"/>
            <a:lstStyle/>
            <a:p>
              <a:endParaRPr dirty="0"/>
            </a:p>
          </p:txBody>
        </p:sp>
        <p:sp>
          <p:nvSpPr>
            <p:cNvPr id="44" name="Kreis">
              <a:extLst>
                <a:ext uri="{FF2B5EF4-FFF2-40B4-BE49-F238E27FC236}">
                  <a16:creationId xmlns:a16="http://schemas.microsoft.com/office/drawing/2014/main" id="{2AF0A8F5-969B-3B45-A776-7B1413D54DF4}"/>
                </a:ext>
              </a:extLst>
            </p:cNvPr>
            <p:cNvSpPr/>
            <p:nvPr/>
          </p:nvSpPr>
          <p:spPr>
            <a:xfrm>
              <a:off x="4435672" y="3104455"/>
              <a:ext cx="1524964" cy="152496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419100" dist="241914" dir="2493498" rotWithShape="0">
                <a:srgbClr val="373737">
                  <a:alpha val="13710"/>
                </a:srgbClr>
              </a:outerShdw>
            </a:effectLst>
          </p:spPr>
          <p:txBody>
            <a:bodyPr lIns="45719" rIns="45719" anchor="ctr"/>
            <a:lstStyle/>
            <a:p>
              <a:endParaRPr dirty="0"/>
            </a:p>
          </p:txBody>
        </p:sp>
        <p:sp>
          <p:nvSpPr>
            <p:cNvPr id="45" name="Kreis">
              <a:extLst>
                <a:ext uri="{FF2B5EF4-FFF2-40B4-BE49-F238E27FC236}">
                  <a16:creationId xmlns:a16="http://schemas.microsoft.com/office/drawing/2014/main" id="{B3E09A79-BB1E-E44D-BD09-BEFF2000E61E}"/>
                </a:ext>
              </a:extLst>
            </p:cNvPr>
            <p:cNvSpPr/>
            <p:nvPr/>
          </p:nvSpPr>
          <p:spPr>
            <a:xfrm>
              <a:off x="6334976" y="3108345"/>
              <a:ext cx="1524965" cy="152496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419100" dist="241914" dir="2493498" rotWithShape="0">
                <a:srgbClr val="373737">
                  <a:alpha val="13710"/>
                </a:srgbClr>
              </a:outerShdw>
            </a:effectLst>
          </p:spPr>
          <p:txBody>
            <a:bodyPr lIns="45719" rIns="45719" anchor="ctr"/>
            <a:lstStyle/>
            <a:p>
              <a:endParaRPr dirty="0"/>
            </a:p>
          </p:txBody>
        </p:sp>
        <p:sp>
          <p:nvSpPr>
            <p:cNvPr id="46" name="Kreis">
              <a:extLst>
                <a:ext uri="{FF2B5EF4-FFF2-40B4-BE49-F238E27FC236}">
                  <a16:creationId xmlns:a16="http://schemas.microsoft.com/office/drawing/2014/main" id="{E73D89E7-D2F3-D143-9D3D-D6A3D7F8FF47}"/>
                </a:ext>
              </a:extLst>
            </p:cNvPr>
            <p:cNvSpPr/>
            <p:nvPr/>
          </p:nvSpPr>
          <p:spPr>
            <a:xfrm>
              <a:off x="8234281" y="3104456"/>
              <a:ext cx="1524965" cy="152496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419100" dist="241914" dir="2493498" rotWithShape="0">
                <a:srgbClr val="373737">
                  <a:alpha val="13710"/>
                </a:srgbClr>
              </a:outerShdw>
            </a:effectLst>
          </p:spPr>
          <p:txBody>
            <a:bodyPr lIns="45719" rIns="45719" anchor="ctr"/>
            <a:lstStyle/>
            <a:p>
              <a:endParaRPr dirty="0"/>
            </a:p>
          </p:txBody>
        </p:sp>
        <p:sp>
          <p:nvSpPr>
            <p:cNvPr id="47" name="Kreis">
              <a:extLst>
                <a:ext uri="{FF2B5EF4-FFF2-40B4-BE49-F238E27FC236}">
                  <a16:creationId xmlns:a16="http://schemas.microsoft.com/office/drawing/2014/main" id="{497EFCE1-6D85-1B43-9F4D-4965A1F2BDE3}"/>
                </a:ext>
              </a:extLst>
            </p:cNvPr>
            <p:cNvSpPr/>
            <p:nvPr/>
          </p:nvSpPr>
          <p:spPr>
            <a:xfrm>
              <a:off x="10133586" y="3104455"/>
              <a:ext cx="1524965" cy="152496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419100" dist="241914" dir="2493498" rotWithShape="0">
                <a:srgbClr val="373737">
                  <a:alpha val="13710"/>
                </a:srgbClr>
              </a:outerShdw>
            </a:effectLst>
          </p:spPr>
          <p:txBody>
            <a:bodyPr lIns="45719" rIns="45719" anchor="ctr"/>
            <a:lstStyle/>
            <a:p>
              <a:endParaRPr dirty="0"/>
            </a:p>
          </p:txBody>
        </p:sp>
        <p:pic>
          <p:nvPicPr>
            <p:cNvPr id="48" name="Google Shape;49;p5">
              <a:extLst>
                <a:ext uri="{FF2B5EF4-FFF2-40B4-BE49-F238E27FC236}">
                  <a16:creationId xmlns:a16="http://schemas.microsoft.com/office/drawing/2014/main" id="{FEB0AE85-3FC9-4E4C-A3B7-711A915953E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741107" y="3692232"/>
              <a:ext cx="1115482" cy="3693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Picture 2" descr="Bildergebnis für logo tib">
              <a:extLst>
                <a:ext uri="{FF2B5EF4-FFF2-40B4-BE49-F238E27FC236}">
                  <a16:creationId xmlns:a16="http://schemas.microsoft.com/office/drawing/2014/main" id="{75E1237A-CC11-8F44-A4B9-BB9DC0C67A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55199"/>
            <a:stretch/>
          </p:blipFill>
          <p:spPr bwMode="auto">
            <a:xfrm>
              <a:off x="825761" y="3535477"/>
              <a:ext cx="1042979" cy="677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Grafik 49">
              <a:extLst>
                <a:ext uri="{FF2B5EF4-FFF2-40B4-BE49-F238E27FC236}">
                  <a16:creationId xmlns:a16="http://schemas.microsoft.com/office/drawing/2014/main" id="{A4A875D0-F622-E145-91D5-5C151B3E5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0016" y="3726244"/>
              <a:ext cx="1294885" cy="296171"/>
            </a:xfrm>
            <a:prstGeom prst="rect">
              <a:avLst/>
            </a:prstGeom>
          </p:spPr>
        </p:pic>
        <p:pic>
          <p:nvPicPr>
            <p:cNvPr id="51" name="Grafik 50">
              <a:extLst>
                <a:ext uri="{FF2B5EF4-FFF2-40B4-BE49-F238E27FC236}">
                  <a16:creationId xmlns:a16="http://schemas.microsoft.com/office/drawing/2014/main" id="{22BE1287-1D75-0143-A9EB-3B5B01654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7825" y="3600613"/>
              <a:ext cx="1131011" cy="387077"/>
            </a:xfrm>
            <a:prstGeom prst="rect">
              <a:avLst/>
            </a:prstGeom>
          </p:spPr>
        </p:pic>
        <p:pic>
          <p:nvPicPr>
            <p:cNvPr id="52" name="Picture 8" descr="Bildergebnis für logo uni osnabrück">
              <a:extLst>
                <a:ext uri="{FF2B5EF4-FFF2-40B4-BE49-F238E27FC236}">
                  <a16:creationId xmlns:a16="http://schemas.microsoft.com/office/drawing/2014/main" id="{1912B0AE-5A8B-9F4C-93AE-B6116D908D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2527" y="3692232"/>
              <a:ext cx="1171254" cy="364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Google Shape;46;p5">
              <a:extLst>
                <a:ext uri="{FF2B5EF4-FFF2-40B4-BE49-F238E27FC236}">
                  <a16:creationId xmlns:a16="http://schemas.microsoft.com/office/drawing/2014/main" id="{C5723103-9AE0-EB48-AB76-175FCBDC458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516192" y="3643064"/>
              <a:ext cx="961142" cy="46252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" name="Grafik 27">
            <a:extLst>
              <a:ext uri="{FF2B5EF4-FFF2-40B4-BE49-F238E27FC236}">
                <a16:creationId xmlns:a16="http://schemas.microsoft.com/office/drawing/2014/main" id="{3C681986-A0CD-44BE-9C7C-BD2975FEA0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591" y="239680"/>
            <a:ext cx="1691156" cy="412642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9D0CF416-EB9C-7149-8DEE-0B1E997C9059}"/>
              </a:ext>
            </a:extLst>
          </p:cNvPr>
          <p:cNvSpPr/>
          <p:nvPr/>
        </p:nvSpPr>
        <p:spPr>
          <a:xfrm rot="16200000">
            <a:off x="3771008" y="321168"/>
            <a:ext cx="2386800" cy="99288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77D6F31-ECA9-6944-8B9D-BBDCDDD068E4}"/>
              </a:ext>
            </a:extLst>
          </p:cNvPr>
          <p:cNvSpPr/>
          <p:nvPr/>
        </p:nvSpPr>
        <p:spPr>
          <a:xfrm>
            <a:off x="2875354" y="4292362"/>
            <a:ext cx="4407189" cy="2069352"/>
          </a:xfrm>
          <a:prstGeom prst="rect">
            <a:avLst/>
          </a:prstGeom>
          <a:noFill/>
          <a:ln w="12700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pic>
        <p:nvPicPr>
          <p:cNvPr id="27" name="Picture 4" descr="C:\Users\krausen\Desktop\Services TIB Startseite 102021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" r="7555"/>
          <a:stretch/>
        </p:blipFill>
        <p:spPr bwMode="auto">
          <a:xfrm>
            <a:off x="2929142" y="4718627"/>
            <a:ext cx="4293796" cy="157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C:\Users\krausen\Desktop\Startseite TIB 10202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142" y="4352037"/>
            <a:ext cx="4293796" cy="43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ENTWICKLUNG DES PORTALS">
            <a:extLst>
              <a:ext uri="{FF2B5EF4-FFF2-40B4-BE49-F238E27FC236}">
                <a16:creationId xmlns:a16="http://schemas.microsoft.com/office/drawing/2014/main" id="{088E288E-5981-304F-91FF-70F2738B3965}"/>
              </a:ext>
            </a:extLst>
          </p:cNvPr>
          <p:cNvSpPr txBox="1"/>
          <p:nvPr/>
        </p:nvSpPr>
        <p:spPr>
          <a:xfrm>
            <a:off x="2417571" y="1029673"/>
            <a:ext cx="5299910" cy="876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Partner Für Infrastruktur &amp; Mehr</a:t>
            </a:r>
          </a:p>
          <a:p>
            <a:pPr algn="ctr">
              <a:lnSpc>
                <a:spcPct val="150000"/>
              </a:lnSpc>
            </a:pPr>
            <a:r>
              <a:rPr lang="de-DE" cap="all" dirty="0">
                <a:solidFill>
                  <a:srgbClr val="000000"/>
                </a:solidFill>
                <a:latin typeface="Work Sans Light" pitchFamily="2" charset="77"/>
              </a:rPr>
              <a:t>D</a:t>
            </a:r>
            <a:r>
              <a:rPr lang="de-DE" sz="1600" dirty="0">
                <a:solidFill>
                  <a:srgbClr val="000000"/>
                </a:solidFill>
                <a:latin typeface="Work Sans Light" pitchFamily="2" charset="77"/>
              </a:rPr>
              <a:t>as</a:t>
            </a:r>
            <a:r>
              <a:rPr lang="de-DE" cap="all" dirty="0">
                <a:solidFill>
                  <a:srgbClr val="000000"/>
                </a:solidFill>
                <a:latin typeface="Work Sans Light" pitchFamily="2" charset="77"/>
              </a:rPr>
              <a:t> OER-Portal </a:t>
            </a:r>
            <a:r>
              <a:rPr lang="de-DE" dirty="0">
                <a:solidFill>
                  <a:srgbClr val="000000"/>
                </a:solidFill>
                <a:latin typeface="Work Sans Light" pitchFamily="2" charset="77"/>
              </a:rPr>
              <a:t>Niedersachsen</a:t>
            </a:r>
          </a:p>
        </p:txBody>
      </p:sp>
      <p:sp>
        <p:nvSpPr>
          <p:cNvPr id="32" name="Linie">
            <a:extLst>
              <a:ext uri="{FF2B5EF4-FFF2-40B4-BE49-F238E27FC236}">
                <a16:creationId xmlns:a16="http://schemas.microsoft.com/office/drawing/2014/main" id="{325EB98F-39FD-1343-A2D5-3F54C0936A37}"/>
              </a:ext>
            </a:extLst>
          </p:cNvPr>
          <p:cNvSpPr/>
          <p:nvPr/>
        </p:nvSpPr>
        <p:spPr>
          <a:xfrm>
            <a:off x="2418372" y="1470434"/>
            <a:ext cx="5298307" cy="26894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" name="Ende">
            <a:extLst>
              <a:ext uri="{FF2B5EF4-FFF2-40B4-BE49-F238E27FC236}">
                <a16:creationId xmlns:a16="http://schemas.microsoft.com/office/drawing/2014/main" id="{08A61331-6AE1-574C-A6C0-7D651F1608F5}"/>
              </a:ext>
            </a:extLst>
          </p:cNvPr>
          <p:cNvSpPr txBox="1"/>
          <p:nvPr/>
        </p:nvSpPr>
        <p:spPr>
          <a:xfrm>
            <a:off x="7402284" y="5188018"/>
            <a:ext cx="1515815" cy="1251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lnSpc>
                <a:spcPct val="120000"/>
              </a:lnSpc>
              <a:defRPr sz="1600"/>
            </a:lvl1pPr>
          </a:lstStyle>
          <a:p>
            <a:pPr algn="l"/>
            <a:r>
              <a:rPr lang="de-DE" dirty="0">
                <a:solidFill>
                  <a:srgbClr val="596D88"/>
                </a:solidFill>
                <a:latin typeface="Work Sans" pitchFamily="2" charset="77"/>
              </a:rPr>
              <a:t>Dauerhafter TIB Service</a:t>
            </a:r>
          </a:p>
          <a:p>
            <a:pPr algn="l"/>
            <a:endParaRPr lang="de-DE" dirty="0">
              <a:solidFill>
                <a:srgbClr val="596D88"/>
              </a:solidFill>
              <a:latin typeface="Work Sans" pitchFamily="2" charset="77"/>
            </a:endParaRPr>
          </a:p>
          <a:p>
            <a:pPr algn="l"/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Work Sans" pitchFamily="2" charset="77"/>
                <a:hlinkClick r:id="rId1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www.tib.eu</a:t>
            </a:r>
            <a:endParaRPr lang="de-DE" dirty="0">
              <a:solidFill>
                <a:schemeClr val="accent1">
                  <a:lumMod val="75000"/>
                </a:schemeClr>
              </a:solidFill>
              <a:latin typeface="Work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9407022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NTWICKLUNG DES PORTALS">
            <a:extLst>
              <a:ext uri="{FF2B5EF4-FFF2-40B4-BE49-F238E27FC236}">
                <a16:creationId xmlns:a16="http://schemas.microsoft.com/office/drawing/2014/main" id="{A46F2BB3-375F-9040-BA88-4BB7754C99D9}"/>
              </a:ext>
            </a:extLst>
          </p:cNvPr>
          <p:cNvSpPr txBox="1"/>
          <p:nvPr/>
        </p:nvSpPr>
        <p:spPr>
          <a:xfrm>
            <a:off x="4608876" y="1248625"/>
            <a:ext cx="297427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Ausgangssituation</a:t>
            </a:r>
            <a:endParaRPr cap="all" dirty="0">
              <a:latin typeface="Josefin Sans" pitchFamily="2" charset="77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AC6DA85D-E230-7745-A5BA-FA208C7049C4}"/>
              </a:ext>
            </a:extLst>
          </p:cNvPr>
          <p:cNvSpPr/>
          <p:nvPr/>
        </p:nvSpPr>
        <p:spPr>
          <a:xfrm>
            <a:off x="1159200" y="1944000"/>
            <a:ext cx="10225322" cy="3528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de-DE" dirty="0">
                <a:cs typeface="Calibri" panose="020F0502020204030204" pitchFamily="34" charset="0"/>
              </a:rPr>
              <a:t>Etablierung von OER als </a:t>
            </a:r>
            <a:r>
              <a:rPr lang="de-DE" dirty="0">
                <a:solidFill>
                  <a:srgbClr val="54B6B5"/>
                </a:solidFill>
                <a:cs typeface="Calibri" panose="020F0502020204030204" pitchFamily="34" charset="0"/>
              </a:rPr>
              <a:t>bildungspolitische Zielsetzung </a:t>
            </a:r>
            <a:r>
              <a:rPr lang="de-DE" dirty="0">
                <a:cs typeface="Calibri" panose="020F0502020204030204" pitchFamily="34" charset="0"/>
              </a:rPr>
              <a:t>in Deutschland 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de-DE" sz="1400" dirty="0">
                <a:cs typeface="Calibri" panose="020F0502020204030204" pitchFamily="34" charset="0"/>
              </a:rPr>
              <a:t>(z.B. Deutsche UNESCO-Kommission 2015; BMBF &amp; KMK, 2015; KMK 2016; HRK 2016) </a:t>
            </a:r>
          </a:p>
          <a:p>
            <a:pPr>
              <a:lnSpc>
                <a:spcPct val="130000"/>
              </a:lnSpc>
              <a:spcBef>
                <a:spcPts val="1800"/>
              </a:spcBef>
              <a:defRPr/>
            </a:pPr>
            <a:r>
              <a:rPr lang="de-DE" dirty="0">
                <a:latin typeface="Work Sans" pitchFamily="2" charset="77"/>
              </a:rPr>
              <a:t>					 Z</a:t>
            </a:r>
            <a:r>
              <a:rPr lang="de-DE" dirty="0"/>
              <a:t>ögerliche Entwicklung für OER u. a. da: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/>
            </a:pPr>
            <a:r>
              <a:rPr lang="de-DE" dirty="0">
                <a:solidFill>
                  <a:srgbClr val="54B6B5"/>
                </a:solidFill>
                <a:cs typeface="Calibri" panose="020F0502020204030204" pitchFamily="34" charset="0"/>
              </a:rPr>
              <a:t> </a:t>
            </a:r>
          </a:p>
          <a:p>
            <a:pPr lvl="8">
              <a:lnSpc>
                <a:spcPct val="130000"/>
              </a:lnSpc>
              <a:defRPr/>
            </a:pPr>
            <a:endParaRPr lang="de-DE" dirty="0">
              <a:cs typeface="Calibri" panose="020F0502020204030204" pitchFamily="34" charset="0"/>
            </a:endParaRPr>
          </a:p>
          <a:p>
            <a:pPr lvl="8">
              <a:lnSpc>
                <a:spcPct val="130000"/>
              </a:lnSpc>
              <a:defRPr/>
            </a:pPr>
            <a:r>
              <a:rPr lang="de-DE" sz="1600" dirty="0">
                <a:cs typeface="Calibri" panose="020F0502020204030204" pitchFamily="34" charset="0"/>
              </a:rPr>
              <a:t>              </a:t>
            </a:r>
          </a:p>
          <a:p>
            <a:pPr lvl="8">
              <a:lnSpc>
                <a:spcPct val="130000"/>
              </a:lnSpc>
              <a:defRPr/>
            </a:pPr>
            <a:endParaRPr lang="de-DE" sz="1600" dirty="0">
              <a:cs typeface="Calibri" panose="020F0502020204030204" pitchFamily="34" charset="0"/>
            </a:endParaRPr>
          </a:p>
          <a:p>
            <a:pPr lvl="8" hangingPunct="0">
              <a:lnSpc>
                <a:spcPct val="130000"/>
              </a:lnSpc>
              <a:defRPr/>
            </a:pPr>
            <a:endParaRPr lang="de-DE" sz="1600" dirty="0">
              <a:cs typeface="Calibri" panose="020F0502020204030204" pitchFamily="34" charset="0"/>
            </a:endParaRPr>
          </a:p>
          <a:p>
            <a:pPr lvl="8">
              <a:lnSpc>
                <a:spcPct val="130000"/>
              </a:lnSpc>
              <a:defRPr/>
            </a:pPr>
            <a:r>
              <a:rPr lang="de-DE" sz="1600" dirty="0">
                <a:cs typeface="Calibri" panose="020F0502020204030204" pitchFamily="34" charset="0"/>
              </a:rPr>
              <a:t>        </a:t>
            </a:r>
            <a:endParaRPr lang="de-DE" sz="1600" dirty="0">
              <a:solidFill>
                <a:srgbClr val="54B6B5"/>
              </a:solidFill>
              <a:cs typeface="Calibri" panose="020F0502020204030204" pitchFamily="34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FCFE8F2-C2A9-F446-A191-26DC97E2B810}"/>
              </a:ext>
            </a:extLst>
          </p:cNvPr>
          <p:cNvSpPr txBox="1"/>
          <p:nvPr/>
        </p:nvSpPr>
        <p:spPr>
          <a:xfrm>
            <a:off x="1239289" y="2971817"/>
            <a:ext cx="3994691" cy="10895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6" indent="-285750">
              <a:buFont typeface="Arial" panose="020B0604020202020204" pitchFamily="34" charset="0"/>
              <a:buChar char="•"/>
            </a:pPr>
            <a:r>
              <a:rPr lang="de-DE" dirty="0"/>
              <a:t>Zahlreiche Förderinitiativen </a:t>
            </a:r>
          </a:p>
          <a:p>
            <a:pPr marL="285750" lvl="2" indent="-2857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de-DE" dirty="0"/>
              <a:t>Bundesweite Etablierung digitaler OER-Infrastrukturen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938EFF5B-A42B-8149-9A7C-9CB5D83CDAF8}"/>
              </a:ext>
            </a:extLst>
          </p:cNvPr>
          <p:cNvSpPr txBox="1"/>
          <p:nvPr/>
        </p:nvSpPr>
        <p:spPr>
          <a:xfrm>
            <a:off x="5902048" y="3369625"/>
            <a:ext cx="5296383" cy="2492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6" indent="-285750">
              <a:buFont typeface="Arial" panose="020B0604020202020204" pitchFamily="34" charset="0"/>
              <a:buChar char="•"/>
            </a:pPr>
            <a:r>
              <a:rPr lang="de-DE" dirty="0"/>
              <a:t>Konzept &amp; Potenziale v OER oft unbekannt</a:t>
            </a:r>
          </a:p>
          <a:p>
            <a:pPr marL="285750" lvl="6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dirty="0"/>
              <a:t>Unsicherheiten bzgl. rechtl., techn. Fragen</a:t>
            </a:r>
          </a:p>
          <a:p>
            <a:pPr marL="285750" lvl="6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latin typeface="Work Sans" pitchFamily="2" charset="77"/>
              </a:rPr>
              <a:t>klare Signale von Institutionen fehlen</a:t>
            </a:r>
            <a:endParaRPr lang="de-DE" dirty="0"/>
          </a:p>
          <a:p>
            <a:pPr marL="285750" lvl="6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fehlende </a:t>
            </a:r>
            <a:r>
              <a:rPr lang="de-DE" i="1" dirty="0">
                <a:solidFill>
                  <a:srgbClr val="54B6B5"/>
                </a:solidFill>
                <a:cs typeface="Calibri" panose="020F0502020204030204" pitchFamily="34" charset="0"/>
              </a:rPr>
              <a:t>Kultur</a:t>
            </a:r>
            <a:r>
              <a:rPr lang="de-DE" i="1" dirty="0"/>
              <a:t> des Teilens,</a:t>
            </a:r>
            <a:r>
              <a:rPr lang="de-DE" dirty="0">
                <a:latin typeface="Work Sans" pitchFamily="2" charset="77"/>
              </a:rPr>
              <a:t> Herausford. </a:t>
            </a:r>
            <a:r>
              <a:rPr lang="de-DE" i="1" dirty="0" err="1">
                <a:solidFill>
                  <a:srgbClr val="54B6B5"/>
                </a:solidFill>
                <a:cs typeface="Calibri" panose="020F0502020204030204" pitchFamily="34" charset="0"/>
              </a:rPr>
              <a:t>Openess</a:t>
            </a:r>
            <a:r>
              <a:rPr lang="de-DE" dirty="0">
                <a:latin typeface="Work Sans" pitchFamily="2" charset="77"/>
              </a:rPr>
              <a:t> ganzheitlich zu integrieren</a:t>
            </a:r>
            <a:endParaRPr lang="de-DE" i="1" dirty="0"/>
          </a:p>
          <a:p>
            <a:pPr marL="285750" lvl="6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dirty="0"/>
              <a:t>Fehlende Infrastruktur u.               Angebote noch beschränkt</a:t>
            </a:r>
          </a:p>
        </p:txBody>
      </p:sp>
      <p:sp>
        <p:nvSpPr>
          <p:cNvPr id="9" name="Linie">
            <a:extLst>
              <a:ext uri="{FF2B5EF4-FFF2-40B4-BE49-F238E27FC236}">
                <a16:creationId xmlns:a16="http://schemas.microsoft.com/office/drawing/2014/main" id="{A6290C3F-E349-874A-B8D0-326201F2306F}"/>
              </a:ext>
            </a:extLst>
          </p:cNvPr>
          <p:cNvSpPr/>
          <p:nvPr/>
        </p:nvSpPr>
        <p:spPr>
          <a:xfrm>
            <a:off x="5391150" y="1587788"/>
            <a:ext cx="1339850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Linie">
            <a:extLst>
              <a:ext uri="{FF2B5EF4-FFF2-40B4-BE49-F238E27FC236}">
                <a16:creationId xmlns:a16="http://schemas.microsoft.com/office/drawing/2014/main" id="{51AE545C-7EAB-B24D-B837-C701E3768D07}"/>
              </a:ext>
            </a:extLst>
          </p:cNvPr>
          <p:cNvSpPr/>
          <p:nvPr/>
        </p:nvSpPr>
        <p:spPr>
          <a:xfrm>
            <a:off x="4608875" y="1587788"/>
            <a:ext cx="2974273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1548DED-7388-914D-8D3D-27F9D97FDA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693" y="4431883"/>
            <a:ext cx="2755153" cy="203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2010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559A1A99-4093-A248-AB1E-F1588CD29DB6}"/>
              </a:ext>
            </a:extLst>
          </p:cNvPr>
          <p:cNvSpPr/>
          <p:nvPr/>
        </p:nvSpPr>
        <p:spPr>
          <a:xfrm>
            <a:off x="8514043" y="-1008530"/>
            <a:ext cx="3966883" cy="3966883"/>
          </a:xfrm>
          <a:prstGeom prst="ellipse">
            <a:avLst/>
          </a:prstGeom>
          <a:solidFill>
            <a:srgbClr val="CB0014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53652BA-B8E4-1841-9890-B1E6CF396DF7}"/>
              </a:ext>
            </a:extLst>
          </p:cNvPr>
          <p:cNvSpPr txBox="1"/>
          <p:nvPr/>
        </p:nvSpPr>
        <p:spPr>
          <a:xfrm>
            <a:off x="1096199" y="2697107"/>
            <a:ext cx="8322493" cy="27515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de-DE" dirty="0"/>
              <a:t>"Open Educational Resources (OER) sind </a:t>
            </a:r>
            <a:r>
              <a:rPr lang="de-DE" b="1" i="1" dirty="0"/>
              <a:t>Bildungsmaterialien</a:t>
            </a:r>
            <a:r>
              <a:rPr lang="de-DE" dirty="0"/>
              <a:t> jeglicher Art (z.B. Skripte, Aufgaben, Videos) in jedem Medium, die unter einer </a:t>
            </a:r>
            <a:r>
              <a:rPr lang="de-DE" b="1" dirty="0"/>
              <a:t>offenen Lizenz </a:t>
            </a:r>
            <a:r>
              <a:rPr lang="de-DE" dirty="0"/>
              <a:t>stehen. Eine solche Lizenz ermöglicht den kostenlosen Zugang sowie die kostenlose </a:t>
            </a:r>
            <a:r>
              <a:rPr lang="de-DE" i="1" dirty="0"/>
              <a:t>Nutzung, Bearbeitung </a:t>
            </a:r>
            <a:r>
              <a:rPr lang="de-DE" dirty="0"/>
              <a:t>und</a:t>
            </a:r>
            <a:r>
              <a:rPr lang="de-DE" i="1" dirty="0"/>
              <a:t> </a:t>
            </a:r>
            <a:r>
              <a:rPr lang="de-DE" dirty="0"/>
              <a:t>Weiter-verbreitung durch Andere ohne oder mit geringfügigen Einschränkungen.</a:t>
            </a:r>
          </a:p>
          <a:p>
            <a:pPr>
              <a:lnSpc>
                <a:spcPct val="160000"/>
              </a:lnSpc>
            </a:pPr>
            <a:r>
              <a:rPr lang="de-DE" sz="1400" dirty="0"/>
              <a:t>(Quelle: </a:t>
            </a:r>
            <a:r>
              <a:rPr lang="de-DE" sz="1400" dirty="0">
                <a:hlinkClick r:id="rId3"/>
              </a:rPr>
              <a:t>UNESCO</a:t>
            </a:r>
            <a:r>
              <a:rPr lang="de-DE" sz="1400" dirty="0"/>
              <a:t>, 2021)</a:t>
            </a:r>
          </a:p>
        </p:txBody>
      </p:sp>
      <p:sp>
        <p:nvSpPr>
          <p:cNvPr id="21" name="Linie">
            <a:extLst>
              <a:ext uri="{FF2B5EF4-FFF2-40B4-BE49-F238E27FC236}">
                <a16:creationId xmlns:a16="http://schemas.microsoft.com/office/drawing/2014/main" id="{13D8FA1A-474C-044C-BD11-49602072132C}"/>
              </a:ext>
            </a:extLst>
          </p:cNvPr>
          <p:cNvSpPr/>
          <p:nvPr/>
        </p:nvSpPr>
        <p:spPr>
          <a:xfrm>
            <a:off x="4490186" y="2057818"/>
            <a:ext cx="1339850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Linie">
            <a:extLst>
              <a:ext uri="{FF2B5EF4-FFF2-40B4-BE49-F238E27FC236}">
                <a16:creationId xmlns:a16="http://schemas.microsoft.com/office/drawing/2014/main" id="{71F84788-F99F-1249-B7DA-74DA421A5A65}"/>
              </a:ext>
            </a:extLst>
          </p:cNvPr>
          <p:cNvSpPr/>
          <p:nvPr/>
        </p:nvSpPr>
        <p:spPr>
          <a:xfrm>
            <a:off x="4490186" y="2057818"/>
            <a:ext cx="1339850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ENTWICKLUNG DES PORTALS">
            <a:extLst>
              <a:ext uri="{FF2B5EF4-FFF2-40B4-BE49-F238E27FC236}">
                <a16:creationId xmlns:a16="http://schemas.microsoft.com/office/drawing/2014/main" id="{F319149F-8424-0A4D-879E-3D8BCB4715B4}"/>
              </a:ext>
            </a:extLst>
          </p:cNvPr>
          <p:cNvSpPr txBox="1"/>
          <p:nvPr/>
        </p:nvSpPr>
        <p:spPr>
          <a:xfrm>
            <a:off x="4360043" y="1718655"/>
            <a:ext cx="1670007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Definition</a:t>
            </a:r>
            <a:endParaRPr cap="all" dirty="0">
              <a:latin typeface="Josefin Sans" pitchFamily="2" charset="77"/>
            </a:endParaRPr>
          </a:p>
        </p:txBody>
      </p:sp>
      <p:pic>
        <p:nvPicPr>
          <p:cNvPr id="16" name="Google Shape;256;p7" descr="https://www.unesco.de/sites/default/files/styles/640w/public/2018-05/Sustainable%20Development%20Goals_German--04.jpg?itok=hrZnuI1n">
            <a:extLst>
              <a:ext uri="{FF2B5EF4-FFF2-40B4-BE49-F238E27FC236}">
                <a16:creationId xmlns:a16="http://schemas.microsoft.com/office/drawing/2014/main" id="{0DAE82CC-CF40-FA45-AA2A-9D3318FB39E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46593" y="206833"/>
            <a:ext cx="3006390" cy="19135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45136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TWICKLUNG DES PORTALS">
            <a:extLst>
              <a:ext uri="{FF2B5EF4-FFF2-40B4-BE49-F238E27FC236}">
                <a16:creationId xmlns:a16="http://schemas.microsoft.com/office/drawing/2014/main" id="{4D36C0BE-E63B-254B-8044-FE4CA6249C77}"/>
              </a:ext>
            </a:extLst>
          </p:cNvPr>
          <p:cNvSpPr txBox="1"/>
          <p:nvPr/>
        </p:nvSpPr>
        <p:spPr>
          <a:xfrm>
            <a:off x="5234707" y="5844485"/>
            <a:ext cx="1722585" cy="419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>
              <a:lnSpc>
                <a:spcPct val="130000"/>
              </a:lnSpc>
            </a:pPr>
            <a:r>
              <a:rPr lang="de-DE" spc="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Calibri" panose="020F0502020204030204" pitchFamily="34" charset="0"/>
                <a:sym typeface="Work Sans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www.twillo.de</a:t>
            </a:r>
            <a:endParaRPr lang="de-DE" spc="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Calibri" panose="020F0502020204030204" pitchFamily="34" charset="0"/>
              <a:sym typeface="Work San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B67C40D-6386-4898-A4DA-DABB36691D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74" y="1125339"/>
            <a:ext cx="9467850" cy="4607321"/>
          </a:xfrm>
          <a:prstGeom prst="rect">
            <a:avLst/>
          </a:prstGeom>
        </p:spPr>
      </p:pic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2C388453-A1CE-9B41-A178-C642B5F89E1B}"/>
              </a:ext>
            </a:extLst>
          </p:cNvPr>
          <p:cNvSpPr/>
          <p:nvPr/>
        </p:nvSpPr>
        <p:spPr>
          <a:xfrm>
            <a:off x="1222375" y="987425"/>
            <a:ext cx="1218267" cy="545539"/>
          </a:xfrm>
          <a:prstGeom prst="roundRect">
            <a:avLst>
              <a:gd name="adj" fmla="val 8167"/>
            </a:avLst>
          </a:prstGeom>
          <a:solidFill>
            <a:schemeClr val="accent2">
              <a:alpha val="9821"/>
            </a:schemeClr>
          </a:solidFill>
          <a:ln w="22225" cap="flat">
            <a:solidFill>
              <a:schemeClr val="accent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0986236A-8B45-864F-9D41-1C5158A7F888}"/>
              </a:ext>
            </a:extLst>
          </p:cNvPr>
          <p:cNvSpPr/>
          <p:nvPr/>
        </p:nvSpPr>
        <p:spPr>
          <a:xfrm>
            <a:off x="9611658" y="4804590"/>
            <a:ext cx="1357965" cy="558980"/>
          </a:xfrm>
          <a:prstGeom prst="roundRect">
            <a:avLst>
              <a:gd name="adj" fmla="val 8167"/>
            </a:avLst>
          </a:prstGeom>
          <a:solidFill>
            <a:schemeClr val="accent2">
              <a:alpha val="9821"/>
            </a:schemeClr>
          </a:solidFill>
          <a:ln w="22225" cap="flat">
            <a:solidFill>
              <a:schemeClr val="accent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90975767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53652BA-B8E4-1841-9890-B1E6CF396DF7}"/>
              </a:ext>
            </a:extLst>
          </p:cNvPr>
          <p:cNvSpPr txBox="1"/>
          <p:nvPr/>
        </p:nvSpPr>
        <p:spPr>
          <a:xfrm>
            <a:off x="1997163" y="2227077"/>
            <a:ext cx="8322493" cy="29669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A1F40"/>
              </a:buClr>
              <a:buSzPts val="2000"/>
              <a:buFont typeface="Arial" panose="020B0604020202020204" pitchFamily="34" charset="0"/>
              <a:buChar char="•"/>
            </a:pPr>
            <a:r>
              <a:rPr lang="de-DE" i="1" dirty="0">
                <a:cs typeface="Arial" panose="020B0604020202020204" pitchFamily="34" charset="0"/>
                <a:sym typeface="Arial"/>
              </a:rPr>
              <a:t>Unterstützung</a:t>
            </a:r>
            <a:r>
              <a:rPr lang="de-DE" dirty="0">
                <a:cs typeface="Arial" panose="020B0604020202020204" pitchFamily="34" charset="0"/>
                <a:sym typeface="Arial"/>
              </a:rPr>
              <a:t> insbes. für Lehrende, z.B. Workshops, Beratung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A1F40"/>
              </a:buClr>
              <a:buSzPts val="2000"/>
              <a:buFont typeface="Arial" panose="020B0604020202020204" pitchFamily="34" charset="0"/>
              <a:buChar char="•"/>
            </a:pPr>
            <a:r>
              <a:rPr lang="de-DE" dirty="0">
                <a:cs typeface="Arial" panose="020B0604020202020204" pitchFamily="34" charset="0"/>
                <a:sym typeface="Arial"/>
              </a:rPr>
              <a:t>Ausbau der Infrastruktur, </a:t>
            </a:r>
            <a:r>
              <a:rPr lang="de-DE" i="1" dirty="0">
                <a:cs typeface="Arial" panose="020B0604020202020204" pitchFamily="34" charset="0"/>
                <a:sym typeface="Arial"/>
              </a:rPr>
              <a:t>bedarfsorientierte </a:t>
            </a:r>
            <a:r>
              <a:rPr lang="de-DE" b="1" dirty="0">
                <a:latin typeface="Work Sans SemiBold" pitchFamily="2" charset="77"/>
                <a:cs typeface="Arial" panose="020B0604020202020204" pitchFamily="34" charset="0"/>
                <a:sym typeface="Arial"/>
              </a:rPr>
              <a:t>Weiterentwicklung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A1F40"/>
              </a:buClr>
              <a:buSzPts val="2000"/>
              <a:buFont typeface="Arial" panose="020B0604020202020204" pitchFamily="34" charset="0"/>
              <a:buChar char="•"/>
            </a:pPr>
            <a:r>
              <a:rPr lang="de-DE" b="1" dirty="0">
                <a:latin typeface="Work Sans SemiBold" pitchFamily="2" charset="77"/>
                <a:cs typeface="Arial" panose="020B0604020202020204" pitchFamily="34" charset="0"/>
                <a:sym typeface="Arial"/>
              </a:rPr>
              <a:t>Verknüpfung</a:t>
            </a:r>
            <a:r>
              <a:rPr lang="de-DE" dirty="0">
                <a:cs typeface="Arial" panose="020B0604020202020204" pitchFamily="34" charset="0"/>
                <a:sym typeface="Arial"/>
              </a:rPr>
              <a:t> mit Repositorien der Bundesländer &amp; LMS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A1F40"/>
              </a:buClr>
              <a:buSzPts val="2000"/>
              <a:buFont typeface="Arial" panose="020B0604020202020204" pitchFamily="34" charset="0"/>
              <a:buChar char="•"/>
            </a:pPr>
            <a:r>
              <a:rPr lang="de-DE" dirty="0">
                <a:cs typeface="Arial" panose="020B0604020202020204" pitchFamily="34" charset="0"/>
                <a:sym typeface="Arial"/>
              </a:rPr>
              <a:t>Ergebnisse unter freien Lizenzen, z.B. Templates forschendes Lernen Entwicklungen: Open Source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A1F40"/>
              </a:buClr>
              <a:buSzPts val="2000"/>
              <a:buFont typeface="Arial" panose="020B0604020202020204" pitchFamily="34" charset="0"/>
              <a:buChar char="•"/>
            </a:pPr>
            <a:r>
              <a:rPr lang="de-DE" dirty="0">
                <a:cs typeface="Arial" panose="020B0604020202020204" pitchFamily="34" charset="0"/>
                <a:sym typeface="Arial"/>
              </a:rPr>
              <a:t>Vernetzung, </a:t>
            </a:r>
            <a:r>
              <a:rPr lang="de-DE" i="1" dirty="0">
                <a:cs typeface="Arial" panose="020B0604020202020204" pitchFamily="34" charset="0"/>
                <a:sym typeface="Arial"/>
              </a:rPr>
              <a:t>Community Building </a:t>
            </a:r>
            <a:r>
              <a:rPr lang="de-DE" dirty="0">
                <a:cs typeface="Arial" panose="020B0604020202020204" pitchFamily="34" charset="0"/>
                <a:sym typeface="Arial"/>
              </a:rPr>
              <a:t>&amp; </a:t>
            </a:r>
            <a:r>
              <a:rPr lang="de-DE" dirty="0" err="1">
                <a:cs typeface="Arial" panose="020B0604020202020204" pitchFamily="34" charset="0"/>
                <a:sym typeface="Arial"/>
              </a:rPr>
              <a:t>Multiplikator:innen</a:t>
            </a:r>
            <a:endParaRPr lang="de-DE" dirty="0">
              <a:cs typeface="Arial" panose="020B0604020202020204" pitchFamily="34" charset="0"/>
            </a:endParaRPr>
          </a:p>
          <a:p>
            <a:pPr algn="ctr">
              <a:lnSpc>
                <a:spcPct val="160000"/>
              </a:lnSpc>
            </a:pPr>
            <a:endParaRPr lang="de-DE" dirty="0"/>
          </a:p>
        </p:txBody>
      </p:sp>
      <p:sp>
        <p:nvSpPr>
          <p:cNvPr id="22" name="Linie">
            <a:extLst>
              <a:ext uri="{FF2B5EF4-FFF2-40B4-BE49-F238E27FC236}">
                <a16:creationId xmlns:a16="http://schemas.microsoft.com/office/drawing/2014/main" id="{71F84788-F99F-1249-B7DA-74DA421A5A65}"/>
              </a:ext>
            </a:extLst>
          </p:cNvPr>
          <p:cNvSpPr/>
          <p:nvPr/>
        </p:nvSpPr>
        <p:spPr>
          <a:xfrm>
            <a:off x="4692278" y="1587788"/>
            <a:ext cx="2736000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ENTWICKLUNG DES PORTALS">
            <a:extLst>
              <a:ext uri="{FF2B5EF4-FFF2-40B4-BE49-F238E27FC236}">
                <a16:creationId xmlns:a16="http://schemas.microsoft.com/office/drawing/2014/main" id="{F319149F-8424-0A4D-879E-3D8BCB4715B4}"/>
              </a:ext>
            </a:extLst>
          </p:cNvPr>
          <p:cNvSpPr txBox="1"/>
          <p:nvPr/>
        </p:nvSpPr>
        <p:spPr>
          <a:xfrm>
            <a:off x="4751162" y="1248625"/>
            <a:ext cx="268971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ZIELE &amp; Angebote</a:t>
            </a:r>
            <a:endParaRPr cap="all" dirty="0">
              <a:latin typeface="Josefin Sans" pitchFamily="2" charset="77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AD8B6C5-8541-3042-A56B-DAC1C956D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0872" y="4301546"/>
            <a:ext cx="3781758" cy="178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5507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2CF655F3-F825-4813-83B0-6166E0916140}"/>
              </a:ext>
            </a:extLst>
          </p:cNvPr>
          <p:cNvSpPr/>
          <p:nvPr/>
        </p:nvSpPr>
        <p:spPr>
          <a:xfrm>
            <a:off x="181047" y="268561"/>
            <a:ext cx="2179674" cy="84432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pic>
        <p:nvPicPr>
          <p:cNvPr id="10" name="Logo twillo with claim dark.png">
            <a:extLst>
              <a:ext uri="{FF2B5EF4-FFF2-40B4-BE49-F238E27FC236}">
                <a16:creationId xmlns:a16="http://schemas.microsoft.com/office/drawing/2014/main" id="{773647C1-E349-A849-9852-BA5D42EF54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109" y="442918"/>
            <a:ext cx="961142" cy="4294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2" descr="C:\Users\krausen\Desktop\etn.JPG">
            <a:extLst>
              <a:ext uri="{FF2B5EF4-FFF2-40B4-BE49-F238E27FC236}">
                <a16:creationId xmlns:a16="http://schemas.microsoft.com/office/drawing/2014/main" id="{94FF6656-0165-7141-AFFA-B1D1E7A28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96" y="2295659"/>
            <a:ext cx="10211206" cy="3622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NTWICKLUNG DES PORTALS">
            <a:extLst>
              <a:ext uri="{FF2B5EF4-FFF2-40B4-BE49-F238E27FC236}">
                <a16:creationId xmlns:a16="http://schemas.microsoft.com/office/drawing/2014/main" id="{DE6AAFFA-4F5A-8248-96F7-48FD85D8ED1B}"/>
              </a:ext>
            </a:extLst>
          </p:cNvPr>
          <p:cNvSpPr txBox="1"/>
          <p:nvPr/>
        </p:nvSpPr>
        <p:spPr>
          <a:xfrm>
            <a:off x="4414060" y="1248625"/>
            <a:ext cx="336393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latin typeface="Josefin Sans" pitchFamily="2" charset="77"/>
              </a:rPr>
              <a:t>Aktivitätsfelder </a:t>
            </a:r>
            <a:r>
              <a:rPr lang="de-DE" cap="all" dirty="0" err="1">
                <a:latin typeface="Josefin Sans" pitchFamily="2" charset="77"/>
              </a:rPr>
              <a:t>Oer</a:t>
            </a:r>
            <a:endParaRPr lang="de-DE" cap="all" dirty="0">
              <a:latin typeface="Josefin Sans" pitchFamily="2" charset="77"/>
            </a:endParaRPr>
          </a:p>
        </p:txBody>
      </p:sp>
      <p:sp>
        <p:nvSpPr>
          <p:cNvPr id="20" name="Abgerundetes Rechteck 19">
            <a:extLst>
              <a:ext uri="{FF2B5EF4-FFF2-40B4-BE49-F238E27FC236}">
                <a16:creationId xmlns:a16="http://schemas.microsoft.com/office/drawing/2014/main" id="{DE468F52-EAAA-CE4E-8F1D-2B2F08647BF2}"/>
              </a:ext>
            </a:extLst>
          </p:cNvPr>
          <p:cNvSpPr/>
          <p:nvPr/>
        </p:nvSpPr>
        <p:spPr>
          <a:xfrm>
            <a:off x="4472540" y="2215449"/>
            <a:ext cx="3307882" cy="3886643"/>
          </a:xfrm>
          <a:prstGeom prst="roundRect">
            <a:avLst>
              <a:gd name="adj" fmla="val 3464"/>
            </a:avLst>
          </a:prstGeom>
          <a:noFill/>
          <a:ln w="190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9" name="Linie">
            <a:extLst>
              <a:ext uri="{FF2B5EF4-FFF2-40B4-BE49-F238E27FC236}">
                <a16:creationId xmlns:a16="http://schemas.microsoft.com/office/drawing/2014/main" id="{D2133CE9-079A-ED43-A034-ECA8D90FDD09}"/>
              </a:ext>
            </a:extLst>
          </p:cNvPr>
          <p:cNvSpPr/>
          <p:nvPr/>
        </p:nvSpPr>
        <p:spPr>
          <a:xfrm>
            <a:off x="4519749" y="1587788"/>
            <a:ext cx="3148147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210418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FA7A0D06-543C-9742-A943-ADB433C9EA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1" b="5740"/>
          <a:stretch/>
        </p:blipFill>
        <p:spPr>
          <a:xfrm>
            <a:off x="1474847" y="1561235"/>
            <a:ext cx="9242304" cy="473955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2CF655F3-F825-4813-83B0-6166E0916140}"/>
              </a:ext>
            </a:extLst>
          </p:cNvPr>
          <p:cNvSpPr/>
          <p:nvPr/>
        </p:nvSpPr>
        <p:spPr>
          <a:xfrm>
            <a:off x="181047" y="268561"/>
            <a:ext cx="2179674" cy="84432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pic>
        <p:nvPicPr>
          <p:cNvPr id="10" name="Logo twillo with claim dark.png">
            <a:extLst>
              <a:ext uri="{FF2B5EF4-FFF2-40B4-BE49-F238E27FC236}">
                <a16:creationId xmlns:a16="http://schemas.microsoft.com/office/drawing/2014/main" id="{773647C1-E349-A849-9852-BA5D42EF54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109" y="442918"/>
            <a:ext cx="961142" cy="429446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ENTWICKLUNG DES PORTALS">
            <a:extLst>
              <a:ext uri="{FF2B5EF4-FFF2-40B4-BE49-F238E27FC236}">
                <a16:creationId xmlns:a16="http://schemas.microsoft.com/office/drawing/2014/main" id="{D7384F28-4B4B-8447-9A75-314A6432217D}"/>
              </a:ext>
            </a:extLst>
          </p:cNvPr>
          <p:cNvSpPr txBox="1"/>
          <p:nvPr/>
        </p:nvSpPr>
        <p:spPr>
          <a:xfrm>
            <a:off x="3573130" y="1096638"/>
            <a:ext cx="504573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Der FREIGABE </a:t>
            </a:r>
            <a:r>
              <a:rPr lang="de-DE" cap="all" dirty="0" err="1">
                <a:solidFill>
                  <a:srgbClr val="000000"/>
                </a:solidFill>
                <a:latin typeface="Josefin Sans" pitchFamily="2" charset="77"/>
              </a:rPr>
              <a:t>workflow</a:t>
            </a:r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 von </a:t>
            </a:r>
            <a:r>
              <a:rPr lang="de-DE" cap="all" dirty="0" err="1">
                <a:solidFill>
                  <a:srgbClr val="000000"/>
                </a:solidFill>
                <a:latin typeface="Josefin Sans" pitchFamily="2" charset="77"/>
              </a:rPr>
              <a:t>oer</a:t>
            </a:r>
            <a:endParaRPr cap="all" dirty="0">
              <a:latin typeface="Josefin Sans" pitchFamily="2" charset="77"/>
            </a:endParaRPr>
          </a:p>
        </p:txBody>
      </p:sp>
      <p:sp>
        <p:nvSpPr>
          <p:cNvPr id="14" name="Linie">
            <a:extLst>
              <a:ext uri="{FF2B5EF4-FFF2-40B4-BE49-F238E27FC236}">
                <a16:creationId xmlns:a16="http://schemas.microsoft.com/office/drawing/2014/main" id="{F1549BED-6AE3-3245-86D2-08F5F921E6BF}"/>
              </a:ext>
            </a:extLst>
          </p:cNvPr>
          <p:cNvSpPr/>
          <p:nvPr/>
        </p:nvSpPr>
        <p:spPr>
          <a:xfrm>
            <a:off x="4692252" y="1435801"/>
            <a:ext cx="2736000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905843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2CF655F3-F825-4813-83B0-6166E0916140}"/>
              </a:ext>
            </a:extLst>
          </p:cNvPr>
          <p:cNvSpPr/>
          <p:nvPr/>
        </p:nvSpPr>
        <p:spPr>
          <a:xfrm>
            <a:off x="181047" y="268561"/>
            <a:ext cx="2179674" cy="84432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pic>
        <p:nvPicPr>
          <p:cNvPr id="10" name="Logo twillo with claim dark.png">
            <a:extLst>
              <a:ext uri="{FF2B5EF4-FFF2-40B4-BE49-F238E27FC236}">
                <a16:creationId xmlns:a16="http://schemas.microsoft.com/office/drawing/2014/main" id="{773647C1-E349-A849-9852-BA5D42EF54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109" y="442918"/>
            <a:ext cx="961142" cy="429446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ENTWICKLUNG DES PORTALS">
            <a:extLst>
              <a:ext uri="{FF2B5EF4-FFF2-40B4-BE49-F238E27FC236}">
                <a16:creationId xmlns:a16="http://schemas.microsoft.com/office/drawing/2014/main" id="{D7384F28-4B4B-8447-9A75-314A6432217D}"/>
              </a:ext>
            </a:extLst>
          </p:cNvPr>
          <p:cNvSpPr txBox="1"/>
          <p:nvPr/>
        </p:nvSpPr>
        <p:spPr>
          <a:xfrm>
            <a:off x="5139554" y="1096638"/>
            <a:ext cx="191289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AG OER-REPO</a:t>
            </a:r>
            <a:endParaRPr cap="all" dirty="0">
              <a:latin typeface="Josefin Sans" pitchFamily="2" charset="77"/>
            </a:endParaRPr>
          </a:p>
        </p:txBody>
      </p:sp>
      <p:sp>
        <p:nvSpPr>
          <p:cNvPr id="14" name="Linie">
            <a:extLst>
              <a:ext uri="{FF2B5EF4-FFF2-40B4-BE49-F238E27FC236}">
                <a16:creationId xmlns:a16="http://schemas.microsoft.com/office/drawing/2014/main" id="{F1549BED-6AE3-3245-86D2-08F5F921E6BF}"/>
              </a:ext>
            </a:extLst>
          </p:cNvPr>
          <p:cNvSpPr/>
          <p:nvPr/>
        </p:nvSpPr>
        <p:spPr>
          <a:xfrm>
            <a:off x="5139554" y="1435801"/>
            <a:ext cx="1775596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592C749B-2744-4D42-A997-0E8D8B648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55" y="1741856"/>
            <a:ext cx="3555889" cy="439412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02474D20-2CF7-5D45-A6BB-900949BBCAD1}"/>
              </a:ext>
            </a:extLst>
          </p:cNvPr>
          <p:cNvSpPr txBox="1"/>
          <p:nvPr/>
        </p:nvSpPr>
        <p:spPr>
          <a:xfrm>
            <a:off x="464695" y="2552080"/>
            <a:ext cx="3744000" cy="2908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ts val="2880"/>
              </a:lnSpc>
              <a:spcBef>
                <a:spcPts val="1200"/>
              </a:spcBef>
            </a:pPr>
            <a:r>
              <a:rPr lang="de-DE" sz="2400" dirty="0">
                <a:latin typeface="Work Sans Light" pitchFamily="2" charset="77"/>
              </a:rPr>
              <a:t>Vision</a:t>
            </a:r>
            <a:r>
              <a:rPr lang="de-DE" dirty="0"/>
              <a:t> </a:t>
            </a:r>
          </a:p>
          <a:p>
            <a:pPr>
              <a:lnSpc>
                <a:spcPts val="2880"/>
              </a:lnSpc>
              <a:spcBef>
                <a:spcPts val="1200"/>
              </a:spcBef>
            </a:pPr>
            <a:r>
              <a:rPr lang="de-DE" dirty="0"/>
              <a:t>Flächendeckende Verankerung von OER in der Hochschullehre, sodass die </a:t>
            </a:r>
            <a:r>
              <a:rPr lang="de-DE" b="1" dirty="0">
                <a:latin typeface="Work Sans SemiBold" pitchFamily="2" charset="77"/>
              </a:rPr>
              <a:t>Nutzung</a:t>
            </a:r>
            <a:r>
              <a:rPr lang="de-DE" dirty="0"/>
              <a:t> und </a:t>
            </a:r>
            <a:br>
              <a:rPr lang="de-DE" dirty="0"/>
            </a:br>
            <a:r>
              <a:rPr lang="de-DE" b="1" dirty="0">
                <a:latin typeface="Work Sans SemiBold" pitchFamily="2" charset="77"/>
              </a:rPr>
              <a:t>Publikation</a:t>
            </a:r>
            <a:r>
              <a:rPr lang="de-DE" dirty="0"/>
              <a:t> von OER zur Alltagspraxis wird.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6DA5B8B-2E73-E943-B437-0A92EB98BEEC}"/>
              </a:ext>
            </a:extLst>
          </p:cNvPr>
          <p:cNvSpPr txBox="1"/>
          <p:nvPr/>
        </p:nvSpPr>
        <p:spPr>
          <a:xfrm>
            <a:off x="8248700" y="2552080"/>
            <a:ext cx="3744000" cy="241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ts val="2880"/>
              </a:lnSpc>
              <a:spcBef>
                <a:spcPts val="1200"/>
              </a:spcBef>
            </a:pPr>
            <a:endParaRPr lang="de-DE" dirty="0"/>
          </a:p>
          <a:p>
            <a:pPr marL="285750" indent="-285750">
              <a:lnSpc>
                <a:spcPts val="288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dirty="0"/>
              <a:t>hochwertige OER sichtbar machen</a:t>
            </a:r>
          </a:p>
          <a:p>
            <a:pPr marL="285750" indent="-285750">
              <a:lnSpc>
                <a:spcPts val="288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dirty="0"/>
              <a:t>Angebot </a:t>
            </a:r>
            <a:r>
              <a:rPr lang="de-DE" b="1" dirty="0">
                <a:latin typeface="Work Sans SemiBold" pitchFamily="2" charset="77"/>
              </a:rPr>
              <a:t>über Länder hinweg </a:t>
            </a:r>
            <a:r>
              <a:rPr lang="de-DE" dirty="0"/>
              <a:t>vergrößern</a:t>
            </a:r>
            <a:endParaRPr kumimoji="0" lang="de-DE" sz="1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ea typeface="+mn-ea"/>
              <a:cs typeface="+mn-cs"/>
              <a:sym typeface="Work Sans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0EC3DBE-0E07-644F-8E37-FC0A11A7A98C}"/>
              </a:ext>
            </a:extLst>
          </p:cNvPr>
          <p:cNvSpPr/>
          <p:nvPr/>
        </p:nvSpPr>
        <p:spPr>
          <a:xfrm>
            <a:off x="8482877" y="5054659"/>
            <a:ext cx="21836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>
                <a:latin typeface="Work Sans Light" pitchFamily="2" charset="77"/>
                <a:hlinkClick r:id="rId5"/>
              </a:rPr>
              <a:t>www.oer-repo-ag.de</a:t>
            </a:r>
            <a:endParaRPr lang="de-DE" sz="1600" dirty="0">
              <a:latin typeface="Work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3535292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2CF655F3-F825-4813-83B0-6166E0916140}"/>
              </a:ext>
            </a:extLst>
          </p:cNvPr>
          <p:cNvSpPr/>
          <p:nvPr/>
        </p:nvSpPr>
        <p:spPr>
          <a:xfrm>
            <a:off x="181047" y="268561"/>
            <a:ext cx="2179674" cy="84432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pic>
        <p:nvPicPr>
          <p:cNvPr id="10" name="Logo twillo with claim dark.png">
            <a:extLst>
              <a:ext uri="{FF2B5EF4-FFF2-40B4-BE49-F238E27FC236}">
                <a16:creationId xmlns:a16="http://schemas.microsoft.com/office/drawing/2014/main" id="{773647C1-E349-A849-9852-BA5D42EF54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109" y="442918"/>
            <a:ext cx="961142" cy="429446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ENTWICKLUNG DES PORTALS">
            <a:extLst>
              <a:ext uri="{FF2B5EF4-FFF2-40B4-BE49-F238E27FC236}">
                <a16:creationId xmlns:a16="http://schemas.microsoft.com/office/drawing/2014/main" id="{D7384F28-4B4B-8447-9A75-314A6432217D}"/>
              </a:ext>
            </a:extLst>
          </p:cNvPr>
          <p:cNvSpPr txBox="1"/>
          <p:nvPr/>
        </p:nvSpPr>
        <p:spPr>
          <a:xfrm>
            <a:off x="4449269" y="1096638"/>
            <a:ext cx="329346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Ausblick </a:t>
            </a:r>
            <a:r>
              <a:rPr lang="de-DE" dirty="0" err="1">
                <a:solidFill>
                  <a:srgbClr val="000000"/>
                </a:solidFill>
                <a:latin typeface="Josefin Sans" pitchFamily="2" charset="77"/>
              </a:rPr>
              <a:t>twillo</a:t>
            </a:r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 &amp; </a:t>
            </a:r>
            <a:r>
              <a:rPr lang="de-DE" cap="all" dirty="0" err="1">
                <a:solidFill>
                  <a:srgbClr val="000000"/>
                </a:solidFill>
                <a:latin typeface="Josefin Sans" pitchFamily="2" charset="77"/>
              </a:rPr>
              <a:t>Oersi</a:t>
            </a:r>
            <a:endParaRPr lang="de-DE" cap="all" dirty="0">
              <a:latin typeface="Josefin Sans" pitchFamily="2" charset="77"/>
            </a:endParaRPr>
          </a:p>
        </p:txBody>
      </p:sp>
      <p:sp>
        <p:nvSpPr>
          <p:cNvPr id="14" name="Linie">
            <a:extLst>
              <a:ext uri="{FF2B5EF4-FFF2-40B4-BE49-F238E27FC236}">
                <a16:creationId xmlns:a16="http://schemas.microsoft.com/office/drawing/2014/main" id="{F1549BED-6AE3-3245-86D2-08F5F921E6BF}"/>
              </a:ext>
            </a:extLst>
          </p:cNvPr>
          <p:cNvSpPr/>
          <p:nvPr/>
        </p:nvSpPr>
        <p:spPr>
          <a:xfrm>
            <a:off x="5139554" y="1435801"/>
            <a:ext cx="1775596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1280E608-5547-5E46-AFFB-5EA39C477572}"/>
              </a:ext>
            </a:extLst>
          </p:cNvPr>
          <p:cNvSpPr/>
          <p:nvPr/>
        </p:nvSpPr>
        <p:spPr>
          <a:xfrm>
            <a:off x="6088635" y="1777942"/>
            <a:ext cx="6103366" cy="4320000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"/>
              <a:ea typeface="+mn-ea"/>
              <a:cs typeface="+mn-cs"/>
              <a:sym typeface="Work Sans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3DC02B60-D50C-F04E-8653-5F48FBB1D176}"/>
              </a:ext>
            </a:extLst>
          </p:cNvPr>
          <p:cNvSpPr>
            <a:spLocks/>
          </p:cNvSpPr>
          <p:nvPr/>
        </p:nvSpPr>
        <p:spPr>
          <a:xfrm>
            <a:off x="-7367" y="1767059"/>
            <a:ext cx="6102045" cy="4320000"/>
          </a:xfrm>
          <a:prstGeom prst="rect">
            <a:avLst/>
          </a:prstGeom>
          <a:gradFill>
            <a:gsLst>
              <a:gs pos="100000">
                <a:srgbClr val="FFFFFF"/>
              </a:gs>
              <a:gs pos="0">
                <a:srgbClr val="FFFFFF">
                  <a:alpha val="84706"/>
                </a:srgbClr>
              </a:gs>
              <a:gs pos="31000">
                <a:srgbClr val="FFFFFF"/>
              </a:gs>
            </a:gsLst>
            <a:lin ang="0" scaled="1"/>
          </a:gradFill>
          <a:ln w="12700" cap="flat">
            <a:noFill/>
            <a:prstDash val="solid"/>
            <a:miter lim="800000"/>
          </a:ln>
          <a:effectLst>
            <a:outerShdw blurRad="190500" dist="38100" dir="5400000" algn="t" rotWithShape="0">
              <a:schemeClr val="tx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"/>
              <a:ea typeface="+mn-ea"/>
              <a:cs typeface="+mn-cs"/>
              <a:sym typeface="Work Sans"/>
            </a:endParaRP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C1F7520B-D5A4-F544-BD68-099FE1063C22}"/>
              </a:ext>
            </a:extLst>
          </p:cNvPr>
          <p:cNvSpPr txBox="1">
            <a:spLocks/>
          </p:cNvSpPr>
          <p:nvPr/>
        </p:nvSpPr>
        <p:spPr>
          <a:xfrm>
            <a:off x="986178" y="3375486"/>
            <a:ext cx="5122672" cy="2869075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Work Sans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Work Sans" pitchFamily="2" charset="77"/>
                <a:ea typeface="+mn-ea"/>
                <a:cs typeface="+mn-cs"/>
                <a:sym typeface="Work Sans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Work Sans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Work Sans" pitchFamily="2" charset="77"/>
                <a:ea typeface="+mn-ea"/>
                <a:cs typeface="+mn-cs"/>
                <a:sym typeface="Work Sans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Work Sans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Work Sans" pitchFamily="2" charset="77"/>
                <a:ea typeface="+mn-ea"/>
                <a:cs typeface="+mn-cs"/>
                <a:sym typeface="Work Sans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Work Sans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Work Sans" pitchFamily="2" charset="77"/>
                <a:ea typeface="+mn-ea"/>
                <a:cs typeface="+mn-cs"/>
                <a:sym typeface="Work Sans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Work Sans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Work Sans" pitchFamily="2" charset="77"/>
                <a:ea typeface="+mn-ea"/>
                <a:cs typeface="+mn-cs"/>
                <a:sym typeface="Work Sans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Work Sans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Work Sans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Work Sans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Work Sans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Work Sans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Work Sans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Work Sans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Work Sans"/>
              </a:defRPr>
            </a:lvl9pPr>
          </a:lstStyle>
          <a:p>
            <a:pPr fontAlgn="base" hangingPunct="1">
              <a:lnSpc>
                <a:spcPct val="102000"/>
              </a:lnSpc>
              <a:spcBef>
                <a:spcPct val="0"/>
              </a:spcBef>
              <a:spcAft>
                <a:spcPts val="1200"/>
              </a:spcAft>
              <a:buSzTx/>
            </a:pPr>
            <a:r>
              <a:rPr lang="de-DE" sz="1800" dirty="0">
                <a:cs typeface="Arial"/>
              </a:rPr>
              <a:t>Produktivbetrieb seit April 2021</a:t>
            </a:r>
          </a:p>
          <a:p>
            <a:pPr fontAlgn="base" hangingPunct="1">
              <a:lnSpc>
                <a:spcPct val="102000"/>
              </a:lnSpc>
              <a:spcBef>
                <a:spcPct val="0"/>
              </a:spcBef>
              <a:spcAft>
                <a:spcPts val="1200"/>
              </a:spcAft>
              <a:buSzTx/>
            </a:pPr>
            <a:r>
              <a:rPr lang="de-DE" sz="1800" b="1" dirty="0">
                <a:latin typeface="Work Sans SemiBold" pitchFamily="2" charset="77"/>
                <a:cs typeface="Arial"/>
              </a:rPr>
              <a:t>Vereinheitlichung der Metadaten</a:t>
            </a:r>
            <a:r>
              <a:rPr lang="de-DE" sz="1800" dirty="0">
                <a:cs typeface="Arial"/>
              </a:rPr>
              <a:t/>
            </a:r>
            <a:br>
              <a:rPr lang="de-DE" sz="1800" dirty="0">
                <a:cs typeface="Arial"/>
              </a:rPr>
            </a:br>
            <a:r>
              <a:rPr lang="de-DE" sz="1800" dirty="0">
                <a:cs typeface="Arial"/>
              </a:rPr>
              <a:t>basierend auf SKOS Vokabularen</a:t>
            </a:r>
          </a:p>
          <a:p>
            <a:pPr fontAlgn="base" hangingPunct="1">
              <a:lnSpc>
                <a:spcPct val="102000"/>
              </a:lnSpc>
              <a:spcBef>
                <a:spcPct val="0"/>
              </a:spcBef>
              <a:spcAft>
                <a:spcPts val="1200"/>
              </a:spcAft>
              <a:buSzTx/>
            </a:pPr>
            <a:r>
              <a:rPr lang="de-DE" sz="1800" dirty="0">
                <a:cs typeface="Arial"/>
              </a:rPr>
              <a:t>Anbindung auch </a:t>
            </a:r>
            <a:r>
              <a:rPr lang="de-DE" sz="1800" b="1" dirty="0">
                <a:latin typeface="Work Sans SemiBold" pitchFamily="2" charset="77"/>
                <a:cs typeface="Arial"/>
              </a:rPr>
              <a:t>internationaler      </a:t>
            </a:r>
            <a:r>
              <a:rPr lang="de-DE" sz="1800" dirty="0">
                <a:cs typeface="Arial"/>
              </a:rPr>
              <a:t>Repositorien</a:t>
            </a:r>
          </a:p>
          <a:p>
            <a:pPr fontAlgn="base" hangingPunct="1">
              <a:lnSpc>
                <a:spcPct val="102000"/>
              </a:lnSpc>
              <a:spcBef>
                <a:spcPct val="0"/>
              </a:spcBef>
              <a:spcAft>
                <a:spcPts val="1200"/>
              </a:spcAft>
              <a:buSzTx/>
            </a:pPr>
            <a:r>
              <a:rPr lang="de-DE" sz="1800" b="1" dirty="0">
                <a:latin typeface="Work Sans SemiBold" pitchFamily="2" charset="77"/>
                <a:cs typeface="Arial"/>
              </a:rPr>
              <a:t>Open Source Software</a:t>
            </a:r>
            <a:r>
              <a:rPr lang="de-DE" sz="1800" dirty="0">
                <a:solidFill>
                  <a:srgbClr val="555555"/>
                </a:solidFill>
                <a:latin typeface="Arial"/>
                <a:cs typeface="Arial"/>
              </a:rPr>
              <a:t/>
            </a:r>
            <a:br>
              <a:rPr lang="de-DE" sz="1800" dirty="0">
                <a:solidFill>
                  <a:srgbClr val="555555"/>
                </a:solidFill>
                <a:latin typeface="Arial"/>
                <a:cs typeface="Arial"/>
              </a:rPr>
            </a:br>
            <a:endParaRPr lang="de-DE" sz="1800" dirty="0">
              <a:solidFill>
                <a:srgbClr val="555555"/>
              </a:solidFill>
              <a:latin typeface="Arial"/>
              <a:cs typeface="Arial"/>
            </a:endParaRP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80FE4A29-0FE8-BD46-B8C8-68EFDF5860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" r="492" b="1213"/>
          <a:stretch/>
        </p:blipFill>
        <p:spPr>
          <a:xfrm>
            <a:off x="6440861" y="2137809"/>
            <a:ext cx="5398914" cy="3064512"/>
          </a:xfrm>
          <a:prstGeom prst="rect">
            <a:avLst/>
          </a:prstGeom>
          <a:ln>
            <a:noFill/>
          </a:ln>
          <a:effectLst>
            <a:outerShdw blurRad="165100" dist="38100" dir="2700000" algn="tl" rotWithShape="0">
              <a:schemeClr val="tx2">
                <a:alpha val="40000"/>
              </a:schemeClr>
            </a:outerShdw>
          </a:effectLst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F940475C-F7E2-B440-AA19-4FF6E5D337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004" y="5443924"/>
            <a:ext cx="1793249" cy="522035"/>
          </a:xfrm>
          <a:prstGeom prst="rect">
            <a:avLst/>
          </a:prstGeom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795B67F1-DB36-8A43-81D2-94E3464F3663}"/>
              </a:ext>
            </a:extLst>
          </p:cNvPr>
          <p:cNvSpPr/>
          <p:nvPr/>
        </p:nvSpPr>
        <p:spPr>
          <a:xfrm>
            <a:off x="963469" y="2276134"/>
            <a:ext cx="4792889" cy="926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latin typeface="Josefin Sans" pitchFamily="2" charset="77"/>
                <a:cs typeface="Arial"/>
              </a:rPr>
              <a:t>ZENTRALE SUCHE NACH OER </a:t>
            </a:r>
          </a:p>
          <a:p>
            <a:pPr marL="0" marR="0" lvl="0" indent="0" algn="l" defTabSz="457200" rtl="0" eaLnBrk="1" fontAlgn="base" latinLnBrk="0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latin typeface="Josefin Sans" pitchFamily="2" charset="77"/>
                <a:cs typeface="Arial"/>
              </a:rPr>
              <a:t>IN DER HOCHSCHULLEHRE </a:t>
            </a:r>
          </a:p>
          <a:p>
            <a:pPr marL="0" marR="0" lvl="0" indent="0" algn="l" defTabSz="457200" rtl="0" eaLnBrk="1" fontAlgn="base" latinLnBrk="0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4B6B5"/>
                </a:solidFill>
                <a:effectLst/>
                <a:uLnTx/>
                <a:uFillTx/>
                <a:latin typeface="Work Sans"/>
                <a:cs typeface="Arial"/>
                <a:hlinkClick r:id="rId6"/>
              </a:rPr>
              <a:t>https://oersi.de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4B6B5"/>
                </a:solidFill>
                <a:effectLst/>
                <a:uLnTx/>
                <a:uFillTx/>
                <a:latin typeface="Work Sans"/>
                <a:cs typeface="Arial"/>
              </a:rPr>
              <a:t> 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A1F40"/>
              </a:solidFill>
              <a:effectLst/>
              <a:uLnTx/>
              <a:uFillTx/>
              <a:latin typeface="Work Sans"/>
            </a:endParaRP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6099C897-DE7B-554F-ADAC-D2371A583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913" y="5427096"/>
            <a:ext cx="1010214" cy="39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34173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72308F92-2F4C-7149-86EE-BC8025EDC1DE}"/>
              </a:ext>
            </a:extLst>
          </p:cNvPr>
          <p:cNvSpPr/>
          <p:nvPr/>
        </p:nvSpPr>
        <p:spPr>
          <a:xfrm>
            <a:off x="6777453" y="0"/>
            <a:ext cx="5414547" cy="5105395"/>
          </a:xfrm>
          <a:custGeom>
            <a:avLst/>
            <a:gdLst>
              <a:gd name="connsiteX0" fmla="*/ 0 w 2823148"/>
              <a:gd name="connsiteY0" fmla="*/ 0 h 4407108"/>
              <a:gd name="connsiteX1" fmla="*/ 2823148 w 2823148"/>
              <a:gd name="connsiteY1" fmla="*/ 0 h 4407108"/>
              <a:gd name="connsiteX2" fmla="*/ 2823148 w 2823148"/>
              <a:gd name="connsiteY2" fmla="*/ 4407108 h 4407108"/>
              <a:gd name="connsiteX3" fmla="*/ 0 w 2823148"/>
              <a:gd name="connsiteY3" fmla="*/ 4407108 h 4407108"/>
              <a:gd name="connsiteX4" fmla="*/ 0 w 2823148"/>
              <a:gd name="connsiteY4" fmla="*/ 0 h 4407108"/>
              <a:gd name="connsiteX0" fmla="*/ 0 w 2823148"/>
              <a:gd name="connsiteY0" fmla="*/ 0 h 4407108"/>
              <a:gd name="connsiteX1" fmla="*/ 2823148 w 2823148"/>
              <a:gd name="connsiteY1" fmla="*/ 0 h 4407108"/>
              <a:gd name="connsiteX2" fmla="*/ 2823148 w 2823148"/>
              <a:gd name="connsiteY2" fmla="*/ 4407108 h 4407108"/>
              <a:gd name="connsiteX3" fmla="*/ 0 w 2823148"/>
              <a:gd name="connsiteY3" fmla="*/ 0 h 4407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3148" h="4407108">
                <a:moveTo>
                  <a:pt x="0" y="0"/>
                </a:moveTo>
                <a:lnTo>
                  <a:pt x="2823148" y="0"/>
                </a:lnTo>
                <a:lnTo>
                  <a:pt x="2823148" y="44071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12" name="ENTWICKLUNG DES PORTALS">
            <a:extLst>
              <a:ext uri="{FF2B5EF4-FFF2-40B4-BE49-F238E27FC236}">
                <a16:creationId xmlns:a16="http://schemas.microsoft.com/office/drawing/2014/main" id="{B15674B1-A4C3-4EB3-925C-BCDA3904B7B6}"/>
              </a:ext>
            </a:extLst>
          </p:cNvPr>
          <p:cNvSpPr txBox="1"/>
          <p:nvPr/>
        </p:nvSpPr>
        <p:spPr>
          <a:xfrm>
            <a:off x="9250212" y="1129037"/>
            <a:ext cx="9239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endParaRPr lang="de-DE" cap="all" dirty="0">
              <a:latin typeface="Josefin Sans" pitchFamily="2" charset="77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CF655F3-F825-4813-83B0-6166E0916140}"/>
              </a:ext>
            </a:extLst>
          </p:cNvPr>
          <p:cNvSpPr/>
          <p:nvPr/>
        </p:nvSpPr>
        <p:spPr>
          <a:xfrm>
            <a:off x="181047" y="268561"/>
            <a:ext cx="2179674" cy="84432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5871F8E-DF45-2548-905F-D1656E55F6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290" y="2517839"/>
            <a:ext cx="5214223" cy="3211124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C7081656-95DD-D04B-A1F5-64E7159BED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02839" y="872364"/>
            <a:ext cx="1269999" cy="1120406"/>
          </a:xfrm>
          <a:prstGeom prst="rect">
            <a:avLst/>
          </a:prstGeom>
        </p:spPr>
      </p:pic>
      <p:pic>
        <p:nvPicPr>
          <p:cNvPr id="9" name="Logo twillo with claim dark.png">
            <a:extLst>
              <a:ext uri="{FF2B5EF4-FFF2-40B4-BE49-F238E27FC236}">
                <a16:creationId xmlns:a16="http://schemas.microsoft.com/office/drawing/2014/main" id="{6449BA28-7101-AB43-AF02-B92079F78F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109" y="442918"/>
            <a:ext cx="961142" cy="429446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NTWICKLUNG DES PORTALS">
            <a:extLst>
              <a:ext uri="{FF2B5EF4-FFF2-40B4-BE49-F238E27FC236}">
                <a16:creationId xmlns:a16="http://schemas.microsoft.com/office/drawing/2014/main" id="{28A434ED-B254-9A4C-A5D3-4E4BE4BA1444}"/>
              </a:ext>
            </a:extLst>
          </p:cNvPr>
          <p:cNvSpPr txBox="1"/>
          <p:nvPr/>
        </p:nvSpPr>
        <p:spPr>
          <a:xfrm>
            <a:off x="3004807" y="1290763"/>
            <a:ext cx="343920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Fragen &amp; Anregungen</a:t>
            </a:r>
          </a:p>
        </p:txBody>
      </p:sp>
      <p:sp>
        <p:nvSpPr>
          <p:cNvPr id="13" name="Google Shape;39;p5">
            <a:extLst>
              <a:ext uri="{FF2B5EF4-FFF2-40B4-BE49-F238E27FC236}">
                <a16:creationId xmlns:a16="http://schemas.microsoft.com/office/drawing/2014/main" id="{8D08E2B0-619C-D54B-B1D5-703AF3F7BDB3}"/>
              </a:ext>
            </a:extLst>
          </p:cNvPr>
          <p:cNvSpPr txBox="1"/>
          <p:nvPr/>
        </p:nvSpPr>
        <p:spPr>
          <a:xfrm>
            <a:off x="866680" y="3100044"/>
            <a:ext cx="4096018" cy="2046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accent5">
                    <a:lumMod val="75000"/>
                  </a:schemeClr>
                </a:solidFill>
                <a:latin typeface="Work Sans" pitchFamily="2" charset="77"/>
              </a:rPr>
              <a:t>Teilen in der Hochschullehre</a:t>
            </a: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chemeClr val="accent5">
                    <a:lumMod val="75000"/>
                  </a:schemeClr>
                </a:solidFill>
                <a:latin typeface="Work Sans" pitchFamily="2" charset="77"/>
              </a:rPr>
              <a:t>- Mitmachen! 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endParaRPr lang="de-DE" dirty="0">
              <a:solidFill>
                <a:schemeClr val="accent5">
                  <a:lumMod val="75000"/>
                </a:schemeClr>
              </a:solidFill>
              <a:latin typeface="Work Sans" pitchFamily="2" charset="77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</a:pPr>
            <a:endParaRPr lang="de-DE" dirty="0">
              <a:solidFill>
                <a:schemeClr val="accent5">
                  <a:lumMod val="75000"/>
                </a:schemeClr>
              </a:solidFill>
              <a:latin typeface="Work Sans" pitchFamily="2" charset="77"/>
            </a:endParaRP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chemeClr val="accent5">
                    <a:lumMod val="75000"/>
                  </a:schemeClr>
                </a:solidFill>
                <a:latin typeface="Work Sans" pitchFamily="2" charset="77"/>
              </a:rPr>
              <a:t>Kontakt </a:t>
            </a: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chemeClr val="accent5">
                    <a:lumMod val="75000"/>
                  </a:schemeClr>
                </a:solidFill>
                <a:latin typeface="Work Sans" pitchFamily="2" charset="77"/>
                <a:hlinkClick r:id="rId6"/>
              </a:rPr>
              <a:t>support.twillo@tib.eu</a:t>
            </a:r>
            <a:r>
              <a:rPr lang="de-DE" dirty="0">
                <a:solidFill>
                  <a:schemeClr val="accent5">
                    <a:lumMod val="75000"/>
                  </a:schemeClr>
                </a:solidFill>
                <a:latin typeface="Work Sans" pitchFamily="2" charset="77"/>
              </a:rPr>
              <a:t> </a:t>
            </a:r>
          </a:p>
        </p:txBody>
      </p:sp>
      <p:sp>
        <p:nvSpPr>
          <p:cNvPr id="16" name="Linie">
            <a:extLst>
              <a:ext uri="{FF2B5EF4-FFF2-40B4-BE49-F238E27FC236}">
                <a16:creationId xmlns:a16="http://schemas.microsoft.com/office/drawing/2014/main" id="{D98A1434-112A-324E-9CD3-7E1C3179263B}"/>
              </a:ext>
            </a:extLst>
          </p:cNvPr>
          <p:cNvSpPr/>
          <p:nvPr/>
        </p:nvSpPr>
        <p:spPr>
          <a:xfrm>
            <a:off x="3197107" y="1629926"/>
            <a:ext cx="3024000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15283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A6044EC0-884D-4F4A-B522-A310A6567306}"/>
              </a:ext>
            </a:extLst>
          </p:cNvPr>
          <p:cNvSpPr/>
          <p:nvPr/>
        </p:nvSpPr>
        <p:spPr>
          <a:xfrm>
            <a:off x="368710" y="1876664"/>
            <a:ext cx="2816942" cy="4376652"/>
          </a:xfrm>
          <a:prstGeom prst="round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>
            <a:outerShdw blurRad="190500" dist="38100" dir="5400000" algn="t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B237284B-905F-2C4A-A771-885189162E28}"/>
              </a:ext>
            </a:extLst>
          </p:cNvPr>
          <p:cNvSpPr/>
          <p:nvPr/>
        </p:nvSpPr>
        <p:spPr>
          <a:xfrm>
            <a:off x="3255390" y="1876664"/>
            <a:ext cx="2816942" cy="4376652"/>
          </a:xfrm>
          <a:prstGeom prst="round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>
            <a:outerShdw blurRad="190500" dist="38100" dir="5400000" algn="t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0D0483CF-0BC8-5B40-9F4D-EF4C75B36B9E}"/>
              </a:ext>
            </a:extLst>
          </p:cNvPr>
          <p:cNvSpPr/>
          <p:nvPr/>
        </p:nvSpPr>
        <p:spPr>
          <a:xfrm>
            <a:off x="6142070" y="1876664"/>
            <a:ext cx="2816942" cy="4376652"/>
          </a:xfrm>
          <a:prstGeom prst="round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>
            <a:outerShdw blurRad="190500" dist="38100" dir="5400000" algn="t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619895B7-062D-7044-B5D4-202409172BAA}"/>
              </a:ext>
            </a:extLst>
          </p:cNvPr>
          <p:cNvSpPr/>
          <p:nvPr/>
        </p:nvSpPr>
        <p:spPr>
          <a:xfrm>
            <a:off x="9028750" y="1876664"/>
            <a:ext cx="2816942" cy="4376652"/>
          </a:xfrm>
          <a:prstGeom prst="round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>
            <a:outerShdw blurRad="190500" dist="38100" dir="5400000" algn="t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84E439D-FD61-624F-A9E2-F3828D542AC5}"/>
              </a:ext>
            </a:extLst>
          </p:cNvPr>
          <p:cNvSpPr txBox="1"/>
          <p:nvPr/>
        </p:nvSpPr>
        <p:spPr>
          <a:xfrm>
            <a:off x="368710" y="2802193"/>
            <a:ext cx="2816941" cy="8361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45719" rIns="144000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Work Sans SemiBold" pitchFamily="2" charset="77"/>
                <a:sym typeface="Work Sans"/>
              </a:rPr>
              <a:t>Individueller Workspace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55F6301-EEF3-8843-BEF2-7B822C004D12}"/>
              </a:ext>
            </a:extLst>
          </p:cNvPr>
          <p:cNvSpPr txBox="1"/>
          <p:nvPr/>
        </p:nvSpPr>
        <p:spPr>
          <a:xfrm>
            <a:off x="368710" y="3986600"/>
            <a:ext cx="2816942" cy="8263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36000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dirty="0">
                <a:solidFill>
                  <a:srgbClr val="000000"/>
                </a:solidFill>
              </a:rPr>
              <a:t>Langfristige Ablage von Materialien</a:t>
            </a: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120063B0-48C0-3E4B-A7D1-795DF037D530}"/>
              </a:ext>
            </a:extLst>
          </p:cNvPr>
          <p:cNvCxnSpPr>
            <a:cxnSpLocks/>
          </p:cNvCxnSpPr>
          <p:nvPr/>
        </p:nvCxnSpPr>
        <p:spPr>
          <a:xfrm>
            <a:off x="514350" y="3761728"/>
            <a:ext cx="2503170" cy="15275"/>
          </a:xfrm>
          <a:prstGeom prst="line">
            <a:avLst/>
          </a:prstGeom>
          <a:noFill/>
          <a:ln w="12700" cap="flat">
            <a:solidFill>
              <a:srgbClr val="D3EEED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4B99974B-3E65-2742-B6D1-5B411BCFD7B9}"/>
              </a:ext>
            </a:extLst>
          </p:cNvPr>
          <p:cNvSpPr txBox="1"/>
          <p:nvPr/>
        </p:nvSpPr>
        <p:spPr>
          <a:xfrm>
            <a:off x="3255389" y="2802193"/>
            <a:ext cx="2816941" cy="8361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45719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b="1" dirty="0">
                <a:solidFill>
                  <a:srgbClr val="000000"/>
                </a:solidFill>
                <a:latin typeface="Work Sans SemiBold" pitchFamily="2" charset="77"/>
                <a:sym typeface="Work Sans"/>
              </a:rPr>
              <a:t>Serien- &amp; Sammlungsfunktion</a:t>
            </a:r>
            <a:endParaRPr kumimoji="0" lang="de-DE" sz="18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Work Sans SemiBold" pitchFamily="2" charset="77"/>
              <a:sym typeface="Work Sans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E4564E7-D45F-4D4E-B8C0-CB5DB8A878EC}"/>
              </a:ext>
            </a:extLst>
          </p:cNvPr>
          <p:cNvSpPr txBox="1"/>
          <p:nvPr/>
        </p:nvSpPr>
        <p:spPr>
          <a:xfrm>
            <a:off x="3255389" y="3986600"/>
            <a:ext cx="2816942" cy="8263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36000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dirty="0">
                <a:solidFill>
                  <a:srgbClr val="000000"/>
                </a:solidFill>
              </a:rPr>
              <a:t>Zusammenstellung </a:t>
            </a:r>
            <a:r>
              <a:rPr lang="de-DE" dirty="0" err="1">
                <a:solidFill>
                  <a:srgbClr val="000000"/>
                </a:solidFill>
              </a:rPr>
              <a:t>unterschiedl</a:t>
            </a:r>
            <a:r>
              <a:rPr lang="de-DE" dirty="0">
                <a:solidFill>
                  <a:srgbClr val="000000"/>
                </a:solidFill>
              </a:rPr>
              <a:t>. OER</a:t>
            </a: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430F83A2-A0F9-1B4E-904D-C81A3B9AD15A}"/>
              </a:ext>
            </a:extLst>
          </p:cNvPr>
          <p:cNvCxnSpPr>
            <a:cxnSpLocks/>
          </p:cNvCxnSpPr>
          <p:nvPr/>
        </p:nvCxnSpPr>
        <p:spPr>
          <a:xfrm>
            <a:off x="3401029" y="3761728"/>
            <a:ext cx="2503170" cy="15275"/>
          </a:xfrm>
          <a:prstGeom prst="line">
            <a:avLst/>
          </a:prstGeom>
          <a:noFill/>
          <a:ln w="12700" cap="flat">
            <a:solidFill>
              <a:srgbClr val="D3EEED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A5A7F8C5-CA7E-BA47-B395-C9B5D9FD8D4B}"/>
              </a:ext>
            </a:extLst>
          </p:cNvPr>
          <p:cNvSpPr txBox="1"/>
          <p:nvPr/>
        </p:nvSpPr>
        <p:spPr>
          <a:xfrm>
            <a:off x="6142071" y="2988141"/>
            <a:ext cx="2816941" cy="4642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45719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b="1" dirty="0">
                <a:solidFill>
                  <a:srgbClr val="000000"/>
                </a:solidFill>
                <a:latin typeface="Work Sans SemiBold" pitchFamily="2" charset="77"/>
                <a:sym typeface="Work Sans"/>
              </a:rPr>
              <a:t>Suchfunktion</a:t>
            </a:r>
            <a:endParaRPr kumimoji="0" lang="de-DE" sz="18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Work Sans SemiBold" pitchFamily="2" charset="77"/>
              <a:sym typeface="Work Sans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2D3C3BA7-8F62-3145-926A-71AF89733190}"/>
              </a:ext>
            </a:extLst>
          </p:cNvPr>
          <p:cNvSpPr txBox="1"/>
          <p:nvPr/>
        </p:nvSpPr>
        <p:spPr>
          <a:xfrm>
            <a:off x="6142071" y="3992757"/>
            <a:ext cx="2816942" cy="1570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36000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dirty="0">
                <a:solidFill>
                  <a:srgbClr val="000000"/>
                </a:solidFill>
              </a:rPr>
              <a:t>vereinfachte </a:t>
            </a:r>
            <a:r>
              <a:rPr lang="de-DE" b="1" dirty="0">
                <a:solidFill>
                  <a:srgbClr val="000000"/>
                </a:solidFill>
                <a:latin typeface="Work Sans SemiBold" pitchFamily="2" charset="77"/>
              </a:rPr>
              <a:t>Auffindbarkeit</a:t>
            </a:r>
            <a:r>
              <a:rPr lang="de-DE" dirty="0">
                <a:solidFill>
                  <a:srgbClr val="000000"/>
                </a:solidFill>
              </a:rPr>
              <a:t> </a:t>
            </a:r>
          </a:p>
          <a:p>
            <a:pPr algn="ctr" defTabSz="914400" hangingPunct="0">
              <a:lnSpc>
                <a:spcPts val="2880"/>
              </a:lnSpc>
            </a:pPr>
            <a:r>
              <a:rPr lang="de-DE" dirty="0">
                <a:solidFill>
                  <a:srgbClr val="000000"/>
                </a:solidFill>
              </a:rPr>
              <a:t>CC lizensierter Ressourcen</a:t>
            </a: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cxnSp>
        <p:nvCxnSpPr>
          <p:cNvPr id="22" name="Gerade Verbindung 21">
            <a:extLst>
              <a:ext uri="{FF2B5EF4-FFF2-40B4-BE49-F238E27FC236}">
                <a16:creationId xmlns:a16="http://schemas.microsoft.com/office/drawing/2014/main" id="{EE56C3E5-4364-D94A-A1E2-8A3625066A59}"/>
              </a:ext>
            </a:extLst>
          </p:cNvPr>
          <p:cNvCxnSpPr>
            <a:cxnSpLocks/>
          </p:cNvCxnSpPr>
          <p:nvPr/>
        </p:nvCxnSpPr>
        <p:spPr>
          <a:xfrm>
            <a:off x="6287711" y="3757725"/>
            <a:ext cx="2503170" cy="15275"/>
          </a:xfrm>
          <a:prstGeom prst="line">
            <a:avLst/>
          </a:prstGeom>
          <a:noFill/>
          <a:ln w="12700" cap="flat">
            <a:solidFill>
              <a:srgbClr val="D3EEED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32F25287-2BF1-5A45-8DD4-9C2EF4A18BE8}"/>
              </a:ext>
            </a:extLst>
          </p:cNvPr>
          <p:cNvSpPr txBox="1"/>
          <p:nvPr/>
        </p:nvSpPr>
        <p:spPr>
          <a:xfrm>
            <a:off x="9028750" y="2990817"/>
            <a:ext cx="2816941" cy="4642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45719" rIns="144000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Work Sans SemiBold" pitchFamily="2" charset="77"/>
                <a:sym typeface="Work Sans"/>
              </a:rPr>
              <a:t>Support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18434034-ECF7-394E-99EE-EF17189C936B}"/>
              </a:ext>
            </a:extLst>
          </p:cNvPr>
          <p:cNvSpPr txBox="1"/>
          <p:nvPr/>
        </p:nvSpPr>
        <p:spPr>
          <a:xfrm>
            <a:off x="9028750" y="4044596"/>
            <a:ext cx="2816942" cy="1570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36000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dirty="0">
                <a:solidFill>
                  <a:srgbClr val="000000"/>
                </a:solidFill>
              </a:rPr>
              <a:t>Beratung zu technischen, rechtl. und didaktischen Fragen</a:t>
            </a: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cxnSp>
        <p:nvCxnSpPr>
          <p:cNvPr id="25" name="Gerade Verbindung 24">
            <a:extLst>
              <a:ext uri="{FF2B5EF4-FFF2-40B4-BE49-F238E27FC236}">
                <a16:creationId xmlns:a16="http://schemas.microsoft.com/office/drawing/2014/main" id="{216AEFBF-7D58-9E4C-A064-940773B8D263}"/>
              </a:ext>
            </a:extLst>
          </p:cNvPr>
          <p:cNvCxnSpPr>
            <a:cxnSpLocks/>
          </p:cNvCxnSpPr>
          <p:nvPr/>
        </p:nvCxnSpPr>
        <p:spPr>
          <a:xfrm>
            <a:off x="9174390" y="3768924"/>
            <a:ext cx="2503170" cy="15275"/>
          </a:xfrm>
          <a:prstGeom prst="line">
            <a:avLst/>
          </a:prstGeom>
          <a:noFill/>
          <a:ln w="12700" cap="flat">
            <a:solidFill>
              <a:srgbClr val="D3EEED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B409D88-4A58-3345-9691-4F91AC3E8568}"/>
              </a:ext>
            </a:extLst>
          </p:cNvPr>
          <p:cNvSpPr txBox="1"/>
          <p:nvPr/>
        </p:nvSpPr>
        <p:spPr>
          <a:xfrm>
            <a:off x="11484076" y="6557015"/>
            <a:ext cx="57027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D8D0B98E-0E10-884A-9D34-F1A09DA53F8B}" type="slidenum">
              <a:rPr kumimoji="0" lang="de-DE" sz="1000" b="0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13</a:t>
            </a:fld>
            <a:endParaRPr kumimoji="0" lang="de-DE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29" name="ENTWICKLUNG DES PORTALS">
            <a:extLst>
              <a:ext uri="{FF2B5EF4-FFF2-40B4-BE49-F238E27FC236}">
                <a16:creationId xmlns:a16="http://schemas.microsoft.com/office/drawing/2014/main" id="{231D583F-DC36-714E-A35A-0D2E8894A1B6}"/>
              </a:ext>
            </a:extLst>
          </p:cNvPr>
          <p:cNvSpPr txBox="1"/>
          <p:nvPr/>
        </p:nvSpPr>
        <p:spPr>
          <a:xfrm>
            <a:off x="3872139" y="1248625"/>
            <a:ext cx="444775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Features - was wird geboten</a:t>
            </a:r>
            <a:endParaRPr cap="all" dirty="0">
              <a:latin typeface="Josefin Sans" pitchFamily="2" charset="77"/>
            </a:endParaRPr>
          </a:p>
        </p:txBody>
      </p:sp>
      <p:sp>
        <p:nvSpPr>
          <p:cNvPr id="26" name="Linie">
            <a:extLst>
              <a:ext uri="{FF2B5EF4-FFF2-40B4-BE49-F238E27FC236}">
                <a16:creationId xmlns:a16="http://schemas.microsoft.com/office/drawing/2014/main" id="{6BC987B9-6DD5-324C-ACB6-636B64B3CD38}"/>
              </a:ext>
            </a:extLst>
          </p:cNvPr>
          <p:cNvSpPr/>
          <p:nvPr/>
        </p:nvSpPr>
        <p:spPr>
          <a:xfrm>
            <a:off x="5443525" y="1629926"/>
            <a:ext cx="1300163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2496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feld 26">
            <a:extLst>
              <a:ext uri="{FF2B5EF4-FFF2-40B4-BE49-F238E27FC236}">
                <a16:creationId xmlns:a16="http://schemas.microsoft.com/office/drawing/2014/main" id="{5B409D88-4A58-3345-9691-4F91AC3E8568}"/>
              </a:ext>
            </a:extLst>
          </p:cNvPr>
          <p:cNvSpPr txBox="1"/>
          <p:nvPr/>
        </p:nvSpPr>
        <p:spPr>
          <a:xfrm>
            <a:off x="11484076" y="6557015"/>
            <a:ext cx="57027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D8D0B98E-0E10-884A-9D34-F1A09DA53F8B}" type="slidenum">
              <a:rPr kumimoji="0" lang="de-DE" sz="1000" b="0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14</a:t>
            </a:fld>
            <a:endParaRPr kumimoji="0" lang="de-DE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28" name="Abgerundetes Rechteck 27">
            <a:extLst>
              <a:ext uri="{FF2B5EF4-FFF2-40B4-BE49-F238E27FC236}">
                <a16:creationId xmlns:a16="http://schemas.microsoft.com/office/drawing/2014/main" id="{105FFC58-3898-A348-B2FC-EA4E8A8B65A8}"/>
              </a:ext>
            </a:extLst>
          </p:cNvPr>
          <p:cNvSpPr/>
          <p:nvPr/>
        </p:nvSpPr>
        <p:spPr>
          <a:xfrm>
            <a:off x="368710" y="1876664"/>
            <a:ext cx="2816942" cy="4376652"/>
          </a:xfrm>
          <a:prstGeom prst="round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>
            <a:outerShdw blurRad="190500" dist="38100" dir="5400000" algn="t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30" name="Abgerundetes Rechteck 29">
            <a:extLst>
              <a:ext uri="{FF2B5EF4-FFF2-40B4-BE49-F238E27FC236}">
                <a16:creationId xmlns:a16="http://schemas.microsoft.com/office/drawing/2014/main" id="{3E752FE7-114F-9F43-89E4-F22FEB875CCF}"/>
              </a:ext>
            </a:extLst>
          </p:cNvPr>
          <p:cNvSpPr/>
          <p:nvPr/>
        </p:nvSpPr>
        <p:spPr>
          <a:xfrm>
            <a:off x="3255390" y="1876664"/>
            <a:ext cx="2816942" cy="4376652"/>
          </a:xfrm>
          <a:prstGeom prst="round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>
            <a:outerShdw blurRad="190500" dist="38100" dir="5400000" algn="t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31" name="Abgerundetes Rechteck 30">
            <a:extLst>
              <a:ext uri="{FF2B5EF4-FFF2-40B4-BE49-F238E27FC236}">
                <a16:creationId xmlns:a16="http://schemas.microsoft.com/office/drawing/2014/main" id="{5E4E1FC2-7F88-1145-B663-B3364043DC9F}"/>
              </a:ext>
            </a:extLst>
          </p:cNvPr>
          <p:cNvSpPr/>
          <p:nvPr/>
        </p:nvSpPr>
        <p:spPr>
          <a:xfrm>
            <a:off x="6142070" y="1876664"/>
            <a:ext cx="2816942" cy="2160000"/>
          </a:xfrm>
          <a:prstGeom prst="round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>
            <a:outerShdw blurRad="190500" dist="38100" dir="5400000" algn="t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32" name="Abgerundetes Rechteck 31">
            <a:extLst>
              <a:ext uri="{FF2B5EF4-FFF2-40B4-BE49-F238E27FC236}">
                <a16:creationId xmlns:a16="http://schemas.microsoft.com/office/drawing/2014/main" id="{B5AA50AD-2725-0941-977B-A422160B39E5}"/>
              </a:ext>
            </a:extLst>
          </p:cNvPr>
          <p:cNvSpPr/>
          <p:nvPr/>
        </p:nvSpPr>
        <p:spPr>
          <a:xfrm>
            <a:off x="9028750" y="1876664"/>
            <a:ext cx="2816942" cy="2160000"/>
          </a:xfrm>
          <a:prstGeom prst="round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>
            <a:outerShdw blurRad="190500" dist="38100" dir="5400000" algn="t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0464FB62-CD44-5943-8B39-FCE2489DFACB}"/>
              </a:ext>
            </a:extLst>
          </p:cNvPr>
          <p:cNvSpPr txBox="1"/>
          <p:nvPr/>
        </p:nvSpPr>
        <p:spPr>
          <a:xfrm>
            <a:off x="368710" y="2802193"/>
            <a:ext cx="2816941" cy="8361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45719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b="1" dirty="0">
                <a:solidFill>
                  <a:srgbClr val="000000"/>
                </a:solidFill>
                <a:latin typeface="Work Sans SemiBold" pitchFamily="2" charset="77"/>
                <a:sym typeface="Work Sans"/>
              </a:rPr>
              <a:t>Upload und Verlinkung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A7EA8E7D-35BA-C541-AE25-829FF0E72346}"/>
              </a:ext>
            </a:extLst>
          </p:cNvPr>
          <p:cNvSpPr txBox="1"/>
          <p:nvPr/>
        </p:nvSpPr>
        <p:spPr>
          <a:xfrm>
            <a:off x="368710" y="3986600"/>
            <a:ext cx="2816942" cy="1570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36000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dirty="0">
                <a:solidFill>
                  <a:srgbClr val="000000"/>
                </a:solidFill>
              </a:rPr>
              <a:t>einfache </a:t>
            </a:r>
            <a:r>
              <a:rPr lang="de-DE" b="1" dirty="0">
                <a:solidFill>
                  <a:srgbClr val="000000"/>
                </a:solidFill>
                <a:latin typeface="Work Sans SemiBold" pitchFamily="2" charset="77"/>
              </a:rPr>
              <a:t>Bereitstellung</a:t>
            </a:r>
            <a:r>
              <a:rPr lang="de-DE" dirty="0">
                <a:solidFill>
                  <a:srgbClr val="000000"/>
                </a:solidFill>
              </a:rPr>
              <a:t> </a:t>
            </a:r>
          </a:p>
          <a:p>
            <a:pPr algn="ctr" defTabSz="914400" hangingPunct="0">
              <a:lnSpc>
                <a:spcPts val="2880"/>
              </a:lnSpc>
            </a:pPr>
            <a:r>
              <a:rPr lang="de-DE" dirty="0">
                <a:solidFill>
                  <a:srgbClr val="000000"/>
                </a:solidFill>
              </a:rPr>
              <a:t>von OER </a:t>
            </a:r>
          </a:p>
          <a:p>
            <a:pPr algn="ctr" defTabSz="914400" hangingPunct="0">
              <a:lnSpc>
                <a:spcPts val="2880"/>
              </a:lnSpc>
            </a:pPr>
            <a:r>
              <a:rPr lang="de-DE" dirty="0">
                <a:solidFill>
                  <a:srgbClr val="000000"/>
                </a:solidFill>
              </a:rPr>
              <a:t>im Portal</a:t>
            </a:r>
            <a:endParaRPr lang="de-DE" dirty="0">
              <a:solidFill>
                <a:srgbClr val="000000"/>
              </a:solidFill>
              <a:sym typeface="Work Sans"/>
            </a:endParaRPr>
          </a:p>
        </p:txBody>
      </p:sp>
      <p:cxnSp>
        <p:nvCxnSpPr>
          <p:cNvPr id="35" name="Gerade Verbindung 34">
            <a:extLst>
              <a:ext uri="{FF2B5EF4-FFF2-40B4-BE49-F238E27FC236}">
                <a16:creationId xmlns:a16="http://schemas.microsoft.com/office/drawing/2014/main" id="{494F0D12-10E9-6C41-ADA7-DBAC4D52711E}"/>
              </a:ext>
            </a:extLst>
          </p:cNvPr>
          <p:cNvCxnSpPr>
            <a:cxnSpLocks/>
          </p:cNvCxnSpPr>
          <p:nvPr/>
        </p:nvCxnSpPr>
        <p:spPr>
          <a:xfrm>
            <a:off x="514350" y="3761728"/>
            <a:ext cx="2503170" cy="15275"/>
          </a:xfrm>
          <a:prstGeom prst="line">
            <a:avLst/>
          </a:prstGeom>
          <a:noFill/>
          <a:ln w="12700" cap="flat">
            <a:solidFill>
              <a:srgbClr val="D3EEED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6" name="Textfeld 35">
            <a:extLst>
              <a:ext uri="{FF2B5EF4-FFF2-40B4-BE49-F238E27FC236}">
                <a16:creationId xmlns:a16="http://schemas.microsoft.com/office/drawing/2014/main" id="{8283D0E8-4F62-9244-9DD2-5F1CD769EDDF}"/>
              </a:ext>
            </a:extLst>
          </p:cNvPr>
          <p:cNvSpPr txBox="1"/>
          <p:nvPr/>
        </p:nvSpPr>
        <p:spPr>
          <a:xfrm>
            <a:off x="3255389" y="2988141"/>
            <a:ext cx="2816941" cy="4642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45719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b="1" dirty="0">
                <a:solidFill>
                  <a:srgbClr val="000000"/>
                </a:solidFill>
                <a:latin typeface="Work Sans SemiBold" pitchFamily="2" charset="77"/>
                <a:sym typeface="Work Sans"/>
              </a:rPr>
              <a:t>Vernetzung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1922B7E6-FC72-8E40-BFDF-2A2D3D95A71D}"/>
              </a:ext>
            </a:extLst>
          </p:cNvPr>
          <p:cNvSpPr txBox="1"/>
          <p:nvPr/>
        </p:nvSpPr>
        <p:spPr>
          <a:xfrm>
            <a:off x="3255389" y="3986600"/>
            <a:ext cx="2816942" cy="1570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36000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dirty="0">
                <a:solidFill>
                  <a:srgbClr val="000000"/>
                </a:solidFill>
              </a:rPr>
              <a:t>Kollaboration, institutionsüber-greifendes Zusammenwirken</a:t>
            </a:r>
            <a:endParaRPr lang="de-DE" dirty="0">
              <a:solidFill>
                <a:srgbClr val="000000"/>
              </a:solidFill>
              <a:sym typeface="Work Sans"/>
            </a:endParaRPr>
          </a:p>
        </p:txBody>
      </p:sp>
      <p:cxnSp>
        <p:nvCxnSpPr>
          <p:cNvPr id="38" name="Gerade Verbindung 37">
            <a:extLst>
              <a:ext uri="{FF2B5EF4-FFF2-40B4-BE49-F238E27FC236}">
                <a16:creationId xmlns:a16="http://schemas.microsoft.com/office/drawing/2014/main" id="{F8B0FCAC-C12A-4C42-89BC-A7C42F17F4E6}"/>
              </a:ext>
            </a:extLst>
          </p:cNvPr>
          <p:cNvCxnSpPr>
            <a:cxnSpLocks/>
          </p:cNvCxnSpPr>
          <p:nvPr/>
        </p:nvCxnSpPr>
        <p:spPr>
          <a:xfrm>
            <a:off x="3401029" y="3761728"/>
            <a:ext cx="2503170" cy="15275"/>
          </a:xfrm>
          <a:prstGeom prst="line">
            <a:avLst/>
          </a:prstGeom>
          <a:noFill/>
          <a:ln w="12700" cap="flat">
            <a:solidFill>
              <a:srgbClr val="D3EEED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9" name="Textfeld 38">
            <a:extLst>
              <a:ext uri="{FF2B5EF4-FFF2-40B4-BE49-F238E27FC236}">
                <a16:creationId xmlns:a16="http://schemas.microsoft.com/office/drawing/2014/main" id="{6885FFDA-3F81-0D4E-9CBF-E565CA0273ED}"/>
              </a:ext>
            </a:extLst>
          </p:cNvPr>
          <p:cNvSpPr txBox="1"/>
          <p:nvPr/>
        </p:nvSpPr>
        <p:spPr>
          <a:xfrm>
            <a:off x="6142071" y="2721819"/>
            <a:ext cx="2816941" cy="8361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45719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b="1" dirty="0">
                <a:solidFill>
                  <a:srgbClr val="000000"/>
                </a:solidFill>
                <a:latin typeface="Work Sans SemiBold" pitchFamily="2" charset="77"/>
                <a:sym typeface="Work Sans"/>
              </a:rPr>
              <a:t>Virenscan </a:t>
            </a:r>
          </a:p>
          <a:p>
            <a:pPr algn="ctr" defTabSz="914400" hangingPunct="0">
              <a:lnSpc>
                <a:spcPts val="2880"/>
              </a:lnSpc>
            </a:pPr>
            <a:r>
              <a:rPr lang="de-DE" b="1" dirty="0">
                <a:solidFill>
                  <a:srgbClr val="000000"/>
                </a:solidFill>
                <a:latin typeface="Work Sans SemiBold" pitchFamily="2" charset="77"/>
                <a:sym typeface="Work Sans"/>
              </a:rPr>
              <a:t>bei Upload</a:t>
            </a:r>
            <a:endParaRPr kumimoji="0" lang="de-DE" sz="18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Work Sans SemiBold" pitchFamily="2" charset="77"/>
              <a:sym typeface="Work Sans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FF99C6C0-B195-E048-945B-90CE1CB8E799}"/>
              </a:ext>
            </a:extLst>
          </p:cNvPr>
          <p:cNvSpPr txBox="1"/>
          <p:nvPr/>
        </p:nvSpPr>
        <p:spPr>
          <a:xfrm>
            <a:off x="9028750" y="2721819"/>
            <a:ext cx="2816941" cy="8361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45719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b="1" dirty="0">
                <a:solidFill>
                  <a:srgbClr val="000000"/>
                </a:solidFill>
                <a:latin typeface="Work Sans SemiBold" pitchFamily="2" charset="77"/>
                <a:sym typeface="Work Sans"/>
              </a:rPr>
              <a:t>Praktische Quellangabe</a:t>
            </a:r>
          </a:p>
        </p:txBody>
      </p:sp>
      <p:sp>
        <p:nvSpPr>
          <p:cNvPr id="41" name="Abgerundetes Rechteck 40">
            <a:extLst>
              <a:ext uri="{FF2B5EF4-FFF2-40B4-BE49-F238E27FC236}">
                <a16:creationId xmlns:a16="http://schemas.microsoft.com/office/drawing/2014/main" id="{51F06C88-CB46-B449-A92A-8A2B79416F85}"/>
              </a:ext>
            </a:extLst>
          </p:cNvPr>
          <p:cNvSpPr/>
          <p:nvPr/>
        </p:nvSpPr>
        <p:spPr>
          <a:xfrm>
            <a:off x="6142069" y="4093316"/>
            <a:ext cx="2816942" cy="2160000"/>
          </a:xfrm>
          <a:prstGeom prst="round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>
            <a:outerShdw blurRad="190500" dist="38100" dir="5400000" algn="t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26194777-3AA3-DD47-AC68-4DA7563351C5}"/>
              </a:ext>
            </a:extLst>
          </p:cNvPr>
          <p:cNvSpPr txBox="1"/>
          <p:nvPr/>
        </p:nvSpPr>
        <p:spPr>
          <a:xfrm>
            <a:off x="6142070" y="4963070"/>
            <a:ext cx="2816941" cy="4642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45719" rIns="144000" bIns="45719" numCol="1" spcCol="38100" rtlCol="0" anchor="t">
            <a:spAutoFit/>
          </a:bodyPr>
          <a:lstStyle/>
          <a:p>
            <a:pPr algn="ctr" defTabSz="914400" hangingPunct="0">
              <a:lnSpc>
                <a:spcPts val="2880"/>
              </a:lnSpc>
            </a:pPr>
            <a:r>
              <a:rPr lang="de-DE" b="1" dirty="0" err="1">
                <a:solidFill>
                  <a:srgbClr val="000000"/>
                </a:solidFill>
                <a:latin typeface="Work Sans SemiBold" pitchFamily="2" charset="77"/>
                <a:sym typeface="Work Sans"/>
              </a:rPr>
              <a:t>Html-Snip</a:t>
            </a:r>
            <a:endParaRPr lang="de-DE" b="1" dirty="0">
              <a:solidFill>
                <a:srgbClr val="000000"/>
              </a:solidFill>
              <a:latin typeface="Work Sans SemiBold" pitchFamily="2" charset="77"/>
              <a:sym typeface="Work Sans"/>
            </a:endParaRPr>
          </a:p>
        </p:txBody>
      </p:sp>
      <p:sp>
        <p:nvSpPr>
          <p:cNvPr id="43" name="Abgerundetes Rechteck 42">
            <a:extLst>
              <a:ext uri="{FF2B5EF4-FFF2-40B4-BE49-F238E27FC236}">
                <a16:creationId xmlns:a16="http://schemas.microsoft.com/office/drawing/2014/main" id="{939A3489-746C-414D-A8EE-98FABF45EEB9}"/>
              </a:ext>
            </a:extLst>
          </p:cNvPr>
          <p:cNvSpPr/>
          <p:nvPr/>
        </p:nvSpPr>
        <p:spPr>
          <a:xfrm>
            <a:off x="9028748" y="4093316"/>
            <a:ext cx="2816942" cy="2160000"/>
          </a:xfrm>
          <a:prstGeom prst="round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>
            <a:outerShdw blurRad="190500" dist="38100" dir="5400000" algn="t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D929BE7B-E994-A94D-B023-A3DDFD87458F}"/>
              </a:ext>
            </a:extLst>
          </p:cNvPr>
          <p:cNvSpPr txBox="1"/>
          <p:nvPr/>
        </p:nvSpPr>
        <p:spPr>
          <a:xfrm>
            <a:off x="9028748" y="4767117"/>
            <a:ext cx="2816941" cy="8361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45719" rIns="144000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>
                <a:solidFill>
                  <a:srgbClr val="000000"/>
                </a:solidFill>
                <a:latin typeface="Work Sans" pitchFamily="2" charset="77"/>
                <a:sym typeface="Work Sans"/>
              </a:rPr>
              <a:t>&amp; vieles </a:t>
            </a:r>
          </a:p>
          <a:p>
            <a:pPr marL="0" marR="0" indent="0" algn="ctr" defTabSz="914400" rtl="0" fontAlgn="auto" latinLnBrk="0" hangingPunct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dirty="0">
                <a:solidFill>
                  <a:srgbClr val="000000"/>
                </a:solidFill>
                <a:latin typeface="Work Sans" pitchFamily="2" charset="77"/>
                <a:sym typeface="Work Sans"/>
              </a:rPr>
              <a:t>mehr </a:t>
            </a:r>
            <a:r>
              <a:rPr kumimoji="0" lang="de-DE" sz="18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Work Sans" pitchFamily="2" charset="77"/>
                <a:sym typeface="Work Sans"/>
              </a:rPr>
              <a:t>…</a:t>
            </a:r>
          </a:p>
        </p:txBody>
      </p:sp>
      <p:sp>
        <p:nvSpPr>
          <p:cNvPr id="45" name="ENTWICKLUNG DES PORTALS">
            <a:extLst>
              <a:ext uri="{FF2B5EF4-FFF2-40B4-BE49-F238E27FC236}">
                <a16:creationId xmlns:a16="http://schemas.microsoft.com/office/drawing/2014/main" id="{CFB31C7D-332B-734B-B07B-1D403E5B0A82}"/>
              </a:ext>
            </a:extLst>
          </p:cNvPr>
          <p:cNvSpPr txBox="1"/>
          <p:nvPr/>
        </p:nvSpPr>
        <p:spPr>
          <a:xfrm>
            <a:off x="5246168" y="1248625"/>
            <a:ext cx="169969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Features ii</a:t>
            </a:r>
            <a:endParaRPr cap="all" dirty="0">
              <a:latin typeface="Josefin Sans" pitchFamily="2" charset="77"/>
            </a:endParaRPr>
          </a:p>
        </p:txBody>
      </p:sp>
      <p:sp>
        <p:nvSpPr>
          <p:cNvPr id="46" name="Linie">
            <a:extLst>
              <a:ext uri="{FF2B5EF4-FFF2-40B4-BE49-F238E27FC236}">
                <a16:creationId xmlns:a16="http://schemas.microsoft.com/office/drawing/2014/main" id="{5F06AA2D-0677-3049-8D55-220650FB74CB}"/>
              </a:ext>
            </a:extLst>
          </p:cNvPr>
          <p:cNvSpPr/>
          <p:nvPr/>
        </p:nvSpPr>
        <p:spPr>
          <a:xfrm>
            <a:off x="5443525" y="1629926"/>
            <a:ext cx="1300163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6483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feld 26">
            <a:extLst>
              <a:ext uri="{FF2B5EF4-FFF2-40B4-BE49-F238E27FC236}">
                <a16:creationId xmlns:a16="http://schemas.microsoft.com/office/drawing/2014/main" id="{5B409D88-4A58-3345-9691-4F91AC3E8568}"/>
              </a:ext>
            </a:extLst>
          </p:cNvPr>
          <p:cNvSpPr txBox="1"/>
          <p:nvPr/>
        </p:nvSpPr>
        <p:spPr>
          <a:xfrm>
            <a:off x="11484076" y="6557015"/>
            <a:ext cx="57027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D8D0B98E-0E10-884A-9D34-F1A09DA53F8B}" type="slidenum">
              <a:rPr kumimoji="0" lang="de-DE" sz="1000" b="0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Work Sans"/>
              </a:rPr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15</a:t>
            </a:fld>
            <a:endParaRPr kumimoji="0" lang="de-DE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Work Sans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F5E9DB65-BAF5-C84E-B1D4-77DF99CD205B}"/>
              </a:ext>
            </a:extLst>
          </p:cNvPr>
          <p:cNvSpPr/>
          <p:nvPr/>
        </p:nvSpPr>
        <p:spPr>
          <a:xfrm>
            <a:off x="762006" y="1736261"/>
            <a:ext cx="3422822" cy="1927654"/>
          </a:xfrm>
          <a:prstGeom prst="rect">
            <a:avLst/>
          </a:prstGeom>
          <a:solidFill>
            <a:schemeClr val="tx1">
              <a:alpha val="20219"/>
            </a:schemeClr>
          </a:solidFill>
          <a:ln w="12700" cap="flat">
            <a:noFill/>
            <a:prstDash val="solid"/>
            <a:miter lim="800000"/>
          </a:ln>
          <a:effectLst>
            <a:outerShdw blurRad="177800" dist="38100" dir="2700000" algn="tl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"/>
              <a:ea typeface="+mn-ea"/>
              <a:cs typeface="+mn-cs"/>
              <a:sym typeface="Work Sans"/>
            </a:endParaRPr>
          </a:p>
        </p:txBody>
      </p:sp>
      <p:pic>
        <p:nvPicPr>
          <p:cNvPr id="22" name="Picture 9">
            <a:extLst>
              <a:ext uri="{FF2B5EF4-FFF2-40B4-BE49-F238E27FC236}">
                <a16:creationId xmlns:a16="http://schemas.microsoft.com/office/drawing/2014/main" id="{A7C93427-FAFE-C846-BBC8-A282C28B2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491" y="2051921"/>
            <a:ext cx="2631852" cy="1286941"/>
          </a:xfrm>
          <a:prstGeom prst="rect">
            <a:avLst/>
          </a:prstGeom>
        </p:spPr>
      </p:pic>
      <p:sp>
        <p:nvSpPr>
          <p:cNvPr id="23" name="Rechteck 22">
            <a:extLst>
              <a:ext uri="{FF2B5EF4-FFF2-40B4-BE49-F238E27FC236}">
                <a16:creationId xmlns:a16="http://schemas.microsoft.com/office/drawing/2014/main" id="{5E2422AF-2CE8-AA4F-A2B8-084A9162F1AD}"/>
              </a:ext>
            </a:extLst>
          </p:cNvPr>
          <p:cNvSpPr/>
          <p:nvPr/>
        </p:nvSpPr>
        <p:spPr>
          <a:xfrm>
            <a:off x="4384589" y="1737731"/>
            <a:ext cx="3422822" cy="1927654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>
            <a:noFill/>
            <a:prstDash val="solid"/>
            <a:miter lim="800000"/>
          </a:ln>
          <a:effectLst>
            <a:outerShdw blurRad="177800" dist="38100" dir="2700000" algn="tl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"/>
              <a:ea typeface="+mn-ea"/>
              <a:cs typeface="+mn-cs"/>
              <a:sym typeface="Work Sans"/>
            </a:endParaRPr>
          </a:p>
        </p:txBody>
      </p:sp>
      <p:pic>
        <p:nvPicPr>
          <p:cNvPr id="24" name="Picture 7">
            <a:extLst>
              <a:ext uri="{FF2B5EF4-FFF2-40B4-BE49-F238E27FC236}">
                <a16:creationId xmlns:a16="http://schemas.microsoft.com/office/drawing/2014/main" id="{EE418283-034B-3E42-88F3-6AB7A8B80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034" y="1770899"/>
            <a:ext cx="2741931" cy="1846148"/>
          </a:xfrm>
          <a:prstGeom prst="rect">
            <a:avLst/>
          </a:prstGeom>
        </p:spPr>
      </p:pic>
      <p:sp>
        <p:nvSpPr>
          <p:cNvPr id="25" name="Rechteck 24">
            <a:extLst>
              <a:ext uri="{FF2B5EF4-FFF2-40B4-BE49-F238E27FC236}">
                <a16:creationId xmlns:a16="http://schemas.microsoft.com/office/drawing/2014/main" id="{44BA5281-4328-5547-9C67-415F8613800A}"/>
              </a:ext>
            </a:extLst>
          </p:cNvPr>
          <p:cNvSpPr/>
          <p:nvPr/>
        </p:nvSpPr>
        <p:spPr>
          <a:xfrm>
            <a:off x="8004328" y="1731978"/>
            <a:ext cx="3422822" cy="1927654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>
            <a:noFill/>
            <a:prstDash val="solid"/>
            <a:miter lim="800000"/>
          </a:ln>
          <a:effectLst>
            <a:outerShdw blurRad="177800" dist="38100" dir="2700000" algn="tl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"/>
              <a:ea typeface="+mn-ea"/>
              <a:cs typeface="+mn-cs"/>
              <a:sym typeface="Work Sans"/>
            </a:endParaRPr>
          </a:p>
        </p:txBody>
      </p:sp>
      <p:pic>
        <p:nvPicPr>
          <p:cNvPr id="26" name="Picture 2" descr="C:\Users\krausen\Desktop\vcrp.JPG">
            <a:extLst>
              <a:ext uri="{FF2B5EF4-FFF2-40B4-BE49-F238E27FC236}">
                <a16:creationId xmlns:a16="http://schemas.microsoft.com/office/drawing/2014/main" id="{3AB1AD25-098D-074B-85CD-690F55AFC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668" y="1990845"/>
            <a:ext cx="2870141" cy="141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hteck 28">
            <a:extLst>
              <a:ext uri="{FF2B5EF4-FFF2-40B4-BE49-F238E27FC236}">
                <a16:creationId xmlns:a16="http://schemas.microsoft.com/office/drawing/2014/main" id="{74D4287F-341D-5A4B-A6B2-B112446EE8E8}"/>
              </a:ext>
            </a:extLst>
          </p:cNvPr>
          <p:cNvSpPr/>
          <p:nvPr/>
        </p:nvSpPr>
        <p:spPr>
          <a:xfrm>
            <a:off x="757471" y="3883766"/>
            <a:ext cx="5236381" cy="2423133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>
            <a:noFill/>
            <a:prstDash val="solid"/>
            <a:miter lim="800000"/>
          </a:ln>
          <a:effectLst>
            <a:outerShdw blurRad="177800" dist="38100" dir="2700000" algn="tl" rotWithShape="0">
              <a:schemeClr val="accent1">
                <a:alpha val="4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"/>
              <a:ea typeface="+mn-ea"/>
              <a:cs typeface="+mn-cs"/>
              <a:sym typeface="Work Sans"/>
            </a:endParaRPr>
          </a:p>
        </p:txBody>
      </p:sp>
      <p:pic>
        <p:nvPicPr>
          <p:cNvPr id="47" name="Grafik 46">
            <a:extLst>
              <a:ext uri="{FF2B5EF4-FFF2-40B4-BE49-F238E27FC236}">
                <a16:creationId xmlns:a16="http://schemas.microsoft.com/office/drawing/2014/main" id="{F997E620-A4F7-B941-B9DB-BE0E2C2FC6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766" y="4078502"/>
            <a:ext cx="3694470" cy="1872000"/>
          </a:xfrm>
          <a:prstGeom prst="rect">
            <a:avLst/>
          </a:prstGeom>
        </p:spPr>
      </p:pic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FC5780DB-9865-8444-9A48-1238B8F9DD46}"/>
              </a:ext>
            </a:extLst>
          </p:cNvPr>
          <p:cNvGrpSpPr/>
          <p:nvPr/>
        </p:nvGrpSpPr>
        <p:grpSpPr>
          <a:xfrm>
            <a:off x="6190769" y="3896241"/>
            <a:ext cx="5236381" cy="2751135"/>
            <a:chOff x="6190769" y="3883766"/>
            <a:chExt cx="5236381" cy="2751135"/>
          </a:xfrm>
        </p:grpSpPr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62B8557F-A9E5-B247-94B7-B0445169E671}"/>
                </a:ext>
              </a:extLst>
            </p:cNvPr>
            <p:cNvSpPr/>
            <p:nvPr/>
          </p:nvSpPr>
          <p:spPr>
            <a:xfrm>
              <a:off x="6190769" y="3883766"/>
              <a:ext cx="5236381" cy="2423133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 w="12700" cap="flat">
              <a:noFill/>
              <a:prstDash val="solid"/>
              <a:miter lim="800000"/>
            </a:ln>
            <a:effectLst>
              <a:outerShdw blurRad="177800" dist="38100" dir="2700000" algn="tl" rotWithShape="0">
                <a:schemeClr val="accent1">
                  <a:alpha val="40000"/>
                </a:scheme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"/>
                <a:ea typeface="+mn-ea"/>
                <a:cs typeface="+mn-cs"/>
                <a:sym typeface="Work Sans"/>
              </a:endParaRPr>
            </a:p>
          </p:txBody>
        </p:sp>
        <p:sp>
          <p:nvSpPr>
            <p:cNvPr id="51" name="ENTWICKLUNG DES PORTALS">
              <a:extLst>
                <a:ext uri="{FF2B5EF4-FFF2-40B4-BE49-F238E27FC236}">
                  <a16:creationId xmlns:a16="http://schemas.microsoft.com/office/drawing/2014/main" id="{691A8078-75EC-C247-BD45-D45013183BBE}"/>
                </a:ext>
              </a:extLst>
            </p:cNvPr>
            <p:cNvSpPr txBox="1"/>
            <p:nvPr/>
          </p:nvSpPr>
          <p:spPr>
            <a:xfrm>
              <a:off x="8115327" y="5957793"/>
              <a:ext cx="1387261" cy="67710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>
              <a:lvl1pPr>
                <a:defRPr spc="144">
                  <a:solidFill>
                    <a:srgbClr val="0A1F40"/>
                  </a:solidFill>
                  <a:latin typeface="Work Sans Medium"/>
                  <a:ea typeface="Work Sans Medium"/>
                  <a:cs typeface="Work Sans Medium"/>
                  <a:sym typeface="Work Sans Medium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A1F40"/>
                  </a:solidFill>
                  <a:effectLst/>
                  <a:uLnTx/>
                  <a:uFillTx/>
                  <a:latin typeface="Work Sans" pitchFamily="2" charset="77"/>
                  <a:cs typeface="Work Sans Medium"/>
                  <a:sym typeface="Work Sans"/>
                  <a:hlinkClick r:id="rId7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twillo.de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A1F40"/>
                </a:solidFill>
                <a:effectLst/>
                <a:uLnTx/>
                <a:uFillTx/>
                <a:latin typeface="Work Sans" pitchFamily="2" charset="77"/>
                <a:cs typeface="Work Sans Medium"/>
                <a:sym typeface="Work Sans"/>
              </a:endParaRPr>
            </a:p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" pitchFamily="2" charset="77"/>
                <a:cs typeface="Work Sans Medium"/>
                <a:sym typeface="Work Sans"/>
              </a:endParaRPr>
            </a:p>
          </p:txBody>
        </p:sp>
        <p:pic>
          <p:nvPicPr>
            <p:cNvPr id="52" name="Grafik 51">
              <a:extLst>
                <a:ext uri="{FF2B5EF4-FFF2-40B4-BE49-F238E27FC236}">
                  <a16:creationId xmlns:a16="http://schemas.microsoft.com/office/drawing/2014/main" id="{35C1E3B0-4E88-F446-9711-78B66A882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1072" y="4059708"/>
              <a:ext cx="3883447" cy="1928239"/>
            </a:xfrm>
            <a:prstGeom prst="rect">
              <a:avLst/>
            </a:prstGeom>
          </p:spPr>
        </p:pic>
      </p:grpSp>
      <p:sp>
        <p:nvSpPr>
          <p:cNvPr id="53" name="ENTWICKLUNG DES PORTALS">
            <a:extLst>
              <a:ext uri="{FF2B5EF4-FFF2-40B4-BE49-F238E27FC236}">
                <a16:creationId xmlns:a16="http://schemas.microsoft.com/office/drawing/2014/main" id="{479F5097-487E-1841-BFFD-58AA1CE308F9}"/>
              </a:ext>
            </a:extLst>
          </p:cNvPr>
          <p:cNvSpPr txBox="1"/>
          <p:nvPr/>
        </p:nvSpPr>
        <p:spPr>
          <a:xfrm>
            <a:off x="3934278" y="948583"/>
            <a:ext cx="432348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RUNDBLICK OER-REPOSITORIEN</a:t>
            </a:r>
            <a:endParaRPr cap="all" dirty="0">
              <a:latin typeface="Josefin Sans" pitchFamily="2" charset="77"/>
            </a:endParaRPr>
          </a:p>
        </p:txBody>
      </p:sp>
      <p:sp>
        <p:nvSpPr>
          <p:cNvPr id="54" name="Linie">
            <a:extLst>
              <a:ext uri="{FF2B5EF4-FFF2-40B4-BE49-F238E27FC236}">
                <a16:creationId xmlns:a16="http://schemas.microsoft.com/office/drawing/2014/main" id="{7811953A-BC3D-5948-BFA1-7C02817FC7B7}"/>
              </a:ext>
            </a:extLst>
          </p:cNvPr>
          <p:cNvSpPr/>
          <p:nvPr/>
        </p:nvSpPr>
        <p:spPr>
          <a:xfrm>
            <a:off x="5443525" y="1329884"/>
            <a:ext cx="1300163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5894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343607"/>
              </p:ext>
            </p:extLst>
          </p:nvPr>
        </p:nvGraphicFramePr>
        <p:xfrm>
          <a:off x="2319258" y="2306211"/>
          <a:ext cx="7553483" cy="3170240"/>
        </p:xfrm>
        <a:graphic>
          <a:graphicData uri="http://schemas.openxmlformats.org/drawingml/2006/table">
            <a:tbl>
              <a:tblPr firstRow="1" bandRow="1"/>
              <a:tblGrid>
                <a:gridCol w="2330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1585">
                  <a:extLst>
                    <a:ext uri="{9D8B030D-6E8A-4147-A177-3AD203B41FA5}">
                      <a16:colId xmlns:a16="http://schemas.microsoft.com/office/drawing/2014/main" val="3704923827"/>
                    </a:ext>
                  </a:extLst>
                </a:gridCol>
              </a:tblGrid>
              <a:tr h="39628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Bundesländer</a:t>
                      </a:r>
                    </a:p>
                  </a:txBody>
                  <a:tcPr marL="91442" marR="91442" marT="45728" marB="4572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sz="1600" b="1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Software</a:t>
                      </a: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sz="1600" b="1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</a:t>
                      </a: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ctr"/>
                      <a:r>
                        <a:rPr lang="de-DE" sz="1600" b="1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 marL="91442" marR="91442" marT="45728" marB="4572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8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Baden-Württemberg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392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b="0" i="0" u="none" strike="noStrike" kern="1200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ork Sans"/>
                        </a:rPr>
                        <a:t>Edu-sharing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392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Produktivbetrieb</a:t>
                      </a:r>
                      <a:endParaRPr lang="de-DE" sz="1600" dirty="0">
                        <a:ln>
                          <a:noFill/>
                        </a:ln>
                        <a:solidFill>
                          <a:srgbClr val="848E9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392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ctr"/>
                      <a:r>
                        <a:rPr lang="de-DE" altLang="de-DE" sz="16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ZOERR</a:t>
                      </a:r>
                      <a:endParaRPr lang="de-DE" sz="16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4392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8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Bayern</a:t>
                      </a:r>
                      <a:endParaRPr lang="de-DE" sz="160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Edu-sharing</a:t>
                      </a:r>
                      <a:r>
                        <a:rPr 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Produktivbetrieb 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ctr"/>
                      <a:r>
                        <a:rPr lang="de-DE" sz="16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vhb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8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Hamburg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Eigenentw</a:t>
                      </a:r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Produktivbetrieb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ctr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HOOU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8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Hessen (</a:t>
                      </a:r>
                      <a:r>
                        <a:rPr lang="de-DE" altLang="de-DE" sz="16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digll</a:t>
                      </a:r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Referatorium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Produktivbetrieb 2020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ctr"/>
                      <a:r>
                        <a:rPr lang="de-DE" altLang="de-DE" sz="16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Späti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8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Niedersachsen</a:t>
                      </a:r>
                      <a:endParaRPr lang="de-DE" sz="16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b="0" i="0" u="none" strike="noStrike" kern="1200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ork Sans"/>
                        </a:rPr>
                        <a:t>Edu-sharing</a:t>
                      </a:r>
                      <a:r>
                        <a:rPr lang="de-DE" altLang="de-DE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ork Sans"/>
                        </a:rPr>
                        <a:t> </a:t>
                      </a:r>
                      <a:endParaRPr lang="de-DE" sz="16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Produktivbetrieb 2020</a:t>
                      </a:r>
                      <a:endParaRPr lang="de-DE" sz="16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ctr"/>
                      <a:r>
                        <a:rPr lang="de-DE" sz="1600" b="1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twillo</a:t>
                      </a:r>
                      <a:endParaRPr lang="de-DE" sz="16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8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Nordrhein-Westfalen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Prototyp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sz="1600" b="0" i="0" u="none" strike="noStrike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Start</a:t>
                      </a:r>
                      <a:r>
                        <a:rPr lang="de-DE" sz="1600" b="0" i="0" u="none" strike="noStrike" kern="12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14.09.2021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ctr"/>
                      <a:r>
                        <a:rPr 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ORCA </a:t>
                      </a:r>
                    </a:p>
                  </a:txBody>
                  <a:tcPr marL="91442" marR="91442" marT="45728" marB="4572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8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Rheinland-Pfalz</a:t>
                      </a:r>
                    </a:p>
                  </a:txBody>
                  <a:tcPr marL="91442" marR="91442" marT="45728" marB="4572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Edu-sharing</a:t>
                      </a:r>
                      <a:r>
                        <a:rPr 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l"/>
                      <a:r>
                        <a:rPr lang="de-DE" altLang="de-DE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ork Sans"/>
                        </a:rPr>
                        <a:t>Produktivbetrieb</a:t>
                      </a:r>
                      <a:endParaRPr lang="de-DE" sz="1600" dirty="0">
                        <a:ln>
                          <a:noFill/>
                        </a:ln>
                        <a:solidFill>
                          <a:srgbClr val="848E9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1pPr>
                      <a:lvl2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2pPr>
                      <a:lvl3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3pPr>
                      <a:lvl4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4pPr>
                      <a:lvl5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5pPr>
                      <a:lvl6pPr marL="0" marR="0" indent="2286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6pPr>
                      <a:lvl7pPr marL="0" marR="0" indent="2743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7pPr>
                      <a:lvl8pPr marL="0" marR="0" indent="3200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8pPr>
                      <a:lvl9pPr marL="0" marR="0" indent="3657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/>
                          <a:sym typeface="Work Sans"/>
                        </a:defRPr>
                      </a:lvl9pPr>
                    </a:lstStyle>
                    <a:p>
                      <a:pPr algn="ctr"/>
                      <a:r>
                        <a:rPr lang="de-DE" altLang="de-DE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VCRP</a:t>
                      </a:r>
                      <a:endParaRPr lang="de-DE"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8" marB="4572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ENTWICKLUNG DES PORTALS">
            <a:extLst>
              <a:ext uri="{FF2B5EF4-FFF2-40B4-BE49-F238E27FC236}">
                <a16:creationId xmlns:a16="http://schemas.microsoft.com/office/drawing/2014/main" id="{BBC9D7B4-EBF4-AD41-982A-288001D0BCDA}"/>
              </a:ext>
            </a:extLst>
          </p:cNvPr>
          <p:cNvSpPr txBox="1"/>
          <p:nvPr/>
        </p:nvSpPr>
        <p:spPr>
          <a:xfrm>
            <a:off x="3921034" y="1248625"/>
            <a:ext cx="434997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dirty="0">
                <a:solidFill>
                  <a:srgbClr val="000000"/>
                </a:solidFill>
                <a:latin typeface="Josefin Sans" pitchFamily="2" charset="77"/>
              </a:rPr>
              <a:t>Überblick Länderinitiativen</a:t>
            </a:r>
            <a:endParaRPr cap="all" dirty="0">
              <a:latin typeface="Josefin Sans" pitchFamily="2" charset="77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4011AEE-FDB6-7142-B769-89303ABD9672}"/>
              </a:ext>
            </a:extLst>
          </p:cNvPr>
          <p:cNvSpPr txBox="1"/>
          <p:nvPr/>
        </p:nvSpPr>
        <p:spPr>
          <a:xfrm>
            <a:off x="6460420" y="5656194"/>
            <a:ext cx="4296698" cy="2616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b">
            <a:spAutoFit/>
          </a:bodyPr>
          <a:lstStyle/>
          <a:p>
            <a:pPr algn="ctr"/>
            <a:r>
              <a:rPr lang="de-DE" sz="1100" dirty="0">
                <a:solidFill>
                  <a:srgbClr val="424242"/>
                </a:solidFill>
                <a:cs typeface="Calibri" panose="020F0502020204030204" pitchFamily="34" charset="0"/>
              </a:rPr>
              <a:t>(vgl. Krause &amp; </a:t>
            </a:r>
            <a:r>
              <a:rPr lang="de-DE" sz="1100" dirty="0" err="1">
                <a:solidFill>
                  <a:srgbClr val="424242"/>
                </a:solidFill>
                <a:cs typeface="Calibri" panose="020F0502020204030204" pitchFamily="34" charset="0"/>
              </a:rPr>
              <a:t>Krempkow</a:t>
            </a:r>
            <a:r>
              <a:rPr lang="de-DE" sz="1100" dirty="0">
                <a:solidFill>
                  <a:srgbClr val="424242"/>
                </a:solidFill>
                <a:cs typeface="Calibri" panose="020F0502020204030204" pitchFamily="34" charset="0"/>
              </a:rPr>
              <a:t>, 2021, S. 73)</a:t>
            </a:r>
            <a:endParaRPr kumimoji="0" lang="de-DE" sz="1100" b="0" u="none" strike="noStrike" cap="none" spc="0" normalizeH="0" baseline="0" dirty="0">
              <a:ln>
                <a:noFill/>
              </a:ln>
              <a:solidFill>
                <a:srgbClr val="424242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951731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CF812872-F3E2-0248-A36C-A5E3CB1C73C8}"/>
              </a:ext>
            </a:extLst>
          </p:cNvPr>
          <p:cNvSpPr txBox="1"/>
          <p:nvPr/>
        </p:nvSpPr>
        <p:spPr>
          <a:xfrm>
            <a:off x="806302" y="2010290"/>
            <a:ext cx="10579395" cy="44832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spcAft>
                <a:spcPts val="1400"/>
              </a:spcAft>
            </a:pPr>
            <a:r>
              <a:rPr lang="de-DE" sz="1200" b="1" dirty="0">
                <a:latin typeface="Work Sans" pitchFamily="2" charset="77"/>
              </a:rPr>
              <a:t>BMBF &amp; KMK </a:t>
            </a:r>
            <a:r>
              <a:rPr lang="de-DE" sz="1200" dirty="0">
                <a:latin typeface="Work Sans" pitchFamily="2" charset="77"/>
              </a:rPr>
              <a:t>– Bundesministerium für Bildung und Forschung &amp; Kultusministerkonferenz (2015). Bericht der Arbeitsgruppe aus Vertreterinnen und Vertretern der Länder und des Bundes zu Open Educational Resources (OER), vom 27.01.2015, Online: </a:t>
            </a:r>
            <a:r>
              <a:rPr lang="de-DE" sz="1200" dirty="0">
                <a:latin typeface="Work Sans" pitchFamily="2" charset="77"/>
                <a:hlinkClick r:id="rId3"/>
              </a:rPr>
              <a:t>https://open-educational-resources.de/wp-content/uploads/BMBF-KMK-Bericht-zu-OER.pdf</a:t>
            </a:r>
            <a:r>
              <a:rPr lang="de-DE" sz="1200" dirty="0">
                <a:latin typeface="Work Sans" pitchFamily="2" charset="77"/>
              </a:rPr>
              <a:t>  (10.10.2021)</a:t>
            </a:r>
          </a:p>
          <a:p>
            <a:pPr>
              <a:spcAft>
                <a:spcPts val="1400"/>
              </a:spcAft>
            </a:pPr>
            <a:r>
              <a:rPr lang="de-DE" sz="1200" b="1" dirty="0">
                <a:latin typeface="Work Sans" pitchFamily="2" charset="77"/>
              </a:rPr>
              <a:t>DUK - Deutsche UNESCO-</a:t>
            </a:r>
            <a:r>
              <a:rPr lang="de-DE" sz="1200" b="1" dirty="0" err="1">
                <a:latin typeface="Work Sans" pitchFamily="2" charset="77"/>
              </a:rPr>
              <a:t>Kommision</a:t>
            </a:r>
            <a:r>
              <a:rPr lang="de-DE" sz="1200" b="1" dirty="0">
                <a:latin typeface="Work Sans" pitchFamily="2" charset="77"/>
              </a:rPr>
              <a:t> e. V. </a:t>
            </a:r>
            <a:r>
              <a:rPr lang="de-DE" sz="1200" dirty="0">
                <a:latin typeface="Work Sans" pitchFamily="2" charset="77"/>
              </a:rPr>
              <a:t>(2015): Leitfaden zu Open Educational Resources in der Hochschulbildung. Empfehlungen für Politik, Hochschulen, Lehrende und Studierende. Online: </a:t>
            </a:r>
            <a:r>
              <a:rPr lang="de-DE" sz="1200" dirty="0">
                <a:latin typeface="Work Sans" pitchFamily="2" charset="77"/>
                <a:hlinkClick r:id="rId4"/>
              </a:rPr>
              <a:t>https://www.unesco.de/sites/default/files/2018-01/DUK_Leitfaden_OER_in_der_Hochschulbildung_2015_barrierefrei-1.pdf</a:t>
            </a:r>
            <a:r>
              <a:rPr lang="de-DE" sz="1200" dirty="0">
                <a:latin typeface="Work Sans" pitchFamily="2" charset="77"/>
              </a:rPr>
              <a:t> (10.10.2021).</a:t>
            </a:r>
          </a:p>
          <a:p>
            <a:pPr>
              <a:spcAft>
                <a:spcPts val="1400"/>
              </a:spcAft>
            </a:pPr>
            <a:r>
              <a:rPr lang="de-DE" sz="1200" b="1" dirty="0">
                <a:latin typeface="Work Sans" pitchFamily="2" charset="77"/>
              </a:rPr>
              <a:t>KMK – Kultusministerkonferenz </a:t>
            </a:r>
            <a:r>
              <a:rPr lang="de-DE" sz="1200" dirty="0">
                <a:latin typeface="Work Sans" pitchFamily="2" charset="77"/>
              </a:rPr>
              <a:t>(2016): Bildung in der digitalen Welt. Strategie der Kultusministerkonferenz, Berlin. Online: </a:t>
            </a:r>
            <a:r>
              <a:rPr lang="de-DE" sz="1200" dirty="0">
                <a:latin typeface="Work Sans" pitchFamily="2" charset="77"/>
                <a:hlinkClick r:id="rId5"/>
              </a:rPr>
              <a:t>https://www.kmk.org/fileadmin/pdf/PresseUndAktuelles/2018/Digitalstrategie_2017_mit_Weiterbildung.pdf</a:t>
            </a:r>
            <a:r>
              <a:rPr lang="de-DE" sz="1200" dirty="0">
                <a:latin typeface="Work Sans" pitchFamily="2" charset="77"/>
              </a:rPr>
              <a:t> (10.10.2021).</a:t>
            </a:r>
          </a:p>
          <a:p>
            <a:pPr>
              <a:spcAft>
                <a:spcPts val="1400"/>
              </a:spcAft>
            </a:pPr>
            <a:r>
              <a:rPr lang="de-DE" sz="1200" b="1" dirty="0">
                <a:latin typeface="Work Sans" pitchFamily="2" charset="77"/>
              </a:rPr>
              <a:t>Krause N. &amp; </a:t>
            </a:r>
            <a:r>
              <a:rPr lang="de-DE" sz="1200" b="1" dirty="0" err="1">
                <a:latin typeface="Work Sans" pitchFamily="2" charset="77"/>
              </a:rPr>
              <a:t>Krempkow</a:t>
            </a:r>
            <a:r>
              <a:rPr lang="de-DE" sz="1200" b="1" dirty="0">
                <a:latin typeface="Work Sans" pitchFamily="2" charset="77"/>
              </a:rPr>
              <a:t> R. </a:t>
            </a:r>
            <a:r>
              <a:rPr lang="de-DE" sz="1200" dirty="0">
                <a:latin typeface="Work Sans" pitchFamily="2" charset="77"/>
              </a:rPr>
              <a:t>(2021). Infrastrukturen für OER in der Hochschullehre &amp; die Kultur des Teilens. </a:t>
            </a:r>
            <a:r>
              <a:rPr lang="de-DE" sz="1200" i="1" dirty="0">
                <a:latin typeface="Work Sans" pitchFamily="2" charset="77"/>
              </a:rPr>
              <a:t>Bunsen Magazin, (23) </a:t>
            </a:r>
            <a:r>
              <a:rPr lang="de-DE" sz="1200" dirty="0">
                <a:latin typeface="Work Sans" pitchFamily="2" charset="77"/>
              </a:rPr>
              <a:t>2, 72-75.</a:t>
            </a:r>
          </a:p>
          <a:p>
            <a:pPr>
              <a:spcAft>
                <a:spcPts val="1400"/>
              </a:spcAft>
            </a:pPr>
            <a:r>
              <a:rPr lang="de-DE" sz="1200" b="1" dirty="0">
                <a:latin typeface="Work Sans" pitchFamily="2" charset="77"/>
              </a:rPr>
              <a:t>Krause, N, Stummeyer, S., Klinger, A. &amp; Plank M. </a:t>
            </a:r>
            <a:r>
              <a:rPr lang="de-DE" sz="1200" dirty="0">
                <a:latin typeface="Work Sans" pitchFamily="2" charset="77"/>
              </a:rPr>
              <a:t>(2020). Teilen in der Hochschullehre - neue Normalität? Potential &amp; Herausforderungen für Bildung, Lehre &amp; Bibliotheken. </a:t>
            </a:r>
            <a:r>
              <a:rPr lang="de-DE" sz="1200" i="1" dirty="0">
                <a:latin typeface="Work Sans" pitchFamily="2" charset="77"/>
              </a:rPr>
              <a:t>BIT online 23 </a:t>
            </a:r>
            <a:r>
              <a:rPr lang="de-DE" sz="1200" dirty="0">
                <a:latin typeface="Work Sans" pitchFamily="2" charset="77"/>
              </a:rPr>
              <a:t>(6), 587-593.</a:t>
            </a:r>
          </a:p>
          <a:p>
            <a:pPr>
              <a:spcAft>
                <a:spcPts val="1400"/>
              </a:spcAft>
            </a:pPr>
            <a:r>
              <a:rPr lang="de-DE" sz="1200" b="1" dirty="0">
                <a:latin typeface="Work Sans" pitchFamily="2" charset="77"/>
              </a:rPr>
              <a:t>Menzel, M. (2020). </a:t>
            </a:r>
            <a:r>
              <a:rPr lang="de-DE" sz="1200" dirty="0">
                <a:latin typeface="Work Sans" pitchFamily="2" charset="77"/>
              </a:rPr>
              <a:t>LOM </a:t>
            </a:r>
            <a:r>
              <a:rPr lang="de-DE" sz="1200" dirty="0" err="1">
                <a:latin typeface="Work Sans" pitchFamily="2" charset="77"/>
              </a:rPr>
              <a:t>for</a:t>
            </a:r>
            <a:r>
              <a:rPr lang="de-DE" sz="1200" dirty="0">
                <a:latin typeface="Work Sans" pitchFamily="2" charset="77"/>
              </a:rPr>
              <a:t> Higher Education OER </a:t>
            </a:r>
            <a:r>
              <a:rPr lang="de-DE" sz="1200" dirty="0" err="1">
                <a:latin typeface="Work Sans" pitchFamily="2" charset="77"/>
              </a:rPr>
              <a:t>Repositories</a:t>
            </a:r>
            <a:r>
              <a:rPr lang="de-DE" sz="1200" dirty="0">
                <a:latin typeface="Work Sans" pitchFamily="2" charset="77"/>
              </a:rPr>
              <a:t> – Ein Metadatenprofil für Open Educational Resources im  Hochschul-bereich zur Förderung der Interoperabilität von OER-Länderrepositorien. In: O-</a:t>
            </a:r>
            <a:r>
              <a:rPr lang="de-DE" sz="1200" dirty="0" err="1">
                <a:latin typeface="Work Sans" pitchFamily="2" charset="77"/>
              </a:rPr>
              <a:t>Bib</a:t>
            </a:r>
            <a:r>
              <a:rPr lang="de-DE" sz="1200" dirty="0">
                <a:latin typeface="Work Sans" pitchFamily="2" charset="77"/>
              </a:rPr>
              <a:t>. 7, 1-10. Online: </a:t>
            </a:r>
            <a:r>
              <a:rPr lang="de-DE" sz="1200" u="sng" dirty="0">
                <a:solidFill>
                  <a:srgbClr val="54B6B5"/>
                </a:solidFill>
                <a:latin typeface="Work Sans" pitchFamily="2" charset="77"/>
              </a:rPr>
              <a:t>https://doi.org/10.5282/o-bib/5579 </a:t>
            </a:r>
          </a:p>
          <a:p>
            <a:pPr lvl="0">
              <a:spcAft>
                <a:spcPts val="1400"/>
              </a:spcAft>
            </a:pPr>
            <a:r>
              <a:rPr lang="de-DE" sz="1200" b="1" dirty="0">
                <a:latin typeface="Work Sans" pitchFamily="2" charset="77"/>
              </a:rPr>
              <a:t>Orr, D., Neumann, J., </a:t>
            </a:r>
            <a:r>
              <a:rPr lang="de-DE" sz="1200" b="1" dirty="0" err="1">
                <a:latin typeface="Work Sans" pitchFamily="2" charset="77"/>
              </a:rPr>
              <a:t>Muuß-Merholz</a:t>
            </a:r>
            <a:r>
              <a:rPr lang="de-DE" sz="1200" b="1" dirty="0">
                <a:latin typeface="Work Sans" pitchFamily="2" charset="77"/>
              </a:rPr>
              <a:t>, J. </a:t>
            </a:r>
            <a:r>
              <a:rPr lang="de-DE" sz="1200" dirty="0">
                <a:latin typeface="Work Sans" pitchFamily="2" charset="77"/>
              </a:rPr>
              <a:t>(2018): OER in Deutschland: Praxis und Politik. </a:t>
            </a:r>
            <a:r>
              <a:rPr lang="de-DE" sz="1200" dirty="0" err="1">
                <a:latin typeface="Work Sans" pitchFamily="2" charset="77"/>
              </a:rPr>
              <a:t>Bottom</a:t>
            </a:r>
            <a:r>
              <a:rPr lang="de-DE" sz="1200" dirty="0">
                <a:latin typeface="Work Sans" pitchFamily="2" charset="77"/>
              </a:rPr>
              <a:t>-</a:t>
            </a:r>
            <a:r>
              <a:rPr lang="de-DE" sz="1200" dirty="0" err="1">
                <a:latin typeface="Work Sans" pitchFamily="2" charset="77"/>
              </a:rPr>
              <a:t>Up</a:t>
            </a:r>
            <a:r>
              <a:rPr lang="de-DE" sz="1200" dirty="0">
                <a:latin typeface="Work Sans" pitchFamily="2" charset="77"/>
              </a:rPr>
              <a:t>-Aktivitäten und Top-Down-Initiativen, Bonn. Online: </a:t>
            </a:r>
            <a:r>
              <a:rPr lang="de-DE" sz="1200" dirty="0">
                <a:latin typeface="Work Sans" pitchFamily="2" charset="77"/>
                <a:hlinkClick r:id="rId6"/>
              </a:rPr>
              <a:t>https://www.unesco.de/sites/default/files/2018-06/IITE%20OER%20Germany%20Bericht_%20DEU_2018_0.pdf</a:t>
            </a:r>
            <a:r>
              <a:rPr lang="de-DE" sz="1200" dirty="0">
                <a:latin typeface="Work Sans" pitchFamily="2" charset="77"/>
              </a:rPr>
              <a:t> (16.06.2021).</a:t>
            </a:r>
            <a:endParaRPr lang="de-DE" sz="1200" u="sng" dirty="0">
              <a:solidFill>
                <a:srgbClr val="54B6B5"/>
              </a:solidFill>
              <a:latin typeface="Work Sans" pitchFamily="2" charset="77"/>
            </a:endParaRPr>
          </a:p>
          <a:p>
            <a:pPr>
              <a:spcAft>
                <a:spcPts val="1400"/>
              </a:spcAft>
            </a:pPr>
            <a:r>
              <a:rPr lang="de-DE" sz="1200" b="1" dirty="0">
                <a:latin typeface="Work Sans" pitchFamily="2" charset="77"/>
              </a:rPr>
              <a:t>UNESCO </a:t>
            </a:r>
            <a:r>
              <a:rPr lang="de-DE" sz="1200" dirty="0">
                <a:latin typeface="Work Sans" pitchFamily="2" charset="77"/>
              </a:rPr>
              <a:t>(2021): Open Educational Resources (OER). Online: </a:t>
            </a:r>
            <a:r>
              <a:rPr lang="de-DE" sz="1200" dirty="0">
                <a:latin typeface="Work Sans" pitchFamily="2" charset="77"/>
                <a:hlinkClick r:id="rId7"/>
              </a:rPr>
              <a:t>https://en.unesco.org/themes/building-knowledge-societies/oer</a:t>
            </a:r>
            <a:r>
              <a:rPr lang="de-DE" sz="1200" dirty="0">
                <a:latin typeface="Work Sans" pitchFamily="2" charset="77"/>
              </a:rPr>
              <a:t> (10.10.2021).</a:t>
            </a:r>
          </a:p>
        </p:txBody>
      </p:sp>
      <p:sp>
        <p:nvSpPr>
          <p:cNvPr id="6" name="ENTWICKLUNG DES PORTALS">
            <a:extLst>
              <a:ext uri="{FF2B5EF4-FFF2-40B4-BE49-F238E27FC236}">
                <a16:creationId xmlns:a16="http://schemas.microsoft.com/office/drawing/2014/main" id="{D1C16BA7-C145-D248-BFBC-B103D4AC1FA3}"/>
              </a:ext>
            </a:extLst>
          </p:cNvPr>
          <p:cNvSpPr txBox="1"/>
          <p:nvPr/>
        </p:nvSpPr>
        <p:spPr>
          <a:xfrm>
            <a:off x="5331945" y="1290763"/>
            <a:ext cx="152811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pc="144">
                <a:solidFill>
                  <a:srgbClr val="0A1F40"/>
                </a:solidFill>
                <a:latin typeface="Work Sans Medium"/>
                <a:ea typeface="Work Sans Medium"/>
                <a:cs typeface="Work Sans Medium"/>
                <a:sym typeface="Work Sans Medium"/>
              </a:defRPr>
            </a:lvl1pPr>
          </a:lstStyle>
          <a:p>
            <a:pPr algn="ctr"/>
            <a:r>
              <a:rPr lang="de-DE" cap="all" smtClean="0">
                <a:solidFill>
                  <a:srgbClr val="000000"/>
                </a:solidFill>
                <a:latin typeface="Josefin Sans" pitchFamily="2" charset="77"/>
              </a:rPr>
              <a:t>Literatur</a:t>
            </a:r>
            <a:endParaRPr lang="de-DE" cap="all" dirty="0">
              <a:solidFill>
                <a:srgbClr val="000000"/>
              </a:solidFill>
              <a:latin typeface="Josefin Sans" pitchFamily="2" charset="77"/>
            </a:endParaRPr>
          </a:p>
        </p:txBody>
      </p:sp>
      <p:sp>
        <p:nvSpPr>
          <p:cNvPr id="7" name="Linie">
            <a:extLst>
              <a:ext uri="{FF2B5EF4-FFF2-40B4-BE49-F238E27FC236}">
                <a16:creationId xmlns:a16="http://schemas.microsoft.com/office/drawing/2014/main" id="{702F5D8F-2F07-1B46-8958-1C8E210C42C9}"/>
              </a:ext>
            </a:extLst>
          </p:cNvPr>
          <p:cNvSpPr/>
          <p:nvPr/>
        </p:nvSpPr>
        <p:spPr>
          <a:xfrm>
            <a:off x="5443525" y="1629926"/>
            <a:ext cx="1300163" cy="0"/>
          </a:xfrm>
          <a:prstGeom prst="line">
            <a:avLst/>
          </a:prstGeom>
          <a:ln w="25400">
            <a:solidFill>
              <a:srgbClr val="6DB5B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49930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willo">
  <a:themeElements>
    <a:clrScheme name="twillo">
      <a:dk1>
        <a:srgbClr val="0A1F40"/>
      </a:dk1>
      <a:lt1>
        <a:srgbClr val="FFFFFF"/>
      </a:lt1>
      <a:dk2>
        <a:srgbClr val="0A1F40"/>
      </a:dk2>
      <a:lt2>
        <a:srgbClr val="FFFFFF"/>
      </a:lt2>
      <a:accent1>
        <a:srgbClr val="54B6B5"/>
      </a:accent1>
      <a:accent2>
        <a:srgbClr val="F25B68"/>
      </a:accent2>
      <a:accent3>
        <a:srgbClr val="A6D392"/>
      </a:accent3>
      <a:accent4>
        <a:srgbClr val="F38C3E"/>
      </a:accent4>
      <a:accent5>
        <a:srgbClr val="596D88"/>
      </a:accent5>
      <a:accent6>
        <a:srgbClr val="D31C2E"/>
      </a:accent6>
      <a:hlink>
        <a:srgbClr val="54B6B5"/>
      </a:hlink>
      <a:folHlink>
        <a:srgbClr val="F25B68"/>
      </a:folHlink>
    </a:clrScheme>
    <a:fontScheme name="Office">
      <a:majorFont>
        <a:latin typeface="Work Sans"/>
        <a:ea typeface="Work Sans"/>
        <a:cs typeface="Work Sans"/>
      </a:majorFont>
      <a:minorFont>
        <a:latin typeface="Work Sans"/>
        <a:ea typeface="Work Sans"/>
        <a:cs typeface="Work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Work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Work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Work Sans"/>
        <a:ea typeface="Work Sans"/>
        <a:cs typeface="Work Sans"/>
      </a:majorFont>
      <a:minorFont>
        <a:latin typeface="Work Sans"/>
        <a:ea typeface="Work Sans"/>
        <a:cs typeface="Work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Work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Work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846</Words>
  <Application>Microsoft Office PowerPoint</Application>
  <PresentationFormat>Breitbild</PresentationFormat>
  <Paragraphs>168</Paragraphs>
  <Slides>17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6" baseType="lpstr">
      <vt:lpstr>Work Sans SemiBold</vt:lpstr>
      <vt:lpstr>Calibri</vt:lpstr>
      <vt:lpstr>Work Sans Medium</vt:lpstr>
      <vt:lpstr>Work Sans</vt:lpstr>
      <vt:lpstr>Josefin Sans</vt:lpstr>
      <vt:lpstr>Arial</vt:lpstr>
      <vt:lpstr>Josefin Sans Light</vt:lpstr>
      <vt:lpstr>Work Sans Light</vt:lpstr>
      <vt:lpstr>twillo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twillo Impuls am 12.10.2021</dc:title>
  <dc:subject>Impuls am 12.10.2021</dc:subject>
  <dc:creator>Krause, Noreen;Team twillo</dc:creator>
  <dc:description>Foliensatz für Session, CC BY 4.0 twillo</dc:description>
  <cp:lastModifiedBy>Annette Strauch</cp:lastModifiedBy>
  <cp:revision>56</cp:revision>
  <dcterms:modified xsi:type="dcterms:W3CDTF">2021-10-16T07:03:17Z</dcterms:modified>
</cp:coreProperties>
</file>