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320" r:id="rId2"/>
    <p:sldId id="256" r:id="rId3"/>
    <p:sldId id="257" r:id="rId4"/>
    <p:sldId id="258" r:id="rId5"/>
    <p:sldId id="259" r:id="rId6"/>
    <p:sldId id="260" r:id="rId7"/>
    <p:sldId id="261" r:id="rId8"/>
    <p:sldId id="326" r:id="rId9"/>
    <p:sldId id="327" r:id="rId10"/>
    <p:sldId id="328" r:id="rId11"/>
    <p:sldId id="329" r:id="rId12"/>
    <p:sldId id="330" r:id="rId13"/>
    <p:sldId id="271" r:id="rId14"/>
    <p:sldId id="311" r:id="rId15"/>
    <p:sldId id="268" r:id="rId16"/>
    <p:sldId id="324" r:id="rId17"/>
    <p:sldId id="325" r:id="rId18"/>
    <p:sldId id="31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39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837"/>
    <p:restoredTop sz="94694"/>
  </p:normalViewPr>
  <p:slideViewPr>
    <p:cSldViewPr snapToGrid="0" snapToObjects="1">
      <p:cViewPr varScale="1">
        <p:scale>
          <a:sx n="115" d="100"/>
          <a:sy n="115" d="100"/>
        </p:scale>
        <p:origin x="232" y="328"/>
      </p:cViewPr>
      <p:guideLst>
        <p:guide orient="horz" pos="2160"/>
        <p:guide pos="3840"/>
        <p:guide pos="39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AAE63A-BF65-3C48-BD65-1648B36DACB8}" type="datetimeFigureOut">
              <a:rPr lang="en-GB" smtClean="0"/>
              <a:t>08/10/2021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D89BCC-A279-9B4D-B840-FE620E72F857}" type="slidenum">
              <a:rPr lang="en-GB" smtClean="0"/>
              <a:t>‹#›</a:t>
            </a:fld>
            <a:endParaRPr lang="en-GB"/>
          </a:p>
        </p:txBody>
      </p:sp>
    </p:spTree>
    <p:extLst>
      <p:ext uri="{BB962C8B-B14F-4D97-AF65-F5344CB8AC3E}">
        <p14:creationId xmlns:p14="http://schemas.microsoft.com/office/powerpoint/2010/main" val="4083382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BD89BCC-A279-9B4D-B840-FE620E72F857}" type="slidenum">
              <a:rPr lang="en-GB" smtClean="0"/>
              <a:t>13</a:t>
            </a:fld>
            <a:endParaRPr lang="en-GB"/>
          </a:p>
        </p:txBody>
      </p:sp>
    </p:spTree>
    <p:extLst>
      <p:ext uri="{BB962C8B-B14F-4D97-AF65-F5344CB8AC3E}">
        <p14:creationId xmlns:p14="http://schemas.microsoft.com/office/powerpoint/2010/main" val="4198770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a:p>
        </p:txBody>
      </p:sp>
      <p:sp>
        <p:nvSpPr>
          <p:cNvPr id="4" name="Slide Number Placeholder 3"/>
          <p:cNvSpPr>
            <a:spLocks noGrp="1"/>
          </p:cNvSpPr>
          <p:nvPr>
            <p:ph type="sldNum" sz="quarter" idx="5"/>
          </p:nvPr>
        </p:nvSpPr>
        <p:spPr/>
        <p:txBody>
          <a:bodyPr/>
          <a:lstStyle/>
          <a:p>
            <a:fld id="{F27FA849-9C99-7641-A060-AB98CCDD56CD}" type="slidenum">
              <a:rPr lang="en-GB" smtClean="0"/>
              <a:t>14</a:t>
            </a:fld>
            <a:endParaRPr lang="en-GB"/>
          </a:p>
        </p:txBody>
      </p:sp>
    </p:spTree>
    <p:extLst>
      <p:ext uri="{BB962C8B-B14F-4D97-AF65-F5344CB8AC3E}">
        <p14:creationId xmlns:p14="http://schemas.microsoft.com/office/powerpoint/2010/main" val="535188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BD89BCC-A279-9B4D-B840-FE620E72F857}" type="slidenum">
              <a:rPr lang="en-GB" smtClean="0"/>
              <a:t>15</a:t>
            </a:fld>
            <a:endParaRPr lang="en-GB"/>
          </a:p>
        </p:txBody>
      </p:sp>
    </p:spTree>
    <p:extLst>
      <p:ext uri="{BB962C8B-B14F-4D97-AF65-F5344CB8AC3E}">
        <p14:creationId xmlns:p14="http://schemas.microsoft.com/office/powerpoint/2010/main" val="637114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7C64F-48B9-2247-8F5B-980C78029E3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37BD969-2E54-8849-9BA6-421408E03E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24DCF8A-9AF5-DB47-BB89-665A8E401B15}"/>
              </a:ext>
            </a:extLst>
          </p:cNvPr>
          <p:cNvSpPr>
            <a:spLocks noGrp="1"/>
          </p:cNvSpPr>
          <p:nvPr>
            <p:ph type="dt" sz="half" idx="10"/>
          </p:nvPr>
        </p:nvSpPr>
        <p:spPr/>
        <p:txBody>
          <a:bodyPr/>
          <a:lstStyle/>
          <a:p>
            <a:fld id="{01214710-3782-AE4B-B6EF-1FCA0B573419}" type="datetimeFigureOut">
              <a:rPr lang="en-GB" smtClean="0"/>
              <a:t>08/10/2021</a:t>
            </a:fld>
            <a:endParaRPr lang="en-GB"/>
          </a:p>
        </p:txBody>
      </p:sp>
      <p:sp>
        <p:nvSpPr>
          <p:cNvPr id="5" name="Footer Placeholder 4">
            <a:extLst>
              <a:ext uri="{FF2B5EF4-FFF2-40B4-BE49-F238E27FC236}">
                <a16:creationId xmlns:a16="http://schemas.microsoft.com/office/drawing/2014/main" id="{BC89C960-43D8-1743-B62E-3ABD1C845B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308013-3793-284A-A8D7-561851503588}"/>
              </a:ext>
            </a:extLst>
          </p:cNvPr>
          <p:cNvSpPr>
            <a:spLocks noGrp="1"/>
          </p:cNvSpPr>
          <p:nvPr>
            <p:ph type="sldNum" sz="quarter" idx="12"/>
          </p:nvPr>
        </p:nvSpPr>
        <p:spPr/>
        <p:txBody>
          <a:bodyPr/>
          <a:lstStyle/>
          <a:p>
            <a:fld id="{B9815012-07A9-ED48-B988-ED74CA829ECB}" type="slidenum">
              <a:rPr lang="en-GB" smtClean="0"/>
              <a:t>‹#›</a:t>
            </a:fld>
            <a:endParaRPr lang="en-GB"/>
          </a:p>
        </p:txBody>
      </p:sp>
    </p:spTree>
    <p:extLst>
      <p:ext uri="{BB962C8B-B14F-4D97-AF65-F5344CB8AC3E}">
        <p14:creationId xmlns:p14="http://schemas.microsoft.com/office/powerpoint/2010/main" val="377335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3E2A4-49C5-F846-8E61-AD1FDDE1E33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67A7DAF-A1FB-7448-9822-9049100B936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BBE60F0-D7C2-9B42-AECF-B30432ED5B8C}"/>
              </a:ext>
            </a:extLst>
          </p:cNvPr>
          <p:cNvSpPr>
            <a:spLocks noGrp="1"/>
          </p:cNvSpPr>
          <p:nvPr>
            <p:ph type="dt" sz="half" idx="10"/>
          </p:nvPr>
        </p:nvSpPr>
        <p:spPr/>
        <p:txBody>
          <a:bodyPr/>
          <a:lstStyle/>
          <a:p>
            <a:fld id="{01214710-3782-AE4B-B6EF-1FCA0B573419}" type="datetimeFigureOut">
              <a:rPr lang="en-GB" smtClean="0"/>
              <a:t>08/10/2021</a:t>
            </a:fld>
            <a:endParaRPr lang="en-GB"/>
          </a:p>
        </p:txBody>
      </p:sp>
      <p:sp>
        <p:nvSpPr>
          <p:cNvPr id="5" name="Footer Placeholder 4">
            <a:extLst>
              <a:ext uri="{FF2B5EF4-FFF2-40B4-BE49-F238E27FC236}">
                <a16:creationId xmlns:a16="http://schemas.microsoft.com/office/drawing/2014/main" id="{998B3767-548B-E74C-A033-97C145956E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61970E-6A32-4642-BE93-A5AB0760E035}"/>
              </a:ext>
            </a:extLst>
          </p:cNvPr>
          <p:cNvSpPr>
            <a:spLocks noGrp="1"/>
          </p:cNvSpPr>
          <p:nvPr>
            <p:ph type="sldNum" sz="quarter" idx="12"/>
          </p:nvPr>
        </p:nvSpPr>
        <p:spPr/>
        <p:txBody>
          <a:bodyPr/>
          <a:lstStyle/>
          <a:p>
            <a:fld id="{B9815012-07A9-ED48-B988-ED74CA829ECB}" type="slidenum">
              <a:rPr lang="en-GB" smtClean="0"/>
              <a:t>‹#›</a:t>
            </a:fld>
            <a:endParaRPr lang="en-GB"/>
          </a:p>
        </p:txBody>
      </p:sp>
    </p:spTree>
    <p:extLst>
      <p:ext uri="{BB962C8B-B14F-4D97-AF65-F5344CB8AC3E}">
        <p14:creationId xmlns:p14="http://schemas.microsoft.com/office/powerpoint/2010/main" val="1622904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A65D1-107E-0E4E-BD4B-5A5949F4880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1C8345BF-317E-2A49-9DFC-9DD301D55A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B7A9071-1D74-A64B-A2CA-94448183EDB2}"/>
              </a:ext>
            </a:extLst>
          </p:cNvPr>
          <p:cNvSpPr>
            <a:spLocks noGrp="1"/>
          </p:cNvSpPr>
          <p:nvPr>
            <p:ph type="dt" sz="half" idx="10"/>
          </p:nvPr>
        </p:nvSpPr>
        <p:spPr/>
        <p:txBody>
          <a:bodyPr/>
          <a:lstStyle/>
          <a:p>
            <a:fld id="{01214710-3782-AE4B-B6EF-1FCA0B573419}" type="datetimeFigureOut">
              <a:rPr lang="en-GB" smtClean="0"/>
              <a:t>08/10/2021</a:t>
            </a:fld>
            <a:endParaRPr lang="en-GB"/>
          </a:p>
        </p:txBody>
      </p:sp>
      <p:sp>
        <p:nvSpPr>
          <p:cNvPr id="5" name="Footer Placeholder 4">
            <a:extLst>
              <a:ext uri="{FF2B5EF4-FFF2-40B4-BE49-F238E27FC236}">
                <a16:creationId xmlns:a16="http://schemas.microsoft.com/office/drawing/2014/main" id="{E12190A9-5E1A-C04C-8251-E037C91B58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EB31DA-2D02-9F49-9536-0E67409B08F0}"/>
              </a:ext>
            </a:extLst>
          </p:cNvPr>
          <p:cNvSpPr>
            <a:spLocks noGrp="1"/>
          </p:cNvSpPr>
          <p:nvPr>
            <p:ph type="sldNum" sz="quarter" idx="12"/>
          </p:nvPr>
        </p:nvSpPr>
        <p:spPr/>
        <p:txBody>
          <a:bodyPr/>
          <a:lstStyle/>
          <a:p>
            <a:fld id="{B9815012-07A9-ED48-B988-ED74CA829ECB}" type="slidenum">
              <a:rPr lang="en-GB" smtClean="0"/>
              <a:t>‹#›</a:t>
            </a:fld>
            <a:endParaRPr lang="en-GB"/>
          </a:p>
        </p:txBody>
      </p:sp>
    </p:spTree>
    <p:extLst>
      <p:ext uri="{BB962C8B-B14F-4D97-AF65-F5344CB8AC3E}">
        <p14:creationId xmlns:p14="http://schemas.microsoft.com/office/powerpoint/2010/main" val="259523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DC14-F9B3-CE41-9B77-E22574AE856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1D0BC05-A01E-BF42-B65F-F0B8F83C509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F3F7E98-B26F-7D43-ACC6-8334B096D1B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B5C3EF3-B106-EE48-9474-AD188B7A0CFE}"/>
              </a:ext>
            </a:extLst>
          </p:cNvPr>
          <p:cNvSpPr>
            <a:spLocks noGrp="1"/>
          </p:cNvSpPr>
          <p:nvPr>
            <p:ph type="dt" sz="half" idx="10"/>
          </p:nvPr>
        </p:nvSpPr>
        <p:spPr/>
        <p:txBody>
          <a:bodyPr/>
          <a:lstStyle/>
          <a:p>
            <a:fld id="{01214710-3782-AE4B-B6EF-1FCA0B573419}" type="datetimeFigureOut">
              <a:rPr lang="en-GB" smtClean="0"/>
              <a:t>08/10/2021</a:t>
            </a:fld>
            <a:endParaRPr lang="en-GB"/>
          </a:p>
        </p:txBody>
      </p:sp>
      <p:sp>
        <p:nvSpPr>
          <p:cNvPr id="6" name="Footer Placeholder 5">
            <a:extLst>
              <a:ext uri="{FF2B5EF4-FFF2-40B4-BE49-F238E27FC236}">
                <a16:creationId xmlns:a16="http://schemas.microsoft.com/office/drawing/2014/main" id="{D41A8F4D-585A-4245-A7F4-B33D620843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95F1D3-7386-6742-9797-C674960A8AB8}"/>
              </a:ext>
            </a:extLst>
          </p:cNvPr>
          <p:cNvSpPr>
            <a:spLocks noGrp="1"/>
          </p:cNvSpPr>
          <p:nvPr>
            <p:ph type="sldNum" sz="quarter" idx="12"/>
          </p:nvPr>
        </p:nvSpPr>
        <p:spPr/>
        <p:txBody>
          <a:bodyPr/>
          <a:lstStyle/>
          <a:p>
            <a:fld id="{B9815012-07A9-ED48-B988-ED74CA829ECB}" type="slidenum">
              <a:rPr lang="en-GB" smtClean="0"/>
              <a:t>‹#›</a:t>
            </a:fld>
            <a:endParaRPr lang="en-GB"/>
          </a:p>
        </p:txBody>
      </p:sp>
    </p:spTree>
    <p:extLst>
      <p:ext uri="{BB962C8B-B14F-4D97-AF65-F5344CB8AC3E}">
        <p14:creationId xmlns:p14="http://schemas.microsoft.com/office/powerpoint/2010/main" val="2482199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DA57C-EE2B-F445-8FA1-AD2ED899A4F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E9DE254E-CCF8-2541-B241-C4F263600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07344F1-81C5-4148-BD25-3BD5C4C0DF9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CEC67D9-FD76-074E-A7F7-2FA2047AB1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CA61A76-69D3-3C42-91CD-1EFBB5230EC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A2CD099-0FC7-8842-903C-34D675FCBA11}"/>
              </a:ext>
            </a:extLst>
          </p:cNvPr>
          <p:cNvSpPr>
            <a:spLocks noGrp="1"/>
          </p:cNvSpPr>
          <p:nvPr>
            <p:ph type="dt" sz="half" idx="10"/>
          </p:nvPr>
        </p:nvSpPr>
        <p:spPr/>
        <p:txBody>
          <a:bodyPr/>
          <a:lstStyle/>
          <a:p>
            <a:fld id="{01214710-3782-AE4B-B6EF-1FCA0B573419}" type="datetimeFigureOut">
              <a:rPr lang="en-GB" smtClean="0"/>
              <a:t>08/10/2021</a:t>
            </a:fld>
            <a:endParaRPr lang="en-GB"/>
          </a:p>
        </p:txBody>
      </p:sp>
      <p:sp>
        <p:nvSpPr>
          <p:cNvPr id="8" name="Footer Placeholder 7">
            <a:extLst>
              <a:ext uri="{FF2B5EF4-FFF2-40B4-BE49-F238E27FC236}">
                <a16:creationId xmlns:a16="http://schemas.microsoft.com/office/drawing/2014/main" id="{39604570-3251-5A49-BBF1-EB6C6CDCF09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986B70F-C934-3C49-AC23-B34471798AF7}"/>
              </a:ext>
            </a:extLst>
          </p:cNvPr>
          <p:cNvSpPr>
            <a:spLocks noGrp="1"/>
          </p:cNvSpPr>
          <p:nvPr>
            <p:ph type="sldNum" sz="quarter" idx="12"/>
          </p:nvPr>
        </p:nvSpPr>
        <p:spPr/>
        <p:txBody>
          <a:bodyPr/>
          <a:lstStyle/>
          <a:p>
            <a:fld id="{B9815012-07A9-ED48-B988-ED74CA829ECB}" type="slidenum">
              <a:rPr lang="en-GB" smtClean="0"/>
              <a:t>‹#›</a:t>
            </a:fld>
            <a:endParaRPr lang="en-GB"/>
          </a:p>
        </p:txBody>
      </p:sp>
    </p:spTree>
    <p:extLst>
      <p:ext uri="{BB962C8B-B14F-4D97-AF65-F5344CB8AC3E}">
        <p14:creationId xmlns:p14="http://schemas.microsoft.com/office/powerpoint/2010/main" val="1553765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6B450-9D68-864A-A2B6-FC631E14BE3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8F14DD0-B0B0-5242-9638-3F6A66F24C8C}"/>
              </a:ext>
            </a:extLst>
          </p:cNvPr>
          <p:cNvSpPr>
            <a:spLocks noGrp="1"/>
          </p:cNvSpPr>
          <p:nvPr>
            <p:ph type="dt" sz="half" idx="10"/>
          </p:nvPr>
        </p:nvSpPr>
        <p:spPr/>
        <p:txBody>
          <a:bodyPr/>
          <a:lstStyle/>
          <a:p>
            <a:fld id="{01214710-3782-AE4B-B6EF-1FCA0B573419}" type="datetimeFigureOut">
              <a:rPr lang="en-GB" smtClean="0"/>
              <a:t>08/10/2021</a:t>
            </a:fld>
            <a:endParaRPr lang="en-GB"/>
          </a:p>
        </p:txBody>
      </p:sp>
      <p:sp>
        <p:nvSpPr>
          <p:cNvPr id="4" name="Footer Placeholder 3">
            <a:extLst>
              <a:ext uri="{FF2B5EF4-FFF2-40B4-BE49-F238E27FC236}">
                <a16:creationId xmlns:a16="http://schemas.microsoft.com/office/drawing/2014/main" id="{504BFB76-1218-E14A-B558-5E679B7AC3B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D3919C3-F027-2D4B-9CFA-E09E88684B96}"/>
              </a:ext>
            </a:extLst>
          </p:cNvPr>
          <p:cNvSpPr>
            <a:spLocks noGrp="1"/>
          </p:cNvSpPr>
          <p:nvPr>
            <p:ph type="sldNum" sz="quarter" idx="12"/>
          </p:nvPr>
        </p:nvSpPr>
        <p:spPr/>
        <p:txBody>
          <a:bodyPr/>
          <a:lstStyle/>
          <a:p>
            <a:fld id="{B9815012-07A9-ED48-B988-ED74CA829ECB}" type="slidenum">
              <a:rPr lang="en-GB" smtClean="0"/>
              <a:t>‹#›</a:t>
            </a:fld>
            <a:endParaRPr lang="en-GB"/>
          </a:p>
        </p:txBody>
      </p:sp>
    </p:spTree>
    <p:extLst>
      <p:ext uri="{BB962C8B-B14F-4D97-AF65-F5344CB8AC3E}">
        <p14:creationId xmlns:p14="http://schemas.microsoft.com/office/powerpoint/2010/main" val="2858836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33BF4C-0595-584A-BC7D-268DF7597BA8}"/>
              </a:ext>
            </a:extLst>
          </p:cNvPr>
          <p:cNvSpPr>
            <a:spLocks noGrp="1"/>
          </p:cNvSpPr>
          <p:nvPr>
            <p:ph type="dt" sz="half" idx="10"/>
          </p:nvPr>
        </p:nvSpPr>
        <p:spPr/>
        <p:txBody>
          <a:bodyPr/>
          <a:lstStyle/>
          <a:p>
            <a:fld id="{01214710-3782-AE4B-B6EF-1FCA0B573419}" type="datetimeFigureOut">
              <a:rPr lang="en-GB" smtClean="0"/>
              <a:t>08/10/2021</a:t>
            </a:fld>
            <a:endParaRPr lang="en-GB"/>
          </a:p>
        </p:txBody>
      </p:sp>
      <p:sp>
        <p:nvSpPr>
          <p:cNvPr id="3" name="Footer Placeholder 2">
            <a:extLst>
              <a:ext uri="{FF2B5EF4-FFF2-40B4-BE49-F238E27FC236}">
                <a16:creationId xmlns:a16="http://schemas.microsoft.com/office/drawing/2014/main" id="{B32976A0-C83A-9A47-87B6-EF3C2F2BAE2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053F3B1-1343-8242-AEF2-79D19EED5DD2}"/>
              </a:ext>
            </a:extLst>
          </p:cNvPr>
          <p:cNvSpPr>
            <a:spLocks noGrp="1"/>
          </p:cNvSpPr>
          <p:nvPr>
            <p:ph type="sldNum" sz="quarter" idx="12"/>
          </p:nvPr>
        </p:nvSpPr>
        <p:spPr/>
        <p:txBody>
          <a:bodyPr/>
          <a:lstStyle/>
          <a:p>
            <a:fld id="{B9815012-07A9-ED48-B988-ED74CA829ECB}" type="slidenum">
              <a:rPr lang="en-GB" smtClean="0"/>
              <a:t>‹#›</a:t>
            </a:fld>
            <a:endParaRPr lang="en-GB"/>
          </a:p>
        </p:txBody>
      </p:sp>
    </p:spTree>
    <p:extLst>
      <p:ext uri="{BB962C8B-B14F-4D97-AF65-F5344CB8AC3E}">
        <p14:creationId xmlns:p14="http://schemas.microsoft.com/office/powerpoint/2010/main" val="514438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C03B3-648B-C441-8E98-7C416B20D6D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AA86A20-E993-3A45-86C2-1CC904AA8A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E70E86A-7DB3-9445-9A83-D336CE6540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52481FE-F4D1-0644-A1CB-B932E838AE01}"/>
              </a:ext>
            </a:extLst>
          </p:cNvPr>
          <p:cNvSpPr>
            <a:spLocks noGrp="1"/>
          </p:cNvSpPr>
          <p:nvPr>
            <p:ph type="dt" sz="half" idx="10"/>
          </p:nvPr>
        </p:nvSpPr>
        <p:spPr/>
        <p:txBody>
          <a:bodyPr/>
          <a:lstStyle/>
          <a:p>
            <a:fld id="{01214710-3782-AE4B-B6EF-1FCA0B573419}" type="datetimeFigureOut">
              <a:rPr lang="en-GB" smtClean="0"/>
              <a:t>08/10/2021</a:t>
            </a:fld>
            <a:endParaRPr lang="en-GB"/>
          </a:p>
        </p:txBody>
      </p:sp>
      <p:sp>
        <p:nvSpPr>
          <p:cNvPr id="6" name="Footer Placeholder 5">
            <a:extLst>
              <a:ext uri="{FF2B5EF4-FFF2-40B4-BE49-F238E27FC236}">
                <a16:creationId xmlns:a16="http://schemas.microsoft.com/office/drawing/2014/main" id="{2AF70641-F784-C449-A6E2-933A4EFF66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368B91-9B60-CD4D-AD16-5FD79ACA71AF}"/>
              </a:ext>
            </a:extLst>
          </p:cNvPr>
          <p:cNvSpPr>
            <a:spLocks noGrp="1"/>
          </p:cNvSpPr>
          <p:nvPr>
            <p:ph type="sldNum" sz="quarter" idx="12"/>
          </p:nvPr>
        </p:nvSpPr>
        <p:spPr/>
        <p:txBody>
          <a:bodyPr/>
          <a:lstStyle/>
          <a:p>
            <a:fld id="{B9815012-07A9-ED48-B988-ED74CA829ECB}" type="slidenum">
              <a:rPr lang="en-GB" smtClean="0"/>
              <a:t>‹#›</a:t>
            </a:fld>
            <a:endParaRPr lang="en-GB"/>
          </a:p>
        </p:txBody>
      </p:sp>
    </p:spTree>
    <p:extLst>
      <p:ext uri="{BB962C8B-B14F-4D97-AF65-F5344CB8AC3E}">
        <p14:creationId xmlns:p14="http://schemas.microsoft.com/office/powerpoint/2010/main" val="2595318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89DC2-6754-F840-A718-0713A49662A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7E88CCC-62D6-F54D-A0AA-9EC6D3163D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84B9129-42FF-DD45-8F10-E21B95F0B8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A06011E-D84A-9145-8138-BE8ECFD10E14}"/>
              </a:ext>
            </a:extLst>
          </p:cNvPr>
          <p:cNvSpPr>
            <a:spLocks noGrp="1"/>
          </p:cNvSpPr>
          <p:nvPr>
            <p:ph type="dt" sz="half" idx="10"/>
          </p:nvPr>
        </p:nvSpPr>
        <p:spPr/>
        <p:txBody>
          <a:bodyPr/>
          <a:lstStyle/>
          <a:p>
            <a:fld id="{01214710-3782-AE4B-B6EF-1FCA0B573419}" type="datetimeFigureOut">
              <a:rPr lang="en-GB" smtClean="0"/>
              <a:t>08/10/2021</a:t>
            </a:fld>
            <a:endParaRPr lang="en-GB"/>
          </a:p>
        </p:txBody>
      </p:sp>
      <p:sp>
        <p:nvSpPr>
          <p:cNvPr id="6" name="Footer Placeholder 5">
            <a:extLst>
              <a:ext uri="{FF2B5EF4-FFF2-40B4-BE49-F238E27FC236}">
                <a16:creationId xmlns:a16="http://schemas.microsoft.com/office/drawing/2014/main" id="{507CE40B-2180-584F-9AE1-8F0EDFA513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4AB4C04-26DE-284D-B1C2-8DABC3663BB5}"/>
              </a:ext>
            </a:extLst>
          </p:cNvPr>
          <p:cNvSpPr>
            <a:spLocks noGrp="1"/>
          </p:cNvSpPr>
          <p:nvPr>
            <p:ph type="sldNum" sz="quarter" idx="12"/>
          </p:nvPr>
        </p:nvSpPr>
        <p:spPr/>
        <p:txBody>
          <a:bodyPr/>
          <a:lstStyle/>
          <a:p>
            <a:fld id="{B9815012-07A9-ED48-B988-ED74CA829ECB}" type="slidenum">
              <a:rPr lang="en-GB" smtClean="0"/>
              <a:t>‹#›</a:t>
            </a:fld>
            <a:endParaRPr lang="en-GB"/>
          </a:p>
        </p:txBody>
      </p:sp>
    </p:spTree>
    <p:extLst>
      <p:ext uri="{BB962C8B-B14F-4D97-AF65-F5344CB8AC3E}">
        <p14:creationId xmlns:p14="http://schemas.microsoft.com/office/powerpoint/2010/main" val="4223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F5D81-B72E-B24E-9CDC-C856400AB8F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27DF5DE-DF0A-024A-BB90-1077C618504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C3AA9AE-7F8D-E14F-89CE-D2465D7DB064}"/>
              </a:ext>
            </a:extLst>
          </p:cNvPr>
          <p:cNvSpPr>
            <a:spLocks noGrp="1"/>
          </p:cNvSpPr>
          <p:nvPr>
            <p:ph type="dt" sz="half" idx="10"/>
          </p:nvPr>
        </p:nvSpPr>
        <p:spPr/>
        <p:txBody>
          <a:bodyPr/>
          <a:lstStyle/>
          <a:p>
            <a:fld id="{01214710-3782-AE4B-B6EF-1FCA0B573419}" type="datetimeFigureOut">
              <a:rPr lang="en-GB" smtClean="0"/>
              <a:t>08/10/2021</a:t>
            </a:fld>
            <a:endParaRPr lang="en-GB"/>
          </a:p>
        </p:txBody>
      </p:sp>
      <p:sp>
        <p:nvSpPr>
          <p:cNvPr id="5" name="Footer Placeholder 4">
            <a:extLst>
              <a:ext uri="{FF2B5EF4-FFF2-40B4-BE49-F238E27FC236}">
                <a16:creationId xmlns:a16="http://schemas.microsoft.com/office/drawing/2014/main" id="{B6D90474-E404-9044-9DF8-F650E41AA0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CA49B7B-0D73-7D48-8119-9CDB6EE4A8A8}"/>
              </a:ext>
            </a:extLst>
          </p:cNvPr>
          <p:cNvSpPr>
            <a:spLocks noGrp="1"/>
          </p:cNvSpPr>
          <p:nvPr>
            <p:ph type="sldNum" sz="quarter" idx="12"/>
          </p:nvPr>
        </p:nvSpPr>
        <p:spPr/>
        <p:txBody>
          <a:bodyPr/>
          <a:lstStyle/>
          <a:p>
            <a:fld id="{B9815012-07A9-ED48-B988-ED74CA829ECB}" type="slidenum">
              <a:rPr lang="en-GB" smtClean="0"/>
              <a:t>‹#›</a:t>
            </a:fld>
            <a:endParaRPr lang="en-GB"/>
          </a:p>
        </p:txBody>
      </p:sp>
    </p:spTree>
    <p:extLst>
      <p:ext uri="{BB962C8B-B14F-4D97-AF65-F5344CB8AC3E}">
        <p14:creationId xmlns:p14="http://schemas.microsoft.com/office/powerpoint/2010/main" val="3944420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BD176F-B85D-4E40-A4A3-E829A1DC66BF}"/>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5623D8E-F1E6-BC43-9625-D70BBB5CED8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84B4EA9-D540-CA4D-8B86-67EE96462FDE}"/>
              </a:ext>
            </a:extLst>
          </p:cNvPr>
          <p:cNvSpPr>
            <a:spLocks noGrp="1"/>
          </p:cNvSpPr>
          <p:nvPr>
            <p:ph type="dt" sz="half" idx="10"/>
          </p:nvPr>
        </p:nvSpPr>
        <p:spPr/>
        <p:txBody>
          <a:bodyPr/>
          <a:lstStyle/>
          <a:p>
            <a:fld id="{01214710-3782-AE4B-B6EF-1FCA0B573419}" type="datetimeFigureOut">
              <a:rPr lang="en-GB" smtClean="0"/>
              <a:t>08/10/2021</a:t>
            </a:fld>
            <a:endParaRPr lang="en-GB"/>
          </a:p>
        </p:txBody>
      </p:sp>
      <p:sp>
        <p:nvSpPr>
          <p:cNvPr id="5" name="Footer Placeholder 4">
            <a:extLst>
              <a:ext uri="{FF2B5EF4-FFF2-40B4-BE49-F238E27FC236}">
                <a16:creationId xmlns:a16="http://schemas.microsoft.com/office/drawing/2014/main" id="{49656E4B-A3CB-FE42-881A-97AB94A2DE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C188C4-FF4B-344E-92D3-5A5A7C6369B1}"/>
              </a:ext>
            </a:extLst>
          </p:cNvPr>
          <p:cNvSpPr>
            <a:spLocks noGrp="1"/>
          </p:cNvSpPr>
          <p:nvPr>
            <p:ph type="sldNum" sz="quarter" idx="12"/>
          </p:nvPr>
        </p:nvSpPr>
        <p:spPr/>
        <p:txBody>
          <a:bodyPr/>
          <a:lstStyle/>
          <a:p>
            <a:fld id="{B9815012-07A9-ED48-B988-ED74CA829ECB}" type="slidenum">
              <a:rPr lang="en-GB" smtClean="0"/>
              <a:t>‹#›</a:t>
            </a:fld>
            <a:endParaRPr lang="en-GB"/>
          </a:p>
        </p:txBody>
      </p:sp>
    </p:spTree>
    <p:extLst>
      <p:ext uri="{BB962C8B-B14F-4D97-AF65-F5344CB8AC3E}">
        <p14:creationId xmlns:p14="http://schemas.microsoft.com/office/powerpoint/2010/main" val="656498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31139F-4073-EE48-8FB3-3F3217CB7F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4A748A1E-1750-5343-86EB-795ABCD1C1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BF79E95-0BBC-FF4E-8C19-5E7770271D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214710-3782-AE4B-B6EF-1FCA0B573419}" type="datetimeFigureOut">
              <a:rPr lang="en-GB" smtClean="0"/>
              <a:t>08/10/2021</a:t>
            </a:fld>
            <a:endParaRPr lang="en-GB"/>
          </a:p>
        </p:txBody>
      </p:sp>
      <p:sp>
        <p:nvSpPr>
          <p:cNvPr id="5" name="Footer Placeholder 4">
            <a:extLst>
              <a:ext uri="{FF2B5EF4-FFF2-40B4-BE49-F238E27FC236}">
                <a16:creationId xmlns:a16="http://schemas.microsoft.com/office/drawing/2014/main" id="{3E7F7BFE-8D01-D345-84DD-240A04E5D9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425DAD6-3D34-AA41-847F-8F809C38FD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815012-07A9-ED48-B988-ED74CA829ECB}" type="slidenum">
              <a:rPr lang="en-GB" smtClean="0"/>
              <a:t>‹#›</a:t>
            </a:fld>
            <a:endParaRPr lang="en-GB"/>
          </a:p>
        </p:txBody>
      </p:sp>
    </p:spTree>
    <p:extLst>
      <p:ext uri="{BB962C8B-B14F-4D97-AF65-F5344CB8AC3E}">
        <p14:creationId xmlns:p14="http://schemas.microsoft.com/office/powerpoint/2010/main" val="4283269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emf"/><Relationship Id="rId7" Type="http://schemas.openxmlformats.org/officeDocument/2006/relationships/image" Target="../media/image17.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77C07B-6038-2548-B8C0-04F848C77E53}"/>
              </a:ext>
            </a:extLst>
          </p:cNvPr>
          <p:cNvSpPr txBox="1"/>
          <p:nvPr/>
        </p:nvSpPr>
        <p:spPr>
          <a:xfrm>
            <a:off x="3484226" y="0"/>
            <a:ext cx="10384972" cy="338554"/>
          </a:xfrm>
          <a:prstGeom prst="rect">
            <a:avLst/>
          </a:prstGeom>
          <a:noFill/>
        </p:spPr>
        <p:txBody>
          <a:bodyPr wrap="square" rtlCol="0">
            <a:spAutoFit/>
          </a:bodyPr>
          <a:lstStyle/>
          <a:p>
            <a:r>
              <a:rPr lang="en-GB" sz="1600" b="1" dirty="0">
                <a:latin typeface="Times New Roman" panose="02020603050405020304" pitchFamily="18" charset="0"/>
                <a:cs typeface="Times New Roman" panose="02020603050405020304" pitchFamily="18" charset="0"/>
              </a:rPr>
              <a:t>List of Supplementary Figures and Tables</a:t>
            </a:r>
          </a:p>
        </p:txBody>
      </p:sp>
      <p:sp>
        <p:nvSpPr>
          <p:cNvPr id="3" name="TextBox 2">
            <a:extLst>
              <a:ext uri="{FF2B5EF4-FFF2-40B4-BE49-F238E27FC236}">
                <a16:creationId xmlns:a16="http://schemas.microsoft.com/office/drawing/2014/main" id="{131B57AD-5856-F940-86A3-9893B79FF98E}"/>
              </a:ext>
            </a:extLst>
          </p:cNvPr>
          <p:cNvSpPr txBox="1"/>
          <p:nvPr/>
        </p:nvSpPr>
        <p:spPr>
          <a:xfrm>
            <a:off x="315404" y="709537"/>
            <a:ext cx="6337644" cy="5816977"/>
          </a:xfrm>
          <a:prstGeom prst="rect">
            <a:avLst/>
          </a:prstGeom>
          <a:noFill/>
          <a:ln>
            <a:solidFill>
              <a:schemeClr val="tx1"/>
            </a:solidFill>
          </a:ln>
        </p:spPr>
        <p:txBody>
          <a:bodyPr wrap="square" rtlCol="0">
            <a:spAutoFit/>
          </a:bodyPr>
          <a:lstStyle/>
          <a:p>
            <a:r>
              <a:rPr lang="en-GB" sz="1200" b="1" dirty="0"/>
              <a:t>Supplementary Figure Legends</a:t>
            </a:r>
            <a:endParaRPr lang="en-GB" sz="1200" dirty="0"/>
          </a:p>
          <a:p>
            <a:r>
              <a:rPr lang="en-GB" sz="1200" b="1" dirty="0"/>
              <a:t>	</a:t>
            </a:r>
            <a:endParaRPr lang="en-GB" sz="1200" dirty="0"/>
          </a:p>
          <a:p>
            <a:r>
              <a:rPr lang="en-GB" sz="1200" b="1" dirty="0"/>
              <a:t>Supp. Figure S1: </a:t>
            </a:r>
            <a:r>
              <a:rPr lang="en-GB" sz="1200" dirty="0"/>
              <a:t>Original, un-fitted data for </a:t>
            </a:r>
            <a:r>
              <a:rPr lang="en-GB" sz="1200" i="1" dirty="0"/>
              <a:t>A</a:t>
            </a:r>
            <a:r>
              <a:rPr lang="en-GB" sz="1200" dirty="0"/>
              <a:t>, </a:t>
            </a:r>
            <a:r>
              <a:rPr lang="en-GB" sz="1200" i="1" dirty="0" err="1"/>
              <a:t>gs</a:t>
            </a:r>
            <a:r>
              <a:rPr lang="en-GB" sz="1200" dirty="0"/>
              <a:t> and NPQ vs time. Gas exchange data was logged every 10 s. (a) Mean values for </a:t>
            </a:r>
            <a:r>
              <a:rPr lang="en-GB" sz="1200" i="1" dirty="0"/>
              <a:t>A</a:t>
            </a:r>
            <a:r>
              <a:rPr lang="en-GB" sz="1200" dirty="0"/>
              <a:t> (mmol m</a:t>
            </a:r>
            <a:r>
              <a:rPr lang="en-GB" sz="1200" baseline="30000" dirty="0"/>
              <a:t>-2</a:t>
            </a:r>
            <a:r>
              <a:rPr lang="en-GB" sz="1200" dirty="0"/>
              <a:t> s</a:t>
            </a:r>
            <a:r>
              <a:rPr lang="en-GB" sz="1200" baseline="30000" dirty="0"/>
              <a:t>-1</a:t>
            </a:r>
            <a:r>
              <a:rPr lang="en-GB" sz="1200" dirty="0"/>
              <a:t>); (b) individual replicates for </a:t>
            </a:r>
            <a:r>
              <a:rPr lang="en-GB" sz="1200" i="1" dirty="0"/>
              <a:t>A</a:t>
            </a:r>
            <a:r>
              <a:rPr lang="en-GB" sz="1200" dirty="0"/>
              <a:t>; (c) Mean values for </a:t>
            </a:r>
            <a:r>
              <a:rPr lang="en-GB" sz="1200" i="1" dirty="0" err="1"/>
              <a:t>gs</a:t>
            </a:r>
            <a:r>
              <a:rPr lang="en-GB" sz="1200" dirty="0"/>
              <a:t> (mmol m</a:t>
            </a:r>
            <a:r>
              <a:rPr lang="en-GB" sz="1200" baseline="30000" dirty="0"/>
              <a:t>-2</a:t>
            </a:r>
            <a:r>
              <a:rPr lang="en-GB" sz="1200" dirty="0"/>
              <a:t> s</a:t>
            </a:r>
            <a:r>
              <a:rPr lang="en-GB" sz="1200" baseline="30000" dirty="0"/>
              <a:t>-1</a:t>
            </a:r>
            <a:r>
              <a:rPr lang="en-GB" sz="1200" dirty="0"/>
              <a:t>); (d) individual replicates for </a:t>
            </a:r>
            <a:r>
              <a:rPr lang="en-GB" sz="1200" i="1" dirty="0" err="1"/>
              <a:t>gs</a:t>
            </a:r>
            <a:r>
              <a:rPr lang="en-GB" sz="1200" dirty="0"/>
              <a:t>; </a:t>
            </a:r>
            <a:r>
              <a:rPr lang="en-GB" sz="1200" b="1" dirty="0"/>
              <a:t>(e) </a:t>
            </a:r>
            <a:r>
              <a:rPr lang="en-GB" sz="1200" dirty="0"/>
              <a:t>Mean values for NPQ; (f) individual replicates for NPQ.</a:t>
            </a:r>
          </a:p>
          <a:p>
            <a:r>
              <a:rPr lang="en-GB" sz="1200" b="1" dirty="0"/>
              <a:t>Supp. Figure S2: </a:t>
            </a:r>
            <a:r>
              <a:rPr lang="en-GB" sz="1200" dirty="0"/>
              <a:t>Correlations between the best linear unbiased predictor (BLUP) values and the original mean. The BLUP value is generated from the linear mixed effect model that was used to account for undesirable variation due to spatial and temporal effects on the phenotype. The BLUP is then used to calculate the adjusted mean value. Here we grouped the plots into trait types: (a) steady state gas exchange and chlorophyll fluorescence; (b) dynamic CO</a:t>
            </a:r>
            <a:r>
              <a:rPr lang="en-GB" sz="1200" baseline="-25000" dirty="0"/>
              <a:t>2</a:t>
            </a:r>
            <a:r>
              <a:rPr lang="en-GB" sz="1200" dirty="0"/>
              <a:t> assimilation; (c) dynamic stomatal conductance; (d) dynamic NPQ; (e) plant morphology. </a:t>
            </a:r>
          </a:p>
          <a:p>
            <a:r>
              <a:rPr lang="en-GB" sz="1200" b="1" dirty="0"/>
              <a:t>Supp. Figure S3:</a:t>
            </a:r>
            <a:r>
              <a:rPr lang="en-GB" sz="1200" dirty="0"/>
              <a:t> Correlation matrix of all phenotypic traits measured. </a:t>
            </a:r>
            <a:r>
              <a:rPr lang="en-GB" sz="1200" i="1" dirty="0"/>
              <a:t>R </a:t>
            </a:r>
            <a:r>
              <a:rPr lang="en-GB" sz="1200" dirty="0"/>
              <a:t>value is indicated by colour, shown in the right-hand scale bar. Stars show the significance between traits; p&lt;0.001***, p&lt;0.01**, p&lt;0.05*.</a:t>
            </a:r>
          </a:p>
          <a:p>
            <a:r>
              <a:rPr lang="en-GB" sz="1200" b="1" dirty="0"/>
              <a:t>Supp. Figure S4: </a:t>
            </a:r>
            <a:r>
              <a:rPr lang="en-GB" sz="1200" dirty="0"/>
              <a:t>Modelled curves for two extreme </a:t>
            </a:r>
            <a:r>
              <a:rPr lang="en-GB" sz="1200" i="1" dirty="0"/>
              <a:t>O. </a:t>
            </a:r>
            <a:r>
              <a:rPr lang="en-GB" sz="1200" i="1" dirty="0" err="1"/>
              <a:t>glaberrima</a:t>
            </a:r>
            <a:r>
              <a:rPr lang="en-GB" sz="1200" dirty="0"/>
              <a:t> accessions and </a:t>
            </a:r>
            <a:r>
              <a:rPr lang="en-GB" sz="1200" i="1" dirty="0"/>
              <a:t>O. sativa</a:t>
            </a:r>
            <a:r>
              <a:rPr lang="en-GB" sz="1200" dirty="0"/>
              <a:t> IR64, plotted on a log scale, for example </a:t>
            </a:r>
            <a:r>
              <a:rPr lang="en-GB" sz="1200" i="1" dirty="0"/>
              <a:t>A</a:t>
            </a:r>
            <a:r>
              <a:rPr lang="en-GB" sz="1200" dirty="0"/>
              <a:t>, </a:t>
            </a:r>
            <a:r>
              <a:rPr lang="en-GB" sz="1200" i="1" dirty="0" err="1"/>
              <a:t>gs</a:t>
            </a:r>
            <a:r>
              <a:rPr lang="en-GB" sz="1200" i="1" dirty="0"/>
              <a:t> </a:t>
            </a:r>
            <a:r>
              <a:rPr lang="en-GB" sz="1200" dirty="0"/>
              <a:t>and NPQ induction and relaxation dynamic traits;</a:t>
            </a:r>
            <a:r>
              <a:rPr lang="en-GB" sz="1200" b="1" dirty="0"/>
              <a:t> (</a:t>
            </a:r>
            <a:r>
              <a:rPr lang="en-GB" sz="1200" dirty="0"/>
              <a:t>a) </a:t>
            </a:r>
            <a:r>
              <a:rPr lang="en-GB" sz="1200" i="1" dirty="0"/>
              <a:t>A</a:t>
            </a:r>
            <a:r>
              <a:rPr lang="en-GB" sz="1200" baseline="-25000" dirty="0"/>
              <a:t>i rate</a:t>
            </a:r>
            <a:r>
              <a:rPr lang="en-GB" sz="1200" dirty="0"/>
              <a:t>, (b) </a:t>
            </a:r>
            <a:r>
              <a:rPr lang="en-GB" sz="1200" i="1" dirty="0" err="1"/>
              <a:t>A</a:t>
            </a:r>
            <a:r>
              <a:rPr lang="en-GB" sz="1200" baseline="-25000" dirty="0" err="1"/>
              <a:t>r</a:t>
            </a:r>
            <a:r>
              <a:rPr lang="en-GB" sz="1200" baseline="-25000" dirty="0"/>
              <a:t> slope</a:t>
            </a:r>
            <a:r>
              <a:rPr lang="en-GB" sz="1200" dirty="0"/>
              <a:t>, (c) </a:t>
            </a:r>
            <a:r>
              <a:rPr lang="en-GB" sz="1200" i="1" dirty="0" err="1"/>
              <a:t>gs</a:t>
            </a:r>
            <a:r>
              <a:rPr lang="en-GB" sz="1200" baseline="-25000" dirty="0" err="1"/>
              <a:t>i</a:t>
            </a:r>
            <a:r>
              <a:rPr lang="en-GB" sz="1200" baseline="-25000" dirty="0"/>
              <a:t> rate</a:t>
            </a:r>
            <a:r>
              <a:rPr lang="en-GB" sz="1200" dirty="0"/>
              <a:t>, (d) </a:t>
            </a:r>
            <a:r>
              <a:rPr lang="en-GB" sz="1200" i="1" dirty="0" err="1"/>
              <a:t>gs</a:t>
            </a:r>
            <a:r>
              <a:rPr lang="en-GB" sz="1200" baseline="-25000" dirty="0" err="1"/>
              <a:t>r</a:t>
            </a:r>
            <a:r>
              <a:rPr lang="en-GB" sz="1200" baseline="-25000" dirty="0"/>
              <a:t> slope</a:t>
            </a:r>
            <a:r>
              <a:rPr lang="en-GB" sz="1200" dirty="0"/>
              <a:t>, (e) </a:t>
            </a:r>
            <a:r>
              <a:rPr lang="en-GB" sz="1200" dirty="0" err="1"/>
              <a:t>NPQ</a:t>
            </a:r>
            <a:r>
              <a:rPr lang="en-GB" sz="1200" baseline="-25000" dirty="0" err="1"/>
              <a:t>i</a:t>
            </a:r>
            <a:r>
              <a:rPr lang="en-GB" sz="1200" baseline="-25000" dirty="0"/>
              <a:t> slope </a:t>
            </a:r>
            <a:r>
              <a:rPr lang="en-GB" sz="1200" dirty="0"/>
              <a:t>and (f) </a:t>
            </a:r>
            <a:r>
              <a:rPr lang="en-GB" sz="1200" dirty="0" err="1"/>
              <a:t>NPQ</a:t>
            </a:r>
            <a:r>
              <a:rPr lang="en-GB" sz="1200" baseline="-25000" dirty="0" err="1"/>
              <a:t>r</a:t>
            </a:r>
            <a:r>
              <a:rPr lang="en-GB" sz="1200" baseline="-25000" dirty="0"/>
              <a:t> slope</a:t>
            </a:r>
            <a:r>
              <a:rPr lang="en-GB" sz="1200" dirty="0"/>
              <a:t>. The lines on all plots from the y and x-axes to the curve show the time to reach 50% of the curve maximum. </a:t>
            </a:r>
          </a:p>
          <a:p>
            <a:r>
              <a:rPr lang="en-GB" sz="1200" b="1" dirty="0"/>
              <a:t>Supp. Figure S5:</a:t>
            </a:r>
            <a:r>
              <a:rPr lang="en-GB" sz="1200" dirty="0"/>
              <a:t> Linear regression plots showing strong positive correlations between the actual measurement vs modelled estimate values for (a) </a:t>
            </a:r>
            <a:r>
              <a:rPr lang="en-GB" sz="1200" i="1" dirty="0"/>
              <a:t>A</a:t>
            </a:r>
            <a:r>
              <a:rPr lang="en-GB" sz="1200" i="1" baseline="-25000" dirty="0"/>
              <a:t>max</a:t>
            </a:r>
            <a:r>
              <a:rPr lang="en-GB" sz="1200" dirty="0"/>
              <a:t> vs </a:t>
            </a:r>
            <a:r>
              <a:rPr lang="en-GB" sz="1200" i="1" dirty="0"/>
              <a:t>A</a:t>
            </a:r>
            <a:r>
              <a:rPr lang="en-GB" sz="1200" baseline="-25000" dirty="0"/>
              <a:t>i max</a:t>
            </a:r>
            <a:r>
              <a:rPr lang="en-GB" sz="1200" dirty="0"/>
              <a:t>, (b) </a:t>
            </a:r>
            <a:r>
              <a:rPr lang="en-GB" sz="1200" i="1" dirty="0" err="1"/>
              <a:t>gs</a:t>
            </a:r>
            <a:r>
              <a:rPr lang="en-GB" sz="1200" i="1" baseline="-25000" dirty="0" err="1"/>
              <a:t>max</a:t>
            </a:r>
            <a:r>
              <a:rPr lang="en-GB" sz="1200" i="1" baseline="-25000" dirty="0"/>
              <a:t> </a:t>
            </a:r>
            <a:r>
              <a:rPr lang="en-GB" sz="1200" dirty="0"/>
              <a:t>vs </a:t>
            </a:r>
            <a:r>
              <a:rPr lang="en-GB" sz="1200" i="1" dirty="0" err="1"/>
              <a:t>gs</a:t>
            </a:r>
            <a:r>
              <a:rPr lang="en-GB" sz="1200" baseline="-25000" dirty="0" err="1"/>
              <a:t>i</a:t>
            </a:r>
            <a:r>
              <a:rPr lang="en-GB" sz="1200" baseline="-25000" dirty="0"/>
              <a:t> max </a:t>
            </a:r>
            <a:r>
              <a:rPr lang="en-GB" sz="1200" dirty="0"/>
              <a:t>and (c) </a:t>
            </a:r>
            <a:r>
              <a:rPr lang="en-GB" sz="1200" dirty="0" err="1"/>
              <a:t>NPQ</a:t>
            </a:r>
            <a:r>
              <a:rPr lang="en-GB" sz="1200" i="1" baseline="-25000" dirty="0" err="1"/>
              <a:t>max</a:t>
            </a:r>
            <a:r>
              <a:rPr lang="en-GB" sz="1200" i="1" baseline="-25000" dirty="0"/>
              <a:t> </a:t>
            </a:r>
            <a:r>
              <a:rPr lang="en-GB" sz="1200" dirty="0"/>
              <a:t>vs </a:t>
            </a:r>
            <a:r>
              <a:rPr lang="en-GB" sz="1200" dirty="0" err="1"/>
              <a:t>NPQ</a:t>
            </a:r>
            <a:r>
              <a:rPr lang="en-GB" sz="1200" baseline="-25000" dirty="0" err="1"/>
              <a:t>i</a:t>
            </a:r>
            <a:r>
              <a:rPr lang="en-GB" sz="1200" baseline="-25000" dirty="0"/>
              <a:t> max</a:t>
            </a:r>
            <a:r>
              <a:rPr lang="en-GB" sz="1200" dirty="0"/>
              <a:t>. </a:t>
            </a:r>
          </a:p>
          <a:p>
            <a:r>
              <a:rPr lang="en-GB" sz="1200" b="1" dirty="0"/>
              <a:t>Supp. Figure S6:</a:t>
            </a:r>
            <a:r>
              <a:rPr lang="en-GB" sz="1200" dirty="0"/>
              <a:t> Plots showing the (a) scree plot and (b) trait loadings for the phenotypic data PCA analysis.</a:t>
            </a:r>
            <a:r>
              <a:rPr lang="en-GB" sz="1200" b="1" dirty="0"/>
              <a:t> </a:t>
            </a:r>
            <a:endParaRPr lang="en-GB" sz="1200" dirty="0"/>
          </a:p>
          <a:p>
            <a:r>
              <a:rPr lang="en-GB" sz="1200" b="1" dirty="0"/>
              <a:t>Supp. Figure S7: </a:t>
            </a:r>
            <a:r>
              <a:rPr lang="en-GB" sz="1200" dirty="0"/>
              <a:t>(a)</a:t>
            </a:r>
            <a:r>
              <a:rPr lang="en-GB" sz="1200" b="1" dirty="0"/>
              <a:t> </a:t>
            </a:r>
            <a:r>
              <a:rPr lang="en-GB" sz="1200" dirty="0"/>
              <a:t>H-clustering dendrogram of 105 </a:t>
            </a:r>
            <a:r>
              <a:rPr lang="en-GB" sz="1200" i="1" dirty="0"/>
              <a:t>O. </a:t>
            </a:r>
            <a:r>
              <a:rPr lang="en-GB" sz="1200" i="1" dirty="0" err="1"/>
              <a:t>glaberrima</a:t>
            </a:r>
            <a:r>
              <a:rPr lang="en-GB" sz="1200" dirty="0"/>
              <a:t> accessions analysed for similarities based on climatic traits, showing 3 distinct clusters. Frequency plots generated from the H-clustering analysis of the phenotypic data from 155</a:t>
            </a:r>
            <a:r>
              <a:rPr lang="en-GB" sz="1200" i="1" dirty="0"/>
              <a:t> O. </a:t>
            </a:r>
            <a:r>
              <a:rPr lang="en-GB" sz="1200" i="1" dirty="0" err="1"/>
              <a:t>glaberrima</a:t>
            </a:r>
            <a:r>
              <a:rPr lang="en-GB" sz="1200" i="1" dirty="0"/>
              <a:t> </a:t>
            </a:r>
            <a:r>
              <a:rPr lang="en-GB" sz="1200" dirty="0"/>
              <a:t>accessions, showing the frequency of accessions in each cluster for (b) ecological niche and (c) country of origin.</a:t>
            </a:r>
          </a:p>
          <a:p>
            <a:r>
              <a:rPr lang="en-GB" sz="1200" b="1" dirty="0"/>
              <a:t>Supp. Figure S8: </a:t>
            </a:r>
            <a:r>
              <a:rPr lang="en-GB" sz="1200" dirty="0"/>
              <a:t>Correlation matrix for all phenotypic and climatic data, alongside with their principal components. Correlation strength is indicated by colour, shown in the right-hand scale bar. Stars show the significance between traits; p&lt;0.001***, p&lt;0.01**, p&lt;0.05*.</a:t>
            </a:r>
          </a:p>
        </p:txBody>
      </p:sp>
      <p:sp>
        <p:nvSpPr>
          <p:cNvPr id="6" name="TextBox 5">
            <a:extLst>
              <a:ext uri="{FF2B5EF4-FFF2-40B4-BE49-F238E27FC236}">
                <a16:creationId xmlns:a16="http://schemas.microsoft.com/office/drawing/2014/main" id="{D9237884-1F40-3643-8F07-64CCBC792483}"/>
              </a:ext>
            </a:extLst>
          </p:cNvPr>
          <p:cNvSpPr txBox="1"/>
          <p:nvPr/>
        </p:nvSpPr>
        <p:spPr>
          <a:xfrm>
            <a:off x="6830443" y="709537"/>
            <a:ext cx="4908331" cy="3970318"/>
          </a:xfrm>
          <a:prstGeom prst="rect">
            <a:avLst/>
          </a:prstGeom>
          <a:noFill/>
          <a:ln>
            <a:solidFill>
              <a:schemeClr val="tx1"/>
            </a:solidFill>
          </a:ln>
        </p:spPr>
        <p:txBody>
          <a:bodyPr wrap="square" rtlCol="0">
            <a:spAutoFit/>
          </a:bodyPr>
          <a:lstStyle/>
          <a:p>
            <a:r>
              <a:rPr lang="en-GB" sz="1200" b="1" dirty="0">
                <a:cs typeface="Times New Roman" panose="02020603050405020304" pitchFamily="18" charset="0"/>
              </a:rPr>
              <a:t>Supplementary  Tables: </a:t>
            </a:r>
          </a:p>
          <a:p>
            <a:endParaRPr lang="en-GB" sz="1200" dirty="0">
              <a:cs typeface="Times New Roman" panose="02020603050405020304" pitchFamily="18" charset="0"/>
            </a:endParaRPr>
          </a:p>
          <a:p>
            <a:r>
              <a:rPr lang="en-GB" sz="1200" dirty="0"/>
              <a:t>Supplementary Table S1: List of paramet­­er abbreviations, definitions and units of measurement.</a:t>
            </a:r>
          </a:p>
          <a:p>
            <a:endParaRPr lang="en-GB" sz="1200" dirty="0"/>
          </a:p>
          <a:p>
            <a:r>
              <a:rPr lang="en-GB" sz="1200" dirty="0"/>
              <a:t>Supplementary Table S2: List of </a:t>
            </a:r>
            <a:r>
              <a:rPr lang="en-GB" sz="1200" i="1" dirty="0"/>
              <a:t>O. </a:t>
            </a:r>
            <a:r>
              <a:rPr lang="en-GB" sz="1200" i="1" dirty="0" err="1"/>
              <a:t>glaberrima</a:t>
            </a:r>
            <a:r>
              <a:rPr lang="en-GB" sz="1200" dirty="0"/>
              <a:t> ID codes, country of origin and ecology. </a:t>
            </a:r>
          </a:p>
          <a:p>
            <a:endParaRPr lang="en-GB" sz="1200" dirty="0"/>
          </a:p>
          <a:p>
            <a:r>
              <a:rPr lang="en-GB" sz="1200" dirty="0"/>
              <a:t>Supplementary Table S3: S</a:t>
            </a:r>
            <a:r>
              <a:rPr lang="en-GB" sz="1200" b="1" dirty="0"/>
              <a:t>3a</a:t>
            </a:r>
            <a:r>
              <a:rPr lang="en-GB" sz="1200" dirty="0"/>
              <a:t>: Estimated LL.4 model outputs on carbon assimilation (</a:t>
            </a:r>
            <a:r>
              <a:rPr lang="en-GB" sz="1200" i="1" dirty="0"/>
              <a:t>A</a:t>
            </a:r>
            <a:r>
              <a:rPr lang="en-GB" sz="1200" dirty="0"/>
              <a:t>) IRGA induction data, showing the 4 replicates for accession IRGC_96726. S</a:t>
            </a:r>
            <a:r>
              <a:rPr lang="en-GB" sz="1200" b="1" dirty="0"/>
              <a:t>3b: </a:t>
            </a:r>
            <a:r>
              <a:rPr lang="en-GB" sz="1200" dirty="0"/>
              <a:t>Estimated LL.4 model outputs on stomatal conductance (</a:t>
            </a:r>
            <a:r>
              <a:rPr lang="en-GB" sz="1200" i="1" dirty="0" err="1"/>
              <a:t>gs</a:t>
            </a:r>
            <a:r>
              <a:rPr lang="en-GB" sz="1200" dirty="0"/>
              <a:t>) IRGA induction data, showing the 4 replicates for accession MG04. </a:t>
            </a:r>
          </a:p>
          <a:p>
            <a:r>
              <a:rPr lang="en-GB" sz="1200" b="1" dirty="0"/>
              <a:t>S3c:</a:t>
            </a:r>
            <a:r>
              <a:rPr lang="en-GB" sz="1200" dirty="0"/>
              <a:t> Estimated LL.3 model outputs on non-photochemical quenching (NPQ) IRGA induction data, showing the 4 replicates for accession TOG_12188. S</a:t>
            </a:r>
            <a:r>
              <a:rPr lang="en-GB" sz="1200" b="1" dirty="0"/>
              <a:t>3d:</a:t>
            </a:r>
            <a:r>
              <a:rPr lang="en-GB" sz="1200" dirty="0"/>
              <a:t> Estimated W2.4 model outputs on non-photochemical quenching (NPQ) IRGA relaxation data, showing the 3 replicates for accession EG55. EG55 was one of a small number of accession where only 3 replicates were measured. S</a:t>
            </a:r>
            <a:r>
              <a:rPr lang="en-GB" sz="1200" b="1" dirty="0"/>
              <a:t>3e:</a:t>
            </a:r>
            <a:r>
              <a:rPr lang="en-GB" sz="1200" dirty="0"/>
              <a:t> Estimated LL.4 model outputs on stomatal conductance (</a:t>
            </a:r>
            <a:r>
              <a:rPr lang="en-GB" sz="1200" i="1" dirty="0" err="1"/>
              <a:t>gs</a:t>
            </a:r>
            <a:r>
              <a:rPr lang="en-GB" sz="1200" dirty="0"/>
              <a:t>) IRGA relaxation data, showing the 4 replicates for accession TOG_5326. S</a:t>
            </a:r>
            <a:r>
              <a:rPr lang="en-GB" sz="1200" b="1" dirty="0"/>
              <a:t>3f:</a:t>
            </a:r>
            <a:r>
              <a:rPr lang="en-GB" sz="1200" dirty="0"/>
              <a:t> Estimated LL.4 model outputs on carbon assimilation (</a:t>
            </a:r>
            <a:r>
              <a:rPr lang="en-GB" sz="1200" i="1" dirty="0"/>
              <a:t>A</a:t>
            </a:r>
            <a:r>
              <a:rPr lang="en-GB" sz="1200" dirty="0"/>
              <a:t>) IRGA relaxation data, showing the 4 replicates for accession UG26. </a:t>
            </a:r>
          </a:p>
        </p:txBody>
      </p:sp>
    </p:spTree>
    <p:extLst>
      <p:ext uri="{BB962C8B-B14F-4D97-AF65-F5344CB8AC3E}">
        <p14:creationId xmlns:p14="http://schemas.microsoft.com/office/powerpoint/2010/main" val="780812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B787ED-5437-354A-AC35-01C4F2FD1F9F}"/>
              </a:ext>
            </a:extLst>
          </p:cNvPr>
          <p:cNvPicPr>
            <a:picLocks noChangeAspect="1"/>
          </p:cNvPicPr>
          <p:nvPr/>
        </p:nvPicPr>
        <p:blipFill>
          <a:blip r:embed="rId2"/>
          <a:stretch>
            <a:fillRect/>
          </a:stretch>
        </p:blipFill>
        <p:spPr>
          <a:xfrm>
            <a:off x="3671295" y="0"/>
            <a:ext cx="6858000" cy="6858000"/>
          </a:xfrm>
          <a:prstGeom prst="rect">
            <a:avLst/>
          </a:prstGeom>
        </p:spPr>
      </p:pic>
      <p:sp>
        <p:nvSpPr>
          <p:cNvPr id="6" name="TextBox 5">
            <a:extLst>
              <a:ext uri="{FF2B5EF4-FFF2-40B4-BE49-F238E27FC236}">
                <a16:creationId xmlns:a16="http://schemas.microsoft.com/office/drawing/2014/main" id="{5871D14B-10FC-AA42-953D-752F0228EA9A}"/>
              </a:ext>
            </a:extLst>
          </p:cNvPr>
          <p:cNvSpPr txBox="1"/>
          <p:nvPr/>
        </p:nvSpPr>
        <p:spPr>
          <a:xfrm>
            <a:off x="402316" y="228382"/>
            <a:ext cx="1905000" cy="633122"/>
          </a:xfrm>
          <a:prstGeom prst="rect">
            <a:avLst/>
          </a:prstGeom>
          <a:noFill/>
        </p:spPr>
        <p:txBody>
          <a:bodyPr wrap="square" rtlCol="0">
            <a:spAutoFit/>
          </a:bodyPr>
          <a:lstStyle/>
          <a:p>
            <a:r>
              <a:rPr lang="en-US" b="1" dirty="0"/>
              <a:t>Supp. Figure S1a</a:t>
            </a:r>
            <a:r>
              <a:rPr lang="en-US" dirty="0"/>
              <a:t>.</a:t>
            </a:r>
          </a:p>
          <a:p>
            <a:r>
              <a:rPr lang="en-US" sz="857" dirty="0"/>
              <a:t>Mean CO</a:t>
            </a:r>
            <a:r>
              <a:rPr lang="en-US" sz="857" baseline="-25000" dirty="0"/>
              <a:t>2</a:t>
            </a:r>
            <a:r>
              <a:rPr lang="en-US" sz="857" dirty="0"/>
              <a:t> assimilation vs time for each accession.</a:t>
            </a:r>
          </a:p>
        </p:txBody>
      </p:sp>
    </p:spTree>
    <p:extLst>
      <p:ext uri="{BB962C8B-B14F-4D97-AF65-F5344CB8AC3E}">
        <p14:creationId xmlns:p14="http://schemas.microsoft.com/office/powerpoint/2010/main" val="438388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B023D2-7DC5-3F43-BFC9-0E47001B62BF}"/>
              </a:ext>
            </a:extLst>
          </p:cNvPr>
          <p:cNvPicPr>
            <a:picLocks noChangeAspect="1"/>
          </p:cNvPicPr>
          <p:nvPr/>
        </p:nvPicPr>
        <p:blipFill>
          <a:blip r:embed="rId2"/>
          <a:stretch>
            <a:fillRect/>
          </a:stretch>
        </p:blipFill>
        <p:spPr>
          <a:xfrm>
            <a:off x="2665864" y="0"/>
            <a:ext cx="8068235" cy="6858000"/>
          </a:xfrm>
          <a:prstGeom prst="rect">
            <a:avLst/>
          </a:prstGeom>
        </p:spPr>
      </p:pic>
      <p:sp>
        <p:nvSpPr>
          <p:cNvPr id="6" name="Rectangle 5">
            <a:extLst>
              <a:ext uri="{FF2B5EF4-FFF2-40B4-BE49-F238E27FC236}">
                <a16:creationId xmlns:a16="http://schemas.microsoft.com/office/drawing/2014/main" id="{CEB2D234-95D0-3540-882C-21B9B52C20FD}"/>
              </a:ext>
            </a:extLst>
          </p:cNvPr>
          <p:cNvSpPr/>
          <p:nvPr/>
        </p:nvSpPr>
        <p:spPr>
          <a:xfrm>
            <a:off x="288565" y="202973"/>
            <a:ext cx="1849154" cy="633122"/>
          </a:xfrm>
          <a:prstGeom prst="rect">
            <a:avLst/>
          </a:prstGeom>
        </p:spPr>
        <p:txBody>
          <a:bodyPr wrap="square">
            <a:spAutoFit/>
          </a:bodyPr>
          <a:lstStyle/>
          <a:p>
            <a:r>
              <a:rPr lang="en-US" b="1" dirty="0"/>
              <a:t>Supp. Figure S1b</a:t>
            </a:r>
            <a:r>
              <a:rPr lang="en-US" dirty="0"/>
              <a:t>.</a:t>
            </a:r>
          </a:p>
          <a:p>
            <a:r>
              <a:rPr lang="en-US" sz="857" dirty="0"/>
              <a:t>Individual replicate CO</a:t>
            </a:r>
            <a:r>
              <a:rPr lang="en-US" sz="857" baseline="-25000" dirty="0"/>
              <a:t>2</a:t>
            </a:r>
            <a:r>
              <a:rPr lang="en-US" sz="857" dirty="0"/>
              <a:t> assimilation vs time for each accession.</a:t>
            </a:r>
          </a:p>
        </p:txBody>
      </p:sp>
    </p:spTree>
    <p:extLst>
      <p:ext uri="{BB962C8B-B14F-4D97-AF65-F5344CB8AC3E}">
        <p14:creationId xmlns:p14="http://schemas.microsoft.com/office/powerpoint/2010/main" val="2034356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3180AE-251A-184E-BFB8-7264D3EE9D2A}"/>
              </a:ext>
            </a:extLst>
          </p:cNvPr>
          <p:cNvPicPr>
            <a:picLocks noChangeAspect="1"/>
          </p:cNvPicPr>
          <p:nvPr/>
        </p:nvPicPr>
        <p:blipFill>
          <a:blip r:embed="rId2"/>
          <a:stretch>
            <a:fillRect/>
          </a:stretch>
        </p:blipFill>
        <p:spPr>
          <a:xfrm>
            <a:off x="3810000" y="0"/>
            <a:ext cx="6858000" cy="6858000"/>
          </a:xfrm>
          <a:prstGeom prst="rect">
            <a:avLst/>
          </a:prstGeom>
        </p:spPr>
      </p:pic>
      <p:sp>
        <p:nvSpPr>
          <p:cNvPr id="6" name="Rectangle 5">
            <a:extLst>
              <a:ext uri="{FF2B5EF4-FFF2-40B4-BE49-F238E27FC236}">
                <a16:creationId xmlns:a16="http://schemas.microsoft.com/office/drawing/2014/main" id="{4330F346-7197-9D4D-B41D-9D9D2C2A2A98}"/>
              </a:ext>
            </a:extLst>
          </p:cNvPr>
          <p:cNvSpPr/>
          <p:nvPr/>
        </p:nvSpPr>
        <p:spPr>
          <a:xfrm>
            <a:off x="389894" y="227953"/>
            <a:ext cx="2056744" cy="633122"/>
          </a:xfrm>
          <a:prstGeom prst="rect">
            <a:avLst/>
          </a:prstGeom>
        </p:spPr>
        <p:txBody>
          <a:bodyPr wrap="square">
            <a:spAutoFit/>
          </a:bodyPr>
          <a:lstStyle/>
          <a:p>
            <a:r>
              <a:rPr lang="en-US" b="1" dirty="0"/>
              <a:t>Supp. Figure S1c</a:t>
            </a:r>
            <a:r>
              <a:rPr lang="en-US" dirty="0"/>
              <a:t>.</a:t>
            </a:r>
          </a:p>
          <a:p>
            <a:r>
              <a:rPr lang="en-US" sz="857" dirty="0"/>
              <a:t>Mean stomatal conductance vs time for each accession.</a:t>
            </a:r>
          </a:p>
        </p:txBody>
      </p:sp>
    </p:spTree>
    <p:extLst>
      <p:ext uri="{BB962C8B-B14F-4D97-AF65-F5344CB8AC3E}">
        <p14:creationId xmlns:p14="http://schemas.microsoft.com/office/powerpoint/2010/main" val="3264976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A45BE44-E094-7A42-8A74-44B6AC7AA53A}"/>
              </a:ext>
            </a:extLst>
          </p:cNvPr>
          <p:cNvPicPr>
            <a:picLocks noChangeAspect="1"/>
          </p:cNvPicPr>
          <p:nvPr/>
        </p:nvPicPr>
        <p:blipFill>
          <a:blip r:embed="rId2"/>
          <a:stretch>
            <a:fillRect/>
          </a:stretch>
        </p:blipFill>
        <p:spPr>
          <a:xfrm>
            <a:off x="3643203" y="0"/>
            <a:ext cx="6858000" cy="6858000"/>
          </a:xfrm>
          <a:prstGeom prst="rect">
            <a:avLst/>
          </a:prstGeom>
        </p:spPr>
      </p:pic>
      <p:sp>
        <p:nvSpPr>
          <p:cNvPr id="6" name="Rectangle 5">
            <a:extLst>
              <a:ext uri="{FF2B5EF4-FFF2-40B4-BE49-F238E27FC236}">
                <a16:creationId xmlns:a16="http://schemas.microsoft.com/office/drawing/2014/main" id="{EB795E3B-4354-234E-A6E7-D2D9D18851CB}"/>
              </a:ext>
            </a:extLst>
          </p:cNvPr>
          <p:cNvSpPr/>
          <p:nvPr/>
        </p:nvSpPr>
        <p:spPr>
          <a:xfrm>
            <a:off x="615760" y="215330"/>
            <a:ext cx="2498144" cy="633122"/>
          </a:xfrm>
          <a:prstGeom prst="rect">
            <a:avLst/>
          </a:prstGeom>
        </p:spPr>
        <p:txBody>
          <a:bodyPr wrap="square">
            <a:spAutoFit/>
          </a:bodyPr>
          <a:lstStyle/>
          <a:p>
            <a:r>
              <a:rPr lang="en-US" b="1" dirty="0"/>
              <a:t>Supp. Figure S1d</a:t>
            </a:r>
            <a:r>
              <a:rPr lang="en-US" dirty="0"/>
              <a:t>.</a:t>
            </a:r>
          </a:p>
          <a:p>
            <a:r>
              <a:rPr lang="en-US" sz="857" dirty="0"/>
              <a:t>Individual replicate stomatal conductance vs time for each accession.</a:t>
            </a:r>
          </a:p>
        </p:txBody>
      </p:sp>
    </p:spTree>
    <p:extLst>
      <p:ext uri="{BB962C8B-B14F-4D97-AF65-F5344CB8AC3E}">
        <p14:creationId xmlns:p14="http://schemas.microsoft.com/office/powerpoint/2010/main" val="2133978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ACF49A4-C9F6-2241-802D-B521B1E73F11}"/>
              </a:ext>
            </a:extLst>
          </p:cNvPr>
          <p:cNvPicPr>
            <a:picLocks noChangeAspect="1"/>
          </p:cNvPicPr>
          <p:nvPr/>
        </p:nvPicPr>
        <p:blipFill>
          <a:blip r:embed="rId2"/>
          <a:stretch>
            <a:fillRect/>
          </a:stretch>
        </p:blipFill>
        <p:spPr>
          <a:xfrm>
            <a:off x="2918074" y="0"/>
            <a:ext cx="7620000" cy="6858000"/>
          </a:xfrm>
          <a:prstGeom prst="rect">
            <a:avLst/>
          </a:prstGeom>
        </p:spPr>
      </p:pic>
      <p:sp>
        <p:nvSpPr>
          <p:cNvPr id="6" name="Rectangle 5">
            <a:extLst>
              <a:ext uri="{FF2B5EF4-FFF2-40B4-BE49-F238E27FC236}">
                <a16:creationId xmlns:a16="http://schemas.microsoft.com/office/drawing/2014/main" id="{D37583BD-DE23-654B-9ADD-69F50CF79D4A}"/>
              </a:ext>
            </a:extLst>
          </p:cNvPr>
          <p:cNvSpPr/>
          <p:nvPr/>
        </p:nvSpPr>
        <p:spPr>
          <a:xfrm>
            <a:off x="259852" y="153547"/>
            <a:ext cx="2322710" cy="501227"/>
          </a:xfrm>
          <a:prstGeom prst="rect">
            <a:avLst/>
          </a:prstGeom>
        </p:spPr>
        <p:txBody>
          <a:bodyPr wrap="square">
            <a:spAutoFit/>
          </a:bodyPr>
          <a:lstStyle/>
          <a:p>
            <a:r>
              <a:rPr lang="en-US" b="1" dirty="0"/>
              <a:t>Supp. Figure S1e</a:t>
            </a:r>
            <a:r>
              <a:rPr lang="en-US" dirty="0"/>
              <a:t>.</a:t>
            </a:r>
          </a:p>
          <a:p>
            <a:r>
              <a:rPr lang="en-US" sz="857" dirty="0"/>
              <a:t>Mean NPQ vs time for each accession.</a:t>
            </a:r>
          </a:p>
        </p:txBody>
      </p:sp>
    </p:spTree>
    <p:extLst>
      <p:ext uri="{BB962C8B-B14F-4D97-AF65-F5344CB8AC3E}">
        <p14:creationId xmlns:p14="http://schemas.microsoft.com/office/powerpoint/2010/main" val="1512645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829DBC-980E-1645-B9EF-CCEDFF029BA4}"/>
              </a:ext>
            </a:extLst>
          </p:cNvPr>
          <p:cNvPicPr>
            <a:picLocks noChangeAspect="1"/>
          </p:cNvPicPr>
          <p:nvPr/>
        </p:nvPicPr>
        <p:blipFill>
          <a:blip r:embed="rId2"/>
          <a:stretch>
            <a:fillRect/>
          </a:stretch>
        </p:blipFill>
        <p:spPr>
          <a:xfrm>
            <a:off x="2995327" y="0"/>
            <a:ext cx="7620000" cy="6858000"/>
          </a:xfrm>
          <a:prstGeom prst="rect">
            <a:avLst/>
          </a:prstGeom>
        </p:spPr>
      </p:pic>
      <p:sp>
        <p:nvSpPr>
          <p:cNvPr id="6" name="Rectangle 5">
            <a:extLst>
              <a:ext uri="{FF2B5EF4-FFF2-40B4-BE49-F238E27FC236}">
                <a16:creationId xmlns:a16="http://schemas.microsoft.com/office/drawing/2014/main" id="{4F77C1BF-3BBC-B245-8E08-78E22954C834}"/>
              </a:ext>
            </a:extLst>
          </p:cNvPr>
          <p:cNvSpPr/>
          <p:nvPr/>
        </p:nvSpPr>
        <p:spPr>
          <a:xfrm>
            <a:off x="414871" y="202974"/>
            <a:ext cx="2071851" cy="633122"/>
          </a:xfrm>
          <a:prstGeom prst="rect">
            <a:avLst/>
          </a:prstGeom>
        </p:spPr>
        <p:txBody>
          <a:bodyPr wrap="square">
            <a:spAutoFit/>
          </a:bodyPr>
          <a:lstStyle/>
          <a:p>
            <a:r>
              <a:rPr lang="en-US" b="1" dirty="0"/>
              <a:t>Supp. Figure S1f</a:t>
            </a:r>
            <a:r>
              <a:rPr lang="en-US" dirty="0"/>
              <a:t>.</a:t>
            </a:r>
          </a:p>
          <a:p>
            <a:r>
              <a:rPr lang="en-US" sz="857" dirty="0"/>
              <a:t>Individual replicate NPQ vs time for each accession.</a:t>
            </a:r>
          </a:p>
        </p:txBody>
      </p:sp>
    </p:spTree>
    <p:extLst>
      <p:ext uri="{BB962C8B-B14F-4D97-AF65-F5344CB8AC3E}">
        <p14:creationId xmlns:p14="http://schemas.microsoft.com/office/powerpoint/2010/main" val="1452791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36B3603-C185-C342-8F7A-7047DB658FC3}"/>
              </a:ext>
            </a:extLst>
          </p:cNvPr>
          <p:cNvSpPr txBox="1"/>
          <p:nvPr/>
        </p:nvSpPr>
        <p:spPr>
          <a:xfrm>
            <a:off x="66039" y="134164"/>
            <a:ext cx="2454423" cy="738664"/>
          </a:xfrm>
          <a:prstGeom prst="rect">
            <a:avLst/>
          </a:prstGeom>
          <a:noFill/>
        </p:spPr>
        <p:txBody>
          <a:bodyPr wrap="square" rtlCol="0">
            <a:spAutoFit/>
          </a:bodyPr>
          <a:lstStyle/>
          <a:p>
            <a:r>
              <a:rPr lang="en-GB" b="1" dirty="0">
                <a:cs typeface="Times New Roman" panose="02020603050405020304" pitchFamily="18" charset="0"/>
              </a:rPr>
              <a:t>Supp. Figure S2a</a:t>
            </a:r>
          </a:p>
          <a:p>
            <a:r>
              <a:rPr lang="en-GB" sz="1200" dirty="0">
                <a:cs typeface="Times New Roman" panose="02020603050405020304" pitchFamily="18" charset="0"/>
              </a:rPr>
              <a:t>Steady state gas exchange and chlorophyll fluorescence traits</a:t>
            </a:r>
          </a:p>
        </p:txBody>
      </p:sp>
      <p:pic>
        <p:nvPicPr>
          <p:cNvPr id="8" name="Picture 7">
            <a:extLst>
              <a:ext uri="{FF2B5EF4-FFF2-40B4-BE49-F238E27FC236}">
                <a16:creationId xmlns:a16="http://schemas.microsoft.com/office/drawing/2014/main" id="{D2413B08-FF98-704A-9CB6-63A05FCE134C}"/>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2313530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36B3603-C185-C342-8F7A-7047DB658FC3}"/>
              </a:ext>
            </a:extLst>
          </p:cNvPr>
          <p:cNvSpPr txBox="1"/>
          <p:nvPr/>
        </p:nvSpPr>
        <p:spPr>
          <a:xfrm>
            <a:off x="66039" y="134164"/>
            <a:ext cx="8429375" cy="523220"/>
          </a:xfrm>
          <a:prstGeom prst="rect">
            <a:avLst/>
          </a:prstGeom>
          <a:noFill/>
        </p:spPr>
        <p:txBody>
          <a:bodyPr wrap="square" rtlCol="0">
            <a:spAutoFit/>
          </a:bodyPr>
          <a:lstStyle/>
          <a:p>
            <a:r>
              <a:rPr lang="en-GB" b="1" dirty="0">
                <a:cs typeface="Times New Roman" panose="02020603050405020304" pitchFamily="18" charset="0"/>
              </a:rPr>
              <a:t>Supp. Figure S2b</a:t>
            </a:r>
          </a:p>
          <a:p>
            <a:r>
              <a:rPr lang="en-GB" sz="1000" dirty="0">
                <a:cs typeface="Times New Roman" panose="02020603050405020304" pitchFamily="18" charset="0"/>
              </a:rPr>
              <a:t>Dynamic CO2 assimilation</a:t>
            </a:r>
          </a:p>
        </p:txBody>
      </p:sp>
      <p:pic>
        <p:nvPicPr>
          <p:cNvPr id="7" name="Picture 6">
            <a:extLst>
              <a:ext uri="{FF2B5EF4-FFF2-40B4-BE49-F238E27FC236}">
                <a16:creationId xmlns:a16="http://schemas.microsoft.com/office/drawing/2014/main" id="{7AD3BE3B-7083-9040-AB94-CFCEE30851DF}"/>
              </a:ext>
            </a:extLst>
          </p:cNvPr>
          <p:cNvPicPr>
            <a:picLocks noChangeAspect="1"/>
          </p:cNvPicPr>
          <p:nvPr/>
        </p:nvPicPr>
        <p:blipFill>
          <a:blip r:embed="rId2"/>
          <a:stretch>
            <a:fillRect/>
          </a:stretch>
        </p:blipFill>
        <p:spPr>
          <a:xfrm>
            <a:off x="3149321" y="0"/>
            <a:ext cx="6858000" cy="6858000"/>
          </a:xfrm>
          <a:prstGeom prst="rect">
            <a:avLst/>
          </a:prstGeom>
        </p:spPr>
      </p:pic>
    </p:spTree>
    <p:extLst>
      <p:ext uri="{BB962C8B-B14F-4D97-AF65-F5344CB8AC3E}">
        <p14:creationId xmlns:p14="http://schemas.microsoft.com/office/powerpoint/2010/main" val="2163951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36B3603-C185-C342-8F7A-7047DB658FC3}"/>
              </a:ext>
            </a:extLst>
          </p:cNvPr>
          <p:cNvSpPr txBox="1"/>
          <p:nvPr/>
        </p:nvSpPr>
        <p:spPr>
          <a:xfrm>
            <a:off x="230162" y="239672"/>
            <a:ext cx="8429375" cy="523220"/>
          </a:xfrm>
          <a:prstGeom prst="rect">
            <a:avLst/>
          </a:prstGeom>
          <a:noFill/>
        </p:spPr>
        <p:txBody>
          <a:bodyPr wrap="square" rtlCol="0">
            <a:spAutoFit/>
          </a:bodyPr>
          <a:lstStyle/>
          <a:p>
            <a:r>
              <a:rPr lang="en-GB" b="1" dirty="0">
                <a:cs typeface="Times New Roman" panose="02020603050405020304" pitchFamily="18" charset="0"/>
              </a:rPr>
              <a:t>Supp. Figure S2c</a:t>
            </a:r>
          </a:p>
          <a:p>
            <a:r>
              <a:rPr lang="en-GB" sz="1000" dirty="0">
                <a:cs typeface="Times New Roman" panose="02020603050405020304" pitchFamily="18" charset="0"/>
              </a:rPr>
              <a:t>Dynamic stomatal conductance traits</a:t>
            </a:r>
          </a:p>
        </p:txBody>
      </p:sp>
      <p:pic>
        <p:nvPicPr>
          <p:cNvPr id="3" name="Picture 2">
            <a:extLst>
              <a:ext uri="{FF2B5EF4-FFF2-40B4-BE49-F238E27FC236}">
                <a16:creationId xmlns:a16="http://schemas.microsoft.com/office/drawing/2014/main" id="{95274CE7-EE62-D64B-856A-B639325D07D8}"/>
              </a:ext>
            </a:extLst>
          </p:cNvPr>
          <p:cNvPicPr>
            <a:picLocks noChangeAspect="1"/>
          </p:cNvPicPr>
          <p:nvPr/>
        </p:nvPicPr>
        <p:blipFill>
          <a:blip r:embed="rId2"/>
          <a:stretch>
            <a:fillRect/>
          </a:stretch>
        </p:blipFill>
        <p:spPr>
          <a:xfrm>
            <a:off x="3603284" y="0"/>
            <a:ext cx="6858000" cy="6858000"/>
          </a:xfrm>
          <a:prstGeom prst="rect">
            <a:avLst/>
          </a:prstGeom>
        </p:spPr>
      </p:pic>
    </p:spTree>
    <p:extLst>
      <p:ext uri="{BB962C8B-B14F-4D97-AF65-F5344CB8AC3E}">
        <p14:creationId xmlns:p14="http://schemas.microsoft.com/office/powerpoint/2010/main" val="192129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36B3603-C185-C342-8F7A-7047DB658FC3}"/>
              </a:ext>
            </a:extLst>
          </p:cNvPr>
          <p:cNvSpPr txBox="1"/>
          <p:nvPr/>
        </p:nvSpPr>
        <p:spPr>
          <a:xfrm>
            <a:off x="66039" y="134164"/>
            <a:ext cx="8429375" cy="523220"/>
          </a:xfrm>
          <a:prstGeom prst="rect">
            <a:avLst/>
          </a:prstGeom>
          <a:noFill/>
        </p:spPr>
        <p:txBody>
          <a:bodyPr wrap="square" rtlCol="0">
            <a:spAutoFit/>
          </a:bodyPr>
          <a:lstStyle/>
          <a:p>
            <a:r>
              <a:rPr lang="en-GB" b="1" dirty="0">
                <a:cs typeface="Times New Roman" panose="02020603050405020304" pitchFamily="18" charset="0"/>
              </a:rPr>
              <a:t>Supp. Figure S2d</a:t>
            </a:r>
          </a:p>
          <a:p>
            <a:r>
              <a:rPr lang="en-GB" sz="1000" dirty="0">
                <a:cs typeface="Times New Roman" panose="02020603050405020304" pitchFamily="18" charset="0"/>
              </a:rPr>
              <a:t>Dynamic NPQ traits</a:t>
            </a:r>
          </a:p>
        </p:txBody>
      </p:sp>
      <p:pic>
        <p:nvPicPr>
          <p:cNvPr id="3" name="Picture 2">
            <a:extLst>
              <a:ext uri="{FF2B5EF4-FFF2-40B4-BE49-F238E27FC236}">
                <a16:creationId xmlns:a16="http://schemas.microsoft.com/office/drawing/2014/main" id="{80301924-7EE5-8B43-AF88-3E252476FF9C}"/>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3573385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36B3603-C185-C342-8F7A-7047DB658FC3}"/>
              </a:ext>
            </a:extLst>
          </p:cNvPr>
          <p:cNvSpPr txBox="1"/>
          <p:nvPr/>
        </p:nvSpPr>
        <p:spPr>
          <a:xfrm>
            <a:off x="347393" y="321733"/>
            <a:ext cx="8429375" cy="523220"/>
          </a:xfrm>
          <a:prstGeom prst="rect">
            <a:avLst/>
          </a:prstGeom>
          <a:noFill/>
        </p:spPr>
        <p:txBody>
          <a:bodyPr wrap="square" rtlCol="0">
            <a:spAutoFit/>
          </a:bodyPr>
          <a:lstStyle/>
          <a:p>
            <a:r>
              <a:rPr lang="en-GB" b="1" dirty="0">
                <a:cs typeface="Times New Roman" panose="02020603050405020304" pitchFamily="18" charset="0"/>
              </a:rPr>
              <a:t>Supp. Figure 2e</a:t>
            </a:r>
          </a:p>
          <a:p>
            <a:r>
              <a:rPr lang="en-GB" sz="1000" dirty="0">
                <a:cs typeface="Times New Roman" panose="02020603050405020304" pitchFamily="18" charset="0"/>
              </a:rPr>
              <a:t>Morphology traits</a:t>
            </a:r>
          </a:p>
        </p:txBody>
      </p:sp>
      <p:pic>
        <p:nvPicPr>
          <p:cNvPr id="3" name="Picture 2">
            <a:extLst>
              <a:ext uri="{FF2B5EF4-FFF2-40B4-BE49-F238E27FC236}">
                <a16:creationId xmlns:a16="http://schemas.microsoft.com/office/drawing/2014/main" id="{0FEC9B2B-C575-D149-AAB3-41D0A522DBC4}"/>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104042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E74521-74D8-0145-835D-23CBEAAE589D}"/>
              </a:ext>
            </a:extLst>
          </p:cNvPr>
          <p:cNvPicPr>
            <a:picLocks noChangeAspect="1"/>
          </p:cNvPicPr>
          <p:nvPr/>
        </p:nvPicPr>
        <p:blipFill>
          <a:blip r:embed="rId3"/>
          <a:stretch>
            <a:fillRect/>
          </a:stretch>
        </p:blipFill>
        <p:spPr>
          <a:xfrm>
            <a:off x="4994533" y="-75902"/>
            <a:ext cx="7001762" cy="6858000"/>
          </a:xfrm>
          <a:prstGeom prst="rect">
            <a:avLst/>
          </a:prstGeom>
        </p:spPr>
      </p:pic>
      <p:sp>
        <p:nvSpPr>
          <p:cNvPr id="6" name="TextBox 5">
            <a:extLst>
              <a:ext uri="{FF2B5EF4-FFF2-40B4-BE49-F238E27FC236}">
                <a16:creationId xmlns:a16="http://schemas.microsoft.com/office/drawing/2014/main" id="{8253B7A8-A4D8-A142-A2DC-DF015C04ED0D}"/>
              </a:ext>
            </a:extLst>
          </p:cNvPr>
          <p:cNvSpPr txBox="1"/>
          <p:nvPr/>
        </p:nvSpPr>
        <p:spPr>
          <a:xfrm>
            <a:off x="66039" y="134164"/>
            <a:ext cx="8429375" cy="369332"/>
          </a:xfrm>
          <a:prstGeom prst="rect">
            <a:avLst/>
          </a:prstGeom>
          <a:noFill/>
        </p:spPr>
        <p:txBody>
          <a:bodyPr wrap="square" rtlCol="0">
            <a:spAutoFit/>
          </a:bodyPr>
          <a:lstStyle/>
          <a:p>
            <a:r>
              <a:rPr lang="en-GB" dirty="0">
                <a:cs typeface="Times New Roman" panose="02020603050405020304" pitchFamily="18" charset="0"/>
              </a:rPr>
              <a:t>Supp. Figure S3</a:t>
            </a:r>
          </a:p>
        </p:txBody>
      </p:sp>
    </p:spTree>
    <p:extLst>
      <p:ext uri="{BB962C8B-B14F-4D97-AF65-F5344CB8AC3E}">
        <p14:creationId xmlns:p14="http://schemas.microsoft.com/office/powerpoint/2010/main" val="2347244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A4C8592-78B2-6D4D-9111-A328E923C93B}"/>
              </a:ext>
            </a:extLst>
          </p:cNvPr>
          <p:cNvPicPr>
            <a:picLocks noChangeAspect="1"/>
          </p:cNvPicPr>
          <p:nvPr/>
        </p:nvPicPr>
        <p:blipFill>
          <a:blip r:embed="rId3"/>
          <a:stretch>
            <a:fillRect/>
          </a:stretch>
        </p:blipFill>
        <p:spPr>
          <a:xfrm>
            <a:off x="241312" y="4062639"/>
            <a:ext cx="2738209" cy="2738209"/>
          </a:xfrm>
          <a:prstGeom prst="rect">
            <a:avLst/>
          </a:prstGeom>
        </p:spPr>
      </p:pic>
      <p:sp>
        <p:nvSpPr>
          <p:cNvPr id="22" name="TextBox 21">
            <a:extLst>
              <a:ext uri="{FF2B5EF4-FFF2-40B4-BE49-F238E27FC236}">
                <a16:creationId xmlns:a16="http://schemas.microsoft.com/office/drawing/2014/main" id="{E6ABD962-5C7B-A24D-9B22-DED754114A36}"/>
              </a:ext>
            </a:extLst>
          </p:cNvPr>
          <p:cNvSpPr txBox="1"/>
          <p:nvPr/>
        </p:nvSpPr>
        <p:spPr>
          <a:xfrm>
            <a:off x="63512" y="146864"/>
            <a:ext cx="8429375" cy="369332"/>
          </a:xfrm>
          <a:prstGeom prst="rect">
            <a:avLst/>
          </a:prstGeom>
          <a:noFill/>
        </p:spPr>
        <p:txBody>
          <a:bodyPr wrap="square" rtlCol="0">
            <a:spAutoFit/>
          </a:bodyPr>
          <a:lstStyle/>
          <a:p>
            <a:r>
              <a:rPr lang="en-GB" dirty="0">
                <a:cs typeface="Times New Roman" panose="02020603050405020304" pitchFamily="18" charset="0"/>
              </a:rPr>
              <a:t>Supp. Figure S4</a:t>
            </a:r>
            <a:endParaRPr lang="en-GB" baseline="30000" dirty="0">
              <a:cs typeface="Times New Roman" panose="02020603050405020304" pitchFamily="18" charset="0"/>
            </a:endParaRPr>
          </a:p>
        </p:txBody>
      </p:sp>
      <p:pic>
        <p:nvPicPr>
          <p:cNvPr id="6" name="Picture 5">
            <a:extLst>
              <a:ext uri="{FF2B5EF4-FFF2-40B4-BE49-F238E27FC236}">
                <a16:creationId xmlns:a16="http://schemas.microsoft.com/office/drawing/2014/main" id="{5A513DC2-D687-CB4D-8128-9B652CCD6B86}"/>
              </a:ext>
            </a:extLst>
          </p:cNvPr>
          <p:cNvPicPr>
            <a:picLocks noChangeAspect="1"/>
          </p:cNvPicPr>
          <p:nvPr/>
        </p:nvPicPr>
        <p:blipFill>
          <a:blip r:embed="rId4"/>
          <a:stretch>
            <a:fillRect/>
          </a:stretch>
        </p:blipFill>
        <p:spPr>
          <a:xfrm>
            <a:off x="241312" y="1197312"/>
            <a:ext cx="2738209" cy="2738209"/>
          </a:xfrm>
          <a:prstGeom prst="rect">
            <a:avLst/>
          </a:prstGeom>
        </p:spPr>
      </p:pic>
      <p:sp>
        <p:nvSpPr>
          <p:cNvPr id="14" name="TextBox 13">
            <a:extLst>
              <a:ext uri="{FF2B5EF4-FFF2-40B4-BE49-F238E27FC236}">
                <a16:creationId xmlns:a16="http://schemas.microsoft.com/office/drawing/2014/main" id="{585840B8-689D-AE4E-B1C9-AC4EA9AF1949}"/>
              </a:ext>
            </a:extLst>
          </p:cNvPr>
          <p:cNvSpPr txBox="1"/>
          <p:nvPr/>
        </p:nvSpPr>
        <p:spPr>
          <a:xfrm>
            <a:off x="63512" y="1184494"/>
            <a:ext cx="1008112" cy="338554"/>
          </a:xfrm>
          <a:prstGeom prst="rect">
            <a:avLst/>
          </a:prstGeom>
          <a:noFill/>
        </p:spPr>
        <p:txBody>
          <a:bodyPr wrap="square" rtlCol="0">
            <a:spAutoFit/>
          </a:bodyPr>
          <a:lstStyle/>
          <a:p>
            <a:r>
              <a:rPr lang="en-GB" sz="1600">
                <a:latin typeface="Times New Roman" panose="02020603050405020304" pitchFamily="18" charset="0"/>
                <a:cs typeface="Times New Roman" panose="02020603050405020304" pitchFamily="18" charset="0"/>
              </a:rPr>
              <a:t>(a)</a:t>
            </a:r>
          </a:p>
        </p:txBody>
      </p:sp>
      <p:sp>
        <p:nvSpPr>
          <p:cNvPr id="15" name="TextBox 14">
            <a:extLst>
              <a:ext uri="{FF2B5EF4-FFF2-40B4-BE49-F238E27FC236}">
                <a16:creationId xmlns:a16="http://schemas.microsoft.com/office/drawing/2014/main" id="{3A3461A6-0775-E549-A2A9-AEC8C0F590EE}"/>
              </a:ext>
            </a:extLst>
          </p:cNvPr>
          <p:cNvSpPr txBox="1"/>
          <p:nvPr/>
        </p:nvSpPr>
        <p:spPr>
          <a:xfrm>
            <a:off x="63512" y="3935521"/>
            <a:ext cx="1008112" cy="338554"/>
          </a:xfrm>
          <a:prstGeom prst="rect">
            <a:avLst/>
          </a:prstGeom>
          <a:noFill/>
        </p:spPr>
        <p:txBody>
          <a:bodyPr wrap="square" rtlCol="0">
            <a:spAutoFit/>
          </a:bodyPr>
          <a:lstStyle/>
          <a:p>
            <a:r>
              <a:rPr lang="en-GB" sz="1600">
                <a:latin typeface="Times New Roman" panose="02020603050405020304" pitchFamily="18" charset="0"/>
                <a:cs typeface="Times New Roman" panose="02020603050405020304" pitchFamily="18" charset="0"/>
              </a:rPr>
              <a:t>(b)</a:t>
            </a:r>
          </a:p>
        </p:txBody>
      </p:sp>
      <p:pic>
        <p:nvPicPr>
          <p:cNvPr id="13" name="Picture 12">
            <a:extLst>
              <a:ext uri="{FF2B5EF4-FFF2-40B4-BE49-F238E27FC236}">
                <a16:creationId xmlns:a16="http://schemas.microsoft.com/office/drawing/2014/main" id="{7E179535-4EE9-6C4D-99BB-8A73B312B4CB}"/>
              </a:ext>
            </a:extLst>
          </p:cNvPr>
          <p:cNvPicPr>
            <a:picLocks noChangeAspect="1"/>
          </p:cNvPicPr>
          <p:nvPr/>
        </p:nvPicPr>
        <p:blipFill>
          <a:blip r:embed="rId5"/>
          <a:stretch>
            <a:fillRect/>
          </a:stretch>
        </p:blipFill>
        <p:spPr>
          <a:xfrm>
            <a:off x="3357791" y="1197312"/>
            <a:ext cx="2738209" cy="2738209"/>
          </a:xfrm>
          <a:prstGeom prst="rect">
            <a:avLst/>
          </a:prstGeom>
        </p:spPr>
      </p:pic>
      <p:sp>
        <p:nvSpPr>
          <p:cNvPr id="20" name="TextBox 19">
            <a:extLst>
              <a:ext uri="{FF2B5EF4-FFF2-40B4-BE49-F238E27FC236}">
                <a16:creationId xmlns:a16="http://schemas.microsoft.com/office/drawing/2014/main" id="{00323886-E6C3-4844-BE62-9187176F9147}"/>
              </a:ext>
            </a:extLst>
          </p:cNvPr>
          <p:cNvSpPr txBox="1"/>
          <p:nvPr/>
        </p:nvSpPr>
        <p:spPr>
          <a:xfrm>
            <a:off x="2979521" y="1187888"/>
            <a:ext cx="1008112" cy="338554"/>
          </a:xfrm>
          <a:prstGeom prst="rect">
            <a:avLst/>
          </a:prstGeom>
          <a:noFill/>
        </p:spPr>
        <p:txBody>
          <a:bodyPr wrap="square" rtlCol="0">
            <a:spAutoFit/>
          </a:bodyPr>
          <a:lstStyle/>
          <a:p>
            <a:r>
              <a:rPr lang="en-GB" sz="1600">
                <a:latin typeface="Times New Roman" panose="02020603050405020304" pitchFamily="18" charset="0"/>
                <a:cs typeface="Times New Roman" panose="02020603050405020304" pitchFamily="18" charset="0"/>
              </a:rPr>
              <a:t>(c)</a:t>
            </a:r>
          </a:p>
        </p:txBody>
      </p:sp>
      <p:sp>
        <p:nvSpPr>
          <p:cNvPr id="21" name="TextBox 20">
            <a:extLst>
              <a:ext uri="{FF2B5EF4-FFF2-40B4-BE49-F238E27FC236}">
                <a16:creationId xmlns:a16="http://schemas.microsoft.com/office/drawing/2014/main" id="{67DC1CE4-7F74-284F-95F8-72946AC0BFFC}"/>
              </a:ext>
            </a:extLst>
          </p:cNvPr>
          <p:cNvSpPr txBox="1"/>
          <p:nvPr/>
        </p:nvSpPr>
        <p:spPr>
          <a:xfrm>
            <a:off x="2979521" y="3935521"/>
            <a:ext cx="1008112" cy="338554"/>
          </a:xfrm>
          <a:prstGeom prst="rect">
            <a:avLst/>
          </a:prstGeom>
          <a:noFill/>
        </p:spPr>
        <p:txBody>
          <a:bodyPr wrap="square" rtlCol="0">
            <a:spAutoFit/>
          </a:bodyPr>
          <a:lstStyle/>
          <a:p>
            <a:r>
              <a:rPr lang="en-GB" sz="1600">
                <a:latin typeface="Times New Roman" panose="02020603050405020304" pitchFamily="18" charset="0"/>
                <a:cs typeface="Times New Roman" panose="02020603050405020304" pitchFamily="18" charset="0"/>
              </a:rPr>
              <a:t>(d)</a:t>
            </a:r>
          </a:p>
        </p:txBody>
      </p:sp>
      <p:pic>
        <p:nvPicPr>
          <p:cNvPr id="17" name="Picture 16">
            <a:extLst>
              <a:ext uri="{FF2B5EF4-FFF2-40B4-BE49-F238E27FC236}">
                <a16:creationId xmlns:a16="http://schemas.microsoft.com/office/drawing/2014/main" id="{2D86EECE-97F3-3D4E-AA9F-50977C3CABF3}"/>
              </a:ext>
            </a:extLst>
          </p:cNvPr>
          <p:cNvPicPr>
            <a:picLocks noChangeAspect="1"/>
          </p:cNvPicPr>
          <p:nvPr/>
        </p:nvPicPr>
        <p:blipFill>
          <a:blip r:embed="rId6"/>
          <a:stretch>
            <a:fillRect/>
          </a:stretch>
        </p:blipFill>
        <p:spPr>
          <a:xfrm>
            <a:off x="3357791" y="4062638"/>
            <a:ext cx="2738209" cy="2738209"/>
          </a:xfrm>
          <a:prstGeom prst="rect">
            <a:avLst/>
          </a:prstGeom>
        </p:spPr>
      </p:pic>
      <p:sp>
        <p:nvSpPr>
          <p:cNvPr id="24" name="TextBox 23">
            <a:extLst>
              <a:ext uri="{FF2B5EF4-FFF2-40B4-BE49-F238E27FC236}">
                <a16:creationId xmlns:a16="http://schemas.microsoft.com/office/drawing/2014/main" id="{43FF4E33-0D91-1042-9078-DCF6D463E4BB}"/>
              </a:ext>
            </a:extLst>
          </p:cNvPr>
          <p:cNvSpPr txBox="1"/>
          <p:nvPr/>
        </p:nvSpPr>
        <p:spPr>
          <a:xfrm>
            <a:off x="6096000" y="1184494"/>
            <a:ext cx="1008112" cy="338554"/>
          </a:xfrm>
          <a:prstGeom prst="rect">
            <a:avLst/>
          </a:prstGeom>
          <a:noFill/>
        </p:spPr>
        <p:txBody>
          <a:bodyPr wrap="square" rtlCol="0">
            <a:spAutoFit/>
          </a:bodyPr>
          <a:lstStyle/>
          <a:p>
            <a:r>
              <a:rPr lang="en-GB" sz="1600">
                <a:latin typeface="Times New Roman" panose="02020603050405020304" pitchFamily="18" charset="0"/>
                <a:cs typeface="Times New Roman" panose="02020603050405020304" pitchFamily="18" charset="0"/>
              </a:rPr>
              <a:t>(e)</a:t>
            </a:r>
          </a:p>
        </p:txBody>
      </p:sp>
      <p:sp>
        <p:nvSpPr>
          <p:cNvPr id="25" name="TextBox 24">
            <a:extLst>
              <a:ext uri="{FF2B5EF4-FFF2-40B4-BE49-F238E27FC236}">
                <a16:creationId xmlns:a16="http://schemas.microsoft.com/office/drawing/2014/main" id="{9637770B-6883-C040-9F2F-36D061711547}"/>
              </a:ext>
            </a:extLst>
          </p:cNvPr>
          <p:cNvSpPr txBox="1"/>
          <p:nvPr/>
        </p:nvSpPr>
        <p:spPr>
          <a:xfrm>
            <a:off x="6096000" y="3943092"/>
            <a:ext cx="1008112" cy="338554"/>
          </a:xfrm>
          <a:prstGeom prst="rect">
            <a:avLst/>
          </a:prstGeom>
          <a:noFill/>
        </p:spPr>
        <p:txBody>
          <a:bodyPr wrap="square" rtlCol="0">
            <a:spAutoFit/>
          </a:bodyPr>
          <a:lstStyle/>
          <a:p>
            <a:r>
              <a:rPr lang="en-GB" sz="1600">
                <a:latin typeface="Times New Roman" panose="02020603050405020304" pitchFamily="18" charset="0"/>
                <a:cs typeface="Times New Roman" panose="02020603050405020304" pitchFamily="18" charset="0"/>
              </a:rPr>
              <a:t>(f)</a:t>
            </a:r>
          </a:p>
        </p:txBody>
      </p:sp>
      <p:pic>
        <p:nvPicPr>
          <p:cNvPr id="19" name="Picture 18">
            <a:extLst>
              <a:ext uri="{FF2B5EF4-FFF2-40B4-BE49-F238E27FC236}">
                <a16:creationId xmlns:a16="http://schemas.microsoft.com/office/drawing/2014/main" id="{7B289D58-9784-1E4C-BBCD-CEE6F6D3388A}"/>
              </a:ext>
            </a:extLst>
          </p:cNvPr>
          <p:cNvPicPr>
            <a:picLocks noChangeAspect="1"/>
          </p:cNvPicPr>
          <p:nvPr/>
        </p:nvPicPr>
        <p:blipFill>
          <a:blip r:embed="rId7"/>
          <a:stretch>
            <a:fillRect/>
          </a:stretch>
        </p:blipFill>
        <p:spPr>
          <a:xfrm>
            <a:off x="6474270" y="1184494"/>
            <a:ext cx="2738209" cy="2738209"/>
          </a:xfrm>
          <a:prstGeom prst="rect">
            <a:avLst/>
          </a:prstGeom>
        </p:spPr>
      </p:pic>
      <p:pic>
        <p:nvPicPr>
          <p:cNvPr id="26" name="Picture 25">
            <a:extLst>
              <a:ext uri="{FF2B5EF4-FFF2-40B4-BE49-F238E27FC236}">
                <a16:creationId xmlns:a16="http://schemas.microsoft.com/office/drawing/2014/main" id="{195B240C-FCEF-1B44-B93F-478BECCF32F9}"/>
              </a:ext>
            </a:extLst>
          </p:cNvPr>
          <p:cNvPicPr>
            <a:picLocks noChangeAspect="1"/>
          </p:cNvPicPr>
          <p:nvPr/>
        </p:nvPicPr>
        <p:blipFill>
          <a:blip r:embed="rId8"/>
          <a:stretch>
            <a:fillRect/>
          </a:stretch>
        </p:blipFill>
        <p:spPr>
          <a:xfrm>
            <a:off x="6474269" y="4062638"/>
            <a:ext cx="2738210" cy="2738210"/>
          </a:xfrm>
          <a:prstGeom prst="rect">
            <a:avLst/>
          </a:prstGeom>
        </p:spPr>
      </p:pic>
    </p:spTree>
    <p:extLst>
      <p:ext uri="{BB962C8B-B14F-4D97-AF65-F5344CB8AC3E}">
        <p14:creationId xmlns:p14="http://schemas.microsoft.com/office/powerpoint/2010/main" val="4228172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7B7EA75-DFA2-6D40-8B9F-1F1A848BAA57}"/>
              </a:ext>
            </a:extLst>
          </p:cNvPr>
          <p:cNvSpPr txBox="1"/>
          <p:nvPr/>
        </p:nvSpPr>
        <p:spPr>
          <a:xfrm>
            <a:off x="66039" y="134164"/>
            <a:ext cx="8429375" cy="369332"/>
          </a:xfrm>
          <a:prstGeom prst="rect">
            <a:avLst/>
          </a:prstGeom>
          <a:noFill/>
        </p:spPr>
        <p:txBody>
          <a:bodyPr wrap="square" rtlCol="0">
            <a:spAutoFit/>
          </a:bodyPr>
          <a:lstStyle/>
          <a:p>
            <a:r>
              <a:rPr lang="en-GB" dirty="0">
                <a:cs typeface="Times New Roman" panose="02020603050405020304" pitchFamily="18" charset="0"/>
              </a:rPr>
              <a:t>Supp. Figure S5 </a:t>
            </a:r>
          </a:p>
        </p:txBody>
      </p:sp>
      <p:pic>
        <p:nvPicPr>
          <p:cNvPr id="4" name="Picture 3">
            <a:extLst>
              <a:ext uri="{FF2B5EF4-FFF2-40B4-BE49-F238E27FC236}">
                <a16:creationId xmlns:a16="http://schemas.microsoft.com/office/drawing/2014/main" id="{0AC21FB1-4DBE-F742-B49B-D5E3C3CD9CB6}"/>
              </a:ext>
            </a:extLst>
          </p:cNvPr>
          <p:cNvPicPr>
            <a:picLocks noChangeAspect="1"/>
          </p:cNvPicPr>
          <p:nvPr/>
        </p:nvPicPr>
        <p:blipFill>
          <a:blip r:embed="rId3"/>
          <a:stretch>
            <a:fillRect/>
          </a:stretch>
        </p:blipFill>
        <p:spPr>
          <a:xfrm>
            <a:off x="247185" y="1714500"/>
            <a:ext cx="3429000" cy="3429000"/>
          </a:xfrm>
          <a:prstGeom prst="rect">
            <a:avLst/>
          </a:prstGeom>
        </p:spPr>
      </p:pic>
      <p:pic>
        <p:nvPicPr>
          <p:cNvPr id="10" name="Picture 9">
            <a:extLst>
              <a:ext uri="{FF2B5EF4-FFF2-40B4-BE49-F238E27FC236}">
                <a16:creationId xmlns:a16="http://schemas.microsoft.com/office/drawing/2014/main" id="{2B3FDA38-DE13-F84D-887A-36C8684F958D}"/>
              </a:ext>
            </a:extLst>
          </p:cNvPr>
          <p:cNvPicPr>
            <a:picLocks noChangeAspect="1"/>
          </p:cNvPicPr>
          <p:nvPr/>
        </p:nvPicPr>
        <p:blipFill>
          <a:blip r:embed="rId4"/>
          <a:stretch>
            <a:fillRect/>
          </a:stretch>
        </p:blipFill>
        <p:spPr>
          <a:xfrm>
            <a:off x="8160914" y="1714500"/>
            <a:ext cx="3429000" cy="3429000"/>
          </a:xfrm>
          <a:prstGeom prst="rect">
            <a:avLst/>
          </a:prstGeom>
        </p:spPr>
      </p:pic>
      <p:pic>
        <p:nvPicPr>
          <p:cNvPr id="14" name="Picture 13">
            <a:extLst>
              <a:ext uri="{FF2B5EF4-FFF2-40B4-BE49-F238E27FC236}">
                <a16:creationId xmlns:a16="http://schemas.microsoft.com/office/drawing/2014/main" id="{E8CABB3A-C957-3C4C-929B-F57FF6252AC8}"/>
              </a:ext>
            </a:extLst>
          </p:cNvPr>
          <p:cNvPicPr>
            <a:picLocks noChangeAspect="1"/>
          </p:cNvPicPr>
          <p:nvPr/>
        </p:nvPicPr>
        <p:blipFill>
          <a:blip r:embed="rId5"/>
          <a:stretch>
            <a:fillRect/>
          </a:stretch>
        </p:blipFill>
        <p:spPr>
          <a:xfrm>
            <a:off x="4204049" y="1714500"/>
            <a:ext cx="3429001" cy="3429001"/>
          </a:xfrm>
          <a:prstGeom prst="rect">
            <a:avLst/>
          </a:prstGeom>
        </p:spPr>
      </p:pic>
      <p:sp>
        <p:nvSpPr>
          <p:cNvPr id="6" name="TextBox 5">
            <a:extLst>
              <a:ext uri="{FF2B5EF4-FFF2-40B4-BE49-F238E27FC236}">
                <a16:creationId xmlns:a16="http://schemas.microsoft.com/office/drawing/2014/main" id="{CE26B6AF-96ED-8E4F-AD9C-36837DE094F7}"/>
              </a:ext>
            </a:extLst>
          </p:cNvPr>
          <p:cNvSpPr txBox="1"/>
          <p:nvPr/>
        </p:nvSpPr>
        <p:spPr>
          <a:xfrm>
            <a:off x="4031087" y="1375945"/>
            <a:ext cx="1008112" cy="338554"/>
          </a:xfrm>
          <a:prstGeom prst="rect">
            <a:avLst/>
          </a:prstGeom>
          <a:noFill/>
        </p:spPr>
        <p:txBody>
          <a:bodyPr wrap="square" rtlCol="0">
            <a:spAutoFit/>
          </a:bodyPr>
          <a:lstStyle/>
          <a:p>
            <a:r>
              <a:rPr lang="en-GB" sz="1600">
                <a:latin typeface="Times New Roman" panose="02020603050405020304" pitchFamily="18" charset="0"/>
                <a:cs typeface="Times New Roman" panose="02020603050405020304" pitchFamily="18" charset="0"/>
              </a:rPr>
              <a:t>(b)</a:t>
            </a:r>
          </a:p>
        </p:txBody>
      </p:sp>
      <p:sp>
        <p:nvSpPr>
          <p:cNvPr id="7" name="TextBox 6">
            <a:extLst>
              <a:ext uri="{FF2B5EF4-FFF2-40B4-BE49-F238E27FC236}">
                <a16:creationId xmlns:a16="http://schemas.microsoft.com/office/drawing/2014/main" id="{F5D431C5-BA41-544F-86E3-67EF71776497}"/>
              </a:ext>
            </a:extLst>
          </p:cNvPr>
          <p:cNvSpPr txBox="1"/>
          <p:nvPr/>
        </p:nvSpPr>
        <p:spPr>
          <a:xfrm>
            <a:off x="66039" y="1375945"/>
            <a:ext cx="1008112" cy="338554"/>
          </a:xfrm>
          <a:prstGeom prst="rect">
            <a:avLst/>
          </a:prstGeom>
          <a:noFill/>
        </p:spPr>
        <p:txBody>
          <a:bodyPr wrap="square" rtlCol="0">
            <a:spAutoFit/>
          </a:bodyPr>
          <a:lstStyle/>
          <a:p>
            <a:r>
              <a:rPr lang="en-GB" sz="1600">
                <a:latin typeface="Times New Roman" panose="02020603050405020304" pitchFamily="18" charset="0"/>
                <a:cs typeface="Times New Roman" panose="02020603050405020304" pitchFamily="18" charset="0"/>
              </a:rPr>
              <a:t>(a)</a:t>
            </a:r>
          </a:p>
        </p:txBody>
      </p:sp>
      <p:sp>
        <p:nvSpPr>
          <p:cNvPr id="8" name="TextBox 7">
            <a:extLst>
              <a:ext uri="{FF2B5EF4-FFF2-40B4-BE49-F238E27FC236}">
                <a16:creationId xmlns:a16="http://schemas.microsoft.com/office/drawing/2014/main" id="{E30A6C98-7861-B443-873B-5F1BAF721F12}"/>
              </a:ext>
            </a:extLst>
          </p:cNvPr>
          <p:cNvSpPr txBox="1"/>
          <p:nvPr/>
        </p:nvSpPr>
        <p:spPr>
          <a:xfrm>
            <a:off x="7991358" y="1375945"/>
            <a:ext cx="1008112" cy="338554"/>
          </a:xfrm>
          <a:prstGeom prst="rect">
            <a:avLst/>
          </a:prstGeom>
          <a:noFill/>
        </p:spPr>
        <p:txBody>
          <a:bodyPr wrap="square" rtlCol="0">
            <a:spAutoFit/>
          </a:bodyPr>
          <a:lstStyle/>
          <a:p>
            <a:r>
              <a:rPr lang="en-GB" sz="1600">
                <a:latin typeface="Times New Roman" panose="02020603050405020304" pitchFamily="18" charset="0"/>
                <a:cs typeface="Times New Roman" panose="02020603050405020304" pitchFamily="18" charset="0"/>
              </a:rPr>
              <a:t>(c)</a:t>
            </a:r>
          </a:p>
        </p:txBody>
      </p:sp>
    </p:spTree>
    <p:extLst>
      <p:ext uri="{BB962C8B-B14F-4D97-AF65-F5344CB8AC3E}">
        <p14:creationId xmlns:p14="http://schemas.microsoft.com/office/powerpoint/2010/main" val="2468140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0A5940-63A0-ED4F-BE9B-678257584124}"/>
              </a:ext>
            </a:extLst>
          </p:cNvPr>
          <p:cNvSpPr txBox="1"/>
          <p:nvPr/>
        </p:nvSpPr>
        <p:spPr>
          <a:xfrm>
            <a:off x="76671" y="181771"/>
            <a:ext cx="8429375" cy="369332"/>
          </a:xfrm>
          <a:prstGeom prst="rect">
            <a:avLst/>
          </a:prstGeom>
          <a:noFill/>
        </p:spPr>
        <p:txBody>
          <a:bodyPr wrap="square" rtlCol="0">
            <a:spAutoFit/>
          </a:bodyPr>
          <a:lstStyle/>
          <a:p>
            <a:r>
              <a:rPr lang="en-GB" dirty="0">
                <a:cs typeface="Times New Roman" panose="02020603050405020304" pitchFamily="18" charset="0"/>
              </a:rPr>
              <a:t>Supp. Figure S6</a:t>
            </a:r>
          </a:p>
        </p:txBody>
      </p:sp>
      <p:sp>
        <p:nvSpPr>
          <p:cNvPr id="7" name="TextBox 6">
            <a:extLst>
              <a:ext uri="{FF2B5EF4-FFF2-40B4-BE49-F238E27FC236}">
                <a16:creationId xmlns:a16="http://schemas.microsoft.com/office/drawing/2014/main" id="{318794EB-6E88-4B4B-B2E5-2B669868CCFB}"/>
              </a:ext>
            </a:extLst>
          </p:cNvPr>
          <p:cNvSpPr txBox="1"/>
          <p:nvPr/>
        </p:nvSpPr>
        <p:spPr>
          <a:xfrm>
            <a:off x="6628620" y="678995"/>
            <a:ext cx="1008112" cy="338554"/>
          </a:xfrm>
          <a:prstGeom prst="rect">
            <a:avLst/>
          </a:prstGeom>
          <a:noFill/>
        </p:spPr>
        <p:txBody>
          <a:bodyPr wrap="square" rtlCol="0">
            <a:spAutoFit/>
          </a:bodyPr>
          <a:lstStyle/>
          <a:p>
            <a:r>
              <a:rPr lang="en-GB" sz="1600">
                <a:latin typeface="Times New Roman" panose="02020603050405020304" pitchFamily="18" charset="0"/>
                <a:cs typeface="Times New Roman" panose="02020603050405020304" pitchFamily="18" charset="0"/>
              </a:rPr>
              <a:t>(b)</a:t>
            </a:r>
          </a:p>
        </p:txBody>
      </p:sp>
      <p:sp>
        <p:nvSpPr>
          <p:cNvPr id="8" name="TextBox 7">
            <a:extLst>
              <a:ext uri="{FF2B5EF4-FFF2-40B4-BE49-F238E27FC236}">
                <a16:creationId xmlns:a16="http://schemas.microsoft.com/office/drawing/2014/main" id="{1A86D030-656B-EB4D-8D99-0223ABD25F98}"/>
              </a:ext>
            </a:extLst>
          </p:cNvPr>
          <p:cNvSpPr txBox="1"/>
          <p:nvPr/>
        </p:nvSpPr>
        <p:spPr>
          <a:xfrm>
            <a:off x="1076312" y="678995"/>
            <a:ext cx="1008112" cy="338554"/>
          </a:xfrm>
          <a:prstGeom prst="rect">
            <a:avLst/>
          </a:prstGeom>
          <a:noFill/>
        </p:spPr>
        <p:txBody>
          <a:bodyPr wrap="square" rtlCol="0">
            <a:spAutoFit/>
          </a:bodyPr>
          <a:lstStyle/>
          <a:p>
            <a:r>
              <a:rPr lang="en-GB" sz="1600">
                <a:latin typeface="Times New Roman" panose="02020603050405020304" pitchFamily="18" charset="0"/>
                <a:cs typeface="Times New Roman" panose="02020603050405020304" pitchFamily="18" charset="0"/>
              </a:rPr>
              <a:t>(a)</a:t>
            </a:r>
          </a:p>
        </p:txBody>
      </p:sp>
      <p:pic>
        <p:nvPicPr>
          <p:cNvPr id="5" name="Picture 4">
            <a:extLst>
              <a:ext uri="{FF2B5EF4-FFF2-40B4-BE49-F238E27FC236}">
                <a16:creationId xmlns:a16="http://schemas.microsoft.com/office/drawing/2014/main" id="{DC27DADE-EB71-2B49-ABE6-44BC603A1E03}"/>
              </a:ext>
            </a:extLst>
          </p:cNvPr>
          <p:cNvPicPr>
            <a:picLocks noChangeAspect="1"/>
          </p:cNvPicPr>
          <p:nvPr/>
        </p:nvPicPr>
        <p:blipFill>
          <a:blip r:embed="rId2"/>
          <a:stretch>
            <a:fillRect/>
          </a:stretch>
        </p:blipFill>
        <p:spPr>
          <a:xfrm>
            <a:off x="6915311" y="934778"/>
            <a:ext cx="4988442" cy="4988442"/>
          </a:xfrm>
          <a:prstGeom prst="rect">
            <a:avLst/>
          </a:prstGeom>
        </p:spPr>
      </p:pic>
      <p:pic>
        <p:nvPicPr>
          <p:cNvPr id="10" name="Picture 9">
            <a:extLst>
              <a:ext uri="{FF2B5EF4-FFF2-40B4-BE49-F238E27FC236}">
                <a16:creationId xmlns:a16="http://schemas.microsoft.com/office/drawing/2014/main" id="{5886FC3D-D67D-044D-B097-F0EA172AE893}"/>
              </a:ext>
            </a:extLst>
          </p:cNvPr>
          <p:cNvPicPr>
            <a:picLocks noChangeAspect="1"/>
          </p:cNvPicPr>
          <p:nvPr/>
        </p:nvPicPr>
        <p:blipFill>
          <a:blip r:embed="rId3"/>
          <a:stretch>
            <a:fillRect/>
          </a:stretch>
        </p:blipFill>
        <p:spPr>
          <a:xfrm>
            <a:off x="1194709" y="934778"/>
            <a:ext cx="5435059" cy="5435059"/>
          </a:xfrm>
          <a:prstGeom prst="rect">
            <a:avLst/>
          </a:prstGeom>
        </p:spPr>
      </p:pic>
    </p:spTree>
    <p:extLst>
      <p:ext uri="{BB962C8B-B14F-4D97-AF65-F5344CB8AC3E}">
        <p14:creationId xmlns:p14="http://schemas.microsoft.com/office/powerpoint/2010/main" val="2773092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F886A8-8122-B646-A42C-60BD8E4F4750}"/>
              </a:ext>
            </a:extLst>
          </p:cNvPr>
          <p:cNvPicPr>
            <a:picLocks noChangeAspect="1"/>
          </p:cNvPicPr>
          <p:nvPr/>
        </p:nvPicPr>
        <p:blipFill>
          <a:blip r:embed="rId2"/>
          <a:stretch>
            <a:fillRect/>
          </a:stretch>
        </p:blipFill>
        <p:spPr>
          <a:xfrm>
            <a:off x="6096000" y="1913859"/>
            <a:ext cx="5775327" cy="4331496"/>
          </a:xfrm>
          <a:prstGeom prst="rect">
            <a:avLst/>
          </a:prstGeom>
        </p:spPr>
      </p:pic>
      <p:pic>
        <p:nvPicPr>
          <p:cNvPr id="3" name="Picture 2">
            <a:extLst>
              <a:ext uri="{FF2B5EF4-FFF2-40B4-BE49-F238E27FC236}">
                <a16:creationId xmlns:a16="http://schemas.microsoft.com/office/drawing/2014/main" id="{2FE103C9-7C9C-4248-91FB-039803D35B18}"/>
              </a:ext>
            </a:extLst>
          </p:cNvPr>
          <p:cNvPicPr>
            <a:picLocks noChangeAspect="1"/>
          </p:cNvPicPr>
          <p:nvPr/>
        </p:nvPicPr>
        <p:blipFill>
          <a:blip r:embed="rId3"/>
          <a:stretch>
            <a:fillRect/>
          </a:stretch>
        </p:blipFill>
        <p:spPr>
          <a:xfrm>
            <a:off x="463068" y="1311405"/>
            <a:ext cx="5223641" cy="5223641"/>
          </a:xfrm>
          <a:prstGeom prst="rect">
            <a:avLst/>
          </a:prstGeom>
        </p:spPr>
      </p:pic>
      <p:sp>
        <p:nvSpPr>
          <p:cNvPr id="4" name="TextBox 3">
            <a:extLst>
              <a:ext uri="{FF2B5EF4-FFF2-40B4-BE49-F238E27FC236}">
                <a16:creationId xmlns:a16="http://schemas.microsoft.com/office/drawing/2014/main" id="{A0DA69AA-EC41-C044-8320-47BF82A33B4A}"/>
              </a:ext>
            </a:extLst>
          </p:cNvPr>
          <p:cNvSpPr txBox="1"/>
          <p:nvPr/>
        </p:nvSpPr>
        <p:spPr>
          <a:xfrm>
            <a:off x="225527" y="192405"/>
            <a:ext cx="8429375" cy="369332"/>
          </a:xfrm>
          <a:prstGeom prst="rect">
            <a:avLst/>
          </a:prstGeom>
          <a:noFill/>
        </p:spPr>
        <p:txBody>
          <a:bodyPr wrap="square" rtlCol="0">
            <a:spAutoFit/>
          </a:bodyPr>
          <a:lstStyle/>
          <a:p>
            <a:r>
              <a:rPr lang="en-GB" dirty="0">
                <a:cs typeface="Times New Roman" panose="02020603050405020304" pitchFamily="18" charset="0"/>
              </a:rPr>
              <a:t>Supp. Figure S7</a:t>
            </a:r>
          </a:p>
        </p:txBody>
      </p:sp>
      <p:sp>
        <p:nvSpPr>
          <p:cNvPr id="5" name="TextBox 4">
            <a:extLst>
              <a:ext uri="{FF2B5EF4-FFF2-40B4-BE49-F238E27FC236}">
                <a16:creationId xmlns:a16="http://schemas.microsoft.com/office/drawing/2014/main" id="{45C8983C-CAD6-7548-9094-0EBD7FA6FAF3}"/>
              </a:ext>
            </a:extLst>
          </p:cNvPr>
          <p:cNvSpPr txBox="1"/>
          <p:nvPr/>
        </p:nvSpPr>
        <p:spPr>
          <a:xfrm>
            <a:off x="138223" y="1311405"/>
            <a:ext cx="1008112" cy="338554"/>
          </a:xfrm>
          <a:prstGeom prst="rect">
            <a:avLst/>
          </a:prstGeom>
          <a:noFill/>
        </p:spPr>
        <p:txBody>
          <a:bodyPr wrap="square" rtlCol="0">
            <a:spAutoFit/>
          </a:bodyPr>
          <a:lstStyle/>
          <a:p>
            <a:r>
              <a:rPr lang="en-GB" sz="1600">
                <a:latin typeface="Times New Roman" panose="02020603050405020304" pitchFamily="18" charset="0"/>
                <a:cs typeface="Times New Roman" panose="02020603050405020304" pitchFamily="18" charset="0"/>
              </a:rPr>
              <a:t>(a)</a:t>
            </a:r>
          </a:p>
        </p:txBody>
      </p:sp>
      <p:sp>
        <p:nvSpPr>
          <p:cNvPr id="6" name="TextBox 5">
            <a:extLst>
              <a:ext uri="{FF2B5EF4-FFF2-40B4-BE49-F238E27FC236}">
                <a16:creationId xmlns:a16="http://schemas.microsoft.com/office/drawing/2014/main" id="{F79B8022-15AA-AD46-AE21-F0305E9DEC47}"/>
              </a:ext>
            </a:extLst>
          </p:cNvPr>
          <p:cNvSpPr txBox="1"/>
          <p:nvPr/>
        </p:nvSpPr>
        <p:spPr>
          <a:xfrm>
            <a:off x="5686709" y="1963618"/>
            <a:ext cx="1008112" cy="338554"/>
          </a:xfrm>
          <a:prstGeom prst="rect">
            <a:avLst/>
          </a:prstGeom>
          <a:noFill/>
        </p:spPr>
        <p:txBody>
          <a:bodyPr wrap="square" rtlCol="0">
            <a:spAutoFit/>
          </a:bodyPr>
          <a:lstStyle/>
          <a:p>
            <a:r>
              <a:rPr lang="en-GB" sz="1600">
                <a:latin typeface="Times New Roman" panose="02020603050405020304" pitchFamily="18" charset="0"/>
                <a:cs typeface="Times New Roman" panose="02020603050405020304" pitchFamily="18" charset="0"/>
              </a:rPr>
              <a:t>(b)</a:t>
            </a:r>
          </a:p>
        </p:txBody>
      </p:sp>
      <p:sp>
        <p:nvSpPr>
          <p:cNvPr id="7" name="TextBox 6">
            <a:extLst>
              <a:ext uri="{FF2B5EF4-FFF2-40B4-BE49-F238E27FC236}">
                <a16:creationId xmlns:a16="http://schemas.microsoft.com/office/drawing/2014/main" id="{9A0BAE10-CC0A-6743-853E-B114C40B0DCF}"/>
              </a:ext>
            </a:extLst>
          </p:cNvPr>
          <p:cNvSpPr txBox="1"/>
          <p:nvPr/>
        </p:nvSpPr>
        <p:spPr>
          <a:xfrm>
            <a:off x="8983663" y="1963618"/>
            <a:ext cx="1008112" cy="338554"/>
          </a:xfrm>
          <a:prstGeom prst="rect">
            <a:avLst/>
          </a:prstGeom>
          <a:noFill/>
        </p:spPr>
        <p:txBody>
          <a:bodyPr wrap="square" rtlCol="0">
            <a:spAutoFit/>
          </a:bodyPr>
          <a:lstStyle/>
          <a:p>
            <a:r>
              <a:rPr lang="en-GB" sz="1600">
                <a:latin typeface="Times New Roman" panose="02020603050405020304" pitchFamily="18" charset="0"/>
                <a:cs typeface="Times New Roman" panose="02020603050405020304" pitchFamily="18" charset="0"/>
              </a:rPr>
              <a:t>(c)</a:t>
            </a:r>
          </a:p>
        </p:txBody>
      </p:sp>
    </p:spTree>
    <p:extLst>
      <p:ext uri="{BB962C8B-B14F-4D97-AF65-F5344CB8AC3E}">
        <p14:creationId xmlns:p14="http://schemas.microsoft.com/office/powerpoint/2010/main" val="3590264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67BDFA-11BB-864F-9031-899E6F548D16}"/>
              </a:ext>
            </a:extLst>
          </p:cNvPr>
          <p:cNvPicPr>
            <a:picLocks noChangeAspect="1"/>
          </p:cNvPicPr>
          <p:nvPr/>
        </p:nvPicPr>
        <p:blipFill rotWithShape="1">
          <a:blip r:embed="rId2"/>
          <a:srcRect l="57111" t="54800"/>
          <a:stretch/>
        </p:blipFill>
        <p:spPr>
          <a:xfrm>
            <a:off x="4164124" y="-100584"/>
            <a:ext cx="6897067" cy="7268723"/>
          </a:xfrm>
          <a:prstGeom prst="rect">
            <a:avLst/>
          </a:prstGeom>
        </p:spPr>
      </p:pic>
      <p:sp>
        <p:nvSpPr>
          <p:cNvPr id="11" name="TextBox 10">
            <a:extLst>
              <a:ext uri="{FF2B5EF4-FFF2-40B4-BE49-F238E27FC236}">
                <a16:creationId xmlns:a16="http://schemas.microsoft.com/office/drawing/2014/main" id="{D9ADF54E-4625-2240-BCB5-E4EBD070B11A}"/>
              </a:ext>
            </a:extLst>
          </p:cNvPr>
          <p:cNvSpPr txBox="1"/>
          <p:nvPr/>
        </p:nvSpPr>
        <p:spPr>
          <a:xfrm>
            <a:off x="323161" y="252144"/>
            <a:ext cx="8429375" cy="369332"/>
          </a:xfrm>
          <a:prstGeom prst="rect">
            <a:avLst/>
          </a:prstGeom>
          <a:noFill/>
        </p:spPr>
        <p:txBody>
          <a:bodyPr wrap="square" rtlCol="0">
            <a:spAutoFit/>
          </a:bodyPr>
          <a:lstStyle/>
          <a:p>
            <a:r>
              <a:rPr lang="en-GB" dirty="0">
                <a:cs typeface="Times New Roman" panose="02020603050405020304" pitchFamily="18" charset="0"/>
              </a:rPr>
              <a:t>Supp. </a:t>
            </a:r>
            <a:r>
              <a:rPr lang="en-GB">
                <a:cs typeface="Times New Roman" panose="02020603050405020304" pitchFamily="18" charset="0"/>
              </a:rPr>
              <a:t>Figure S8</a:t>
            </a:r>
            <a:endParaRPr lang="en-GB" dirty="0">
              <a:cs typeface="Times New Roman" panose="02020603050405020304" pitchFamily="18" charset="0"/>
            </a:endParaRPr>
          </a:p>
        </p:txBody>
      </p:sp>
    </p:spTree>
    <p:extLst>
      <p:ext uri="{BB962C8B-B14F-4D97-AF65-F5344CB8AC3E}">
        <p14:creationId xmlns:p14="http://schemas.microsoft.com/office/powerpoint/2010/main" val="3745748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TotalTime>
  <Words>952</Words>
  <Application>Microsoft Macintosh PowerPoint</Application>
  <PresentationFormat>Widescreen</PresentationFormat>
  <Paragraphs>64</Paragraphs>
  <Slides>18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COWLING</dc:creator>
  <cp:lastModifiedBy>Erik Murchie</cp:lastModifiedBy>
  <cp:revision>11</cp:revision>
  <dcterms:created xsi:type="dcterms:W3CDTF">2020-08-04T10:27:09Z</dcterms:created>
  <dcterms:modified xsi:type="dcterms:W3CDTF">2021-10-08T09:12:50Z</dcterms:modified>
</cp:coreProperties>
</file>