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Gochi Hand"/>
      <p:regular r:id="rId18"/>
    </p:embeddedFont>
    <p:embeddedFont>
      <p:font typeface="Comfortaa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mfortaa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Comfortaa-regular.fntdata"/><Relationship Id="rId6" Type="http://schemas.openxmlformats.org/officeDocument/2006/relationships/slide" Target="slides/slide1.xml"/><Relationship Id="rId18" Type="http://schemas.openxmlformats.org/officeDocument/2006/relationships/font" Target="fonts/GochiHan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e7677e5de6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e7677e5de6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e7677e5de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e7677e5d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e7677e5de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e7677e5de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e7677e5de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e7677e5de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e7677e5de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e7677e5de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e7677e5de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e7677e5de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e7677e5de6_0_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e7677e5de6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e7677e5de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e7677e5de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e7677e5de6_0_5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e7677e5de6_0_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e7677e5de6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e7677e5de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e7677e5de6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e7677e5de6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ea6909840f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ea6909840f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1C1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/>
          <p:nvPr/>
        </p:nvSpPr>
        <p:spPr>
          <a:xfrm>
            <a:off x="9375" y="-33400"/>
            <a:ext cx="9144000" cy="5176800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539C44"/>
              </a:buClr>
              <a:buSzPts val="1400"/>
              <a:buNone/>
              <a:defRPr b="1">
                <a:solidFill>
                  <a:srgbClr val="539C4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subTitle"/>
          </p:nvPr>
        </p:nvSpPr>
        <p:spPr>
          <a:xfrm>
            <a:off x="457200" y="1203480"/>
            <a:ext cx="8229300" cy="29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457200" y="1203480"/>
            <a:ext cx="8229300" cy="29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" type="body"/>
          </p:nvPr>
        </p:nvSpPr>
        <p:spPr>
          <a:xfrm>
            <a:off x="457200" y="1203480"/>
            <a:ext cx="4015800" cy="29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2" type="body"/>
          </p:nvPr>
        </p:nvSpPr>
        <p:spPr>
          <a:xfrm>
            <a:off x="4674240" y="1203480"/>
            <a:ext cx="4015800" cy="29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idx="1" type="subTitle"/>
          </p:nvPr>
        </p:nvSpPr>
        <p:spPr>
          <a:xfrm>
            <a:off x="457200" y="205200"/>
            <a:ext cx="8229300" cy="39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/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1" type="body"/>
          </p:nvPr>
        </p:nvSpPr>
        <p:spPr>
          <a:xfrm>
            <a:off x="45720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2" type="body"/>
          </p:nvPr>
        </p:nvSpPr>
        <p:spPr>
          <a:xfrm>
            <a:off x="4674240" y="1203480"/>
            <a:ext cx="4015800" cy="29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3" type="body"/>
          </p:nvPr>
        </p:nvSpPr>
        <p:spPr>
          <a:xfrm>
            <a:off x="457200" y="276192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/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1" type="body"/>
          </p:nvPr>
        </p:nvSpPr>
        <p:spPr>
          <a:xfrm>
            <a:off x="457200" y="1203480"/>
            <a:ext cx="4015800" cy="29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2" type="body"/>
          </p:nvPr>
        </p:nvSpPr>
        <p:spPr>
          <a:xfrm>
            <a:off x="467424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3" type="body"/>
          </p:nvPr>
        </p:nvSpPr>
        <p:spPr>
          <a:xfrm>
            <a:off x="4674240" y="276192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45720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2" type="body"/>
          </p:nvPr>
        </p:nvSpPr>
        <p:spPr>
          <a:xfrm>
            <a:off x="467424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3" type="body"/>
          </p:nvPr>
        </p:nvSpPr>
        <p:spPr>
          <a:xfrm>
            <a:off x="457200" y="2761920"/>
            <a:ext cx="82293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>
            <a:off x="457200" y="1203480"/>
            <a:ext cx="82293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2" type="body"/>
          </p:nvPr>
        </p:nvSpPr>
        <p:spPr>
          <a:xfrm>
            <a:off x="457200" y="2761920"/>
            <a:ext cx="82293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45720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2" type="body"/>
          </p:nvPr>
        </p:nvSpPr>
        <p:spPr>
          <a:xfrm>
            <a:off x="467424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3" type="body"/>
          </p:nvPr>
        </p:nvSpPr>
        <p:spPr>
          <a:xfrm>
            <a:off x="457200" y="276192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4" type="body"/>
          </p:nvPr>
        </p:nvSpPr>
        <p:spPr>
          <a:xfrm>
            <a:off x="4674240" y="276192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457200" y="120348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2" type="body"/>
          </p:nvPr>
        </p:nvSpPr>
        <p:spPr>
          <a:xfrm>
            <a:off x="3239640" y="120348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3" type="body"/>
          </p:nvPr>
        </p:nvSpPr>
        <p:spPr>
          <a:xfrm>
            <a:off x="6022080" y="120348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4" type="body"/>
          </p:nvPr>
        </p:nvSpPr>
        <p:spPr>
          <a:xfrm>
            <a:off x="457200" y="276192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5" type="body"/>
          </p:nvPr>
        </p:nvSpPr>
        <p:spPr>
          <a:xfrm>
            <a:off x="3239640" y="276192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6" type="body"/>
          </p:nvPr>
        </p:nvSpPr>
        <p:spPr>
          <a:xfrm>
            <a:off x="6022080" y="276192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1">
  <p:cSld name="TITLE_AND_BODY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311700" y="32377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39C44"/>
              </a:buClr>
              <a:buSzPts val="1900"/>
              <a:buNone/>
              <a:defRPr b="1" sz="2300">
                <a:solidFill>
                  <a:srgbClr val="539C4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3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930080" y="4663800"/>
            <a:ext cx="926640" cy="4424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/>
          <p:nvPr/>
        </p:nvSpPr>
        <p:spPr>
          <a:xfrm>
            <a:off x="0" y="870120"/>
            <a:ext cx="9142500" cy="375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457200" y="1203480"/>
            <a:ext cx="8229300" cy="29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0" l="0" r="75911" t="0"/>
          <a:stretch/>
        </p:blipFill>
        <p:spPr>
          <a:xfrm>
            <a:off x="7208687" y="4645213"/>
            <a:ext cx="1884788" cy="47962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20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16.png"/><Relationship Id="rId6" Type="http://schemas.openxmlformats.org/officeDocument/2006/relationships/image" Target="../media/image15.png"/><Relationship Id="rId7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Relationship Id="rId5" Type="http://schemas.openxmlformats.org/officeDocument/2006/relationships/image" Target="../media/image39.png"/><Relationship Id="rId6" Type="http://schemas.openxmlformats.org/officeDocument/2006/relationships/image" Target="../media/image3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19.png"/><Relationship Id="rId5" Type="http://schemas.openxmlformats.org/officeDocument/2006/relationships/image" Target="../media/image37.png"/><Relationship Id="rId6" Type="http://schemas.openxmlformats.org/officeDocument/2006/relationships/image" Target="../media/image23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2.png"/><Relationship Id="rId4" Type="http://schemas.openxmlformats.org/officeDocument/2006/relationships/image" Target="../media/image21.png"/><Relationship Id="rId5" Type="http://schemas.openxmlformats.org/officeDocument/2006/relationships/image" Target="../media/image18.png"/><Relationship Id="rId6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35.png"/><Relationship Id="rId5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Relationship Id="rId4" Type="http://schemas.openxmlformats.org/officeDocument/2006/relationships/image" Target="../media/image29.png"/><Relationship Id="rId5" Type="http://schemas.openxmlformats.org/officeDocument/2006/relationships/image" Target="../media/image32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38.png"/><Relationship Id="rId10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0.png"/><Relationship Id="rId4" Type="http://schemas.openxmlformats.org/officeDocument/2006/relationships/image" Target="../media/image36.png"/><Relationship Id="rId9" Type="http://schemas.openxmlformats.org/officeDocument/2006/relationships/hyperlink" Target="https://bio-it.embl.de/" TargetMode="External"/><Relationship Id="rId5" Type="http://schemas.openxmlformats.org/officeDocument/2006/relationships/hyperlink" Target="https://chat.embl.org" TargetMode="External"/><Relationship Id="rId6" Type="http://schemas.openxmlformats.org/officeDocument/2006/relationships/image" Target="../media/image31.png"/><Relationship Id="rId7" Type="http://schemas.openxmlformats.org/officeDocument/2006/relationships/hyperlink" Target="http://grp-bio-it.embl-community.io/blog/" TargetMode="External"/><Relationship Id="rId8" Type="http://schemas.openxmlformats.org/officeDocument/2006/relationships/hyperlink" Target="https://bio-it.embl.de/upcoming-cours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/>
          <p:nvPr/>
        </p:nvSpPr>
        <p:spPr>
          <a:xfrm>
            <a:off x="-8675" y="2998875"/>
            <a:ext cx="8658600" cy="1161300"/>
          </a:xfrm>
          <a:prstGeom prst="rect">
            <a:avLst/>
          </a:prstGeom>
          <a:solidFill>
            <a:srgbClr val="539C4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39C44"/>
              </a:solidFill>
            </a:endParaRPr>
          </a:p>
        </p:txBody>
      </p:sp>
      <p:sp>
        <p:nvSpPr>
          <p:cNvPr id="75" name="Google Shape;75;p17"/>
          <p:cNvSpPr txBox="1"/>
          <p:nvPr>
            <p:ph idx="4294967295" type="ctrTitle"/>
          </p:nvPr>
        </p:nvSpPr>
        <p:spPr>
          <a:xfrm>
            <a:off x="372375" y="3072975"/>
            <a:ext cx="8520600" cy="135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The what, how and who in the </a:t>
            </a:r>
            <a:r>
              <a:rPr b="1" lang="en" sz="3000">
                <a:solidFill>
                  <a:srgbClr val="FF230A"/>
                </a:solidFill>
              </a:rPr>
              <a:t>Bio-IT</a:t>
            </a:r>
            <a:r>
              <a:rPr lang="en" sz="3000">
                <a:solidFill>
                  <a:schemeClr val="lt1"/>
                </a:solidFill>
              </a:rPr>
              <a:t> project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76" name="Google Shape;76;p17"/>
          <p:cNvPicPr preferRelativeResize="0"/>
          <p:nvPr/>
        </p:nvPicPr>
        <p:blipFill rotWithShape="1">
          <a:blip r:embed="rId3">
            <a:alphaModFix/>
          </a:blip>
          <a:srcRect b="39440" l="0" r="0" t="6671"/>
          <a:stretch/>
        </p:blipFill>
        <p:spPr>
          <a:xfrm>
            <a:off x="0" y="0"/>
            <a:ext cx="9144001" cy="32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7"/>
          <p:cNvSpPr txBox="1"/>
          <p:nvPr/>
        </p:nvSpPr>
        <p:spPr>
          <a:xfrm>
            <a:off x="6743425" y="152400"/>
            <a:ext cx="1906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EMBL Lab Day 2021</a:t>
            </a:r>
            <a:endParaRPr b="1">
              <a:solidFill>
                <a:schemeClr val="lt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3rd of September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78" name="Google Shape;78;p17"/>
          <p:cNvSpPr txBox="1"/>
          <p:nvPr/>
        </p:nvSpPr>
        <p:spPr>
          <a:xfrm>
            <a:off x="868075" y="4234850"/>
            <a:ext cx="7782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“</a:t>
            </a:r>
            <a:r>
              <a:rPr lang="en" sz="1800">
                <a:solidFill>
                  <a:schemeClr val="lt1"/>
                </a:solidFill>
              </a:rPr>
              <a:t>Community initiative which aims to build, support, and promote computational biology activity at EMBL”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32377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Computational Biology</a:t>
            </a:r>
            <a:endParaRPr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b="1" lang="en"/>
              <a:t>Integral to experimental design</a:t>
            </a:r>
            <a:r>
              <a:rPr lang="en"/>
              <a:t>: support experimental design planning and data processing.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AutoNum type="arabicPeriod"/>
            </a:pPr>
            <a:r>
              <a:rPr b="1" lang="en"/>
              <a:t>Necessary to scale up</a:t>
            </a:r>
            <a:r>
              <a:rPr lang="en"/>
              <a:t>: to process and store big data, to compare data in different context, even from small-scale experiments.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AutoNum type="arabicPeriod"/>
            </a:pPr>
            <a:r>
              <a:rPr b="1" lang="en">
                <a:solidFill>
                  <a:schemeClr val="dk1"/>
                </a:solidFill>
              </a:rPr>
              <a:t>Data (and science) doesn’t end at publication</a:t>
            </a:r>
            <a:r>
              <a:rPr lang="en">
                <a:solidFill>
                  <a:schemeClr val="dk1"/>
                </a:solidFill>
              </a:rPr>
              <a:t>: ensure scientific FAIRness by properly storing your data and processes and making them findable and available. 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AutoNum type="arabicPeriod"/>
            </a:pPr>
            <a:r>
              <a:rPr b="1" lang="en"/>
              <a:t>Data-driven research</a:t>
            </a:r>
            <a:r>
              <a:rPr lang="en"/>
              <a:t>: advanced computational techniques applied to biology define a new scientific paradigm.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32377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Computational Biology at EMBL</a:t>
            </a:r>
            <a:endParaRPr/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EMBL is committed to </a:t>
            </a:r>
            <a:r>
              <a:rPr b="1" lang="en"/>
              <a:t>Open Science </a:t>
            </a:r>
            <a:r>
              <a:rPr lang="en"/>
              <a:t>policies.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A</a:t>
            </a:r>
            <a:r>
              <a:rPr lang="en"/>
              <a:t> </a:t>
            </a:r>
            <a:r>
              <a:rPr b="1" lang="en"/>
              <a:t>dynamic research context </a:t>
            </a:r>
            <a:r>
              <a:rPr lang="en"/>
              <a:t>such as EMBL needs FAIR data and processes to ensure usability.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In a </a:t>
            </a:r>
            <a:r>
              <a:rPr b="1" lang="en">
                <a:solidFill>
                  <a:schemeClr val="dk1"/>
                </a:solidFill>
              </a:rPr>
              <a:t>collaborative environment</a:t>
            </a:r>
            <a:r>
              <a:rPr lang="en">
                <a:solidFill>
                  <a:schemeClr val="dk1"/>
                </a:solidFill>
              </a:rPr>
              <a:t> researchers can easily take advantage of each others’ skills: design experiments to spare time and money and achieve better science.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Even more because of EMBL’s </a:t>
            </a:r>
            <a:r>
              <a:rPr b="1" lang="en">
                <a:solidFill>
                  <a:schemeClr val="dk1"/>
                </a:solidFill>
              </a:rPr>
              <a:t>internationality</a:t>
            </a:r>
            <a:r>
              <a:rPr lang="en">
                <a:solidFill>
                  <a:schemeClr val="dk1"/>
                </a:solidFill>
              </a:rPr>
              <a:t>: wide network of collaborations and data sources.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A specific interest of EMBL scientists is populating and maintaining biological </a:t>
            </a:r>
            <a:r>
              <a:rPr b="1" lang="en">
                <a:solidFill>
                  <a:schemeClr val="dk1"/>
                </a:solidFill>
              </a:rPr>
              <a:t>databases and tools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311700" y="32377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How? Bio-IT</a:t>
            </a:r>
            <a:endParaRPr/>
          </a:p>
        </p:txBody>
      </p:sp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1066100" y="1914475"/>
            <a:ext cx="3255300" cy="25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 and consulting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Courses and seminars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Course materials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Consulting sessions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 building and networking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Clubs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Grassroots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Community blog</a:t>
            </a:r>
            <a:endParaRPr sz="1200"/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024" y="1914474"/>
            <a:ext cx="621900" cy="62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024" y="3163823"/>
            <a:ext cx="621900" cy="62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53800" y="1858275"/>
            <a:ext cx="621900" cy="62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53799" y="3163822"/>
            <a:ext cx="621900" cy="62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0"/>
          <p:cNvSpPr txBox="1"/>
          <p:nvPr/>
        </p:nvSpPr>
        <p:spPr>
          <a:xfrm>
            <a:off x="4778975" y="1800025"/>
            <a:ext cx="43683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Infrastructure and resources</a:t>
            </a:r>
            <a:endParaRPr sz="18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GitLab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Coding platforms and tools</a:t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Knowledge aggregation and dissemination</a:t>
            </a:r>
            <a:endParaRPr sz="18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EMBL centers / IT services info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WikiHows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Newcomers guide</a:t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1152475"/>
            <a:ext cx="8520600" cy="50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</a:t>
            </a:r>
            <a:r>
              <a:rPr lang="en"/>
              <a:t>Community initiative which aims to build, support, and promote computational biology activity at EMBL.”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32377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Bio-IT community</a:t>
            </a:r>
            <a:endParaRPr/>
          </a:p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will present the Bio-IT community through personas.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Personas disclaimer: </a:t>
            </a:r>
            <a:r>
              <a:rPr b="1" lang="en"/>
              <a:t>"all persons fictitious"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this context, personas are fictional characters used to present different way to interact with the community.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24412">
            <a:off x="6270967" y="1113324"/>
            <a:ext cx="715174" cy="1031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8017" y="993086"/>
            <a:ext cx="715175" cy="1030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54219">
            <a:off x="7416064" y="1109854"/>
            <a:ext cx="715186" cy="10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699995">
            <a:off x="7838869" y="1508853"/>
            <a:ext cx="758157" cy="1122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43699" y="3785724"/>
            <a:ext cx="621900" cy="62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65600" y="3785725"/>
            <a:ext cx="621900" cy="62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87499" y="3785723"/>
            <a:ext cx="621900" cy="62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06999" y="3785722"/>
            <a:ext cx="621900" cy="62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311700" y="445025"/>
            <a:ext cx="58422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Observer</a:t>
            </a:r>
            <a:endParaRPr/>
          </a:p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2305200" y="1143800"/>
            <a:ext cx="56775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Mostly applies </a:t>
            </a:r>
            <a:r>
              <a:rPr b="1" lang="en"/>
              <a:t>wet lab biology </a:t>
            </a:r>
            <a:r>
              <a:rPr lang="en"/>
              <a:t>techniques in experiments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Sometimes </a:t>
            </a:r>
            <a:r>
              <a:rPr b="1" lang="en"/>
              <a:t>uses computational tools</a:t>
            </a:r>
            <a:r>
              <a:rPr lang="en"/>
              <a:t> through their graphical interfaces to make some predictions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Got </a:t>
            </a:r>
            <a:r>
              <a:rPr b="1" lang="en"/>
              <a:t>interested in learning</a:t>
            </a:r>
            <a:r>
              <a:rPr lang="en"/>
              <a:t> how to query them programmatically and tried writing some code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To do so, ended up in Bio-IT website </a:t>
            </a:r>
            <a:endParaRPr/>
          </a:p>
        </p:txBody>
      </p:sp>
      <p:grpSp>
        <p:nvGrpSpPr>
          <p:cNvPr id="123" name="Google Shape;123;p22"/>
          <p:cNvGrpSpPr/>
          <p:nvPr/>
        </p:nvGrpSpPr>
        <p:grpSpPr>
          <a:xfrm>
            <a:off x="311700" y="1102650"/>
            <a:ext cx="1993501" cy="2938200"/>
            <a:chOff x="277375" y="1102650"/>
            <a:chExt cx="1993501" cy="2938200"/>
          </a:xfrm>
        </p:grpSpPr>
        <p:grpSp>
          <p:nvGrpSpPr>
            <p:cNvPr id="124" name="Google Shape;124;p22"/>
            <p:cNvGrpSpPr/>
            <p:nvPr/>
          </p:nvGrpSpPr>
          <p:grpSpPr>
            <a:xfrm>
              <a:off x="277375" y="1102650"/>
              <a:ext cx="1993500" cy="2938200"/>
              <a:chOff x="6223125" y="468025"/>
              <a:chExt cx="1993500" cy="2938200"/>
            </a:xfrm>
          </p:grpSpPr>
          <p:sp>
            <p:nvSpPr>
              <p:cNvPr id="125" name="Google Shape;125;p22"/>
              <p:cNvSpPr/>
              <p:nvPr/>
            </p:nvSpPr>
            <p:spPr>
              <a:xfrm>
                <a:off x="6223125" y="468025"/>
                <a:ext cx="1993500" cy="2938200"/>
              </a:xfrm>
              <a:prstGeom prst="roundRect">
                <a:avLst>
                  <a:gd fmla="val 8696" name="adj"/>
                </a:avLst>
              </a:prstGeom>
              <a:solidFill>
                <a:srgbClr val="F3F3F3"/>
              </a:solidFill>
              <a:ln cap="flat" cmpd="sng" w="19050">
                <a:solidFill>
                  <a:srgbClr val="575A5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22"/>
              <p:cNvSpPr/>
              <p:nvPr/>
            </p:nvSpPr>
            <p:spPr>
              <a:xfrm>
                <a:off x="6292450" y="554700"/>
                <a:ext cx="1863600" cy="2340300"/>
              </a:xfrm>
              <a:prstGeom prst="roundRect">
                <a:avLst>
                  <a:gd fmla="val 9302" name="adj"/>
                </a:avLst>
              </a:prstGeom>
              <a:gradFill>
                <a:gsLst>
                  <a:gs pos="0">
                    <a:srgbClr val="FFF6DB"/>
                  </a:gs>
                  <a:gs pos="100000">
                    <a:srgbClr val="FAD25C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19050">
                <a:solidFill>
                  <a:srgbClr val="575A5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22"/>
              <p:cNvSpPr txBox="1"/>
              <p:nvPr/>
            </p:nvSpPr>
            <p:spPr>
              <a:xfrm>
                <a:off x="6223125" y="2971925"/>
                <a:ext cx="1993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>
                    <a:solidFill>
                      <a:srgbClr val="575A5E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The Observer</a:t>
                </a:r>
                <a:endParaRPr b="1">
                  <a:solidFill>
                    <a:srgbClr val="575A5E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pic>
          <p:nvPicPr>
            <p:cNvPr id="128" name="Google Shape;128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7376" y="1772153"/>
              <a:ext cx="1993500" cy="19935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37625" y="1223813"/>
              <a:ext cx="977424" cy="9774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0" name="Google Shape;13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5276" y="2571751"/>
            <a:ext cx="275999" cy="27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52472" y="2847749"/>
            <a:ext cx="442800" cy="35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2"/>
          <p:cNvPicPr preferRelativeResize="0"/>
          <p:nvPr/>
        </p:nvPicPr>
        <p:blipFill rotWithShape="1">
          <a:blip r:embed="rId7">
            <a:alphaModFix/>
          </a:blip>
          <a:srcRect b="44493" l="11787" r="11117" t="0"/>
          <a:stretch/>
        </p:blipFill>
        <p:spPr>
          <a:xfrm>
            <a:off x="6680793" y="3308357"/>
            <a:ext cx="1567993" cy="11827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>
            <p:ph type="title"/>
          </p:nvPr>
        </p:nvSpPr>
        <p:spPr>
          <a:xfrm>
            <a:off x="311700" y="32377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Observer</a:t>
            </a:r>
            <a:endParaRPr/>
          </a:p>
        </p:txBody>
      </p:sp>
      <p:sp>
        <p:nvSpPr>
          <p:cNvPr id="138" name="Google Shape;138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>
                <a:solidFill>
                  <a:schemeClr val="dk1"/>
                </a:solidFill>
              </a:rPr>
              <a:t>C</a:t>
            </a:r>
            <a:r>
              <a:rPr lang="en">
                <a:solidFill>
                  <a:schemeClr val="dk1"/>
                </a:solidFill>
              </a:rPr>
              <a:t>onsulted the list of Bio-IT </a:t>
            </a:r>
            <a:r>
              <a:rPr b="1" lang="en">
                <a:solidFill>
                  <a:schemeClr val="dk1"/>
                </a:solidFill>
              </a:rPr>
              <a:t>resources </a:t>
            </a:r>
            <a:r>
              <a:rPr lang="en">
                <a:solidFill>
                  <a:schemeClr val="dk1"/>
                </a:solidFill>
              </a:rPr>
              <a:t>to choose the right platform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>
                <a:solidFill>
                  <a:schemeClr val="dk1"/>
                </a:solidFill>
              </a:rPr>
              <a:t>U</a:t>
            </a:r>
            <a:r>
              <a:rPr lang="en">
                <a:solidFill>
                  <a:schemeClr val="dk1"/>
                </a:solidFill>
              </a:rPr>
              <a:t>ses the </a:t>
            </a:r>
            <a:r>
              <a:rPr b="1" lang="en">
                <a:solidFill>
                  <a:schemeClr val="dk1"/>
                </a:solidFill>
              </a:rPr>
              <a:t>chat</a:t>
            </a:r>
            <a:r>
              <a:rPr lang="en">
                <a:solidFill>
                  <a:schemeClr val="dk1"/>
                </a:solidFill>
              </a:rPr>
              <a:t> for consulting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>
                <a:solidFill>
                  <a:schemeClr val="dk1"/>
                </a:solidFill>
              </a:rPr>
              <a:t>Attends external and </a:t>
            </a:r>
            <a:r>
              <a:rPr b="1" lang="en">
                <a:solidFill>
                  <a:schemeClr val="dk1"/>
                </a:solidFill>
              </a:rPr>
              <a:t>internal courses</a:t>
            </a:r>
            <a:endParaRPr/>
          </a:p>
        </p:txBody>
      </p:sp>
      <p:pic>
        <p:nvPicPr>
          <p:cNvPr id="139" name="Google Shape;1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7574" y="1596462"/>
            <a:ext cx="2044625" cy="1164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3"/>
          <p:cNvSpPr txBox="1"/>
          <p:nvPr/>
        </p:nvSpPr>
        <p:spPr>
          <a:xfrm>
            <a:off x="6482825" y="1624475"/>
            <a:ext cx="1686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2C4DC5"/>
                </a:solidFill>
              </a:rPr>
              <a:t>@ Bio-IT</a:t>
            </a:r>
            <a:endParaRPr b="1" sz="1200">
              <a:solidFill>
                <a:srgbClr val="2C4DC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2C4DC5"/>
                </a:solidFill>
              </a:rPr>
              <a:t>@ Bio-IT announce</a:t>
            </a:r>
            <a:endParaRPr b="1" sz="1200">
              <a:solidFill>
                <a:srgbClr val="2C4DC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2C4DC5"/>
                </a:solidFill>
              </a:rPr>
              <a:t>@ Coding Club</a:t>
            </a:r>
            <a:endParaRPr b="1" sz="1200">
              <a:solidFill>
                <a:srgbClr val="2C4DC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2C4DC5"/>
                </a:solidFill>
              </a:rPr>
              <a:t>@ Python</a:t>
            </a:r>
            <a:endParaRPr b="1" sz="1200">
              <a:solidFill>
                <a:srgbClr val="2C4DC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2C4DC5"/>
                </a:solidFill>
              </a:rPr>
              <a:t>@ R_and_statistics</a:t>
            </a:r>
            <a:endParaRPr b="1" sz="1200">
              <a:solidFill>
                <a:srgbClr val="2C4DC5"/>
              </a:solidFill>
            </a:endParaRPr>
          </a:p>
        </p:txBody>
      </p:sp>
      <p:pic>
        <p:nvPicPr>
          <p:cNvPr id="141" name="Google Shape;14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69799" y="1152487"/>
            <a:ext cx="1005025" cy="31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6200" y="3384468"/>
            <a:ext cx="1988774" cy="107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45750" y="2936575"/>
            <a:ext cx="2248526" cy="126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/>
          <p:nvPr>
            <p:ph type="title"/>
          </p:nvPr>
        </p:nvSpPr>
        <p:spPr>
          <a:xfrm>
            <a:off x="367925" y="30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Engager</a:t>
            </a:r>
            <a:endParaRPr/>
          </a:p>
        </p:txBody>
      </p:sp>
      <p:sp>
        <p:nvSpPr>
          <p:cNvPr id="149" name="Google Shape;149;p24"/>
          <p:cNvSpPr txBox="1"/>
          <p:nvPr>
            <p:ph idx="1" type="body"/>
          </p:nvPr>
        </p:nvSpPr>
        <p:spPr>
          <a:xfrm>
            <a:off x="2338800" y="1152475"/>
            <a:ext cx="64935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Strong </a:t>
            </a:r>
            <a:r>
              <a:rPr b="1" lang="en"/>
              <a:t>computational skills</a:t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Developer of </a:t>
            </a:r>
            <a:r>
              <a:rPr lang="en"/>
              <a:t>computational</a:t>
            </a:r>
            <a:r>
              <a:rPr b="1" lang="en"/>
              <a:t> tools </a:t>
            </a:r>
            <a:r>
              <a:rPr lang="en"/>
              <a:t>for biological data analysis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Promotes </a:t>
            </a:r>
            <a:r>
              <a:rPr b="1" lang="en"/>
              <a:t>open science</a:t>
            </a:r>
            <a:r>
              <a:rPr lang="en"/>
              <a:t> practices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EMBL </a:t>
            </a:r>
            <a:r>
              <a:rPr lang="en"/>
              <a:t>GitLab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EMBL Galaxy </a:t>
            </a:r>
            <a:endParaRPr/>
          </a:p>
        </p:txBody>
      </p:sp>
      <p:grpSp>
        <p:nvGrpSpPr>
          <p:cNvPr id="150" name="Google Shape;150;p24"/>
          <p:cNvGrpSpPr/>
          <p:nvPr/>
        </p:nvGrpSpPr>
        <p:grpSpPr>
          <a:xfrm>
            <a:off x="311700" y="1152475"/>
            <a:ext cx="2027100" cy="3093100"/>
            <a:chOff x="2450325" y="947750"/>
            <a:chExt cx="2027100" cy="3093100"/>
          </a:xfrm>
        </p:grpSpPr>
        <p:grpSp>
          <p:nvGrpSpPr>
            <p:cNvPr id="151" name="Google Shape;151;p24"/>
            <p:cNvGrpSpPr/>
            <p:nvPr/>
          </p:nvGrpSpPr>
          <p:grpSpPr>
            <a:xfrm>
              <a:off x="2483925" y="1102650"/>
              <a:ext cx="1993500" cy="2938200"/>
              <a:chOff x="6223125" y="468025"/>
              <a:chExt cx="1993500" cy="2938200"/>
            </a:xfrm>
          </p:grpSpPr>
          <p:sp>
            <p:nvSpPr>
              <p:cNvPr id="152" name="Google Shape;152;p24"/>
              <p:cNvSpPr/>
              <p:nvPr/>
            </p:nvSpPr>
            <p:spPr>
              <a:xfrm>
                <a:off x="6223125" y="468025"/>
                <a:ext cx="1993500" cy="2938200"/>
              </a:xfrm>
              <a:prstGeom prst="roundRect">
                <a:avLst>
                  <a:gd fmla="val 8696" name="adj"/>
                </a:avLst>
              </a:prstGeom>
              <a:solidFill>
                <a:srgbClr val="F3F3F3"/>
              </a:solidFill>
              <a:ln cap="flat" cmpd="sng" w="19050">
                <a:solidFill>
                  <a:srgbClr val="575A5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24"/>
              <p:cNvSpPr/>
              <p:nvPr/>
            </p:nvSpPr>
            <p:spPr>
              <a:xfrm>
                <a:off x="6292450" y="554700"/>
                <a:ext cx="1863600" cy="2340300"/>
              </a:xfrm>
              <a:prstGeom prst="roundRect">
                <a:avLst>
                  <a:gd fmla="val 9302" name="adj"/>
                </a:avLst>
              </a:prstGeom>
              <a:gradFill>
                <a:gsLst>
                  <a:gs pos="0">
                    <a:srgbClr val="F5D0D0"/>
                  </a:gs>
                  <a:gs pos="100000">
                    <a:srgbClr val="D96868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19050">
                <a:solidFill>
                  <a:srgbClr val="575A5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24"/>
              <p:cNvSpPr txBox="1"/>
              <p:nvPr/>
            </p:nvSpPr>
            <p:spPr>
              <a:xfrm>
                <a:off x="6223125" y="2971925"/>
                <a:ext cx="1993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>
                    <a:solidFill>
                      <a:srgbClr val="575A5E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The Engager</a:t>
                </a:r>
                <a:endParaRPr b="1">
                  <a:solidFill>
                    <a:srgbClr val="575A5E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pic>
          <p:nvPicPr>
            <p:cNvPr id="155" name="Google Shape;155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450325" y="1738549"/>
              <a:ext cx="1931526" cy="19315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515327" y="947750"/>
              <a:ext cx="1480299" cy="14802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" name="Google Shape;157;p24"/>
          <p:cNvGrpSpPr/>
          <p:nvPr/>
        </p:nvGrpSpPr>
        <p:grpSpPr>
          <a:xfrm>
            <a:off x="5218450" y="2107971"/>
            <a:ext cx="3730701" cy="2232303"/>
            <a:chOff x="5218450" y="2107971"/>
            <a:chExt cx="3730701" cy="2232303"/>
          </a:xfrm>
        </p:grpSpPr>
        <p:pic>
          <p:nvPicPr>
            <p:cNvPr id="158" name="Google Shape;158;p2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218450" y="2241750"/>
              <a:ext cx="3730701" cy="2098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" name="Google Shape;159;p2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344122" y="2107971"/>
              <a:ext cx="488174" cy="416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0" name="Google Shape;160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24322" y="2409962"/>
            <a:ext cx="488176" cy="465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97125" y="2875644"/>
            <a:ext cx="342575" cy="34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/>
          <p:nvPr>
            <p:ph type="title"/>
          </p:nvPr>
        </p:nvSpPr>
        <p:spPr>
          <a:xfrm>
            <a:off x="311700" y="32377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Engager</a:t>
            </a:r>
            <a:endParaRPr/>
          </a:p>
        </p:txBody>
      </p:sp>
      <p:sp>
        <p:nvSpPr>
          <p:cNvPr id="167" name="Google Shape;16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>
                <a:solidFill>
                  <a:schemeClr val="dk1"/>
                </a:solidFill>
              </a:rPr>
              <a:t>Chairs and presents in </a:t>
            </a:r>
            <a:r>
              <a:rPr b="1" lang="en">
                <a:solidFill>
                  <a:schemeClr val="dk1"/>
                </a:solidFill>
              </a:rPr>
              <a:t>clubs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>
                <a:solidFill>
                  <a:schemeClr val="dk1"/>
                </a:solidFill>
              </a:rPr>
              <a:t>Shares coding stories and resources in </a:t>
            </a:r>
            <a:r>
              <a:rPr b="1" lang="en">
                <a:solidFill>
                  <a:schemeClr val="dk1"/>
                </a:solidFill>
              </a:rPr>
              <a:t>chat channels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>
                <a:solidFill>
                  <a:schemeClr val="dk1"/>
                </a:solidFill>
              </a:rPr>
              <a:t>Proposes and leads themed seminars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>
                <a:solidFill>
                  <a:schemeClr val="dk1"/>
                </a:solidFill>
              </a:rPr>
              <a:t>Joins hackathons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>
                <a:solidFill>
                  <a:schemeClr val="dk1"/>
                </a:solidFill>
              </a:rPr>
              <a:t>Sometimes joins courses as trainer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25"/>
          <p:cNvPicPr preferRelativeResize="0"/>
          <p:nvPr/>
        </p:nvPicPr>
        <p:blipFill rotWithShape="1">
          <a:blip r:embed="rId3">
            <a:alphaModFix/>
          </a:blip>
          <a:srcRect b="25318" l="74397" r="3395" t="96902"/>
          <a:stretch/>
        </p:blipFill>
        <p:spPr>
          <a:xfrm flipH="1" rot="10800000">
            <a:off x="6558175" y="1052326"/>
            <a:ext cx="1731600" cy="1111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8775" y="1424175"/>
            <a:ext cx="510551" cy="510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2520" y="1052318"/>
            <a:ext cx="738968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7900" y="1424179"/>
            <a:ext cx="1298801" cy="7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5"/>
          <p:cNvPicPr preferRelativeResize="0"/>
          <p:nvPr/>
        </p:nvPicPr>
        <p:blipFill rotWithShape="1">
          <a:blip r:embed="rId3">
            <a:alphaModFix/>
          </a:blip>
          <a:srcRect b="38723" l="53492" r="24301" t="80049"/>
          <a:stretch/>
        </p:blipFill>
        <p:spPr>
          <a:xfrm flipH="1" rot="10800000">
            <a:off x="4725975" y="2613900"/>
            <a:ext cx="1731600" cy="93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/>
          <p:nvPr>
            <p:ph type="title"/>
          </p:nvPr>
        </p:nvSpPr>
        <p:spPr>
          <a:xfrm>
            <a:off x="311700" y="32377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Trainer</a:t>
            </a:r>
            <a:endParaRPr/>
          </a:p>
        </p:txBody>
      </p:sp>
      <p:sp>
        <p:nvSpPr>
          <p:cNvPr id="178" name="Google Shape;178;p26"/>
          <p:cNvSpPr txBox="1"/>
          <p:nvPr>
            <p:ph idx="1" type="body"/>
          </p:nvPr>
        </p:nvSpPr>
        <p:spPr>
          <a:xfrm>
            <a:off x="2305200" y="1152475"/>
            <a:ext cx="66918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Leads a </a:t>
            </a:r>
            <a:r>
              <a:rPr b="1" lang="en"/>
              <a:t>research group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Has wide experience in computational biology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>
                <a:solidFill>
                  <a:schemeClr val="dk1"/>
                </a:solidFill>
              </a:rPr>
              <a:t>Uses computational tools from</a:t>
            </a:r>
            <a:r>
              <a:rPr b="1" lang="en">
                <a:solidFill>
                  <a:schemeClr val="dk1"/>
                </a:solidFill>
              </a:rPr>
              <a:t> command line </a:t>
            </a:r>
            <a:r>
              <a:rPr lang="en">
                <a:solidFill>
                  <a:schemeClr val="dk1"/>
                </a:solidFill>
              </a:rPr>
              <a:t>for exploratory analysis 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Has little time to join Bio-IT activities, but keeps updated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Is listed in the </a:t>
            </a:r>
            <a:r>
              <a:rPr b="1" lang="en"/>
              <a:t>Grassrots consulting</a:t>
            </a:r>
            <a:r>
              <a:rPr lang="en"/>
              <a:t> table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Follows and interacts with the </a:t>
            </a:r>
            <a:r>
              <a:rPr b="1" lang="en"/>
              <a:t>Twitter</a:t>
            </a:r>
            <a:r>
              <a:rPr lang="en"/>
              <a:t> profile </a:t>
            </a:r>
            <a:r>
              <a:rPr b="1" lang="en"/>
              <a:t>@EMBL_BioIT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Trainer in external and internal 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courses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grpSp>
        <p:nvGrpSpPr>
          <p:cNvPr id="179" name="Google Shape;179;p26"/>
          <p:cNvGrpSpPr/>
          <p:nvPr/>
        </p:nvGrpSpPr>
        <p:grpSpPr>
          <a:xfrm>
            <a:off x="311700" y="1391575"/>
            <a:ext cx="1993500" cy="2938200"/>
            <a:chOff x="4690475" y="1102650"/>
            <a:chExt cx="1993500" cy="2938200"/>
          </a:xfrm>
        </p:grpSpPr>
        <p:grpSp>
          <p:nvGrpSpPr>
            <p:cNvPr id="180" name="Google Shape;180;p26"/>
            <p:cNvGrpSpPr/>
            <p:nvPr/>
          </p:nvGrpSpPr>
          <p:grpSpPr>
            <a:xfrm>
              <a:off x="4690475" y="1102650"/>
              <a:ext cx="1993500" cy="2938200"/>
              <a:chOff x="6223125" y="468025"/>
              <a:chExt cx="1993500" cy="2938200"/>
            </a:xfrm>
          </p:grpSpPr>
          <p:sp>
            <p:nvSpPr>
              <p:cNvPr id="181" name="Google Shape;181;p26"/>
              <p:cNvSpPr/>
              <p:nvPr/>
            </p:nvSpPr>
            <p:spPr>
              <a:xfrm>
                <a:off x="6223125" y="468025"/>
                <a:ext cx="1993500" cy="2938200"/>
              </a:xfrm>
              <a:prstGeom prst="roundRect">
                <a:avLst>
                  <a:gd fmla="val 8696" name="adj"/>
                </a:avLst>
              </a:prstGeom>
              <a:solidFill>
                <a:srgbClr val="F3F3F3"/>
              </a:solidFill>
              <a:ln cap="flat" cmpd="sng" w="19050">
                <a:solidFill>
                  <a:srgbClr val="575A5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26"/>
              <p:cNvSpPr/>
              <p:nvPr/>
            </p:nvSpPr>
            <p:spPr>
              <a:xfrm>
                <a:off x="6292450" y="554700"/>
                <a:ext cx="1863600" cy="2340300"/>
              </a:xfrm>
              <a:prstGeom prst="roundRect">
                <a:avLst>
                  <a:gd fmla="val 9302" name="adj"/>
                </a:avLst>
              </a:prstGeom>
              <a:gradFill>
                <a:gsLst>
                  <a:gs pos="0">
                    <a:srgbClr val="DCECD5"/>
                  </a:gs>
                  <a:gs pos="100000">
                    <a:srgbClr val="93BC81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19050">
                <a:solidFill>
                  <a:srgbClr val="575A5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26"/>
              <p:cNvSpPr txBox="1"/>
              <p:nvPr/>
            </p:nvSpPr>
            <p:spPr>
              <a:xfrm>
                <a:off x="6223125" y="2971925"/>
                <a:ext cx="1993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>
                    <a:solidFill>
                      <a:srgbClr val="575A5E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The Trainer</a:t>
                </a:r>
                <a:endParaRPr b="1">
                  <a:solidFill>
                    <a:srgbClr val="575A5E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pic>
          <p:nvPicPr>
            <p:cNvPr id="184" name="Google Shape;184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721465" y="1738575"/>
              <a:ext cx="1931526" cy="1931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5" name="Google Shape;185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246300" y="1172002"/>
              <a:ext cx="977424" cy="97739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6" name="Google Shape;186;p26"/>
          <p:cNvGrpSpPr/>
          <p:nvPr/>
        </p:nvGrpSpPr>
        <p:grpSpPr>
          <a:xfrm>
            <a:off x="6105775" y="3163975"/>
            <a:ext cx="2766450" cy="1218300"/>
            <a:chOff x="4421475" y="3154475"/>
            <a:chExt cx="2766450" cy="1218300"/>
          </a:xfrm>
        </p:grpSpPr>
        <p:pic>
          <p:nvPicPr>
            <p:cNvPr id="187" name="Google Shape;187;p26"/>
            <p:cNvPicPr preferRelativeResize="0"/>
            <p:nvPr/>
          </p:nvPicPr>
          <p:blipFill rotWithShape="1">
            <a:blip r:embed="rId5">
              <a:alphaModFix/>
            </a:blip>
            <a:srcRect b="5726" l="0" r="8609" t="37348"/>
            <a:stretch/>
          </p:blipFill>
          <p:spPr>
            <a:xfrm>
              <a:off x="4421475" y="3154475"/>
              <a:ext cx="2766450" cy="1218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p26"/>
            <p:cNvSpPr/>
            <p:nvPr/>
          </p:nvSpPr>
          <p:spPr>
            <a:xfrm>
              <a:off x="6555125" y="3399250"/>
              <a:ext cx="632700" cy="264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7"/>
          <p:cNvSpPr txBox="1"/>
          <p:nvPr>
            <p:ph type="title"/>
          </p:nvPr>
        </p:nvSpPr>
        <p:spPr>
          <a:xfrm>
            <a:off x="311700" y="32377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Coordinator</a:t>
            </a:r>
            <a:endParaRPr/>
          </a:p>
        </p:txBody>
      </p:sp>
      <p:sp>
        <p:nvSpPr>
          <p:cNvPr id="194" name="Google Shape;194;p27"/>
          <p:cNvSpPr txBox="1"/>
          <p:nvPr>
            <p:ph idx="1" type="body"/>
          </p:nvPr>
        </p:nvSpPr>
        <p:spPr>
          <a:xfrm>
            <a:off x="2305200" y="1152475"/>
            <a:ext cx="65271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Enjoys coding and testing new tools and resources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Maintains </a:t>
            </a:r>
            <a:r>
              <a:rPr b="1" lang="en"/>
              <a:t>Bio-IT resources</a:t>
            </a:r>
            <a:r>
              <a:rPr lang="en"/>
              <a:t>, admin of </a:t>
            </a:r>
            <a:r>
              <a:rPr b="1" lang="en"/>
              <a:t>GitLab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Maintains Bio-IT </a:t>
            </a:r>
            <a:r>
              <a:rPr b="1" lang="en"/>
              <a:t>website</a:t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/>
              <a:t>Chair</a:t>
            </a:r>
            <a:r>
              <a:rPr lang="en"/>
              <a:t> of meetings and clubs, </a:t>
            </a:r>
            <a:r>
              <a:rPr b="1" lang="en"/>
              <a:t>organiser</a:t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>
                <a:solidFill>
                  <a:schemeClr val="dk1"/>
                </a:solidFill>
              </a:rPr>
              <a:t>Available for </a:t>
            </a:r>
            <a:r>
              <a:rPr b="1" lang="en">
                <a:solidFill>
                  <a:schemeClr val="dk1"/>
                </a:solidFill>
              </a:rPr>
              <a:t>consulting </a:t>
            </a:r>
            <a:r>
              <a:rPr lang="en">
                <a:solidFill>
                  <a:schemeClr val="dk1"/>
                </a:solidFill>
              </a:rPr>
              <a:t>via chat or in the Bio-IT drop-in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>
                <a:solidFill>
                  <a:schemeClr val="dk1"/>
                </a:solidFill>
              </a:rPr>
              <a:t>Organises </a:t>
            </a:r>
            <a:r>
              <a:rPr b="1" lang="en">
                <a:solidFill>
                  <a:schemeClr val="dk1"/>
                </a:solidFill>
              </a:rPr>
              <a:t>small groups sessions</a:t>
            </a:r>
            <a:r>
              <a:rPr lang="en">
                <a:solidFill>
                  <a:schemeClr val="dk1"/>
                </a:solidFill>
              </a:rPr>
              <a:t> for discussion</a:t>
            </a:r>
            <a:endParaRPr b="1"/>
          </a:p>
        </p:txBody>
      </p:sp>
      <p:grpSp>
        <p:nvGrpSpPr>
          <p:cNvPr id="195" name="Google Shape;195;p27"/>
          <p:cNvGrpSpPr/>
          <p:nvPr/>
        </p:nvGrpSpPr>
        <p:grpSpPr>
          <a:xfrm>
            <a:off x="311700" y="1152475"/>
            <a:ext cx="1993500" cy="2938200"/>
            <a:chOff x="6992600" y="1102650"/>
            <a:chExt cx="1993500" cy="2938200"/>
          </a:xfrm>
        </p:grpSpPr>
        <p:grpSp>
          <p:nvGrpSpPr>
            <p:cNvPr id="196" name="Google Shape;196;p27"/>
            <p:cNvGrpSpPr/>
            <p:nvPr/>
          </p:nvGrpSpPr>
          <p:grpSpPr>
            <a:xfrm>
              <a:off x="6992600" y="1102650"/>
              <a:ext cx="1993500" cy="2938200"/>
              <a:chOff x="6223125" y="468025"/>
              <a:chExt cx="1993500" cy="2938200"/>
            </a:xfrm>
          </p:grpSpPr>
          <p:sp>
            <p:nvSpPr>
              <p:cNvPr id="197" name="Google Shape;197;p27"/>
              <p:cNvSpPr/>
              <p:nvPr/>
            </p:nvSpPr>
            <p:spPr>
              <a:xfrm>
                <a:off x="6223125" y="468025"/>
                <a:ext cx="1993500" cy="2938200"/>
              </a:xfrm>
              <a:prstGeom prst="roundRect">
                <a:avLst>
                  <a:gd fmla="val 8696" name="adj"/>
                </a:avLst>
              </a:prstGeom>
              <a:solidFill>
                <a:srgbClr val="F3F3F3"/>
              </a:solidFill>
              <a:ln cap="flat" cmpd="sng" w="19050">
                <a:solidFill>
                  <a:srgbClr val="575A5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27"/>
              <p:cNvSpPr/>
              <p:nvPr/>
            </p:nvSpPr>
            <p:spPr>
              <a:xfrm>
                <a:off x="6292450" y="554700"/>
                <a:ext cx="1863600" cy="2340300"/>
              </a:xfrm>
              <a:prstGeom prst="roundRect">
                <a:avLst>
                  <a:gd fmla="val 9302" name="adj"/>
                </a:avLst>
              </a:prstGeom>
              <a:gradFill>
                <a:gsLst>
                  <a:gs pos="0">
                    <a:srgbClr val="FFFFFF"/>
                  </a:gs>
                  <a:gs pos="100000">
                    <a:srgbClr val="B3B3B3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19050">
                <a:solidFill>
                  <a:srgbClr val="575A5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27"/>
              <p:cNvSpPr txBox="1"/>
              <p:nvPr/>
            </p:nvSpPr>
            <p:spPr>
              <a:xfrm>
                <a:off x="6223125" y="2971925"/>
                <a:ext cx="1993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>
                    <a:solidFill>
                      <a:srgbClr val="575A5E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The Coordinator</a:t>
                </a:r>
                <a:endParaRPr b="1">
                  <a:solidFill>
                    <a:srgbClr val="575A5E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pic>
          <p:nvPicPr>
            <p:cNvPr id="200" name="Google Shape;200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063163" y="1778138"/>
              <a:ext cx="1852374" cy="1852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p2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418401" y="1141576"/>
              <a:ext cx="1141899" cy="11418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2" name="Google Shape;202;p27"/>
          <p:cNvPicPr preferRelativeResize="0"/>
          <p:nvPr/>
        </p:nvPicPr>
        <p:blipFill rotWithShape="1">
          <a:blip r:embed="rId5">
            <a:alphaModFix/>
          </a:blip>
          <a:srcRect b="55187" l="54558" r="4650" t="11662"/>
          <a:stretch/>
        </p:blipFill>
        <p:spPr>
          <a:xfrm>
            <a:off x="5803425" y="1724225"/>
            <a:ext cx="3028877" cy="157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500"/>
            <a:ext cx="9144002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8" name="Google Shape;208;p28"/>
          <p:cNvGrpSpPr/>
          <p:nvPr/>
        </p:nvGrpSpPr>
        <p:grpSpPr>
          <a:xfrm>
            <a:off x="2011750" y="2808794"/>
            <a:ext cx="6672000" cy="1786855"/>
            <a:chOff x="2011750" y="3113594"/>
            <a:chExt cx="6672000" cy="1786855"/>
          </a:xfrm>
        </p:grpSpPr>
        <p:grpSp>
          <p:nvGrpSpPr>
            <p:cNvPr id="209" name="Google Shape;209;p28"/>
            <p:cNvGrpSpPr/>
            <p:nvPr/>
          </p:nvGrpSpPr>
          <p:grpSpPr>
            <a:xfrm>
              <a:off x="2011750" y="3113594"/>
              <a:ext cx="6672000" cy="1365697"/>
              <a:chOff x="1720600" y="3113600"/>
              <a:chExt cx="6672000" cy="1682100"/>
            </a:xfrm>
          </p:grpSpPr>
          <p:grpSp>
            <p:nvGrpSpPr>
              <p:cNvPr id="210" name="Google Shape;210;p28"/>
              <p:cNvGrpSpPr/>
              <p:nvPr/>
            </p:nvGrpSpPr>
            <p:grpSpPr>
              <a:xfrm>
                <a:off x="1720600" y="3113600"/>
                <a:ext cx="1334400" cy="1682100"/>
                <a:chOff x="1949200" y="3113600"/>
                <a:chExt cx="1334400" cy="1682100"/>
              </a:xfrm>
            </p:grpSpPr>
            <p:sp>
              <p:nvSpPr>
                <p:cNvPr id="211" name="Google Shape;211;p28"/>
                <p:cNvSpPr/>
                <p:nvPr/>
              </p:nvSpPr>
              <p:spPr>
                <a:xfrm>
                  <a:off x="1949200" y="3113600"/>
                  <a:ext cx="1334400" cy="1682100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2" name="Google Shape;212;p28"/>
                <p:cNvSpPr/>
                <p:nvPr/>
              </p:nvSpPr>
              <p:spPr>
                <a:xfrm>
                  <a:off x="2062450" y="3186375"/>
                  <a:ext cx="1107900" cy="210300"/>
                </a:xfrm>
                <a:prstGeom prst="roundRect">
                  <a:avLst>
                    <a:gd fmla="val 42297" name="adj"/>
                  </a:avLst>
                </a:prstGeom>
                <a:solidFill>
                  <a:schemeClr val="dk1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1200">
                      <a:solidFill>
                        <a:schemeClr val="lt1"/>
                      </a:solidFill>
                      <a:latin typeface="Gochi Hand"/>
                      <a:ea typeface="Gochi Hand"/>
                      <a:cs typeface="Gochi Hand"/>
                      <a:sym typeface="Gochi Hand"/>
                    </a:rPr>
                    <a:t>MONDAY</a:t>
                  </a:r>
                  <a:endParaRPr b="1" sz="1200">
                    <a:solidFill>
                      <a:schemeClr val="lt1"/>
                    </a:solidFill>
                    <a:latin typeface="Gochi Hand"/>
                    <a:ea typeface="Gochi Hand"/>
                    <a:cs typeface="Gochi Hand"/>
                    <a:sym typeface="Gochi Hand"/>
                  </a:endParaRPr>
                </a:p>
              </p:txBody>
            </p:sp>
          </p:grpSp>
          <p:grpSp>
            <p:nvGrpSpPr>
              <p:cNvPr id="213" name="Google Shape;213;p28"/>
              <p:cNvGrpSpPr/>
              <p:nvPr/>
            </p:nvGrpSpPr>
            <p:grpSpPr>
              <a:xfrm>
                <a:off x="3055000" y="3113600"/>
                <a:ext cx="1334400" cy="1682100"/>
                <a:chOff x="1949200" y="3113600"/>
                <a:chExt cx="1334400" cy="1682100"/>
              </a:xfrm>
            </p:grpSpPr>
            <p:sp>
              <p:nvSpPr>
                <p:cNvPr id="214" name="Google Shape;214;p28"/>
                <p:cNvSpPr/>
                <p:nvPr/>
              </p:nvSpPr>
              <p:spPr>
                <a:xfrm>
                  <a:off x="1949200" y="3113600"/>
                  <a:ext cx="1334400" cy="1682100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5" name="Google Shape;215;p28"/>
                <p:cNvSpPr/>
                <p:nvPr/>
              </p:nvSpPr>
              <p:spPr>
                <a:xfrm>
                  <a:off x="2062450" y="3186375"/>
                  <a:ext cx="1107900" cy="210300"/>
                </a:xfrm>
                <a:prstGeom prst="roundRect">
                  <a:avLst>
                    <a:gd fmla="val 42297" name="adj"/>
                  </a:avLst>
                </a:prstGeom>
                <a:solidFill>
                  <a:schemeClr val="dk1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1200">
                      <a:solidFill>
                        <a:schemeClr val="lt1"/>
                      </a:solidFill>
                      <a:latin typeface="Gochi Hand"/>
                      <a:ea typeface="Gochi Hand"/>
                      <a:cs typeface="Gochi Hand"/>
                      <a:sym typeface="Gochi Hand"/>
                    </a:rPr>
                    <a:t>TUESDAY</a:t>
                  </a:r>
                  <a:endParaRPr b="1" sz="1200">
                    <a:solidFill>
                      <a:schemeClr val="lt1"/>
                    </a:solidFill>
                    <a:latin typeface="Gochi Hand"/>
                    <a:ea typeface="Gochi Hand"/>
                    <a:cs typeface="Gochi Hand"/>
                    <a:sym typeface="Gochi Hand"/>
                  </a:endParaRPr>
                </a:p>
              </p:txBody>
            </p:sp>
          </p:grpSp>
          <p:grpSp>
            <p:nvGrpSpPr>
              <p:cNvPr id="216" name="Google Shape;216;p28"/>
              <p:cNvGrpSpPr/>
              <p:nvPr/>
            </p:nvGrpSpPr>
            <p:grpSpPr>
              <a:xfrm>
                <a:off x="4389400" y="3113600"/>
                <a:ext cx="1334400" cy="1682100"/>
                <a:chOff x="1949200" y="3113600"/>
                <a:chExt cx="1334400" cy="1682100"/>
              </a:xfrm>
            </p:grpSpPr>
            <p:sp>
              <p:nvSpPr>
                <p:cNvPr id="217" name="Google Shape;217;p28"/>
                <p:cNvSpPr/>
                <p:nvPr/>
              </p:nvSpPr>
              <p:spPr>
                <a:xfrm>
                  <a:off x="1949200" y="3113600"/>
                  <a:ext cx="1334400" cy="1682100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9525">
                  <a:solidFill>
                    <a:srgbClr val="333333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8" name="Google Shape;218;p28"/>
                <p:cNvSpPr/>
                <p:nvPr/>
              </p:nvSpPr>
              <p:spPr>
                <a:xfrm>
                  <a:off x="2062450" y="3186375"/>
                  <a:ext cx="1107900" cy="210300"/>
                </a:xfrm>
                <a:prstGeom prst="roundRect">
                  <a:avLst>
                    <a:gd fmla="val 42297" name="adj"/>
                  </a:avLst>
                </a:prstGeom>
                <a:solidFill>
                  <a:schemeClr val="dk1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1200">
                      <a:solidFill>
                        <a:schemeClr val="lt1"/>
                      </a:solidFill>
                      <a:latin typeface="Gochi Hand"/>
                      <a:ea typeface="Gochi Hand"/>
                      <a:cs typeface="Gochi Hand"/>
                      <a:sym typeface="Gochi Hand"/>
                    </a:rPr>
                    <a:t>WEDNESDAY</a:t>
                  </a:r>
                  <a:endParaRPr b="1" sz="1200">
                    <a:solidFill>
                      <a:schemeClr val="lt1"/>
                    </a:solidFill>
                    <a:latin typeface="Gochi Hand"/>
                    <a:ea typeface="Gochi Hand"/>
                    <a:cs typeface="Gochi Hand"/>
                    <a:sym typeface="Gochi Hand"/>
                  </a:endParaRPr>
                </a:p>
              </p:txBody>
            </p:sp>
          </p:grpSp>
          <p:grpSp>
            <p:nvGrpSpPr>
              <p:cNvPr id="219" name="Google Shape;219;p28"/>
              <p:cNvGrpSpPr/>
              <p:nvPr/>
            </p:nvGrpSpPr>
            <p:grpSpPr>
              <a:xfrm>
                <a:off x="5723800" y="3113600"/>
                <a:ext cx="1334400" cy="1682100"/>
                <a:chOff x="1949200" y="3113600"/>
                <a:chExt cx="1334400" cy="1682100"/>
              </a:xfrm>
            </p:grpSpPr>
            <p:sp>
              <p:nvSpPr>
                <p:cNvPr id="220" name="Google Shape;220;p28"/>
                <p:cNvSpPr/>
                <p:nvPr/>
              </p:nvSpPr>
              <p:spPr>
                <a:xfrm>
                  <a:off x="1949200" y="3113600"/>
                  <a:ext cx="1334400" cy="1682100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1" name="Google Shape;221;p28"/>
                <p:cNvSpPr/>
                <p:nvPr/>
              </p:nvSpPr>
              <p:spPr>
                <a:xfrm>
                  <a:off x="2062450" y="3186375"/>
                  <a:ext cx="1107900" cy="210300"/>
                </a:xfrm>
                <a:prstGeom prst="roundRect">
                  <a:avLst>
                    <a:gd fmla="val 42297" name="adj"/>
                  </a:avLst>
                </a:prstGeom>
                <a:solidFill>
                  <a:schemeClr val="dk1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1200">
                      <a:solidFill>
                        <a:schemeClr val="lt1"/>
                      </a:solidFill>
                      <a:latin typeface="Gochi Hand"/>
                      <a:ea typeface="Gochi Hand"/>
                      <a:cs typeface="Gochi Hand"/>
                      <a:sym typeface="Gochi Hand"/>
                    </a:rPr>
                    <a:t>THURSDAY</a:t>
                  </a:r>
                  <a:endParaRPr b="1" sz="1200">
                    <a:solidFill>
                      <a:schemeClr val="lt1"/>
                    </a:solidFill>
                    <a:latin typeface="Gochi Hand"/>
                    <a:ea typeface="Gochi Hand"/>
                    <a:cs typeface="Gochi Hand"/>
                    <a:sym typeface="Gochi Hand"/>
                  </a:endParaRPr>
                </a:p>
              </p:txBody>
            </p:sp>
          </p:grpSp>
          <p:grpSp>
            <p:nvGrpSpPr>
              <p:cNvPr id="222" name="Google Shape;222;p28"/>
              <p:cNvGrpSpPr/>
              <p:nvPr/>
            </p:nvGrpSpPr>
            <p:grpSpPr>
              <a:xfrm>
                <a:off x="7058200" y="3113600"/>
                <a:ext cx="1334400" cy="1682100"/>
                <a:chOff x="1949200" y="3113600"/>
                <a:chExt cx="1334400" cy="1682100"/>
              </a:xfrm>
            </p:grpSpPr>
            <p:sp>
              <p:nvSpPr>
                <p:cNvPr id="223" name="Google Shape;223;p28"/>
                <p:cNvSpPr/>
                <p:nvPr/>
              </p:nvSpPr>
              <p:spPr>
                <a:xfrm>
                  <a:off x="1949200" y="3113600"/>
                  <a:ext cx="1334400" cy="1682100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4" name="Google Shape;224;p28"/>
                <p:cNvSpPr/>
                <p:nvPr/>
              </p:nvSpPr>
              <p:spPr>
                <a:xfrm>
                  <a:off x="2062450" y="3186375"/>
                  <a:ext cx="1107900" cy="210300"/>
                </a:xfrm>
                <a:prstGeom prst="roundRect">
                  <a:avLst>
                    <a:gd fmla="val 42297" name="adj"/>
                  </a:avLst>
                </a:prstGeom>
                <a:solidFill>
                  <a:schemeClr val="dk1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1200">
                      <a:solidFill>
                        <a:schemeClr val="lt1"/>
                      </a:solidFill>
                      <a:latin typeface="Gochi Hand"/>
                      <a:ea typeface="Gochi Hand"/>
                      <a:cs typeface="Gochi Hand"/>
                      <a:sym typeface="Gochi Hand"/>
                    </a:rPr>
                    <a:t>FRIDAY</a:t>
                  </a:r>
                  <a:endParaRPr b="1" sz="1200">
                    <a:solidFill>
                      <a:schemeClr val="lt1"/>
                    </a:solidFill>
                    <a:latin typeface="Gochi Hand"/>
                    <a:ea typeface="Gochi Hand"/>
                    <a:cs typeface="Gochi Hand"/>
                    <a:sym typeface="Gochi Hand"/>
                  </a:endParaRPr>
                </a:p>
              </p:txBody>
            </p:sp>
          </p:grpSp>
        </p:grpSp>
        <p:grpSp>
          <p:nvGrpSpPr>
            <p:cNvPr id="225" name="Google Shape;225;p28"/>
            <p:cNvGrpSpPr/>
            <p:nvPr/>
          </p:nvGrpSpPr>
          <p:grpSpPr>
            <a:xfrm>
              <a:off x="3397500" y="4115949"/>
              <a:ext cx="1174500" cy="784500"/>
              <a:chOff x="3383450" y="3727749"/>
              <a:chExt cx="1174500" cy="784500"/>
            </a:xfrm>
          </p:grpSpPr>
          <p:sp>
            <p:nvSpPr>
              <p:cNvPr id="226" name="Google Shape;226;p28"/>
              <p:cNvSpPr/>
              <p:nvPr/>
            </p:nvSpPr>
            <p:spPr>
              <a:xfrm rot="-252187">
                <a:off x="3407886" y="3768041"/>
                <a:ext cx="1125627" cy="703916"/>
              </a:xfrm>
              <a:prstGeom prst="roundRect">
                <a:avLst>
                  <a:gd fmla="val 16667" name="adj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3540000" dist="28575">
                  <a:schemeClr val="dk1">
                    <a:alpha val="71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/>
                  <a:t>Coding Club </a:t>
                </a:r>
                <a:endParaRPr sz="1000"/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/>
                  <a:t>(R or Python)</a:t>
                </a:r>
                <a:endParaRPr sz="700"/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700"/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/>
                  <a:t>4-5 PM</a:t>
                </a:r>
                <a:endParaRPr sz="1000"/>
              </a:p>
            </p:txBody>
          </p:sp>
          <p:pic>
            <p:nvPicPr>
              <p:cNvPr id="227" name="Google Shape;227;p2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137269" y="3727750"/>
                <a:ext cx="311357" cy="2928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8" name="Google Shape;228;p28"/>
            <p:cNvGrpSpPr/>
            <p:nvPr/>
          </p:nvGrpSpPr>
          <p:grpSpPr>
            <a:xfrm rot="626008">
              <a:off x="3394929" y="3428224"/>
              <a:ext cx="1182041" cy="680112"/>
              <a:chOff x="3527096" y="3633508"/>
              <a:chExt cx="1182000" cy="680089"/>
            </a:xfrm>
          </p:grpSpPr>
          <p:sp>
            <p:nvSpPr>
              <p:cNvPr id="229" name="Google Shape;229;p28"/>
              <p:cNvSpPr/>
              <p:nvPr/>
            </p:nvSpPr>
            <p:spPr>
              <a:xfrm rot="-417954">
                <a:off x="3555342" y="3712975"/>
                <a:ext cx="1125508" cy="534344"/>
              </a:xfrm>
              <a:prstGeom prst="roundRect">
                <a:avLst>
                  <a:gd fmla="val 16667" name="adj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3540000" dist="28575">
                  <a:schemeClr val="dk1">
                    <a:alpha val="71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/>
                  <a:t>BIO-IT drop-in</a:t>
                </a:r>
                <a:endParaRPr sz="700"/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700"/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/>
                  <a:t>10-12 AM</a:t>
                </a:r>
                <a:endParaRPr sz="1000"/>
              </a:p>
            </p:txBody>
          </p:sp>
          <p:pic>
            <p:nvPicPr>
              <p:cNvPr id="230" name="Google Shape;230;p2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340010" y="3633508"/>
                <a:ext cx="311357" cy="2928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1" name="Google Shape;231;p28"/>
            <p:cNvGrpSpPr/>
            <p:nvPr/>
          </p:nvGrpSpPr>
          <p:grpSpPr>
            <a:xfrm>
              <a:off x="4748350" y="3634122"/>
              <a:ext cx="1198800" cy="803400"/>
              <a:chOff x="3450438" y="3493033"/>
              <a:chExt cx="1198800" cy="803400"/>
            </a:xfrm>
          </p:grpSpPr>
          <p:sp>
            <p:nvSpPr>
              <p:cNvPr id="232" name="Google Shape;232;p28"/>
              <p:cNvSpPr/>
              <p:nvPr/>
            </p:nvSpPr>
            <p:spPr>
              <a:xfrm rot="-417954">
                <a:off x="3487084" y="3558796"/>
                <a:ext cx="1125508" cy="671874"/>
              </a:xfrm>
              <a:prstGeom prst="roundRect">
                <a:avLst>
                  <a:gd fmla="val 16667" name="adj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3540000" dist="28575">
                  <a:schemeClr val="dk1">
                    <a:alpha val="71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/>
                  <a:t>BIO-IT taskforce</a:t>
                </a:r>
                <a:endParaRPr sz="700"/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700"/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/>
                  <a:t>2-3 PM</a:t>
                </a:r>
                <a:endParaRPr sz="1000"/>
              </a:p>
            </p:txBody>
          </p:sp>
          <p:pic>
            <p:nvPicPr>
              <p:cNvPr id="233" name="Google Shape;233;p2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218685" y="3667121"/>
                <a:ext cx="311357" cy="2928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34" name="Google Shape;234;p28"/>
          <p:cNvSpPr txBox="1"/>
          <p:nvPr/>
        </p:nvSpPr>
        <p:spPr>
          <a:xfrm>
            <a:off x="5764175" y="585725"/>
            <a:ext cx="1995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C4DC5"/>
                </a:solidFill>
                <a:latin typeface="Gochi Hand"/>
                <a:ea typeface="Gochi Hand"/>
                <a:cs typeface="Gochi Hand"/>
                <a:sym typeface="Gochi Hand"/>
              </a:rPr>
              <a:t>#engage</a:t>
            </a:r>
            <a:endParaRPr sz="3000">
              <a:solidFill>
                <a:srgbClr val="2C4DC5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35" name="Google Shape;235;p28"/>
          <p:cNvSpPr txBox="1"/>
          <p:nvPr/>
        </p:nvSpPr>
        <p:spPr>
          <a:xfrm>
            <a:off x="7645875" y="3513250"/>
            <a:ext cx="1083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230A"/>
                </a:solidFill>
                <a:latin typeface="Gochi Hand"/>
                <a:ea typeface="Gochi Hand"/>
                <a:cs typeface="Gochi Hand"/>
                <a:sym typeface="Gochi Hand"/>
              </a:rPr>
              <a:t>#join</a:t>
            </a:r>
            <a:endParaRPr sz="3000">
              <a:solidFill>
                <a:srgbClr val="FF230A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grpSp>
        <p:nvGrpSpPr>
          <p:cNvPr id="236" name="Google Shape;236;p28"/>
          <p:cNvGrpSpPr/>
          <p:nvPr/>
        </p:nvGrpSpPr>
        <p:grpSpPr>
          <a:xfrm>
            <a:off x="5764175" y="1128525"/>
            <a:ext cx="3006900" cy="1365700"/>
            <a:chOff x="3199775" y="896150"/>
            <a:chExt cx="3006900" cy="1365700"/>
          </a:xfrm>
        </p:grpSpPr>
        <p:sp>
          <p:nvSpPr>
            <p:cNvPr id="237" name="Google Shape;237;p28"/>
            <p:cNvSpPr txBox="1"/>
            <p:nvPr/>
          </p:nvSpPr>
          <p:spPr>
            <a:xfrm>
              <a:off x="3199775" y="1153650"/>
              <a:ext cx="16863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C4DC5"/>
                  </a:solidFill>
                </a:rPr>
                <a:t>@ Bio-IT</a:t>
              </a:r>
              <a:endParaRPr b="1" sz="1200">
                <a:solidFill>
                  <a:srgbClr val="2C4DC5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C4DC5"/>
                  </a:solidFill>
                </a:rPr>
                <a:t>@ Bio-IT announce</a:t>
              </a:r>
              <a:endParaRPr b="1" sz="1200">
                <a:solidFill>
                  <a:srgbClr val="2C4DC5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C4DC5"/>
                  </a:solidFill>
                </a:rPr>
                <a:t>@ Coding Club</a:t>
              </a:r>
              <a:endParaRPr b="1" sz="1200">
                <a:solidFill>
                  <a:srgbClr val="2C4DC5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C4DC5"/>
                  </a:solidFill>
                </a:rPr>
                <a:t>@ Python</a:t>
              </a:r>
              <a:endParaRPr b="1" sz="1200">
                <a:solidFill>
                  <a:srgbClr val="2C4DC5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2C4DC5"/>
                  </a:solidFill>
                </a:rPr>
                <a:t>@ R_and_statistics</a:t>
              </a:r>
              <a:endParaRPr b="1" sz="1200">
                <a:solidFill>
                  <a:srgbClr val="2C4DC5"/>
                </a:solidFill>
              </a:endParaRPr>
            </a:p>
          </p:txBody>
        </p:sp>
        <p:sp>
          <p:nvSpPr>
            <p:cNvPr id="238" name="Google Shape;238;p28"/>
            <p:cNvSpPr txBox="1"/>
            <p:nvPr/>
          </p:nvSpPr>
          <p:spPr>
            <a:xfrm>
              <a:off x="3206675" y="896150"/>
              <a:ext cx="300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u="sng">
                  <a:solidFill>
                    <a:srgbClr val="2C4DC5"/>
                  </a:solidFill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chat.embl.org</a:t>
              </a:r>
              <a:endParaRPr b="1">
                <a:solidFill>
                  <a:srgbClr val="2C4DC5"/>
                </a:solidFill>
              </a:endParaRPr>
            </a:p>
          </p:txBody>
        </p:sp>
      </p:grpSp>
      <p:sp>
        <p:nvSpPr>
          <p:cNvPr id="239" name="Google Shape;239;p28"/>
          <p:cNvSpPr/>
          <p:nvPr/>
        </p:nvSpPr>
        <p:spPr>
          <a:xfrm>
            <a:off x="7569675" y="873400"/>
            <a:ext cx="889500" cy="477300"/>
          </a:xfrm>
          <a:prstGeom prst="wedgeRoundRectCallout">
            <a:avLst>
              <a:gd fmla="val -65455" name="adj1"/>
              <a:gd fmla="val 31332" name="adj2"/>
              <a:gd fmla="val 0" name="adj3"/>
            </a:avLst>
          </a:prstGeom>
          <a:noFill/>
          <a:ln cap="flat" cmpd="sng" w="9525">
            <a:solidFill>
              <a:srgbClr val="2C4D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8"/>
          <p:cNvSpPr/>
          <p:nvPr/>
        </p:nvSpPr>
        <p:spPr>
          <a:xfrm>
            <a:off x="7569675" y="1405900"/>
            <a:ext cx="889500" cy="477300"/>
          </a:xfrm>
          <a:prstGeom prst="wedgeRoundRectCallout">
            <a:avLst>
              <a:gd fmla="val 68196" name="adj1"/>
              <a:gd fmla="val 19736" name="adj2"/>
              <a:gd fmla="val 0" name="adj3"/>
            </a:avLst>
          </a:prstGeom>
          <a:noFill/>
          <a:ln cap="flat" cmpd="sng" w="9525">
            <a:solidFill>
              <a:srgbClr val="2C4D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8"/>
          <p:cNvSpPr/>
          <p:nvPr/>
        </p:nvSpPr>
        <p:spPr>
          <a:xfrm>
            <a:off x="7569675" y="1934263"/>
            <a:ext cx="889500" cy="477300"/>
          </a:xfrm>
          <a:prstGeom prst="wedgeRoundRectCallout">
            <a:avLst>
              <a:gd fmla="val -65455" name="adj1"/>
              <a:gd fmla="val 31332" name="adj2"/>
              <a:gd fmla="val 0" name="adj3"/>
            </a:avLst>
          </a:prstGeom>
          <a:noFill/>
          <a:ln cap="flat" cmpd="sng" w="9525">
            <a:solidFill>
              <a:srgbClr val="2C4D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2" name="Google Shape;242;p28"/>
          <p:cNvGrpSpPr/>
          <p:nvPr/>
        </p:nvGrpSpPr>
        <p:grpSpPr>
          <a:xfrm>
            <a:off x="7361581" y="2137212"/>
            <a:ext cx="1619700" cy="677074"/>
            <a:chOff x="7285381" y="2365812"/>
            <a:chExt cx="1619700" cy="677074"/>
          </a:xfrm>
        </p:grpSpPr>
        <p:sp>
          <p:nvSpPr>
            <p:cNvPr id="243" name="Google Shape;243;p28"/>
            <p:cNvSpPr txBox="1"/>
            <p:nvPr/>
          </p:nvSpPr>
          <p:spPr>
            <a:xfrm rot="-529791">
              <a:off x="7306635" y="2524082"/>
              <a:ext cx="1577192" cy="4001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@EMBL_BioIT</a:t>
              </a:r>
              <a:endParaRPr>
                <a:solidFill>
                  <a:schemeClr val="dk1"/>
                </a:solidFill>
              </a:endParaRPr>
            </a:p>
          </p:txBody>
        </p:sp>
        <p:pic>
          <p:nvPicPr>
            <p:cNvPr id="244" name="Google Shape;244;p2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664713" y="2365812"/>
              <a:ext cx="471485" cy="2651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5" name="Google Shape;245;p28"/>
          <p:cNvSpPr/>
          <p:nvPr/>
        </p:nvSpPr>
        <p:spPr>
          <a:xfrm>
            <a:off x="1949025" y="820625"/>
            <a:ext cx="3704100" cy="1832100"/>
          </a:xfrm>
          <a:prstGeom prst="foldedCorner">
            <a:avLst>
              <a:gd fmla="val 21638" name="adj"/>
            </a:avLst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8"/>
          <p:cNvSpPr txBox="1"/>
          <p:nvPr/>
        </p:nvSpPr>
        <p:spPr>
          <a:xfrm>
            <a:off x="2025225" y="744425"/>
            <a:ext cx="33546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539C44"/>
                </a:solidFill>
                <a:latin typeface="Gochi Hand"/>
                <a:ea typeface="Gochi Hand"/>
                <a:cs typeface="Gochi Hand"/>
                <a:sym typeface="Gochi Hand"/>
              </a:rPr>
              <a:t>#stay informed</a:t>
            </a:r>
            <a:endParaRPr sz="3000">
              <a:solidFill>
                <a:srgbClr val="539C44"/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539C44"/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rPr>
              <a:t>- Read the </a:t>
            </a:r>
            <a:r>
              <a:rPr lang="en" u="sng">
                <a:solidFill>
                  <a:schemeClr val="hlink"/>
                </a:solidFill>
                <a:latin typeface="Gochi Hand"/>
                <a:ea typeface="Gochi Hand"/>
                <a:cs typeface="Gochi Hand"/>
                <a:sym typeface="Gochi Hand"/>
                <a:hlinkClick r:id="rId7"/>
              </a:rPr>
              <a:t>blog</a:t>
            </a:r>
            <a:endParaRPr>
              <a:solidFill>
                <a:schemeClr val="dk1"/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rPr>
              <a:t>- Check </a:t>
            </a:r>
            <a:r>
              <a:rPr lang="en" u="sng">
                <a:solidFill>
                  <a:schemeClr val="hlink"/>
                </a:solidFill>
                <a:latin typeface="Gochi Hand"/>
                <a:ea typeface="Gochi Hand"/>
                <a:cs typeface="Gochi Hand"/>
                <a:sym typeface="Gochi Hand"/>
                <a:hlinkClick r:id="rId8"/>
              </a:rPr>
              <a:t>upcoming courses</a:t>
            </a:r>
            <a:r>
              <a:rPr lang="en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rPr>
              <a:t> / activities </a:t>
            </a:r>
            <a:r>
              <a:rPr lang="en">
                <a:solidFill>
                  <a:srgbClr val="FF230A"/>
                </a:solidFill>
                <a:latin typeface="Gochi Hand"/>
                <a:ea typeface="Gochi Hand"/>
                <a:cs typeface="Gochi Hand"/>
                <a:sym typeface="Gochi Hand"/>
              </a:rPr>
              <a:t>*</a:t>
            </a:r>
            <a:endParaRPr>
              <a:solidFill>
                <a:srgbClr val="FF230A"/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rPr>
              <a:t>- Check the news about the resources</a:t>
            </a:r>
            <a:endParaRPr>
              <a:solidFill>
                <a:schemeClr val="dk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47" name="Google Shape;247;p28"/>
          <p:cNvSpPr txBox="1"/>
          <p:nvPr/>
        </p:nvSpPr>
        <p:spPr>
          <a:xfrm>
            <a:off x="3999025" y="1350700"/>
            <a:ext cx="138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539C44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bio-it.embl.de</a:t>
            </a:r>
            <a:endParaRPr b="1">
              <a:solidFill>
                <a:srgbClr val="539C44"/>
              </a:solidFill>
            </a:endParaRPr>
          </a:p>
        </p:txBody>
      </p:sp>
      <p:pic>
        <p:nvPicPr>
          <p:cNvPr id="248" name="Google Shape;248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688025" y="873400"/>
            <a:ext cx="646500" cy="64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8"/>
          <p:cNvSpPr txBox="1"/>
          <p:nvPr/>
        </p:nvSpPr>
        <p:spPr>
          <a:xfrm>
            <a:off x="4757225" y="4310975"/>
            <a:ext cx="3972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230A"/>
                </a:solidFill>
                <a:latin typeface="Gochi Hand"/>
                <a:ea typeface="Gochi Hand"/>
                <a:cs typeface="Gochi Hand"/>
                <a:sym typeface="Gochi Hand"/>
              </a:rPr>
              <a:t>* EPUG community discussion (28 September)</a:t>
            </a:r>
            <a:endParaRPr>
              <a:solidFill>
                <a:srgbClr val="FF230A"/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230A"/>
                </a:solidFill>
                <a:latin typeface="Gochi Hand"/>
                <a:ea typeface="Gochi Hand"/>
                <a:cs typeface="Gochi Hand"/>
                <a:sym typeface="Gochi Hand"/>
              </a:rPr>
              <a:t>* Git Week (15-19 November)</a:t>
            </a:r>
            <a:endParaRPr>
              <a:solidFill>
                <a:srgbClr val="FF230A"/>
              </a:solidFill>
              <a:latin typeface="Gochi Hand"/>
              <a:ea typeface="Gochi Hand"/>
              <a:cs typeface="Gochi Hand"/>
              <a:sym typeface="Gochi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230A"/>
                </a:solidFill>
                <a:latin typeface="Gochi Hand"/>
                <a:ea typeface="Gochi Hand"/>
                <a:cs typeface="Gochi Hand"/>
                <a:sym typeface="Gochi Hand"/>
              </a:rPr>
              <a:t>* Bio-IT Hackathon (1-2 December) </a:t>
            </a:r>
            <a:endParaRPr>
              <a:solidFill>
                <a:srgbClr val="FF230A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sp>
        <p:nvSpPr>
          <p:cNvPr id="250" name="Google Shape;250;p28"/>
          <p:cNvSpPr txBox="1"/>
          <p:nvPr/>
        </p:nvSpPr>
        <p:spPr>
          <a:xfrm rot="-529825">
            <a:off x="7518043" y="804233"/>
            <a:ext cx="992767" cy="6156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@paladin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@ralves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251" name="Google Shape;251;p28"/>
          <p:cNvGrpSpPr/>
          <p:nvPr/>
        </p:nvGrpSpPr>
        <p:grpSpPr>
          <a:xfrm>
            <a:off x="1949025" y="4656588"/>
            <a:ext cx="2403675" cy="369300"/>
            <a:chOff x="2025225" y="4580388"/>
            <a:chExt cx="2403675" cy="369300"/>
          </a:xfrm>
        </p:grpSpPr>
        <p:pic>
          <p:nvPicPr>
            <p:cNvPr id="252" name="Google Shape;252;p28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025225" y="4595650"/>
              <a:ext cx="338775" cy="338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3" name="Google Shape;253;p28"/>
            <p:cNvSpPr txBox="1"/>
            <p:nvPr/>
          </p:nvSpPr>
          <p:spPr>
            <a:xfrm>
              <a:off x="2364000" y="4580388"/>
              <a:ext cx="2064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</a:rPr>
                <a:t>bio-it@embl.de</a:t>
              </a:r>
              <a:endParaRPr sz="12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7B53"/>
      </a:dk2>
      <a:lt2>
        <a:srgbClr val="707372"/>
      </a:lt2>
      <a:accent1>
        <a:srgbClr val="18974C"/>
      </a:accent1>
      <a:accent2>
        <a:srgbClr val="A1BE1F"/>
      </a:accent2>
      <a:accent3>
        <a:srgbClr val="F49E17"/>
      </a:accent3>
      <a:accent4>
        <a:srgbClr val="F4C61F"/>
      </a:accent4>
      <a:accent5>
        <a:srgbClr val="D41645"/>
      </a:accent5>
      <a:accent6>
        <a:srgbClr val="3B6FB6"/>
      </a:accent6>
      <a:hlink>
        <a:srgbClr val="3E3E3E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