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0" r:id="rId1"/>
  </p:sldMasterIdLst>
  <p:notesMasterIdLst>
    <p:notesMasterId r:id="rId24"/>
  </p:notesMasterIdLst>
  <p:sldIdLst>
    <p:sldId id="276" r:id="rId2"/>
    <p:sldId id="350" r:id="rId3"/>
    <p:sldId id="429" r:id="rId4"/>
    <p:sldId id="430" r:id="rId5"/>
    <p:sldId id="433" r:id="rId6"/>
    <p:sldId id="394" r:id="rId7"/>
    <p:sldId id="280" r:id="rId8"/>
    <p:sldId id="358" r:id="rId9"/>
    <p:sldId id="360" r:id="rId10"/>
    <p:sldId id="427" r:id="rId11"/>
    <p:sldId id="367" r:id="rId12"/>
    <p:sldId id="369" r:id="rId13"/>
    <p:sldId id="408" r:id="rId14"/>
    <p:sldId id="409" r:id="rId15"/>
    <p:sldId id="366" r:id="rId16"/>
    <p:sldId id="412" r:id="rId17"/>
    <p:sldId id="414" r:id="rId18"/>
    <p:sldId id="345" r:id="rId19"/>
    <p:sldId id="382" r:id="rId20"/>
    <p:sldId id="383" r:id="rId21"/>
    <p:sldId id="285" r:id="rId22"/>
    <p:sldId id="279" r:id="rId23"/>
  </p:sldIdLst>
  <p:sldSz cx="12192000" cy="6858000"/>
  <p:notesSz cx="6858000" cy="9144000"/>
  <p:custDataLst>
    <p:tags r:id="rId25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twig, Josephine" initials="HJ" lastIdx="6" clrIdx="0">
    <p:extLst/>
  </p:cmAuthor>
  <p:cmAuthor id="2" name="Anita Eppelin" initials="AE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5555"/>
    <a:srgbClr val="FFB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4" autoAdjust="0"/>
    <p:restoredTop sz="92695" autoAdjust="0"/>
  </p:normalViewPr>
  <p:slideViewPr>
    <p:cSldViewPr snapToGrid="0">
      <p:cViewPr>
        <p:scale>
          <a:sx n="90" d="100"/>
          <a:sy n="90" d="100"/>
        </p:scale>
        <p:origin x="-246" y="-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493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B6D013C-845E-4D3A-81D5-E1940505CD44}" type="datetimeFigureOut">
              <a:rPr lang="de-DE" altLang="de-DE"/>
              <a:pPr>
                <a:defRPr/>
              </a:pPr>
              <a:t>28.09.2021</a:t>
            </a:fld>
            <a:endParaRPr lang="de-DE" alt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F7C3406-F94C-40E0-ADE6-52172DAC702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796507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20910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42969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92908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13449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52497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99227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28354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869383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31804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329197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17384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555776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13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673866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588451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15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91036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16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3440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17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249785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19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206787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20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689130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21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196577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7C3406-F94C-40E0-ADE6-52172DAC7023}" type="slidenum">
              <a:rPr lang="de-DE" altLang="de-DE" smtClean="0"/>
              <a:pPr>
                <a:defRPr/>
              </a:pPr>
              <a:t>22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2544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emf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xmlns="" id="{BF169123-014A-CC45-A25D-EFE14178C98F}"/>
              </a:ext>
            </a:extLst>
          </p:cNvPr>
          <p:cNvSpPr/>
          <p:nvPr userDrawn="1"/>
        </p:nvSpPr>
        <p:spPr>
          <a:xfrm>
            <a:off x="0" y="2112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>
              <a:solidFill>
                <a:schemeClr val="accent2"/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26923B84-3D1C-4547-B8A4-E3BF294CC7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40200" y="1838587"/>
            <a:ext cx="3911600" cy="1562100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xmlns="" id="{957673FE-3F8A-AA4F-A208-31596D657FA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7104113" y="5007052"/>
            <a:ext cx="4752528" cy="749052"/>
          </a:xfrm>
        </p:spPr>
        <p:txBody>
          <a:bodyPr/>
          <a:lstStyle>
            <a:lvl1pPr>
              <a:lnSpc>
                <a:spcPct val="100000"/>
              </a:lnSpc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altLang="de-DE" noProof="0" dirty="0" smtClean="0"/>
              <a:t>Master-Untertitelformat bearbeiten</a:t>
            </a:r>
            <a:endParaRPr lang="de-DE" altLang="de-DE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2D1D00F2-3396-7F48-970A-452B15898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890" y="5026192"/>
            <a:ext cx="5860026" cy="1522093"/>
          </a:xfrm>
        </p:spPr>
        <p:txBody>
          <a:bodyPr/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57218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xmlns="" id="{BF169123-014A-CC45-A25D-EFE14178C98F}"/>
              </a:ext>
            </a:extLst>
          </p:cNvPr>
          <p:cNvSpPr/>
          <p:nvPr userDrawn="1"/>
        </p:nvSpPr>
        <p:spPr>
          <a:xfrm>
            <a:off x="0" y="2112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>
              <a:solidFill>
                <a:schemeClr val="accent2"/>
              </a:solidFill>
            </a:endParaRPr>
          </a:p>
        </p:txBody>
      </p:sp>
      <p:sp>
        <p:nvSpPr>
          <p:cNvPr id="7" name="Bildplatzhalter 2"/>
          <p:cNvSpPr>
            <a:spLocks noGrp="1"/>
          </p:cNvSpPr>
          <p:nvPr>
            <p:ph type="pic" sz="quarter" idx="10"/>
          </p:nvPr>
        </p:nvSpPr>
        <p:spPr>
          <a:xfrm>
            <a:off x="3820216" y="1351692"/>
            <a:ext cx="4551568" cy="4158840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91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AA2400B7-F9BA-1543-BCF2-9642126C66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803400"/>
            <a:ext cx="3962400" cy="162560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58070A46-D0BA-C441-AB11-2E15FB77B3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gray">
          <a:xfrm>
            <a:off x="1052052" y="5013176"/>
            <a:ext cx="5883233" cy="1551580"/>
          </a:xfrm>
        </p:spPr>
        <p:txBody>
          <a:bodyPr anchor="t"/>
          <a:lstStyle>
            <a:lvl1pPr>
              <a:lnSpc>
                <a:spcPct val="100000"/>
              </a:lnSpc>
              <a:defRPr sz="2800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de-DE" altLang="de-DE" noProof="0" dirty="0"/>
              <a:t>Mastertitelformat bearbeiten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944B1D5E-67E0-484F-BED3-52D562D08D7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7104113" y="5013176"/>
            <a:ext cx="4752528" cy="749052"/>
          </a:xfrm>
        </p:spPr>
        <p:txBody>
          <a:bodyPr/>
          <a:lstStyle>
            <a:lvl1pPr>
              <a:lnSpc>
                <a:spcPct val="100000"/>
              </a:lnSpc>
              <a:defRPr sz="1600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de-DE" altLang="de-DE" noProof="0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45268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295468" y="5157192"/>
            <a:ext cx="6527917" cy="749052"/>
          </a:xfrm>
        </p:spPr>
        <p:txBody>
          <a:bodyPr/>
          <a:lstStyle>
            <a:lvl1pPr>
              <a:defRPr sz="1600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de-DE" altLang="de-DE" noProof="0" dirty="0"/>
              <a:t>Master-Untertitelformat bearbeiten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1295468" y="3356992"/>
            <a:ext cx="6527917" cy="1551580"/>
          </a:xfrm>
        </p:spPr>
        <p:txBody>
          <a:bodyPr anchor="b"/>
          <a:lstStyle>
            <a:lvl1pPr>
              <a:defRPr sz="2800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de-DE" altLang="de-DE" noProof="0" dirty="0"/>
              <a:t>Mastertitelformat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646C6AD0-B39E-764F-A52A-E7898A450D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332656"/>
            <a:ext cx="2753897" cy="112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7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>
            <a:spLocks noGrp="1"/>
          </p:cNvSpPr>
          <p:nvPr>
            <p:ph type="title"/>
          </p:nvPr>
        </p:nvSpPr>
        <p:spPr bwMode="gray">
          <a:xfrm>
            <a:off x="912712" y="618981"/>
            <a:ext cx="6428271" cy="433387"/>
          </a:xfrm>
          <a:noFill/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3" name="Inhaltsplatzhalter 2"/>
          <p:cNvSpPr>
            <a:spLocks noGrp="1"/>
          </p:cNvSpPr>
          <p:nvPr>
            <p:ph idx="1"/>
          </p:nvPr>
        </p:nvSpPr>
        <p:spPr bwMode="gray">
          <a:xfrm>
            <a:off x="922546" y="1486542"/>
            <a:ext cx="5783754" cy="4176463"/>
          </a:xfrm>
        </p:spPr>
        <p:txBody>
          <a:bodyPr/>
          <a:lstStyle>
            <a:lvl1pPr>
              <a:defRPr b="1">
                <a:solidFill>
                  <a:schemeClr val="bg2">
                    <a:lumMod val="10000"/>
                  </a:schemeClr>
                </a:solidFill>
              </a:defRPr>
            </a:lvl1pPr>
            <a:lvl2pPr marL="344479" indent="-342891">
              <a:buFont typeface="+mj-lt"/>
              <a:buAutoNum type="arabicPeriod"/>
              <a:defRPr b="1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b="0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b="1">
                <a:solidFill>
                  <a:schemeClr val="tx1"/>
                </a:solidFill>
              </a:defRPr>
            </a:lvl4pPr>
            <a:lvl5pPr>
              <a:defRPr b="1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4" name="Text Box 16"/>
          <p:cNvSpPr txBox="1">
            <a:spLocks noChangeArrowheads="1"/>
          </p:cNvSpPr>
          <p:nvPr userDrawn="1"/>
        </p:nvSpPr>
        <p:spPr bwMode="auto">
          <a:xfrm>
            <a:off x="10106025" y="6538913"/>
            <a:ext cx="1582738" cy="13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de-DE" altLang="de-DE" sz="900" dirty="0"/>
              <a:t>Seite </a:t>
            </a:r>
            <a:fld id="{739E61EB-AED1-4011-84D8-2FA0725CB6A9}" type="slidenum">
              <a:rPr lang="de-DE" altLang="de-DE" sz="900" smtClean="0"/>
              <a:pPr algn="r" eaLnBrk="1" hangingPunct="1">
                <a:defRPr/>
              </a:pPr>
              <a:t>‹Nr.›</a:t>
            </a:fld>
            <a:endParaRPr lang="de-DE" altLang="de-DE" sz="9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55A23FA9-DE88-DB43-AD92-59322A8BA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484" y="353207"/>
            <a:ext cx="960111" cy="393892"/>
          </a:xfrm>
          <a:prstGeom prst="rect">
            <a:avLst/>
          </a:prstGeom>
        </p:spPr>
      </p:pic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6775126" y="1496744"/>
            <a:ext cx="4551568" cy="4158840"/>
          </a:xfrm>
        </p:spPr>
        <p:txBody>
          <a:bodyPr/>
          <a:lstStyle/>
          <a:p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775126" y="5714578"/>
            <a:ext cx="4551568" cy="167507"/>
          </a:xfrm>
        </p:spPr>
        <p:txBody>
          <a:bodyPr/>
          <a:lstStyle>
            <a:lvl1pPr>
              <a:defRPr sz="1200" baseline="0"/>
            </a:lvl1pPr>
          </a:lstStyle>
          <a:p>
            <a:pPr lvl="0"/>
            <a:r>
              <a:rPr lang="de-DE" dirty="0" err="1" smtClean="0"/>
              <a:t>Photo</a:t>
            </a:r>
            <a:r>
              <a:rPr lang="de-DE" dirty="0" smtClean="0"/>
              <a:t>: ((Urheber, Lizenz, Quelle))</a:t>
            </a:r>
            <a:endParaRPr lang="de-DE" dirty="0"/>
          </a:p>
        </p:txBody>
      </p:sp>
      <p:cxnSp>
        <p:nvCxnSpPr>
          <p:cNvPr id="19" name="Gerade Verbindung 11"/>
          <p:cNvCxnSpPr/>
          <p:nvPr userDrawn="1"/>
        </p:nvCxnSpPr>
        <p:spPr>
          <a:xfrm>
            <a:off x="335560" y="6301946"/>
            <a:ext cx="1147749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4">
            <a:extLst>
              <a:ext uri="{FF2B5EF4-FFF2-40B4-BE49-F238E27FC236}">
                <a16:creationId xmlns:a16="http://schemas.microsoft.com/office/drawing/2014/main" xmlns="" id="{9B25A779-9EA5-4C4D-A90C-F41A5E77EB9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830"/>
          <a:stretch/>
        </p:blipFill>
        <p:spPr bwMode="auto">
          <a:xfrm>
            <a:off x="2784737" y="6399673"/>
            <a:ext cx="437423" cy="281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xmlns="" id="{6F7BBBB8-87A7-0B46-9BF8-66688DE7B760}"/>
              </a:ext>
            </a:extLst>
          </p:cNvPr>
          <p:cNvSpPr txBox="1"/>
          <p:nvPr userDrawn="1"/>
        </p:nvSpPr>
        <p:spPr>
          <a:xfrm>
            <a:off x="836539" y="6369120"/>
            <a:ext cx="2954655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50" b="1" spc="0" dirty="0">
                <a:solidFill>
                  <a:schemeClr val="bg2">
                    <a:lumMod val="10000"/>
                  </a:schemeClr>
                </a:solidFill>
              </a:rPr>
              <a:t>EIN</a:t>
            </a:r>
            <a:r>
              <a:rPr lang="de-DE" sz="750" b="1" spc="0" baseline="0" dirty="0">
                <a:solidFill>
                  <a:schemeClr val="bg2">
                    <a:lumMod val="10000"/>
                  </a:schemeClr>
                </a:solidFill>
              </a:rPr>
              <a:t> PROJEKT </a:t>
            </a:r>
            <a:r>
              <a:rPr lang="de-DE" sz="750" b="1" spc="0" baseline="0" dirty="0" smtClean="0">
                <a:solidFill>
                  <a:schemeClr val="bg2">
                    <a:lumMod val="10000"/>
                  </a:schemeClr>
                </a:solidFill>
              </a:rPr>
              <a:t>VON                               &amp;</a:t>
            </a:r>
            <a:r>
              <a:rPr lang="de-DE" sz="750" b="1" spc="0" baseline="0" dirty="0" smtClean="0">
                <a:solidFill>
                  <a:schemeClr val="bg2">
                    <a:lumMod val="10000"/>
                  </a:schemeClr>
                </a:solidFill>
              </a:rPr>
              <a:t>		</a:t>
            </a:r>
            <a:endParaRPr lang="de-DE" sz="750" b="1" spc="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xmlns="" id="{3173ABFC-8DD6-1A43-8B52-588165F84B2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97" b="34989"/>
          <a:stretch/>
        </p:blipFill>
        <p:spPr bwMode="auto">
          <a:xfrm>
            <a:off x="1891182" y="6421246"/>
            <a:ext cx="739038" cy="172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xmlns="" id="{3872FC6B-D11D-0447-8468-5C4C30A6158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11524"/>
          <a:stretch/>
        </p:blipFill>
        <p:spPr bwMode="auto">
          <a:xfrm>
            <a:off x="5835919" y="6325972"/>
            <a:ext cx="1007255" cy="47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xmlns="" id="{1DA3C5BF-0E13-374A-BBD3-F29224F21819}"/>
              </a:ext>
            </a:extLst>
          </p:cNvPr>
          <p:cNvSpPr txBox="1"/>
          <p:nvPr userDrawn="1"/>
        </p:nvSpPr>
        <p:spPr>
          <a:xfrm>
            <a:off x="4863857" y="6369120"/>
            <a:ext cx="1035861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50" b="1" spc="0" dirty="0">
                <a:solidFill>
                  <a:schemeClr val="bg2">
                    <a:lumMod val="10000"/>
                  </a:schemeClr>
                </a:solidFill>
              </a:rPr>
              <a:t>GEFÖRDERT VOM</a:t>
            </a:r>
          </a:p>
        </p:txBody>
      </p:sp>
    </p:spTree>
    <p:extLst>
      <p:ext uri="{BB962C8B-B14F-4D97-AF65-F5344CB8AC3E}">
        <p14:creationId xmlns:p14="http://schemas.microsoft.com/office/powerpoint/2010/main" val="814950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xt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1424" y="620695"/>
            <a:ext cx="8064896" cy="43338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de-DE" altLang="de-DE" dirty="0"/>
              <a:t>Mastertitelformat bearbeiten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gray">
          <a:xfrm>
            <a:off x="911424" y="1484791"/>
            <a:ext cx="8064896" cy="4176463"/>
          </a:xfrm>
        </p:spPr>
        <p:txBody>
          <a:bodyPr/>
          <a:lstStyle>
            <a:lvl1pPr>
              <a:defRPr b="1">
                <a:solidFill>
                  <a:schemeClr val="bg2">
                    <a:lumMod val="10000"/>
                  </a:schemeClr>
                </a:solidFill>
              </a:defRPr>
            </a:lvl1pPr>
            <a:lvl2pPr marL="344479" indent="-342891">
              <a:buFont typeface="+mj-lt"/>
              <a:buAutoNum type="arabicPeriod"/>
              <a:defRPr b="1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b="0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b="1">
                <a:solidFill>
                  <a:schemeClr val="tx1"/>
                </a:solidFill>
              </a:defRPr>
            </a:lvl4pPr>
            <a:lvl5pPr>
              <a:defRPr b="1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4A3835D2-B3B2-2C44-91F6-34FB768C62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652" y="372871"/>
            <a:ext cx="960111" cy="393892"/>
          </a:xfrm>
          <a:prstGeom prst="rect">
            <a:avLst/>
          </a:prstGeom>
        </p:spPr>
      </p:pic>
      <p:sp>
        <p:nvSpPr>
          <p:cNvPr id="6" name="Text Box 16"/>
          <p:cNvSpPr txBox="1">
            <a:spLocks noChangeArrowheads="1"/>
          </p:cNvSpPr>
          <p:nvPr userDrawn="1"/>
        </p:nvSpPr>
        <p:spPr bwMode="auto">
          <a:xfrm>
            <a:off x="10106025" y="6489489"/>
            <a:ext cx="1582738" cy="13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de-DE" altLang="de-DE" sz="900" dirty="0"/>
              <a:t>Seite </a:t>
            </a:r>
            <a:fld id="{739E61EB-AED1-4011-84D8-2FA0725CB6A9}" type="slidenum">
              <a:rPr lang="de-DE" altLang="de-DE" sz="900" smtClean="0"/>
              <a:pPr algn="r" eaLnBrk="1" hangingPunct="1">
                <a:defRPr/>
              </a:pPr>
              <a:t>‹Nr.›</a:t>
            </a:fld>
            <a:endParaRPr lang="de-DE" altLang="de-DE" sz="900" dirty="0"/>
          </a:p>
        </p:txBody>
      </p:sp>
    </p:spTree>
    <p:extLst>
      <p:ext uri="{BB962C8B-B14F-4D97-AF65-F5344CB8AC3E}">
        <p14:creationId xmlns:p14="http://schemas.microsoft.com/office/powerpoint/2010/main" val="2322442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/>
          <p:cNvSpPr>
            <a:spLocks noGrp="1"/>
          </p:cNvSpPr>
          <p:nvPr>
            <p:ph idx="14"/>
          </p:nvPr>
        </p:nvSpPr>
        <p:spPr bwMode="gray">
          <a:xfrm>
            <a:off x="912287" y="1484784"/>
            <a:ext cx="10368292" cy="4465166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1424" y="620695"/>
            <a:ext cx="8064896" cy="43338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de-DE" altLang="de-DE" dirty="0"/>
              <a:t>Mastertitelformat bearbeiten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859FD6C3-A052-914C-9A9E-F63BB7147F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652" y="372871"/>
            <a:ext cx="960111" cy="393892"/>
          </a:xfrm>
          <a:prstGeom prst="rect">
            <a:avLst/>
          </a:prstGeom>
        </p:spPr>
      </p:pic>
      <p:sp>
        <p:nvSpPr>
          <p:cNvPr id="7" name="Text Box 16"/>
          <p:cNvSpPr txBox="1">
            <a:spLocks noChangeArrowheads="1"/>
          </p:cNvSpPr>
          <p:nvPr userDrawn="1"/>
        </p:nvSpPr>
        <p:spPr bwMode="auto">
          <a:xfrm>
            <a:off x="10229586" y="6538913"/>
            <a:ext cx="1582738" cy="13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de-DE" altLang="de-DE" sz="900" dirty="0"/>
              <a:t>Seite </a:t>
            </a:r>
            <a:fld id="{739E61EB-AED1-4011-84D8-2FA0725CB6A9}" type="slidenum">
              <a:rPr lang="de-DE" altLang="de-DE" sz="900" smtClean="0"/>
              <a:pPr algn="r" eaLnBrk="1" hangingPunct="1">
                <a:defRPr/>
              </a:pPr>
              <a:t>‹Nr.›</a:t>
            </a:fld>
            <a:endParaRPr lang="de-DE" altLang="de-DE" sz="900" dirty="0"/>
          </a:p>
        </p:txBody>
      </p:sp>
    </p:spTree>
    <p:extLst>
      <p:ext uri="{BB962C8B-B14F-4D97-AF65-F5344CB8AC3E}">
        <p14:creationId xmlns:p14="http://schemas.microsoft.com/office/powerpoint/2010/main" val="3026618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mit Bi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92012" y="1484784"/>
            <a:ext cx="5088565" cy="4465166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Bildplatzhalter 5"/>
          <p:cNvSpPr>
            <a:spLocks noGrp="1"/>
          </p:cNvSpPr>
          <p:nvPr>
            <p:ph type="pic" sz="quarter" idx="11"/>
          </p:nvPr>
        </p:nvSpPr>
        <p:spPr>
          <a:xfrm>
            <a:off x="911425" y="1484784"/>
            <a:ext cx="4992555" cy="2160240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1424" y="620695"/>
            <a:ext cx="8064896" cy="43338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de-DE" altLang="de-DE" dirty="0"/>
              <a:t>Mastertitelformat bearbeiten</a:t>
            </a:r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911425" y="3789040"/>
            <a:ext cx="4992555" cy="2160910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D0114559-C887-E044-B829-B8F6AA0D78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652" y="372871"/>
            <a:ext cx="960111" cy="393892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10106025" y="6538913"/>
            <a:ext cx="1582738" cy="13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de-DE" altLang="de-DE" sz="900" dirty="0"/>
              <a:t>Seite </a:t>
            </a:r>
            <a:fld id="{739E61EB-AED1-4011-84D8-2FA0725CB6A9}" type="slidenum">
              <a:rPr lang="de-DE" altLang="de-DE" sz="900" smtClean="0"/>
              <a:pPr algn="r" eaLnBrk="1" hangingPunct="1">
                <a:defRPr/>
              </a:pPr>
              <a:t>‹Nr.›</a:t>
            </a:fld>
            <a:endParaRPr lang="de-DE" altLang="de-DE" sz="900" dirty="0"/>
          </a:p>
        </p:txBody>
      </p:sp>
    </p:spTree>
    <p:extLst>
      <p:ext uri="{BB962C8B-B14F-4D97-AF65-F5344CB8AC3E}">
        <p14:creationId xmlns:p14="http://schemas.microsoft.com/office/powerpoint/2010/main" val="2777320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831271" y="1774402"/>
            <a:ext cx="6527917" cy="1551580"/>
          </a:xfrm>
        </p:spPr>
        <p:txBody>
          <a:bodyPr anchor="b"/>
          <a:lstStyle>
            <a:lvl1pPr>
              <a:defRPr sz="2800" b="0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de-DE" altLang="de-DE" noProof="0" dirty="0"/>
              <a:t>Mastertitelformat bearbeiten</a:t>
            </a:r>
          </a:p>
        </p:txBody>
      </p:sp>
      <p:grpSp>
        <p:nvGrpSpPr>
          <p:cNvPr id="2" name="Gruppieren 1"/>
          <p:cNvGrpSpPr/>
          <p:nvPr userDrawn="1"/>
        </p:nvGrpSpPr>
        <p:grpSpPr>
          <a:xfrm>
            <a:off x="263352" y="6519826"/>
            <a:ext cx="6552728" cy="255361"/>
            <a:chOff x="-7347218" y="6542619"/>
            <a:chExt cx="7032196" cy="255361"/>
          </a:xfrm>
        </p:grpSpPr>
        <p:sp>
          <p:nvSpPr>
            <p:cNvPr id="11" name="Textfeld 1"/>
            <p:cNvSpPr txBox="1">
              <a:spLocks noChangeArrowheads="1"/>
            </p:cNvSpPr>
            <p:nvPr userDrawn="1"/>
          </p:nvSpPr>
          <p:spPr bwMode="auto">
            <a:xfrm>
              <a:off x="-6753373" y="6567148"/>
              <a:ext cx="6438351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de-DE" altLang="de-DE" sz="900" dirty="0"/>
                <a:t>Creative </a:t>
              </a:r>
              <a:r>
                <a:rPr lang="de-DE" altLang="de-DE" sz="900" dirty="0" err="1"/>
                <a:t>Commons</a:t>
              </a:r>
              <a:r>
                <a:rPr lang="de-DE" altLang="de-DE" sz="900" dirty="0"/>
                <a:t> Namensnennung 3.0 Deutschland </a:t>
              </a:r>
              <a:r>
                <a:rPr lang="de-DE" altLang="de-DE" sz="900" u="sng" dirty="0"/>
                <a:t>http://creativecommons.org/licenses/by/3.0/de</a:t>
              </a:r>
            </a:p>
          </p:txBody>
        </p:sp>
        <p:pic>
          <p:nvPicPr>
            <p:cNvPr id="12" name="Grafik 11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347218" y="6542619"/>
              <a:ext cx="593845" cy="209195"/>
            </a:xfrm>
            <a:prstGeom prst="rect">
              <a:avLst/>
            </a:prstGeom>
          </p:spPr>
        </p:pic>
      </p:grpSp>
      <p:pic>
        <p:nvPicPr>
          <p:cNvPr id="18" name="Grafik 17">
            <a:extLst>
              <a:ext uri="{FF2B5EF4-FFF2-40B4-BE49-F238E27FC236}">
                <a16:creationId xmlns:a16="http://schemas.microsoft.com/office/drawing/2014/main" xmlns="" id="{4C7CBC9A-0269-384F-BFC6-FB7E2A3BB1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332656"/>
            <a:ext cx="2753897" cy="1129804"/>
          </a:xfrm>
          <a:prstGeom prst="rect">
            <a:avLst/>
          </a:prstGeom>
        </p:spPr>
      </p:pic>
      <p:grpSp>
        <p:nvGrpSpPr>
          <p:cNvPr id="20" name="Gruppieren 19">
            <a:extLst>
              <a:ext uri="{FF2B5EF4-FFF2-40B4-BE49-F238E27FC236}">
                <a16:creationId xmlns:a16="http://schemas.microsoft.com/office/drawing/2014/main" xmlns="" id="{04229840-1526-8D4B-B94C-B4C91B210AEE}"/>
              </a:ext>
            </a:extLst>
          </p:cNvPr>
          <p:cNvGrpSpPr/>
          <p:nvPr userDrawn="1"/>
        </p:nvGrpSpPr>
        <p:grpSpPr>
          <a:xfrm>
            <a:off x="832745" y="4306440"/>
            <a:ext cx="5623295" cy="1213103"/>
            <a:chOff x="832745" y="4448145"/>
            <a:chExt cx="5623295" cy="1213103"/>
          </a:xfrm>
        </p:grpSpPr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xmlns="" id="{60B64738-5663-724F-9F36-69A648FBA9C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3792" y="4815810"/>
              <a:ext cx="2232248" cy="637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4">
              <a:extLst>
                <a:ext uri="{FF2B5EF4-FFF2-40B4-BE49-F238E27FC236}">
                  <a16:creationId xmlns:a16="http://schemas.microsoft.com/office/drawing/2014/main" xmlns="" id="{E049EDB2-876C-DF4A-BFB3-45DA6168738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1464" y="4941168"/>
              <a:ext cx="2479317" cy="720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xmlns="" id="{5CEED8CB-8356-004E-8EF1-6F88ED30F830}"/>
                </a:ext>
              </a:extLst>
            </p:cNvPr>
            <p:cNvSpPr txBox="1"/>
            <p:nvPr userDrawn="1"/>
          </p:nvSpPr>
          <p:spPr>
            <a:xfrm>
              <a:off x="832745" y="4448145"/>
              <a:ext cx="15872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spc="0" dirty="0">
                  <a:solidFill>
                    <a:schemeClr val="bg2">
                      <a:lumMod val="10000"/>
                    </a:schemeClr>
                  </a:solidFill>
                </a:rPr>
                <a:t>EIN</a:t>
              </a:r>
              <a:r>
                <a:rPr lang="de-DE" sz="1200" b="1" spc="0" baseline="0" dirty="0">
                  <a:solidFill>
                    <a:schemeClr val="bg2">
                      <a:lumMod val="10000"/>
                    </a:schemeClr>
                  </a:solidFill>
                </a:rPr>
                <a:t> PROJEKT VON</a:t>
              </a:r>
              <a:endParaRPr lang="de-DE" sz="1200" b="1" spc="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xmlns="" id="{49353683-BB9F-C449-968E-FCB6DC1279D8}"/>
              </a:ext>
            </a:extLst>
          </p:cNvPr>
          <p:cNvGrpSpPr/>
          <p:nvPr userDrawn="1"/>
        </p:nvGrpSpPr>
        <p:grpSpPr>
          <a:xfrm>
            <a:off x="7680176" y="4287990"/>
            <a:ext cx="3058093" cy="1838147"/>
            <a:chOff x="8375451" y="4327157"/>
            <a:chExt cx="3058093" cy="1838147"/>
          </a:xfrm>
        </p:grpSpPr>
        <p:pic>
          <p:nvPicPr>
            <p:cNvPr id="25" name="Picture 2">
              <a:extLst>
                <a:ext uri="{FF2B5EF4-FFF2-40B4-BE49-F238E27FC236}">
                  <a16:creationId xmlns:a16="http://schemas.microsoft.com/office/drawing/2014/main" xmlns="" id="{153AF79D-4D44-604E-B63D-4155692DAC4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428"/>
            <a:stretch/>
          </p:blipFill>
          <p:spPr bwMode="auto">
            <a:xfrm>
              <a:off x="8591475" y="4581128"/>
              <a:ext cx="2842069" cy="1584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xmlns="" id="{A0D18B0F-C328-9F48-94C0-570F4E40E41B}"/>
                </a:ext>
              </a:extLst>
            </p:cNvPr>
            <p:cNvSpPr txBox="1"/>
            <p:nvPr userDrawn="1"/>
          </p:nvSpPr>
          <p:spPr>
            <a:xfrm>
              <a:off x="8375451" y="4327157"/>
              <a:ext cx="15401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spc="0" dirty="0">
                  <a:solidFill>
                    <a:schemeClr val="bg2">
                      <a:lumMod val="10000"/>
                    </a:schemeClr>
                  </a:solidFill>
                </a:rPr>
                <a:t>GEFÖRDERT VOM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8036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xmlns="" id="{716FC3E6-AD5E-4F47-A8E0-0A6ED31E535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>
              <a:solidFill>
                <a:schemeClr val="accent2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72EA70C1-59EE-3442-958C-EFB22A70A0F7}"/>
              </a:ext>
            </a:extLst>
          </p:cNvPr>
          <p:cNvSpPr/>
          <p:nvPr userDrawn="1"/>
        </p:nvSpPr>
        <p:spPr>
          <a:xfrm>
            <a:off x="479376" y="3975530"/>
            <a:ext cx="11233248" cy="2150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xmlns="" id="{1E84FC6E-5DC8-EE43-BCE5-FDDCF5206799}"/>
              </a:ext>
            </a:extLst>
          </p:cNvPr>
          <p:cNvGrpSpPr/>
          <p:nvPr userDrawn="1"/>
        </p:nvGrpSpPr>
        <p:grpSpPr>
          <a:xfrm>
            <a:off x="832745" y="4306440"/>
            <a:ext cx="5623295" cy="1213103"/>
            <a:chOff x="832745" y="4448145"/>
            <a:chExt cx="5623295" cy="1213103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xmlns="" id="{3173ABFC-8DD6-1A43-8B52-588165F84B2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3792" y="4815810"/>
              <a:ext cx="2232248" cy="637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xmlns="" id="{9B25A779-9EA5-4C4D-A90C-F41A5E77EB9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1464" y="4941168"/>
              <a:ext cx="2479317" cy="720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feld 7">
              <a:extLst>
                <a:ext uri="{FF2B5EF4-FFF2-40B4-BE49-F238E27FC236}">
                  <a16:creationId xmlns:a16="http://schemas.microsoft.com/office/drawing/2014/main" xmlns="" id="{6F7BBBB8-87A7-0B46-9BF8-66688DE7B760}"/>
                </a:ext>
              </a:extLst>
            </p:cNvPr>
            <p:cNvSpPr txBox="1"/>
            <p:nvPr userDrawn="1"/>
          </p:nvSpPr>
          <p:spPr>
            <a:xfrm>
              <a:off x="832745" y="4448145"/>
              <a:ext cx="15872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spc="0" dirty="0">
                  <a:solidFill>
                    <a:schemeClr val="bg2">
                      <a:lumMod val="10000"/>
                    </a:schemeClr>
                  </a:solidFill>
                </a:rPr>
                <a:t>EIN</a:t>
              </a:r>
              <a:r>
                <a:rPr lang="de-DE" sz="1200" b="1" spc="0" baseline="0" dirty="0">
                  <a:solidFill>
                    <a:schemeClr val="bg2">
                      <a:lumMod val="10000"/>
                    </a:schemeClr>
                  </a:solidFill>
                </a:rPr>
                <a:t> PROJEKT VON</a:t>
              </a:r>
              <a:endParaRPr lang="de-DE" sz="1200" b="1" spc="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xmlns="" id="{EEECD055-1C89-5B4C-B35C-D7CF7C558B76}"/>
              </a:ext>
            </a:extLst>
          </p:cNvPr>
          <p:cNvGrpSpPr/>
          <p:nvPr userDrawn="1"/>
        </p:nvGrpSpPr>
        <p:grpSpPr>
          <a:xfrm>
            <a:off x="7680176" y="4287990"/>
            <a:ext cx="3058093" cy="1838147"/>
            <a:chOff x="8375451" y="4327157"/>
            <a:chExt cx="3058093" cy="1838147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xmlns="" id="{3872FC6B-D11D-0447-8468-5C4C30A6158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428"/>
            <a:stretch/>
          </p:blipFill>
          <p:spPr bwMode="auto">
            <a:xfrm>
              <a:off x="8591475" y="4581128"/>
              <a:ext cx="2842069" cy="1584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xmlns="" id="{1DA3C5BF-0E13-374A-BBD3-F29224F21819}"/>
                </a:ext>
              </a:extLst>
            </p:cNvPr>
            <p:cNvSpPr txBox="1"/>
            <p:nvPr userDrawn="1"/>
          </p:nvSpPr>
          <p:spPr>
            <a:xfrm>
              <a:off x="8375451" y="4327157"/>
              <a:ext cx="15401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spc="0" dirty="0">
                  <a:solidFill>
                    <a:schemeClr val="bg2">
                      <a:lumMod val="10000"/>
                    </a:schemeClr>
                  </a:solidFill>
                </a:rPr>
                <a:t>GEFÖRDERT VOM</a:t>
              </a:r>
            </a:p>
          </p:txBody>
        </p:sp>
      </p:grpSp>
      <p:sp>
        <p:nvSpPr>
          <p:cNvPr id="15" name="Rechteck 14">
            <a:extLst>
              <a:ext uri="{FF2B5EF4-FFF2-40B4-BE49-F238E27FC236}">
                <a16:creationId xmlns:a16="http://schemas.microsoft.com/office/drawing/2014/main" xmlns="" id="{41A46F1E-2F78-BC4E-AAEE-CD1592FD57E0}"/>
              </a:ext>
            </a:extLst>
          </p:cNvPr>
          <p:cNvSpPr/>
          <p:nvPr userDrawn="1"/>
        </p:nvSpPr>
        <p:spPr>
          <a:xfrm>
            <a:off x="484715" y="6261953"/>
            <a:ext cx="11233248" cy="430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xmlns="" id="{709305CF-5526-1146-A12B-0F0ADCAB6C29}"/>
              </a:ext>
            </a:extLst>
          </p:cNvPr>
          <p:cNvGrpSpPr/>
          <p:nvPr userDrawn="1"/>
        </p:nvGrpSpPr>
        <p:grpSpPr>
          <a:xfrm>
            <a:off x="3139786" y="6369716"/>
            <a:ext cx="6632507" cy="230832"/>
            <a:chOff x="-8262356" y="6623740"/>
            <a:chExt cx="7117813" cy="230832"/>
          </a:xfrm>
        </p:grpSpPr>
        <p:sp>
          <p:nvSpPr>
            <p:cNvPr id="17" name="Textfeld 1">
              <a:extLst>
                <a:ext uri="{FF2B5EF4-FFF2-40B4-BE49-F238E27FC236}">
                  <a16:creationId xmlns:a16="http://schemas.microsoft.com/office/drawing/2014/main" xmlns="" id="{6ABF1A53-DD88-5B47-B638-8926C7888427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7582894" y="6623740"/>
              <a:ext cx="6438351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de-DE" altLang="de-DE" sz="900" dirty="0"/>
                <a:t>Creative </a:t>
              </a:r>
              <a:r>
                <a:rPr lang="de-DE" altLang="de-DE" sz="900" dirty="0" err="1"/>
                <a:t>Commons</a:t>
              </a:r>
              <a:r>
                <a:rPr lang="de-DE" altLang="de-DE" sz="900" dirty="0"/>
                <a:t> Namensnennung 3.0 Deutschland </a:t>
              </a:r>
              <a:r>
                <a:rPr lang="de-DE" altLang="de-DE" sz="900" u="sng" dirty="0"/>
                <a:t>http://creativecommons.org/licenses/by/3.0/de</a:t>
              </a:r>
            </a:p>
          </p:txBody>
        </p:sp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xmlns="" id="{14F5D3A0-6408-5B4C-AC9D-D74E3A379B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262356" y="6640339"/>
              <a:ext cx="593845" cy="209195"/>
            </a:xfrm>
            <a:prstGeom prst="rect">
              <a:avLst/>
            </a:prstGeom>
          </p:spPr>
        </p:pic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64FDE445-40B9-0A4E-9DCA-9D135B84E82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929973" y="345058"/>
            <a:ext cx="2673635" cy="106771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1B449690-DD51-C846-BED4-60EAFE546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773" y="1936955"/>
            <a:ext cx="8064500" cy="1410818"/>
          </a:xfrm>
        </p:spPr>
        <p:txBody>
          <a:bodyPr anchor="b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78552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1225" y="620713"/>
            <a:ext cx="80645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Mastertitelformat bearbeiten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484313"/>
            <a:ext cx="10367962" cy="446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altLang="de-DE"/>
          </a:p>
          <a:p>
            <a:pPr lvl="0"/>
            <a:r>
              <a:rPr lang="de-DE" altLang="de-DE"/>
              <a:t>Click to edit Master text styles</a:t>
            </a:r>
          </a:p>
          <a:p>
            <a:pPr lvl="1"/>
            <a:r>
              <a:rPr lang="de-DE" altLang="de-DE"/>
              <a:t>Second level</a:t>
            </a:r>
          </a:p>
          <a:p>
            <a:pPr lvl="2"/>
            <a:r>
              <a:rPr lang="de-DE" altLang="de-DE"/>
              <a:t>Third level</a:t>
            </a:r>
          </a:p>
          <a:p>
            <a:pPr lvl="3"/>
            <a:r>
              <a:rPr lang="de-DE" altLang="de-DE"/>
              <a:t>Fourth level</a:t>
            </a:r>
          </a:p>
          <a:p>
            <a:pPr lvl="4"/>
            <a:r>
              <a:rPr lang="de-DE" altLang="de-DE"/>
              <a:t>Fifth level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xmlns="" id="{9B25A779-9EA5-4C4D-A90C-F41A5E77EB9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830"/>
          <a:stretch/>
        </p:blipFill>
        <p:spPr bwMode="auto">
          <a:xfrm>
            <a:off x="2784737" y="6399673"/>
            <a:ext cx="437423" cy="281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Gerade Verbindung 11"/>
          <p:cNvCxnSpPr/>
          <p:nvPr userDrawn="1"/>
        </p:nvCxnSpPr>
        <p:spPr>
          <a:xfrm>
            <a:off x="335560" y="6301946"/>
            <a:ext cx="1147749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xmlns="" id="{6F7BBBB8-87A7-0B46-9BF8-66688DE7B760}"/>
              </a:ext>
            </a:extLst>
          </p:cNvPr>
          <p:cNvSpPr txBox="1"/>
          <p:nvPr userDrawn="1"/>
        </p:nvSpPr>
        <p:spPr>
          <a:xfrm>
            <a:off x="836539" y="6369120"/>
            <a:ext cx="2954655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50" b="1" spc="0" dirty="0">
                <a:solidFill>
                  <a:schemeClr val="bg2">
                    <a:lumMod val="10000"/>
                  </a:schemeClr>
                </a:solidFill>
              </a:rPr>
              <a:t>EIN</a:t>
            </a:r>
            <a:r>
              <a:rPr lang="de-DE" sz="750" b="1" spc="0" baseline="0" dirty="0">
                <a:solidFill>
                  <a:schemeClr val="bg2">
                    <a:lumMod val="10000"/>
                  </a:schemeClr>
                </a:solidFill>
              </a:rPr>
              <a:t> PROJEKT </a:t>
            </a:r>
            <a:r>
              <a:rPr lang="de-DE" sz="750" b="1" spc="0" baseline="0" dirty="0" smtClean="0">
                <a:solidFill>
                  <a:schemeClr val="bg2">
                    <a:lumMod val="10000"/>
                  </a:schemeClr>
                </a:solidFill>
              </a:rPr>
              <a:t>VON                               &amp;</a:t>
            </a:r>
            <a:r>
              <a:rPr lang="de-DE" sz="750" b="1" spc="0" baseline="0" dirty="0" smtClean="0">
                <a:solidFill>
                  <a:schemeClr val="bg2">
                    <a:lumMod val="10000"/>
                  </a:schemeClr>
                </a:solidFill>
              </a:rPr>
              <a:t>		</a:t>
            </a:r>
            <a:endParaRPr lang="de-DE" sz="750" b="1" spc="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3173ABFC-8DD6-1A43-8B52-588165F84B2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97" b="34989"/>
          <a:stretch/>
        </p:blipFill>
        <p:spPr bwMode="auto">
          <a:xfrm>
            <a:off x="1891182" y="6421246"/>
            <a:ext cx="739038" cy="172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xmlns="" id="{3872FC6B-D11D-0447-8468-5C4C30A6158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11524"/>
          <a:stretch/>
        </p:blipFill>
        <p:spPr bwMode="auto">
          <a:xfrm>
            <a:off x="5835919" y="6325972"/>
            <a:ext cx="1007255" cy="47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xmlns="" id="{1DA3C5BF-0E13-374A-BBD3-F29224F21819}"/>
              </a:ext>
            </a:extLst>
          </p:cNvPr>
          <p:cNvSpPr txBox="1"/>
          <p:nvPr userDrawn="1"/>
        </p:nvSpPr>
        <p:spPr>
          <a:xfrm>
            <a:off x="4863857" y="6369120"/>
            <a:ext cx="1035861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50" b="1" spc="0" dirty="0">
                <a:solidFill>
                  <a:schemeClr val="bg2">
                    <a:lumMod val="10000"/>
                  </a:schemeClr>
                </a:solidFill>
              </a:rPr>
              <a:t>GEFÖRDERT VOM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1" r:id="rId2"/>
    <p:sldLayoutId id="2147483788" r:id="rId3"/>
    <p:sldLayoutId id="2147483785" r:id="rId4"/>
    <p:sldLayoutId id="2147483786" r:id="rId5"/>
    <p:sldLayoutId id="2147483779" r:id="rId6"/>
    <p:sldLayoutId id="2147483780" r:id="rId7"/>
    <p:sldLayoutId id="2147483781" r:id="rId8"/>
    <p:sldLayoutId id="2147483787" r:id="rId9"/>
    <p:sldLayoutId id="2147483790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113000"/>
        </a:lnSpc>
        <a:spcBef>
          <a:spcPct val="0"/>
        </a:spcBef>
        <a:spcAft>
          <a:spcPct val="0"/>
        </a:spcAft>
        <a:defRPr sz="22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113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113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113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113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cs typeface="Arial" charset="0"/>
        </a:defRPr>
      </a:lvl5pPr>
      <a:lvl6pPr marL="457189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6pPr>
      <a:lvl7pPr marL="914377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7pPr>
      <a:lvl8pPr marL="1371566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8pPr>
      <a:lvl9pPr marL="1828754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algn="l" rtl="0" eaLnBrk="1" fontAlgn="base" hangingPunct="1">
        <a:lnSpc>
          <a:spcPct val="1020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177800" indent="-176213" algn="l" rtl="0" eaLnBrk="1" fontAlgn="base" hangingPunct="1">
        <a:lnSpc>
          <a:spcPct val="102000"/>
        </a:lnSpc>
        <a:spcBef>
          <a:spcPct val="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2pPr>
      <a:lvl3pPr marL="360363" indent="-179388" algn="l" rtl="0" eaLnBrk="1" fontAlgn="base" hangingPunct="1">
        <a:lnSpc>
          <a:spcPct val="102000"/>
        </a:lnSpc>
        <a:spcBef>
          <a:spcPct val="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3pPr>
      <a:lvl4pPr marL="541338" indent="-179388" algn="l" rtl="0" eaLnBrk="1" fontAlgn="base" hangingPunct="1">
        <a:lnSpc>
          <a:spcPct val="102000"/>
        </a:lnSpc>
        <a:spcBef>
          <a:spcPct val="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4pPr>
      <a:lvl5pPr marL="712788" indent="-176213" algn="l" rtl="0" eaLnBrk="1" fontAlgn="base" hangingPunct="1">
        <a:lnSpc>
          <a:spcPct val="102000"/>
        </a:lnSpc>
        <a:spcBef>
          <a:spcPct val="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5pPr>
      <a:lvl6pPr marL="641335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cs typeface="+mn-cs"/>
        </a:defRPr>
      </a:lvl6pPr>
      <a:lvl7pPr marL="1098523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cs typeface="+mn-cs"/>
        </a:defRPr>
      </a:lvl7pPr>
      <a:lvl8pPr marL="1555712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cs typeface="+mn-cs"/>
        </a:defRPr>
      </a:lvl8pPr>
      <a:lvl9pPr marL="201290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hyperlink" Target="https://www.soscisurvey.de/" TargetMode="Externa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tm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rojects.tib.eu/bison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twitter.com/oa_bison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ntertitel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altLang="de-DE" dirty="0" smtClean="0"/>
              <a:t>Josephine Hartwig, </a:t>
            </a:r>
            <a:r>
              <a:rPr lang="de-DE" altLang="de-DE" dirty="0"/>
              <a:t>Elias Entrup, Anita Eppelin, </a:t>
            </a:r>
            <a:r>
              <a:rPr lang="de-DE" altLang="de-DE" dirty="0" smtClean="0"/>
              <a:t>Ralph </a:t>
            </a:r>
            <a:r>
              <a:rPr lang="de-DE" altLang="de-DE" dirty="0" err="1" smtClean="0"/>
              <a:t>Ewerth</a:t>
            </a:r>
            <a:r>
              <a:rPr lang="de-DE" altLang="de-DE" dirty="0" smtClean="0"/>
              <a:t>, </a:t>
            </a:r>
            <a:r>
              <a:rPr lang="de-DE" altLang="de-DE" dirty="0" err="1" smtClean="0"/>
              <a:t>Sherzod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Hakimov</a:t>
            </a:r>
            <a:r>
              <a:rPr lang="de-DE" altLang="de-DE" dirty="0" smtClean="0"/>
              <a:t>, Anett Hoppe, </a:t>
            </a:r>
            <a:r>
              <a:rPr lang="de-DE" altLang="de-DE" dirty="0"/>
              <a:t>Marco </a:t>
            </a:r>
            <a:r>
              <a:rPr lang="de-DE" altLang="de-DE" dirty="0" smtClean="0"/>
              <a:t>Tullney, </a:t>
            </a:r>
            <a:r>
              <a:rPr lang="de-DE" altLang="de-DE" dirty="0"/>
              <a:t>Michael Wohlgemuth</a:t>
            </a:r>
            <a:r>
              <a:rPr lang="de-DE" altLang="de-DE" dirty="0" smtClean="0"/>
              <a:t/>
            </a:r>
            <a:br>
              <a:rPr lang="de-DE" altLang="de-DE" dirty="0" smtClean="0"/>
            </a:br>
            <a:r>
              <a:rPr lang="de-DE" altLang="de-DE" dirty="0" smtClean="0"/>
              <a:t>28. September 2021</a:t>
            </a:r>
          </a:p>
          <a:p>
            <a:r>
              <a:rPr lang="de-DE" altLang="de-DE" dirty="0" smtClean="0"/>
              <a:t>Open-Access-Tage 2021 (online)</a:t>
            </a:r>
            <a:endParaRPr lang="de-DE" altLang="de-DE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err="1" smtClean="0"/>
              <a:t>Bibliometric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and</a:t>
            </a:r>
            <a:r>
              <a:rPr lang="de-DE" altLang="de-DE" dirty="0" smtClean="0"/>
              <a:t> </a:t>
            </a:r>
            <a:r>
              <a:rPr lang="de-DE" altLang="de-DE" dirty="0" err="1"/>
              <a:t>S</a:t>
            </a:r>
            <a:r>
              <a:rPr lang="de-DE" altLang="de-DE" dirty="0" err="1" smtClean="0"/>
              <a:t>emantic</a:t>
            </a:r>
            <a:r>
              <a:rPr lang="de-DE" altLang="de-DE" dirty="0" smtClean="0"/>
              <a:t> Open Access </a:t>
            </a:r>
            <a:r>
              <a:rPr lang="de-DE" altLang="de-DE" dirty="0" err="1" smtClean="0"/>
              <a:t>Recommender</a:t>
            </a:r>
            <a:r>
              <a:rPr lang="de-DE" altLang="de-DE" dirty="0" smtClean="0"/>
              <a:t> Network – bisherige Erkenntnisse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055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itel 5"/>
          <p:cNvSpPr>
            <a:spLocks noGrp="1"/>
          </p:cNvSpPr>
          <p:nvPr>
            <p:ph type="title"/>
          </p:nvPr>
        </p:nvSpPr>
        <p:spPr>
          <a:xfrm>
            <a:off x="911225" y="620713"/>
            <a:ext cx="8064500" cy="433387"/>
          </a:xfrm>
        </p:spPr>
        <p:txBody>
          <a:bodyPr/>
          <a:lstStyle/>
          <a:p>
            <a:r>
              <a:rPr lang="de-DE" altLang="de-DE" dirty="0"/>
              <a:t>Die Idee hinter </a:t>
            </a:r>
            <a:r>
              <a:rPr lang="de-DE" altLang="de-DE" dirty="0" smtClean="0"/>
              <a:t>B!SON – </a:t>
            </a:r>
            <a:r>
              <a:rPr lang="de-DE" altLang="de-DE" dirty="0" err="1" smtClean="0"/>
              <a:t>Use</a:t>
            </a:r>
            <a:r>
              <a:rPr lang="de-DE" altLang="de-DE" dirty="0" smtClean="0"/>
              <a:t> Case</a:t>
            </a:r>
            <a:endParaRPr lang="de-DE" altLang="de-DE" dirty="0"/>
          </a:p>
        </p:txBody>
      </p:sp>
      <p:sp>
        <p:nvSpPr>
          <p:cNvPr id="9" name="Textplatzhalter 5"/>
          <p:cNvSpPr txBox="1">
            <a:spLocks/>
          </p:cNvSpPr>
          <p:nvPr/>
        </p:nvSpPr>
        <p:spPr bwMode="auto">
          <a:xfrm>
            <a:off x="7227434" y="5909638"/>
            <a:ext cx="4551568" cy="49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800" indent="-176213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360363" indent="-179388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541338" indent="-179388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712788" indent="-176213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641335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2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12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de-DE" sz="1200" dirty="0" err="1" smtClean="0">
                <a:solidFill>
                  <a:schemeClr val="tx1"/>
                </a:solidFill>
              </a:rPr>
              <a:t>Graphic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by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smtClean="0">
                <a:solidFill>
                  <a:schemeClr val="tx1"/>
                </a:solidFill>
              </a:rPr>
              <a:t>Anett Hoppe</a:t>
            </a:r>
            <a:endParaRPr lang="de-DE" sz="1200" dirty="0">
              <a:solidFill>
                <a:schemeClr val="tx1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3" t="4988" r="17943"/>
          <a:stretch/>
        </p:blipFill>
        <p:spPr>
          <a:xfrm rot="5400000">
            <a:off x="3755253" y="-217472"/>
            <a:ext cx="4681494" cy="791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21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itel 5"/>
          <p:cNvSpPr>
            <a:spLocks noGrp="1"/>
          </p:cNvSpPr>
          <p:nvPr>
            <p:ph type="title"/>
          </p:nvPr>
        </p:nvSpPr>
        <p:spPr>
          <a:xfrm>
            <a:off x="911225" y="620713"/>
            <a:ext cx="8064500" cy="433387"/>
          </a:xfrm>
        </p:spPr>
        <p:txBody>
          <a:bodyPr/>
          <a:lstStyle/>
          <a:p>
            <a:r>
              <a:rPr lang="de-DE" altLang="de-DE" dirty="0"/>
              <a:t>Die Idee hinter </a:t>
            </a:r>
            <a:r>
              <a:rPr lang="de-DE" altLang="de-DE" dirty="0" smtClean="0"/>
              <a:t>B!SON – </a:t>
            </a:r>
            <a:r>
              <a:rPr lang="de-DE" altLang="de-DE" dirty="0" err="1" smtClean="0"/>
              <a:t>Use</a:t>
            </a:r>
            <a:r>
              <a:rPr lang="de-DE" altLang="de-DE" dirty="0" smtClean="0"/>
              <a:t> Case</a:t>
            </a:r>
            <a:endParaRPr lang="de-DE" altLang="de-DE" dirty="0"/>
          </a:p>
        </p:txBody>
      </p:sp>
      <p:sp>
        <p:nvSpPr>
          <p:cNvPr id="9" name="Textplatzhalter 5"/>
          <p:cNvSpPr txBox="1">
            <a:spLocks/>
          </p:cNvSpPr>
          <p:nvPr/>
        </p:nvSpPr>
        <p:spPr bwMode="auto">
          <a:xfrm>
            <a:off x="7227434" y="5909638"/>
            <a:ext cx="4551568" cy="49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800" indent="-176213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360363" indent="-179388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541338" indent="-179388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712788" indent="-176213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641335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2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12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de-DE" sz="1200" dirty="0" err="1" smtClean="0">
                <a:solidFill>
                  <a:schemeClr val="tx1"/>
                </a:solidFill>
              </a:rPr>
              <a:t>Graphic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by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smtClean="0">
                <a:solidFill>
                  <a:schemeClr val="tx1"/>
                </a:solidFill>
              </a:rPr>
              <a:t>Anett Hoppe</a:t>
            </a:r>
            <a:endParaRPr lang="de-DE" sz="1200" dirty="0">
              <a:solidFill>
                <a:schemeClr val="tx1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95" t="12042" r="24895" b="9760"/>
          <a:stretch/>
        </p:blipFill>
        <p:spPr>
          <a:xfrm rot="5400000">
            <a:off x="3755253" y="259512"/>
            <a:ext cx="4681495" cy="698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5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itel 5"/>
          <p:cNvSpPr>
            <a:spLocks noGrp="1"/>
          </p:cNvSpPr>
          <p:nvPr>
            <p:ph type="title"/>
          </p:nvPr>
        </p:nvSpPr>
        <p:spPr>
          <a:xfrm>
            <a:off x="911225" y="620713"/>
            <a:ext cx="8064500" cy="433387"/>
          </a:xfrm>
        </p:spPr>
        <p:txBody>
          <a:bodyPr/>
          <a:lstStyle/>
          <a:p>
            <a:r>
              <a:rPr lang="de-DE" altLang="de-DE" dirty="0"/>
              <a:t>Die Idee hinter </a:t>
            </a:r>
            <a:r>
              <a:rPr lang="de-DE" altLang="de-DE" dirty="0" smtClean="0"/>
              <a:t>B!SON – </a:t>
            </a:r>
            <a:r>
              <a:rPr lang="de-DE" altLang="de-DE" dirty="0" err="1" smtClean="0"/>
              <a:t>Use</a:t>
            </a:r>
            <a:r>
              <a:rPr lang="de-DE" altLang="de-DE" dirty="0" smtClean="0"/>
              <a:t> Case</a:t>
            </a:r>
            <a:endParaRPr lang="de-DE" altLang="de-DE" dirty="0"/>
          </a:p>
        </p:txBody>
      </p:sp>
      <p:sp>
        <p:nvSpPr>
          <p:cNvPr id="9" name="Textplatzhalter 5"/>
          <p:cNvSpPr txBox="1">
            <a:spLocks/>
          </p:cNvSpPr>
          <p:nvPr/>
        </p:nvSpPr>
        <p:spPr bwMode="auto">
          <a:xfrm>
            <a:off x="7227434" y="5909638"/>
            <a:ext cx="4551568" cy="49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800" indent="-176213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360363" indent="-179388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541338" indent="-179388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712788" indent="-176213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641335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2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12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de-DE" sz="1200" dirty="0" err="1" smtClean="0">
                <a:solidFill>
                  <a:schemeClr val="tx1"/>
                </a:solidFill>
              </a:rPr>
              <a:t>Graphic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by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smtClean="0">
                <a:solidFill>
                  <a:schemeClr val="tx1"/>
                </a:solidFill>
              </a:rPr>
              <a:t>Anett Hoppe</a:t>
            </a:r>
            <a:endParaRPr lang="de-DE" sz="1200" dirty="0">
              <a:solidFill>
                <a:schemeClr val="tx1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73" t="19971" r="9279" b="2912"/>
          <a:stretch/>
        </p:blipFill>
        <p:spPr>
          <a:xfrm rot="5400000">
            <a:off x="3755252" y="998217"/>
            <a:ext cx="4681496" cy="550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86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itel 5"/>
          <p:cNvSpPr>
            <a:spLocks noGrp="1"/>
          </p:cNvSpPr>
          <p:nvPr>
            <p:ph type="title"/>
          </p:nvPr>
        </p:nvSpPr>
        <p:spPr>
          <a:xfrm>
            <a:off x="911225" y="620713"/>
            <a:ext cx="8064500" cy="433387"/>
          </a:xfrm>
        </p:spPr>
        <p:txBody>
          <a:bodyPr/>
          <a:lstStyle/>
          <a:p>
            <a:r>
              <a:rPr lang="de-DE" altLang="de-DE" dirty="0" smtClean="0"/>
              <a:t>B!SON </a:t>
            </a:r>
            <a:r>
              <a:rPr lang="de-DE" altLang="de-DE" dirty="0"/>
              <a:t>– </a:t>
            </a:r>
            <a:r>
              <a:rPr lang="de-DE" altLang="de-DE" dirty="0" smtClean="0"/>
              <a:t>Vorteile &amp; Netzwerk</a:t>
            </a:r>
            <a:endParaRPr lang="de-DE" altLang="de-DE" dirty="0"/>
          </a:p>
        </p:txBody>
      </p:sp>
      <p:sp>
        <p:nvSpPr>
          <p:cNvPr id="8" name="Freihandform 7"/>
          <p:cNvSpPr/>
          <p:nvPr/>
        </p:nvSpPr>
        <p:spPr>
          <a:xfrm>
            <a:off x="3125575" y="1362262"/>
            <a:ext cx="1372321" cy="1577381"/>
          </a:xfrm>
          <a:custGeom>
            <a:avLst/>
            <a:gdLst>
              <a:gd name="connsiteX0" fmla="*/ 0 w 1577381"/>
              <a:gd name="connsiteY0" fmla="*/ 686161 h 1372321"/>
              <a:gd name="connsiteX1" fmla="*/ 343080 w 1577381"/>
              <a:gd name="connsiteY1" fmla="*/ 0 h 1372321"/>
              <a:gd name="connsiteX2" fmla="*/ 1234301 w 1577381"/>
              <a:gd name="connsiteY2" fmla="*/ 0 h 1372321"/>
              <a:gd name="connsiteX3" fmla="*/ 1577381 w 1577381"/>
              <a:gd name="connsiteY3" fmla="*/ 686161 h 1372321"/>
              <a:gd name="connsiteX4" fmla="*/ 1234301 w 1577381"/>
              <a:gd name="connsiteY4" fmla="*/ 1372321 h 1372321"/>
              <a:gd name="connsiteX5" fmla="*/ 343080 w 1577381"/>
              <a:gd name="connsiteY5" fmla="*/ 1372321 h 1372321"/>
              <a:gd name="connsiteX6" fmla="*/ 0 w 1577381"/>
              <a:gd name="connsiteY6" fmla="*/ 686161 h 1372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7381" h="1372321">
                <a:moveTo>
                  <a:pt x="788690" y="0"/>
                </a:moveTo>
                <a:lnTo>
                  <a:pt x="1577381" y="298479"/>
                </a:lnTo>
                <a:lnTo>
                  <a:pt x="1577381" y="1073842"/>
                </a:lnTo>
                <a:lnTo>
                  <a:pt x="788690" y="1372321"/>
                </a:lnTo>
                <a:lnTo>
                  <a:pt x="0" y="1073842"/>
                </a:lnTo>
                <a:lnTo>
                  <a:pt x="0" y="298479"/>
                </a:lnTo>
                <a:lnTo>
                  <a:pt x="78869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5763" tIns="287718" rIns="255763" bIns="28771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100" kern="1200" dirty="0" smtClean="0"/>
              <a:t>standort-spezifische Anpassung</a:t>
            </a:r>
            <a:endParaRPr lang="de-DE" sz="1100" kern="1200" dirty="0"/>
          </a:p>
        </p:txBody>
      </p:sp>
      <p:sp>
        <p:nvSpPr>
          <p:cNvPr id="11" name="Freihandform 10"/>
          <p:cNvSpPr/>
          <p:nvPr/>
        </p:nvSpPr>
        <p:spPr>
          <a:xfrm>
            <a:off x="1643468" y="1362262"/>
            <a:ext cx="1372321" cy="1577381"/>
          </a:xfrm>
          <a:custGeom>
            <a:avLst/>
            <a:gdLst>
              <a:gd name="connsiteX0" fmla="*/ 0 w 1577381"/>
              <a:gd name="connsiteY0" fmla="*/ 686161 h 1372321"/>
              <a:gd name="connsiteX1" fmla="*/ 343080 w 1577381"/>
              <a:gd name="connsiteY1" fmla="*/ 0 h 1372321"/>
              <a:gd name="connsiteX2" fmla="*/ 1234301 w 1577381"/>
              <a:gd name="connsiteY2" fmla="*/ 0 h 1372321"/>
              <a:gd name="connsiteX3" fmla="*/ 1577381 w 1577381"/>
              <a:gd name="connsiteY3" fmla="*/ 686161 h 1372321"/>
              <a:gd name="connsiteX4" fmla="*/ 1234301 w 1577381"/>
              <a:gd name="connsiteY4" fmla="*/ 1372321 h 1372321"/>
              <a:gd name="connsiteX5" fmla="*/ 343080 w 1577381"/>
              <a:gd name="connsiteY5" fmla="*/ 1372321 h 1372321"/>
              <a:gd name="connsiteX6" fmla="*/ 0 w 1577381"/>
              <a:gd name="connsiteY6" fmla="*/ 686161 h 1372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7381" h="1372321">
                <a:moveTo>
                  <a:pt x="788690" y="0"/>
                </a:moveTo>
                <a:lnTo>
                  <a:pt x="1577381" y="298479"/>
                </a:lnTo>
                <a:lnTo>
                  <a:pt x="1577381" y="1073842"/>
                </a:lnTo>
                <a:lnTo>
                  <a:pt x="788690" y="1372321"/>
                </a:lnTo>
                <a:lnTo>
                  <a:pt x="0" y="1073842"/>
                </a:lnTo>
                <a:lnTo>
                  <a:pt x="0" y="298479"/>
                </a:lnTo>
                <a:lnTo>
                  <a:pt x="78869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3853" tIns="245808" rIns="213853" bIns="245808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e-DE" sz="3600" kern="1200"/>
          </a:p>
        </p:txBody>
      </p:sp>
      <p:sp>
        <p:nvSpPr>
          <p:cNvPr id="12" name="Freihandform 11"/>
          <p:cNvSpPr/>
          <p:nvPr/>
        </p:nvSpPr>
        <p:spPr>
          <a:xfrm>
            <a:off x="2381682" y="2701143"/>
            <a:ext cx="1372321" cy="1577381"/>
          </a:xfrm>
          <a:custGeom>
            <a:avLst/>
            <a:gdLst>
              <a:gd name="connsiteX0" fmla="*/ 0 w 1577381"/>
              <a:gd name="connsiteY0" fmla="*/ 686161 h 1372321"/>
              <a:gd name="connsiteX1" fmla="*/ 343080 w 1577381"/>
              <a:gd name="connsiteY1" fmla="*/ 0 h 1372321"/>
              <a:gd name="connsiteX2" fmla="*/ 1234301 w 1577381"/>
              <a:gd name="connsiteY2" fmla="*/ 0 h 1372321"/>
              <a:gd name="connsiteX3" fmla="*/ 1577381 w 1577381"/>
              <a:gd name="connsiteY3" fmla="*/ 686161 h 1372321"/>
              <a:gd name="connsiteX4" fmla="*/ 1234301 w 1577381"/>
              <a:gd name="connsiteY4" fmla="*/ 1372321 h 1372321"/>
              <a:gd name="connsiteX5" fmla="*/ 343080 w 1577381"/>
              <a:gd name="connsiteY5" fmla="*/ 1372321 h 1372321"/>
              <a:gd name="connsiteX6" fmla="*/ 0 w 1577381"/>
              <a:gd name="connsiteY6" fmla="*/ 686161 h 1372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7381" h="1372321">
                <a:moveTo>
                  <a:pt x="788690" y="0"/>
                </a:moveTo>
                <a:lnTo>
                  <a:pt x="1577381" y="298479"/>
                </a:lnTo>
                <a:lnTo>
                  <a:pt x="1577381" y="1073842"/>
                </a:lnTo>
                <a:lnTo>
                  <a:pt x="788690" y="1372321"/>
                </a:lnTo>
                <a:lnTo>
                  <a:pt x="0" y="1073842"/>
                </a:lnTo>
                <a:lnTo>
                  <a:pt x="0" y="298479"/>
                </a:lnTo>
                <a:lnTo>
                  <a:pt x="78869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0053" tIns="322008" rIns="290053" bIns="322008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2000" kern="1200" dirty="0" smtClean="0"/>
              <a:t>B!SON</a:t>
            </a:r>
            <a:endParaRPr lang="de-DE" sz="2000" kern="1200" dirty="0"/>
          </a:p>
        </p:txBody>
      </p:sp>
      <p:sp>
        <p:nvSpPr>
          <p:cNvPr id="14" name="Freihandform 13"/>
          <p:cNvSpPr/>
          <p:nvPr/>
        </p:nvSpPr>
        <p:spPr>
          <a:xfrm>
            <a:off x="3863790" y="2701143"/>
            <a:ext cx="1372321" cy="1577381"/>
          </a:xfrm>
          <a:custGeom>
            <a:avLst/>
            <a:gdLst>
              <a:gd name="connsiteX0" fmla="*/ 0 w 1577381"/>
              <a:gd name="connsiteY0" fmla="*/ 686161 h 1372321"/>
              <a:gd name="connsiteX1" fmla="*/ 343080 w 1577381"/>
              <a:gd name="connsiteY1" fmla="*/ 0 h 1372321"/>
              <a:gd name="connsiteX2" fmla="*/ 1234301 w 1577381"/>
              <a:gd name="connsiteY2" fmla="*/ 0 h 1372321"/>
              <a:gd name="connsiteX3" fmla="*/ 1577381 w 1577381"/>
              <a:gd name="connsiteY3" fmla="*/ 686161 h 1372321"/>
              <a:gd name="connsiteX4" fmla="*/ 1234301 w 1577381"/>
              <a:gd name="connsiteY4" fmla="*/ 1372321 h 1372321"/>
              <a:gd name="connsiteX5" fmla="*/ 343080 w 1577381"/>
              <a:gd name="connsiteY5" fmla="*/ 1372321 h 1372321"/>
              <a:gd name="connsiteX6" fmla="*/ 0 w 1577381"/>
              <a:gd name="connsiteY6" fmla="*/ 686161 h 1372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7381" h="1372321">
                <a:moveTo>
                  <a:pt x="788690" y="0"/>
                </a:moveTo>
                <a:lnTo>
                  <a:pt x="1577381" y="298479"/>
                </a:lnTo>
                <a:lnTo>
                  <a:pt x="1577381" y="1073842"/>
                </a:lnTo>
                <a:lnTo>
                  <a:pt x="788690" y="1372321"/>
                </a:lnTo>
                <a:lnTo>
                  <a:pt x="0" y="1073842"/>
                </a:lnTo>
                <a:lnTo>
                  <a:pt x="0" y="298479"/>
                </a:lnTo>
                <a:lnTo>
                  <a:pt x="78869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3853" tIns="245808" rIns="213853" bIns="245808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e-DE" sz="3600" kern="1200"/>
          </a:p>
        </p:txBody>
      </p:sp>
      <p:sp>
        <p:nvSpPr>
          <p:cNvPr id="15" name="Freihandform 14"/>
          <p:cNvSpPr/>
          <p:nvPr/>
        </p:nvSpPr>
        <p:spPr>
          <a:xfrm>
            <a:off x="1644634" y="1375039"/>
            <a:ext cx="1372321" cy="1577381"/>
          </a:xfrm>
          <a:custGeom>
            <a:avLst/>
            <a:gdLst>
              <a:gd name="connsiteX0" fmla="*/ 0 w 1577381"/>
              <a:gd name="connsiteY0" fmla="*/ 686161 h 1372321"/>
              <a:gd name="connsiteX1" fmla="*/ 343080 w 1577381"/>
              <a:gd name="connsiteY1" fmla="*/ 0 h 1372321"/>
              <a:gd name="connsiteX2" fmla="*/ 1234301 w 1577381"/>
              <a:gd name="connsiteY2" fmla="*/ 0 h 1372321"/>
              <a:gd name="connsiteX3" fmla="*/ 1577381 w 1577381"/>
              <a:gd name="connsiteY3" fmla="*/ 686161 h 1372321"/>
              <a:gd name="connsiteX4" fmla="*/ 1234301 w 1577381"/>
              <a:gd name="connsiteY4" fmla="*/ 1372321 h 1372321"/>
              <a:gd name="connsiteX5" fmla="*/ 343080 w 1577381"/>
              <a:gd name="connsiteY5" fmla="*/ 1372321 h 1372321"/>
              <a:gd name="connsiteX6" fmla="*/ 0 w 1577381"/>
              <a:gd name="connsiteY6" fmla="*/ 686161 h 1372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7381" h="1372321">
                <a:moveTo>
                  <a:pt x="788690" y="0"/>
                </a:moveTo>
                <a:lnTo>
                  <a:pt x="1577381" y="298479"/>
                </a:lnTo>
                <a:lnTo>
                  <a:pt x="1577381" y="1073842"/>
                </a:lnTo>
                <a:lnTo>
                  <a:pt x="788690" y="1372321"/>
                </a:lnTo>
                <a:lnTo>
                  <a:pt x="0" y="1073842"/>
                </a:lnTo>
                <a:lnTo>
                  <a:pt x="0" y="298479"/>
                </a:lnTo>
                <a:lnTo>
                  <a:pt x="78869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5763" tIns="287718" rIns="255763" bIns="28771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de-DE" sz="1100" dirty="0" smtClean="0"/>
              <a:t>offen</a:t>
            </a:r>
            <a:endParaRPr lang="de-DE" sz="1100" kern="1200" dirty="0"/>
          </a:p>
        </p:txBody>
      </p:sp>
      <p:sp>
        <p:nvSpPr>
          <p:cNvPr id="17" name="Freihandform 16"/>
          <p:cNvSpPr/>
          <p:nvPr/>
        </p:nvSpPr>
        <p:spPr>
          <a:xfrm>
            <a:off x="1643468" y="4040024"/>
            <a:ext cx="1372321" cy="1577381"/>
          </a:xfrm>
          <a:custGeom>
            <a:avLst/>
            <a:gdLst>
              <a:gd name="connsiteX0" fmla="*/ 0 w 1577381"/>
              <a:gd name="connsiteY0" fmla="*/ 686161 h 1372321"/>
              <a:gd name="connsiteX1" fmla="*/ 343080 w 1577381"/>
              <a:gd name="connsiteY1" fmla="*/ 0 h 1372321"/>
              <a:gd name="connsiteX2" fmla="*/ 1234301 w 1577381"/>
              <a:gd name="connsiteY2" fmla="*/ 0 h 1372321"/>
              <a:gd name="connsiteX3" fmla="*/ 1577381 w 1577381"/>
              <a:gd name="connsiteY3" fmla="*/ 686161 h 1372321"/>
              <a:gd name="connsiteX4" fmla="*/ 1234301 w 1577381"/>
              <a:gd name="connsiteY4" fmla="*/ 1372321 h 1372321"/>
              <a:gd name="connsiteX5" fmla="*/ 343080 w 1577381"/>
              <a:gd name="connsiteY5" fmla="*/ 1372321 h 1372321"/>
              <a:gd name="connsiteX6" fmla="*/ 0 w 1577381"/>
              <a:gd name="connsiteY6" fmla="*/ 686161 h 1372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7381" h="1372321">
                <a:moveTo>
                  <a:pt x="788690" y="0"/>
                </a:moveTo>
                <a:lnTo>
                  <a:pt x="1577381" y="298479"/>
                </a:lnTo>
                <a:lnTo>
                  <a:pt x="1577381" y="1073842"/>
                </a:lnTo>
                <a:lnTo>
                  <a:pt x="788690" y="1372321"/>
                </a:lnTo>
                <a:lnTo>
                  <a:pt x="0" y="1073842"/>
                </a:lnTo>
                <a:lnTo>
                  <a:pt x="0" y="298479"/>
                </a:lnTo>
                <a:lnTo>
                  <a:pt x="78869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3853" tIns="245808" rIns="213853" bIns="245808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e-DE" sz="3600" kern="1200"/>
          </a:p>
        </p:txBody>
      </p:sp>
      <p:sp>
        <p:nvSpPr>
          <p:cNvPr id="18" name="Freihandform 17"/>
          <p:cNvSpPr/>
          <p:nvPr/>
        </p:nvSpPr>
        <p:spPr>
          <a:xfrm>
            <a:off x="3882618" y="2703990"/>
            <a:ext cx="1372321" cy="1577381"/>
          </a:xfrm>
          <a:custGeom>
            <a:avLst/>
            <a:gdLst>
              <a:gd name="connsiteX0" fmla="*/ 0 w 1577381"/>
              <a:gd name="connsiteY0" fmla="*/ 686161 h 1372321"/>
              <a:gd name="connsiteX1" fmla="*/ 343080 w 1577381"/>
              <a:gd name="connsiteY1" fmla="*/ 0 h 1372321"/>
              <a:gd name="connsiteX2" fmla="*/ 1234301 w 1577381"/>
              <a:gd name="connsiteY2" fmla="*/ 0 h 1372321"/>
              <a:gd name="connsiteX3" fmla="*/ 1577381 w 1577381"/>
              <a:gd name="connsiteY3" fmla="*/ 686161 h 1372321"/>
              <a:gd name="connsiteX4" fmla="*/ 1234301 w 1577381"/>
              <a:gd name="connsiteY4" fmla="*/ 1372321 h 1372321"/>
              <a:gd name="connsiteX5" fmla="*/ 343080 w 1577381"/>
              <a:gd name="connsiteY5" fmla="*/ 1372321 h 1372321"/>
              <a:gd name="connsiteX6" fmla="*/ 0 w 1577381"/>
              <a:gd name="connsiteY6" fmla="*/ 686161 h 1372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7381" h="1372321">
                <a:moveTo>
                  <a:pt x="788690" y="0"/>
                </a:moveTo>
                <a:lnTo>
                  <a:pt x="1577381" y="298479"/>
                </a:lnTo>
                <a:lnTo>
                  <a:pt x="1577381" y="1073842"/>
                </a:lnTo>
                <a:lnTo>
                  <a:pt x="788690" y="1372321"/>
                </a:lnTo>
                <a:lnTo>
                  <a:pt x="0" y="1073842"/>
                </a:lnTo>
                <a:lnTo>
                  <a:pt x="0" y="298479"/>
                </a:lnTo>
                <a:lnTo>
                  <a:pt x="78869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5763" tIns="287718" rIns="255763" bIns="28771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de-DE" sz="1100"/>
              <a:t>verlags-agnostisch</a:t>
            </a:r>
            <a:endParaRPr lang="de-DE" sz="1100" dirty="0"/>
          </a:p>
        </p:txBody>
      </p:sp>
      <p:sp>
        <p:nvSpPr>
          <p:cNvPr id="19" name="Freihandform 18"/>
          <p:cNvSpPr/>
          <p:nvPr/>
        </p:nvSpPr>
        <p:spPr>
          <a:xfrm>
            <a:off x="911225" y="2686079"/>
            <a:ext cx="1372321" cy="1577381"/>
          </a:xfrm>
          <a:custGeom>
            <a:avLst/>
            <a:gdLst>
              <a:gd name="connsiteX0" fmla="*/ 0 w 1577381"/>
              <a:gd name="connsiteY0" fmla="*/ 686161 h 1372321"/>
              <a:gd name="connsiteX1" fmla="*/ 343080 w 1577381"/>
              <a:gd name="connsiteY1" fmla="*/ 0 h 1372321"/>
              <a:gd name="connsiteX2" fmla="*/ 1234301 w 1577381"/>
              <a:gd name="connsiteY2" fmla="*/ 0 h 1372321"/>
              <a:gd name="connsiteX3" fmla="*/ 1577381 w 1577381"/>
              <a:gd name="connsiteY3" fmla="*/ 686161 h 1372321"/>
              <a:gd name="connsiteX4" fmla="*/ 1234301 w 1577381"/>
              <a:gd name="connsiteY4" fmla="*/ 1372321 h 1372321"/>
              <a:gd name="connsiteX5" fmla="*/ 343080 w 1577381"/>
              <a:gd name="connsiteY5" fmla="*/ 1372321 h 1372321"/>
              <a:gd name="connsiteX6" fmla="*/ 0 w 1577381"/>
              <a:gd name="connsiteY6" fmla="*/ 686161 h 1372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7381" h="1372321">
                <a:moveTo>
                  <a:pt x="788690" y="0"/>
                </a:moveTo>
                <a:lnTo>
                  <a:pt x="1577381" y="298479"/>
                </a:lnTo>
                <a:lnTo>
                  <a:pt x="1577381" y="1073842"/>
                </a:lnTo>
                <a:lnTo>
                  <a:pt x="788690" y="1372321"/>
                </a:lnTo>
                <a:lnTo>
                  <a:pt x="0" y="1073842"/>
                </a:lnTo>
                <a:lnTo>
                  <a:pt x="0" y="298479"/>
                </a:lnTo>
                <a:lnTo>
                  <a:pt x="78869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5763" tIns="287718" rIns="255763" bIns="28771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100" kern="1200" dirty="0" smtClean="0"/>
              <a:t>transparent</a:t>
            </a:r>
            <a:endParaRPr lang="de-DE" sz="1100" kern="1200" dirty="0"/>
          </a:p>
        </p:txBody>
      </p:sp>
      <p:sp>
        <p:nvSpPr>
          <p:cNvPr id="20" name="Freihandform 19"/>
          <p:cNvSpPr/>
          <p:nvPr/>
        </p:nvSpPr>
        <p:spPr>
          <a:xfrm>
            <a:off x="1648273" y="4051098"/>
            <a:ext cx="1372321" cy="1577381"/>
          </a:xfrm>
          <a:custGeom>
            <a:avLst/>
            <a:gdLst>
              <a:gd name="connsiteX0" fmla="*/ 0 w 1577381"/>
              <a:gd name="connsiteY0" fmla="*/ 686161 h 1372321"/>
              <a:gd name="connsiteX1" fmla="*/ 343080 w 1577381"/>
              <a:gd name="connsiteY1" fmla="*/ 0 h 1372321"/>
              <a:gd name="connsiteX2" fmla="*/ 1234301 w 1577381"/>
              <a:gd name="connsiteY2" fmla="*/ 0 h 1372321"/>
              <a:gd name="connsiteX3" fmla="*/ 1577381 w 1577381"/>
              <a:gd name="connsiteY3" fmla="*/ 686161 h 1372321"/>
              <a:gd name="connsiteX4" fmla="*/ 1234301 w 1577381"/>
              <a:gd name="connsiteY4" fmla="*/ 1372321 h 1372321"/>
              <a:gd name="connsiteX5" fmla="*/ 343080 w 1577381"/>
              <a:gd name="connsiteY5" fmla="*/ 1372321 h 1372321"/>
              <a:gd name="connsiteX6" fmla="*/ 0 w 1577381"/>
              <a:gd name="connsiteY6" fmla="*/ 686161 h 1372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7381" h="1372321">
                <a:moveTo>
                  <a:pt x="788690" y="0"/>
                </a:moveTo>
                <a:lnTo>
                  <a:pt x="1577381" y="298479"/>
                </a:lnTo>
                <a:lnTo>
                  <a:pt x="1577381" y="1073842"/>
                </a:lnTo>
                <a:lnTo>
                  <a:pt x="788690" y="1372321"/>
                </a:lnTo>
                <a:lnTo>
                  <a:pt x="0" y="1073842"/>
                </a:lnTo>
                <a:lnTo>
                  <a:pt x="0" y="298479"/>
                </a:lnTo>
                <a:lnTo>
                  <a:pt x="78869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5763" tIns="287718" rIns="255763" bIns="28771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de-DE" sz="1100"/>
              <a:t>datenschutz-konfrom</a:t>
            </a:r>
            <a:endParaRPr lang="de-DE" sz="1100" dirty="0"/>
          </a:p>
        </p:txBody>
      </p:sp>
      <p:sp>
        <p:nvSpPr>
          <p:cNvPr id="21" name="Freihandform 20"/>
          <p:cNvSpPr/>
          <p:nvPr/>
        </p:nvSpPr>
        <p:spPr>
          <a:xfrm>
            <a:off x="3159045" y="4056428"/>
            <a:ext cx="1372321" cy="1577381"/>
          </a:xfrm>
          <a:custGeom>
            <a:avLst/>
            <a:gdLst>
              <a:gd name="connsiteX0" fmla="*/ 0 w 1577381"/>
              <a:gd name="connsiteY0" fmla="*/ 686161 h 1372321"/>
              <a:gd name="connsiteX1" fmla="*/ 343080 w 1577381"/>
              <a:gd name="connsiteY1" fmla="*/ 0 h 1372321"/>
              <a:gd name="connsiteX2" fmla="*/ 1234301 w 1577381"/>
              <a:gd name="connsiteY2" fmla="*/ 0 h 1372321"/>
              <a:gd name="connsiteX3" fmla="*/ 1577381 w 1577381"/>
              <a:gd name="connsiteY3" fmla="*/ 686161 h 1372321"/>
              <a:gd name="connsiteX4" fmla="*/ 1234301 w 1577381"/>
              <a:gd name="connsiteY4" fmla="*/ 1372321 h 1372321"/>
              <a:gd name="connsiteX5" fmla="*/ 343080 w 1577381"/>
              <a:gd name="connsiteY5" fmla="*/ 1372321 h 1372321"/>
              <a:gd name="connsiteX6" fmla="*/ 0 w 1577381"/>
              <a:gd name="connsiteY6" fmla="*/ 686161 h 1372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7381" h="1372321">
                <a:moveTo>
                  <a:pt x="788690" y="0"/>
                </a:moveTo>
                <a:lnTo>
                  <a:pt x="1577381" y="298479"/>
                </a:lnTo>
                <a:lnTo>
                  <a:pt x="1577381" y="1073842"/>
                </a:lnTo>
                <a:lnTo>
                  <a:pt x="788690" y="1372321"/>
                </a:lnTo>
                <a:lnTo>
                  <a:pt x="0" y="1073842"/>
                </a:lnTo>
                <a:lnTo>
                  <a:pt x="0" y="298479"/>
                </a:lnTo>
                <a:lnTo>
                  <a:pt x="78869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5763" tIns="287718" rIns="255763" bIns="28771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de-DE" sz="1100" dirty="0" smtClean="0"/>
              <a:t>kostenfrei</a:t>
            </a:r>
            <a:endParaRPr lang="de-DE" sz="1100" dirty="0"/>
          </a:p>
        </p:txBody>
      </p:sp>
      <p:sp>
        <p:nvSpPr>
          <p:cNvPr id="16" name="Textplatzhalter 5"/>
          <p:cNvSpPr txBox="1">
            <a:spLocks/>
          </p:cNvSpPr>
          <p:nvPr/>
        </p:nvSpPr>
        <p:spPr bwMode="auto">
          <a:xfrm>
            <a:off x="7248686" y="6068256"/>
            <a:ext cx="4551568" cy="315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800" indent="-176213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360363" indent="-179388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541338" indent="-179388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712788" indent="-176213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641335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2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12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de-DE" sz="1200" dirty="0" err="1" smtClean="0">
                <a:solidFill>
                  <a:schemeClr val="tx1"/>
                </a:solidFill>
              </a:rPr>
              <a:t>Photo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by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Geralt</a:t>
            </a:r>
            <a:r>
              <a:rPr lang="de-DE" sz="1200" dirty="0" smtClean="0">
                <a:solidFill>
                  <a:schemeClr val="tx1"/>
                </a:solidFill>
              </a:rPr>
              <a:t>, pixabay.com</a:t>
            </a:r>
            <a:endParaRPr lang="de-DE" sz="1200" dirty="0">
              <a:solidFill>
                <a:schemeClr val="tx1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353" y="1847273"/>
            <a:ext cx="4928901" cy="328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98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nhaltsplatzhalter 5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98" t="-1078" r="-3264" b="-1548"/>
          <a:stretch/>
        </p:blipFill>
        <p:spPr>
          <a:xfrm>
            <a:off x="3435928" y="935177"/>
            <a:ext cx="5320144" cy="5227782"/>
          </a:xfrm>
        </p:spPr>
      </p:pic>
    </p:spTree>
    <p:extLst>
      <p:ext uri="{BB962C8B-B14F-4D97-AF65-F5344CB8AC3E}">
        <p14:creationId xmlns:p14="http://schemas.microsoft.com/office/powerpoint/2010/main" val="377313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Anforderungsanalyse</a:t>
            </a: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872" y="1149913"/>
            <a:ext cx="3016087" cy="4059507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581" y="3194764"/>
            <a:ext cx="2808650" cy="1081330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7791054" y="5597394"/>
            <a:ext cx="41606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 smtClean="0"/>
              <a:t>Graphics </a:t>
            </a:r>
            <a:r>
              <a:rPr lang="de-DE" sz="1200" dirty="0" err="1"/>
              <a:t>by</a:t>
            </a:r>
            <a:r>
              <a:rPr lang="de-DE" sz="1200" dirty="0"/>
              <a:t> </a:t>
            </a:r>
            <a:r>
              <a:rPr lang="de-DE" sz="1200" dirty="0" err="1" smtClean="0"/>
              <a:t>Freepic</a:t>
            </a:r>
            <a:r>
              <a:rPr lang="de-DE" sz="1200" dirty="0" smtClean="0"/>
              <a:t>, </a:t>
            </a:r>
            <a:r>
              <a:rPr lang="de-DE" sz="1200" dirty="0" err="1" smtClean="0"/>
              <a:t>Eucalyp</a:t>
            </a:r>
            <a:r>
              <a:rPr lang="de-DE" sz="1200" dirty="0" smtClean="0"/>
              <a:t>; flaticon.com</a:t>
            </a:r>
          </a:p>
          <a:p>
            <a:r>
              <a:rPr lang="de-DE" sz="1200" dirty="0" err="1"/>
              <a:t>Photo</a:t>
            </a:r>
            <a:r>
              <a:rPr lang="de-DE" sz="1200" dirty="0"/>
              <a:t> </a:t>
            </a:r>
            <a:r>
              <a:rPr lang="de-DE" sz="1200" dirty="0" err="1"/>
              <a:t>by</a:t>
            </a:r>
            <a:r>
              <a:rPr lang="de-DE" sz="1200" dirty="0"/>
              <a:t> Gordon Johnson, pixabay.com</a:t>
            </a:r>
          </a:p>
          <a:p>
            <a:r>
              <a:rPr lang="de-DE" sz="1200" dirty="0" err="1" smtClean="0"/>
              <a:t>SoSci</a:t>
            </a:r>
            <a:r>
              <a:rPr lang="de-DE" sz="1200" dirty="0" smtClean="0"/>
              <a:t> Survey </a:t>
            </a:r>
            <a:r>
              <a:rPr lang="de-DE" sz="1200" dirty="0" err="1" smtClean="0"/>
              <a:t>by</a:t>
            </a:r>
            <a:r>
              <a:rPr lang="de-DE" sz="1200" dirty="0" smtClean="0"/>
              <a:t> </a:t>
            </a:r>
            <a:r>
              <a:rPr lang="de-DE" sz="1200" dirty="0" err="1" smtClean="0"/>
              <a:t>Leiner</a:t>
            </a:r>
            <a:r>
              <a:rPr lang="de-DE" sz="1200" dirty="0"/>
              <a:t>, 2019; </a:t>
            </a:r>
            <a:r>
              <a:rPr lang="de-DE" sz="1200" dirty="0">
                <a:hlinkClick r:id="rId5"/>
              </a:rPr>
              <a:t>https://www.soscisurvey.de</a:t>
            </a:r>
            <a:r>
              <a:rPr lang="de-DE" sz="1200" dirty="0" smtClean="0">
                <a:hlinkClick r:id="rId5"/>
              </a:rPr>
              <a:t>/</a:t>
            </a:r>
            <a:endParaRPr lang="de-DE" sz="1200" dirty="0"/>
          </a:p>
        </p:txBody>
      </p:sp>
      <p:pic>
        <p:nvPicPr>
          <p:cNvPr id="3" name="Bildplatzhalter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2" b="-16"/>
          <a:stretch/>
        </p:blipFill>
        <p:spPr>
          <a:xfrm>
            <a:off x="796550" y="1302626"/>
            <a:ext cx="2154152" cy="2160000"/>
          </a:xfr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270" y="3647605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2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Fragebogen </a:t>
            </a:r>
            <a:r>
              <a:rPr lang="de-DE" altLang="de-DE" dirty="0"/>
              <a:t>–</a:t>
            </a:r>
            <a:r>
              <a:rPr lang="de-DE" dirty="0" smtClean="0"/>
              <a:t> Beschreibung der Stichprobe</a:t>
            </a: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902275" y="1272509"/>
            <a:ext cx="7558234" cy="6573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6350" indent="-285750" eaLnBrk="1" hangingPunct="1">
              <a:lnSpc>
                <a:spcPct val="102000"/>
              </a:lnSpc>
              <a:buFont typeface="Wingdings" pitchFamily="2" charset="2"/>
              <a:buChar char="§"/>
              <a:defRPr/>
            </a:pPr>
            <a:r>
              <a:rPr lang="de-DE" kern="0" dirty="0" smtClean="0">
                <a:solidFill>
                  <a:srgbClr val="DDDDDD">
                    <a:lumMod val="10000"/>
                  </a:srgbClr>
                </a:solidFill>
              </a:rPr>
              <a:t>884 Datensätze</a:t>
            </a:r>
          </a:p>
          <a:p>
            <a:pPr marL="6350" indent="-285750" eaLnBrk="1" hangingPunct="1">
              <a:lnSpc>
                <a:spcPct val="102000"/>
              </a:lnSpc>
              <a:buFont typeface="Wingdings" pitchFamily="2" charset="2"/>
              <a:buChar char="§"/>
              <a:defRPr/>
            </a:pPr>
            <a:r>
              <a:rPr lang="de-DE" kern="0" dirty="0">
                <a:solidFill>
                  <a:srgbClr val="DDDDDD">
                    <a:lumMod val="10000"/>
                  </a:srgbClr>
                </a:solidFill>
              </a:rPr>
              <a:t>Personen aus nahezu </a:t>
            </a:r>
            <a:r>
              <a:rPr lang="de-DE" kern="0" dirty="0" smtClean="0">
                <a:solidFill>
                  <a:srgbClr val="DDDDDD">
                    <a:lumMod val="10000"/>
                  </a:srgbClr>
                </a:solidFill>
              </a:rPr>
              <a:t>allen Wissenschaftsdisziplinen </a:t>
            </a:r>
          </a:p>
        </p:txBody>
      </p:sp>
      <p:sp>
        <p:nvSpPr>
          <p:cNvPr id="18" name="Textfeld 17"/>
          <p:cNvSpPr txBox="1"/>
          <p:nvPr/>
        </p:nvSpPr>
        <p:spPr>
          <a:xfrm rot="16200000">
            <a:off x="9681746" y="3993588"/>
            <a:ext cx="44807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Icons </a:t>
            </a:r>
            <a:r>
              <a:rPr lang="de-DE" sz="1200" dirty="0" err="1" smtClean="0"/>
              <a:t>by</a:t>
            </a:r>
            <a:r>
              <a:rPr lang="de-DE" sz="1200" dirty="0" smtClean="0"/>
              <a:t> </a:t>
            </a:r>
            <a:r>
              <a:rPr lang="de-DE" sz="1200" dirty="0" err="1" smtClean="0"/>
              <a:t>flaticon</a:t>
            </a:r>
            <a:r>
              <a:rPr lang="de-DE" sz="1200" dirty="0" smtClean="0"/>
              <a:t>, </a:t>
            </a:r>
            <a:r>
              <a:rPr lang="de-DE" sz="1200" dirty="0" err="1" smtClean="0"/>
              <a:t>Becris</a:t>
            </a:r>
            <a:r>
              <a:rPr lang="de-DE" sz="1200" dirty="0" smtClean="0"/>
              <a:t>, </a:t>
            </a:r>
            <a:r>
              <a:rPr lang="de-DE" sz="1200" dirty="0" err="1" smtClean="0"/>
              <a:t>srip</a:t>
            </a:r>
            <a:r>
              <a:rPr lang="de-DE" sz="1200" dirty="0" smtClean="0"/>
              <a:t>, </a:t>
            </a:r>
            <a:r>
              <a:rPr lang="de-DE" sz="1200" dirty="0" err="1" smtClean="0"/>
              <a:t>Freepic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freepic</a:t>
            </a:r>
            <a:r>
              <a:rPr lang="de-DE" sz="1200" dirty="0" smtClean="0"/>
              <a:t>, flaticon.com </a:t>
            </a:r>
            <a:endParaRPr lang="de-DE" sz="12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927" y="2487892"/>
            <a:ext cx="4042474" cy="365414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77" y="2220465"/>
            <a:ext cx="4380836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6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4"/>
          </p:nvPr>
        </p:nvSpPr>
        <p:spPr>
          <a:xfrm>
            <a:off x="912287" y="1484784"/>
            <a:ext cx="4149240" cy="4465166"/>
          </a:xfrm>
        </p:spPr>
        <p:txBody>
          <a:bodyPr/>
          <a:lstStyle/>
          <a:p>
            <a:r>
              <a:rPr lang="de-DE" dirty="0" smtClean="0"/>
              <a:t>Erste Frage: </a:t>
            </a:r>
          </a:p>
          <a:p>
            <a:r>
              <a:rPr lang="de-DE" dirty="0" smtClean="0"/>
              <a:t>Filterkriterien – 13 </a:t>
            </a:r>
            <a:r>
              <a:rPr lang="de-DE" dirty="0" smtClean="0">
                <a:sym typeface="Wingdings" panose="05000000000000000000" pitchFamily="2" charset="2"/>
              </a:rPr>
              <a:t>Journaleigenschaften </a:t>
            </a:r>
            <a:endParaRPr lang="de-DE" dirty="0" smtClean="0"/>
          </a:p>
          <a:p>
            <a:pPr marL="342900" indent="-342900">
              <a:buAutoNum type="arabicPeriod"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Fragebogen </a:t>
            </a:r>
            <a:r>
              <a:rPr lang="de-DE" altLang="de-DE" dirty="0"/>
              <a:t>–</a:t>
            </a:r>
            <a:r>
              <a:rPr lang="de-DE" dirty="0" smtClean="0"/>
              <a:t> Filterkriterien</a:t>
            </a:r>
            <a:endParaRPr lang="de-DE" dirty="0"/>
          </a:p>
        </p:txBody>
      </p:sp>
      <p:sp>
        <p:nvSpPr>
          <p:cNvPr id="5" name="Textplatzhalter 5"/>
          <p:cNvSpPr txBox="1">
            <a:spLocks/>
          </p:cNvSpPr>
          <p:nvPr/>
        </p:nvSpPr>
        <p:spPr bwMode="auto">
          <a:xfrm>
            <a:off x="1298432" y="5757973"/>
            <a:ext cx="4551568" cy="49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800" indent="-176213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360363" indent="-179388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541338" indent="-179388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712788" indent="-176213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641335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2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12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757686" y="5865757"/>
            <a:ext cx="2438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 smtClean="0"/>
              <a:t>Graphic</a:t>
            </a:r>
            <a:r>
              <a:rPr lang="de-DE" sz="1200" dirty="0" smtClean="0"/>
              <a:t> </a:t>
            </a:r>
            <a:r>
              <a:rPr lang="de-DE" sz="1200" dirty="0" err="1" smtClean="0"/>
              <a:t>by</a:t>
            </a:r>
            <a:r>
              <a:rPr lang="de-DE" sz="1200" dirty="0" smtClean="0"/>
              <a:t> </a:t>
            </a:r>
            <a:r>
              <a:rPr lang="de-DE" sz="1200" dirty="0" err="1" smtClean="0"/>
              <a:t>Freepic</a:t>
            </a:r>
            <a:r>
              <a:rPr lang="de-DE" sz="1200" dirty="0" smtClean="0"/>
              <a:t>, Flaticon.com</a:t>
            </a:r>
            <a:endParaRPr lang="de-DE" sz="1200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83" y="2194164"/>
            <a:ext cx="3348458" cy="3348458"/>
          </a:xfrm>
          <a:prstGeom prst="rect">
            <a:avLst/>
          </a:prstGeom>
        </p:spPr>
      </p:pic>
      <p:pic>
        <p:nvPicPr>
          <p:cNvPr id="13" name="Inhaltsplatzhalter 3" descr="Bildschirmausschnitt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36"/>
          <a:stretch/>
        </p:blipFill>
        <p:spPr bwMode="gray">
          <a:xfrm>
            <a:off x="5972470" y="2540000"/>
            <a:ext cx="5789325" cy="25315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4" name="Rechteck 13"/>
          <p:cNvSpPr/>
          <p:nvPr/>
        </p:nvSpPr>
        <p:spPr>
          <a:xfrm>
            <a:off x="8976320" y="3032996"/>
            <a:ext cx="1645498" cy="2038553"/>
          </a:xfrm>
          <a:prstGeom prst="rect">
            <a:avLst/>
          </a:prstGeom>
          <a:noFill/>
          <a:ln w="571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 smtClean="0"/>
          </a:p>
        </p:txBody>
      </p:sp>
    </p:spTree>
    <p:extLst>
      <p:ext uri="{BB962C8B-B14F-4D97-AF65-F5344CB8AC3E}">
        <p14:creationId xmlns:p14="http://schemas.microsoft.com/office/powerpoint/2010/main" val="253508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320916"/>
              </p:ext>
            </p:extLst>
          </p:nvPr>
        </p:nvGraphicFramePr>
        <p:xfrm>
          <a:off x="798142" y="1247310"/>
          <a:ext cx="10896554" cy="4582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21591">
                  <a:extLst>
                    <a:ext uri="{9D8B030D-6E8A-4147-A177-3AD203B41FA5}">
                      <a16:colId xmlns:a16="http://schemas.microsoft.com/office/drawing/2014/main" xmlns="" val="1776079235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xmlns="" val="3875206776"/>
                    </a:ext>
                  </a:extLst>
                </a:gridCol>
                <a:gridCol w="1026696">
                  <a:extLst>
                    <a:ext uri="{9D8B030D-6E8A-4147-A177-3AD203B41FA5}">
                      <a16:colId xmlns:a16="http://schemas.microsoft.com/office/drawing/2014/main" xmlns="" val="416075654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de-DE" sz="1800" dirty="0" smtClean="0"/>
                        <a:t>Journaleigenschaft</a:t>
                      </a:r>
                      <a:endParaRPr lang="de-DE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de-DE" sz="1800" dirty="0" smtClean="0"/>
                        <a:t>Insgesamt</a:t>
                      </a:r>
                      <a:endParaRPr lang="de-DE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425999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/>
                        <a:t>%</a:t>
                      </a:r>
                      <a:endParaRPr lang="de-DE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/>
                        <a:t>Rang</a:t>
                      </a:r>
                      <a:endParaRPr lang="de-DE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1704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>
                          <a:effectLst/>
                        </a:rPr>
                        <a:t>Zitationsbasierter Aufmerksamkeitswert der Zeitschrift (wie häufig wurden Publikationen der Zeitschrift zitiert im Verhältnis zur Anzahl veröffentlichter Publikationen) des zuletzt berechneten Jahres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>
                          <a:effectLst/>
                        </a:rPr>
                        <a:t>67.7</a:t>
                      </a:r>
                      <a:endParaRPr lang="de-DE" sz="1800" dirty="0">
                        <a:effectLst/>
                      </a:endParaRP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>
                          <a:effectLst/>
                        </a:rPr>
                        <a:t>1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0836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effectLst/>
                        </a:rPr>
                        <a:t>Höhe </a:t>
                      </a:r>
                      <a:r>
                        <a:rPr lang="de-DE" sz="1800" dirty="0">
                          <a:effectLst/>
                        </a:rPr>
                        <a:t>der Publikationskosten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>
                          <a:effectLst/>
                        </a:rPr>
                        <a:t>62.3</a:t>
                      </a:r>
                      <a:endParaRPr lang="de-DE" sz="1800" dirty="0">
                        <a:effectLst/>
                      </a:endParaRP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>
                          <a:effectLst/>
                        </a:rPr>
                        <a:t>2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915222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effectLst/>
                        </a:rPr>
                        <a:t>Sprache </a:t>
                      </a:r>
                      <a:r>
                        <a:rPr lang="de-DE" sz="1800" dirty="0">
                          <a:effectLst/>
                        </a:rPr>
                        <a:t>der Publikationen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>
                          <a:effectLst/>
                        </a:rPr>
                        <a:t>60.0</a:t>
                      </a:r>
                      <a:endParaRPr lang="de-DE" sz="1800" dirty="0">
                        <a:effectLst/>
                      </a:endParaRP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>
                          <a:effectLst/>
                        </a:rPr>
                        <a:t>3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259933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effectLst/>
                        </a:rPr>
                        <a:t>Auswahl </a:t>
                      </a:r>
                      <a:r>
                        <a:rPr lang="de-DE" sz="1800" dirty="0">
                          <a:effectLst/>
                        </a:rPr>
                        <a:t>der wissenschaftlichen Literaturdatenbanken und Suchmaschinen über welche die Publikation nach Veröffentlichung zu finden ist (</a:t>
                      </a:r>
                      <a:r>
                        <a:rPr lang="de-DE" sz="1800" dirty="0" err="1">
                          <a:effectLst/>
                        </a:rPr>
                        <a:t>GoogleScholar</a:t>
                      </a:r>
                      <a:r>
                        <a:rPr lang="de-DE" sz="1800" dirty="0">
                          <a:effectLst/>
                        </a:rPr>
                        <a:t>, Web </a:t>
                      </a:r>
                      <a:r>
                        <a:rPr lang="de-DE" sz="1800" dirty="0" err="1">
                          <a:effectLst/>
                        </a:rPr>
                        <a:t>of</a:t>
                      </a:r>
                      <a:r>
                        <a:rPr lang="de-DE" sz="1800" dirty="0">
                          <a:effectLst/>
                        </a:rPr>
                        <a:t> Science, etc.)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>
                          <a:effectLst/>
                        </a:rPr>
                        <a:t>57.8</a:t>
                      </a:r>
                      <a:endParaRPr lang="de-DE" sz="1800" dirty="0">
                        <a:effectLst/>
                      </a:endParaRP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>
                          <a:effectLst/>
                        </a:rPr>
                        <a:t>4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858016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effectLst/>
                        </a:rPr>
                        <a:t>Nutzungsrechte </a:t>
                      </a:r>
                      <a:r>
                        <a:rPr lang="de-DE" sz="1800" dirty="0">
                          <a:effectLst/>
                        </a:rPr>
                        <a:t>bleiben bei den </a:t>
                      </a:r>
                      <a:r>
                        <a:rPr lang="de-DE" sz="1800" dirty="0" err="1">
                          <a:effectLst/>
                        </a:rPr>
                        <a:t>Autor:innen</a:t>
                      </a:r>
                      <a:endParaRPr lang="de-DE" sz="1800" dirty="0">
                        <a:effectLst/>
                      </a:endParaRP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>
                          <a:effectLst/>
                        </a:rPr>
                        <a:t>56.2</a:t>
                      </a:r>
                      <a:endParaRPr lang="de-DE" sz="1800" dirty="0">
                        <a:effectLst/>
                      </a:endParaRP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>
                          <a:effectLst/>
                        </a:rPr>
                        <a:t>5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31499077"/>
                  </a:ext>
                </a:extLst>
              </a:tr>
            </a:tbl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Fragebogen </a:t>
            </a:r>
            <a:r>
              <a:rPr lang="de-DE" altLang="de-DE" dirty="0"/>
              <a:t>–</a:t>
            </a:r>
            <a:r>
              <a:rPr lang="de-DE" dirty="0" smtClean="0"/>
              <a:t> Filterkriterien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798142" y="5829470"/>
            <a:ext cx="10896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 smtClean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% </a:t>
            </a:r>
            <a:r>
              <a:rPr lang="de-DE" sz="12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= </a:t>
            </a:r>
            <a:r>
              <a:rPr lang="de-DE" sz="1200" dirty="0" smtClean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Summe des Prozentsatzes </a:t>
            </a:r>
            <a:r>
              <a:rPr lang="de-DE" sz="12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der Befragten, die das Filterkriterium mit „sehr wichtig“ oder „äußerst wichtig“ bewertet haben </a:t>
            </a:r>
            <a:endParaRPr lang="de-DE" sz="1200" dirty="0" smtClean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algn="r"/>
            <a:r>
              <a:rPr lang="de-DE" sz="1200" dirty="0" smtClean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Rang = Rang gebildet auf Basis dieses Prozentsatzes</a:t>
            </a:r>
            <a:endParaRPr lang="de-DE" sz="1200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690638" y="1247310"/>
            <a:ext cx="8944429" cy="838665"/>
          </a:xfrm>
          <a:prstGeom prst="rect">
            <a:avLst/>
          </a:prstGeom>
          <a:noFill/>
          <a:ln w="571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 smtClean="0"/>
          </a:p>
        </p:txBody>
      </p:sp>
      <p:sp>
        <p:nvSpPr>
          <p:cNvPr id="7" name="Rechteck 6"/>
          <p:cNvSpPr/>
          <p:nvPr/>
        </p:nvSpPr>
        <p:spPr>
          <a:xfrm>
            <a:off x="9668934" y="1247310"/>
            <a:ext cx="2025762" cy="838665"/>
          </a:xfrm>
          <a:prstGeom prst="rect">
            <a:avLst/>
          </a:prstGeom>
          <a:noFill/>
          <a:ln w="571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 smtClean="0"/>
          </a:p>
        </p:txBody>
      </p:sp>
    </p:spTree>
    <p:extLst>
      <p:ext uri="{BB962C8B-B14F-4D97-AF65-F5344CB8AC3E}">
        <p14:creationId xmlns:p14="http://schemas.microsoft.com/office/powerpoint/2010/main" val="213827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4"/>
          </p:nvPr>
        </p:nvSpPr>
        <p:spPr>
          <a:xfrm>
            <a:off x="346487" y="1405108"/>
            <a:ext cx="10368292" cy="4465166"/>
          </a:xfrm>
        </p:spPr>
        <p:txBody>
          <a:bodyPr/>
          <a:lstStyle/>
          <a:p>
            <a:r>
              <a:rPr lang="de-DE" dirty="0" smtClean="0"/>
              <a:t>Zweite Frage: </a:t>
            </a:r>
          </a:p>
          <a:p>
            <a:r>
              <a:rPr lang="de-DE" dirty="0" smtClean="0"/>
              <a:t>Journalsteckbrief – 51 </a:t>
            </a:r>
            <a:r>
              <a:rPr lang="de-DE" dirty="0" smtClean="0">
                <a:sym typeface="Wingdings" panose="05000000000000000000" pitchFamily="2" charset="2"/>
              </a:rPr>
              <a:t>Journaleigenschaften</a:t>
            </a:r>
            <a:endParaRPr lang="de-DE" dirty="0" smtClean="0"/>
          </a:p>
          <a:p>
            <a:pPr marL="342900" indent="-342900">
              <a:buAutoNum type="arabicPeriod"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Fragebogen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9262201" y="5930561"/>
            <a:ext cx="2655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200" dirty="0" err="1" smtClean="0"/>
              <a:t>Graphic</a:t>
            </a:r>
            <a:r>
              <a:rPr lang="de-DE" sz="1200" dirty="0" smtClean="0"/>
              <a:t> </a:t>
            </a:r>
            <a:r>
              <a:rPr lang="de-DE" sz="1200" dirty="0" err="1" smtClean="0"/>
              <a:t>by</a:t>
            </a:r>
            <a:r>
              <a:rPr lang="de-DE" sz="1200" dirty="0" smtClean="0"/>
              <a:t> </a:t>
            </a:r>
            <a:r>
              <a:rPr lang="de-DE" sz="1200" dirty="0" err="1" smtClean="0"/>
              <a:t>Good</a:t>
            </a:r>
            <a:r>
              <a:rPr lang="de-DE" sz="1200" dirty="0" smtClean="0"/>
              <a:t> Ware, flaticon.com</a:t>
            </a:r>
            <a:endParaRPr lang="de-DE" sz="12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905" y="1541464"/>
            <a:ext cx="4876190" cy="48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92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128260"/>
              </p:ext>
            </p:extLst>
          </p:nvPr>
        </p:nvGraphicFramePr>
        <p:xfrm>
          <a:off x="798142" y="1390185"/>
          <a:ext cx="10850013" cy="375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72391">
                  <a:extLst>
                    <a:ext uri="{9D8B030D-6E8A-4147-A177-3AD203B41FA5}">
                      <a16:colId xmlns:a16="http://schemas.microsoft.com/office/drawing/2014/main" xmlns="" val="177607923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3875206776"/>
                    </a:ext>
                  </a:extLst>
                </a:gridCol>
                <a:gridCol w="963222">
                  <a:extLst>
                    <a:ext uri="{9D8B030D-6E8A-4147-A177-3AD203B41FA5}">
                      <a16:colId xmlns:a16="http://schemas.microsoft.com/office/drawing/2014/main" xmlns="" val="416075654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de-DE" sz="1800" dirty="0" smtClean="0"/>
                        <a:t>Journaleigenschaft</a:t>
                      </a:r>
                      <a:endParaRPr lang="de-DE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de-DE" sz="1800" dirty="0" smtClean="0"/>
                        <a:t>Insgesamt</a:t>
                      </a:r>
                      <a:endParaRPr lang="de-DE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425999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/>
                        <a:t>%</a:t>
                      </a:r>
                      <a:endParaRPr lang="de-DE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/>
                        <a:t>Rang</a:t>
                      </a:r>
                      <a:endParaRPr lang="de-DE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1704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effectLst/>
                        </a:rPr>
                        <a:t>Artikel </a:t>
                      </a:r>
                      <a:r>
                        <a:rPr lang="de-DE" sz="1800" dirty="0">
                          <a:effectLst/>
                        </a:rPr>
                        <a:t>erhält eine DOI (Digital </a:t>
                      </a:r>
                      <a:r>
                        <a:rPr lang="de-DE" sz="1800" dirty="0" err="1">
                          <a:effectLst/>
                        </a:rPr>
                        <a:t>Object</a:t>
                      </a:r>
                      <a:r>
                        <a:rPr lang="de-DE" sz="1800" dirty="0">
                          <a:effectLst/>
                        </a:rPr>
                        <a:t> Identifier: ein eindeutiger und dauerhafter digitaler </a:t>
                      </a:r>
                      <a:r>
                        <a:rPr lang="de-DE" sz="1800" dirty="0" err="1">
                          <a:effectLst/>
                        </a:rPr>
                        <a:t>Identifikator</a:t>
                      </a:r>
                      <a:r>
                        <a:rPr lang="de-DE" sz="1800" dirty="0">
                          <a:effectLst/>
                        </a:rPr>
                        <a:t> bspw. für Online-Artikel wissenschaftlicher Fachzeitschriften)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>
                          <a:effectLst/>
                        </a:rPr>
                        <a:t>87.1</a:t>
                      </a:r>
                      <a:endParaRPr lang="de-DE" sz="1800" dirty="0">
                        <a:effectLst/>
                      </a:endParaRP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>
                          <a:effectLst/>
                        </a:rPr>
                        <a:t>1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30305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effectLst/>
                        </a:rPr>
                        <a:t>Ist </a:t>
                      </a:r>
                      <a:r>
                        <a:rPr lang="de-DE" sz="1800" dirty="0">
                          <a:effectLst/>
                        </a:rPr>
                        <a:t>in einem einschlägigen Zeitschriften-Verzeichnis gelistet (z.B. DOAJ) um </a:t>
                      </a:r>
                      <a:r>
                        <a:rPr lang="de-DE" sz="1800" dirty="0" err="1">
                          <a:effectLst/>
                        </a:rPr>
                        <a:t>Fake</a:t>
                      </a:r>
                      <a:r>
                        <a:rPr lang="de-DE" sz="1800" dirty="0">
                          <a:effectLst/>
                        </a:rPr>
                        <a:t> Journals und </a:t>
                      </a:r>
                      <a:r>
                        <a:rPr lang="de-DE" sz="1800" dirty="0" err="1">
                          <a:effectLst/>
                        </a:rPr>
                        <a:t>Predatory</a:t>
                      </a:r>
                      <a:r>
                        <a:rPr lang="de-DE" sz="1800" dirty="0">
                          <a:effectLst/>
                        </a:rPr>
                        <a:t> Publisher auszuschließen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>
                          <a:effectLst/>
                        </a:rPr>
                        <a:t>84.1</a:t>
                      </a:r>
                      <a:endParaRPr lang="de-DE" sz="1800" dirty="0">
                        <a:effectLst/>
                      </a:endParaRP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>
                          <a:effectLst/>
                        </a:rPr>
                        <a:t>2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4244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effectLst/>
                        </a:rPr>
                        <a:t>Angabe</a:t>
                      </a:r>
                      <a:r>
                        <a:rPr lang="de-DE" sz="1800" dirty="0">
                          <a:effectLst/>
                        </a:rPr>
                        <a:t>, ob Publikationskosten von kooperierender Institution (bspw. der lokalen Bibliothek) übernommen werden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>
                          <a:effectLst/>
                        </a:rPr>
                        <a:t>83.1</a:t>
                      </a:r>
                      <a:endParaRPr lang="de-DE" sz="1800" dirty="0">
                        <a:effectLst/>
                      </a:endParaRP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>
                          <a:effectLst/>
                        </a:rPr>
                        <a:t>3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274656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effectLst/>
                        </a:rPr>
                        <a:t>Zeitschriften-</a:t>
                      </a:r>
                      <a:r>
                        <a:rPr lang="de-DE" sz="1800" dirty="0" err="1" smtClean="0">
                          <a:effectLst/>
                        </a:rPr>
                        <a:t>Scope</a:t>
                      </a:r>
                      <a:r>
                        <a:rPr lang="de-DE" sz="1800" dirty="0" smtClean="0">
                          <a:effectLst/>
                        </a:rPr>
                        <a:t> </a:t>
                      </a:r>
                      <a:r>
                        <a:rPr lang="de-DE" sz="1800" dirty="0">
                          <a:effectLst/>
                        </a:rPr>
                        <a:t>/ -Inhalt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>
                          <a:effectLst/>
                        </a:rPr>
                        <a:t>82.2</a:t>
                      </a:r>
                      <a:endParaRPr lang="de-DE" sz="1800" dirty="0">
                        <a:effectLst/>
                      </a:endParaRP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>
                          <a:effectLst/>
                        </a:rPr>
                        <a:t>4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090758507"/>
                  </a:ext>
                </a:extLst>
              </a:tr>
            </a:tbl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Fragebogen – Journalsteckbrief – Top 10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798142" y="5829470"/>
            <a:ext cx="10896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 smtClean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% </a:t>
            </a:r>
            <a:r>
              <a:rPr lang="de-DE" sz="12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= </a:t>
            </a:r>
            <a:r>
              <a:rPr lang="de-DE" sz="1200" dirty="0" smtClean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Summe des Prozentsatzes </a:t>
            </a:r>
            <a:r>
              <a:rPr lang="de-DE" sz="12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der Befragten, die </a:t>
            </a:r>
            <a:r>
              <a:rPr lang="de-DE" sz="1200" dirty="0" smtClean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die Journalsteckbriefinformation mit </a:t>
            </a:r>
            <a:r>
              <a:rPr lang="de-DE" sz="1200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„sehr wichtig“ oder „äußerst wichtig“ bewertet haben </a:t>
            </a:r>
            <a:endParaRPr lang="de-DE" sz="1200" dirty="0" smtClean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algn="r"/>
            <a:r>
              <a:rPr lang="de-DE" sz="1200" dirty="0" smtClean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Rang = Rang gebildet auf Basis dieses Prozentsatzes</a:t>
            </a:r>
            <a:endParaRPr lang="de-DE" sz="1200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97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510289"/>
              </p:ext>
            </p:extLst>
          </p:nvPr>
        </p:nvGraphicFramePr>
        <p:xfrm>
          <a:off x="798142" y="1390185"/>
          <a:ext cx="10850013" cy="2936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72391">
                  <a:extLst>
                    <a:ext uri="{9D8B030D-6E8A-4147-A177-3AD203B41FA5}">
                      <a16:colId xmlns:a16="http://schemas.microsoft.com/office/drawing/2014/main" xmlns="" val="177607923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3875206776"/>
                    </a:ext>
                  </a:extLst>
                </a:gridCol>
                <a:gridCol w="963222">
                  <a:extLst>
                    <a:ext uri="{9D8B030D-6E8A-4147-A177-3AD203B41FA5}">
                      <a16:colId xmlns:a16="http://schemas.microsoft.com/office/drawing/2014/main" xmlns="" val="416075654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de-DE" sz="1800" dirty="0" smtClean="0"/>
                        <a:t>Journaleigenschaft</a:t>
                      </a:r>
                      <a:endParaRPr lang="de-DE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de-DE" sz="1800" dirty="0" smtClean="0"/>
                        <a:t>Insgesamt</a:t>
                      </a:r>
                      <a:endParaRPr lang="de-DE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425999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/>
                        <a:t>%</a:t>
                      </a:r>
                      <a:endParaRPr lang="de-DE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/>
                        <a:t>Rang</a:t>
                      </a:r>
                      <a:endParaRPr lang="de-DE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1704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effectLst/>
                        </a:rPr>
                        <a:t>Höhe </a:t>
                      </a:r>
                      <a:r>
                        <a:rPr lang="de-DE" sz="1800" dirty="0">
                          <a:effectLst/>
                        </a:rPr>
                        <a:t>der Publikationskosten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>
                          <a:effectLst/>
                        </a:rPr>
                        <a:t>71.3</a:t>
                      </a:r>
                      <a:endParaRPr lang="de-DE" sz="1800" dirty="0">
                        <a:effectLst/>
                      </a:endParaRP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>
                          <a:effectLst/>
                        </a:rPr>
                        <a:t>5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30305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err="1" smtClean="0">
                          <a:effectLst/>
                        </a:rPr>
                        <a:t>Autor:innen</a:t>
                      </a:r>
                      <a:r>
                        <a:rPr lang="de-DE" sz="1800" dirty="0" smtClean="0">
                          <a:effectLst/>
                        </a:rPr>
                        <a:t> </a:t>
                      </a:r>
                      <a:r>
                        <a:rPr lang="de-DE" sz="1800" dirty="0">
                          <a:effectLst/>
                        </a:rPr>
                        <a:t>behalten die Nutzungsrechte für die Graphiken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>
                          <a:effectLst/>
                        </a:rPr>
                        <a:t>67.1</a:t>
                      </a:r>
                      <a:endParaRPr lang="de-DE" sz="1800" dirty="0">
                        <a:effectLst/>
                      </a:endParaRP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>
                          <a:effectLst/>
                        </a:rPr>
                        <a:t>6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4244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effectLst/>
                        </a:rPr>
                        <a:t>Zitationsbasierter </a:t>
                      </a:r>
                      <a:r>
                        <a:rPr lang="de-DE" sz="1800" dirty="0">
                          <a:effectLst/>
                        </a:rPr>
                        <a:t>Aufmerksamkeitswert der Zeitschrift (wie häufig wurden Publikationen der Zeitschrift zitiert im Verhältnis zur Anzahl veröffentlichter Publikationen) des letzten berechneten Jahres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>
                          <a:effectLst/>
                        </a:rPr>
                        <a:t>66.9</a:t>
                      </a:r>
                      <a:endParaRPr lang="de-DE" sz="1800" dirty="0">
                        <a:effectLst/>
                      </a:endParaRP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>
                          <a:effectLst/>
                        </a:rPr>
                        <a:t>7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274656986"/>
                  </a:ext>
                </a:extLst>
              </a:tr>
            </a:tbl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Fragebogen – Journalsteckbrief – Top 10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295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620577"/>
              </p:ext>
            </p:extLst>
          </p:nvPr>
        </p:nvGraphicFramePr>
        <p:xfrm>
          <a:off x="798142" y="1390185"/>
          <a:ext cx="10850013" cy="2936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72391">
                  <a:extLst>
                    <a:ext uri="{9D8B030D-6E8A-4147-A177-3AD203B41FA5}">
                      <a16:colId xmlns:a16="http://schemas.microsoft.com/office/drawing/2014/main" xmlns="" val="177607923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3875206776"/>
                    </a:ext>
                  </a:extLst>
                </a:gridCol>
                <a:gridCol w="963222">
                  <a:extLst>
                    <a:ext uri="{9D8B030D-6E8A-4147-A177-3AD203B41FA5}">
                      <a16:colId xmlns:a16="http://schemas.microsoft.com/office/drawing/2014/main" xmlns="" val="416075654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de-DE" sz="1800" dirty="0" smtClean="0"/>
                        <a:t>Journaleigenschaft</a:t>
                      </a:r>
                      <a:endParaRPr lang="de-DE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de-DE" sz="1800" dirty="0" smtClean="0"/>
                        <a:t>Insgesamt</a:t>
                      </a:r>
                      <a:endParaRPr lang="de-DE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425999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/>
                        <a:t>%</a:t>
                      </a:r>
                      <a:endParaRPr lang="de-DE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/>
                        <a:t>Rang</a:t>
                      </a:r>
                      <a:endParaRPr lang="de-DE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1704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effectLst/>
                        </a:rPr>
                        <a:t>Art </a:t>
                      </a:r>
                      <a:r>
                        <a:rPr lang="de-DE" sz="1800" dirty="0">
                          <a:effectLst/>
                        </a:rPr>
                        <a:t>des Peer Review Verfahrens (z.B. double blind, </a:t>
                      </a:r>
                      <a:r>
                        <a:rPr lang="de-DE" sz="1800" dirty="0" err="1">
                          <a:effectLst/>
                        </a:rPr>
                        <a:t>single</a:t>
                      </a:r>
                      <a:r>
                        <a:rPr lang="de-DE" sz="1800" dirty="0">
                          <a:effectLst/>
                        </a:rPr>
                        <a:t> blind, open)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>
                          <a:effectLst/>
                        </a:rPr>
                        <a:t>65.9</a:t>
                      </a:r>
                      <a:endParaRPr lang="de-DE" sz="1800" dirty="0">
                        <a:effectLst/>
                      </a:endParaRP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>
                          <a:effectLst/>
                        </a:rPr>
                        <a:t>8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30305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effectLst/>
                        </a:rPr>
                        <a:t>Keywords </a:t>
                      </a:r>
                      <a:r>
                        <a:rPr lang="de-DE" sz="1800" dirty="0">
                          <a:effectLst/>
                        </a:rPr>
                        <a:t>der Zeitschrift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>
                          <a:effectLst/>
                        </a:rPr>
                        <a:t>65.5</a:t>
                      </a:r>
                      <a:endParaRPr lang="de-DE" sz="1800" dirty="0">
                        <a:effectLst/>
                      </a:endParaRP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>
                          <a:effectLst/>
                        </a:rPr>
                        <a:t>9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4244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effectLst/>
                        </a:rPr>
                        <a:t>Angabe</a:t>
                      </a:r>
                      <a:r>
                        <a:rPr lang="de-DE" sz="1800" dirty="0">
                          <a:effectLst/>
                        </a:rPr>
                        <a:t>, über welche wissenschaftlichen Literaturdatenbanken und Suchmaschinen die Publikation nach Veröffentlichung zu finden ist (</a:t>
                      </a:r>
                      <a:r>
                        <a:rPr lang="de-DE" sz="1800" dirty="0" err="1">
                          <a:effectLst/>
                        </a:rPr>
                        <a:t>GoogleScholar</a:t>
                      </a:r>
                      <a:r>
                        <a:rPr lang="de-DE" sz="1800" dirty="0">
                          <a:effectLst/>
                        </a:rPr>
                        <a:t>, Web </a:t>
                      </a:r>
                      <a:r>
                        <a:rPr lang="de-DE" sz="1800" dirty="0" err="1">
                          <a:effectLst/>
                        </a:rPr>
                        <a:t>of</a:t>
                      </a:r>
                      <a:r>
                        <a:rPr lang="de-DE" sz="1800" dirty="0">
                          <a:effectLst/>
                        </a:rPr>
                        <a:t> Science, etc.)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 smtClean="0">
                          <a:effectLst/>
                        </a:rPr>
                        <a:t>63.9</a:t>
                      </a:r>
                      <a:endParaRPr lang="de-DE" sz="1800" dirty="0">
                        <a:effectLst/>
                      </a:endParaRP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dirty="0">
                          <a:effectLst/>
                        </a:rPr>
                        <a:t>10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274656986"/>
                  </a:ext>
                </a:extLst>
              </a:tr>
            </a:tbl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Fragebogen – Journalsteckbrief – Top 10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689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4"/>
          </p:nvPr>
        </p:nvSpPr>
        <p:spPr>
          <a:xfrm>
            <a:off x="912287" y="1484784"/>
            <a:ext cx="3659713" cy="4465166"/>
          </a:xfrm>
        </p:spPr>
        <p:txBody>
          <a:bodyPr/>
          <a:lstStyle/>
          <a:p>
            <a:r>
              <a:rPr lang="de-DE" dirty="0" smtClean="0"/>
              <a:t>Freie Eintragungen</a:t>
            </a:r>
          </a:p>
          <a:p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smtClean="0"/>
              <a:t>Journalranking / Impact </a:t>
            </a:r>
            <a:r>
              <a:rPr lang="de-DE" dirty="0" err="1" smtClean="0"/>
              <a:t>Factor</a:t>
            </a:r>
            <a:endParaRPr lang="de-DE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Fragebogen </a:t>
            </a:r>
            <a:r>
              <a:rPr lang="de-DE" altLang="de-DE" dirty="0"/>
              <a:t>–</a:t>
            </a:r>
            <a:r>
              <a:rPr lang="de-DE" dirty="0" smtClean="0"/>
              <a:t> Filterkriterien &amp; Journalsteckbrief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8744002" y="5672951"/>
            <a:ext cx="2912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 smtClean="0"/>
              <a:t>Graphic</a:t>
            </a:r>
            <a:r>
              <a:rPr lang="de-DE" sz="1200" dirty="0" smtClean="0"/>
              <a:t> </a:t>
            </a:r>
            <a:r>
              <a:rPr lang="de-DE" sz="1200" dirty="0" err="1" smtClean="0"/>
              <a:t>by</a:t>
            </a:r>
            <a:r>
              <a:rPr lang="de-DE" sz="1200" dirty="0" smtClean="0"/>
              <a:t> </a:t>
            </a:r>
            <a:r>
              <a:rPr lang="de-DE" sz="1200" dirty="0" err="1" smtClean="0"/>
              <a:t>SaraRichterArt</a:t>
            </a:r>
            <a:r>
              <a:rPr lang="de-DE" sz="1200" dirty="0" smtClean="0"/>
              <a:t>, pixabay.com</a:t>
            </a:r>
            <a:endParaRPr lang="de-DE" sz="12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593" y="2393220"/>
            <a:ext cx="5245194" cy="3240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5" y="2393220"/>
            <a:ext cx="4859405" cy="3240000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6411593" y="195292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Absicherung gegen </a:t>
            </a:r>
            <a:r>
              <a:rPr lang="de-DE" dirty="0" err="1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Predatory</a:t>
            </a:r>
            <a:r>
              <a:rPr lang="de-DE" dirty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 </a:t>
            </a:r>
            <a:r>
              <a:rPr lang="de-DE" dirty="0" smtClean="0"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Publishers</a:t>
            </a:r>
            <a:endParaRPr lang="de-DE" dirty="0"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948184" y="5672951"/>
            <a:ext cx="28900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 smtClean="0"/>
              <a:t>Photo</a:t>
            </a:r>
            <a:r>
              <a:rPr lang="de-DE" sz="1200" dirty="0" smtClean="0"/>
              <a:t> </a:t>
            </a:r>
            <a:r>
              <a:rPr lang="de-DE" sz="1200" dirty="0" err="1" smtClean="0"/>
              <a:t>by</a:t>
            </a:r>
            <a:r>
              <a:rPr lang="de-DE" sz="1200" dirty="0" smtClean="0"/>
              <a:t> Myriam </a:t>
            </a:r>
            <a:r>
              <a:rPr lang="de-DE" sz="1200" dirty="0" err="1" smtClean="0"/>
              <a:t>Jessier</a:t>
            </a:r>
            <a:r>
              <a:rPr lang="de-DE" sz="1200" dirty="0" smtClean="0"/>
              <a:t>, unsplash.com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73092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Community Workshop – ein Auszug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6706299" y="4650448"/>
            <a:ext cx="4309462" cy="10840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de-DE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Komplexität der Eingabemaske</a:t>
            </a:r>
            <a:r>
              <a:rPr lang="de-DE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de-DE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Einzelne Felder für Titel, Abstract und Literaturverzeichnis vs. </a:t>
            </a:r>
            <a:r>
              <a:rPr lang="de-DE" dirty="0" err="1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Einschlitzsuche</a:t>
            </a:r>
            <a:endParaRPr lang="de-DE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5614720" y="3206659"/>
            <a:ext cx="4309462" cy="10840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de-DE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Suche über Menschen statt Paper</a:t>
            </a:r>
            <a:r>
              <a:rPr lang="de-DE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de-DE" dirty="0" err="1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Editor:innen</a:t>
            </a:r>
            <a:r>
              <a:rPr lang="de-DE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als Qualitätsmerkmal eines Journals</a:t>
            </a:r>
            <a:endParaRPr lang="de-DE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Bildplatzhalter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28" b="11628"/>
          <a:stretch>
            <a:fillRect/>
          </a:stretch>
        </p:blipFill>
        <p:spPr bwMode="auto">
          <a:xfrm>
            <a:off x="0" y="1414463"/>
            <a:ext cx="4133992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platzhalter 5"/>
          <p:cNvSpPr txBox="1">
            <a:spLocks/>
          </p:cNvSpPr>
          <p:nvPr/>
        </p:nvSpPr>
        <p:spPr bwMode="auto">
          <a:xfrm>
            <a:off x="-417576" y="5734463"/>
            <a:ext cx="4551568" cy="49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7800" indent="-176213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360363" indent="-179388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541338" indent="-179388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712788" indent="-176213" algn="l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641335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2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12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de-DE" sz="1200" dirty="0" err="1">
                <a:solidFill>
                  <a:schemeClr val="tx1"/>
                </a:solidFill>
              </a:rPr>
              <a:t>Photo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by</a:t>
            </a:r>
            <a:r>
              <a:rPr lang="de-DE" sz="1200" dirty="0">
                <a:solidFill>
                  <a:schemeClr val="tx1"/>
                </a:solidFill>
              </a:rPr>
              <a:t> Yannick </a:t>
            </a:r>
            <a:r>
              <a:rPr lang="de-DE" sz="1200" dirty="0" err="1">
                <a:solidFill>
                  <a:schemeClr val="tx1"/>
                </a:solidFill>
              </a:rPr>
              <a:t>Menard</a:t>
            </a:r>
            <a:r>
              <a:rPr lang="de-DE" sz="1200" dirty="0">
                <a:solidFill>
                  <a:schemeClr val="tx1"/>
                </a:solidFill>
              </a:rPr>
              <a:t>, unsplash.com</a:t>
            </a:r>
          </a:p>
        </p:txBody>
      </p:sp>
      <p:sp>
        <p:nvSpPr>
          <p:cNvPr id="8" name="Rechteck 7"/>
          <p:cNvSpPr/>
          <p:nvPr/>
        </p:nvSpPr>
        <p:spPr>
          <a:xfrm>
            <a:off x="4551568" y="1466507"/>
            <a:ext cx="4309462" cy="138037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de-DE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Publikationskosten &amp; Fördermöglichkeiten</a:t>
            </a:r>
            <a:r>
              <a:rPr lang="de-DE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de-DE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Sind vielen </a:t>
            </a:r>
            <a:r>
              <a:rPr lang="de-DE" dirty="0" err="1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Wissenschaftler:innen</a:t>
            </a:r>
            <a:r>
              <a:rPr lang="de-DE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bewusst</a:t>
            </a:r>
            <a:endParaRPr lang="de-DE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73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2712" y="618981"/>
            <a:ext cx="7540408" cy="433387"/>
          </a:xfrm>
        </p:spPr>
        <p:txBody>
          <a:bodyPr/>
          <a:lstStyle/>
          <a:p>
            <a:r>
              <a:rPr lang="de-DE" dirty="0" smtClean="0"/>
              <a:t>Community Workshop – </a:t>
            </a:r>
            <a:r>
              <a:rPr lang="de-DE" dirty="0" err="1" smtClean="0"/>
              <a:t>Mockups</a:t>
            </a:r>
            <a:r>
              <a:rPr lang="de-DE" dirty="0" smtClean="0"/>
              <a:t> Ergebnisansicht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386077" y="4220855"/>
            <a:ext cx="3509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B!SON-Workshop </a:t>
            </a:r>
            <a:r>
              <a:rPr lang="de-DE" sz="1200" dirty="0" err="1" smtClean="0"/>
              <a:t>Mockup</a:t>
            </a:r>
            <a:r>
              <a:rPr lang="de-DE" sz="1200" dirty="0" smtClean="0"/>
              <a:t> 1 der Ergebnisansicht</a:t>
            </a:r>
            <a:endParaRPr lang="de-DE" sz="1200" dirty="0"/>
          </a:p>
        </p:txBody>
      </p:sp>
      <p:sp>
        <p:nvSpPr>
          <p:cNvPr id="9" name="Textfeld 8"/>
          <p:cNvSpPr txBox="1"/>
          <p:nvPr/>
        </p:nvSpPr>
        <p:spPr>
          <a:xfrm>
            <a:off x="6861425" y="5544640"/>
            <a:ext cx="3509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B!SON-Workshop </a:t>
            </a:r>
            <a:r>
              <a:rPr lang="de-DE" sz="1200" dirty="0" err="1" smtClean="0"/>
              <a:t>Mockup</a:t>
            </a:r>
            <a:r>
              <a:rPr lang="de-DE" sz="1200" dirty="0" smtClean="0"/>
              <a:t> 2 der Ergebnisansicht</a:t>
            </a:r>
            <a:endParaRPr lang="de-DE" sz="1200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18" t="85355" r="46342" b="1176"/>
          <a:stretch/>
        </p:blipFill>
        <p:spPr>
          <a:xfrm>
            <a:off x="6861425" y="3636600"/>
            <a:ext cx="4899658" cy="190804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/>
        </p:spPr>
      </p:pic>
      <p:pic>
        <p:nvPicPr>
          <p:cNvPr id="10" name="Bildplatzhalter 9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" t="25075" r="273"/>
          <a:stretch/>
        </p:blipFill>
        <p:spPr>
          <a:xfrm>
            <a:off x="386077" y="1386840"/>
            <a:ext cx="6197603" cy="2858332"/>
          </a:xfrm>
        </p:spPr>
      </p:pic>
    </p:spTree>
    <p:extLst>
      <p:ext uri="{BB962C8B-B14F-4D97-AF65-F5344CB8AC3E}">
        <p14:creationId xmlns:p14="http://schemas.microsoft.com/office/powerpoint/2010/main" val="405937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de-DE" dirty="0" smtClean="0"/>
              <a:t>B!SON 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Verlagsagnostisch</a:t>
            </a:r>
            <a:endParaRPr lang="de-DE" dirty="0"/>
          </a:p>
          <a:p>
            <a:pPr marL="537750" lvl="4" indent="-28575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bspw. </a:t>
            </a:r>
            <a:r>
              <a:rPr lang="de-DE" dirty="0" err="1"/>
              <a:t>Elsevier</a:t>
            </a:r>
            <a:r>
              <a:rPr lang="de-DE" dirty="0"/>
              <a:t> schlägt ausschließlich </a:t>
            </a:r>
            <a:r>
              <a:rPr lang="de-DE" dirty="0" err="1"/>
              <a:t>Elsevier</a:t>
            </a:r>
            <a:r>
              <a:rPr lang="de-DE" dirty="0"/>
              <a:t> Journals vor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Kostenfrei</a:t>
            </a:r>
          </a:p>
          <a:p>
            <a:pPr marL="537750" lvl="4" indent="-28575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bspw. </a:t>
            </a:r>
            <a:r>
              <a:rPr lang="de-DE" dirty="0" err="1">
                <a:sym typeface="Wingdings" panose="05000000000000000000" pitchFamily="2" charset="2"/>
              </a:rPr>
              <a:t>Wiley</a:t>
            </a:r>
            <a:r>
              <a:rPr lang="de-DE" dirty="0">
                <a:sym typeface="Wingdings" panose="05000000000000000000" pitchFamily="2" charset="2"/>
              </a:rPr>
              <a:t> Journal </a:t>
            </a:r>
            <a:r>
              <a:rPr lang="de-DE" dirty="0" err="1">
                <a:sym typeface="Wingdings" panose="05000000000000000000" pitchFamily="2" charset="2"/>
              </a:rPr>
              <a:t>Recommendation</a:t>
            </a:r>
            <a:r>
              <a:rPr lang="de-DE" dirty="0">
                <a:sym typeface="Wingdings" panose="05000000000000000000" pitchFamily="2" charset="2"/>
              </a:rPr>
              <a:t>: $220</a:t>
            </a:r>
          </a:p>
          <a:p>
            <a:pPr marL="537750" lvl="4" indent="-28575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Keine Einflussnahme von Verlagen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datenschutzkonform </a:t>
            </a:r>
            <a:r>
              <a:rPr lang="de-DE" dirty="0"/>
              <a:t>(nach deutscher Gesetzlage, keine personenbezogenen Daten, keine Weitergabe der Informationen an Dritte </a:t>
            </a:r>
            <a:endParaRPr lang="de-DE" dirty="0" smtClean="0"/>
          </a:p>
          <a:p>
            <a:pPr marL="180975" lvl="2" indent="0">
              <a:buNone/>
            </a:pP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 smtClean="0"/>
              <a:t>Bspw</a:t>
            </a:r>
            <a:r>
              <a:rPr lang="de-DE" dirty="0"/>
              <a:t>. </a:t>
            </a:r>
            <a:r>
              <a:rPr lang="de-DE" dirty="0" err="1"/>
              <a:t>Enago</a:t>
            </a:r>
            <a:r>
              <a:rPr lang="de-DE" dirty="0"/>
              <a:t> Open Access Journal Finder: ("Note: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maintain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confidentiality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, </a:t>
            </a:r>
            <a:r>
              <a:rPr lang="de-DE" dirty="0" err="1"/>
              <a:t>Enago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save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retain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submit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search</a:t>
            </a:r>
            <a:r>
              <a:rPr lang="de-DE" dirty="0"/>
              <a:t> box." bedeutet, dass </a:t>
            </a:r>
            <a:r>
              <a:rPr lang="de-DE" dirty="0" err="1"/>
              <a:t>Enago</a:t>
            </a:r>
            <a:r>
              <a:rPr lang="de-DE" dirty="0"/>
              <a:t> eine Speicherung/Weitergabe der Mailadresse + Ergebnisliste nicht ausschließt).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Offen: Quellcode </a:t>
            </a:r>
            <a:r>
              <a:rPr lang="de-DE" dirty="0"/>
              <a:t>der Anwendung wird frei gestellt (damit vollständige Transparenz</a:t>
            </a:r>
            <a:r>
              <a:rPr lang="de-DE" dirty="0" smtClean="0"/>
              <a:t>), Nachnutzung offener Datenkorpora </a:t>
            </a:r>
            <a:r>
              <a:rPr lang="de-DE" smtClean="0"/>
              <a:t>(DOAJ und OpenCitations)</a:t>
            </a: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Transparent: keine Blackbox, Algorithmen werden zugänglich gemacht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Standortspezifisch anpassbar</a:t>
            </a:r>
          </a:p>
          <a:p>
            <a:pPr marL="463550" lvl="1" indent="-285750">
              <a:buFont typeface="Arial" panose="020B0604020202020204" pitchFamily="34" charset="0"/>
              <a:buChar char="•"/>
            </a:pPr>
            <a:r>
              <a:rPr lang="de-DE" dirty="0" smtClean="0"/>
              <a:t>Anpassungen </a:t>
            </a:r>
            <a:r>
              <a:rPr lang="de-DE" dirty="0"/>
              <a:t>möglich, bspw. können Bibliotheken ihre Förderobergrenzen </a:t>
            </a:r>
            <a:r>
              <a:rPr lang="de-DE" dirty="0" smtClean="0"/>
              <a:t>einpflegen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unterscheidet B!SON von anderen Journal </a:t>
            </a:r>
            <a:r>
              <a:rPr lang="de-DE" dirty="0" err="1"/>
              <a:t>Matchern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0554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B!SON – Funktionsweise</a:t>
            </a:r>
            <a:endParaRPr lang="de-DE" dirty="0"/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878" y="1105586"/>
            <a:ext cx="7876985" cy="5128097"/>
          </a:xfrm>
        </p:spPr>
      </p:pic>
    </p:spTree>
    <p:extLst>
      <p:ext uri="{BB962C8B-B14F-4D97-AF65-F5344CB8AC3E}">
        <p14:creationId xmlns:p14="http://schemas.microsoft.com/office/powerpoint/2010/main" val="317869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B!SON – Funktionsweise</a:t>
            </a:r>
            <a:endParaRPr lang="de-DE" dirty="0"/>
          </a:p>
        </p:txBody>
      </p:sp>
      <p:pic>
        <p:nvPicPr>
          <p:cNvPr id="1028" name="Picture 4" descr="\\tsclient\_home_entrup_Downloads\BISON-User-Chart-Page-4.drawio(1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6" b="1950"/>
          <a:stretch/>
        </p:blipFill>
        <p:spPr bwMode="auto">
          <a:xfrm>
            <a:off x="2301413" y="1140431"/>
            <a:ext cx="8066814" cy="508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89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511076"/>
              </p:ext>
            </p:extLst>
          </p:nvPr>
        </p:nvGraphicFramePr>
        <p:xfrm>
          <a:off x="1418981" y="1684488"/>
          <a:ext cx="9578650" cy="4919160"/>
        </p:xfrm>
        <a:graphic>
          <a:graphicData uri="http://schemas.openxmlformats.org/drawingml/2006/table">
            <a:tbl>
              <a:tblPr/>
              <a:tblGrid>
                <a:gridCol w="4789325">
                  <a:extLst>
                    <a:ext uri="{9D8B030D-6E8A-4147-A177-3AD203B41FA5}">
                      <a16:colId xmlns:a16="http://schemas.microsoft.com/office/drawing/2014/main" xmlns="" val="842594020"/>
                    </a:ext>
                  </a:extLst>
                </a:gridCol>
                <a:gridCol w="4789325">
                  <a:extLst>
                    <a:ext uri="{9D8B030D-6E8A-4147-A177-3AD203B41FA5}">
                      <a16:colId xmlns:a16="http://schemas.microsoft.com/office/drawing/2014/main" xmlns="" val="127367360"/>
                    </a:ext>
                  </a:extLst>
                </a:gridCol>
              </a:tblGrid>
              <a:tr h="589004">
                <a:tc>
                  <a:txBody>
                    <a:bodyPr/>
                    <a:lstStyle/>
                    <a:p>
                      <a:pPr algn="l" fontAlgn="t"/>
                      <a:r>
                        <a:rPr lang="de-DE" sz="1700" dirty="0">
                          <a:effectLst/>
                        </a:rPr>
                        <a:t>Projektleitung</a:t>
                      </a:r>
                    </a:p>
                  </a:txBody>
                  <a:tcPr marL="58666" marR="58666" marT="41066" marB="41066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700">
                          <a:effectLst/>
                        </a:rPr>
                        <a:t>Marco Tullney (TIB, Gesamtprojektleitung)</a:t>
                      </a:r>
                    </a:p>
                    <a:p>
                      <a:pPr algn="l" fontAlgn="t"/>
                      <a:r>
                        <a:rPr lang="de-DE" sz="1700">
                          <a:effectLst/>
                        </a:rPr>
                        <a:t>Michael Wohlgemuth (SLUB, Teilprojektleitung)</a:t>
                      </a:r>
                    </a:p>
                  </a:txBody>
                  <a:tcPr marL="58666" marR="58666" marT="41066" marB="41066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09235220"/>
                  </a:ext>
                </a:extLst>
              </a:tr>
              <a:tr h="1095876">
                <a:tc>
                  <a:txBody>
                    <a:bodyPr/>
                    <a:lstStyle/>
                    <a:p>
                      <a:pPr algn="l" fontAlgn="t"/>
                      <a:r>
                        <a:rPr lang="de-DE" sz="1700">
                          <a:effectLst/>
                        </a:rPr>
                        <a:t>Projektteam</a:t>
                      </a:r>
                    </a:p>
                  </a:txBody>
                  <a:tcPr marL="58666" marR="58666" marT="41066" marB="41066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700" dirty="0">
                          <a:effectLst/>
                        </a:rPr>
                        <a:t>Elias Entrup (</a:t>
                      </a:r>
                      <a:r>
                        <a:rPr lang="de-DE" sz="1700" dirty="0" smtClean="0">
                          <a:effectLst/>
                        </a:rPr>
                        <a:t>TIB)</a:t>
                      </a:r>
                      <a:endParaRPr lang="de-DE" sz="1700" dirty="0">
                        <a:effectLst/>
                      </a:endParaRPr>
                    </a:p>
                    <a:p>
                      <a:pPr algn="l" fontAlgn="t"/>
                      <a:r>
                        <a:rPr lang="de-DE" sz="1700" dirty="0">
                          <a:effectLst/>
                        </a:rPr>
                        <a:t>Anita Eppelin (TIB)</a:t>
                      </a:r>
                    </a:p>
                    <a:p>
                      <a:pPr algn="l" fontAlgn="t"/>
                      <a:r>
                        <a:rPr lang="de-DE" sz="1700" dirty="0">
                          <a:effectLst/>
                        </a:rPr>
                        <a:t>Josephine Hartwig (SLUB)</a:t>
                      </a:r>
                    </a:p>
                    <a:p>
                      <a:pPr algn="l" fontAlgn="t"/>
                      <a:r>
                        <a:rPr lang="de-DE" sz="1700" dirty="0">
                          <a:effectLst/>
                        </a:rPr>
                        <a:t>Anett Hoppe (TIB)</a:t>
                      </a:r>
                    </a:p>
                  </a:txBody>
                  <a:tcPr marL="58666" marR="58666" marT="41066" marB="41066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0296669"/>
                  </a:ext>
                </a:extLst>
              </a:tr>
              <a:tr h="1856184">
                <a:tc>
                  <a:txBody>
                    <a:bodyPr/>
                    <a:lstStyle/>
                    <a:p>
                      <a:pPr algn="l" fontAlgn="t"/>
                      <a:r>
                        <a:rPr lang="de-DE" sz="1700">
                          <a:effectLst/>
                        </a:rPr>
                        <a:t>Weitere Beteiligte</a:t>
                      </a:r>
                    </a:p>
                  </a:txBody>
                  <a:tcPr marL="58666" marR="58666" marT="41066" marB="41066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700">
                          <a:effectLst/>
                        </a:rPr>
                        <a:t>Alexander Bigga (SLUB)</a:t>
                      </a:r>
                    </a:p>
                    <a:p>
                      <a:pPr algn="l" fontAlgn="t"/>
                      <a:r>
                        <a:rPr lang="de-DE" sz="1700">
                          <a:effectLst/>
                        </a:rPr>
                        <a:t>Karolin Bove (SLUB)</a:t>
                      </a:r>
                    </a:p>
                    <a:p>
                      <a:pPr algn="l" fontAlgn="t"/>
                      <a:r>
                        <a:rPr lang="de-DE" sz="1700">
                          <a:effectLst/>
                        </a:rPr>
                        <a:t>Ralph Ewerth (TIB)</a:t>
                      </a:r>
                    </a:p>
                    <a:p>
                      <a:pPr algn="l" fontAlgn="t"/>
                      <a:r>
                        <a:rPr lang="de-DE" sz="1700">
                          <a:effectLst/>
                        </a:rPr>
                        <a:t>Sherzod </a:t>
                      </a:r>
                      <a:r>
                        <a:rPr lang="de-DE" sz="1700" u="none" strike="noStrike">
                          <a:solidFill>
                            <a:srgbClr val="4B4B4B"/>
                          </a:solidFill>
                          <a:effectLst/>
                        </a:rPr>
                        <a:t>Hakimov </a:t>
                      </a:r>
                      <a:r>
                        <a:rPr lang="de-DE" sz="1700">
                          <a:effectLst/>
                        </a:rPr>
                        <a:t>(TIB)</a:t>
                      </a:r>
                    </a:p>
                    <a:p>
                      <a:pPr algn="l" fontAlgn="t"/>
                      <a:r>
                        <a:rPr lang="de-DE" sz="1700">
                          <a:effectLst/>
                        </a:rPr>
                        <a:t>Christian Hauschke (TIB)</a:t>
                      </a:r>
                    </a:p>
                    <a:p>
                      <a:pPr algn="l" fontAlgn="t"/>
                      <a:r>
                        <a:rPr lang="de-DE" sz="1700">
                          <a:effectLst/>
                        </a:rPr>
                        <a:t>Jens Nauber (SLUB)</a:t>
                      </a:r>
                    </a:p>
                    <a:p>
                      <a:pPr algn="l" fontAlgn="t"/>
                      <a:r>
                        <a:rPr lang="de-DE" sz="1700">
                          <a:effectLst/>
                        </a:rPr>
                        <a:t>Stefan Schmeja (TIB)</a:t>
                      </a:r>
                    </a:p>
                  </a:txBody>
                  <a:tcPr marL="58666" marR="58666" marT="41066" marB="41066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64086907"/>
                  </a:ext>
                </a:extLst>
              </a:tr>
              <a:tr h="589004">
                <a:tc>
                  <a:txBody>
                    <a:bodyPr/>
                    <a:lstStyle/>
                    <a:p>
                      <a:pPr algn="l" fontAlgn="t"/>
                      <a:r>
                        <a:rPr lang="de-DE" sz="1700">
                          <a:effectLst/>
                        </a:rPr>
                        <a:t>Projektpartner</a:t>
                      </a:r>
                    </a:p>
                  </a:txBody>
                  <a:tcPr marL="58666" marR="58666" marT="41066" marB="41066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700">
                          <a:effectLst/>
                        </a:rPr>
                        <a:t>TIB</a:t>
                      </a:r>
                    </a:p>
                    <a:p>
                      <a:pPr algn="l" fontAlgn="t"/>
                      <a:r>
                        <a:rPr lang="de-DE" sz="1700">
                          <a:effectLst/>
                        </a:rPr>
                        <a:t>SLUB</a:t>
                      </a:r>
                    </a:p>
                  </a:txBody>
                  <a:tcPr marL="58666" marR="58666" marT="41066" marB="41066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14772858"/>
                  </a:ext>
                </a:extLst>
              </a:tr>
              <a:tr h="335568">
                <a:tc>
                  <a:txBody>
                    <a:bodyPr/>
                    <a:lstStyle/>
                    <a:p>
                      <a:pPr algn="l" fontAlgn="t"/>
                      <a:r>
                        <a:rPr lang="de-DE" sz="1700">
                          <a:effectLst/>
                        </a:rPr>
                        <a:t>Projektwebsite (öffentlich)</a:t>
                      </a:r>
                    </a:p>
                  </a:txBody>
                  <a:tcPr marL="58666" marR="58666" marT="41066" marB="41066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700" u="none" strike="noStrike" dirty="0">
                          <a:solidFill>
                            <a:srgbClr val="007B80"/>
                          </a:solidFill>
                          <a:effectLst/>
                          <a:hlinkClick r:id="rId3"/>
                        </a:rPr>
                        <a:t>https://projects.tib.eu/bison</a:t>
                      </a:r>
                      <a:endParaRPr lang="de-DE" sz="1700" dirty="0">
                        <a:effectLst/>
                      </a:endParaRPr>
                    </a:p>
                  </a:txBody>
                  <a:tcPr marL="58666" marR="58666" marT="41066" marB="41066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4192796"/>
                  </a:ext>
                </a:extLst>
              </a:tr>
              <a:tr h="335568">
                <a:tc>
                  <a:txBody>
                    <a:bodyPr/>
                    <a:lstStyle/>
                    <a:p>
                      <a:pPr algn="l" fontAlgn="t"/>
                      <a:r>
                        <a:rPr lang="de-DE" dirty="0">
                          <a:effectLst/>
                        </a:rPr>
                        <a:t>Twitter</a:t>
                      </a:r>
                    </a:p>
                  </a:txBody>
                  <a:tcPr marL="63500" marR="63500" marT="44450" marB="44450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u="none" strike="noStrike" dirty="0">
                          <a:solidFill>
                            <a:srgbClr val="007B80"/>
                          </a:solidFill>
                          <a:effectLst/>
                          <a:hlinkClick r:id="rId4"/>
                        </a:rPr>
                        <a:t>https://twitter.com/oa_bison</a:t>
                      </a:r>
                      <a:endParaRPr lang="de-DE" dirty="0">
                        <a:effectLst/>
                      </a:endParaRPr>
                    </a:p>
                  </a:txBody>
                  <a:tcPr marL="63500" marR="63500" marT="44450" marB="44450">
                    <a:lnL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89374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502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Vielen Dank!</a:t>
            </a:r>
            <a:br>
              <a:rPr lang="de-DE" dirty="0"/>
            </a:br>
            <a:r>
              <a:rPr lang="de-DE" dirty="0"/>
              <a:t>Kontakt: bison@tib.eu</a:t>
            </a:r>
            <a:br>
              <a:rPr lang="de-DE" dirty="0"/>
            </a:br>
            <a:r>
              <a:rPr lang="de-DE" dirty="0"/>
              <a:t>Twitter: @</a:t>
            </a:r>
            <a:r>
              <a:rPr lang="de-DE" dirty="0" err="1"/>
              <a:t>oa_bison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5049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PALETTEDESIGNATOR" val="NBank"/>
</p:tagLst>
</file>

<file path=ppt/theme/theme1.xml><?xml version="1.0" encoding="utf-8"?>
<a:theme xmlns:a="http://schemas.openxmlformats.org/drawingml/2006/main" name="2018_BISON_TIB_PowerPoint_Vorlage_CCBy_16-9_Office2010">
  <a:themeElements>
    <a:clrScheme name="TIB_Designfarben">
      <a:dk1>
        <a:srgbClr val="555555"/>
      </a:dk1>
      <a:lt1>
        <a:srgbClr val="FFFFFF"/>
      </a:lt1>
      <a:dk2>
        <a:srgbClr val="C21222"/>
      </a:dk2>
      <a:lt2>
        <a:srgbClr val="DDDDDD"/>
      </a:lt2>
      <a:accent1>
        <a:srgbClr val="F03205"/>
      </a:accent1>
      <a:accent2>
        <a:srgbClr val="555555"/>
      </a:accent2>
      <a:accent3>
        <a:srgbClr val="FB8063"/>
      </a:accent3>
      <a:accent4>
        <a:srgbClr val="999999"/>
      </a:accent4>
      <a:accent5>
        <a:srgbClr val="B32503"/>
      </a:accent5>
      <a:accent6>
        <a:srgbClr val="FFB921"/>
      </a:accent6>
      <a:hlink>
        <a:srgbClr val="555555"/>
      </a:hlink>
      <a:folHlink>
        <a:srgbClr val="999999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2"/>
          </a:solidFill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IB_Folienpool_Design_2016 1">
        <a:dk1>
          <a:srgbClr val="1C356F"/>
        </a:dk1>
        <a:lt1>
          <a:srgbClr val="FFFFFF"/>
        </a:lt1>
        <a:dk2>
          <a:srgbClr val="1C356F"/>
        </a:dk2>
        <a:lt2>
          <a:srgbClr val="E8EBF1"/>
        </a:lt2>
        <a:accent1>
          <a:srgbClr val="EDEBC7"/>
        </a:accent1>
        <a:accent2>
          <a:srgbClr val="FF9900"/>
        </a:accent2>
        <a:accent3>
          <a:srgbClr val="FFFFFF"/>
        </a:accent3>
        <a:accent4>
          <a:srgbClr val="162C5E"/>
        </a:accent4>
        <a:accent5>
          <a:srgbClr val="F4F3E0"/>
        </a:accent5>
        <a:accent6>
          <a:srgbClr val="E78A00"/>
        </a:accent6>
        <a:hlink>
          <a:srgbClr val="4B7D7D"/>
        </a:hlink>
        <a:folHlink>
          <a:srgbClr val="CFE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TIB_Folienpool_Design_2016" id="{A31613EB-C6B2-7C49-8F4E-5138DA444CA5}" vid="{9D5E5256-B908-3F48-9A98-72D55D3AEDF8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2018_BISON_TIB_PowerPoint_Vorlage_CCBy_16-9_Office2010</Template>
  <TotalTime>0</TotalTime>
  <Words>808</Words>
  <Application>Microsoft Office PowerPoint</Application>
  <PresentationFormat>Benutzerdefiniert</PresentationFormat>
  <Paragraphs>181</Paragraphs>
  <Slides>22</Slides>
  <Notes>21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3" baseType="lpstr">
      <vt:lpstr>2018_BISON_TIB_PowerPoint_Vorlage_CCBy_16-9_Office2010</vt:lpstr>
      <vt:lpstr>Bibliometric and Semantic Open Access Recommender Network – bisherige Erkenntnisse</vt:lpstr>
      <vt:lpstr>Die Idee hinter B!SON – Use Case</vt:lpstr>
      <vt:lpstr>Die Idee hinter B!SON – Use Case</vt:lpstr>
      <vt:lpstr>Die Idee hinter B!SON – Use Case</vt:lpstr>
      <vt:lpstr>B!SON – Vorteile &amp; Netzwerk</vt:lpstr>
      <vt:lpstr>PowerPoint-Präsentation</vt:lpstr>
      <vt:lpstr>Anforderungsanalyse</vt:lpstr>
      <vt:lpstr>Fragebogen – Beschreibung der Stichprobe</vt:lpstr>
      <vt:lpstr>Fragebogen – Filterkriterien</vt:lpstr>
      <vt:lpstr>Fragebogen – Filterkriterien</vt:lpstr>
      <vt:lpstr>Fragebogen</vt:lpstr>
      <vt:lpstr>Fragebogen – Journalsteckbrief – Top 10</vt:lpstr>
      <vt:lpstr>Fragebogen – Journalsteckbrief – Top 10</vt:lpstr>
      <vt:lpstr>Fragebogen – Journalsteckbrief – Top 10</vt:lpstr>
      <vt:lpstr>Fragebogen – Filterkriterien &amp; Journalsteckbrief</vt:lpstr>
      <vt:lpstr>Community Workshop – ein Auszug</vt:lpstr>
      <vt:lpstr>Community Workshop – Mockups Ergebnisansicht</vt:lpstr>
      <vt:lpstr>Was unterscheidet B!SON von anderen Journal Matchern?</vt:lpstr>
      <vt:lpstr>B!SON – Funktionsweise</vt:lpstr>
      <vt:lpstr>B!SON – Funktionsweise</vt:lpstr>
      <vt:lpstr>PowerPoint-Präsentation</vt:lpstr>
      <vt:lpstr>Vielen Dank! Kontakt: bison@tib.eu Twitter: @oa_bison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 steht ein Blindtext  Hier steht ein Blindtext Hier steht ein Blindtext</dc:title>
  <dc:creator>JHa</dc:creator>
  <dc:description>Folienpool erstellt durch BRAINWORXX GmbH 2014</dc:description>
  <cp:lastModifiedBy>Anita Eppelin</cp:lastModifiedBy>
  <cp:revision>383</cp:revision>
  <dcterms:created xsi:type="dcterms:W3CDTF">2021-04-27T08:34:13Z</dcterms:created>
  <dcterms:modified xsi:type="dcterms:W3CDTF">2021-09-28T11:27:14Z</dcterms:modified>
</cp:coreProperties>
</file>