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4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3" r:id="rId24"/>
    <p:sldId id="279" r:id="rId25"/>
    <p:sldId id="280" r:id="rId26"/>
    <p:sldId id="281" r:id="rId27"/>
    <p:sldId id="282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9" r:id="rId39"/>
    <p:sldId id="294" r:id="rId40"/>
    <p:sldId id="295" r:id="rId41"/>
    <p:sldId id="296" r:id="rId42"/>
    <p:sldId id="298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B15474-7DE6-4D04-A6AB-8A9E0005BC57}" type="datetimeFigureOut">
              <a:rPr lang="en-ZA" smtClean="0"/>
              <a:t>2021/07/08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02F451-EA11-43DF-A6AA-F485C6318AB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85369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4DCA9-4437-4605-BF5D-612635A50319}" type="slidenum">
              <a:rPr lang="en-ZA" smtClean="0">
                <a:solidFill>
                  <a:prstClr val="black"/>
                </a:solidFill>
              </a:rPr>
              <a:pPr/>
              <a:t>1</a:t>
            </a:fld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898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5009C-4581-4E55-907F-7B14AA4FF211}" type="datetime1">
              <a:rPr lang="en-ZA" smtClean="0">
                <a:solidFill>
                  <a:prstClr val="white">
                    <a:tint val="95000"/>
                  </a:prstClr>
                </a:solidFill>
              </a:rPr>
              <a:t>2021/07/08</a:t>
            </a:fld>
            <a:endParaRPr lang="en-ZA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white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ZA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8534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B5-34D1-49DD-B398-415ED013ED1A}" type="datetime1">
              <a:rPr lang="en-ZA" smtClean="0">
                <a:solidFill>
                  <a:prstClr val="black">
                    <a:tint val="95000"/>
                  </a:prstClr>
                </a:solidFill>
              </a:rPr>
              <a:t>2021/07/08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342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195D-3416-48ED-9242-24E8F52A7F1D}" type="datetime1">
              <a:rPr lang="en-ZA" smtClean="0">
                <a:solidFill>
                  <a:prstClr val="white">
                    <a:tint val="95000"/>
                  </a:prstClr>
                </a:solidFill>
              </a:rPr>
              <a:t>2021/07/08</a:t>
            </a:fld>
            <a:endParaRPr lang="en-ZA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white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ZA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3150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E68A-4643-464A-AF08-F2F0BAED407D}" type="datetime1">
              <a:rPr lang="en-ZA" smtClean="0">
                <a:solidFill>
                  <a:prstClr val="black">
                    <a:tint val="95000"/>
                  </a:prstClr>
                </a:solidFill>
              </a:rPr>
              <a:t>2021/07/08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503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6922-3C38-4563-9124-BDD2C79049E7}" type="datetime1">
              <a:rPr lang="en-ZA" smtClean="0">
                <a:solidFill>
                  <a:prstClr val="black">
                    <a:tint val="95000"/>
                  </a:prstClr>
                </a:solidFill>
              </a:rPr>
              <a:t>2021/07/08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551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C6C9-2F55-4C6E-92F7-5B9DE262AC58}" type="datetime1">
              <a:rPr lang="en-ZA" smtClean="0">
                <a:solidFill>
                  <a:prstClr val="black">
                    <a:tint val="95000"/>
                  </a:prstClr>
                </a:solidFill>
              </a:rPr>
              <a:t>2021/07/08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79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D726B-2018-466A-B023-2DC599FDD7B1}" type="datetime1">
              <a:rPr lang="en-ZA" smtClean="0">
                <a:solidFill>
                  <a:prstClr val="black">
                    <a:tint val="95000"/>
                  </a:prstClr>
                </a:solidFill>
              </a:rPr>
              <a:t>2021/07/08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944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F4AE-394F-4430-90B1-B0D3282C0FBF}" type="datetime1">
              <a:rPr lang="en-ZA" smtClean="0">
                <a:solidFill>
                  <a:prstClr val="black">
                    <a:tint val="95000"/>
                  </a:prstClr>
                </a:solidFill>
              </a:rPr>
              <a:t>2021/07/08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218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BFDB58E8-26F4-4AAC-A8D3-C480F3109076}" type="datetime1">
              <a:rPr lang="en-ZA" smtClean="0">
                <a:solidFill>
                  <a:prstClr val="black">
                    <a:tint val="95000"/>
                  </a:prstClr>
                </a:solidFill>
              </a:rPr>
              <a:t>2021/07/08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r>
              <a:rPr lang="en-ZA" smtClean="0">
                <a:solidFill>
                  <a:prstClr val="white">
                    <a:shade val="50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0049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AF40-8D8C-40A1-875B-C1197CC413C0}" type="datetime1">
              <a:rPr lang="en-ZA" smtClean="0">
                <a:solidFill>
                  <a:prstClr val="black">
                    <a:tint val="95000"/>
                  </a:prstClr>
                </a:solidFill>
              </a:rPr>
              <a:t>2021/07/08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033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6A5E-88F8-49AD-9731-CB2600A03BDC}" type="datetime1">
              <a:rPr lang="en-ZA" smtClean="0">
                <a:solidFill>
                  <a:prstClr val="black">
                    <a:tint val="95000"/>
                  </a:prstClr>
                </a:solidFill>
              </a:rPr>
              <a:t>2021/07/08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05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 bwMode="ltGray">
          <a:xfrm>
            <a:off x="1" y="1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75192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1E3EBD3-0428-45E8-8A60-2D590FE62D85}" type="datetime1">
              <a:rPr lang="en-ZA" smtClean="0">
                <a:solidFill>
                  <a:prstClr val="black">
                    <a:tint val="95000"/>
                  </a:prstClr>
                </a:solidFill>
              </a:rPr>
              <a:t>2021/07/08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6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262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9924" y="3284984"/>
            <a:ext cx="9915826" cy="174421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ZA" sz="2800" dirty="0" smtClean="0"/>
              <a:t>Leoma G. Gilley (SIL International)</a:t>
            </a:r>
            <a:br>
              <a:rPr lang="en-ZA" sz="2800" dirty="0" smtClean="0"/>
            </a:br>
            <a:r>
              <a:rPr lang="en-ZA" sz="2800" dirty="0" smtClean="0"/>
              <a:t>Cynthia </a:t>
            </a:r>
            <a:r>
              <a:rPr lang="en-ZA" sz="2800" dirty="0"/>
              <a:t>L. </a:t>
            </a:r>
            <a:r>
              <a:rPr lang="en-ZA" sz="2800" dirty="0" smtClean="0"/>
              <a:t>Miller-Naudé (</a:t>
            </a:r>
            <a:r>
              <a:rPr lang="en-ZA" sz="2400" dirty="0" smtClean="0"/>
              <a:t>University </a:t>
            </a:r>
            <a:r>
              <a:rPr lang="en-ZA" sz="2400" dirty="0"/>
              <a:t>of the Free </a:t>
            </a:r>
            <a:r>
              <a:rPr lang="en-ZA" sz="2400" dirty="0" smtClean="0"/>
              <a:t>State, </a:t>
            </a:r>
            <a:r>
              <a:rPr lang="en-ZA" sz="2400" dirty="0"/>
              <a:t>South Africa)</a:t>
            </a:r>
            <a:endParaRPr lang="en-GB" sz="1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2923" y="980728"/>
            <a:ext cx="9105498" cy="2088232"/>
          </a:xfrm>
        </p:spPr>
        <p:txBody>
          <a:bodyPr>
            <a:noAutofit/>
          </a:bodyPr>
          <a:lstStyle/>
          <a:p>
            <a:r>
              <a:rPr lang="en-US" sz="4400" b="1" dirty="0"/>
              <a:t>Intransitive Verb Classes in </a:t>
            </a:r>
            <a:r>
              <a:rPr lang="en-US" sz="4400" b="1" dirty="0" err="1"/>
              <a:t>Shilluk</a:t>
            </a:r>
            <a:r>
              <a:rPr lang="en-US" sz="4400" b="1" dirty="0"/>
              <a:t>: Morphophonology and </a:t>
            </a:r>
            <a:r>
              <a:rPr lang="en-US" sz="4400" b="1" dirty="0" smtClean="0"/>
              <a:t>Semantics</a:t>
            </a:r>
          </a:p>
          <a:p>
            <a:endParaRPr lang="en-GB" sz="4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867301" y="5766335"/>
            <a:ext cx="9561136" cy="239829"/>
          </a:xfrm>
        </p:spPr>
        <p:txBody>
          <a:bodyPr/>
          <a:lstStyle/>
          <a:p>
            <a:r>
              <a:rPr lang="en-ZA" sz="2800" dirty="0" smtClean="0">
                <a:solidFill>
                  <a:prstClr val="white">
                    <a:tint val="95000"/>
                  </a:prstClr>
                </a:solidFill>
              </a:rPr>
              <a:t>15th International Nilo-Saharan Linguistics Colloquium 2021</a:t>
            </a:r>
            <a:endParaRPr lang="en-GB" sz="2800" dirty="0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white">
                    <a:tint val="95000"/>
                  </a:prstClr>
                </a:solidFill>
              </a:rPr>
              <a:pPr/>
              <a:t>1</a:t>
            </a:fld>
            <a:endParaRPr lang="en-ZA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00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Z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Lexical verbs in </a:t>
            </a:r>
            <a:r>
              <a:rPr lang="en-ZA" dirty="0" err="1" smtClean="0"/>
              <a:t>Shilluk</a:t>
            </a:r>
            <a:r>
              <a:rPr lang="en-ZA" dirty="0" smtClean="0"/>
              <a:t> are categorized as transitive or intransitive</a:t>
            </a:r>
          </a:p>
          <a:p>
            <a:pPr lvl="1"/>
            <a:r>
              <a:rPr lang="en-ZA" dirty="0" smtClean="0"/>
              <a:t>Distinguished phonologically</a:t>
            </a:r>
          </a:p>
          <a:p>
            <a:pPr lvl="1"/>
            <a:r>
              <a:rPr lang="en-ZA" dirty="0" smtClean="0"/>
              <a:t>Distinguished by prototypical </a:t>
            </a:r>
            <a:r>
              <a:rPr lang="en-ZA" dirty="0" err="1" smtClean="0"/>
              <a:t>valency</a:t>
            </a:r>
            <a:endParaRPr lang="en-ZA" dirty="0" smtClean="0"/>
          </a:p>
          <a:p>
            <a:pPr marL="457200" lvl="1" indent="0">
              <a:buNone/>
            </a:pPr>
            <a:endParaRPr lang="en-ZA" dirty="0" smtClean="0"/>
          </a:p>
          <a:p>
            <a:pPr lvl="1"/>
            <a:endParaRPr lang="en-ZA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2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79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This paper examines intransitive verbs with respect to:</a:t>
            </a:r>
          </a:p>
          <a:p>
            <a:pPr lvl="1"/>
            <a:r>
              <a:rPr lang="en-ZA" dirty="0" err="1"/>
              <a:t>Morphophonological</a:t>
            </a:r>
            <a:r>
              <a:rPr lang="en-ZA" dirty="0"/>
              <a:t> features (segments and tones) exhibited in the </a:t>
            </a:r>
            <a:r>
              <a:rPr lang="en-ZA" dirty="0" smtClean="0"/>
              <a:t>four basic </a:t>
            </a:r>
            <a:r>
              <a:rPr lang="en-ZA" dirty="0"/>
              <a:t>verbal </a:t>
            </a:r>
            <a:r>
              <a:rPr lang="en-ZA" dirty="0" smtClean="0"/>
              <a:t>conjugations – divided into classes</a:t>
            </a:r>
          </a:p>
          <a:p>
            <a:pPr lvl="1"/>
            <a:endParaRPr lang="en-ZA" dirty="0"/>
          </a:p>
          <a:p>
            <a:pPr lvl="1"/>
            <a:r>
              <a:rPr lang="en-ZA" dirty="0" smtClean="0"/>
              <a:t>Semantics of </a:t>
            </a:r>
            <a:r>
              <a:rPr lang="en-ZA" dirty="0"/>
              <a:t>situation aspect </a:t>
            </a:r>
            <a:r>
              <a:rPr lang="en-ZA" dirty="0" smtClean="0"/>
              <a:t>that tend to correlate to the classes </a:t>
            </a:r>
            <a:r>
              <a:rPr lang="en-ZA" dirty="0"/>
              <a:t>(states, processes, activities, accomplishments, </a:t>
            </a:r>
            <a:r>
              <a:rPr lang="en-ZA" dirty="0" err="1"/>
              <a:t>semelfactives</a:t>
            </a:r>
            <a:r>
              <a:rPr lang="en-ZA" dirty="0" smtClean="0"/>
              <a:t>)</a:t>
            </a:r>
          </a:p>
          <a:p>
            <a:pPr marL="457200" lvl="1" indent="0">
              <a:buNone/>
            </a:pPr>
            <a:endParaRPr lang="en-ZA" dirty="0" smtClean="0"/>
          </a:p>
          <a:p>
            <a:pPr lvl="1"/>
            <a:r>
              <a:rPr lang="en-US" dirty="0" smtClean="0"/>
              <a:t>Modifications of intransitive verbs to </a:t>
            </a:r>
            <a:r>
              <a:rPr lang="en-US" dirty="0" smtClean="0"/>
              <a:t>increase or modify </a:t>
            </a:r>
            <a:r>
              <a:rPr lang="en-US" dirty="0" smtClean="0"/>
              <a:t>the </a:t>
            </a:r>
            <a:r>
              <a:rPr lang="en-US" dirty="0" smtClean="0"/>
              <a:t>arguments </a:t>
            </a:r>
            <a:r>
              <a:rPr lang="en-US" dirty="0" smtClean="0"/>
              <a:t>associated with them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3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905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owel length in </a:t>
            </a:r>
            <a:r>
              <a:rPr lang="en-US" dirty="0" err="1" smtClean="0"/>
              <a:t>Shilluk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02979"/>
            <a:ext cx="10972800" cy="5248339"/>
          </a:xfrm>
        </p:spPr>
        <p:txBody>
          <a:bodyPr>
            <a:normAutofit fontScale="92500" lnSpcReduction="20000"/>
          </a:bodyPr>
          <a:lstStyle/>
          <a:p>
            <a:pPr marL="118872" indent="0">
              <a:buNone/>
            </a:pPr>
            <a:r>
              <a:rPr lang="en-US" sz="2800" dirty="0" smtClean="0"/>
              <a:t>Described in detail in </a:t>
            </a:r>
            <a:r>
              <a:rPr lang="en-US" sz="2800" dirty="0" err="1" smtClean="0"/>
              <a:t>Remijsen</a:t>
            </a:r>
            <a:r>
              <a:rPr lang="en-US" sz="2800" dirty="0" smtClean="0"/>
              <a:t>, </a:t>
            </a:r>
            <a:r>
              <a:rPr lang="en-US" sz="2800" dirty="0" err="1" smtClean="0"/>
              <a:t>Ayoker</a:t>
            </a:r>
            <a:r>
              <a:rPr lang="en-US" sz="2800" dirty="0"/>
              <a:t> </a:t>
            </a:r>
            <a:r>
              <a:rPr lang="en-US" sz="2800" dirty="0" smtClean="0"/>
              <a:t>and Jorgensen (2019)</a:t>
            </a:r>
          </a:p>
          <a:p>
            <a:pPr marL="118872" indent="0">
              <a:buNone/>
            </a:pPr>
            <a:endParaRPr lang="en-US" sz="2800" dirty="0" smtClean="0"/>
          </a:p>
          <a:p>
            <a:r>
              <a:rPr lang="en-US" dirty="0" smtClean="0"/>
              <a:t>Three vowel lengths – Short, Long, Extra Long</a:t>
            </a:r>
          </a:p>
          <a:p>
            <a:pPr marL="118872" indent="0">
              <a:buNone/>
            </a:pPr>
            <a:endParaRPr lang="en-US" dirty="0" smtClean="0"/>
          </a:p>
          <a:p>
            <a:r>
              <a:rPr lang="en-US" dirty="0" smtClean="0"/>
              <a:t>Short – underlying</a:t>
            </a:r>
          </a:p>
          <a:p>
            <a:pPr lvl="1"/>
            <a:r>
              <a:rPr lang="en-US" dirty="0"/>
              <a:t>Fixed short – remains short but may change</a:t>
            </a:r>
          </a:p>
          <a:p>
            <a:pPr lvl="2"/>
            <a:r>
              <a:rPr lang="en-US" dirty="0"/>
              <a:t> in vowel height (i.e., ɪ to ɛ) or final consonant (i.e., r to d)</a:t>
            </a:r>
          </a:p>
          <a:p>
            <a:pPr lvl="1"/>
            <a:r>
              <a:rPr lang="en-US" dirty="0"/>
              <a:t>Short with Grade – vowel may become </a:t>
            </a:r>
            <a:r>
              <a:rPr lang="en-US" dirty="0" smtClean="0"/>
              <a:t>longer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Long – underlying</a:t>
            </a:r>
          </a:p>
          <a:p>
            <a:pPr lvl="1"/>
            <a:r>
              <a:rPr lang="en-US" dirty="0" smtClean="0"/>
              <a:t>May become long or extra long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Extra Long – includes additional morphological information</a:t>
            </a:r>
          </a:p>
          <a:p>
            <a:pPr marL="118872" indent="0">
              <a:buNone/>
            </a:pPr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4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314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Vowel length </a:t>
            </a:r>
            <a:r>
              <a:rPr lang="en-US" dirty="0" smtClean="0"/>
              <a:t>in </a:t>
            </a:r>
            <a:r>
              <a:rPr lang="en-US" dirty="0" err="1"/>
              <a:t>Shilluk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374"/>
            <a:ext cx="10972800" cy="4916428"/>
          </a:xfrm>
        </p:spPr>
        <p:txBody>
          <a:bodyPr>
            <a:normAutofit/>
          </a:bodyPr>
          <a:lstStyle/>
          <a:p>
            <a:pPr marL="118872" indent="0">
              <a:buNone/>
            </a:pPr>
            <a:r>
              <a:rPr lang="en-US" sz="2400" dirty="0"/>
              <a:t>“The mean durations for short, long and overlong vowels are 68, 111, and 150 </a:t>
            </a:r>
            <a:r>
              <a:rPr lang="en-US" sz="2400" dirty="0" err="1"/>
              <a:t>ms</a:t>
            </a:r>
            <a:r>
              <a:rPr lang="en-US" sz="2400" dirty="0"/>
              <a:t> respectively</a:t>
            </a:r>
            <a:r>
              <a:rPr lang="en-US" sz="2400" dirty="0" smtClean="0"/>
              <a:t>” (</a:t>
            </a:r>
            <a:r>
              <a:rPr lang="en-US" sz="2400" dirty="0" err="1" smtClean="0"/>
              <a:t>Remijsen</a:t>
            </a:r>
            <a:r>
              <a:rPr lang="en-US" sz="2400" dirty="0" smtClean="0"/>
              <a:t> et al 2019:112) with little overlap in vowel duration between short and long or between long and extra long.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5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261" y="2969170"/>
            <a:ext cx="7189077" cy="388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40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Tone in </a:t>
            </a:r>
            <a:r>
              <a:rPr lang="en-US" dirty="0" err="1" smtClean="0"/>
              <a:t>Shilluk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8 distinctive tone categories found on monosyllabic stems in Transitive </a:t>
            </a:r>
            <a:r>
              <a:rPr lang="en-US" dirty="0" smtClean="0"/>
              <a:t>verbs</a:t>
            </a:r>
          </a:p>
          <a:p>
            <a:pPr lvl="1"/>
            <a:r>
              <a:rPr lang="en-US" dirty="0" smtClean="0"/>
              <a:t>Low, Mid, High</a:t>
            </a:r>
          </a:p>
          <a:p>
            <a:pPr lvl="1"/>
            <a:r>
              <a:rPr lang="en-US" dirty="0" smtClean="0"/>
              <a:t>High Rise</a:t>
            </a:r>
          </a:p>
          <a:p>
            <a:pPr lvl="1"/>
            <a:r>
              <a:rPr lang="en-US" dirty="0" smtClean="0"/>
              <a:t>Four falling tones - Low Fall, Late Fall, High Fall, High Fall to Mid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6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520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Tonal inventory </a:t>
            </a:r>
            <a:r>
              <a:rPr lang="en-US" dirty="0"/>
              <a:t>in </a:t>
            </a:r>
            <a:r>
              <a:rPr lang="en-US" dirty="0" err="1" smtClean="0"/>
              <a:t>Shilluk</a:t>
            </a:r>
            <a:r>
              <a:rPr lang="en-US" dirty="0" smtClean="0"/>
              <a:t> (</a:t>
            </a:r>
            <a:r>
              <a:rPr lang="en-US" dirty="0" err="1" smtClean="0"/>
              <a:t>Remijsen</a:t>
            </a:r>
            <a:r>
              <a:rPr lang="en-US" dirty="0" smtClean="0"/>
              <a:t> et al 2019)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7401758"/>
              </p:ext>
            </p:extLst>
          </p:nvPr>
        </p:nvGraphicFramePr>
        <p:xfrm>
          <a:off x="1713186" y="1597572"/>
          <a:ext cx="9301655" cy="4981905"/>
        </p:xfrm>
        <a:graphic>
          <a:graphicData uri="http://schemas.openxmlformats.org/drawingml/2006/table">
            <a:tbl>
              <a:tblPr firstRow="1" firstCol="1" bandRow="1"/>
              <a:tblGrid>
                <a:gridCol w="2821849">
                  <a:extLst>
                    <a:ext uri="{9D8B030D-6E8A-4147-A177-3AD203B41FA5}">
                      <a16:colId xmlns:a16="http://schemas.microsoft.com/office/drawing/2014/main" val="2941465804"/>
                    </a:ext>
                  </a:extLst>
                </a:gridCol>
                <a:gridCol w="3030878">
                  <a:extLst>
                    <a:ext uri="{9D8B030D-6E8A-4147-A177-3AD203B41FA5}">
                      <a16:colId xmlns:a16="http://schemas.microsoft.com/office/drawing/2014/main" val="3499472927"/>
                    </a:ext>
                  </a:extLst>
                </a:gridCol>
                <a:gridCol w="3448928">
                  <a:extLst>
                    <a:ext uri="{9D8B030D-6E8A-4147-A177-3AD203B41FA5}">
                      <a16:colId xmlns:a16="http://schemas.microsoft.com/office/drawing/2014/main" val="2005292072"/>
                    </a:ext>
                  </a:extLst>
                </a:gridCol>
              </a:tblGrid>
              <a:tr h="166063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</a:pPr>
                      <a:r>
                        <a:rPr lang="en-US" sz="2000" dirty="0">
                          <a:effectLst/>
                          <a:latin typeface="Phonetica"/>
                          <a:ea typeface="Times New Roman" panose="02020603050405020304" pitchFamily="18" charset="0"/>
                        </a:rPr>
                        <a:t>á−</a:t>
                      </a:r>
                      <a:r>
                        <a:rPr lang="en-US" sz="2000" dirty="0" err="1">
                          <a:effectLst/>
                          <a:latin typeface="Phonetica"/>
                          <a:ea typeface="Times New Roman" panose="02020603050405020304" pitchFamily="18" charset="0"/>
                        </a:rPr>
                        <a:t>kɔ̀l</a:t>
                      </a:r>
                      <a:r>
                        <a:rPr lang="en-US" sz="2000" dirty="0">
                          <a:effectLst/>
                          <a:latin typeface="Phonetica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</a:rPr>
                        <a:t>(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MImprint"/>
                          <a:ea typeface="Times New Roman" panose="02020603050405020304" pitchFamily="18" charset="0"/>
                        </a:rPr>
                        <a:t>Low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</a:rPr>
                        <a:t>)</a:t>
                      </a:r>
                      <a:b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</a:rPr>
                      </a:b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2000" dirty="0">
                          <a:effectLst/>
                          <a:latin typeface="MImpExp"/>
                          <a:ea typeface="Times New Roman" panose="02020603050405020304" pitchFamily="18" charset="0"/>
                        </a:rPr>
                        <a:t>past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</a:rPr>
                        <a:t>-disturb.2</a:t>
                      </a:r>
                      <a:r>
                        <a:rPr lang="en-US" sz="2000" dirty="0">
                          <a:effectLst/>
                          <a:latin typeface="MImpExp"/>
                          <a:ea typeface="Times New Roman" panose="02020603050405020304" pitchFamily="18" charset="0"/>
                        </a:rPr>
                        <a:t>sg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Phonetica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á−</a:t>
                      </a:r>
                      <a:r>
                        <a:rPr lang="en-US" sz="2000" dirty="0" err="1">
                          <a:effectLst/>
                          <a:latin typeface="Phonetica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kɔ̄l</a:t>
                      </a:r>
                      <a:r>
                        <a:rPr lang="en-US" sz="2000" dirty="0">
                          <a:effectLst/>
                          <a:latin typeface="Phonetica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Mid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b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dirty="0">
                          <a:effectLst/>
                          <a:latin typeface="MImpExp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2000" dirty="0" err="1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disturb.</a:t>
                      </a:r>
                      <a:r>
                        <a:rPr lang="en-US" sz="2000" dirty="0" err="1">
                          <a:effectLst/>
                          <a:latin typeface="MImpExp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appl</a:t>
                      </a:r>
                      <a:r>
                        <a:rPr lang="en-US" sz="2000" dirty="0">
                          <a:effectLst/>
                          <a:latin typeface="MImpExp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effectLst/>
                        <a:latin typeface="Doulos SIL"/>
                        <a:ea typeface="Batang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Phonetica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á−</a:t>
                      </a:r>
                      <a:r>
                        <a:rPr lang="en-US" sz="2000" dirty="0" err="1">
                          <a:effectLst/>
                          <a:latin typeface="Phonetica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kɔ́l</a:t>
                      </a:r>
                      <a:r>
                        <a:rPr lang="en-US" sz="2000" dirty="0">
                          <a:effectLst/>
                          <a:latin typeface="Phonetica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High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b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dirty="0">
                          <a:effectLst/>
                          <a:latin typeface="MImpExp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-take out.</a:t>
                      </a:r>
                      <a:r>
                        <a:rPr lang="en-US" sz="2000" dirty="0">
                          <a:effectLst/>
                          <a:latin typeface="MImpExp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appl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.2</a:t>
                      </a:r>
                      <a:r>
                        <a:rPr lang="en-US" sz="2000" dirty="0">
                          <a:effectLst/>
                          <a:latin typeface="MImpExp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sg </a:t>
                      </a:r>
                      <a:endParaRPr lang="en-US" sz="2000" dirty="0">
                        <a:effectLst/>
                        <a:latin typeface="Doulos SIL"/>
                        <a:ea typeface="Batang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0882952"/>
                  </a:ext>
                </a:extLst>
              </a:tr>
              <a:tr h="1660635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Phonetica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á−</a:t>
                      </a:r>
                      <a:r>
                        <a:rPr lang="en-US" sz="2000" dirty="0" err="1">
                          <a:effectLst/>
                          <a:latin typeface="Phonetica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kɔ̑l</a:t>
                      </a:r>
                      <a:r>
                        <a:rPr lang="en-US" sz="2000" dirty="0">
                          <a:effectLst/>
                          <a:latin typeface="Phonetica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Low Fall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b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dirty="0">
                          <a:effectLst/>
                          <a:latin typeface="MImpExp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-take out.2</a:t>
                      </a:r>
                      <a:r>
                        <a:rPr lang="en-US" sz="2000" dirty="0">
                          <a:effectLst/>
                          <a:latin typeface="MImpExp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sg </a:t>
                      </a:r>
                      <a:endParaRPr lang="en-US" sz="2000" dirty="0">
                        <a:effectLst/>
                        <a:latin typeface="Doulos SIL"/>
                        <a:ea typeface="Batang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Phonetica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á−</a:t>
                      </a:r>
                      <a:r>
                        <a:rPr lang="en-US" sz="2000" dirty="0" err="1">
                          <a:effectLst/>
                          <a:latin typeface="Phonetica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kɔ</a:t>
                      </a:r>
                      <a:r>
                        <a:rPr lang="en-US" sz="2000" dirty="0">
                          <a:effectLst/>
                          <a:latin typeface="Phonetica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̑́l 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High Fall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b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dirty="0">
                          <a:effectLst/>
                          <a:latin typeface="MImpExp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2000" dirty="0" err="1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disturb.</a:t>
                      </a:r>
                      <a:r>
                        <a:rPr lang="en-US" sz="2000" dirty="0" err="1">
                          <a:effectLst/>
                          <a:latin typeface="MImpExp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ov</a:t>
                      </a:r>
                      <a:r>
                        <a:rPr lang="en-US" sz="2000" dirty="0">
                          <a:effectLst/>
                          <a:latin typeface="MImpExp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effectLst/>
                        <a:latin typeface="Doulos SIL"/>
                        <a:ea typeface="Batang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PhoneticaTone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á-</a:t>
                      </a:r>
                      <a:r>
                        <a:rPr lang="en-US" sz="2000" dirty="0" err="1">
                          <a:effectLst/>
                          <a:latin typeface="PhoneticaTone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kɔ</a:t>
                      </a:r>
                      <a:r>
                        <a:rPr lang="en-US" sz="2000" dirty="0">
                          <a:effectLst/>
                          <a:latin typeface="PhoneticaTone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̑́l̅  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High Fall to Mid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b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dirty="0">
                          <a:effectLst/>
                          <a:latin typeface="MImpExp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-take </a:t>
                      </a:r>
                      <a:r>
                        <a:rPr lang="en-US" sz="2000" dirty="0" err="1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out.</a:t>
                      </a:r>
                      <a:r>
                        <a:rPr lang="en-US" sz="2000" dirty="0" err="1">
                          <a:effectLst/>
                          <a:latin typeface="MImpExp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appl</a:t>
                      </a:r>
                      <a:r>
                        <a:rPr lang="en-US" sz="2000" dirty="0">
                          <a:effectLst/>
                          <a:latin typeface="MImpExp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effectLst/>
                        <a:latin typeface="Doulos SIL"/>
                        <a:ea typeface="Batang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7623805"/>
                  </a:ext>
                </a:extLst>
              </a:tr>
              <a:tr h="1660635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Phonetica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á−</a:t>
                      </a:r>
                      <a:r>
                        <a:rPr lang="en-US" sz="2000" dirty="0" err="1">
                          <a:effectLst/>
                          <a:latin typeface="Phonetica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kɔ́l</a:t>
                      </a:r>
                      <a:r>
                        <a:rPr lang="en-US" sz="2000" dirty="0">
                          <a:effectLst/>
                          <a:latin typeface="Phonetica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̀  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Late Fall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b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dirty="0">
                          <a:effectLst/>
                          <a:latin typeface="MImpExp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-take </a:t>
                      </a:r>
                      <a:r>
                        <a:rPr lang="en-US" sz="2000" dirty="0" err="1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out.</a:t>
                      </a:r>
                      <a:r>
                        <a:rPr lang="en-US" sz="2000" dirty="0" err="1">
                          <a:effectLst/>
                          <a:latin typeface="MImpExp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fug</a:t>
                      </a:r>
                      <a:r>
                        <a:rPr lang="en-US" sz="2000" dirty="0">
                          <a:effectLst/>
                          <a:latin typeface="MImpExp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effectLst/>
                        <a:latin typeface="Doulos SIL"/>
                        <a:ea typeface="Batang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Phonetica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á</a:t>
                      </a:r>
                      <a:r>
                        <a:rPr lang="en-US" sz="2000" dirty="0">
                          <a:effectLst/>
                          <a:latin typeface="MImpExp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>
                          <a:effectLst/>
                          <a:latin typeface="Phonetica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sz="2000" dirty="0" err="1">
                          <a:effectLst/>
                          <a:latin typeface="Phonetica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kɔ</a:t>
                      </a:r>
                      <a:r>
                        <a:rPr lang="en-US" sz="2000" dirty="0">
                          <a:effectLst/>
                          <a:latin typeface="Phonetica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̄̆l 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High Rise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b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dirty="0">
                          <a:effectLst/>
                          <a:latin typeface="MImpExp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-disturb.</a:t>
                      </a:r>
                      <a:r>
                        <a:rPr lang="en-US" sz="2000" dirty="0">
                          <a:effectLst/>
                          <a:latin typeface="MImpExp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appl</a:t>
                      </a:r>
                      <a:r>
                        <a:rPr lang="en-US" sz="2000" dirty="0">
                          <a:effectLst/>
                          <a:latin typeface="MImprin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.2</a:t>
                      </a:r>
                      <a:r>
                        <a:rPr lang="en-US" sz="2000" dirty="0">
                          <a:effectLst/>
                          <a:latin typeface="MImpExp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sg </a:t>
                      </a:r>
                      <a:endParaRPr lang="en-US" sz="2000" dirty="0">
                        <a:effectLst/>
                        <a:latin typeface="Doulos SIL"/>
                        <a:ea typeface="Batang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</a:pPr>
                      <a:r>
                        <a:rPr lang="en-US" sz="2000" dirty="0">
                          <a:effectLst/>
                          <a:latin typeface="Doulos SIL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8196806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7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095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Schematic representation on tone on CVC verb root (</a:t>
            </a:r>
            <a:r>
              <a:rPr lang="en-US" dirty="0" err="1" smtClean="0"/>
              <a:t>Remijsen</a:t>
            </a:r>
            <a:r>
              <a:rPr lang="en-US" dirty="0" smtClean="0"/>
              <a:t> &amp; </a:t>
            </a:r>
            <a:r>
              <a:rPr lang="en-US" dirty="0" err="1" smtClean="0"/>
              <a:t>Ayoker</a:t>
            </a:r>
            <a:r>
              <a:rPr lang="en-US" dirty="0" smtClean="0"/>
              <a:t> 2014)</a:t>
            </a:r>
            <a:endParaRPr lang="en-US" dirty="0"/>
          </a:p>
        </p:txBody>
      </p:sp>
      <p:pic>
        <p:nvPicPr>
          <p:cNvPr id="6" name="Content Placeholder 5"/>
          <p:cNvPicPr>
            <a:picLocks noGrp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" r="9742" b="1377"/>
          <a:stretch/>
        </p:blipFill>
        <p:spPr>
          <a:xfrm>
            <a:off x="262759" y="1563729"/>
            <a:ext cx="4719144" cy="4913269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328745" y="1773936"/>
            <a:ext cx="6253655" cy="4623816"/>
          </a:xfrm>
        </p:spPr>
        <p:txBody>
          <a:bodyPr/>
          <a:lstStyle/>
          <a:p>
            <a:pPr marL="118872" indent="0">
              <a:buNone/>
            </a:pP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 – Low tone as the Fall happens on the onset consonant</a:t>
            </a:r>
          </a:p>
          <a:p>
            <a:r>
              <a:rPr lang="en-US" dirty="0" smtClean="0"/>
              <a:t>B – Early Fall</a:t>
            </a:r>
          </a:p>
          <a:p>
            <a:r>
              <a:rPr lang="en-US" dirty="0" smtClean="0"/>
              <a:t>C – Late Fall</a:t>
            </a:r>
          </a:p>
          <a:p>
            <a:r>
              <a:rPr lang="en-US" dirty="0" smtClean="0"/>
              <a:t>D – High tone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8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80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Schematic representation on tone on CVC verb root (</a:t>
            </a:r>
            <a:r>
              <a:rPr lang="en-US" dirty="0" err="1" smtClean="0"/>
              <a:t>Remijsen</a:t>
            </a:r>
            <a:r>
              <a:rPr lang="en-US" dirty="0" smtClean="0"/>
              <a:t> &amp; </a:t>
            </a:r>
            <a:r>
              <a:rPr lang="en-US" dirty="0" err="1" smtClean="0"/>
              <a:t>Ayoker</a:t>
            </a:r>
            <a:r>
              <a:rPr lang="en-US" dirty="0" smtClean="0"/>
              <a:t> 2014)</a:t>
            </a:r>
            <a:endParaRPr lang="en-US" dirty="0"/>
          </a:p>
        </p:txBody>
      </p:sp>
      <p:pic>
        <p:nvPicPr>
          <p:cNvPr id="6" name="Content Placeholder 5"/>
          <p:cNvPicPr>
            <a:picLocks noGrp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" r="9742" b="1377"/>
          <a:stretch/>
        </p:blipFill>
        <p:spPr>
          <a:xfrm>
            <a:off x="262758" y="1563729"/>
            <a:ext cx="5330997" cy="4913269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328745" y="1773936"/>
            <a:ext cx="6253655" cy="4623816"/>
          </a:xfrm>
        </p:spPr>
        <p:txBody>
          <a:bodyPr/>
          <a:lstStyle/>
          <a:p>
            <a:pPr marL="118872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9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pic>
        <p:nvPicPr>
          <p:cNvPr id="8" name="Picture 7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9" r="10919" b="-301"/>
          <a:stretch/>
        </p:blipFill>
        <p:spPr>
          <a:xfrm>
            <a:off x="5854262" y="1694688"/>
            <a:ext cx="5802912" cy="478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60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Conventions for marking falling </a:t>
            </a:r>
            <a:r>
              <a:rPr lang="en-US" dirty="0" smtClean="0"/>
              <a:t>tones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Mid </a:t>
            </a:r>
            <a:r>
              <a:rPr lang="en-GB" dirty="0"/>
              <a:t>to Low Fall will be marked on long vowels as </a:t>
            </a:r>
            <a:r>
              <a:rPr lang="en-GB" dirty="0" err="1"/>
              <a:t>a̅a</a:t>
            </a:r>
            <a:r>
              <a:rPr lang="en-GB" dirty="0"/>
              <a:t>̀ and on short vowels as ȃ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r>
              <a:rPr lang="en-GB" dirty="0" smtClean="0"/>
              <a:t>Early </a:t>
            </a:r>
            <a:r>
              <a:rPr lang="en-GB" dirty="0"/>
              <a:t>High Low Fall will be marked on long vowels as </a:t>
            </a:r>
            <a:r>
              <a:rPr lang="en-GB" dirty="0" err="1"/>
              <a:t>áa</a:t>
            </a:r>
            <a:r>
              <a:rPr lang="en-GB" dirty="0"/>
              <a:t>̀ and on short vowels as ȃ́.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Late </a:t>
            </a:r>
            <a:r>
              <a:rPr lang="en-GB" dirty="0"/>
              <a:t>High Fall will be marked on long vowels as aȃ́ (on the second of the vowels) and on short vowels as áˈ. 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10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464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Transitive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Verb root CVC – fixed Short, Short with Grade, or Long vowel</a:t>
            </a:r>
          </a:p>
          <a:p>
            <a:pPr lvl="1"/>
            <a:r>
              <a:rPr lang="en-US" dirty="0" smtClean="0"/>
              <a:t>Fixed short – vowel stays short in all forms (second root C may change)</a:t>
            </a:r>
          </a:p>
          <a:p>
            <a:pPr lvl="1"/>
            <a:r>
              <a:rPr lang="en-US" dirty="0" smtClean="0"/>
              <a:t>Short with Grade – short in Past, Long in other forms</a:t>
            </a:r>
          </a:p>
          <a:p>
            <a:pPr lvl="1"/>
            <a:r>
              <a:rPr lang="en-US" dirty="0" smtClean="0"/>
              <a:t>Long – always Long, sometimes Extra Long</a:t>
            </a:r>
          </a:p>
          <a:p>
            <a:r>
              <a:rPr lang="en-US" dirty="0" smtClean="0"/>
              <a:t>Tone patterns</a:t>
            </a:r>
          </a:p>
          <a:p>
            <a:pPr lvl="1"/>
            <a:r>
              <a:rPr lang="en-US" dirty="0" smtClean="0"/>
              <a:t>Fixed Short and Short with Grade – either Low or Low Fall</a:t>
            </a:r>
          </a:p>
          <a:p>
            <a:pPr lvl="1"/>
            <a:r>
              <a:rPr lang="en-US" dirty="0" smtClean="0"/>
              <a:t>Long – may have Low or Low Fall or High Fall as their base</a:t>
            </a:r>
          </a:p>
          <a:p>
            <a:r>
              <a:rPr lang="en-US" dirty="0" smtClean="0"/>
              <a:t>Results in 7 transitive verb classes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11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362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Seven transitive </a:t>
            </a:r>
            <a:r>
              <a:rPr lang="en-US" dirty="0"/>
              <a:t>verb classes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/>
              <a:t>Remijsen</a:t>
            </a:r>
            <a:r>
              <a:rPr lang="en-US" dirty="0"/>
              <a:t>, Miller-Naudé and Gilley 2016)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5" t="17182" r="7522" b="56574"/>
          <a:stretch/>
        </p:blipFill>
        <p:spPr>
          <a:xfrm>
            <a:off x="-34087" y="1589478"/>
            <a:ext cx="11951767" cy="488752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12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350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Transitive and </a:t>
            </a:r>
            <a:r>
              <a:rPr lang="en-US" dirty="0" err="1" smtClean="0"/>
              <a:t>antipassive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8872" indent="0">
              <a:buNone/>
            </a:pPr>
            <a:r>
              <a:rPr lang="en-US" dirty="0" smtClean="0"/>
              <a:t>(1) </a:t>
            </a:r>
            <a:r>
              <a:rPr lang="en-US" b="1" dirty="0" smtClean="0"/>
              <a:t>Transitive </a:t>
            </a:r>
            <a:r>
              <a:rPr lang="en-US" dirty="0" smtClean="0"/>
              <a:t>(bivalent)</a:t>
            </a:r>
            <a:endParaRPr lang="en-US" b="1" dirty="0" smtClean="0"/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/>
              <a:t>jʌ̂j</a:t>
            </a:r>
            <a:r>
              <a:rPr lang="en-US" dirty="0"/>
              <a:t>             </a:t>
            </a:r>
            <a:r>
              <a:rPr lang="en-US" dirty="0" err="1">
                <a:solidFill>
                  <a:srgbClr val="FF0000"/>
                </a:solidFill>
              </a:rPr>
              <a:t>á-jɛ̑r</a:t>
            </a:r>
            <a:r>
              <a:rPr lang="en-US" dirty="0"/>
              <a:t>                  </a:t>
            </a:r>
            <a:r>
              <a:rPr lang="en-US" dirty="0" err="1"/>
              <a:t>jɪ</a:t>
            </a:r>
            <a:r>
              <a:rPr lang="en-US" dirty="0"/>
              <a:t>̄      </a:t>
            </a:r>
            <a:r>
              <a:rPr lang="en-US" dirty="0" err="1"/>
              <a:t>twɔ́ŋ</a:t>
            </a:r>
            <a:r>
              <a:rPr lang="en-US" dirty="0"/>
              <a:t> </a:t>
            </a:r>
          </a:p>
          <a:p>
            <a:pPr marL="118872" indent="0">
              <a:buNone/>
            </a:pPr>
            <a:r>
              <a:rPr lang="en-US" dirty="0"/>
              <a:t>	canoe      </a:t>
            </a:r>
            <a:r>
              <a:rPr lang="en-US" dirty="0" err="1"/>
              <a:t>PST-bail:T</a:t>
            </a:r>
            <a:r>
              <a:rPr lang="en-US" dirty="0"/>
              <a:t>      ERG  </a:t>
            </a:r>
            <a:r>
              <a:rPr lang="en-US" dirty="0" err="1"/>
              <a:t>Twong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	‘</a:t>
            </a:r>
            <a:r>
              <a:rPr lang="en-US" dirty="0" err="1"/>
              <a:t>Twong</a:t>
            </a:r>
            <a:r>
              <a:rPr lang="en-US" dirty="0"/>
              <a:t> bailed out the canoe (completely)’</a:t>
            </a:r>
          </a:p>
          <a:p>
            <a:pPr marL="118872" indent="0">
              <a:buNone/>
            </a:pPr>
            <a:r>
              <a:rPr lang="en-US" dirty="0"/>
              <a:t> </a:t>
            </a:r>
          </a:p>
          <a:p>
            <a:pPr marL="118872" indent="0">
              <a:buNone/>
            </a:pPr>
            <a:r>
              <a:rPr lang="en-US" dirty="0"/>
              <a:t>(2) </a:t>
            </a:r>
            <a:r>
              <a:rPr lang="en-US" b="1" dirty="0" err="1" smtClean="0"/>
              <a:t>Antipassive</a:t>
            </a:r>
            <a:r>
              <a:rPr lang="en-US" b="1" dirty="0" smtClean="0"/>
              <a:t> </a:t>
            </a:r>
            <a:r>
              <a:rPr lang="en-US" dirty="0" smtClean="0"/>
              <a:t>(monovalent)</a:t>
            </a:r>
            <a:endParaRPr lang="en-US" b="1" dirty="0" smtClean="0"/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/>
              <a:t>twɔ́ŋ</a:t>
            </a:r>
            <a:r>
              <a:rPr lang="en-US" dirty="0"/>
              <a:t>      </a:t>
            </a:r>
            <a:r>
              <a:rPr lang="en-US" dirty="0" err="1">
                <a:solidFill>
                  <a:srgbClr val="FF0000"/>
                </a:solidFill>
              </a:rPr>
              <a:t>á-jèt</a:t>
            </a:r>
            <a:r>
              <a:rPr lang="en-US" dirty="0"/>
              <a:t>                   </a:t>
            </a:r>
            <a:r>
              <a:rPr lang="en-US" dirty="0" err="1"/>
              <a:t>kɪ</a:t>
            </a:r>
            <a:r>
              <a:rPr lang="en-US" dirty="0"/>
              <a:t>̄       </a:t>
            </a:r>
            <a:r>
              <a:rPr lang="en-US" dirty="0" err="1"/>
              <a:t>jʌ̂j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Twong</a:t>
            </a:r>
            <a:r>
              <a:rPr lang="en-US" dirty="0"/>
              <a:t>    </a:t>
            </a:r>
            <a:r>
              <a:rPr lang="en-US" dirty="0" err="1"/>
              <a:t>PST-bail:AP</a:t>
            </a:r>
            <a:r>
              <a:rPr lang="en-US" dirty="0"/>
              <a:t>    OBL    canoe</a:t>
            </a:r>
            <a:br>
              <a:rPr lang="en-US" dirty="0"/>
            </a:br>
            <a:r>
              <a:rPr lang="en-US" dirty="0"/>
              <a:t>	‘</a:t>
            </a:r>
            <a:r>
              <a:rPr lang="en-US" dirty="0" err="1"/>
              <a:t>Twong</a:t>
            </a:r>
            <a:r>
              <a:rPr lang="en-US" dirty="0"/>
              <a:t> bailed a canoe’</a:t>
            </a:r>
          </a:p>
          <a:p>
            <a:pPr marL="118872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13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427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Transitive and </a:t>
            </a:r>
            <a:r>
              <a:rPr lang="en-US" dirty="0" err="1" smtClean="0"/>
              <a:t>antipassive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Antipassive</a:t>
            </a:r>
            <a:r>
              <a:rPr lang="en-US" dirty="0" smtClean="0"/>
              <a:t> verb roots differ phonologically from transitive verb roots:</a:t>
            </a:r>
          </a:p>
          <a:p>
            <a:pPr lvl="1"/>
            <a:r>
              <a:rPr lang="en-US" dirty="0" smtClean="0"/>
              <a:t>Vowel – Transitive uses [-ATR]; </a:t>
            </a:r>
            <a:r>
              <a:rPr lang="en-US" dirty="0" err="1" smtClean="0"/>
              <a:t>Antipassive</a:t>
            </a:r>
            <a:r>
              <a:rPr lang="en-US" dirty="0" smtClean="0"/>
              <a:t> uses [+ATR]</a:t>
            </a:r>
          </a:p>
          <a:p>
            <a:pPr lvl="1"/>
            <a:r>
              <a:rPr lang="en-US" dirty="0" smtClean="0"/>
              <a:t>Final consonant – </a:t>
            </a:r>
            <a:r>
              <a:rPr lang="en-US" dirty="0" err="1" smtClean="0"/>
              <a:t>Antipassive</a:t>
            </a:r>
            <a:r>
              <a:rPr lang="en-US" dirty="0" smtClean="0"/>
              <a:t> often has an alternation in final consonant if the preceding vowel is Fixed Short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Example: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Transitive </a:t>
            </a:r>
            <a:r>
              <a:rPr lang="en-US" dirty="0" err="1">
                <a:solidFill>
                  <a:srgbClr val="FF0000"/>
                </a:solidFill>
              </a:rPr>
              <a:t>á-jɛ̑r</a:t>
            </a:r>
            <a:r>
              <a:rPr lang="en-US" dirty="0"/>
              <a:t> </a:t>
            </a:r>
            <a:r>
              <a:rPr lang="en-US" dirty="0" smtClean="0"/>
              <a:t>  vs. </a:t>
            </a:r>
            <a:r>
              <a:rPr lang="en-US" dirty="0" err="1" smtClean="0"/>
              <a:t>Antipassive</a:t>
            </a:r>
            <a:r>
              <a:rPr lang="en-US" dirty="0" smtClean="0"/>
              <a:t>  </a:t>
            </a:r>
            <a:r>
              <a:rPr lang="en-US" dirty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á-jèt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14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928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Comparison of intransitive verbs to </a:t>
            </a:r>
            <a:r>
              <a:rPr lang="en-US" dirty="0" err="1" smtClean="0"/>
              <a:t>antipassive</a:t>
            </a:r>
            <a:r>
              <a:rPr lang="en-US" dirty="0" smtClean="0"/>
              <a:t> and transitive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5192"/>
            <a:ext cx="10972800" cy="497612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Intransitive </a:t>
            </a:r>
            <a:r>
              <a:rPr lang="en-US" dirty="0"/>
              <a:t>verbs are similar to </a:t>
            </a:r>
            <a:r>
              <a:rPr lang="en-US" dirty="0" err="1"/>
              <a:t>antipassive</a:t>
            </a:r>
            <a:r>
              <a:rPr lang="en-US" dirty="0"/>
              <a:t> verbs</a:t>
            </a:r>
          </a:p>
          <a:p>
            <a:pPr lvl="1"/>
            <a:r>
              <a:rPr lang="en-US" dirty="0"/>
              <a:t>Monovalent and the single argument precedes the verb</a:t>
            </a:r>
          </a:p>
          <a:p>
            <a:r>
              <a:rPr lang="en-US" dirty="0" smtClean="0"/>
              <a:t>Intransitive verbs are similar to transitive verbs</a:t>
            </a:r>
          </a:p>
          <a:p>
            <a:pPr lvl="1"/>
            <a:r>
              <a:rPr lang="en-US" dirty="0" smtClean="0"/>
              <a:t>Can be put into classes based upon vowel length and tone</a:t>
            </a:r>
          </a:p>
          <a:p>
            <a:pPr lvl="1"/>
            <a:r>
              <a:rPr lang="en-US" dirty="0" smtClean="0"/>
              <a:t>Some classes of intransitive verbs can form derived </a:t>
            </a:r>
            <a:r>
              <a:rPr lang="en-US" dirty="0" err="1" smtClean="0"/>
              <a:t>transitives</a:t>
            </a:r>
            <a:r>
              <a:rPr lang="en-US" dirty="0"/>
              <a:t> </a:t>
            </a:r>
            <a:r>
              <a:rPr lang="en-US" dirty="0" smtClean="0"/>
              <a:t>(bivalent)</a:t>
            </a:r>
          </a:p>
          <a:p>
            <a:r>
              <a:rPr lang="en-US" dirty="0" smtClean="0"/>
              <a:t>Intransitive verbs are dissimilar to transitive verbs</a:t>
            </a:r>
          </a:p>
          <a:p>
            <a:pPr lvl="1"/>
            <a:r>
              <a:rPr lang="en-US" dirty="0" smtClean="0"/>
              <a:t>Cannot generally be morphologically modified to indicate </a:t>
            </a:r>
          </a:p>
          <a:p>
            <a:pPr lvl="2"/>
            <a:r>
              <a:rPr lang="en-US" dirty="0" smtClean="0"/>
              <a:t>iterative action</a:t>
            </a:r>
          </a:p>
          <a:p>
            <a:pPr lvl="2"/>
            <a:r>
              <a:rPr lang="en-US" dirty="0" smtClean="0"/>
              <a:t>Direction of verbal action with respect to the speaker</a:t>
            </a:r>
          </a:p>
          <a:p>
            <a:pPr lvl="2"/>
            <a:r>
              <a:rPr lang="en-US" dirty="0" err="1" smtClean="0"/>
              <a:t>Benefactive</a:t>
            </a:r>
            <a:r>
              <a:rPr lang="en-US" dirty="0" smtClean="0"/>
              <a:t> or instrumental constituent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dirty="0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 dirty="0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15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861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Morphological complexity in intransitive verb inflection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Intransitive verbs and transitive verbs share minimal inflectional features:</a:t>
            </a:r>
          </a:p>
          <a:p>
            <a:pPr lvl="1"/>
            <a:r>
              <a:rPr lang="en-US" dirty="0" smtClean="0"/>
              <a:t>Past (evidential) prefix 	</a:t>
            </a:r>
            <a:r>
              <a:rPr lang="en-US" i="1" dirty="0"/>
              <a:t>á-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Future prefix			</a:t>
            </a:r>
            <a:r>
              <a:rPr lang="en-US" i="1" dirty="0" smtClean="0"/>
              <a:t>ʊ́</a:t>
            </a:r>
          </a:p>
          <a:p>
            <a:r>
              <a:rPr lang="en-US" dirty="0" smtClean="0"/>
              <a:t>Six intransitive verb classes based on</a:t>
            </a:r>
          </a:p>
          <a:p>
            <a:pPr lvl="1"/>
            <a:r>
              <a:rPr lang="en-US" dirty="0" smtClean="0"/>
              <a:t>Morphological structure</a:t>
            </a:r>
          </a:p>
          <a:p>
            <a:pPr lvl="1"/>
            <a:r>
              <a:rPr lang="en-US" dirty="0" smtClean="0"/>
              <a:t>Lexical tone of the verb root</a:t>
            </a:r>
          </a:p>
          <a:p>
            <a:pPr lvl="1"/>
            <a:r>
              <a:rPr lang="en-US" dirty="0" smtClean="0"/>
              <a:t>Meanings of the verbs within each class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16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855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Semantic features of intransitive verb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Kind of action depicted by the verb (</a:t>
            </a:r>
            <a:r>
              <a:rPr lang="en-US" i="1" dirty="0" err="1" smtClean="0"/>
              <a:t>Aktionsart</a:t>
            </a:r>
            <a:r>
              <a:rPr lang="en-US" dirty="0" smtClean="0"/>
              <a:t>)</a:t>
            </a:r>
          </a:p>
          <a:p>
            <a:r>
              <a:rPr lang="en-US" dirty="0" smtClean="0"/>
              <a:t>States, activities, achievements, accomplishments, </a:t>
            </a:r>
            <a:r>
              <a:rPr lang="en-US" dirty="0" err="1" smtClean="0"/>
              <a:t>semelfactives</a:t>
            </a:r>
            <a:r>
              <a:rPr lang="en-US" dirty="0" smtClean="0"/>
              <a:t> (Smith 1991)</a:t>
            </a:r>
          </a:p>
          <a:p>
            <a:r>
              <a:rPr lang="en-US" dirty="0"/>
              <a:t>A</a:t>
            </a:r>
            <a:r>
              <a:rPr lang="en-US" dirty="0" smtClean="0"/>
              <a:t>nalysis </a:t>
            </a:r>
            <a:r>
              <a:rPr lang="en-US" dirty="0"/>
              <a:t>of </a:t>
            </a:r>
            <a:r>
              <a:rPr lang="en-US" dirty="0" err="1"/>
              <a:t>Anywa</a:t>
            </a:r>
            <a:r>
              <a:rPr lang="en-US" dirty="0"/>
              <a:t> by </a:t>
            </a:r>
            <a:r>
              <a:rPr lang="en-US" dirty="0" err="1"/>
              <a:t>Reh</a:t>
            </a:r>
            <a:r>
              <a:rPr lang="en-US" dirty="0"/>
              <a:t> (1995:183) similarly divided monovalent verbs into semantic </a:t>
            </a:r>
            <a:r>
              <a:rPr lang="en-US" dirty="0" smtClean="0"/>
              <a:t>categories -- </a:t>
            </a:r>
            <a:r>
              <a:rPr lang="en-US" dirty="0"/>
              <a:t>static verbs, action verbs, emission verbs, and process </a:t>
            </a:r>
            <a:r>
              <a:rPr lang="en-US" dirty="0" smtClean="0"/>
              <a:t>verbs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17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769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Intransitive class 1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3052101"/>
              </p:ext>
            </p:extLst>
          </p:nvPr>
        </p:nvGraphicFramePr>
        <p:xfrm>
          <a:off x="609600" y="1617668"/>
          <a:ext cx="7073463" cy="2060952"/>
        </p:xfrm>
        <a:graphic>
          <a:graphicData uri="http://schemas.openxmlformats.org/drawingml/2006/table">
            <a:tbl>
              <a:tblPr firstRow="1" firstCol="1" bandRow="1"/>
              <a:tblGrid>
                <a:gridCol w="2834448">
                  <a:extLst>
                    <a:ext uri="{9D8B030D-6E8A-4147-A177-3AD203B41FA5}">
                      <a16:colId xmlns:a16="http://schemas.microsoft.com/office/drawing/2014/main" val="2351445531"/>
                    </a:ext>
                  </a:extLst>
                </a:gridCol>
                <a:gridCol w="1288324">
                  <a:extLst>
                    <a:ext uri="{9D8B030D-6E8A-4147-A177-3AD203B41FA5}">
                      <a16:colId xmlns:a16="http://schemas.microsoft.com/office/drawing/2014/main" val="809673755"/>
                    </a:ext>
                  </a:extLst>
                </a:gridCol>
                <a:gridCol w="2950691">
                  <a:extLst>
                    <a:ext uri="{9D8B030D-6E8A-4147-A177-3AD203B41FA5}">
                      <a16:colId xmlns:a16="http://schemas.microsoft.com/office/drawing/2014/main" val="3450151573"/>
                    </a:ext>
                  </a:extLst>
                </a:gridCol>
              </a:tblGrid>
              <a:tr h="515238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Past</a:t>
                      </a:r>
                      <a:endParaRPr lang="en-US" sz="24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a-CVC-i</a:t>
                      </a:r>
                      <a:endParaRPr lang="en-US" sz="24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H-L-L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2525872"/>
                  </a:ext>
                </a:extLst>
              </a:tr>
              <a:tr h="515238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Perfective</a:t>
                      </a:r>
                      <a:endParaRPr lang="en-US" sz="24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CVC-ɔ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L-L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3058526"/>
                  </a:ext>
                </a:extLst>
              </a:tr>
              <a:tr h="515238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Imperfective</a:t>
                      </a:r>
                      <a:endParaRPr lang="en-US" sz="24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ʊ-CVC-ɔ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H-HF-L</a:t>
                      </a:r>
                      <a:endParaRPr lang="en-US" sz="24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7815898"/>
                  </a:ext>
                </a:extLst>
              </a:tr>
              <a:tr h="515238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Future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ʊ-CVC-i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H-L-H    [H-M-H]</a:t>
                      </a:r>
                      <a:endParaRPr lang="en-US" sz="24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0249940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18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2615" y="4319751"/>
            <a:ext cx="105929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States or activities with no focus on beginning or ending point</a:t>
            </a:r>
          </a:p>
          <a:p>
            <a:r>
              <a:rPr lang="en-US" sz="3200" dirty="0" smtClean="0"/>
              <a:t>Three semantic sub-types of verbs in this class: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states, activities, and motion verbs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386046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Intransitive class 1 – states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Example:	</a:t>
            </a:r>
            <a:r>
              <a:rPr lang="en-US" dirty="0" err="1" smtClean="0"/>
              <a:t>bʊ</a:t>
            </a:r>
            <a:r>
              <a:rPr lang="en-US" dirty="0" err="1"/>
              <a:t>̄ʊl</a:t>
            </a:r>
            <a:r>
              <a:rPr lang="en-US" dirty="0"/>
              <a:t>    </a:t>
            </a:r>
            <a:r>
              <a:rPr lang="en-US" dirty="0" err="1"/>
              <a:t>ʊ́pɪ́ɪ̀lɔ</a:t>
            </a:r>
            <a:r>
              <a:rPr lang="en-US" dirty="0"/>
              <a:t>̀</a:t>
            </a:r>
            <a:br>
              <a:rPr lang="en-US" dirty="0"/>
            </a:br>
            <a:r>
              <a:rPr lang="en-US" dirty="0" smtClean="0"/>
              <a:t>		</a:t>
            </a:r>
            <a:r>
              <a:rPr lang="en-US" dirty="0"/>
              <a:t>	</a:t>
            </a:r>
            <a:r>
              <a:rPr lang="en-US" dirty="0" err="1"/>
              <a:t>Bol</a:t>
            </a:r>
            <a:r>
              <a:rPr lang="en-US" dirty="0"/>
              <a:t>    </a:t>
            </a:r>
            <a:r>
              <a:rPr lang="en-US" dirty="0" err="1"/>
              <a:t>IMPF:be.intelligent:I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		</a:t>
            </a:r>
            <a:r>
              <a:rPr lang="en-US" dirty="0"/>
              <a:t>	‘</a:t>
            </a:r>
            <a:r>
              <a:rPr lang="en-US" dirty="0" err="1"/>
              <a:t>Bol</a:t>
            </a:r>
            <a:r>
              <a:rPr lang="en-US" dirty="0"/>
              <a:t> is becoming intelligent</a:t>
            </a:r>
            <a:r>
              <a:rPr lang="en-US" dirty="0" smtClean="0"/>
              <a:t>.’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smtClean="0"/>
              <a:t>		</a:t>
            </a:r>
          </a:p>
          <a:p>
            <a:r>
              <a:rPr lang="en-US" dirty="0"/>
              <a:t> </a:t>
            </a:r>
            <a:r>
              <a:rPr lang="en-US" dirty="0" smtClean="0"/>
              <a:t>states derived from adjectives</a:t>
            </a:r>
          </a:p>
          <a:p>
            <a:r>
              <a:rPr lang="en-US" dirty="0" smtClean="0"/>
              <a:t>”property concepts”</a:t>
            </a:r>
          </a:p>
          <a:p>
            <a:pPr lvl="1"/>
            <a:r>
              <a:rPr lang="en-US" dirty="0" smtClean="0"/>
              <a:t>Indicating permanent quality - adjective </a:t>
            </a:r>
            <a:r>
              <a:rPr lang="en-US" dirty="0" err="1"/>
              <a:t>pɛ̑l</a:t>
            </a:r>
            <a:r>
              <a:rPr lang="en-US" dirty="0"/>
              <a:t> ‘intelligent</a:t>
            </a:r>
            <a:r>
              <a:rPr lang="en-US" dirty="0" smtClean="0"/>
              <a:t>’ (with Low Falling tone)</a:t>
            </a:r>
            <a:endParaRPr lang="en-US" dirty="0"/>
          </a:p>
          <a:p>
            <a:pPr lvl="1"/>
            <a:r>
              <a:rPr lang="en-US" dirty="0" smtClean="0"/>
              <a:t>Some adjectives may be modified to indicate temporary quality -- </a:t>
            </a:r>
            <a:r>
              <a:rPr lang="en-US" dirty="0" err="1" smtClean="0"/>
              <a:t>pɛ̀ɛl</a:t>
            </a:r>
            <a:r>
              <a:rPr lang="en-US" dirty="0" smtClean="0"/>
              <a:t> (with Extra Long vowel)</a:t>
            </a:r>
            <a:endParaRPr lang="en-US" dirty="0"/>
          </a:p>
          <a:p>
            <a:pPr marL="118872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19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7821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Intransitive class 1 – </a:t>
            </a:r>
            <a:r>
              <a:rPr lang="en-US" dirty="0" smtClean="0"/>
              <a:t>states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5192"/>
            <a:ext cx="10972800" cy="4976127"/>
          </a:xfrm>
        </p:spPr>
        <p:txBody>
          <a:bodyPr>
            <a:normAutofit lnSpcReduction="10000"/>
          </a:bodyPr>
          <a:lstStyle/>
          <a:p>
            <a:pPr marL="118872" indent="0">
              <a:buNone/>
            </a:pPr>
            <a:r>
              <a:rPr lang="en-US" dirty="0" smtClean="0"/>
              <a:t>Other examples:</a:t>
            </a:r>
          </a:p>
          <a:p>
            <a:pPr marL="118872" indent="0">
              <a:buNone/>
            </a:pPr>
            <a:r>
              <a:rPr lang="en-US" dirty="0" smtClean="0"/>
              <a:t>	</a:t>
            </a:r>
            <a:r>
              <a:rPr lang="en-US" dirty="0" err="1"/>
              <a:t>álwi</a:t>
            </a:r>
            <a:r>
              <a:rPr lang="en-US" baseline="30000" dirty="0" err="1"/>
              <a:t>̀</a:t>
            </a:r>
            <a:r>
              <a:rPr lang="en-US" dirty="0" err="1"/>
              <a:t>iiji</a:t>
            </a:r>
            <a:r>
              <a:rPr lang="en-US" dirty="0"/>
              <a:t>̀ ‘be sweet’ </a:t>
            </a:r>
            <a:endParaRPr lang="en-US" dirty="0" smtClean="0"/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smtClean="0"/>
              <a:t>	adjective </a:t>
            </a:r>
            <a:r>
              <a:rPr lang="en-US" dirty="0" err="1"/>
              <a:t>lwȋ</a:t>
            </a:r>
            <a:r>
              <a:rPr lang="en-US" dirty="0" err="1" smtClean="0"/>
              <a:t>j</a:t>
            </a:r>
            <a:r>
              <a:rPr lang="en-US" dirty="0" smtClean="0"/>
              <a:t> ‘sweet [as permanent quality]’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smtClean="0"/>
              <a:t>	adjective </a:t>
            </a:r>
            <a:r>
              <a:rPr lang="en-US" dirty="0" err="1"/>
              <a:t>lwɪ̄</a:t>
            </a:r>
            <a:r>
              <a:rPr lang="en-US" dirty="0" err="1" smtClean="0"/>
              <a:t>ɪj</a:t>
            </a:r>
            <a:r>
              <a:rPr lang="en-US" dirty="0" smtClean="0"/>
              <a:t> ‘sweet’ [as temporary quality]’</a:t>
            </a:r>
            <a:r>
              <a:rPr lang="en-US" dirty="0"/>
              <a:t>	</a:t>
            </a:r>
            <a:endParaRPr lang="en-US" dirty="0" smtClean="0"/>
          </a:p>
          <a:p>
            <a:pPr marL="118872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ádòoɲɪ</a:t>
            </a:r>
            <a:r>
              <a:rPr lang="en-US" dirty="0" smtClean="0"/>
              <a:t>̀ </a:t>
            </a:r>
            <a:r>
              <a:rPr lang="en-US" dirty="0"/>
              <a:t>‘be good</a:t>
            </a:r>
            <a:r>
              <a:rPr lang="en-US" dirty="0" smtClean="0"/>
              <a:t>’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smtClean="0"/>
              <a:t>	adjective </a:t>
            </a:r>
            <a:r>
              <a:rPr lang="en-US" dirty="0" err="1" smtClean="0"/>
              <a:t>dɔ</a:t>
            </a:r>
            <a:r>
              <a:rPr lang="en-US" dirty="0" err="1"/>
              <a:t>̑c</a:t>
            </a:r>
            <a:r>
              <a:rPr lang="en-US" dirty="0"/>
              <a:t> </a:t>
            </a:r>
            <a:r>
              <a:rPr lang="en-US" dirty="0" smtClean="0"/>
              <a:t>‘good [as </a:t>
            </a:r>
            <a:r>
              <a:rPr lang="en-US" dirty="0"/>
              <a:t>permanent </a:t>
            </a:r>
            <a:r>
              <a:rPr lang="en-US" dirty="0" smtClean="0"/>
              <a:t>quality]’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smtClean="0"/>
              <a:t>	adjective </a:t>
            </a:r>
            <a:r>
              <a:rPr lang="en-US" dirty="0" err="1"/>
              <a:t>dɔ̄ɔɔ̀c</a:t>
            </a:r>
            <a:r>
              <a:rPr lang="en-US" dirty="0"/>
              <a:t> ‘</a:t>
            </a:r>
            <a:r>
              <a:rPr lang="en-US" dirty="0" smtClean="0"/>
              <a:t>good</a:t>
            </a:r>
            <a:r>
              <a:rPr lang="en-US" dirty="0"/>
              <a:t> </a:t>
            </a:r>
            <a:r>
              <a:rPr lang="en-US" dirty="0" smtClean="0"/>
              <a:t>[as temporary quality]’</a:t>
            </a:r>
          </a:p>
          <a:p>
            <a:pPr marL="118872" indent="0">
              <a:buNone/>
            </a:pPr>
            <a:r>
              <a:rPr lang="en-US" dirty="0"/>
              <a:t>	 </a:t>
            </a:r>
            <a:r>
              <a:rPr lang="en-US" dirty="0" err="1"/>
              <a:t>ákèeeɲɪ</a:t>
            </a:r>
            <a:r>
              <a:rPr lang="en-US" dirty="0"/>
              <a:t>̀ ‘be bitter</a:t>
            </a:r>
            <a:r>
              <a:rPr lang="en-US" dirty="0" smtClean="0"/>
              <a:t>’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smtClean="0"/>
              <a:t>	adjective </a:t>
            </a:r>
            <a:r>
              <a:rPr lang="en-US" dirty="0" err="1"/>
              <a:t>kɛ̑</a:t>
            </a:r>
            <a:r>
              <a:rPr lang="en-US" dirty="0" err="1" smtClean="0"/>
              <a:t>c</a:t>
            </a:r>
            <a:r>
              <a:rPr lang="en-US" dirty="0" smtClean="0"/>
              <a:t> ‘bitter’ [as permanent quality]’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smtClean="0"/>
              <a:t>	adjective </a:t>
            </a:r>
            <a:r>
              <a:rPr lang="en-US" dirty="0" err="1"/>
              <a:t>kɛ̄ɛɛ̀c</a:t>
            </a:r>
            <a:r>
              <a:rPr lang="en-US" dirty="0"/>
              <a:t> </a:t>
            </a:r>
            <a:r>
              <a:rPr lang="en-US" dirty="0" smtClean="0"/>
              <a:t>‘bitter [as temporary quality]’</a:t>
            </a:r>
          </a:p>
          <a:p>
            <a:pPr marL="118872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118872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20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672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Intransitive class 1 – </a:t>
            </a:r>
            <a:r>
              <a:rPr lang="en-US" dirty="0" smtClean="0"/>
              <a:t>states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May be modified to indicate causality: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/>
              <a:t>jōo</a:t>
            </a:r>
            <a:r>
              <a:rPr lang="en-US" dirty="0"/>
              <a:t>́ </a:t>
            </a:r>
            <a:r>
              <a:rPr lang="en-US" dirty="0" smtClean="0"/>
              <a:t>á-</a:t>
            </a:r>
            <a:r>
              <a:rPr lang="en-US" dirty="0" err="1" smtClean="0"/>
              <a:t>lʌ</a:t>
            </a:r>
            <a:r>
              <a:rPr lang="en-US" dirty="0" smtClean="0"/>
              <a:t>̀ᴧ</a:t>
            </a:r>
            <a:r>
              <a:rPr lang="en-US" dirty="0" err="1" smtClean="0"/>
              <a:t>ɲɪ</a:t>
            </a:r>
            <a:r>
              <a:rPr lang="en-US" dirty="0" smtClean="0"/>
              <a:t>̀					adjective </a:t>
            </a:r>
            <a:r>
              <a:rPr lang="en-US" dirty="0" err="1"/>
              <a:t>lȃc</a:t>
            </a:r>
            <a:r>
              <a:rPr lang="en-US" dirty="0"/>
              <a:t> ‘</a:t>
            </a:r>
            <a:r>
              <a:rPr lang="en-US" dirty="0" smtClean="0"/>
              <a:t>wide’</a:t>
            </a:r>
            <a:endParaRPr lang="en-US" dirty="0"/>
          </a:p>
          <a:p>
            <a:pPr marL="118872" indent="0">
              <a:buNone/>
            </a:pPr>
            <a:r>
              <a:rPr lang="en-US" dirty="0"/>
              <a:t>	road </a:t>
            </a:r>
            <a:r>
              <a:rPr lang="en-US" dirty="0" err="1" smtClean="0"/>
              <a:t>PST-wide:I</a:t>
            </a:r>
            <a:r>
              <a:rPr lang="en-US" dirty="0" smtClean="0"/>
              <a:t>			</a:t>
            </a:r>
            <a:r>
              <a:rPr lang="en-US" dirty="0"/>
              <a:t> </a:t>
            </a:r>
            <a:r>
              <a:rPr lang="en-US" dirty="0" smtClean="0"/>
              <a:t>        </a:t>
            </a:r>
            <a:endParaRPr lang="en-US" dirty="0"/>
          </a:p>
          <a:p>
            <a:pPr marL="118872" indent="0">
              <a:buNone/>
            </a:pPr>
            <a:r>
              <a:rPr lang="en-US" dirty="0"/>
              <a:t>	‘The road became wide.’</a:t>
            </a:r>
          </a:p>
          <a:p>
            <a:pPr marL="118872" indent="0">
              <a:buNone/>
            </a:pPr>
            <a:r>
              <a:rPr lang="en-US" dirty="0"/>
              <a:t> 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jo</a:t>
            </a:r>
            <a:r>
              <a:rPr lang="en-US" dirty="0" err="1"/>
              <a:t>̄o</a:t>
            </a:r>
            <a:r>
              <a:rPr lang="en-US" dirty="0"/>
              <a:t>́    á-</a:t>
            </a:r>
            <a:r>
              <a:rPr lang="en-US" dirty="0" err="1"/>
              <a:t>láàɲ</a:t>
            </a:r>
            <a:r>
              <a:rPr lang="en-US" dirty="0"/>
              <a:t>                      </a:t>
            </a:r>
            <a:r>
              <a:rPr lang="en-US" dirty="0" err="1"/>
              <a:t>jɪ</a:t>
            </a:r>
            <a:r>
              <a:rPr lang="en-US" dirty="0"/>
              <a:t>̄     </a:t>
            </a:r>
            <a:r>
              <a:rPr lang="en-US" dirty="0" err="1"/>
              <a:t>bʊ̄ʊl</a:t>
            </a:r>
            <a:r>
              <a:rPr lang="en-US" dirty="0"/>
              <a:t>. </a:t>
            </a:r>
          </a:p>
          <a:p>
            <a:pPr marL="118872" indent="0">
              <a:buNone/>
            </a:pPr>
            <a:r>
              <a:rPr lang="en-US" dirty="0"/>
              <a:t>	road </a:t>
            </a:r>
            <a:r>
              <a:rPr lang="en-US" dirty="0" err="1"/>
              <a:t>PST-wide:I:CAUS</a:t>
            </a:r>
            <a:r>
              <a:rPr lang="en-US" dirty="0"/>
              <a:t>   ERG </a:t>
            </a:r>
            <a:r>
              <a:rPr lang="en-US" dirty="0" err="1"/>
              <a:t>Bol</a:t>
            </a:r>
            <a:endParaRPr lang="en-US" dirty="0"/>
          </a:p>
          <a:p>
            <a:pPr marL="118872" indent="0">
              <a:buNone/>
            </a:pPr>
            <a:r>
              <a:rPr lang="en-US" dirty="0"/>
              <a:t>	‘</a:t>
            </a:r>
            <a:r>
              <a:rPr lang="en-US" dirty="0" err="1"/>
              <a:t>Bol</a:t>
            </a:r>
            <a:r>
              <a:rPr lang="en-US" dirty="0"/>
              <a:t> widened the road.’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21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1710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Intransitive class 1 -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Activity verbs – examples:</a:t>
            </a:r>
          </a:p>
          <a:p>
            <a:pPr marL="118872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áŋɛ̀ɛd</a:t>
            </a:r>
            <a:r>
              <a:rPr lang="en-US" dirty="0" err="1"/>
              <a:t>̪</a:t>
            </a:r>
            <a:r>
              <a:rPr lang="en-US" dirty="0" err="1" smtClean="0"/>
              <a:t>ɪ</a:t>
            </a:r>
            <a:r>
              <a:rPr lang="en-US" dirty="0" smtClean="0"/>
              <a:t>̀	‘laugh’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/>
              <a:t>aŋàamɪ</a:t>
            </a:r>
            <a:r>
              <a:rPr lang="en-US" dirty="0"/>
              <a:t>̀ </a:t>
            </a:r>
            <a:r>
              <a:rPr lang="en-US" dirty="0" smtClean="0"/>
              <a:t>	‘yawn’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ajwòoŋɪ</a:t>
            </a:r>
            <a:r>
              <a:rPr lang="en-US" dirty="0" smtClean="0"/>
              <a:t>̀ 	‘</a:t>
            </a:r>
            <a:r>
              <a:rPr lang="en-US" dirty="0"/>
              <a:t>cry</a:t>
            </a:r>
            <a:r>
              <a:rPr lang="en-US" dirty="0" smtClean="0"/>
              <a:t>’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ájʌ̀ʌɲi</a:t>
            </a:r>
            <a:r>
              <a:rPr lang="en-US" dirty="0" smtClean="0"/>
              <a:t>̀ 	‘</a:t>
            </a:r>
            <a:r>
              <a:rPr lang="en-US" dirty="0"/>
              <a:t>begin to boil</a:t>
            </a:r>
            <a:r>
              <a:rPr lang="en-US" dirty="0" smtClean="0"/>
              <a:t>’</a:t>
            </a:r>
          </a:p>
          <a:p>
            <a:pPr marL="118872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árjɛ̀rɪ</a:t>
            </a:r>
            <a:r>
              <a:rPr lang="en-US" dirty="0" smtClean="0"/>
              <a:t>̀ 	‘</a:t>
            </a:r>
            <a:r>
              <a:rPr lang="en-US" dirty="0"/>
              <a:t>swing by hanging</a:t>
            </a:r>
            <a:r>
              <a:rPr lang="en-US" dirty="0" smtClean="0"/>
              <a:t>’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ámìini</a:t>
            </a:r>
            <a:r>
              <a:rPr lang="en-US" dirty="0" smtClean="0"/>
              <a:t>̀ 	‘</a:t>
            </a:r>
            <a:r>
              <a:rPr lang="en-US" dirty="0"/>
              <a:t>moan’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22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2859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Intransitive class 1 -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activity verbs can be derived </a:t>
            </a:r>
            <a:r>
              <a:rPr lang="en-US" dirty="0" err="1" smtClean="0"/>
              <a:t>transitives</a:t>
            </a:r>
            <a:r>
              <a:rPr lang="en-US" dirty="0" smtClean="0"/>
              <a:t>:</a:t>
            </a:r>
          </a:p>
          <a:p>
            <a:pPr marL="118872" indent="0">
              <a:buNone/>
            </a:pPr>
            <a:endParaRPr lang="en-US" dirty="0"/>
          </a:p>
          <a:p>
            <a:pPr marL="118872" indent="0">
              <a:buNone/>
            </a:pPr>
            <a:r>
              <a:rPr lang="en-US" dirty="0" smtClean="0"/>
              <a:t>Neutral			</a:t>
            </a:r>
            <a:r>
              <a:rPr lang="en-US" dirty="0" err="1" smtClean="0"/>
              <a:t>twɔ́ɔŋ</a:t>
            </a:r>
            <a:r>
              <a:rPr lang="en-US" dirty="0" smtClean="0"/>
              <a:t>     </a:t>
            </a:r>
            <a:r>
              <a:rPr lang="en-US" dirty="0"/>
              <a:t>á-</a:t>
            </a:r>
            <a:r>
              <a:rPr lang="en-US" dirty="0" err="1"/>
              <a:t>ŋɛ̀ɛd̪ɪ</a:t>
            </a:r>
            <a:r>
              <a:rPr lang="en-US" dirty="0"/>
              <a:t>̀</a:t>
            </a:r>
          </a:p>
          <a:p>
            <a:pPr marL="118872" indent="0">
              <a:buNone/>
            </a:pPr>
            <a:r>
              <a:rPr lang="en-US" dirty="0" smtClean="0"/>
              <a:t>		</a:t>
            </a: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err="1" smtClean="0"/>
              <a:t>Twong</a:t>
            </a:r>
            <a:r>
              <a:rPr lang="en-US" dirty="0" smtClean="0"/>
              <a:t>  </a:t>
            </a:r>
            <a:r>
              <a:rPr lang="en-US" dirty="0" err="1"/>
              <a:t>PST-laughed:I</a:t>
            </a:r>
            <a:endParaRPr lang="en-US" dirty="0"/>
          </a:p>
          <a:p>
            <a:pPr marL="118872" indent="0">
              <a:buNone/>
            </a:pPr>
            <a:r>
              <a:rPr lang="en-US" dirty="0" smtClean="0"/>
              <a:t>		</a:t>
            </a:r>
            <a:r>
              <a:rPr lang="en-US" dirty="0"/>
              <a:t>	</a:t>
            </a:r>
            <a:r>
              <a:rPr lang="en-US" dirty="0" smtClean="0"/>
              <a:t>	‘</a:t>
            </a:r>
            <a:r>
              <a:rPr lang="en-US" dirty="0" err="1"/>
              <a:t>Twong</a:t>
            </a:r>
            <a:r>
              <a:rPr lang="en-US" dirty="0"/>
              <a:t> laughed.’</a:t>
            </a:r>
          </a:p>
          <a:p>
            <a:pPr marL="118872" indent="0">
              <a:buNone/>
            </a:pPr>
            <a:endParaRPr lang="en-US" dirty="0" smtClean="0"/>
          </a:p>
          <a:p>
            <a:pPr marL="118872" indent="0">
              <a:buNone/>
            </a:pPr>
            <a:r>
              <a:rPr lang="en-US" dirty="0" smtClean="0"/>
              <a:t>Derived transitive	</a:t>
            </a:r>
            <a:r>
              <a:rPr lang="en-US" dirty="0" err="1" smtClean="0"/>
              <a:t>twɔ́ɔŋ</a:t>
            </a:r>
            <a:r>
              <a:rPr lang="en-US" dirty="0" smtClean="0"/>
              <a:t>      </a:t>
            </a:r>
            <a:r>
              <a:rPr lang="en-US" dirty="0"/>
              <a:t>á-</a:t>
            </a:r>
            <a:r>
              <a:rPr lang="en-US" dirty="0" err="1"/>
              <a:t>ŋɛɛ</a:t>
            </a:r>
            <a:r>
              <a:rPr lang="en-US" dirty="0"/>
              <a:t>̑́</a:t>
            </a:r>
            <a:r>
              <a:rPr lang="en-US" dirty="0" err="1"/>
              <a:t>d̪ɪ</a:t>
            </a:r>
            <a:r>
              <a:rPr lang="en-US" dirty="0"/>
              <a:t>̀              </a:t>
            </a:r>
            <a:r>
              <a:rPr lang="en-US" dirty="0" err="1"/>
              <a:t>jɪ</a:t>
            </a:r>
            <a:r>
              <a:rPr lang="en-US" dirty="0"/>
              <a:t>̄      </a:t>
            </a:r>
            <a:r>
              <a:rPr lang="en-US" dirty="0" err="1"/>
              <a:t>bʊ̄ʊl</a:t>
            </a:r>
            <a:endParaRPr lang="en-US" dirty="0"/>
          </a:p>
          <a:p>
            <a:pPr marL="118872" indent="0">
              <a:buNone/>
            </a:pPr>
            <a:r>
              <a:rPr lang="en-US" dirty="0" smtClean="0"/>
              <a:t>			</a:t>
            </a:r>
            <a:r>
              <a:rPr lang="en-US" dirty="0"/>
              <a:t>	</a:t>
            </a:r>
            <a:r>
              <a:rPr lang="en-US" dirty="0" err="1"/>
              <a:t>Twong</a:t>
            </a:r>
            <a:r>
              <a:rPr lang="en-US" dirty="0"/>
              <a:t>   </a:t>
            </a:r>
            <a:r>
              <a:rPr lang="en-US" dirty="0" err="1"/>
              <a:t>PST-laugh:DT</a:t>
            </a:r>
            <a:r>
              <a:rPr lang="en-US" dirty="0"/>
              <a:t>   ERG  </a:t>
            </a:r>
            <a:r>
              <a:rPr lang="en-US" dirty="0" err="1"/>
              <a:t>Bol</a:t>
            </a:r>
            <a:endParaRPr lang="en-US" dirty="0"/>
          </a:p>
          <a:p>
            <a:pPr marL="118872" indent="0">
              <a:buNone/>
            </a:pPr>
            <a:r>
              <a:rPr lang="en-US" dirty="0" smtClean="0"/>
              <a:t>			</a:t>
            </a:r>
            <a:r>
              <a:rPr lang="en-US" dirty="0"/>
              <a:t>	</a:t>
            </a:r>
            <a:r>
              <a:rPr lang="en-US" dirty="0" smtClean="0"/>
              <a:t>‘</a:t>
            </a:r>
            <a:r>
              <a:rPr lang="en-US" dirty="0" err="1"/>
              <a:t>Bol</a:t>
            </a:r>
            <a:r>
              <a:rPr lang="en-US" dirty="0"/>
              <a:t> laughed at </a:t>
            </a:r>
            <a:r>
              <a:rPr lang="en-US" dirty="0" err="1"/>
              <a:t>Twong</a:t>
            </a:r>
            <a:r>
              <a:rPr lang="en-US" dirty="0"/>
              <a:t>.’</a:t>
            </a:r>
          </a:p>
          <a:p>
            <a:pPr marL="118872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23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183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Intransitive class 1 – motion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Motion verbs that are neutral (non-directional) have the shape of class 1 verbs</a:t>
            </a:r>
          </a:p>
          <a:p>
            <a:pPr marL="118872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ʊ̀ɲóti</a:t>
            </a:r>
            <a:r>
              <a:rPr lang="en-US" dirty="0" smtClean="0"/>
              <a:t>̀    </a:t>
            </a:r>
            <a:r>
              <a:rPr lang="en-US" dirty="0" err="1"/>
              <a:t>áɡùuŋɪ</a:t>
            </a:r>
            <a:r>
              <a:rPr lang="en-US" dirty="0"/>
              <a:t>̀ 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/>
              <a:t>Onyoti</a:t>
            </a:r>
            <a:r>
              <a:rPr lang="en-US" dirty="0"/>
              <a:t>  </a:t>
            </a:r>
            <a:r>
              <a:rPr lang="en-US" dirty="0" err="1"/>
              <a:t>PST-walk.stooping:I</a:t>
            </a:r>
            <a:endParaRPr lang="en-US" dirty="0"/>
          </a:p>
          <a:p>
            <a:pPr marL="118872" indent="0">
              <a:buNone/>
            </a:pPr>
            <a:r>
              <a:rPr lang="en-US" dirty="0"/>
              <a:t>	‘</a:t>
            </a:r>
            <a:r>
              <a:rPr lang="en-US" dirty="0" err="1"/>
              <a:t>Onyoti</a:t>
            </a:r>
            <a:r>
              <a:rPr lang="en-US" dirty="0"/>
              <a:t> walked stooping (no direction specified).’</a:t>
            </a:r>
          </a:p>
          <a:p>
            <a:pPr marL="118872" indent="0">
              <a:buNone/>
            </a:pPr>
            <a:r>
              <a:rPr lang="en-US" dirty="0"/>
              <a:t> 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24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6039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Intransitive class 1 – motion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18593"/>
            <a:ext cx="10972800" cy="523940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Motion verbs can be modified to indicate spatial </a:t>
            </a:r>
            <a:r>
              <a:rPr lang="en-US" dirty="0" err="1"/>
              <a:t>deixis</a:t>
            </a:r>
            <a:endParaRPr lang="en-US" dirty="0"/>
          </a:p>
          <a:p>
            <a:pPr lvl="1"/>
            <a:r>
              <a:rPr lang="en-US" dirty="0"/>
              <a:t>Centripetal or </a:t>
            </a:r>
            <a:r>
              <a:rPr lang="en-US" dirty="0" err="1"/>
              <a:t>vetive</a:t>
            </a:r>
            <a:r>
              <a:rPr lang="en-US" dirty="0"/>
              <a:t> (</a:t>
            </a:r>
            <a:r>
              <a:rPr lang="en-US" dirty="0" smtClean="0"/>
              <a:t>toward </a:t>
            </a:r>
            <a:r>
              <a:rPr lang="en-US" dirty="0"/>
              <a:t>the speaker</a:t>
            </a:r>
            <a:r>
              <a:rPr lang="en-US" dirty="0" smtClean="0"/>
              <a:t>)</a:t>
            </a:r>
          </a:p>
          <a:p>
            <a:pPr marL="457200" lvl="1" indent="0">
              <a:buNone/>
            </a:pPr>
            <a:endParaRPr lang="en-US" dirty="0"/>
          </a:p>
          <a:p>
            <a:pPr marL="118872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ʊ̀ɲóti</a:t>
            </a:r>
            <a:r>
              <a:rPr lang="en-US" dirty="0" smtClean="0"/>
              <a:t>    ̀ </a:t>
            </a:r>
            <a:r>
              <a:rPr lang="en-US" dirty="0" err="1"/>
              <a:t>áɡúùŋɪ</a:t>
            </a:r>
            <a:r>
              <a:rPr lang="en-US" dirty="0"/>
              <a:t>̀   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/>
              <a:t>Onyoti</a:t>
            </a:r>
            <a:r>
              <a:rPr lang="en-US" dirty="0"/>
              <a:t>  </a:t>
            </a:r>
            <a:r>
              <a:rPr lang="en-US" dirty="0" err="1"/>
              <a:t>PST-walk.stooping:I:CP</a:t>
            </a:r>
            <a:endParaRPr lang="en-US" dirty="0"/>
          </a:p>
          <a:p>
            <a:pPr marL="118872" indent="0">
              <a:buNone/>
            </a:pPr>
            <a:r>
              <a:rPr lang="en-US" dirty="0"/>
              <a:t>	‘</a:t>
            </a:r>
            <a:r>
              <a:rPr lang="en-US" dirty="0" err="1"/>
              <a:t>Onyoti</a:t>
            </a:r>
            <a:r>
              <a:rPr lang="en-US" dirty="0"/>
              <a:t> walked stooping (towards me</a:t>
            </a:r>
            <a:r>
              <a:rPr lang="en-US" dirty="0" smtClean="0"/>
              <a:t>).’</a:t>
            </a:r>
          </a:p>
          <a:p>
            <a:pPr marL="118872" indent="0">
              <a:buNone/>
            </a:pPr>
            <a:endParaRPr lang="en-US" dirty="0"/>
          </a:p>
          <a:p>
            <a:pPr lvl="1"/>
            <a:r>
              <a:rPr lang="en-US" dirty="0"/>
              <a:t> Centrifugal or </a:t>
            </a:r>
            <a:r>
              <a:rPr lang="en-US" dirty="0" err="1"/>
              <a:t>itive</a:t>
            </a:r>
            <a:r>
              <a:rPr lang="en-US" dirty="0"/>
              <a:t> (away from the speaker)</a:t>
            </a:r>
          </a:p>
          <a:p>
            <a:pPr marL="118872" indent="0">
              <a:buNone/>
            </a:pPr>
            <a:endParaRPr lang="en-US" dirty="0"/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/>
              <a:t>ʊ̀ɲóti</a:t>
            </a:r>
            <a:r>
              <a:rPr lang="en-US" dirty="0"/>
              <a:t>̀    </a:t>
            </a:r>
            <a:r>
              <a:rPr lang="en-US" dirty="0" err="1"/>
              <a:t>áɡɔ́ɔ̀ŋɪ</a:t>
            </a:r>
            <a:r>
              <a:rPr lang="en-US" dirty="0"/>
              <a:t>̅                          </a:t>
            </a:r>
            <a:r>
              <a:rPr lang="en-US" dirty="0" smtClean="0"/>
              <a:t>           </a:t>
            </a:r>
            <a:r>
              <a:rPr lang="en-US" dirty="0" err="1"/>
              <a:t>pa̅àc</a:t>
            </a:r>
            <a:r>
              <a:rPr lang="en-US" dirty="0"/>
              <a:t>.  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/>
              <a:t>Onyoti</a:t>
            </a:r>
            <a:r>
              <a:rPr lang="en-US" dirty="0"/>
              <a:t>  </a:t>
            </a:r>
            <a:r>
              <a:rPr lang="en-US" dirty="0" err="1"/>
              <a:t>PST-walk.stooping:I:CF</a:t>
            </a:r>
            <a:r>
              <a:rPr lang="en-US" dirty="0"/>
              <a:t>  village</a:t>
            </a:r>
          </a:p>
          <a:p>
            <a:pPr marL="118872" indent="0">
              <a:buNone/>
            </a:pPr>
            <a:r>
              <a:rPr lang="en-US" dirty="0"/>
              <a:t>	‘</a:t>
            </a:r>
            <a:r>
              <a:rPr lang="en-US" dirty="0" err="1"/>
              <a:t>Onyoti</a:t>
            </a:r>
            <a:r>
              <a:rPr lang="en-US" dirty="0"/>
              <a:t> walked stooping (away from me) (towards) the village.’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25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3503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Intransitive class 1 – motion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08176"/>
            <a:ext cx="10972800" cy="5449824"/>
          </a:xfrm>
        </p:spPr>
        <p:txBody>
          <a:bodyPr>
            <a:normAutofit/>
          </a:bodyPr>
          <a:lstStyle/>
          <a:p>
            <a:r>
              <a:rPr lang="en-US" dirty="0" smtClean="0"/>
              <a:t>Can be modified as a derived transitive -- the situation aspect is that of an accomplishment rather than an activity</a:t>
            </a:r>
          </a:p>
          <a:p>
            <a:endParaRPr lang="en-US" dirty="0" smtClean="0"/>
          </a:p>
          <a:p>
            <a:pPr marL="118872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twɔ́ɔŋ</a:t>
            </a:r>
            <a:r>
              <a:rPr lang="en-US" dirty="0" smtClean="0"/>
              <a:t>    </a:t>
            </a:r>
            <a:r>
              <a:rPr lang="en-US" dirty="0"/>
              <a:t>á-</a:t>
            </a:r>
            <a:r>
              <a:rPr lang="en-US" dirty="0" err="1"/>
              <a:t>kwàaŋɪ</a:t>
            </a:r>
            <a:r>
              <a:rPr lang="en-US" dirty="0"/>
              <a:t>̀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/>
              <a:t>Twong</a:t>
            </a:r>
            <a:r>
              <a:rPr lang="en-US" dirty="0"/>
              <a:t> </a:t>
            </a:r>
            <a:r>
              <a:rPr lang="en-US" dirty="0" err="1"/>
              <a:t>PST-swim:I</a:t>
            </a:r>
            <a:endParaRPr lang="en-US" dirty="0"/>
          </a:p>
          <a:p>
            <a:pPr marL="118872" indent="0">
              <a:buNone/>
            </a:pPr>
            <a:r>
              <a:rPr lang="en-US" dirty="0"/>
              <a:t>	‘</a:t>
            </a:r>
            <a:r>
              <a:rPr lang="en-US" dirty="0" err="1"/>
              <a:t>Twong</a:t>
            </a:r>
            <a:r>
              <a:rPr lang="en-US" dirty="0"/>
              <a:t> swam (i.e., he swam around, not going anywhere).’</a:t>
            </a:r>
          </a:p>
          <a:p>
            <a:pPr marL="118872" indent="0">
              <a:buNone/>
            </a:pPr>
            <a:r>
              <a:rPr lang="en-US" dirty="0"/>
              <a:t> 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na</a:t>
            </a:r>
            <a:r>
              <a:rPr lang="en-US" dirty="0" err="1"/>
              <a:t>̄àm</a:t>
            </a:r>
            <a:r>
              <a:rPr lang="en-US" dirty="0"/>
              <a:t>   á-</a:t>
            </a:r>
            <a:r>
              <a:rPr lang="en-US" dirty="0" err="1"/>
              <a:t>kwaa</a:t>
            </a:r>
            <a:r>
              <a:rPr lang="en-US" dirty="0"/>
              <a:t>̑́ŋ            </a:t>
            </a:r>
            <a:r>
              <a:rPr lang="en-US" dirty="0" err="1"/>
              <a:t>jɪ</a:t>
            </a:r>
            <a:r>
              <a:rPr lang="en-US" dirty="0"/>
              <a:t>̄      </a:t>
            </a:r>
            <a:r>
              <a:rPr lang="en-US" dirty="0" err="1"/>
              <a:t>twɔ́ɔŋ</a:t>
            </a:r>
            <a:r>
              <a:rPr lang="en-US" dirty="0"/>
              <a:t>	</a:t>
            </a:r>
          </a:p>
          <a:p>
            <a:pPr marL="118872" indent="0">
              <a:buNone/>
            </a:pPr>
            <a:r>
              <a:rPr lang="en-US" dirty="0"/>
              <a:t>	river   </a:t>
            </a:r>
            <a:r>
              <a:rPr lang="en-US" dirty="0" err="1"/>
              <a:t>PST-swim:DT</a:t>
            </a:r>
            <a:r>
              <a:rPr lang="en-US" dirty="0"/>
              <a:t>   ERG  </a:t>
            </a:r>
            <a:r>
              <a:rPr lang="en-US" dirty="0" err="1"/>
              <a:t>Twong</a:t>
            </a:r>
            <a:endParaRPr lang="en-US" dirty="0"/>
          </a:p>
          <a:p>
            <a:pPr marL="118872" indent="0">
              <a:buNone/>
            </a:pPr>
            <a:r>
              <a:rPr lang="en-US" dirty="0"/>
              <a:t>	‘</a:t>
            </a:r>
            <a:r>
              <a:rPr lang="en-US" dirty="0" err="1"/>
              <a:t>Twong</a:t>
            </a:r>
            <a:r>
              <a:rPr lang="en-US" dirty="0"/>
              <a:t> swam the river (i.e., he crossed it completely).’</a:t>
            </a:r>
          </a:p>
          <a:p>
            <a:pPr marL="118872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26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3606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Intransitive class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Structure of the verbs in class 2 are identical to class 1 except for the tone patterns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27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282748"/>
              </p:ext>
            </p:extLst>
          </p:nvPr>
        </p:nvGraphicFramePr>
        <p:xfrm>
          <a:off x="2194559" y="3022332"/>
          <a:ext cx="7950469" cy="3253340"/>
        </p:xfrm>
        <a:graphic>
          <a:graphicData uri="http://schemas.openxmlformats.org/drawingml/2006/table">
            <a:tbl>
              <a:tblPr firstRow="1" firstCol="1" bandRow="1"/>
              <a:tblGrid>
                <a:gridCol w="2649589">
                  <a:extLst>
                    <a:ext uri="{9D8B030D-6E8A-4147-A177-3AD203B41FA5}">
                      <a16:colId xmlns:a16="http://schemas.microsoft.com/office/drawing/2014/main" val="1023544189"/>
                    </a:ext>
                  </a:extLst>
                </a:gridCol>
                <a:gridCol w="2650440">
                  <a:extLst>
                    <a:ext uri="{9D8B030D-6E8A-4147-A177-3AD203B41FA5}">
                      <a16:colId xmlns:a16="http://schemas.microsoft.com/office/drawing/2014/main" val="416474208"/>
                    </a:ext>
                  </a:extLst>
                </a:gridCol>
                <a:gridCol w="2650440">
                  <a:extLst>
                    <a:ext uri="{9D8B030D-6E8A-4147-A177-3AD203B41FA5}">
                      <a16:colId xmlns:a16="http://schemas.microsoft.com/office/drawing/2014/main" val="2411959726"/>
                    </a:ext>
                  </a:extLst>
                </a:gridCol>
              </a:tblGrid>
              <a:tr h="813335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Past</a:t>
                      </a:r>
                      <a:endParaRPr lang="en-US" sz="24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a-CVC-i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H-HF-M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309452"/>
                  </a:ext>
                </a:extLst>
              </a:tr>
              <a:tr h="813335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Perfect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CVC-ɔ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L-L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1348374"/>
                  </a:ext>
                </a:extLst>
              </a:tr>
              <a:tr h="813335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Imperfective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ʊ-CVC-ɔ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H-HF-M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1591882"/>
                  </a:ext>
                </a:extLst>
              </a:tr>
              <a:tr h="813335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Future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ʊ-CVC-i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H-H-H</a:t>
                      </a:r>
                      <a:endParaRPr lang="en-US" sz="24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5030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81872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Intransitive class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Verbs involve achievements in that the end point of the action is in view:</a:t>
            </a:r>
          </a:p>
          <a:p>
            <a:pPr marL="118872" indent="0">
              <a:buNone/>
            </a:pPr>
            <a:endParaRPr lang="en-US" dirty="0" smtClean="0"/>
          </a:p>
          <a:p>
            <a:pPr marL="118872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ɑ̀cʊ</a:t>
            </a:r>
            <a:r>
              <a:rPr lang="en-US" dirty="0" err="1"/>
              <a:t>̂l</a:t>
            </a:r>
            <a:r>
              <a:rPr lang="en-US" dirty="0"/>
              <a:t>    á-</a:t>
            </a:r>
            <a:r>
              <a:rPr lang="en-US" dirty="0" err="1"/>
              <a:t>ɟúùrɪ</a:t>
            </a:r>
            <a:r>
              <a:rPr lang="en-US" dirty="0"/>
              <a:t>̅. 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/>
              <a:t>Acol</a:t>
            </a:r>
            <a:r>
              <a:rPr lang="en-US" dirty="0"/>
              <a:t>    </a:t>
            </a:r>
            <a:r>
              <a:rPr lang="en-US" dirty="0" err="1"/>
              <a:t>PST-reach.maturity:I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	‘</a:t>
            </a:r>
            <a:r>
              <a:rPr lang="en-US" dirty="0" err="1"/>
              <a:t>Acol</a:t>
            </a:r>
            <a:r>
              <a:rPr lang="en-US" dirty="0"/>
              <a:t> reached </a:t>
            </a:r>
            <a:r>
              <a:rPr lang="en-US" dirty="0" smtClean="0"/>
              <a:t>maturity’</a:t>
            </a:r>
            <a:endParaRPr lang="en-US" dirty="0" smtClean="0"/>
          </a:p>
          <a:p>
            <a:pPr marL="118872" indent="0">
              <a:buNone/>
            </a:pPr>
            <a:endParaRPr lang="en-US" dirty="0"/>
          </a:p>
          <a:p>
            <a:pPr marL="118872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álɑ</a:t>
            </a:r>
            <a:r>
              <a:rPr lang="en-US" dirty="0" err="1"/>
              <a:t>̄m</a:t>
            </a:r>
            <a:r>
              <a:rPr lang="en-US" dirty="0"/>
              <a:t> á-</a:t>
            </a:r>
            <a:r>
              <a:rPr lang="en-US" dirty="0" err="1"/>
              <a:t>kʌ</a:t>
            </a:r>
            <a:r>
              <a:rPr lang="en-US" dirty="0"/>
              <a:t>́ᴧ̀</a:t>
            </a:r>
            <a:r>
              <a:rPr lang="en-US" dirty="0" err="1"/>
              <a:t>rɪ</a:t>
            </a:r>
            <a:r>
              <a:rPr lang="en-US" dirty="0"/>
              <a:t>̄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Alam</a:t>
            </a:r>
            <a:r>
              <a:rPr lang="en-US" dirty="0"/>
              <a:t> PST-was </a:t>
            </a:r>
            <a:r>
              <a:rPr lang="en-US" dirty="0" err="1"/>
              <a:t>wealthy:I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	‘</a:t>
            </a:r>
            <a:r>
              <a:rPr lang="en-US" dirty="0" err="1"/>
              <a:t>Alam</a:t>
            </a:r>
            <a:r>
              <a:rPr lang="en-US" dirty="0"/>
              <a:t> was/became wealthy’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28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4906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Intransitive class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Cannot be modified to indicate:</a:t>
            </a:r>
          </a:p>
          <a:p>
            <a:pPr lvl="1"/>
            <a:r>
              <a:rPr lang="en-US" dirty="0" err="1" smtClean="0"/>
              <a:t>Iterativity</a:t>
            </a:r>
            <a:endParaRPr lang="en-US" dirty="0" smtClean="0"/>
          </a:p>
          <a:p>
            <a:pPr lvl="1"/>
            <a:r>
              <a:rPr lang="en-US" dirty="0" smtClean="0"/>
              <a:t>Derived </a:t>
            </a:r>
            <a:r>
              <a:rPr lang="en-US" dirty="0" smtClean="0"/>
              <a:t>transitivity or causality</a:t>
            </a:r>
            <a:endParaRPr lang="en-US" dirty="0" smtClean="0"/>
          </a:p>
          <a:p>
            <a:r>
              <a:rPr lang="en-US" dirty="0" smtClean="0"/>
              <a:t>Differ from class 1 verbs in two ways:</a:t>
            </a:r>
          </a:p>
          <a:p>
            <a:pPr lvl="1"/>
            <a:r>
              <a:rPr lang="en-US" dirty="0" smtClean="0"/>
              <a:t>No corresponding adjective for these verbs</a:t>
            </a:r>
          </a:p>
          <a:p>
            <a:pPr lvl="1"/>
            <a:r>
              <a:rPr lang="en-US" dirty="0" smtClean="0"/>
              <a:t>Class 2 states are viewed as temporary rather than permanent qualities – “stage-level” </a:t>
            </a:r>
            <a:r>
              <a:rPr lang="en-US" dirty="0" err="1" smtClean="0"/>
              <a:t>statives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29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8301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Intransitive class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2598" y="1775192"/>
            <a:ext cx="10972800" cy="4625609"/>
          </a:xfrm>
        </p:spPr>
        <p:txBody>
          <a:bodyPr/>
          <a:lstStyle/>
          <a:p>
            <a:r>
              <a:rPr lang="en-US" dirty="0" smtClean="0"/>
              <a:t>Forms a distinct class from classes 1 and 2</a:t>
            </a:r>
          </a:p>
          <a:p>
            <a:pPr lvl="1"/>
            <a:r>
              <a:rPr lang="en-US" dirty="0" smtClean="0"/>
              <a:t>there is no i-suffix in either the Past or the Future.</a:t>
            </a:r>
          </a:p>
          <a:p>
            <a:pPr lvl="1"/>
            <a:r>
              <a:rPr lang="en-US" dirty="0" smtClean="0"/>
              <a:t>No Past suffix at all; Future suffix is </a:t>
            </a:r>
            <a:r>
              <a:rPr lang="en-US" dirty="0"/>
              <a:t>-ɔ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30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448237"/>
              </p:ext>
            </p:extLst>
          </p:nvPr>
        </p:nvGraphicFramePr>
        <p:xfrm>
          <a:off x="1626669" y="3707130"/>
          <a:ext cx="9237752" cy="2546450"/>
        </p:xfrm>
        <a:graphic>
          <a:graphicData uri="http://schemas.openxmlformats.org/drawingml/2006/table">
            <a:tbl>
              <a:tblPr firstRow="1" firstCol="1" bandRow="1"/>
              <a:tblGrid>
                <a:gridCol w="3115759">
                  <a:extLst>
                    <a:ext uri="{9D8B030D-6E8A-4147-A177-3AD203B41FA5}">
                      <a16:colId xmlns:a16="http://schemas.microsoft.com/office/drawing/2014/main" val="1009957918"/>
                    </a:ext>
                  </a:extLst>
                </a:gridCol>
                <a:gridCol w="3082381">
                  <a:extLst>
                    <a:ext uri="{9D8B030D-6E8A-4147-A177-3AD203B41FA5}">
                      <a16:colId xmlns:a16="http://schemas.microsoft.com/office/drawing/2014/main" val="4209452223"/>
                    </a:ext>
                  </a:extLst>
                </a:gridCol>
                <a:gridCol w="3039612">
                  <a:extLst>
                    <a:ext uri="{9D8B030D-6E8A-4147-A177-3AD203B41FA5}">
                      <a16:colId xmlns:a16="http://schemas.microsoft.com/office/drawing/2014/main" val="1173064749"/>
                    </a:ext>
                  </a:extLst>
                </a:gridCol>
              </a:tblGrid>
              <a:tr h="411915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Past</a:t>
                      </a:r>
                      <a:endParaRPr lang="en-US" sz="24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a-CVC    (no suffix)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H-L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5880397"/>
                  </a:ext>
                </a:extLst>
              </a:tr>
              <a:tr h="443330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Perfect</a:t>
                      </a:r>
                      <a:endParaRPr lang="en-US" sz="24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CVC-ɔ</a:t>
                      </a:r>
                      <a:endParaRPr lang="en-US" sz="24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HF-L  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3947068"/>
                  </a:ext>
                </a:extLst>
              </a:tr>
              <a:tr h="411915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Imperfective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ʊ-CVC-ɔ</a:t>
                      </a:r>
                      <a:endParaRPr lang="en-US" sz="24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L-HF-L</a:t>
                      </a:r>
                      <a:endParaRPr lang="en-US" sz="24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8260730"/>
                  </a:ext>
                </a:extLst>
              </a:tr>
              <a:tr h="823828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Future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ʊ-CVC-ɔ   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(-i is replaced by -ɔ)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L-LF-M</a:t>
                      </a:r>
                      <a:endParaRPr lang="en-US" sz="24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434631"/>
                  </a:ext>
                </a:extLst>
              </a:tr>
              <a:tr h="411915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Future Repeated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ʊ-CVC-ɔ   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H-L-L</a:t>
                      </a:r>
                      <a:endParaRPr lang="en-US" sz="24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2596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42027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Intransitive class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class has the smallest number of </a:t>
            </a:r>
            <a:r>
              <a:rPr lang="en-US" dirty="0" smtClean="0"/>
              <a:t>examples – semantics of the class remain tentative</a:t>
            </a:r>
          </a:p>
          <a:p>
            <a:r>
              <a:rPr lang="en-US" dirty="0" smtClean="0"/>
              <a:t>Involves activities in which the focus is on the beginning of the action and the action continues for some time – ingressive</a:t>
            </a:r>
          </a:p>
          <a:p>
            <a:pPr marL="118872" indent="0">
              <a:buNone/>
            </a:pPr>
            <a:endParaRPr lang="en-US" dirty="0"/>
          </a:p>
          <a:p>
            <a:pPr marL="118872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dɛ</a:t>
            </a:r>
            <a:r>
              <a:rPr lang="en-US" dirty="0" err="1"/>
              <a:t>̄ŋ</a:t>
            </a:r>
            <a:r>
              <a:rPr lang="en-US" dirty="0"/>
              <a:t>    á-</a:t>
            </a:r>
            <a:r>
              <a:rPr lang="en-US" dirty="0" err="1"/>
              <a:t>kím</a:t>
            </a:r>
            <a:endParaRPr lang="en-US" dirty="0"/>
          </a:p>
          <a:p>
            <a:pPr marL="118872" indent="0">
              <a:buNone/>
            </a:pPr>
            <a:r>
              <a:rPr lang="en-US" dirty="0"/>
              <a:t>	Deng  </a:t>
            </a:r>
            <a:r>
              <a:rPr lang="en-US" dirty="0" err="1"/>
              <a:t>PST-sit.with.head.in.hand:I</a:t>
            </a:r>
            <a:endParaRPr lang="en-US" dirty="0"/>
          </a:p>
          <a:p>
            <a:pPr marL="118872" indent="0">
              <a:buNone/>
            </a:pPr>
            <a:r>
              <a:rPr lang="en-US" dirty="0"/>
              <a:t>	‘Deng sat with head in hand (i.e., he is depressed</a:t>
            </a:r>
            <a:r>
              <a:rPr lang="en-US" dirty="0" smtClean="0"/>
              <a:t>)’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31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5318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Intransitive class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 4 has the same structure as classes 5 and 6, except for the tone patterns.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32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153689"/>
              </p:ext>
            </p:extLst>
          </p:nvPr>
        </p:nvGraphicFramePr>
        <p:xfrm>
          <a:off x="1780674" y="3455466"/>
          <a:ext cx="6304547" cy="3021532"/>
        </p:xfrm>
        <a:graphic>
          <a:graphicData uri="http://schemas.openxmlformats.org/drawingml/2006/table">
            <a:tbl>
              <a:tblPr firstRow="1" firstCol="1" bandRow="1"/>
              <a:tblGrid>
                <a:gridCol w="2663724">
                  <a:extLst>
                    <a:ext uri="{9D8B030D-6E8A-4147-A177-3AD203B41FA5}">
                      <a16:colId xmlns:a16="http://schemas.microsoft.com/office/drawing/2014/main" val="4003119002"/>
                    </a:ext>
                  </a:extLst>
                </a:gridCol>
                <a:gridCol w="2025149">
                  <a:extLst>
                    <a:ext uri="{9D8B030D-6E8A-4147-A177-3AD203B41FA5}">
                      <a16:colId xmlns:a16="http://schemas.microsoft.com/office/drawing/2014/main" val="1301337665"/>
                    </a:ext>
                  </a:extLst>
                </a:gridCol>
                <a:gridCol w="1615674">
                  <a:extLst>
                    <a:ext uri="{9D8B030D-6E8A-4147-A177-3AD203B41FA5}">
                      <a16:colId xmlns:a16="http://schemas.microsoft.com/office/drawing/2014/main" val="695554843"/>
                    </a:ext>
                  </a:extLst>
                </a:gridCol>
              </a:tblGrid>
              <a:tr h="718354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Past</a:t>
                      </a:r>
                      <a:endParaRPr lang="en-US" sz="24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a-CVC   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H-HF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6087440"/>
                  </a:ext>
                </a:extLst>
              </a:tr>
              <a:tr h="767726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Perfect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CVC-ɔ  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L-L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9672541"/>
                  </a:ext>
                </a:extLst>
              </a:tr>
              <a:tr h="767726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Imperfective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ʊ-CVC-ɔ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H-HF-L </a:t>
                      </a:r>
                      <a:endParaRPr lang="en-US" sz="24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5521984"/>
                  </a:ext>
                </a:extLst>
              </a:tr>
              <a:tr h="767726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Future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ʊ-CVC  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H-HF</a:t>
                      </a:r>
                      <a:endParaRPr lang="en-US" sz="24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6224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91839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Intransitive class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Action of verb is viewed as happening immediately – </a:t>
            </a:r>
            <a:r>
              <a:rPr lang="en-US" dirty="0" err="1" smtClean="0"/>
              <a:t>semelfactives</a:t>
            </a:r>
            <a:endParaRPr lang="en-US" dirty="0" smtClean="0"/>
          </a:p>
          <a:p>
            <a:pPr lvl="1"/>
            <a:r>
              <a:rPr lang="en-US" dirty="0" smtClean="0"/>
              <a:t>No direct cause can be given for the actions of the verbs</a:t>
            </a:r>
          </a:p>
          <a:p>
            <a:pPr lvl="1"/>
            <a:r>
              <a:rPr lang="en-US" dirty="0" smtClean="0"/>
              <a:t>There is “no outcome or result other than the event itself” (Smith 1991:55)</a:t>
            </a:r>
          </a:p>
          <a:p>
            <a:pPr marL="118872" indent="0">
              <a:buNone/>
            </a:pPr>
            <a:endParaRPr lang="en-US" dirty="0"/>
          </a:p>
          <a:p>
            <a:pPr marL="118872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kɔ</a:t>
            </a:r>
            <a:r>
              <a:rPr lang="en-US" dirty="0" err="1"/>
              <a:t>̄t</a:t>
            </a:r>
            <a:r>
              <a:rPr lang="en-US" dirty="0"/>
              <a:t>̪   á-</a:t>
            </a:r>
            <a:r>
              <a:rPr lang="en-US" dirty="0" err="1"/>
              <a:t>tɛ</a:t>
            </a:r>
            <a:r>
              <a:rPr lang="en-US" dirty="0"/>
              <a:t>̑́m</a:t>
            </a:r>
          </a:p>
          <a:p>
            <a:pPr marL="118872" indent="0">
              <a:buNone/>
            </a:pPr>
            <a:r>
              <a:rPr lang="en-US" dirty="0"/>
              <a:t>	rain   </a:t>
            </a:r>
            <a:r>
              <a:rPr lang="en-US" dirty="0" err="1"/>
              <a:t>PST-stop.at.season:I</a:t>
            </a:r>
            <a:endParaRPr lang="en-US" dirty="0"/>
          </a:p>
          <a:p>
            <a:pPr marL="118872" indent="0">
              <a:buNone/>
            </a:pPr>
            <a:r>
              <a:rPr lang="en-US" dirty="0"/>
              <a:t>	‘The rain stopped (i.e., it was the end of the rainy season)’</a:t>
            </a:r>
          </a:p>
          <a:p>
            <a:r>
              <a:rPr lang="en-US" dirty="0"/>
              <a:t> </a:t>
            </a:r>
          </a:p>
          <a:p>
            <a:pPr marL="118872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33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7604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Intransitive class 5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distinctive tone patterns in this class are a High Falling tone in the Past and Imperfective, Low Falling in the </a:t>
            </a:r>
            <a:r>
              <a:rPr lang="en-US" dirty="0" smtClean="0"/>
              <a:t>Perfective, </a:t>
            </a:r>
            <a:r>
              <a:rPr lang="en-US" dirty="0"/>
              <a:t>and High in the Future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34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517712"/>
              </p:ext>
            </p:extLst>
          </p:nvPr>
        </p:nvGraphicFramePr>
        <p:xfrm>
          <a:off x="1404257" y="3667186"/>
          <a:ext cx="8545286" cy="2809812"/>
        </p:xfrm>
        <a:graphic>
          <a:graphicData uri="http://schemas.openxmlformats.org/drawingml/2006/table">
            <a:tbl>
              <a:tblPr firstRow="1" firstCol="1" bandRow="1"/>
              <a:tblGrid>
                <a:gridCol w="2847820">
                  <a:extLst>
                    <a:ext uri="{9D8B030D-6E8A-4147-A177-3AD203B41FA5}">
                      <a16:colId xmlns:a16="http://schemas.microsoft.com/office/drawing/2014/main" val="1413314077"/>
                    </a:ext>
                  </a:extLst>
                </a:gridCol>
                <a:gridCol w="2848733">
                  <a:extLst>
                    <a:ext uri="{9D8B030D-6E8A-4147-A177-3AD203B41FA5}">
                      <a16:colId xmlns:a16="http://schemas.microsoft.com/office/drawing/2014/main" val="1037700610"/>
                    </a:ext>
                  </a:extLst>
                </a:gridCol>
                <a:gridCol w="2848733">
                  <a:extLst>
                    <a:ext uri="{9D8B030D-6E8A-4147-A177-3AD203B41FA5}">
                      <a16:colId xmlns:a16="http://schemas.microsoft.com/office/drawing/2014/main" val="1025045561"/>
                    </a:ext>
                  </a:extLst>
                </a:gridCol>
              </a:tblGrid>
              <a:tr h="702453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Past</a:t>
                      </a:r>
                      <a:endParaRPr lang="en-US" sz="28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a-CVC   </a:t>
                      </a:r>
                      <a:endParaRPr lang="en-US" sz="28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H-HF</a:t>
                      </a:r>
                      <a:endParaRPr lang="en-US" sz="28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7095374"/>
                  </a:ext>
                </a:extLst>
              </a:tr>
              <a:tr h="702453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Perfective</a:t>
                      </a:r>
                      <a:endParaRPr lang="en-US" sz="28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CVC-ɔ  </a:t>
                      </a:r>
                      <a:endParaRPr lang="en-US" sz="28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LF-L</a:t>
                      </a:r>
                      <a:endParaRPr lang="en-US" sz="28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7613031"/>
                  </a:ext>
                </a:extLst>
              </a:tr>
              <a:tr h="702453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Imperfective</a:t>
                      </a:r>
                      <a:endParaRPr lang="en-US" sz="28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ʊ-CVC-ɔ</a:t>
                      </a:r>
                      <a:endParaRPr lang="en-US" sz="28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H-HF-L</a:t>
                      </a:r>
                      <a:endParaRPr lang="en-US" sz="28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5623834"/>
                  </a:ext>
                </a:extLst>
              </a:tr>
              <a:tr h="702453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Future</a:t>
                      </a:r>
                      <a:endParaRPr lang="en-US" sz="28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ʊ-CVC  </a:t>
                      </a:r>
                      <a:endParaRPr lang="en-US" sz="28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H-H</a:t>
                      </a:r>
                      <a:endParaRPr lang="en-US" sz="28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5813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97192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Intransitive class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Verbs in this class involve actions which continue for some time and focus on the process leading up to the result – accomplishments</a:t>
            </a:r>
          </a:p>
          <a:p>
            <a:r>
              <a:rPr lang="en-US" dirty="0" smtClean="0"/>
              <a:t>Generally, the actions are things that </a:t>
            </a:r>
            <a:r>
              <a:rPr lang="en-US" i="1" dirty="0" smtClean="0"/>
              <a:t>should</a:t>
            </a:r>
            <a:r>
              <a:rPr lang="en-US" dirty="0" smtClean="0"/>
              <a:t> happen</a:t>
            </a:r>
          </a:p>
          <a:p>
            <a:endParaRPr lang="en-US" dirty="0"/>
          </a:p>
          <a:p>
            <a:pPr marL="118872" indent="0">
              <a:buNone/>
            </a:pPr>
            <a:r>
              <a:rPr lang="en-US" dirty="0" err="1"/>
              <a:t>dwʌ̄j</a:t>
            </a:r>
            <a:r>
              <a:rPr lang="en-US" dirty="0"/>
              <a:t>    á-</a:t>
            </a:r>
            <a:r>
              <a:rPr lang="en-US" dirty="0" err="1"/>
              <a:t>cjʌ</a:t>
            </a:r>
            <a:r>
              <a:rPr lang="en-US" dirty="0"/>
              <a:t>̑́r</a:t>
            </a:r>
          </a:p>
          <a:p>
            <a:pPr marL="118872" indent="0">
              <a:buNone/>
            </a:pPr>
            <a:r>
              <a:rPr lang="en-US" dirty="0" smtClean="0"/>
              <a:t>moon     </a:t>
            </a:r>
            <a:r>
              <a:rPr lang="en-US" dirty="0" err="1"/>
              <a:t>PST-become.visible:I</a:t>
            </a:r>
            <a:endParaRPr lang="en-US" dirty="0"/>
          </a:p>
          <a:p>
            <a:pPr marL="118872" indent="0">
              <a:buNone/>
            </a:pPr>
            <a:r>
              <a:rPr lang="en-US" dirty="0" smtClean="0"/>
              <a:t>‘</a:t>
            </a:r>
            <a:r>
              <a:rPr lang="en-US" dirty="0"/>
              <a:t>The moon gradually became visible (e.g., through the clouds)’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35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8501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Intransitive class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Contrast:</a:t>
            </a:r>
          </a:p>
          <a:p>
            <a:pPr lvl="1"/>
            <a:r>
              <a:rPr lang="en-US" dirty="0" smtClean="0"/>
              <a:t>Class 5 (accomplishments)	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	</a:t>
            </a:r>
            <a:r>
              <a:rPr lang="en-US" dirty="0" err="1" smtClean="0"/>
              <a:t>áwo</a:t>
            </a:r>
            <a:r>
              <a:rPr lang="en-US" dirty="0"/>
              <a:t>̑́p </a:t>
            </a:r>
            <a:r>
              <a:rPr lang="en-US" dirty="0" smtClean="0"/>
              <a:t>‘male </a:t>
            </a:r>
            <a:r>
              <a:rPr lang="en-US" dirty="0"/>
              <a:t>matures’ 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Class 2 (achievements)		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	á-</a:t>
            </a:r>
            <a:r>
              <a:rPr lang="en-US" dirty="0" err="1" smtClean="0"/>
              <a:t>ɟúùrɪ</a:t>
            </a:r>
            <a:r>
              <a:rPr lang="en-US" dirty="0" smtClean="0"/>
              <a:t>̅   ‘female mature (i.e. begins menstruation)’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36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234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Intransitive class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Derived </a:t>
            </a:r>
            <a:r>
              <a:rPr lang="en-US" dirty="0" err="1" smtClean="0"/>
              <a:t>transitives</a:t>
            </a:r>
            <a:r>
              <a:rPr lang="en-US" dirty="0" smtClean="0"/>
              <a:t> – agent causing the action must be a direct cause, not an indirect cause</a:t>
            </a:r>
          </a:p>
          <a:p>
            <a:endParaRPr lang="en-US" dirty="0"/>
          </a:p>
          <a:p>
            <a:pPr marL="118872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bʊ</a:t>
            </a:r>
            <a:r>
              <a:rPr lang="en-US" dirty="0" err="1"/>
              <a:t>̄ʊl</a:t>
            </a:r>
            <a:r>
              <a:rPr lang="en-US" dirty="0"/>
              <a:t>  ʊ́-</a:t>
            </a:r>
            <a:r>
              <a:rPr lang="en-US" dirty="0" err="1"/>
              <a:t>cjéèwɔ</a:t>
            </a:r>
            <a:r>
              <a:rPr lang="en-US" dirty="0"/>
              <a:t>̀. 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/>
              <a:t>Bol</a:t>
            </a:r>
            <a:r>
              <a:rPr lang="en-US" dirty="0"/>
              <a:t>  </a:t>
            </a:r>
            <a:r>
              <a:rPr lang="en-US" dirty="0" err="1"/>
              <a:t>IMPF-wake.up.gradually:I</a:t>
            </a:r>
            <a:endParaRPr lang="en-US" dirty="0"/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smtClean="0"/>
              <a:t>‘</a:t>
            </a:r>
            <a:r>
              <a:rPr lang="en-US" dirty="0" err="1" smtClean="0"/>
              <a:t>Bol</a:t>
            </a:r>
            <a:r>
              <a:rPr lang="en-US" dirty="0" smtClean="0"/>
              <a:t> </a:t>
            </a:r>
            <a:r>
              <a:rPr lang="en-US" dirty="0"/>
              <a:t>wakes up gradually</a:t>
            </a:r>
            <a:r>
              <a:rPr lang="en-US" dirty="0" smtClean="0"/>
              <a:t>.’</a:t>
            </a:r>
            <a:endParaRPr lang="en-US" dirty="0"/>
          </a:p>
          <a:p>
            <a:pPr marL="118872" indent="0">
              <a:buNone/>
            </a:pPr>
            <a:r>
              <a:rPr lang="en-US" dirty="0"/>
              <a:t> 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bʊ</a:t>
            </a:r>
            <a:r>
              <a:rPr lang="en-US" dirty="0" err="1"/>
              <a:t>̄ʊl</a:t>
            </a:r>
            <a:r>
              <a:rPr lang="en-US" dirty="0"/>
              <a:t>    ʊ́-</a:t>
            </a:r>
            <a:r>
              <a:rPr lang="en-US" dirty="0" err="1"/>
              <a:t>cjèwɔ</a:t>
            </a:r>
            <a:r>
              <a:rPr lang="en-US" dirty="0"/>
              <a:t>̀                                  </a:t>
            </a:r>
            <a:r>
              <a:rPr lang="en-US" dirty="0" err="1"/>
              <a:t>jɪ</a:t>
            </a:r>
            <a:r>
              <a:rPr lang="en-US" dirty="0"/>
              <a:t>̄      </a:t>
            </a:r>
            <a:r>
              <a:rPr lang="en-US" dirty="0" err="1"/>
              <a:t>twɔ́ɔŋ</a:t>
            </a:r>
            <a:endParaRPr lang="en-US" dirty="0"/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/>
              <a:t>Bol</a:t>
            </a:r>
            <a:r>
              <a:rPr lang="en-US" dirty="0"/>
              <a:t>   </a:t>
            </a:r>
            <a:r>
              <a:rPr lang="en-US" dirty="0" err="1"/>
              <a:t>IMPF-wake.up.gradually:I:DT</a:t>
            </a:r>
            <a:r>
              <a:rPr lang="en-US" dirty="0"/>
              <a:t>   ERG   </a:t>
            </a:r>
            <a:r>
              <a:rPr lang="en-US" dirty="0" err="1"/>
              <a:t>Twong</a:t>
            </a:r>
            <a:endParaRPr lang="en-US" dirty="0"/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smtClean="0"/>
              <a:t>‘</a:t>
            </a:r>
            <a:r>
              <a:rPr lang="en-US" dirty="0" err="1" smtClean="0"/>
              <a:t>Twong</a:t>
            </a:r>
            <a:r>
              <a:rPr lang="en-US" dirty="0" smtClean="0"/>
              <a:t> </a:t>
            </a:r>
            <a:r>
              <a:rPr lang="en-US" dirty="0"/>
              <a:t>wakes </a:t>
            </a:r>
            <a:r>
              <a:rPr lang="en-US" dirty="0" err="1"/>
              <a:t>Bol</a:t>
            </a:r>
            <a:r>
              <a:rPr lang="en-US" dirty="0"/>
              <a:t> up gradually</a:t>
            </a:r>
            <a:r>
              <a:rPr lang="en-US" dirty="0" smtClean="0"/>
              <a:t>.’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37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9795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Intransitive class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Largest class of verbs</a:t>
            </a:r>
          </a:p>
          <a:p>
            <a:r>
              <a:rPr lang="en-US" dirty="0" smtClean="0"/>
              <a:t>Distinctive class – subject of the verb is the patient of the action (</a:t>
            </a:r>
            <a:r>
              <a:rPr lang="en-US" dirty="0" err="1" smtClean="0"/>
              <a:t>unaccusative</a:t>
            </a:r>
            <a:r>
              <a:rPr lang="en-US" dirty="0" smtClean="0"/>
              <a:t>)</a:t>
            </a:r>
          </a:p>
          <a:p>
            <a:r>
              <a:rPr lang="en-US" dirty="0" smtClean="0"/>
              <a:t>Similar in some respects to transitive verbs in allowing modifications to the verb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38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4151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Intransitive class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5192"/>
            <a:ext cx="10972800" cy="4976127"/>
          </a:xfrm>
        </p:spPr>
        <p:txBody>
          <a:bodyPr>
            <a:normAutofit fontScale="92500" lnSpcReduction="10000"/>
          </a:bodyPr>
          <a:lstStyle/>
          <a:p>
            <a:pPr marL="118872" indent="0">
              <a:buNone/>
            </a:pPr>
            <a:r>
              <a:rPr lang="en-US" dirty="0"/>
              <a:t>a</a:t>
            </a:r>
            <a:r>
              <a:rPr lang="en-US" dirty="0" smtClean="0"/>
              <a:t>	</a:t>
            </a:r>
            <a:r>
              <a:rPr lang="en-US" dirty="0" err="1" smtClean="0"/>
              <a:t>tɔ́ŋ</a:t>
            </a:r>
            <a:r>
              <a:rPr lang="en-US" dirty="0" smtClean="0"/>
              <a:t>            </a:t>
            </a:r>
            <a:r>
              <a:rPr lang="en-US" dirty="0" err="1"/>
              <a:t>ɡyɛ́n</a:t>
            </a:r>
            <a:r>
              <a:rPr lang="en-US" dirty="0"/>
              <a:t> </a:t>
            </a:r>
            <a:r>
              <a:rPr lang="en-US" dirty="0" smtClean="0"/>
              <a:t>	</a:t>
            </a:r>
            <a:r>
              <a:rPr lang="en-US" dirty="0" err="1" smtClean="0"/>
              <a:t>átɔ</a:t>
            </a:r>
            <a:r>
              <a:rPr lang="en-US" dirty="0"/>
              <a:t>̑</a:t>
            </a:r>
            <a:r>
              <a:rPr lang="en-US" dirty="0" smtClean="0"/>
              <a:t>́j  </a:t>
            </a:r>
            <a:endParaRPr lang="en-US" dirty="0"/>
          </a:p>
          <a:p>
            <a:pPr marL="411480" lvl="1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eggs:of</a:t>
            </a:r>
            <a:r>
              <a:rPr lang="en-US" dirty="0" smtClean="0"/>
              <a:t>   </a:t>
            </a:r>
            <a:r>
              <a:rPr lang="en-US" dirty="0"/>
              <a:t>chicken  </a:t>
            </a:r>
            <a:r>
              <a:rPr lang="en-US" dirty="0" smtClean="0"/>
              <a:t>     </a:t>
            </a:r>
            <a:r>
              <a:rPr lang="en-US" dirty="0" err="1" smtClean="0"/>
              <a:t>PST-crack:I</a:t>
            </a:r>
            <a:endParaRPr lang="en-US" dirty="0"/>
          </a:p>
          <a:p>
            <a:pPr marL="411480" lvl="1" indent="0">
              <a:buNone/>
            </a:pPr>
            <a:r>
              <a:rPr lang="en-US" dirty="0" smtClean="0"/>
              <a:t>	‘</a:t>
            </a:r>
            <a:r>
              <a:rPr lang="en-US" dirty="0"/>
              <a:t>The eggs cracked (all at one time, spontaneously</a:t>
            </a:r>
            <a:r>
              <a:rPr lang="en-US" dirty="0" smtClean="0"/>
              <a:t>)’</a:t>
            </a:r>
          </a:p>
          <a:p>
            <a:pPr marL="411480" lvl="1" indent="0">
              <a:buNone/>
            </a:pPr>
            <a:endParaRPr lang="en-US" dirty="0"/>
          </a:p>
          <a:p>
            <a:pPr marL="118872" indent="0">
              <a:buNone/>
            </a:pPr>
            <a:r>
              <a:rPr lang="en-US" dirty="0"/>
              <a:t>b</a:t>
            </a:r>
            <a:r>
              <a:rPr lang="en-US" dirty="0" smtClean="0"/>
              <a:t>	</a:t>
            </a:r>
            <a:r>
              <a:rPr lang="en-US" dirty="0" err="1" smtClean="0"/>
              <a:t>tɔ́ŋ</a:t>
            </a:r>
            <a:r>
              <a:rPr lang="en-US" dirty="0" smtClean="0"/>
              <a:t>           </a:t>
            </a:r>
            <a:r>
              <a:rPr lang="en-US" dirty="0" err="1"/>
              <a:t>ɡjɛ́n</a:t>
            </a:r>
            <a:r>
              <a:rPr lang="en-US" dirty="0"/>
              <a:t>  </a:t>
            </a:r>
            <a:r>
              <a:rPr lang="en-US" dirty="0" smtClean="0"/>
              <a:t>   </a:t>
            </a:r>
            <a:r>
              <a:rPr lang="en-US" dirty="0" err="1"/>
              <a:t>átɔ</a:t>
            </a:r>
            <a:r>
              <a:rPr lang="en-US" dirty="0"/>
              <a:t>̑́</a:t>
            </a:r>
            <a:r>
              <a:rPr lang="en-US" dirty="0" err="1"/>
              <a:t>jɪ</a:t>
            </a:r>
            <a:r>
              <a:rPr lang="en-US" dirty="0"/>
              <a:t>̀			</a:t>
            </a:r>
          </a:p>
          <a:p>
            <a:pPr marL="411480" lvl="1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eggs:of</a:t>
            </a:r>
            <a:r>
              <a:rPr lang="en-US" dirty="0" smtClean="0"/>
              <a:t>  </a:t>
            </a:r>
            <a:r>
              <a:rPr lang="en-US" dirty="0"/>
              <a:t>chicken </a:t>
            </a:r>
            <a:r>
              <a:rPr lang="en-US" dirty="0" smtClean="0"/>
              <a:t>  </a:t>
            </a:r>
            <a:r>
              <a:rPr lang="en-US" dirty="0" err="1" smtClean="0"/>
              <a:t>PST-crack:I:R</a:t>
            </a:r>
            <a:endParaRPr lang="en-US" dirty="0"/>
          </a:p>
          <a:p>
            <a:pPr marL="411480" lvl="1" indent="0">
              <a:buNone/>
            </a:pPr>
            <a:r>
              <a:rPr lang="en-US" dirty="0" smtClean="0"/>
              <a:t>	‘</a:t>
            </a:r>
            <a:r>
              <a:rPr lang="en-US" dirty="0"/>
              <a:t>The eggs cracked (continuously, one after the other)’</a:t>
            </a:r>
          </a:p>
          <a:p>
            <a:pPr marL="118872" indent="0">
              <a:buNone/>
            </a:pPr>
            <a:endParaRPr lang="en-US" dirty="0" smtClean="0"/>
          </a:p>
          <a:p>
            <a:pPr marL="118872" indent="0">
              <a:buNone/>
            </a:pPr>
            <a:r>
              <a:rPr lang="en-US" dirty="0"/>
              <a:t>c</a:t>
            </a:r>
            <a:r>
              <a:rPr lang="en-US" dirty="0" smtClean="0"/>
              <a:t>	</a:t>
            </a:r>
            <a:r>
              <a:rPr lang="en-US" dirty="0" err="1"/>
              <a:t>tɔ́ŋ</a:t>
            </a:r>
            <a:r>
              <a:rPr lang="en-US" dirty="0"/>
              <a:t>   </a:t>
            </a:r>
            <a:r>
              <a:rPr lang="en-US" dirty="0" err="1"/>
              <a:t>ɡjɛ̄n</a:t>
            </a:r>
            <a:r>
              <a:rPr lang="en-US" dirty="0"/>
              <a:t>             </a:t>
            </a:r>
            <a:r>
              <a:rPr lang="en-US" dirty="0" err="1"/>
              <a:t>átɔ́ɔ̀j</a:t>
            </a:r>
            <a:r>
              <a:rPr lang="en-US" dirty="0"/>
              <a:t>          </a:t>
            </a:r>
            <a:r>
              <a:rPr lang="en-US" dirty="0" smtClean="0"/>
              <a:t> </a:t>
            </a:r>
            <a:r>
              <a:rPr lang="en-US" dirty="0" err="1" smtClean="0"/>
              <a:t>jɪ</a:t>
            </a:r>
            <a:r>
              <a:rPr lang="en-US" dirty="0"/>
              <a:t>̄     </a:t>
            </a:r>
            <a:r>
              <a:rPr lang="en-US" dirty="0" err="1"/>
              <a:t>bʊ̄ʊl</a:t>
            </a:r>
            <a:r>
              <a:rPr lang="en-US" dirty="0"/>
              <a:t>		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sz="2600" dirty="0" err="1"/>
              <a:t>eggs:of</a:t>
            </a:r>
            <a:r>
              <a:rPr lang="en-US" sz="2600" dirty="0"/>
              <a:t> chicken   </a:t>
            </a:r>
            <a:r>
              <a:rPr lang="en-US" sz="2600" dirty="0" err="1"/>
              <a:t>PST-crack:DT</a:t>
            </a:r>
            <a:r>
              <a:rPr lang="en-US" sz="2600" dirty="0"/>
              <a:t> ERG </a:t>
            </a:r>
            <a:r>
              <a:rPr lang="en-US" sz="2600" dirty="0" err="1"/>
              <a:t>Bol</a:t>
            </a:r>
            <a:r>
              <a:rPr lang="en-US" sz="2600" dirty="0"/>
              <a:t> </a:t>
            </a:r>
          </a:p>
          <a:p>
            <a:pPr marL="118872" indent="0">
              <a:buNone/>
            </a:pPr>
            <a:r>
              <a:rPr lang="en-US" sz="2600" dirty="0"/>
              <a:t>	‘</a:t>
            </a:r>
            <a:r>
              <a:rPr lang="en-US" sz="2600" dirty="0" err="1"/>
              <a:t>Bol</a:t>
            </a:r>
            <a:r>
              <a:rPr lang="en-US" sz="2600" dirty="0"/>
              <a:t> cracked the eggs’</a:t>
            </a:r>
            <a:endParaRPr lang="en-US" sz="26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dirty="0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 dirty="0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39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4945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Intransitive class 6</a:t>
            </a:r>
            <a:endParaRPr lang="en-US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3548885"/>
              </p:ext>
            </p:extLst>
          </p:nvPr>
        </p:nvGraphicFramePr>
        <p:xfrm>
          <a:off x="528321" y="1666242"/>
          <a:ext cx="10698479" cy="4855464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3913274">
                  <a:extLst>
                    <a:ext uri="{9D8B030D-6E8A-4147-A177-3AD203B41FA5}">
                      <a16:colId xmlns:a16="http://schemas.microsoft.com/office/drawing/2014/main" val="709601024"/>
                    </a:ext>
                  </a:extLst>
                </a:gridCol>
                <a:gridCol w="1477195">
                  <a:extLst>
                    <a:ext uri="{9D8B030D-6E8A-4147-A177-3AD203B41FA5}">
                      <a16:colId xmlns:a16="http://schemas.microsoft.com/office/drawing/2014/main" val="80260915"/>
                    </a:ext>
                  </a:extLst>
                </a:gridCol>
                <a:gridCol w="1598530">
                  <a:extLst>
                    <a:ext uri="{9D8B030D-6E8A-4147-A177-3AD203B41FA5}">
                      <a16:colId xmlns:a16="http://schemas.microsoft.com/office/drawing/2014/main" val="414923818"/>
                    </a:ext>
                  </a:extLst>
                </a:gridCol>
                <a:gridCol w="1958992">
                  <a:extLst>
                    <a:ext uri="{9D8B030D-6E8A-4147-A177-3AD203B41FA5}">
                      <a16:colId xmlns:a16="http://schemas.microsoft.com/office/drawing/2014/main" val="3561132324"/>
                    </a:ext>
                  </a:extLst>
                </a:gridCol>
                <a:gridCol w="1750488">
                  <a:extLst>
                    <a:ext uri="{9D8B030D-6E8A-4147-A177-3AD203B41FA5}">
                      <a16:colId xmlns:a16="http://schemas.microsoft.com/office/drawing/2014/main" val="4097481690"/>
                    </a:ext>
                  </a:extLst>
                </a:gridCol>
              </a:tblGrid>
              <a:tr h="458216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Past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Perfective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Imperfective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Future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6420499"/>
                  </a:ext>
                </a:extLst>
              </a:tr>
              <a:tr h="458216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b="1" dirty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Intransitive Class 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á-Cv̑́C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Cv̑vC-ɔ̀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b="1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ʊ́</a:t>
                      </a:r>
                      <a:r>
                        <a:rPr lang="en-US" sz="240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-Cv̑́C-ɔ̀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ʊ́-Cv́C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2700309"/>
                  </a:ext>
                </a:extLst>
              </a:tr>
              <a:tr h="916432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Intransitive Class </a:t>
                      </a:r>
                      <a:r>
                        <a:rPr lang="en-US" sz="2400" dirty="0" smtClean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5</a:t>
                      </a:r>
                    </a:p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         Derived </a:t>
                      </a:r>
                      <a:r>
                        <a:rPr lang="en-US" sz="2400" dirty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transitive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á-</a:t>
                      </a:r>
                      <a:r>
                        <a:rPr lang="en-US" sz="2400" dirty="0" err="1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Cv́v̀C</a:t>
                      </a:r>
                      <a:endParaRPr lang="en-US" sz="24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ʊ́-</a:t>
                      </a:r>
                      <a:r>
                        <a:rPr lang="en-US" sz="2400" dirty="0" err="1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Cv̀vC-ɔ</a:t>
                      </a:r>
                      <a:r>
                        <a:rPr lang="en-US" sz="2400" dirty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b="1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ʊ̀</a:t>
                      </a:r>
                      <a:r>
                        <a:rPr lang="en-US" sz="240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-Cv̑C-ɔ̀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ʊ́-Cv̑́C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6095255"/>
                  </a:ext>
                </a:extLst>
              </a:tr>
              <a:tr h="458216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b="1" dirty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Intransitive Class 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á-Cv̑́C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Cv̀C-ɔ̀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b="1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ʊ̀</a:t>
                      </a:r>
                      <a:r>
                        <a:rPr lang="en-US" sz="240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-Cv̀C-ɔ̀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ʊ́-Cv̑́C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5190932"/>
                  </a:ext>
                </a:extLst>
              </a:tr>
              <a:tr h="916432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Intransitive Class </a:t>
                      </a:r>
                      <a:r>
                        <a:rPr lang="en-US" sz="2400" dirty="0" smtClean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6</a:t>
                      </a:r>
                    </a:p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baseline="0" dirty="0" smtClean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en-US" sz="2400" dirty="0" smtClean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Derived </a:t>
                      </a:r>
                      <a:r>
                        <a:rPr lang="en-US" sz="2400" dirty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transitive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á-Cv́v̀C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b="1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ʊ́-</a:t>
                      </a:r>
                      <a:r>
                        <a:rPr lang="en-US" sz="240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Cv̀C-ɔ̀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b="1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ʊ̀-</a:t>
                      </a:r>
                      <a:r>
                        <a:rPr lang="en-US" sz="240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Cv̀C-ɔ̀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ʊ́-</a:t>
                      </a:r>
                      <a:r>
                        <a:rPr lang="en-US" sz="2400" dirty="0" err="1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Cv́v̀C</a:t>
                      </a:r>
                      <a:endParaRPr lang="en-US" sz="24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063679"/>
                  </a:ext>
                </a:extLst>
              </a:tr>
              <a:tr h="916432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Intransitive Class </a:t>
                      </a:r>
                      <a:r>
                        <a:rPr lang="en-US" sz="2400" dirty="0" smtClean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6</a:t>
                      </a:r>
                    </a:p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baseline="0" dirty="0" smtClean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en-US" sz="2400" dirty="0" smtClean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Iterative</a:t>
                      </a:r>
                      <a:endParaRPr lang="en-US" sz="24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á-Cv̑́C-ì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  Cv̑C-ɔ̀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cap="small">
                          <a:solidFill>
                            <a:srgbClr val="5A5A5A"/>
                          </a:solidFill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not possible to say</a:t>
                      </a:r>
                      <a:endParaRPr lang="en-US" sz="240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ʊ́-Cv́C-í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1136839"/>
                  </a:ext>
                </a:extLst>
              </a:tr>
              <a:tr h="458216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Transitive basic    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á-Cv̑́C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b="1" dirty="0" smtClean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ʊ́-</a:t>
                      </a:r>
                      <a:r>
                        <a:rPr lang="en-US" sz="2400" dirty="0" err="1" smtClean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Cv̀C-ɔ</a:t>
                      </a:r>
                      <a:r>
                        <a:rPr lang="en-US" sz="2400" dirty="0" smtClean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̀  +</a:t>
                      </a:r>
                      <a:endParaRPr lang="en-US" sz="2400" dirty="0">
                        <a:effectLst/>
                        <a:latin typeface="Doulos SIL"/>
                        <a:ea typeface="Batang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b="1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ʊ̀</a:t>
                      </a:r>
                      <a:r>
                        <a:rPr lang="en-US" sz="240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-Cv̀vvC-ɔ̀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ʊ́-</a:t>
                      </a:r>
                      <a:r>
                        <a:rPr lang="en-US" sz="2400" dirty="0" err="1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Cv</a:t>
                      </a:r>
                      <a:r>
                        <a:rPr lang="en-US" sz="2400" dirty="0">
                          <a:effectLst/>
                          <a:latin typeface="Doulos SIL"/>
                          <a:ea typeface="Batang"/>
                          <a:cs typeface="Times New Roman" panose="02020603050405020304" pitchFamily="18" charset="0"/>
                        </a:rPr>
                        <a:t>̑́C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9510997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40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4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Intransitive class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5192"/>
            <a:ext cx="10972800" cy="5082808"/>
          </a:xfrm>
        </p:spPr>
        <p:txBody>
          <a:bodyPr>
            <a:normAutofit fontScale="92500" lnSpcReduction="10000"/>
          </a:bodyPr>
          <a:lstStyle/>
          <a:p>
            <a:pPr marL="118872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bʊ</a:t>
            </a:r>
            <a:r>
              <a:rPr lang="en-US" dirty="0" err="1"/>
              <a:t>̄l</a:t>
            </a:r>
            <a:r>
              <a:rPr lang="en-US" dirty="0"/>
              <a:t>   á-</a:t>
            </a:r>
            <a:r>
              <a:rPr lang="en-US" dirty="0" err="1"/>
              <a:t>tùjɪ̀ɪ</a:t>
            </a:r>
            <a:r>
              <a:rPr lang="en-US" dirty="0"/>
              <a:t>                          </a:t>
            </a:r>
            <a:r>
              <a:rPr lang="en-US" dirty="0" smtClean="0"/>
              <a:t>         </a:t>
            </a:r>
            <a:r>
              <a:rPr lang="en-US" dirty="0" err="1"/>
              <a:t>kɪ</a:t>
            </a:r>
            <a:r>
              <a:rPr lang="en-US" dirty="0"/>
              <a:t>̄   </a:t>
            </a:r>
            <a:r>
              <a:rPr lang="en-US" dirty="0" smtClean="0"/>
              <a:t>       </a:t>
            </a:r>
            <a:r>
              <a:rPr lang="en-US" dirty="0" err="1"/>
              <a:t>tɔ̄ŋ</a:t>
            </a:r>
            <a:r>
              <a:rPr lang="en-US" dirty="0"/>
              <a:t>   </a:t>
            </a:r>
            <a:r>
              <a:rPr lang="en-US" dirty="0" err="1"/>
              <a:t>ɡjɛ̄nɔ</a:t>
            </a:r>
            <a:r>
              <a:rPr lang="en-US" dirty="0"/>
              <a:t>̀ 		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/>
              <a:t>Bol</a:t>
            </a:r>
            <a:r>
              <a:rPr lang="en-US" dirty="0"/>
              <a:t>   </a:t>
            </a:r>
            <a:r>
              <a:rPr lang="en-US" dirty="0" err="1"/>
              <a:t>PST-crack:DT:AP:SING</a:t>
            </a:r>
            <a:r>
              <a:rPr lang="en-US" dirty="0"/>
              <a:t> INDEF </a:t>
            </a:r>
            <a:r>
              <a:rPr lang="en-US" dirty="0" err="1"/>
              <a:t>egg.of</a:t>
            </a:r>
            <a:r>
              <a:rPr lang="en-US" dirty="0"/>
              <a:t> chicken</a:t>
            </a:r>
          </a:p>
          <a:p>
            <a:pPr marL="118872" indent="0">
              <a:buNone/>
            </a:pPr>
            <a:r>
              <a:rPr lang="en-US" dirty="0"/>
              <a:t>	‘</a:t>
            </a:r>
            <a:r>
              <a:rPr lang="en-US" dirty="0" err="1"/>
              <a:t>Bol</a:t>
            </a:r>
            <a:r>
              <a:rPr lang="en-US" dirty="0"/>
              <a:t> cracked an egg (once)’</a:t>
            </a:r>
          </a:p>
          <a:p>
            <a:pPr marL="118872" indent="0">
              <a:buNone/>
            </a:pPr>
            <a:r>
              <a:rPr lang="en-US" dirty="0"/>
              <a:t> 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bʊ</a:t>
            </a:r>
            <a:r>
              <a:rPr lang="en-US" dirty="0" err="1"/>
              <a:t>̄l</a:t>
            </a:r>
            <a:r>
              <a:rPr lang="en-US" dirty="0"/>
              <a:t>   á-</a:t>
            </a:r>
            <a:r>
              <a:rPr lang="en-US" dirty="0" err="1"/>
              <a:t>tūji</a:t>
            </a:r>
            <a:r>
              <a:rPr lang="en-US" dirty="0"/>
              <a:t>̀                   </a:t>
            </a:r>
            <a:r>
              <a:rPr lang="en-US" dirty="0" smtClean="0"/>
              <a:t>          </a:t>
            </a:r>
            <a:r>
              <a:rPr lang="en-US" dirty="0" err="1"/>
              <a:t>kɪ</a:t>
            </a:r>
            <a:r>
              <a:rPr lang="en-US" dirty="0"/>
              <a:t>̄      </a:t>
            </a:r>
            <a:r>
              <a:rPr lang="en-US" dirty="0" smtClean="0"/>
              <a:t>     </a:t>
            </a:r>
            <a:r>
              <a:rPr lang="en-US" dirty="0" err="1"/>
              <a:t>tɔ̄ŋ</a:t>
            </a:r>
            <a:r>
              <a:rPr lang="en-US" dirty="0"/>
              <a:t> </a:t>
            </a:r>
            <a:r>
              <a:rPr lang="en-US" dirty="0" err="1"/>
              <a:t>ɡjɛ̄n</a:t>
            </a:r>
            <a:r>
              <a:rPr lang="en-US" dirty="0"/>
              <a:t> 		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/>
              <a:t>Bol</a:t>
            </a:r>
            <a:r>
              <a:rPr lang="en-US" dirty="0"/>
              <a:t>   </a:t>
            </a:r>
            <a:r>
              <a:rPr lang="en-US" dirty="0" err="1"/>
              <a:t>PST-crack:DT:AP:R</a:t>
            </a:r>
            <a:r>
              <a:rPr lang="en-US" dirty="0"/>
              <a:t> INDEF </a:t>
            </a:r>
            <a:r>
              <a:rPr lang="en-US" dirty="0" err="1"/>
              <a:t>eggs:of</a:t>
            </a:r>
            <a:r>
              <a:rPr lang="en-US" dirty="0"/>
              <a:t> chickens</a:t>
            </a:r>
          </a:p>
          <a:p>
            <a:pPr marL="118872" indent="0">
              <a:buNone/>
            </a:pPr>
            <a:r>
              <a:rPr lang="en-US" dirty="0"/>
              <a:t>	‘</a:t>
            </a:r>
            <a:r>
              <a:rPr lang="en-US" dirty="0" err="1"/>
              <a:t>Bol</a:t>
            </a:r>
            <a:r>
              <a:rPr lang="en-US" dirty="0"/>
              <a:t> cracked eggs (repeatedly</a:t>
            </a:r>
            <a:r>
              <a:rPr lang="en-US" dirty="0" smtClean="0"/>
              <a:t>)’</a:t>
            </a:r>
          </a:p>
          <a:p>
            <a:pPr marL="118872" indent="0">
              <a:buNone/>
            </a:pPr>
            <a:endParaRPr lang="en-US" dirty="0"/>
          </a:p>
          <a:p>
            <a:pPr marL="411480" lvl="1" indent="0">
              <a:buNone/>
            </a:pPr>
            <a:r>
              <a:rPr lang="en-US" sz="3200" dirty="0" smtClean="0"/>
              <a:t>	</a:t>
            </a:r>
            <a:r>
              <a:rPr lang="en-US" sz="3200" dirty="0" err="1" smtClean="0"/>
              <a:t>tɔ</a:t>
            </a:r>
            <a:r>
              <a:rPr lang="en-US" sz="3200" dirty="0" err="1"/>
              <a:t>̄ŋ</a:t>
            </a:r>
            <a:r>
              <a:rPr lang="en-US" sz="3200" dirty="0"/>
              <a:t>       </a:t>
            </a:r>
            <a:r>
              <a:rPr lang="en-US" sz="3200" dirty="0" err="1"/>
              <a:t>ɡjɛ̄nɔ</a:t>
            </a:r>
            <a:r>
              <a:rPr lang="en-US" sz="3200" dirty="0"/>
              <a:t>̀    </a:t>
            </a:r>
            <a:r>
              <a:rPr lang="en-US" sz="3200" dirty="0" smtClean="0"/>
              <a:t>  </a:t>
            </a:r>
            <a:r>
              <a:rPr lang="en-US" sz="3200" dirty="0"/>
              <a:t>á-</a:t>
            </a:r>
            <a:r>
              <a:rPr lang="en-US" sz="3200" dirty="0" err="1"/>
              <a:t>túùjɪ</a:t>
            </a:r>
            <a:r>
              <a:rPr lang="en-US" sz="3200" dirty="0"/>
              <a:t>̀       </a:t>
            </a:r>
            <a:r>
              <a:rPr lang="en-US" sz="3200" dirty="0" smtClean="0"/>
              <a:t>                   </a:t>
            </a:r>
            <a:r>
              <a:rPr lang="en-US" sz="3200" dirty="0" err="1"/>
              <a:t>d̪ɑ̄n̪ɔ</a:t>
            </a:r>
            <a:r>
              <a:rPr lang="en-US" sz="3200" dirty="0"/>
              <a:t>̀ </a:t>
            </a:r>
            <a:r>
              <a:rPr lang="en-US" sz="3200" dirty="0" smtClean="0"/>
              <a:t>    </a:t>
            </a:r>
            <a:r>
              <a:rPr lang="en-US" sz="3200" dirty="0" err="1"/>
              <a:t>jɪ</a:t>
            </a:r>
            <a:r>
              <a:rPr lang="en-US" sz="3200" dirty="0"/>
              <a:t>̄      </a:t>
            </a:r>
            <a:r>
              <a:rPr lang="en-US" sz="3200" dirty="0" err="1"/>
              <a:t>bʊ̄l</a:t>
            </a:r>
            <a:endParaRPr lang="en-US" sz="3200" dirty="0"/>
          </a:p>
          <a:p>
            <a:pPr marL="411480" lvl="1" indent="0">
              <a:buNone/>
            </a:pPr>
            <a:r>
              <a:rPr lang="en-US" sz="3200" dirty="0"/>
              <a:t>	</a:t>
            </a:r>
            <a:r>
              <a:rPr lang="en-US" sz="3200" dirty="0" err="1"/>
              <a:t>egg.of</a:t>
            </a:r>
            <a:r>
              <a:rPr lang="en-US" sz="3200" dirty="0"/>
              <a:t> chicken </a:t>
            </a:r>
            <a:r>
              <a:rPr lang="en-US" sz="3200" dirty="0" err="1"/>
              <a:t>PST-crack:DT:BEN</a:t>
            </a:r>
            <a:r>
              <a:rPr lang="en-US" sz="3200" dirty="0"/>
              <a:t> person ERG  </a:t>
            </a:r>
            <a:r>
              <a:rPr lang="en-US" sz="3200" dirty="0" err="1"/>
              <a:t>Bol</a:t>
            </a:r>
            <a:endParaRPr lang="en-US" sz="3200" dirty="0"/>
          </a:p>
          <a:p>
            <a:pPr marL="411480" lvl="1" indent="0">
              <a:buNone/>
            </a:pPr>
            <a:r>
              <a:rPr lang="en-US" sz="3200" dirty="0"/>
              <a:t>	</a:t>
            </a:r>
            <a:r>
              <a:rPr lang="en-US" sz="3200" dirty="0" err="1"/>
              <a:t>Bol</a:t>
            </a:r>
            <a:r>
              <a:rPr lang="en-US" sz="3200" dirty="0"/>
              <a:t> cracked the egg for a person.</a:t>
            </a:r>
          </a:p>
          <a:p>
            <a:pPr marL="118872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41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8117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Intransitive verbs in </a:t>
            </a:r>
            <a:r>
              <a:rPr lang="en-US" dirty="0" err="1" smtClean="0"/>
              <a:t>Shilluk</a:t>
            </a:r>
            <a:r>
              <a:rPr lang="en-US" dirty="0" smtClean="0"/>
              <a:t>, like transitive verbs, can be differentiated into classes based upon their morphological structure and tone patterns for each of the basic verbal conjugations</a:t>
            </a:r>
          </a:p>
          <a:p>
            <a:r>
              <a:rPr lang="en-US" dirty="0" smtClean="0"/>
              <a:t>Intransitive verb classes seem to relate, at least in part, to the semantics of the verb relating to situation aspect</a:t>
            </a:r>
          </a:p>
          <a:p>
            <a:r>
              <a:rPr lang="en-US" dirty="0" smtClean="0"/>
              <a:t>Intransitive verbs classes also relate to the kinds of modifications that can be made to the verb, such as derived transitivity or causality, </a:t>
            </a:r>
            <a:r>
              <a:rPr lang="en-US" dirty="0" err="1" smtClean="0"/>
              <a:t>iterativity</a:t>
            </a:r>
            <a:r>
              <a:rPr lang="en-US" dirty="0" smtClean="0"/>
              <a:t>, and </a:t>
            </a:r>
            <a:r>
              <a:rPr lang="en-US" dirty="0" err="1" smtClean="0"/>
              <a:t>benefactive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>
                <a:solidFill>
                  <a:prstClr val="black">
                    <a:tint val="95000"/>
                  </a:prstClr>
                </a:solidFill>
              </a:rPr>
              <a:t>15th International Nilo-Saharan Linguistics Colloquium 2021</a:t>
            </a:r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7CC0-023E-4093-AFED-9A459BD06CF0}" type="slidenum">
              <a:rPr lang="en-ZA" smtClean="0">
                <a:solidFill>
                  <a:prstClr val="black">
                    <a:tint val="95000"/>
                  </a:prstClr>
                </a:solidFill>
              </a:rPr>
              <a:pPr/>
              <a:t>42</a:t>
            </a:fld>
            <a:endParaRPr lang="en-Z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9269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1015</TotalTime>
  <Words>2766</Words>
  <Application>Microsoft Office PowerPoint</Application>
  <PresentationFormat>Widescreen</PresentationFormat>
  <Paragraphs>469</Paragraphs>
  <Slides>42</Slides>
  <Notes>1</Notes>
  <HiddenSlides>2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6" baseType="lpstr">
      <vt:lpstr>Arial</vt:lpstr>
      <vt:lpstr>Batang</vt:lpstr>
      <vt:lpstr>Calibri</vt:lpstr>
      <vt:lpstr>Corbel</vt:lpstr>
      <vt:lpstr>Doulos SIL</vt:lpstr>
      <vt:lpstr>MImpExp</vt:lpstr>
      <vt:lpstr>MImprint</vt:lpstr>
      <vt:lpstr>Phonetica</vt:lpstr>
      <vt:lpstr>PhoneticaTone</vt:lpstr>
      <vt:lpstr>Times New Roman</vt:lpstr>
      <vt:lpstr>Wingdings</vt:lpstr>
      <vt:lpstr>Wingdings 2</vt:lpstr>
      <vt:lpstr>Wingdings 3</vt:lpstr>
      <vt:lpstr>Module</vt:lpstr>
      <vt:lpstr>Leoma G. Gilley (SIL International) Cynthia L. Miller-Naudé (University of the Free State, South Africa)</vt:lpstr>
      <vt:lpstr>Introduction</vt:lpstr>
      <vt:lpstr>Introduction</vt:lpstr>
      <vt:lpstr>Vowel length in Shilluk</vt:lpstr>
      <vt:lpstr>Vowel length in Shilluk</vt:lpstr>
      <vt:lpstr>Tone in Shilluk</vt:lpstr>
      <vt:lpstr>Tonal inventory in Shilluk (Remijsen et al 2019)</vt:lpstr>
      <vt:lpstr>Schematic representation on tone on CVC verb root (Remijsen &amp; Ayoker 2014)</vt:lpstr>
      <vt:lpstr>Schematic representation on tone on CVC verb root (Remijsen &amp; Ayoker 2014)</vt:lpstr>
      <vt:lpstr>Conventions for marking falling tones</vt:lpstr>
      <vt:lpstr>Transitive verbs</vt:lpstr>
      <vt:lpstr>Seven transitive verb classes  (Remijsen, Miller-Naudé and Gilley 2016)</vt:lpstr>
      <vt:lpstr>Transitive and antipassive</vt:lpstr>
      <vt:lpstr>Transitive and antipassive</vt:lpstr>
      <vt:lpstr>Comparison of intransitive verbs to antipassive and transitive</vt:lpstr>
      <vt:lpstr>Morphological complexity in intransitive verb inflection</vt:lpstr>
      <vt:lpstr>Semantic features of intransitive verb classes</vt:lpstr>
      <vt:lpstr>Intransitive class 1</vt:lpstr>
      <vt:lpstr>Intransitive class 1 – states</vt:lpstr>
      <vt:lpstr>Intransitive class 1 – states</vt:lpstr>
      <vt:lpstr>Intransitive class 1 – states</vt:lpstr>
      <vt:lpstr>Intransitive class 1 - activities</vt:lpstr>
      <vt:lpstr>Intransitive class 1 - activities</vt:lpstr>
      <vt:lpstr>Intransitive class 1 – motion verbs</vt:lpstr>
      <vt:lpstr>Intransitive class 1 – motion verbs</vt:lpstr>
      <vt:lpstr>Intransitive class 1 – motion verbs</vt:lpstr>
      <vt:lpstr>Intransitive class 2</vt:lpstr>
      <vt:lpstr>Intransitive class 2</vt:lpstr>
      <vt:lpstr>Intransitive class 2</vt:lpstr>
      <vt:lpstr>Intransitive class 3</vt:lpstr>
      <vt:lpstr>Intransitive class 3</vt:lpstr>
      <vt:lpstr>Intransitive class 4</vt:lpstr>
      <vt:lpstr>Intransitive class 4</vt:lpstr>
      <vt:lpstr>Intransitive class 5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vt:lpstr>
      <vt:lpstr>Intransitive class 5</vt:lpstr>
      <vt:lpstr>Intransitive class 5</vt:lpstr>
      <vt:lpstr>Intransitive class 5</vt:lpstr>
      <vt:lpstr>Intransitive class 6</vt:lpstr>
      <vt:lpstr>Intransitive class 6</vt:lpstr>
      <vt:lpstr>Intransitive class 6</vt:lpstr>
      <vt:lpstr>Intransitive class 6</vt:lpstr>
      <vt:lpstr>Conclusions</vt:lpstr>
    </vt:vector>
  </TitlesOfParts>
  <Company>University of the Free State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Cynthia L. Miller-Naudé Jacobus A. Naudé  University of the Free State (Bloemfontein, South Africa)</dc:title>
  <dc:creator>Cynthia Miller-Naude</dc:creator>
  <cp:lastModifiedBy>Cynthia Miller-Naude</cp:lastModifiedBy>
  <cp:revision>549</cp:revision>
  <dcterms:created xsi:type="dcterms:W3CDTF">2019-07-02T13:05:21Z</dcterms:created>
  <dcterms:modified xsi:type="dcterms:W3CDTF">2021-07-08T09:55:13Z</dcterms:modified>
</cp:coreProperties>
</file>