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577" r:id="rId2"/>
    <p:sldId id="290" r:id="rId3"/>
    <p:sldId id="293" r:id="rId4"/>
    <p:sldId id="295" r:id="rId5"/>
    <p:sldId id="287" r:id="rId6"/>
    <p:sldId id="284" r:id="rId7"/>
    <p:sldId id="292" r:id="rId8"/>
    <p:sldId id="285" r:id="rId9"/>
    <p:sldId id="291" r:id="rId10"/>
    <p:sldId id="294" r:id="rId11"/>
    <p:sldId id="286" r:id="rId12"/>
    <p:sldId id="289" r:id="rId13"/>
    <p:sldId id="271" r:id="rId14"/>
    <p:sldId id="288" r:id="rId15"/>
    <p:sldId id="282" r:id="rId16"/>
    <p:sldId id="267" r:id="rId17"/>
    <p:sldId id="266" r:id="rId18"/>
    <p:sldId id="576" r:id="rId19"/>
    <p:sldId id="281" r:id="rId20"/>
    <p:sldId id="572" r:id="rId21"/>
    <p:sldId id="574" r:id="rId22"/>
    <p:sldId id="568" r:id="rId23"/>
    <p:sldId id="272" r:id="rId24"/>
    <p:sldId id="268" r:id="rId25"/>
    <p:sldId id="263" r:id="rId26"/>
    <p:sldId id="265" r:id="rId27"/>
    <p:sldId id="575" r:id="rId28"/>
    <p:sldId id="260" r:id="rId2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160" autoAdjust="0"/>
  </p:normalViewPr>
  <p:slideViewPr>
    <p:cSldViewPr snapToGrid="0">
      <p:cViewPr varScale="1">
        <p:scale>
          <a:sx n="58" d="100"/>
          <a:sy n="58" d="100"/>
        </p:scale>
        <p:origin x="92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52CE81-1F3B-4D8C-921A-56F34373ED81}" type="datetimeFigureOut">
              <a:rPr lang="nl-NL" smtClean="0"/>
              <a:t>23-7-2021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E21C39-BE21-45D3-9ACA-9CBAD02F1E1A}" type="slidenum">
              <a:rPr lang="nl-NL" smtClean="0"/>
              <a:t>‹nr.›</a:t>
            </a:fld>
            <a:endParaRPr lang="nl-NL"/>
          </a:p>
        </p:txBody>
      </p:sp>
    </p:spTree>
    <p:extLst>
      <p:ext uri="{BB962C8B-B14F-4D97-AF65-F5344CB8AC3E}">
        <p14:creationId xmlns:p14="http://schemas.microsoft.com/office/powerpoint/2010/main" val="131176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ea typeface="Times New Roman" panose="02020603050405020304" pitchFamily="18" charset="0"/>
              </a:rPr>
              <a:t>Land Subsidence is a widely recognized and fairly well understood geological phenomenon. Geoscientists and other experts are monitoring it, try to explain it and point out the impacts and importance of mitigating it. In Indonesia, we are now familiar with well-know cases in Jakarta, Bandung and NORTH COAST OF Central Java (</a:t>
            </a:r>
            <a:r>
              <a:rPr lang="en-US" dirty="0" err="1">
                <a:latin typeface="Times New Roman" panose="02020603050405020304" pitchFamily="18" charset="0"/>
                <a:ea typeface="Times New Roman" panose="02020603050405020304" pitchFamily="18" charset="0"/>
              </a:rPr>
              <a:t>Pekalongan</a:t>
            </a:r>
            <a:r>
              <a:rPr lang="en-US" dirty="0">
                <a:latin typeface="Times New Roman" panose="02020603050405020304" pitchFamily="18" charset="0"/>
                <a:ea typeface="Times New Roman" panose="02020603050405020304" pitchFamily="18" charset="0"/>
              </a:rPr>
              <a:t>-Semarang). There are various methods to detect land subsidence, and different ways to present the findings. Sometimes land subsidence is called the “hidden problem” because indeed, it takes place underground and out of sight, there is no clear “owner”, and it is not always clear who or which agency is responsible for resolving it. Nevertheless, there are many stakeholders that have to deal with the impacts and problems caused. Besides reliable and accurate ways to monitor land subsidence (for instance by using </a:t>
            </a:r>
            <a:r>
              <a:rPr lang="en-US" dirty="0" err="1">
                <a:latin typeface="Times New Roman" panose="02020603050405020304" pitchFamily="18" charset="0"/>
                <a:ea typeface="Times New Roman" panose="02020603050405020304" pitchFamily="18" charset="0"/>
              </a:rPr>
              <a:t>InSAR</a:t>
            </a:r>
            <a:r>
              <a:rPr lang="en-US" dirty="0">
                <a:latin typeface="Times New Roman" panose="02020603050405020304" pitchFamily="18" charset="0"/>
                <a:ea typeface="Times New Roman" panose="02020603050405020304" pitchFamily="18" charset="0"/>
              </a:rPr>
              <a:t> satellite methods), it is important that clear, easy-to-understand methods are used to present data and inform stakeholders about the impacts of land subsidence. This not only applies to land subsidence; also information about other geological features and processes (sometimes serious hazards that are common in Indonesia) has to be available and presented in an accurate and understandable way, both to the geoscience community, as well as to the general public and decisions-makers.</a:t>
            </a:r>
            <a:endParaRPr lang="nl-NL" dirty="0">
              <a:latin typeface="Times New Roman" panose="02020603050405020304" pitchFamily="18" charset="0"/>
              <a:ea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91E21C39-BE21-45D3-9ACA-9CBAD02F1E1A}" type="slidenum">
              <a:rPr lang="nl-NL" smtClean="0"/>
              <a:t>13</a:t>
            </a:fld>
            <a:endParaRPr lang="nl-NL"/>
          </a:p>
        </p:txBody>
      </p:sp>
    </p:spTree>
    <p:extLst>
      <p:ext uri="{BB962C8B-B14F-4D97-AF65-F5344CB8AC3E}">
        <p14:creationId xmlns:p14="http://schemas.microsoft.com/office/powerpoint/2010/main" val="1493836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Very</a:t>
            </a:r>
            <a:r>
              <a:rPr lang="nl-NL" dirty="0"/>
              <a:t> </a:t>
            </a:r>
            <a:r>
              <a:rPr lang="nl-NL" dirty="0" err="1"/>
              <a:t>technical</a:t>
            </a:r>
            <a:r>
              <a:rPr lang="nl-NL" dirty="0"/>
              <a:t> - </a:t>
            </a:r>
            <a:r>
              <a:rPr lang="nl-NL" dirty="0" err="1"/>
              <a:t>academic</a:t>
            </a:r>
            <a:endParaRPr lang="nl-NL" dirty="0"/>
          </a:p>
        </p:txBody>
      </p:sp>
      <p:sp>
        <p:nvSpPr>
          <p:cNvPr id="4" name="Tijdelijke aanduiding voor dianummer 3"/>
          <p:cNvSpPr>
            <a:spLocks noGrp="1"/>
          </p:cNvSpPr>
          <p:nvPr>
            <p:ph type="sldNum" sz="quarter" idx="5"/>
          </p:nvPr>
        </p:nvSpPr>
        <p:spPr/>
        <p:txBody>
          <a:bodyPr/>
          <a:lstStyle/>
          <a:p>
            <a:fld id="{91E21C39-BE21-45D3-9ACA-9CBAD02F1E1A}" type="slidenum">
              <a:rPr lang="nl-NL" smtClean="0"/>
              <a:t>16</a:t>
            </a:fld>
            <a:endParaRPr lang="nl-NL"/>
          </a:p>
        </p:txBody>
      </p:sp>
    </p:spTree>
    <p:extLst>
      <p:ext uri="{BB962C8B-B14F-4D97-AF65-F5344CB8AC3E}">
        <p14:creationId xmlns:p14="http://schemas.microsoft.com/office/powerpoint/2010/main" val="2419479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22CB67-5731-48A6-8F85-701CAC145A8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C2F0AC85-82A3-4ED7-959F-80C222E251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A8E796E-9C96-4318-ADE4-9173EE5A5702}"/>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5" name="Tijdelijke aanduiding voor voettekst 4">
            <a:extLst>
              <a:ext uri="{FF2B5EF4-FFF2-40B4-BE49-F238E27FC236}">
                <a16:creationId xmlns:a16="http://schemas.microsoft.com/office/drawing/2014/main" id="{886C9948-EB90-4F01-9808-B5C0ED85A34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6C0188-E737-4BC6-AD78-94981EAF08F5}"/>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1608806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F290B-56B9-43A5-93D5-EA4148411F7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4CE0AA2-9277-4587-B553-960C2DA822FF}"/>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325D456-73F2-4D15-A118-EE84A2B8517D}"/>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5" name="Tijdelijke aanduiding voor voettekst 4">
            <a:extLst>
              <a:ext uri="{FF2B5EF4-FFF2-40B4-BE49-F238E27FC236}">
                <a16:creationId xmlns:a16="http://schemas.microsoft.com/office/drawing/2014/main" id="{92CDC9D4-EBEA-4DDD-B760-42975FAC97D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10BCF1C-3E42-4A93-8D1C-C1E67FF726FC}"/>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430738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CF7178-D0F7-4E75-B31D-9B14FA9A498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1CA97A0-546C-491B-9E1D-B8D1A1D571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25E9F1F0-DA69-42EE-8521-347D1A8F20DF}"/>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5" name="Tijdelijke aanduiding voor voettekst 4">
            <a:extLst>
              <a:ext uri="{FF2B5EF4-FFF2-40B4-BE49-F238E27FC236}">
                <a16:creationId xmlns:a16="http://schemas.microsoft.com/office/drawing/2014/main" id="{88953DC2-C2DC-4CF4-80EC-A43EE80613F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1D5AD3F-7554-4E7A-B802-825F2FE17F68}"/>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1714046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8E098E-A778-490B-9E07-48D46DD7103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02A00F5-B7E6-479B-9971-402C9BE4AFB3}"/>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D1E9ACEB-701D-4AA0-B21E-1156269D759B}"/>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81A3F15-269A-4296-B9C7-6A24754C8A9A}"/>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6" name="Tijdelijke aanduiding voor voettekst 5">
            <a:extLst>
              <a:ext uri="{FF2B5EF4-FFF2-40B4-BE49-F238E27FC236}">
                <a16:creationId xmlns:a16="http://schemas.microsoft.com/office/drawing/2014/main" id="{7B5FF33E-6C57-467C-BD77-5B8BEC555F8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8BC06D2-3231-4E19-97E1-C390D76B0841}"/>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3366926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CC3A16-DB58-454F-A0B1-61D570E86005}"/>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C9AF7DF8-8A85-4714-88BF-F7243E92F1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999212B7-03C9-4EAA-AEBD-EB9FD6CB2117}"/>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144C30A-B0D1-447A-8C75-892A4FE4B3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22BCB944-8DF1-43AA-AF1D-FA9C70345ABF}"/>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9178F3B-D2BC-4CD3-9C94-4E26607173AA}"/>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8" name="Tijdelijke aanduiding voor voettekst 7">
            <a:extLst>
              <a:ext uri="{FF2B5EF4-FFF2-40B4-BE49-F238E27FC236}">
                <a16:creationId xmlns:a16="http://schemas.microsoft.com/office/drawing/2014/main" id="{BE8D0485-B05F-4EEC-98F9-6C96CBE8BCB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6C11B87-2D7D-448A-B467-79F294E9CCCE}"/>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2104567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4AE69-BC1B-4F90-A256-3A8C931525D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A40914A-13FA-4091-A424-22C6012040BC}"/>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4" name="Tijdelijke aanduiding voor voettekst 3">
            <a:extLst>
              <a:ext uri="{FF2B5EF4-FFF2-40B4-BE49-F238E27FC236}">
                <a16:creationId xmlns:a16="http://schemas.microsoft.com/office/drawing/2014/main" id="{F5EBE856-841D-40B0-8218-2A64D12C2B6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DFC6563-914B-4A8A-98EE-D3F728E549CC}"/>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603872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EE1226A-33C5-4AAA-8666-C9BAC8C2CBD4}"/>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3" name="Tijdelijke aanduiding voor voettekst 2">
            <a:extLst>
              <a:ext uri="{FF2B5EF4-FFF2-40B4-BE49-F238E27FC236}">
                <a16:creationId xmlns:a16="http://schemas.microsoft.com/office/drawing/2014/main" id="{A32FD649-F02F-4AFB-B662-9ACCCC3C743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1D56B3F-A487-4F91-A1E6-2CED8F2047AF}"/>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3685485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B9C35F-71A2-4966-BC49-4E073BB34CA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FDD4E778-E871-45B7-A8A1-C8D2BAF82C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1FFF844-0769-4D6D-AE4A-DBEFA6271E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64B37815-76E4-4A09-B062-0AD1141B0ED1}"/>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6" name="Tijdelijke aanduiding voor voettekst 5">
            <a:extLst>
              <a:ext uri="{FF2B5EF4-FFF2-40B4-BE49-F238E27FC236}">
                <a16:creationId xmlns:a16="http://schemas.microsoft.com/office/drawing/2014/main" id="{A0D72132-A075-45A5-97D7-2C15785181E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42C005E-E73F-4274-80A5-4643F5E6CB26}"/>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66313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2B7C4C-33EE-43C1-92E0-7F6A4472522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A1B7DE8-1CA1-4B6B-B208-CC7D1D806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2DBCFAB-6DA6-492D-9020-2AD2C89F45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25B199A6-300C-4261-B86C-D34B014ECBCC}"/>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6" name="Tijdelijke aanduiding voor voettekst 5">
            <a:extLst>
              <a:ext uri="{FF2B5EF4-FFF2-40B4-BE49-F238E27FC236}">
                <a16:creationId xmlns:a16="http://schemas.microsoft.com/office/drawing/2014/main" id="{071132C0-CBAF-4CFD-9411-7E49B673BBE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49048ED-2FF9-4249-A75E-A250D07BFC48}"/>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818871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816D5D-48F8-4885-B4D5-25B88E315B00}"/>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EEC4E39-FB20-4368-BF60-F92387124983}"/>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FF99747-6754-4EE9-84FB-EAAE2002BF5D}"/>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5" name="Tijdelijke aanduiding voor voettekst 4">
            <a:extLst>
              <a:ext uri="{FF2B5EF4-FFF2-40B4-BE49-F238E27FC236}">
                <a16:creationId xmlns:a16="http://schemas.microsoft.com/office/drawing/2014/main" id="{F7864B03-FA84-42C8-88B0-036B0763EAF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09F7CE1-D5A1-4E3E-91D6-217E004FB269}"/>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3621339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62233A7-E583-435F-88E5-9157C01D085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D59F3F1-D885-4B16-BAE4-07F860374779}"/>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3631D76-91E1-4C58-96BC-79AE3847E46F}"/>
              </a:ext>
            </a:extLst>
          </p:cNvPr>
          <p:cNvSpPr>
            <a:spLocks noGrp="1"/>
          </p:cNvSpPr>
          <p:nvPr>
            <p:ph type="dt" sz="half" idx="10"/>
          </p:nvPr>
        </p:nvSpPr>
        <p:spPr/>
        <p:txBody>
          <a:bodyPr/>
          <a:lstStyle/>
          <a:p>
            <a:fld id="{7792D5CF-30B5-4E33-8DAC-75861CE09659}" type="datetimeFigureOut">
              <a:rPr lang="nl-NL" smtClean="0"/>
              <a:t>23-7-2021</a:t>
            </a:fld>
            <a:endParaRPr lang="nl-NL"/>
          </a:p>
        </p:txBody>
      </p:sp>
      <p:sp>
        <p:nvSpPr>
          <p:cNvPr id="5" name="Tijdelijke aanduiding voor voettekst 4">
            <a:extLst>
              <a:ext uri="{FF2B5EF4-FFF2-40B4-BE49-F238E27FC236}">
                <a16:creationId xmlns:a16="http://schemas.microsoft.com/office/drawing/2014/main" id="{40716452-5C5D-4EAF-B41C-E7B84AC7118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276B87C-ADA2-468D-AA7E-1B9F572FBB71}"/>
              </a:ext>
            </a:extLst>
          </p:cNvPr>
          <p:cNvSpPr>
            <a:spLocks noGrp="1"/>
          </p:cNvSpPr>
          <p:nvPr>
            <p:ph type="sldNum" sz="quarter" idx="12"/>
          </p:nvPr>
        </p:nvSpPr>
        <p:spPr/>
        <p:txBody>
          <a:bodyPr/>
          <a:lstStyle/>
          <a:p>
            <a:fld id="{4E564EB7-8932-487C-BA1B-10F91F0751EA}" type="slidenum">
              <a:rPr lang="nl-NL" smtClean="0"/>
              <a:t>‹nr.›</a:t>
            </a:fld>
            <a:endParaRPr lang="nl-NL"/>
          </a:p>
        </p:txBody>
      </p:sp>
    </p:spTree>
    <p:extLst>
      <p:ext uri="{BB962C8B-B14F-4D97-AF65-F5344CB8AC3E}">
        <p14:creationId xmlns:p14="http://schemas.microsoft.com/office/powerpoint/2010/main" val="3459498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5C3424A-346C-41B0-B32D-D71A496FD5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1508872-04EF-4C59-892C-D5AE6C8E25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4775F0C-8A6A-4239-9B61-EF0FA517AB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2D5CF-30B5-4E33-8DAC-75861CE09659}" type="datetimeFigureOut">
              <a:rPr lang="nl-NL" smtClean="0"/>
              <a:t>23-7-2021</a:t>
            </a:fld>
            <a:endParaRPr lang="nl-NL"/>
          </a:p>
        </p:txBody>
      </p:sp>
      <p:sp>
        <p:nvSpPr>
          <p:cNvPr id="5" name="Tijdelijke aanduiding voor voettekst 4">
            <a:extLst>
              <a:ext uri="{FF2B5EF4-FFF2-40B4-BE49-F238E27FC236}">
                <a16:creationId xmlns:a16="http://schemas.microsoft.com/office/drawing/2014/main" id="{03A2A5FF-46D7-400D-A62B-0DE9200D1E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B25FBCF-3C0B-4A21-BD40-E40FFCC430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64EB7-8932-487C-BA1B-10F91F0751EA}" type="slidenum">
              <a:rPr lang="nl-NL" smtClean="0"/>
              <a:t>‹nr.›</a:t>
            </a:fld>
            <a:endParaRPr lang="nl-NL"/>
          </a:p>
        </p:txBody>
      </p:sp>
    </p:spTree>
    <p:extLst>
      <p:ext uri="{BB962C8B-B14F-4D97-AF65-F5344CB8AC3E}">
        <p14:creationId xmlns:p14="http://schemas.microsoft.com/office/powerpoint/2010/main" val="3292635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5.t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aterlandexperts.nl/" TargetMode="External"/><Relationship Id="rId2" Type="http://schemas.openxmlformats.org/officeDocument/2006/relationships/hyperlink" Target="mailto:Rien.dam@outlook.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D8A6020-1CFD-42E0-A350-B3B77CB1AB93}"/>
              </a:ext>
            </a:extLst>
          </p:cNvPr>
          <p:cNvPicPr>
            <a:picLocks noChangeAspect="1"/>
          </p:cNvPicPr>
          <p:nvPr/>
        </p:nvPicPr>
        <p:blipFill>
          <a:blip r:embed="rId2"/>
          <a:stretch>
            <a:fillRect/>
          </a:stretch>
        </p:blipFill>
        <p:spPr>
          <a:xfrm>
            <a:off x="0" y="6881"/>
            <a:ext cx="4843463" cy="6858000"/>
          </a:xfrm>
          <a:prstGeom prst="rect">
            <a:avLst/>
          </a:prstGeom>
        </p:spPr>
      </p:pic>
      <p:sp>
        <p:nvSpPr>
          <p:cNvPr id="4" name="Titel 1">
            <a:extLst>
              <a:ext uri="{FF2B5EF4-FFF2-40B4-BE49-F238E27FC236}">
                <a16:creationId xmlns:a16="http://schemas.microsoft.com/office/drawing/2014/main" id="{55FF6CE8-F675-4931-9979-BF68B107409F}"/>
              </a:ext>
            </a:extLst>
          </p:cNvPr>
          <p:cNvSpPr txBox="1">
            <a:spLocks/>
          </p:cNvSpPr>
          <p:nvPr/>
        </p:nvSpPr>
        <p:spPr>
          <a:xfrm>
            <a:off x="4931598" y="399721"/>
            <a:ext cx="7109838" cy="1325563"/>
          </a:xfrm>
          <a:prstGeom prst="rect">
            <a:avLst/>
          </a:prstGeom>
        </p:spPr>
        <p:txBody>
          <a:bodyP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4400" b="1" dirty="0">
                <a:latin typeface="+mn-lt"/>
              </a:rPr>
              <a:t>The Geology of Bandung basin and potential future research</a:t>
            </a:r>
          </a:p>
          <a:p>
            <a:pPr algn="ctr"/>
            <a:br>
              <a:rPr lang="en-US" sz="14400" b="1" dirty="0">
                <a:latin typeface="+mn-lt"/>
              </a:rPr>
            </a:br>
            <a:r>
              <a:rPr lang="en-US" sz="14400" b="1" i="1" dirty="0" err="1">
                <a:solidFill>
                  <a:srgbClr val="FF0000"/>
                </a:solidFill>
                <a:latin typeface="+mn-lt"/>
              </a:rPr>
              <a:t>Geologi</a:t>
            </a:r>
            <a:r>
              <a:rPr lang="en-US" sz="14400" b="1" i="1" dirty="0">
                <a:solidFill>
                  <a:srgbClr val="FF0000"/>
                </a:solidFill>
                <a:latin typeface="+mn-lt"/>
              </a:rPr>
              <a:t> </a:t>
            </a:r>
            <a:r>
              <a:rPr lang="en-US" sz="14400" b="1" i="1" dirty="0" err="1">
                <a:solidFill>
                  <a:srgbClr val="FF0000"/>
                </a:solidFill>
                <a:latin typeface="+mn-lt"/>
              </a:rPr>
              <a:t>Cekungan</a:t>
            </a:r>
            <a:r>
              <a:rPr lang="en-US" sz="14400" b="1" i="1" dirty="0">
                <a:solidFill>
                  <a:srgbClr val="FF0000"/>
                </a:solidFill>
                <a:latin typeface="+mn-lt"/>
              </a:rPr>
              <a:t> Bandung dan </a:t>
            </a:r>
            <a:r>
              <a:rPr lang="en-US" sz="14400" b="1" i="1" dirty="0" err="1">
                <a:solidFill>
                  <a:srgbClr val="FF0000"/>
                </a:solidFill>
                <a:latin typeface="+mn-lt"/>
              </a:rPr>
              <a:t>potensi</a:t>
            </a:r>
            <a:r>
              <a:rPr lang="en-US" sz="14400" b="1" i="1" dirty="0">
                <a:solidFill>
                  <a:srgbClr val="FF0000"/>
                </a:solidFill>
                <a:latin typeface="+mn-lt"/>
              </a:rPr>
              <a:t> </a:t>
            </a:r>
            <a:r>
              <a:rPr lang="en-US" sz="14400" b="1" i="1" dirty="0" err="1">
                <a:solidFill>
                  <a:srgbClr val="FF0000"/>
                </a:solidFill>
                <a:latin typeface="+mn-lt"/>
              </a:rPr>
              <a:t>riset</a:t>
            </a:r>
            <a:r>
              <a:rPr lang="en-US" sz="14400" b="1" i="1" dirty="0">
                <a:solidFill>
                  <a:srgbClr val="FF0000"/>
                </a:solidFill>
                <a:latin typeface="+mn-lt"/>
              </a:rPr>
              <a:t> masa </a:t>
            </a:r>
            <a:r>
              <a:rPr lang="en-US" sz="14400" b="1" i="1" dirty="0" err="1">
                <a:solidFill>
                  <a:srgbClr val="FF0000"/>
                </a:solidFill>
                <a:latin typeface="+mn-lt"/>
              </a:rPr>
              <a:t>depan</a:t>
            </a:r>
            <a:br>
              <a:rPr lang="nl-NL" sz="12300" dirty="0">
                <a:latin typeface="+mn-lt"/>
              </a:rPr>
            </a:br>
            <a:r>
              <a:rPr lang="nl-NL" dirty="0"/>
              <a:t>                                                                      </a:t>
            </a:r>
            <a:br>
              <a:rPr lang="nl-NL" dirty="0"/>
            </a:br>
            <a:br>
              <a:rPr lang="nl-NL" b="1" dirty="0">
                <a:latin typeface="+mn-lt"/>
              </a:rPr>
            </a:br>
            <a:br>
              <a:rPr lang="nl-NL" dirty="0"/>
            </a:br>
            <a:endParaRPr lang="nl-NL" dirty="0"/>
          </a:p>
        </p:txBody>
      </p:sp>
      <p:pic>
        <p:nvPicPr>
          <p:cNvPr id="5" name="Afbeelding 4">
            <a:extLst>
              <a:ext uri="{FF2B5EF4-FFF2-40B4-BE49-F238E27FC236}">
                <a16:creationId xmlns:a16="http://schemas.microsoft.com/office/drawing/2014/main" id="{2CC71F61-33E8-4896-A2F8-969E2BCCE313}"/>
              </a:ext>
            </a:extLst>
          </p:cNvPr>
          <p:cNvPicPr>
            <a:picLocks noChangeAspect="1"/>
          </p:cNvPicPr>
          <p:nvPr/>
        </p:nvPicPr>
        <p:blipFill>
          <a:blip r:embed="rId3"/>
          <a:stretch>
            <a:fillRect/>
          </a:stretch>
        </p:blipFill>
        <p:spPr>
          <a:xfrm>
            <a:off x="9841272" y="3644965"/>
            <a:ext cx="2350728" cy="3174467"/>
          </a:xfrm>
          <a:prstGeom prst="rect">
            <a:avLst/>
          </a:prstGeom>
        </p:spPr>
      </p:pic>
      <p:pic>
        <p:nvPicPr>
          <p:cNvPr id="6" name="Picture 2" descr="Coat of arms of Bandung">
            <a:extLst>
              <a:ext uri="{FF2B5EF4-FFF2-40B4-BE49-F238E27FC236}">
                <a16:creationId xmlns:a16="http://schemas.microsoft.com/office/drawing/2014/main" id="{4501D2A5-C8AE-4B64-B3A4-F2ED7FC8E9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1598" y="3644965"/>
            <a:ext cx="2757246" cy="3213035"/>
          </a:xfrm>
          <a:prstGeom prst="rect">
            <a:avLst/>
          </a:prstGeom>
          <a:noFill/>
          <a:extLst>
            <a:ext uri="{909E8E84-426E-40DD-AFC4-6F175D3DCCD1}">
              <a14:hiddenFill xmlns:a14="http://schemas.microsoft.com/office/drawing/2010/main">
                <a:solidFill>
                  <a:srgbClr val="FFFFFF"/>
                </a:solidFill>
              </a14:hiddenFill>
            </a:ext>
          </a:extLst>
        </p:spPr>
      </p:pic>
      <p:sp>
        <p:nvSpPr>
          <p:cNvPr id="7" name="Rechthoek 6">
            <a:extLst>
              <a:ext uri="{FF2B5EF4-FFF2-40B4-BE49-F238E27FC236}">
                <a16:creationId xmlns:a16="http://schemas.microsoft.com/office/drawing/2014/main" id="{F2A51FDD-8CFD-4358-8E37-807E76323916}"/>
              </a:ext>
            </a:extLst>
          </p:cNvPr>
          <p:cNvSpPr/>
          <p:nvPr/>
        </p:nvSpPr>
        <p:spPr>
          <a:xfrm>
            <a:off x="7035945" y="2628260"/>
            <a:ext cx="3089885" cy="584775"/>
          </a:xfrm>
          <a:prstGeom prst="rect">
            <a:avLst/>
          </a:prstGeom>
        </p:spPr>
        <p:txBody>
          <a:bodyPr wrap="none">
            <a:spAutoFit/>
          </a:bodyPr>
          <a:lstStyle/>
          <a:p>
            <a:pPr algn="ctr"/>
            <a:r>
              <a:rPr lang="nl-NL" sz="3200" b="1" dirty="0"/>
              <a:t>ITB, 24 </a:t>
            </a:r>
            <a:r>
              <a:rPr lang="nl-NL" sz="3200" b="1" dirty="0" err="1"/>
              <a:t>July</a:t>
            </a:r>
            <a:r>
              <a:rPr lang="nl-NL" sz="3200" b="1" dirty="0"/>
              <a:t>, 2021</a:t>
            </a:r>
          </a:p>
        </p:txBody>
      </p:sp>
    </p:spTree>
    <p:extLst>
      <p:ext uri="{BB962C8B-B14F-4D97-AF65-F5344CB8AC3E}">
        <p14:creationId xmlns:p14="http://schemas.microsoft.com/office/powerpoint/2010/main" val="2354583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SATEL">
            <a:extLst>
              <a:ext uri="{FF2B5EF4-FFF2-40B4-BE49-F238E27FC236}">
                <a16:creationId xmlns:a16="http://schemas.microsoft.com/office/drawing/2014/main" id="{22374776-667C-4F36-8A5B-3FD0A8BBC3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1784" y="1616075"/>
            <a:ext cx="4030216" cy="52143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BEMCOL2">
            <a:extLst>
              <a:ext uri="{FF2B5EF4-FFF2-40B4-BE49-F238E27FC236}">
                <a16:creationId xmlns:a16="http://schemas.microsoft.com/office/drawing/2014/main" id="{6F8CDF15-A253-48F9-943A-7942018FDA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217" y="1629839"/>
            <a:ext cx="4079481" cy="5214396"/>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B6031B1B-EF1F-44E1-B838-29DB421B905F}"/>
              </a:ext>
            </a:extLst>
          </p:cNvPr>
          <p:cNvSpPr txBox="1"/>
          <p:nvPr/>
        </p:nvSpPr>
        <p:spPr>
          <a:xfrm>
            <a:off x="104172" y="0"/>
            <a:ext cx="12087828" cy="1754326"/>
          </a:xfrm>
          <a:prstGeom prst="rect">
            <a:avLst/>
          </a:prstGeom>
          <a:solidFill>
            <a:schemeClr val="bg1"/>
          </a:solidFill>
        </p:spPr>
        <p:txBody>
          <a:bodyPr wrap="square" rtlCol="0">
            <a:spAutoFit/>
          </a:bodyPr>
          <a:lstStyle/>
          <a:p>
            <a:r>
              <a:rPr lang="nl-NL" sz="3600" b="1" dirty="0" err="1"/>
              <a:t>Geological</a:t>
            </a:r>
            <a:r>
              <a:rPr lang="nl-NL" sz="3600" b="1" dirty="0"/>
              <a:t> </a:t>
            </a:r>
            <a:r>
              <a:rPr lang="nl-NL" sz="3600" b="1" dirty="0" err="1"/>
              <a:t>overview</a:t>
            </a:r>
            <a:r>
              <a:rPr lang="nl-NL" sz="3600" b="1" dirty="0"/>
              <a:t> Bandung </a:t>
            </a:r>
            <a:r>
              <a:rPr lang="nl-NL" sz="3600" b="1" dirty="0" err="1"/>
              <a:t>basin</a:t>
            </a:r>
            <a:r>
              <a:rPr lang="nl-NL" sz="3600" b="1" dirty="0"/>
              <a:t> –studies 1986, 1989-1993</a:t>
            </a:r>
          </a:p>
          <a:p>
            <a:r>
              <a:rPr lang="nl-NL" sz="3600" b="1" dirty="0"/>
              <a:t>Integration of </a:t>
            </a:r>
            <a:r>
              <a:rPr lang="nl-NL" sz="3600" b="1" dirty="0" err="1"/>
              <a:t>geological</a:t>
            </a:r>
            <a:r>
              <a:rPr lang="nl-NL" sz="3600" b="1" dirty="0"/>
              <a:t> data, </a:t>
            </a:r>
            <a:r>
              <a:rPr lang="nl-NL" sz="3600" b="1" dirty="0" err="1"/>
              <a:t>Regional</a:t>
            </a:r>
            <a:r>
              <a:rPr lang="nl-NL" sz="3600" b="1" dirty="0"/>
              <a:t> </a:t>
            </a:r>
            <a:r>
              <a:rPr lang="nl-NL" sz="3600" b="1" dirty="0" err="1"/>
              <a:t>scale</a:t>
            </a:r>
            <a:r>
              <a:rPr lang="nl-NL" sz="3600" b="1" dirty="0"/>
              <a:t> – </a:t>
            </a:r>
            <a:r>
              <a:rPr lang="nl-NL" sz="3600" b="1" dirty="0" err="1"/>
              <a:t>regional</a:t>
            </a:r>
            <a:r>
              <a:rPr lang="nl-NL" sz="3600" b="1" dirty="0"/>
              <a:t> </a:t>
            </a:r>
            <a:r>
              <a:rPr lang="nl-NL" sz="3600" b="1" dirty="0" err="1"/>
              <a:t>use</a:t>
            </a:r>
            <a:r>
              <a:rPr lang="nl-NL" sz="3600" b="1" dirty="0"/>
              <a:t> – </a:t>
            </a:r>
            <a:r>
              <a:rPr lang="nl-NL" sz="3600" b="1" dirty="0" err="1"/>
              <a:t>Quaternary</a:t>
            </a:r>
            <a:r>
              <a:rPr lang="nl-NL" sz="3600" b="1" dirty="0"/>
              <a:t> </a:t>
            </a:r>
            <a:r>
              <a:rPr lang="nl-NL" sz="3600" b="1" dirty="0" err="1"/>
              <a:t>mapping</a:t>
            </a:r>
            <a:r>
              <a:rPr lang="nl-NL" sz="3600" b="1" dirty="0"/>
              <a:t> - </a:t>
            </a:r>
            <a:r>
              <a:rPr lang="nl-NL" sz="3600" b="1" dirty="0" err="1"/>
              <a:t>Geoscientific</a:t>
            </a:r>
            <a:r>
              <a:rPr lang="nl-NL" sz="3600" b="1" dirty="0"/>
              <a:t> </a:t>
            </a:r>
          </a:p>
        </p:txBody>
      </p:sp>
      <p:pic>
        <p:nvPicPr>
          <p:cNvPr id="8" name="Picture 3" descr="BOEKCV">
            <a:extLst>
              <a:ext uri="{FF2B5EF4-FFF2-40B4-BE49-F238E27FC236}">
                <a16:creationId xmlns:a16="http://schemas.microsoft.com/office/drawing/2014/main" id="{E29CAFC4-5352-4456-BC40-42BE5CAC5A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85" y="1754326"/>
            <a:ext cx="3840633" cy="51174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9BA5760-A82C-4E75-BE84-B075AD31E249}"/>
              </a:ext>
            </a:extLst>
          </p:cNvPr>
          <p:cNvPicPr>
            <a:picLocks noChangeAspect="1"/>
          </p:cNvPicPr>
          <p:nvPr/>
        </p:nvPicPr>
        <p:blipFill>
          <a:blip r:embed="rId2"/>
          <a:stretch>
            <a:fillRect/>
          </a:stretch>
        </p:blipFill>
        <p:spPr>
          <a:xfrm>
            <a:off x="4126437" y="1616074"/>
            <a:ext cx="4124325" cy="5241925"/>
          </a:xfrm>
          <a:prstGeom prst="rect">
            <a:avLst/>
          </a:prstGeom>
        </p:spPr>
      </p:pic>
      <p:pic>
        <p:nvPicPr>
          <p:cNvPr id="5122" name="Picture 2" descr="Palaeo3Cover">
            <a:extLst>
              <a:ext uri="{FF2B5EF4-FFF2-40B4-BE49-F238E27FC236}">
                <a16:creationId xmlns:a16="http://schemas.microsoft.com/office/drawing/2014/main" id="{4C67BAA6-B073-4CED-8162-C7EF6B889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1646" y="1610585"/>
            <a:ext cx="3800354" cy="52474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ver2">
            <a:extLst>
              <a:ext uri="{FF2B5EF4-FFF2-40B4-BE49-F238E27FC236}">
                <a16:creationId xmlns:a16="http://schemas.microsoft.com/office/drawing/2014/main" id="{DA246875-9899-46CB-89B7-92DEF17545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7857"/>
            <a:ext cx="4124325" cy="5330142"/>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3B98F5FC-D948-4BDA-9FAB-209D05FA78A2}"/>
              </a:ext>
            </a:extLst>
          </p:cNvPr>
          <p:cNvSpPr txBox="1"/>
          <p:nvPr/>
        </p:nvSpPr>
        <p:spPr>
          <a:xfrm>
            <a:off x="-50248" y="0"/>
            <a:ext cx="12292495" cy="1200329"/>
          </a:xfrm>
          <a:prstGeom prst="rect">
            <a:avLst/>
          </a:prstGeom>
          <a:noFill/>
        </p:spPr>
        <p:txBody>
          <a:bodyPr wrap="square" rtlCol="0">
            <a:spAutoFit/>
          </a:bodyPr>
          <a:lstStyle/>
          <a:p>
            <a:r>
              <a:rPr lang="en-US" sz="2400" b="1" dirty="0"/>
              <a:t>My PhD research: Bandung basin (1989-1994); 1996-2001; Other locations (</a:t>
            </a:r>
            <a:r>
              <a:rPr lang="en-US" sz="2400" b="1" dirty="0" err="1"/>
              <a:t>Rawa</a:t>
            </a:r>
            <a:r>
              <a:rPr lang="en-US" sz="2400" b="1" dirty="0"/>
              <a:t> </a:t>
            </a:r>
            <a:r>
              <a:rPr lang="en-US" sz="2400" b="1" dirty="0" err="1"/>
              <a:t>Danau</a:t>
            </a:r>
            <a:r>
              <a:rPr lang="en-US" sz="2400" b="1" dirty="0"/>
              <a:t>, Banten; Lake </a:t>
            </a:r>
            <a:r>
              <a:rPr lang="en-US" sz="2400" b="1" dirty="0" err="1"/>
              <a:t>Tondano</a:t>
            </a:r>
            <a:r>
              <a:rPr lang="en-US" sz="2400" b="1" dirty="0"/>
              <a:t>-Manado; Halmahera –</a:t>
            </a:r>
            <a:r>
              <a:rPr lang="en-US" sz="2400" b="1" dirty="0" err="1"/>
              <a:t>Teluk</a:t>
            </a:r>
            <a:r>
              <a:rPr lang="en-US" sz="2400" b="1" dirty="0"/>
              <a:t> Kau; </a:t>
            </a:r>
            <a:r>
              <a:rPr lang="en-US" sz="2400" b="1" dirty="0" err="1"/>
              <a:t>Kepala</a:t>
            </a:r>
            <a:r>
              <a:rPr lang="en-US" sz="2400" b="1" dirty="0"/>
              <a:t> </a:t>
            </a:r>
            <a:r>
              <a:rPr lang="en-US" sz="2400" b="1" dirty="0" err="1"/>
              <a:t>Burung</a:t>
            </a:r>
            <a:r>
              <a:rPr lang="en-US" sz="2400" b="1" dirty="0"/>
              <a:t>, Irian Barat; QUTERNARY ENVIRONMENTAL CHANGE IN THE INDONESIAN REGION</a:t>
            </a:r>
            <a:endParaRPr lang="nl-NL" sz="2400" b="1"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1DA337F4-75CD-4F80-9C5D-4611016F3646}"/>
              </a:ext>
            </a:extLst>
          </p:cNvPr>
          <p:cNvPicPr>
            <a:picLocks noChangeAspect="1"/>
          </p:cNvPicPr>
          <p:nvPr/>
        </p:nvPicPr>
        <p:blipFill>
          <a:blip r:embed="rId2"/>
          <a:stretch>
            <a:fillRect/>
          </a:stretch>
        </p:blipFill>
        <p:spPr>
          <a:xfrm>
            <a:off x="130814" y="81907"/>
            <a:ext cx="5714401" cy="6776093"/>
          </a:xfrm>
          <a:prstGeom prst="rect">
            <a:avLst/>
          </a:prstGeom>
        </p:spPr>
      </p:pic>
      <p:pic>
        <p:nvPicPr>
          <p:cNvPr id="3" name="Afbeelding 2">
            <a:extLst>
              <a:ext uri="{FF2B5EF4-FFF2-40B4-BE49-F238E27FC236}">
                <a16:creationId xmlns:a16="http://schemas.microsoft.com/office/drawing/2014/main" id="{C5A1529F-F9DB-42B1-9A43-630734507D4B}"/>
              </a:ext>
            </a:extLst>
          </p:cNvPr>
          <p:cNvPicPr>
            <a:picLocks noChangeAspect="1"/>
          </p:cNvPicPr>
          <p:nvPr/>
        </p:nvPicPr>
        <p:blipFill>
          <a:blip r:embed="rId3"/>
          <a:stretch>
            <a:fillRect/>
          </a:stretch>
        </p:blipFill>
        <p:spPr>
          <a:xfrm rot="5400000">
            <a:off x="7271570" y="-334836"/>
            <a:ext cx="4454779" cy="5124452"/>
          </a:xfrm>
          <a:prstGeom prst="rect">
            <a:avLst/>
          </a:prstGeom>
        </p:spPr>
      </p:pic>
      <p:pic>
        <p:nvPicPr>
          <p:cNvPr id="4" name="Afbeelding 3">
            <a:extLst>
              <a:ext uri="{FF2B5EF4-FFF2-40B4-BE49-F238E27FC236}">
                <a16:creationId xmlns:a16="http://schemas.microsoft.com/office/drawing/2014/main" id="{0ED7BA02-6EC0-4FA9-A85E-4329C7FE4A31}"/>
              </a:ext>
            </a:extLst>
          </p:cNvPr>
          <p:cNvPicPr>
            <a:picLocks noChangeAspect="1"/>
          </p:cNvPicPr>
          <p:nvPr/>
        </p:nvPicPr>
        <p:blipFill>
          <a:blip r:embed="rId4"/>
          <a:stretch>
            <a:fillRect/>
          </a:stretch>
        </p:blipFill>
        <p:spPr>
          <a:xfrm rot="5400000">
            <a:off x="8413108" y="3105752"/>
            <a:ext cx="2171700" cy="5124450"/>
          </a:xfrm>
          <a:prstGeom prst="rect">
            <a:avLst/>
          </a:prstGeom>
        </p:spPr>
      </p:pic>
    </p:spTree>
    <p:extLst>
      <p:ext uri="{BB962C8B-B14F-4D97-AF65-F5344CB8AC3E}">
        <p14:creationId xmlns:p14="http://schemas.microsoft.com/office/powerpoint/2010/main" val="96295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CB48E7A0-BBAC-4857-87FF-A06B4416430B}"/>
              </a:ext>
            </a:extLst>
          </p:cNvPr>
          <p:cNvSpPr txBox="1"/>
          <p:nvPr/>
        </p:nvSpPr>
        <p:spPr>
          <a:xfrm>
            <a:off x="5094249" y="439838"/>
            <a:ext cx="5111912" cy="3447098"/>
          </a:xfrm>
          <a:prstGeom prst="rect">
            <a:avLst/>
          </a:prstGeom>
          <a:noFill/>
        </p:spPr>
        <p:txBody>
          <a:bodyPr wrap="none" rtlCol="0">
            <a:spAutoFit/>
          </a:bodyPr>
          <a:lstStyle/>
          <a:p>
            <a:r>
              <a:rPr lang="nl-NL" sz="4000" b="1" dirty="0" err="1"/>
              <a:t>Geo</a:t>
            </a:r>
            <a:r>
              <a:rPr lang="nl-NL" sz="4000" b="1" dirty="0"/>
              <a:t>-information</a:t>
            </a:r>
          </a:p>
          <a:p>
            <a:endParaRPr lang="nl-NL" b="1" dirty="0"/>
          </a:p>
          <a:p>
            <a:r>
              <a:rPr lang="nl-NL" sz="4000" b="1" dirty="0"/>
              <a:t>Old </a:t>
            </a:r>
            <a:r>
              <a:rPr lang="nl-NL" sz="4000" b="1" dirty="0" err="1"/>
              <a:t>days</a:t>
            </a:r>
            <a:endParaRPr lang="nl-NL" sz="4000" b="1" dirty="0"/>
          </a:p>
          <a:p>
            <a:pPr marL="457200" indent="-457200">
              <a:buFont typeface="Arial" panose="020B0604020202020204" pitchFamily="34" charset="0"/>
              <a:buChar char="•"/>
            </a:pPr>
            <a:r>
              <a:rPr lang="nl-NL" sz="2400" b="1" dirty="0" err="1"/>
              <a:t>Tradition</a:t>
            </a:r>
            <a:r>
              <a:rPr lang="nl-NL" sz="2400" b="1" dirty="0"/>
              <a:t> of </a:t>
            </a:r>
            <a:r>
              <a:rPr lang="nl-NL" sz="2400" b="1" dirty="0" err="1"/>
              <a:t>geological</a:t>
            </a:r>
            <a:r>
              <a:rPr lang="nl-NL" sz="2400" b="1" dirty="0"/>
              <a:t> map making</a:t>
            </a:r>
          </a:p>
          <a:p>
            <a:pPr marL="457200" indent="-457200">
              <a:buFont typeface="Arial" panose="020B0604020202020204" pitchFamily="34" charset="0"/>
              <a:buChar char="•"/>
            </a:pPr>
            <a:r>
              <a:rPr lang="nl-NL" sz="2400" b="1" dirty="0" err="1"/>
              <a:t>Systematic</a:t>
            </a:r>
            <a:r>
              <a:rPr lang="nl-NL" sz="2400" b="1" dirty="0"/>
              <a:t> </a:t>
            </a:r>
            <a:r>
              <a:rPr lang="nl-NL" sz="2400" b="1" dirty="0" err="1"/>
              <a:t>mapping</a:t>
            </a:r>
            <a:r>
              <a:rPr lang="nl-NL" sz="2400" b="1" dirty="0"/>
              <a:t> – </a:t>
            </a:r>
            <a:r>
              <a:rPr lang="nl-NL" sz="2400" b="1" dirty="0" err="1"/>
              <a:t>Formations</a:t>
            </a:r>
            <a:endParaRPr lang="nl-NL" sz="2400" b="1" dirty="0"/>
          </a:p>
          <a:p>
            <a:pPr marL="457200" indent="-457200">
              <a:buFont typeface="Arial" panose="020B0604020202020204" pitchFamily="34" charset="0"/>
              <a:buChar char="•"/>
            </a:pPr>
            <a:r>
              <a:rPr lang="nl-NL" sz="2400" b="1" dirty="0" err="1"/>
              <a:t>Progressive</a:t>
            </a:r>
            <a:r>
              <a:rPr lang="nl-NL" sz="2400" b="1" dirty="0"/>
              <a:t> </a:t>
            </a:r>
            <a:r>
              <a:rPr lang="nl-NL" sz="2400" b="1" dirty="0" err="1"/>
              <a:t>insight</a:t>
            </a:r>
            <a:r>
              <a:rPr lang="nl-NL" sz="2400" b="1" dirty="0"/>
              <a:t> – </a:t>
            </a:r>
            <a:r>
              <a:rPr lang="nl-NL" sz="2400" b="1" dirty="0" err="1"/>
              <a:t>changing</a:t>
            </a:r>
            <a:r>
              <a:rPr lang="nl-NL" sz="2400" b="1" dirty="0"/>
              <a:t> </a:t>
            </a:r>
          </a:p>
          <a:p>
            <a:r>
              <a:rPr lang="nl-NL" sz="2400" b="1" dirty="0"/>
              <a:t>       </a:t>
            </a:r>
            <a:r>
              <a:rPr lang="nl-NL" sz="2400" b="1" dirty="0" err="1"/>
              <a:t>objectives</a:t>
            </a:r>
            <a:endParaRPr lang="nl-NL" sz="2400" b="1" dirty="0"/>
          </a:p>
          <a:p>
            <a:pPr marL="342900" indent="-342900">
              <a:buFont typeface="Arial" panose="020B0604020202020204" pitchFamily="34" charset="0"/>
              <a:buChar char="•"/>
            </a:pPr>
            <a:r>
              <a:rPr lang="nl-NL" sz="2400" b="1" dirty="0"/>
              <a:t>  </a:t>
            </a:r>
            <a:r>
              <a:rPr lang="nl-NL" sz="2400" b="1" dirty="0" err="1"/>
              <a:t>Very</a:t>
            </a:r>
            <a:r>
              <a:rPr lang="nl-NL" sz="2400" b="1" dirty="0"/>
              <a:t> </a:t>
            </a:r>
            <a:r>
              <a:rPr lang="nl-NL" sz="2400" b="1" dirty="0" err="1"/>
              <a:t>selective</a:t>
            </a:r>
            <a:r>
              <a:rPr lang="nl-NL" sz="2400" b="1" dirty="0"/>
              <a:t> user </a:t>
            </a:r>
            <a:r>
              <a:rPr lang="nl-NL" sz="2400" b="1" dirty="0" err="1"/>
              <a:t>group</a:t>
            </a:r>
            <a:endParaRPr lang="nl-NL" sz="2400" b="1" dirty="0"/>
          </a:p>
        </p:txBody>
      </p:sp>
      <p:sp>
        <p:nvSpPr>
          <p:cNvPr id="4" name="Tekstvak 3">
            <a:extLst>
              <a:ext uri="{FF2B5EF4-FFF2-40B4-BE49-F238E27FC236}">
                <a16:creationId xmlns:a16="http://schemas.microsoft.com/office/drawing/2014/main" id="{C80C3A0A-CF05-438F-9F2D-3426B0584880}"/>
              </a:ext>
            </a:extLst>
          </p:cNvPr>
          <p:cNvSpPr txBox="1"/>
          <p:nvPr/>
        </p:nvSpPr>
        <p:spPr>
          <a:xfrm>
            <a:off x="4838218" y="4057233"/>
            <a:ext cx="7353782" cy="2800767"/>
          </a:xfrm>
          <a:prstGeom prst="rect">
            <a:avLst/>
          </a:prstGeom>
          <a:solidFill>
            <a:schemeClr val="accent2">
              <a:lumMod val="40000"/>
              <a:lumOff val="60000"/>
            </a:schemeClr>
          </a:solidFill>
        </p:spPr>
        <p:txBody>
          <a:bodyPr wrap="square" rtlCol="0">
            <a:spAutoFit/>
          </a:bodyPr>
          <a:lstStyle/>
          <a:p>
            <a:r>
              <a:rPr lang="nl-NL" sz="4000" b="1" dirty="0" err="1"/>
              <a:t>Geoscience</a:t>
            </a:r>
            <a:r>
              <a:rPr lang="nl-NL" sz="4000" b="1" dirty="0"/>
              <a:t> anno 2021</a:t>
            </a:r>
          </a:p>
          <a:p>
            <a:endParaRPr lang="nl-NL" sz="1600" b="1" dirty="0"/>
          </a:p>
          <a:p>
            <a:pPr marL="342900" indent="-342900">
              <a:buFont typeface="Arial" panose="020B0604020202020204" pitchFamily="34" charset="0"/>
              <a:buChar char="•"/>
            </a:pPr>
            <a:r>
              <a:rPr lang="nl-NL" sz="2400" dirty="0"/>
              <a:t>Different </a:t>
            </a:r>
            <a:r>
              <a:rPr lang="nl-NL" sz="2400" dirty="0" err="1"/>
              <a:t>societal</a:t>
            </a:r>
            <a:r>
              <a:rPr lang="nl-NL" sz="2400" dirty="0"/>
              <a:t> </a:t>
            </a:r>
            <a:r>
              <a:rPr lang="nl-NL" sz="2400" dirty="0" err="1"/>
              <a:t>needs</a:t>
            </a:r>
            <a:endParaRPr lang="nl-NL" sz="2400" dirty="0"/>
          </a:p>
          <a:p>
            <a:pPr marL="342900" indent="-342900">
              <a:buFont typeface="Arial" panose="020B0604020202020204" pitchFamily="34" charset="0"/>
              <a:buChar char="•"/>
            </a:pPr>
            <a:r>
              <a:rPr lang="nl-NL" sz="2400" dirty="0"/>
              <a:t>Advanced </a:t>
            </a:r>
            <a:r>
              <a:rPr lang="nl-NL" sz="2400" dirty="0" err="1"/>
              <a:t>methods</a:t>
            </a:r>
            <a:r>
              <a:rPr lang="nl-NL" sz="2400" dirty="0"/>
              <a:t> of data </a:t>
            </a:r>
            <a:r>
              <a:rPr lang="nl-NL" sz="2400" dirty="0" err="1"/>
              <a:t>integration</a:t>
            </a:r>
            <a:r>
              <a:rPr lang="nl-NL" sz="2400" dirty="0"/>
              <a:t> </a:t>
            </a:r>
            <a:r>
              <a:rPr lang="nl-NL" sz="2400" dirty="0" err="1"/>
              <a:t>and</a:t>
            </a:r>
            <a:r>
              <a:rPr lang="nl-NL" sz="2400" dirty="0"/>
              <a:t> </a:t>
            </a:r>
            <a:r>
              <a:rPr lang="nl-NL" sz="2400" dirty="0" err="1"/>
              <a:t>visualization</a:t>
            </a:r>
            <a:r>
              <a:rPr lang="nl-NL" sz="2400" dirty="0"/>
              <a:t> (GIS, </a:t>
            </a:r>
            <a:r>
              <a:rPr lang="nl-NL" sz="2400" dirty="0" err="1"/>
              <a:t>models</a:t>
            </a:r>
            <a:r>
              <a:rPr lang="nl-NL" sz="2400" dirty="0"/>
              <a:t>, </a:t>
            </a:r>
            <a:r>
              <a:rPr lang="nl-NL" sz="2400" dirty="0" err="1"/>
              <a:t>use</a:t>
            </a:r>
            <a:r>
              <a:rPr lang="nl-NL" sz="2400" dirty="0"/>
              <a:t> Cloud </a:t>
            </a:r>
            <a:r>
              <a:rPr lang="nl-NL" sz="2400" dirty="0" err="1"/>
              <a:t>working</a:t>
            </a:r>
            <a:r>
              <a:rPr lang="nl-NL" sz="2400" dirty="0"/>
              <a:t>)</a:t>
            </a:r>
          </a:p>
          <a:p>
            <a:pPr marL="342900" indent="-342900">
              <a:buFont typeface="Arial" panose="020B0604020202020204" pitchFamily="34" charset="0"/>
              <a:buChar char="•"/>
            </a:pPr>
            <a:r>
              <a:rPr lang="nl-NL" sz="2400" dirty="0" err="1"/>
              <a:t>Demand</a:t>
            </a:r>
            <a:r>
              <a:rPr lang="nl-NL" sz="2400" dirty="0"/>
              <a:t> </a:t>
            </a:r>
            <a:r>
              <a:rPr lang="nl-NL" sz="2400" dirty="0" err="1"/>
              <a:t>driven</a:t>
            </a:r>
            <a:r>
              <a:rPr lang="nl-NL" sz="2400" dirty="0"/>
              <a:t> studies – </a:t>
            </a:r>
            <a:r>
              <a:rPr lang="nl-NL" sz="2400" dirty="0" err="1"/>
              <a:t>solutions</a:t>
            </a:r>
            <a:endParaRPr lang="nl-NL" sz="2400" dirty="0"/>
          </a:p>
          <a:p>
            <a:pPr marL="342900" indent="-342900">
              <a:buFont typeface="Arial" panose="020B0604020202020204" pitchFamily="34" charset="0"/>
              <a:buChar char="•"/>
            </a:pPr>
            <a:r>
              <a:rPr lang="nl-NL" sz="2400" dirty="0" err="1"/>
              <a:t>Various</a:t>
            </a:r>
            <a:r>
              <a:rPr lang="nl-NL" sz="2400" dirty="0"/>
              <a:t> stakeholders </a:t>
            </a:r>
            <a:r>
              <a:rPr lang="nl-NL" sz="2400" dirty="0" err="1"/>
              <a:t>needs</a:t>
            </a:r>
            <a:r>
              <a:rPr lang="nl-NL" sz="2400" dirty="0"/>
              <a:t> </a:t>
            </a:r>
          </a:p>
        </p:txBody>
      </p:sp>
      <p:pic>
        <p:nvPicPr>
          <p:cNvPr id="6" name="Picture 2" descr="BDGMAPS">
            <a:extLst>
              <a:ext uri="{FF2B5EF4-FFF2-40B4-BE49-F238E27FC236}">
                <a16:creationId xmlns:a16="http://schemas.microsoft.com/office/drawing/2014/main" id="{E4B00D0F-5D2A-40C7-BF30-00BD3AA94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350"/>
            <a:ext cx="4722471" cy="6881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993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6976B202-65DB-4CF8-AEF8-B135FA4BB39D}"/>
              </a:ext>
            </a:extLst>
          </p:cNvPr>
          <p:cNvPicPr>
            <a:picLocks noChangeAspect="1"/>
          </p:cNvPicPr>
          <p:nvPr/>
        </p:nvPicPr>
        <p:blipFill>
          <a:blip r:embed="rId2"/>
          <a:stretch>
            <a:fillRect/>
          </a:stretch>
        </p:blipFill>
        <p:spPr>
          <a:xfrm>
            <a:off x="0" y="0"/>
            <a:ext cx="11212140" cy="6858000"/>
          </a:xfrm>
          <a:prstGeom prst="rect">
            <a:avLst/>
          </a:prstGeom>
        </p:spPr>
      </p:pic>
      <p:sp>
        <p:nvSpPr>
          <p:cNvPr id="3" name="Tekstvak 2">
            <a:extLst>
              <a:ext uri="{FF2B5EF4-FFF2-40B4-BE49-F238E27FC236}">
                <a16:creationId xmlns:a16="http://schemas.microsoft.com/office/drawing/2014/main" id="{03EDEBFC-D76A-4445-9507-66B56137D595}"/>
              </a:ext>
            </a:extLst>
          </p:cNvPr>
          <p:cNvSpPr txBox="1"/>
          <p:nvPr/>
        </p:nvSpPr>
        <p:spPr>
          <a:xfrm>
            <a:off x="7240528" y="11017"/>
            <a:ext cx="5006820" cy="2246769"/>
          </a:xfrm>
          <a:prstGeom prst="rect">
            <a:avLst/>
          </a:prstGeom>
          <a:solidFill>
            <a:schemeClr val="bg1"/>
          </a:solidFill>
        </p:spPr>
        <p:txBody>
          <a:bodyPr wrap="none" rtlCol="0">
            <a:spAutoFit/>
          </a:bodyPr>
          <a:lstStyle/>
          <a:p>
            <a:r>
              <a:rPr lang="nl-NL" sz="2800" b="1" dirty="0" err="1"/>
              <a:t>Quaternary</a:t>
            </a:r>
            <a:r>
              <a:rPr lang="nl-NL" sz="2800" b="1" dirty="0"/>
              <a:t> </a:t>
            </a:r>
            <a:r>
              <a:rPr lang="nl-NL" sz="2800" b="1" dirty="0" err="1"/>
              <a:t>Geological</a:t>
            </a:r>
            <a:r>
              <a:rPr lang="nl-NL" sz="2800" b="1" dirty="0"/>
              <a:t> Map</a:t>
            </a:r>
          </a:p>
          <a:p>
            <a:r>
              <a:rPr lang="nl-NL" sz="2800" b="1" dirty="0"/>
              <a:t>Bandung </a:t>
            </a:r>
            <a:r>
              <a:rPr lang="nl-NL" sz="2800" b="1" dirty="0" err="1"/>
              <a:t>basin</a:t>
            </a:r>
            <a:r>
              <a:rPr lang="nl-NL" sz="2800" b="1" dirty="0"/>
              <a:t> 1: 50.000, 1993</a:t>
            </a:r>
          </a:p>
          <a:p>
            <a:pPr marL="457200" indent="-457200">
              <a:buFontTx/>
              <a:buChar char="-"/>
            </a:pPr>
            <a:r>
              <a:rPr lang="nl-NL" sz="2800" b="1" dirty="0"/>
              <a:t>Integration of </a:t>
            </a:r>
            <a:r>
              <a:rPr lang="nl-NL" sz="2800" b="1" dirty="0" err="1"/>
              <a:t>geological</a:t>
            </a:r>
            <a:r>
              <a:rPr lang="nl-NL" sz="2800" b="1" dirty="0"/>
              <a:t> data</a:t>
            </a:r>
          </a:p>
          <a:p>
            <a:pPr marL="457200" indent="-457200">
              <a:buFontTx/>
              <a:buChar char="-"/>
            </a:pPr>
            <a:r>
              <a:rPr lang="nl-NL" sz="2800" b="1" dirty="0" err="1"/>
              <a:t>Regional</a:t>
            </a:r>
            <a:r>
              <a:rPr lang="nl-NL" sz="2800" b="1" dirty="0"/>
              <a:t> </a:t>
            </a:r>
            <a:r>
              <a:rPr lang="nl-NL" sz="2800" b="1" dirty="0" err="1"/>
              <a:t>scale</a:t>
            </a:r>
            <a:r>
              <a:rPr lang="nl-NL" sz="2800" b="1" dirty="0"/>
              <a:t> – </a:t>
            </a:r>
            <a:r>
              <a:rPr lang="nl-NL" sz="2800" b="1" dirty="0" err="1"/>
              <a:t>regional</a:t>
            </a:r>
            <a:r>
              <a:rPr lang="nl-NL" sz="2800" b="1" dirty="0"/>
              <a:t> </a:t>
            </a:r>
            <a:r>
              <a:rPr lang="nl-NL" sz="2800" b="1" dirty="0" err="1"/>
              <a:t>use</a:t>
            </a:r>
            <a:endParaRPr lang="nl-NL" sz="2800" b="1" dirty="0"/>
          </a:p>
          <a:p>
            <a:pPr marL="457200" indent="-457200">
              <a:buFontTx/>
              <a:buChar char="-"/>
            </a:pPr>
            <a:r>
              <a:rPr lang="nl-NL" sz="2800" b="1" dirty="0" err="1"/>
              <a:t>Geoscientific</a:t>
            </a:r>
            <a:r>
              <a:rPr lang="nl-NL" sz="2800" b="1" dirty="0"/>
              <a:t> </a:t>
            </a:r>
          </a:p>
        </p:txBody>
      </p:sp>
    </p:spTree>
    <p:extLst>
      <p:ext uri="{BB962C8B-B14F-4D97-AF65-F5344CB8AC3E}">
        <p14:creationId xmlns:p14="http://schemas.microsoft.com/office/powerpoint/2010/main" val="4248432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Bdg plain overview">
            <a:extLst>
              <a:ext uri="{FF2B5EF4-FFF2-40B4-BE49-F238E27FC236}">
                <a16:creationId xmlns:a16="http://schemas.microsoft.com/office/drawing/2014/main" id="{196BD5A7-FC1D-4A32-9FB6-E050B2DAD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380085"/>
            <a:ext cx="6858000" cy="447791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River incision Bdg plain">
            <a:extLst>
              <a:ext uri="{FF2B5EF4-FFF2-40B4-BE49-F238E27FC236}">
                <a16:creationId xmlns:a16="http://schemas.microsoft.com/office/drawing/2014/main" id="{921BE396-CB52-4AE9-AC3A-2FCAA4E345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3742"/>
            <a:ext cx="6858000" cy="46021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Geolistrik 2">
            <a:extLst>
              <a:ext uri="{FF2B5EF4-FFF2-40B4-BE49-F238E27FC236}">
                <a16:creationId xmlns:a16="http://schemas.microsoft.com/office/drawing/2014/main" id="{43B7C16D-58F6-4DED-98E7-33932FDE72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88421"/>
            <a:ext cx="5334000" cy="256957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Quarry teras">
            <a:extLst>
              <a:ext uri="{FF2B5EF4-FFF2-40B4-BE49-F238E27FC236}">
                <a16:creationId xmlns:a16="http://schemas.microsoft.com/office/drawing/2014/main" id="{2B9BB9C3-C3FD-40C7-9376-1C9212B32C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0640" y="0"/>
            <a:ext cx="5420810" cy="3634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96EDE2F1-2B4F-4A1E-BF39-1ABBAD5048D7}"/>
              </a:ext>
            </a:extLst>
          </p:cNvPr>
          <p:cNvPicPr>
            <a:picLocks noChangeAspect="1"/>
          </p:cNvPicPr>
          <p:nvPr/>
        </p:nvPicPr>
        <p:blipFill>
          <a:blip r:embed="rId2"/>
          <a:stretch>
            <a:fillRect/>
          </a:stretch>
        </p:blipFill>
        <p:spPr>
          <a:xfrm>
            <a:off x="0" y="517358"/>
            <a:ext cx="12192000" cy="5605222"/>
          </a:xfrm>
          <a:prstGeom prst="rect">
            <a:avLst/>
          </a:prstGeom>
        </p:spPr>
      </p:pic>
      <p:sp>
        <p:nvSpPr>
          <p:cNvPr id="3" name="Tekstvak 2">
            <a:extLst>
              <a:ext uri="{FF2B5EF4-FFF2-40B4-BE49-F238E27FC236}">
                <a16:creationId xmlns:a16="http://schemas.microsoft.com/office/drawing/2014/main" id="{581212E8-4A75-4AED-B6AE-DDBF8BD60FDB}"/>
              </a:ext>
            </a:extLst>
          </p:cNvPr>
          <p:cNvSpPr txBox="1"/>
          <p:nvPr/>
        </p:nvSpPr>
        <p:spPr>
          <a:xfrm>
            <a:off x="0" y="-144384"/>
            <a:ext cx="11429347" cy="769441"/>
          </a:xfrm>
          <a:prstGeom prst="rect">
            <a:avLst/>
          </a:prstGeom>
          <a:noFill/>
        </p:spPr>
        <p:txBody>
          <a:bodyPr wrap="none" rtlCol="0">
            <a:spAutoFit/>
          </a:bodyPr>
          <a:lstStyle/>
          <a:p>
            <a:r>
              <a:rPr lang="nl-NL" sz="4400" b="1" dirty="0" err="1"/>
              <a:t>Basin</a:t>
            </a:r>
            <a:r>
              <a:rPr lang="nl-NL" sz="4400" b="1" dirty="0"/>
              <a:t> </a:t>
            </a:r>
            <a:r>
              <a:rPr lang="nl-NL" sz="4400" b="1" dirty="0" err="1"/>
              <a:t>fill</a:t>
            </a:r>
            <a:r>
              <a:rPr lang="nl-NL" sz="4400" b="1" dirty="0"/>
              <a:t> – </a:t>
            </a:r>
            <a:r>
              <a:rPr lang="nl-NL" sz="4400" b="1" dirty="0" err="1"/>
              <a:t>geology</a:t>
            </a:r>
            <a:r>
              <a:rPr lang="nl-NL" sz="4400" b="1" dirty="0"/>
              <a:t>, west </a:t>
            </a:r>
            <a:r>
              <a:rPr lang="nl-NL" sz="4400" b="1" dirty="0" err="1"/>
              <a:t>to</a:t>
            </a:r>
            <a:r>
              <a:rPr lang="nl-NL" sz="4400" b="1" dirty="0"/>
              <a:t> </a:t>
            </a:r>
            <a:r>
              <a:rPr lang="nl-NL" sz="4400" b="1" dirty="0" err="1"/>
              <a:t>east</a:t>
            </a:r>
            <a:r>
              <a:rPr lang="nl-NL" sz="4400" b="1" dirty="0"/>
              <a:t> , </a:t>
            </a:r>
            <a:r>
              <a:rPr lang="nl-NL" sz="4400" b="1" dirty="0" err="1"/>
              <a:t>upper</a:t>
            </a:r>
            <a:r>
              <a:rPr lang="nl-NL" sz="4400" b="1" dirty="0"/>
              <a:t> 50-60 m</a:t>
            </a:r>
          </a:p>
        </p:txBody>
      </p:sp>
      <p:sp>
        <p:nvSpPr>
          <p:cNvPr id="4" name="Tekstvak 3">
            <a:extLst>
              <a:ext uri="{FF2B5EF4-FFF2-40B4-BE49-F238E27FC236}">
                <a16:creationId xmlns:a16="http://schemas.microsoft.com/office/drawing/2014/main" id="{B0826E2F-3F87-45AE-B43F-EF09F7EDE773}"/>
              </a:ext>
            </a:extLst>
          </p:cNvPr>
          <p:cNvSpPr txBox="1"/>
          <p:nvPr/>
        </p:nvSpPr>
        <p:spPr>
          <a:xfrm>
            <a:off x="0" y="5965448"/>
            <a:ext cx="12192000" cy="892552"/>
          </a:xfrm>
          <a:prstGeom prst="rect">
            <a:avLst/>
          </a:prstGeom>
          <a:solidFill>
            <a:schemeClr val="bg1"/>
          </a:solidFill>
        </p:spPr>
        <p:txBody>
          <a:bodyPr wrap="square" rtlCol="0">
            <a:spAutoFit/>
          </a:bodyPr>
          <a:lstStyle/>
          <a:p>
            <a:r>
              <a:rPr lang="nl-NL" sz="2600" b="1" dirty="0"/>
              <a:t>50 m </a:t>
            </a:r>
            <a:r>
              <a:rPr lang="nl-NL" sz="2600" b="1" dirty="0" err="1"/>
              <a:t>thick</a:t>
            </a:r>
            <a:r>
              <a:rPr lang="nl-NL" sz="2600" b="1" dirty="0"/>
              <a:t>, </a:t>
            </a:r>
            <a:r>
              <a:rPr lang="nl-NL" sz="2600" b="1" dirty="0" err="1"/>
              <a:t>nearly</a:t>
            </a:r>
            <a:r>
              <a:rPr lang="nl-NL" sz="2600" b="1" dirty="0"/>
              <a:t> </a:t>
            </a:r>
            <a:r>
              <a:rPr lang="nl-NL" sz="2600" b="1" dirty="0" err="1"/>
              <a:t>continuous</a:t>
            </a:r>
            <a:r>
              <a:rPr lang="nl-NL" sz="2600" b="1" dirty="0"/>
              <a:t> </a:t>
            </a:r>
            <a:r>
              <a:rPr lang="nl-NL" sz="2600" b="1" dirty="0" err="1"/>
              <a:t>sequence</a:t>
            </a:r>
            <a:r>
              <a:rPr lang="nl-NL" sz="2600" b="1" dirty="0"/>
              <a:t> of </a:t>
            </a:r>
            <a:r>
              <a:rPr lang="nl-NL" sz="2600" b="1" dirty="0" err="1"/>
              <a:t>lake</a:t>
            </a:r>
            <a:r>
              <a:rPr lang="nl-NL" sz="2600" b="1" dirty="0"/>
              <a:t> </a:t>
            </a:r>
            <a:r>
              <a:rPr lang="nl-NL" sz="2600" b="1" dirty="0" err="1"/>
              <a:t>deposits</a:t>
            </a:r>
            <a:r>
              <a:rPr lang="nl-NL" sz="2600" b="1" dirty="0"/>
              <a:t> – </a:t>
            </a:r>
            <a:r>
              <a:rPr lang="nl-NL" sz="2600" b="1" dirty="0" err="1"/>
              <a:t>very</a:t>
            </a:r>
            <a:r>
              <a:rPr lang="nl-NL" sz="2600" b="1" dirty="0"/>
              <a:t> </a:t>
            </a:r>
            <a:r>
              <a:rPr lang="nl-NL" sz="2600" b="1" dirty="0" err="1"/>
              <a:t>good</a:t>
            </a:r>
            <a:r>
              <a:rPr lang="nl-NL" sz="2600" b="1" dirty="0"/>
              <a:t> </a:t>
            </a:r>
            <a:r>
              <a:rPr lang="nl-NL" sz="2600" b="1" dirty="0" err="1"/>
              <a:t>environmental</a:t>
            </a:r>
            <a:endParaRPr lang="nl-NL" sz="2600" b="1" dirty="0"/>
          </a:p>
          <a:p>
            <a:r>
              <a:rPr lang="nl-NL" sz="2600" b="1" dirty="0"/>
              <a:t>record – sediment </a:t>
            </a:r>
            <a:r>
              <a:rPr lang="nl-NL" sz="2600" b="1" dirty="0" err="1"/>
              <a:t>lithological</a:t>
            </a:r>
            <a:r>
              <a:rPr lang="nl-NL" sz="2600" b="1" dirty="0"/>
              <a:t>, </a:t>
            </a:r>
            <a:r>
              <a:rPr lang="nl-NL" sz="2600" b="1" dirty="0" err="1"/>
              <a:t>palynological</a:t>
            </a:r>
            <a:r>
              <a:rPr lang="nl-NL" sz="2600" b="1" dirty="0"/>
              <a:t>, </a:t>
            </a:r>
            <a:r>
              <a:rPr lang="nl-NL" sz="2600" b="1" dirty="0" err="1"/>
              <a:t>geochemical</a:t>
            </a:r>
            <a:r>
              <a:rPr lang="nl-NL" sz="2600" b="1" dirty="0"/>
              <a:t> analysis, dating, </a:t>
            </a:r>
            <a:r>
              <a:rPr lang="nl-NL" sz="2600" b="1" dirty="0" err="1"/>
              <a:t>integration</a:t>
            </a:r>
            <a:endParaRPr lang="nl-NL" sz="2600" b="1" dirty="0"/>
          </a:p>
        </p:txBody>
      </p:sp>
    </p:spTree>
    <p:extLst>
      <p:ext uri="{BB962C8B-B14F-4D97-AF65-F5344CB8AC3E}">
        <p14:creationId xmlns:p14="http://schemas.microsoft.com/office/powerpoint/2010/main" val="863241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FIG81">
            <a:extLst>
              <a:ext uri="{FF2B5EF4-FFF2-40B4-BE49-F238E27FC236}">
                <a16:creationId xmlns:a16="http://schemas.microsoft.com/office/drawing/2014/main" id="{DA5EBBB1-AB24-4B2F-A608-A47E2BFBB0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94331"/>
            <a:ext cx="7373073" cy="67176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ORES">
            <a:extLst>
              <a:ext uri="{FF2B5EF4-FFF2-40B4-BE49-F238E27FC236}">
                <a16:creationId xmlns:a16="http://schemas.microsoft.com/office/drawing/2014/main" id="{8E620B60-9F7C-4FE9-97B6-5E2693C8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6612" y="394331"/>
            <a:ext cx="4217043" cy="6768094"/>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47111AFC-AD2D-473C-B87F-4773B6DB45FA}"/>
              </a:ext>
            </a:extLst>
          </p:cNvPr>
          <p:cNvSpPr txBox="1"/>
          <p:nvPr/>
        </p:nvSpPr>
        <p:spPr>
          <a:xfrm>
            <a:off x="0" y="-144384"/>
            <a:ext cx="9895466" cy="584775"/>
          </a:xfrm>
          <a:prstGeom prst="rect">
            <a:avLst/>
          </a:prstGeom>
          <a:noFill/>
        </p:spPr>
        <p:txBody>
          <a:bodyPr wrap="none" rtlCol="0">
            <a:spAutoFit/>
          </a:bodyPr>
          <a:lstStyle/>
          <a:p>
            <a:r>
              <a:rPr lang="nl-NL" sz="3200" b="1" dirty="0" err="1"/>
              <a:t>Integation</a:t>
            </a:r>
            <a:r>
              <a:rPr lang="nl-NL" sz="3200" b="1" dirty="0"/>
              <a:t> of </a:t>
            </a:r>
            <a:r>
              <a:rPr lang="nl-NL" sz="3200" b="1" dirty="0" err="1"/>
              <a:t>geological</a:t>
            </a:r>
            <a:r>
              <a:rPr lang="nl-NL" sz="3200" b="1" dirty="0"/>
              <a:t> data (</a:t>
            </a:r>
            <a:r>
              <a:rPr lang="nl-NL" sz="3200" b="1" dirty="0" err="1"/>
              <a:t>exposures</a:t>
            </a:r>
            <a:r>
              <a:rPr lang="nl-NL" sz="3200" b="1" dirty="0"/>
              <a:t>, drilling, analysis</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286D5D5-BB7C-4401-8AAA-5F6AFBEC2134}"/>
              </a:ext>
            </a:extLst>
          </p:cNvPr>
          <p:cNvPicPr>
            <a:picLocks noChangeAspect="1"/>
          </p:cNvPicPr>
          <p:nvPr/>
        </p:nvPicPr>
        <p:blipFill>
          <a:blip r:embed="rId2"/>
          <a:stretch>
            <a:fillRect/>
          </a:stretch>
        </p:blipFill>
        <p:spPr>
          <a:xfrm>
            <a:off x="3257976" y="1088022"/>
            <a:ext cx="5140273" cy="5614562"/>
          </a:xfrm>
          <a:prstGeom prst="rect">
            <a:avLst/>
          </a:prstGeom>
        </p:spPr>
      </p:pic>
      <p:pic>
        <p:nvPicPr>
          <p:cNvPr id="2" name="Picture 2" descr="OUTLET">
            <a:extLst>
              <a:ext uri="{FF2B5EF4-FFF2-40B4-BE49-F238E27FC236}">
                <a16:creationId xmlns:a16="http://schemas.microsoft.com/office/drawing/2014/main" id="{5B412100-3DB6-42F2-8B05-5CE2CA3505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6997"/>
            <a:ext cx="3495945" cy="572978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4AF42EBF-2F1A-492D-A207-F63E562B1094}"/>
              </a:ext>
            </a:extLst>
          </p:cNvPr>
          <p:cNvSpPr txBox="1"/>
          <p:nvPr/>
        </p:nvSpPr>
        <p:spPr>
          <a:xfrm>
            <a:off x="87120" y="291218"/>
            <a:ext cx="4286173" cy="830997"/>
          </a:xfrm>
          <a:prstGeom prst="rect">
            <a:avLst/>
          </a:prstGeom>
          <a:noFill/>
        </p:spPr>
        <p:txBody>
          <a:bodyPr wrap="none" rtlCol="0">
            <a:spAutoFit/>
          </a:bodyPr>
          <a:lstStyle/>
          <a:p>
            <a:r>
              <a:rPr lang="en-US" sz="2400" b="1" dirty="0" err="1"/>
              <a:t>Nanjung-Cikuya</a:t>
            </a:r>
            <a:r>
              <a:rPr lang="en-US" sz="2400" b="1" dirty="0"/>
              <a:t> – </a:t>
            </a:r>
            <a:r>
              <a:rPr lang="en-US" sz="2400" b="1" dirty="0" err="1"/>
              <a:t>Citarum</a:t>
            </a:r>
            <a:r>
              <a:rPr lang="en-US" sz="2400" b="1" dirty="0"/>
              <a:t> gorge</a:t>
            </a:r>
          </a:p>
          <a:p>
            <a:r>
              <a:rPr lang="en-US" sz="2400" b="1" dirty="0" err="1"/>
              <a:t>Curug</a:t>
            </a:r>
            <a:r>
              <a:rPr lang="en-US" sz="2400" b="1" dirty="0"/>
              <a:t> </a:t>
            </a:r>
            <a:r>
              <a:rPr lang="en-US" sz="2400" b="1" dirty="0" err="1"/>
              <a:t>Jompong</a:t>
            </a:r>
            <a:r>
              <a:rPr lang="en-US" sz="2400" b="1" dirty="0"/>
              <a:t> waterfall</a:t>
            </a:r>
            <a:endParaRPr lang="nl-NL" sz="2400" b="1" dirty="0"/>
          </a:p>
        </p:txBody>
      </p:sp>
      <p:sp>
        <p:nvSpPr>
          <p:cNvPr id="5" name="Tekstvak 4">
            <a:extLst>
              <a:ext uri="{FF2B5EF4-FFF2-40B4-BE49-F238E27FC236}">
                <a16:creationId xmlns:a16="http://schemas.microsoft.com/office/drawing/2014/main" id="{C744B994-B6CE-4A5F-9C32-05694969F4DA}"/>
              </a:ext>
            </a:extLst>
          </p:cNvPr>
          <p:cNvSpPr txBox="1"/>
          <p:nvPr/>
        </p:nvSpPr>
        <p:spPr>
          <a:xfrm>
            <a:off x="6227203" y="176000"/>
            <a:ext cx="5905014" cy="830997"/>
          </a:xfrm>
          <a:prstGeom prst="rect">
            <a:avLst/>
          </a:prstGeom>
          <a:noFill/>
        </p:spPr>
        <p:txBody>
          <a:bodyPr wrap="none" rtlCol="0">
            <a:spAutoFit/>
          </a:bodyPr>
          <a:lstStyle/>
          <a:p>
            <a:r>
              <a:rPr lang="en-US" sz="2400" b="1" dirty="0"/>
              <a:t>Bandung basin drainage – geomorphological </a:t>
            </a:r>
          </a:p>
          <a:p>
            <a:r>
              <a:rPr lang="en-US" sz="2400" b="1" dirty="0"/>
              <a:t>barriers – </a:t>
            </a:r>
            <a:r>
              <a:rPr lang="en-US" sz="2400" b="1" dirty="0" err="1"/>
              <a:t>Citarum</a:t>
            </a:r>
            <a:r>
              <a:rPr lang="en-US" sz="2400" b="1" dirty="0"/>
              <a:t> river to west - </a:t>
            </a:r>
            <a:r>
              <a:rPr lang="en-US" sz="2400" b="1" dirty="0" err="1"/>
              <a:t>Batujajar</a:t>
            </a:r>
            <a:endParaRPr lang="en-US" sz="2400" b="1" dirty="0"/>
          </a:p>
        </p:txBody>
      </p:sp>
      <p:sp>
        <p:nvSpPr>
          <p:cNvPr id="6" name="Tekstvak 5">
            <a:extLst>
              <a:ext uri="{FF2B5EF4-FFF2-40B4-BE49-F238E27FC236}">
                <a16:creationId xmlns:a16="http://schemas.microsoft.com/office/drawing/2014/main" id="{3DAA9456-F5C7-4B17-9E1A-D218FADA5BE3}"/>
              </a:ext>
            </a:extLst>
          </p:cNvPr>
          <p:cNvSpPr txBox="1"/>
          <p:nvPr/>
        </p:nvSpPr>
        <p:spPr>
          <a:xfrm>
            <a:off x="7588719" y="1422495"/>
            <a:ext cx="4321889" cy="830997"/>
          </a:xfrm>
          <a:prstGeom prst="rect">
            <a:avLst/>
          </a:prstGeom>
          <a:noFill/>
        </p:spPr>
        <p:txBody>
          <a:bodyPr wrap="none" rtlCol="0">
            <a:spAutoFit/>
          </a:bodyPr>
          <a:lstStyle/>
          <a:p>
            <a:r>
              <a:rPr lang="en-US" sz="2400" b="1" dirty="0" err="1"/>
              <a:t>Citarum</a:t>
            </a:r>
            <a:r>
              <a:rPr lang="en-US" sz="2400" b="1" dirty="0"/>
              <a:t> gorge + </a:t>
            </a:r>
            <a:r>
              <a:rPr lang="en-US" sz="2400" b="1" dirty="0" err="1"/>
              <a:t>Curug</a:t>
            </a:r>
            <a:r>
              <a:rPr lang="en-US" sz="2400" b="1" dirty="0"/>
              <a:t> </a:t>
            </a:r>
            <a:r>
              <a:rPr lang="en-US" sz="2400" b="1" dirty="0" err="1"/>
              <a:t>Jompong</a:t>
            </a:r>
            <a:r>
              <a:rPr lang="en-US" sz="2400" b="1" dirty="0"/>
              <a:t> </a:t>
            </a:r>
          </a:p>
          <a:p>
            <a:r>
              <a:rPr lang="en-US" sz="2400" b="1" dirty="0"/>
              <a:t>Waterfall control water levels</a:t>
            </a:r>
            <a:endParaRPr lang="nl-NL" sz="2400" b="1" dirty="0"/>
          </a:p>
        </p:txBody>
      </p:sp>
      <p:sp>
        <p:nvSpPr>
          <p:cNvPr id="7" name="Tekstvak 6">
            <a:extLst>
              <a:ext uri="{FF2B5EF4-FFF2-40B4-BE49-F238E27FC236}">
                <a16:creationId xmlns:a16="http://schemas.microsoft.com/office/drawing/2014/main" id="{23E68A95-5452-477B-821C-AFC5D31A5423}"/>
              </a:ext>
            </a:extLst>
          </p:cNvPr>
          <p:cNvSpPr txBox="1"/>
          <p:nvPr/>
        </p:nvSpPr>
        <p:spPr>
          <a:xfrm>
            <a:off x="7588719" y="2369106"/>
            <a:ext cx="4734309" cy="4524315"/>
          </a:xfrm>
          <a:prstGeom prst="rect">
            <a:avLst/>
          </a:prstGeom>
          <a:noFill/>
        </p:spPr>
        <p:txBody>
          <a:bodyPr wrap="none" rtlCol="0">
            <a:spAutoFit/>
          </a:bodyPr>
          <a:lstStyle/>
          <a:p>
            <a:r>
              <a:rPr lang="en-US" sz="2400" b="1" dirty="0"/>
              <a:t>Major volcanic event. </a:t>
            </a:r>
            <a:r>
              <a:rPr lang="en-US" sz="2400" b="1" dirty="0" err="1"/>
              <a:t>Sunda</a:t>
            </a:r>
            <a:r>
              <a:rPr lang="en-US" sz="2400" b="1" dirty="0"/>
              <a:t> / </a:t>
            </a:r>
          </a:p>
          <a:p>
            <a:r>
              <a:rPr lang="en-US" sz="2400" b="1" dirty="0"/>
              <a:t>T. </a:t>
            </a:r>
            <a:r>
              <a:rPr lang="en-US" sz="2400" b="1" dirty="0" err="1"/>
              <a:t>Perahu</a:t>
            </a:r>
            <a:r>
              <a:rPr lang="en-US" sz="2400" b="1" dirty="0"/>
              <a:t> &gt;&gt; volcanic fan formation</a:t>
            </a:r>
          </a:p>
          <a:p>
            <a:r>
              <a:rPr lang="en-US" sz="2400" b="1" dirty="0" err="1"/>
              <a:t>Citarum</a:t>
            </a:r>
            <a:r>
              <a:rPr lang="en-US" sz="2400" b="1" dirty="0"/>
              <a:t> gorge blocked &gt;&gt;</a:t>
            </a:r>
          </a:p>
          <a:p>
            <a:endParaRPr lang="en-US" sz="2400" b="1" dirty="0"/>
          </a:p>
          <a:p>
            <a:r>
              <a:rPr lang="en-US" sz="2400" b="1" dirty="0"/>
              <a:t>             &gt;&gt;&gt; drainage impeded</a:t>
            </a:r>
          </a:p>
          <a:p>
            <a:r>
              <a:rPr lang="en-US" sz="2400" b="1" dirty="0"/>
              <a:t>	&gt;&gt;&gt; lake levels rising</a:t>
            </a:r>
          </a:p>
          <a:p>
            <a:r>
              <a:rPr lang="en-US" sz="2400" b="1" dirty="0"/>
              <a:t>             &gt;&gt;&gt; delicate balance;</a:t>
            </a:r>
          </a:p>
          <a:p>
            <a:r>
              <a:rPr lang="en-US" sz="2400" b="1" dirty="0"/>
              <a:t> </a:t>
            </a:r>
          </a:p>
          <a:p>
            <a:r>
              <a:rPr lang="en-US" sz="2400" b="1" dirty="0"/>
              <a:t>           -water flows (hydrology)</a:t>
            </a:r>
          </a:p>
          <a:p>
            <a:r>
              <a:rPr lang="en-US" sz="2400" b="1" dirty="0"/>
              <a:t>           -erosion/sedimentation</a:t>
            </a:r>
          </a:p>
          <a:p>
            <a:r>
              <a:rPr lang="en-US" sz="2400" b="1" dirty="0"/>
              <a:t>       -sediment compact/subsidence </a:t>
            </a:r>
          </a:p>
          <a:p>
            <a:r>
              <a:rPr lang="en-US" sz="2400" b="1" dirty="0"/>
              <a:t>           -basin structural formation</a:t>
            </a:r>
            <a:endParaRPr lang="nl-NL" sz="2400" b="1" dirty="0"/>
          </a:p>
        </p:txBody>
      </p:sp>
    </p:spTree>
    <p:extLst>
      <p:ext uri="{BB962C8B-B14F-4D97-AF65-F5344CB8AC3E}">
        <p14:creationId xmlns:p14="http://schemas.microsoft.com/office/powerpoint/2010/main" val="312845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66BDE7E7-434D-4FCD-8CDC-B2EE84E8FB99}"/>
              </a:ext>
            </a:extLst>
          </p:cNvPr>
          <p:cNvSpPr txBox="1"/>
          <p:nvPr/>
        </p:nvSpPr>
        <p:spPr>
          <a:xfrm>
            <a:off x="144349" y="0"/>
            <a:ext cx="11697561" cy="1323439"/>
          </a:xfrm>
          <a:prstGeom prst="rect">
            <a:avLst/>
          </a:prstGeom>
          <a:noFill/>
        </p:spPr>
        <p:txBody>
          <a:bodyPr wrap="none" rtlCol="0">
            <a:spAutoFit/>
          </a:bodyPr>
          <a:lstStyle/>
          <a:p>
            <a:r>
              <a:rPr lang="nl-NL" sz="4000" b="1" dirty="0"/>
              <a:t>Bandung </a:t>
            </a:r>
            <a:r>
              <a:rPr lang="nl-NL" sz="4000" b="1" dirty="0" err="1"/>
              <a:t>Basin</a:t>
            </a:r>
            <a:r>
              <a:rPr lang="nl-NL" sz="4000" b="1" dirty="0"/>
              <a:t>: complex </a:t>
            </a:r>
            <a:r>
              <a:rPr lang="nl-NL" sz="4000" b="1" dirty="0" err="1"/>
              <a:t>Quaternary</a:t>
            </a:r>
            <a:r>
              <a:rPr lang="nl-NL" sz="4000" b="1" dirty="0"/>
              <a:t> </a:t>
            </a:r>
            <a:r>
              <a:rPr lang="nl-NL" sz="4000" b="1" dirty="0" err="1"/>
              <a:t>basin</a:t>
            </a:r>
            <a:r>
              <a:rPr lang="nl-NL" sz="4000" b="1" dirty="0"/>
              <a:t>, landscape </a:t>
            </a:r>
          </a:p>
          <a:p>
            <a:r>
              <a:rPr lang="nl-NL" sz="4000" b="1" dirty="0"/>
              <a:t>development, </a:t>
            </a:r>
            <a:r>
              <a:rPr lang="nl-NL" sz="4000" b="1" dirty="0" err="1"/>
              <a:t>sedimentation</a:t>
            </a:r>
            <a:r>
              <a:rPr lang="nl-NL" sz="4000" b="1" dirty="0"/>
              <a:t> – </a:t>
            </a:r>
            <a:r>
              <a:rPr lang="nl-NL" sz="4000" b="1" dirty="0" err="1"/>
              <a:t>lake</a:t>
            </a:r>
            <a:r>
              <a:rPr lang="nl-NL" sz="4000" b="1" dirty="0"/>
              <a:t> level </a:t>
            </a:r>
            <a:r>
              <a:rPr lang="nl-NL" sz="4000" b="1" dirty="0" err="1"/>
              <a:t>history</a:t>
            </a:r>
            <a:endParaRPr lang="nl-NL" sz="4000" b="1" dirty="0"/>
          </a:p>
        </p:txBody>
      </p:sp>
      <p:sp>
        <p:nvSpPr>
          <p:cNvPr id="3" name="Tekstvak 2">
            <a:extLst>
              <a:ext uri="{FF2B5EF4-FFF2-40B4-BE49-F238E27FC236}">
                <a16:creationId xmlns:a16="http://schemas.microsoft.com/office/drawing/2014/main" id="{5D70239B-D9EE-4A6C-B732-5B5FBF2DD34E}"/>
              </a:ext>
            </a:extLst>
          </p:cNvPr>
          <p:cNvSpPr txBox="1"/>
          <p:nvPr/>
        </p:nvSpPr>
        <p:spPr>
          <a:xfrm>
            <a:off x="144349" y="1645920"/>
            <a:ext cx="12122358" cy="4893647"/>
          </a:xfrm>
          <a:prstGeom prst="rect">
            <a:avLst/>
          </a:prstGeom>
          <a:noFill/>
        </p:spPr>
        <p:txBody>
          <a:bodyPr wrap="none" rtlCol="0">
            <a:spAutoFit/>
          </a:bodyPr>
          <a:lstStyle/>
          <a:p>
            <a:pPr marL="342900" indent="-342900">
              <a:buFont typeface="Arial" panose="020B0604020202020204" pitchFamily="34" charset="0"/>
              <a:buChar char="•"/>
            </a:pPr>
            <a:r>
              <a:rPr lang="nl-NL" sz="2400" b="1" dirty="0" err="1"/>
              <a:t>Current</a:t>
            </a:r>
            <a:r>
              <a:rPr lang="nl-NL" sz="2400" b="1" dirty="0"/>
              <a:t> Bandung </a:t>
            </a:r>
            <a:r>
              <a:rPr lang="nl-NL" sz="2400" b="1" dirty="0" err="1"/>
              <a:t>Plain</a:t>
            </a:r>
            <a:r>
              <a:rPr lang="nl-NL" sz="2400" b="1" dirty="0"/>
              <a:t> </a:t>
            </a:r>
            <a:r>
              <a:rPr lang="nl-NL" sz="2400" b="1" dirty="0" err="1"/>
              <a:t>around</a:t>
            </a:r>
            <a:r>
              <a:rPr lang="nl-NL" sz="2400" b="1" dirty="0"/>
              <a:t> 660 m </a:t>
            </a:r>
            <a:r>
              <a:rPr lang="nl-NL" sz="2400" b="1" dirty="0" err="1"/>
              <a:t>amsl</a:t>
            </a:r>
            <a:r>
              <a:rPr lang="nl-NL" sz="2400" b="1" dirty="0"/>
              <a:t>;   below 660 m series of </a:t>
            </a:r>
            <a:r>
              <a:rPr lang="nl-NL" sz="2400" b="1" dirty="0" err="1"/>
              <a:t>lake</a:t>
            </a:r>
            <a:r>
              <a:rPr lang="nl-NL" sz="2400" b="1" dirty="0"/>
              <a:t> </a:t>
            </a:r>
            <a:r>
              <a:rPr lang="nl-NL" sz="2400" b="1" dirty="0" err="1"/>
              <a:t>deposits</a:t>
            </a:r>
            <a:r>
              <a:rPr lang="nl-NL" sz="2400" b="1" dirty="0"/>
              <a:t> 50 m </a:t>
            </a:r>
            <a:r>
              <a:rPr lang="nl-NL" sz="2400" b="1" dirty="0" err="1"/>
              <a:t>thick</a:t>
            </a:r>
            <a:endParaRPr lang="nl-NL" sz="2400" b="1" dirty="0"/>
          </a:p>
          <a:p>
            <a:pPr marL="342900" indent="-342900">
              <a:buFont typeface="Arial" panose="020B0604020202020204" pitchFamily="34" charset="0"/>
              <a:buChar char="•"/>
            </a:pPr>
            <a:r>
              <a:rPr lang="nl-NL" sz="2400" b="1" dirty="0"/>
              <a:t>Bandung </a:t>
            </a:r>
            <a:r>
              <a:rPr lang="nl-NL" sz="2400" b="1" dirty="0" err="1"/>
              <a:t>basin</a:t>
            </a:r>
            <a:r>
              <a:rPr lang="nl-NL" sz="2400" b="1" dirty="0"/>
              <a:t> </a:t>
            </a:r>
            <a:r>
              <a:rPr lang="nl-NL" sz="2400" b="1" dirty="0" err="1"/>
              <a:t>used</a:t>
            </a:r>
            <a:r>
              <a:rPr lang="nl-NL" sz="2400" b="1" dirty="0"/>
              <a:t> </a:t>
            </a:r>
            <a:r>
              <a:rPr lang="nl-NL" sz="2400" b="1" dirty="0" err="1"/>
              <a:t>to</a:t>
            </a:r>
            <a:r>
              <a:rPr lang="nl-NL" sz="2400" b="1" dirty="0"/>
              <a:t> </a:t>
            </a:r>
            <a:r>
              <a:rPr lang="nl-NL" sz="2400" b="1" dirty="0" err="1"/>
              <a:t>be</a:t>
            </a:r>
            <a:r>
              <a:rPr lang="nl-NL" sz="2400" b="1" dirty="0"/>
              <a:t> </a:t>
            </a:r>
            <a:r>
              <a:rPr lang="nl-NL" sz="2400" b="1" dirty="0" err="1"/>
              <a:t>filled</a:t>
            </a:r>
            <a:r>
              <a:rPr lang="nl-NL" sz="2400" b="1" dirty="0"/>
              <a:t> </a:t>
            </a:r>
            <a:r>
              <a:rPr lang="nl-NL" sz="2400" b="1" dirty="0" err="1"/>
              <a:t>by</a:t>
            </a:r>
            <a:r>
              <a:rPr lang="nl-NL" sz="2400" b="1" dirty="0"/>
              <a:t> a </a:t>
            </a:r>
            <a:r>
              <a:rPr lang="nl-NL" sz="2400" b="1" dirty="0" err="1"/>
              <a:t>lake</a:t>
            </a:r>
            <a:endParaRPr lang="nl-NL" sz="2400" b="1" dirty="0"/>
          </a:p>
          <a:p>
            <a:pPr marL="342900" indent="-342900">
              <a:buFont typeface="Arial" panose="020B0604020202020204" pitchFamily="34" charset="0"/>
              <a:buChar char="•"/>
            </a:pPr>
            <a:r>
              <a:rPr lang="nl-NL" sz="2400" b="1" dirty="0" err="1"/>
              <a:t>Evidence</a:t>
            </a:r>
            <a:r>
              <a:rPr lang="nl-NL" sz="2400" b="1" dirty="0"/>
              <a:t> </a:t>
            </a:r>
            <a:r>
              <a:rPr lang="nl-NL" sz="2400" b="1" dirty="0" err="1"/>
              <a:t>for</a:t>
            </a:r>
            <a:r>
              <a:rPr lang="nl-NL" sz="2400" b="1" dirty="0"/>
              <a:t> high </a:t>
            </a:r>
            <a:r>
              <a:rPr lang="nl-NL" sz="2400" b="1" dirty="0" err="1"/>
              <a:t>lake</a:t>
            </a:r>
            <a:r>
              <a:rPr lang="nl-NL" sz="2400" b="1" dirty="0"/>
              <a:t> levels (690 m </a:t>
            </a:r>
            <a:r>
              <a:rPr lang="nl-NL" sz="2400" b="1" dirty="0" err="1"/>
              <a:t>amsl</a:t>
            </a:r>
            <a:r>
              <a:rPr lang="nl-NL" sz="2400" b="1" dirty="0"/>
              <a:t>)</a:t>
            </a:r>
          </a:p>
          <a:p>
            <a:pPr marL="342900" indent="-342900">
              <a:buFont typeface="Arial" panose="020B0604020202020204" pitchFamily="34" charset="0"/>
              <a:buChar char="•"/>
            </a:pPr>
            <a:r>
              <a:rPr lang="nl-NL" sz="2400" b="1" dirty="0" err="1"/>
              <a:t>Basin</a:t>
            </a:r>
            <a:r>
              <a:rPr lang="nl-NL" sz="2400" b="1" dirty="0"/>
              <a:t> is </a:t>
            </a:r>
            <a:r>
              <a:rPr lang="nl-NL" sz="2400" b="1" dirty="0" err="1"/>
              <a:t>essentially</a:t>
            </a:r>
            <a:r>
              <a:rPr lang="nl-NL" sz="2400" b="1" dirty="0"/>
              <a:t> </a:t>
            </a:r>
            <a:r>
              <a:rPr lang="nl-NL" sz="2400" b="1" dirty="0" err="1"/>
              <a:t>structurally</a:t>
            </a:r>
            <a:r>
              <a:rPr lang="nl-NL" sz="2400" b="1" dirty="0"/>
              <a:t> </a:t>
            </a:r>
            <a:r>
              <a:rPr lang="nl-NL" sz="2400" b="1" dirty="0" err="1"/>
              <a:t>determined</a:t>
            </a:r>
            <a:r>
              <a:rPr lang="nl-NL" sz="2400" b="1" dirty="0"/>
              <a:t>, </a:t>
            </a:r>
          </a:p>
          <a:p>
            <a:r>
              <a:rPr lang="nl-NL" sz="2400" b="1" dirty="0"/>
              <a:t>     </a:t>
            </a:r>
            <a:r>
              <a:rPr lang="nl-NL" sz="2400" b="1" dirty="0" err="1"/>
              <a:t>with</a:t>
            </a:r>
            <a:r>
              <a:rPr lang="nl-NL" sz="2400" b="1" dirty="0"/>
              <a:t> </a:t>
            </a:r>
            <a:r>
              <a:rPr lang="nl-NL" sz="2400" b="1" dirty="0" err="1"/>
              <a:t>fault</a:t>
            </a:r>
            <a:r>
              <a:rPr lang="nl-NL" sz="2400" b="1" dirty="0"/>
              <a:t> control </a:t>
            </a:r>
            <a:r>
              <a:rPr lang="nl-NL" sz="2400" b="1" dirty="0" err="1"/>
              <a:t>north</a:t>
            </a:r>
            <a:r>
              <a:rPr lang="nl-NL" sz="2400" b="1" dirty="0"/>
              <a:t> </a:t>
            </a:r>
            <a:r>
              <a:rPr lang="nl-NL" sz="2400" b="1" dirty="0" err="1"/>
              <a:t>and</a:t>
            </a:r>
            <a:r>
              <a:rPr lang="nl-NL" sz="2400" b="1" dirty="0"/>
              <a:t> </a:t>
            </a:r>
            <a:r>
              <a:rPr lang="nl-NL" sz="2400" b="1" dirty="0" err="1"/>
              <a:t>south</a:t>
            </a:r>
            <a:endParaRPr lang="nl-NL" sz="2400" b="1" dirty="0"/>
          </a:p>
          <a:p>
            <a:pPr marL="342900" indent="-342900">
              <a:buFont typeface="Arial" panose="020B0604020202020204" pitchFamily="34" charset="0"/>
              <a:buChar char="•"/>
            </a:pPr>
            <a:endParaRPr lang="nl-NL" sz="2400" b="1" dirty="0"/>
          </a:p>
          <a:p>
            <a:pPr marL="342900" indent="-342900">
              <a:buFont typeface="Arial" panose="020B0604020202020204" pitchFamily="34" charset="0"/>
              <a:buChar char="•"/>
            </a:pPr>
            <a:r>
              <a:rPr lang="nl-NL" sz="2400" b="1" dirty="0" err="1"/>
              <a:t>Compaction</a:t>
            </a:r>
            <a:r>
              <a:rPr lang="nl-NL" sz="2400" b="1" dirty="0"/>
              <a:t> of the </a:t>
            </a:r>
            <a:r>
              <a:rPr lang="nl-NL" sz="2400" b="1" dirty="0" err="1"/>
              <a:t>sequence</a:t>
            </a:r>
            <a:r>
              <a:rPr lang="nl-NL" sz="2400" b="1" dirty="0"/>
              <a:t> of </a:t>
            </a:r>
            <a:r>
              <a:rPr lang="nl-NL" sz="2400" b="1" dirty="0" err="1"/>
              <a:t>lake</a:t>
            </a:r>
            <a:r>
              <a:rPr lang="nl-NL" sz="2400" b="1" dirty="0"/>
              <a:t> </a:t>
            </a:r>
            <a:r>
              <a:rPr lang="nl-NL" sz="2400" b="1" dirty="0" err="1"/>
              <a:t>deposits</a:t>
            </a:r>
            <a:endParaRPr lang="nl-NL" sz="2400" b="1" dirty="0"/>
          </a:p>
          <a:p>
            <a:r>
              <a:rPr lang="nl-NL" sz="2400" b="1" dirty="0"/>
              <a:t>     </a:t>
            </a:r>
            <a:r>
              <a:rPr lang="nl-NL" sz="2400" b="1" dirty="0" err="1"/>
              <a:t>from</a:t>
            </a:r>
            <a:r>
              <a:rPr lang="nl-NL" sz="2400" b="1" dirty="0"/>
              <a:t> 20,000 </a:t>
            </a:r>
            <a:r>
              <a:rPr lang="nl-NL" sz="2400" b="1" dirty="0" err="1"/>
              <a:t>yr</a:t>
            </a:r>
            <a:r>
              <a:rPr lang="nl-NL" sz="2400" b="1" dirty="0"/>
              <a:t> BP </a:t>
            </a:r>
            <a:r>
              <a:rPr lang="nl-NL" sz="2400" b="1" dirty="0" err="1"/>
              <a:t>till</a:t>
            </a:r>
            <a:r>
              <a:rPr lang="nl-NL" sz="2400" b="1" dirty="0"/>
              <a:t> </a:t>
            </a:r>
            <a:r>
              <a:rPr lang="nl-NL" sz="2400" b="1" dirty="0" err="1"/>
              <a:t>now</a:t>
            </a:r>
            <a:r>
              <a:rPr lang="nl-NL" sz="2400" b="1" dirty="0"/>
              <a:t> (20 m ?)</a:t>
            </a:r>
          </a:p>
          <a:p>
            <a:pPr marL="342900" indent="-342900">
              <a:buFont typeface="Arial" panose="020B0604020202020204" pitchFamily="34" charset="0"/>
              <a:buChar char="•"/>
            </a:pPr>
            <a:r>
              <a:rPr lang="nl-NL" sz="2400" b="1" dirty="0" err="1"/>
              <a:t>Fault-controlled</a:t>
            </a:r>
            <a:r>
              <a:rPr lang="nl-NL" sz="2400" b="1" dirty="0"/>
              <a:t> </a:t>
            </a:r>
            <a:r>
              <a:rPr lang="nl-NL" sz="2400" b="1" dirty="0" err="1"/>
              <a:t>basin</a:t>
            </a:r>
            <a:r>
              <a:rPr lang="nl-NL" sz="2400" b="1" dirty="0"/>
              <a:t> </a:t>
            </a:r>
            <a:r>
              <a:rPr lang="nl-NL" sz="2400" b="1" dirty="0" err="1"/>
              <a:t>subsidence</a:t>
            </a:r>
            <a:r>
              <a:rPr lang="nl-NL" sz="2400" b="1" dirty="0"/>
              <a:t> </a:t>
            </a:r>
            <a:r>
              <a:rPr lang="nl-NL" sz="2400" b="1" dirty="0" err="1"/>
              <a:t>during</a:t>
            </a:r>
            <a:r>
              <a:rPr lang="nl-NL" sz="2400" b="1" dirty="0"/>
              <a:t> </a:t>
            </a:r>
          </a:p>
          <a:p>
            <a:r>
              <a:rPr lang="nl-NL" sz="2400" b="1" dirty="0"/>
              <a:t>     </a:t>
            </a:r>
            <a:r>
              <a:rPr lang="nl-NL" sz="2400" b="1" dirty="0" err="1"/>
              <a:t>longer</a:t>
            </a:r>
            <a:r>
              <a:rPr lang="nl-NL" sz="2400" b="1" dirty="0"/>
              <a:t> </a:t>
            </a:r>
            <a:r>
              <a:rPr lang="nl-NL" sz="2400" b="1" dirty="0" err="1"/>
              <a:t>period</a:t>
            </a:r>
            <a:r>
              <a:rPr lang="nl-NL" sz="2400" b="1" dirty="0"/>
              <a:t> – </a:t>
            </a:r>
            <a:r>
              <a:rPr lang="nl-NL" sz="2400" b="1" dirty="0" err="1"/>
              <a:t>Quaternary</a:t>
            </a:r>
            <a:r>
              <a:rPr lang="nl-NL" sz="2400" b="1" dirty="0"/>
              <a:t> </a:t>
            </a:r>
            <a:r>
              <a:rPr lang="nl-NL" sz="2400" b="1" dirty="0" err="1"/>
              <a:t>structural</a:t>
            </a:r>
            <a:r>
              <a:rPr lang="nl-NL" sz="2400" b="1" dirty="0"/>
              <a:t> </a:t>
            </a:r>
            <a:r>
              <a:rPr lang="nl-NL" sz="2400" b="1" dirty="0" err="1"/>
              <a:t>activity</a:t>
            </a:r>
            <a:endParaRPr lang="nl-NL" sz="2400" b="1" dirty="0"/>
          </a:p>
          <a:p>
            <a:r>
              <a:rPr lang="nl-NL" sz="2400" b="1" dirty="0"/>
              <a:t>     </a:t>
            </a:r>
            <a:r>
              <a:rPr lang="nl-NL" sz="2400" b="1" dirty="0" err="1"/>
              <a:t>ongoing</a:t>
            </a:r>
            <a:r>
              <a:rPr lang="nl-NL" sz="2400" b="1" dirty="0"/>
              <a:t> </a:t>
            </a:r>
            <a:r>
              <a:rPr lang="nl-NL" sz="2400" b="1" dirty="0" err="1"/>
              <a:t>till</a:t>
            </a:r>
            <a:r>
              <a:rPr lang="nl-NL" sz="2400" b="1" dirty="0"/>
              <a:t> </a:t>
            </a:r>
            <a:r>
              <a:rPr lang="nl-NL" sz="2400" b="1" dirty="0" err="1"/>
              <a:t>now</a:t>
            </a:r>
            <a:endParaRPr lang="nl-NL" sz="2400" b="1" dirty="0"/>
          </a:p>
          <a:p>
            <a:endParaRPr lang="nl-NL" sz="2400" b="1" dirty="0"/>
          </a:p>
          <a:p>
            <a:r>
              <a:rPr lang="nl-NL" sz="2400" b="1" dirty="0">
                <a:solidFill>
                  <a:srgbClr val="FF0000"/>
                </a:solidFill>
              </a:rPr>
              <a:t>Important </a:t>
            </a:r>
            <a:r>
              <a:rPr lang="nl-NL" sz="2400" b="1" dirty="0" err="1">
                <a:solidFill>
                  <a:srgbClr val="FF0000"/>
                </a:solidFill>
              </a:rPr>
              <a:t>geoscience</a:t>
            </a:r>
            <a:r>
              <a:rPr lang="nl-NL" sz="2400" b="1" dirty="0">
                <a:solidFill>
                  <a:srgbClr val="FF0000"/>
                </a:solidFill>
              </a:rPr>
              <a:t> information !!</a:t>
            </a:r>
          </a:p>
        </p:txBody>
      </p:sp>
      <p:pic>
        <p:nvPicPr>
          <p:cNvPr id="4" name="Afbeelding 3">
            <a:extLst>
              <a:ext uri="{FF2B5EF4-FFF2-40B4-BE49-F238E27FC236}">
                <a16:creationId xmlns:a16="http://schemas.microsoft.com/office/drawing/2014/main" id="{32075AAC-60DA-48D3-98DA-FC7F52E8633B}"/>
              </a:ext>
            </a:extLst>
          </p:cNvPr>
          <p:cNvPicPr>
            <a:picLocks noChangeAspect="1"/>
          </p:cNvPicPr>
          <p:nvPr/>
        </p:nvPicPr>
        <p:blipFill>
          <a:blip r:embed="rId2"/>
          <a:stretch>
            <a:fillRect/>
          </a:stretch>
        </p:blipFill>
        <p:spPr>
          <a:xfrm rot="16200000">
            <a:off x="7066076" y="1779224"/>
            <a:ext cx="4248150" cy="5715000"/>
          </a:xfrm>
          <a:prstGeom prst="rect">
            <a:avLst/>
          </a:prstGeom>
        </p:spPr>
      </p:pic>
      <p:cxnSp>
        <p:nvCxnSpPr>
          <p:cNvPr id="6" name="Rechte verbindingslijn 5">
            <a:extLst>
              <a:ext uri="{FF2B5EF4-FFF2-40B4-BE49-F238E27FC236}">
                <a16:creationId xmlns:a16="http://schemas.microsoft.com/office/drawing/2014/main" id="{6F547A72-F70D-4938-B1FD-9E03C627DF9C}"/>
              </a:ext>
            </a:extLst>
          </p:cNvPr>
          <p:cNvCxnSpPr>
            <a:cxnSpLocks/>
          </p:cNvCxnSpPr>
          <p:nvPr/>
        </p:nvCxnSpPr>
        <p:spPr>
          <a:xfrm>
            <a:off x="7048959" y="2846249"/>
            <a:ext cx="4529769" cy="51187"/>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kstvak 11">
            <a:extLst>
              <a:ext uri="{FF2B5EF4-FFF2-40B4-BE49-F238E27FC236}">
                <a16:creationId xmlns:a16="http://schemas.microsoft.com/office/drawing/2014/main" id="{3F2A707D-3231-4B48-BB94-A2BEC200B833}"/>
              </a:ext>
            </a:extLst>
          </p:cNvPr>
          <p:cNvSpPr txBox="1"/>
          <p:nvPr/>
        </p:nvSpPr>
        <p:spPr>
          <a:xfrm>
            <a:off x="7656723" y="2251038"/>
            <a:ext cx="2729786" cy="523220"/>
          </a:xfrm>
          <a:prstGeom prst="rect">
            <a:avLst/>
          </a:prstGeom>
          <a:solidFill>
            <a:schemeClr val="accent1">
              <a:lumMod val="40000"/>
              <a:lumOff val="60000"/>
            </a:schemeClr>
          </a:solidFill>
        </p:spPr>
        <p:txBody>
          <a:bodyPr wrap="none" rtlCol="0">
            <a:spAutoFit/>
          </a:bodyPr>
          <a:lstStyle/>
          <a:p>
            <a:r>
              <a:rPr lang="nl-NL" sz="2800" b="1" dirty="0"/>
              <a:t>High </a:t>
            </a:r>
            <a:r>
              <a:rPr lang="nl-NL" sz="2800" b="1" dirty="0" err="1"/>
              <a:t>lake</a:t>
            </a:r>
            <a:r>
              <a:rPr lang="nl-NL" sz="2800" b="1" dirty="0"/>
              <a:t> levels ?</a:t>
            </a:r>
          </a:p>
        </p:txBody>
      </p:sp>
      <p:sp>
        <p:nvSpPr>
          <p:cNvPr id="13" name="Tekstvak 12">
            <a:extLst>
              <a:ext uri="{FF2B5EF4-FFF2-40B4-BE49-F238E27FC236}">
                <a16:creationId xmlns:a16="http://schemas.microsoft.com/office/drawing/2014/main" id="{712BD5F9-40A9-4C4F-9B54-2B577535030E}"/>
              </a:ext>
            </a:extLst>
          </p:cNvPr>
          <p:cNvSpPr txBox="1"/>
          <p:nvPr/>
        </p:nvSpPr>
        <p:spPr>
          <a:xfrm>
            <a:off x="7048959" y="5479437"/>
            <a:ext cx="2664960" cy="523220"/>
          </a:xfrm>
          <a:prstGeom prst="rect">
            <a:avLst/>
          </a:prstGeom>
          <a:solidFill>
            <a:schemeClr val="accent4">
              <a:lumMod val="40000"/>
              <a:lumOff val="60000"/>
            </a:schemeClr>
          </a:solidFill>
        </p:spPr>
        <p:txBody>
          <a:bodyPr wrap="none" rtlCol="0">
            <a:spAutoFit/>
          </a:bodyPr>
          <a:lstStyle/>
          <a:p>
            <a:r>
              <a:rPr lang="nl-NL" sz="2800" b="1" dirty="0"/>
              <a:t>Low </a:t>
            </a:r>
            <a:r>
              <a:rPr lang="nl-NL" sz="2800" b="1" dirty="0" err="1"/>
              <a:t>lake</a:t>
            </a:r>
            <a:r>
              <a:rPr lang="nl-NL" sz="2800" b="1" dirty="0"/>
              <a:t> levels ?</a:t>
            </a:r>
          </a:p>
        </p:txBody>
      </p:sp>
      <p:cxnSp>
        <p:nvCxnSpPr>
          <p:cNvPr id="9" name="Rechte verbindingslijn 8">
            <a:extLst>
              <a:ext uri="{FF2B5EF4-FFF2-40B4-BE49-F238E27FC236}">
                <a16:creationId xmlns:a16="http://schemas.microsoft.com/office/drawing/2014/main" id="{61B4984E-B9BA-42B1-A8DF-E50A44AA13F7}"/>
              </a:ext>
            </a:extLst>
          </p:cNvPr>
          <p:cNvCxnSpPr>
            <a:cxnSpLocks/>
          </p:cNvCxnSpPr>
          <p:nvPr/>
        </p:nvCxnSpPr>
        <p:spPr>
          <a:xfrm>
            <a:off x="7048959" y="5356259"/>
            <a:ext cx="4792951" cy="0"/>
          </a:xfrm>
          <a:prstGeom prst="line">
            <a:avLst/>
          </a:prstGeom>
          <a:ln w="762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3733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062CF59-18EC-423D-9023-CEBCC7725F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186" y="697884"/>
            <a:ext cx="9694843" cy="6000753"/>
          </a:xfrm>
          <a:prstGeom prst="rect">
            <a:avLst/>
          </a:prstGeom>
        </p:spPr>
      </p:pic>
      <p:sp>
        <p:nvSpPr>
          <p:cNvPr id="4" name="Tekstvak 3">
            <a:extLst>
              <a:ext uri="{FF2B5EF4-FFF2-40B4-BE49-F238E27FC236}">
                <a16:creationId xmlns:a16="http://schemas.microsoft.com/office/drawing/2014/main" id="{74E6AD7D-C057-4288-90F4-2803C8EDA3F7}"/>
              </a:ext>
            </a:extLst>
          </p:cNvPr>
          <p:cNvSpPr txBox="1"/>
          <p:nvPr/>
        </p:nvSpPr>
        <p:spPr>
          <a:xfrm>
            <a:off x="0" y="-66430"/>
            <a:ext cx="11414792" cy="769441"/>
          </a:xfrm>
          <a:prstGeom prst="rect">
            <a:avLst/>
          </a:prstGeom>
          <a:noFill/>
        </p:spPr>
        <p:txBody>
          <a:bodyPr wrap="none" rtlCol="0">
            <a:spAutoFit/>
          </a:bodyPr>
          <a:lstStyle/>
          <a:p>
            <a:r>
              <a:rPr lang="nl-NL" sz="4400" b="1" dirty="0" err="1"/>
              <a:t>Topographic</a:t>
            </a:r>
            <a:r>
              <a:rPr lang="nl-NL" sz="4400" b="1" dirty="0"/>
              <a:t> base Bandung </a:t>
            </a:r>
            <a:r>
              <a:rPr lang="nl-NL" sz="4400" b="1" dirty="0" err="1"/>
              <a:t>basin</a:t>
            </a:r>
            <a:r>
              <a:rPr lang="nl-NL" sz="4400" b="1" dirty="0"/>
              <a:t> &amp; </a:t>
            </a:r>
            <a:r>
              <a:rPr lang="nl-NL" sz="4400" b="1" dirty="0" err="1"/>
              <a:t>deformation</a:t>
            </a:r>
            <a:endParaRPr lang="nl-NL" sz="4400" b="1" dirty="0"/>
          </a:p>
        </p:txBody>
      </p:sp>
      <p:sp>
        <p:nvSpPr>
          <p:cNvPr id="5" name="Pijl: omlaag 4">
            <a:extLst>
              <a:ext uri="{FF2B5EF4-FFF2-40B4-BE49-F238E27FC236}">
                <a16:creationId xmlns:a16="http://schemas.microsoft.com/office/drawing/2014/main" id="{7AEBE014-2F13-4612-9F77-9A8137B3DB39}"/>
              </a:ext>
            </a:extLst>
          </p:cNvPr>
          <p:cNvSpPr/>
          <p:nvPr/>
        </p:nvSpPr>
        <p:spPr>
          <a:xfrm>
            <a:off x="1817783" y="1388124"/>
            <a:ext cx="716097" cy="8482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Pijl: omlaag 5">
            <a:extLst>
              <a:ext uri="{FF2B5EF4-FFF2-40B4-BE49-F238E27FC236}">
                <a16:creationId xmlns:a16="http://schemas.microsoft.com/office/drawing/2014/main" id="{A897BAE6-0769-4944-B83D-55BFD852F539}"/>
              </a:ext>
            </a:extLst>
          </p:cNvPr>
          <p:cNvSpPr/>
          <p:nvPr/>
        </p:nvSpPr>
        <p:spPr>
          <a:xfrm>
            <a:off x="4415927" y="1716794"/>
            <a:ext cx="716097" cy="8482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Pijl: omlaag 6">
            <a:extLst>
              <a:ext uri="{FF2B5EF4-FFF2-40B4-BE49-F238E27FC236}">
                <a16:creationId xmlns:a16="http://schemas.microsoft.com/office/drawing/2014/main" id="{3692C03B-4693-4CC8-BCBE-2C12BA66C6B1}"/>
              </a:ext>
            </a:extLst>
          </p:cNvPr>
          <p:cNvSpPr/>
          <p:nvPr/>
        </p:nvSpPr>
        <p:spPr>
          <a:xfrm>
            <a:off x="6575233" y="2236423"/>
            <a:ext cx="716097" cy="8482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Pijl: omlaag 7">
            <a:extLst>
              <a:ext uri="{FF2B5EF4-FFF2-40B4-BE49-F238E27FC236}">
                <a16:creationId xmlns:a16="http://schemas.microsoft.com/office/drawing/2014/main" id="{27319224-53D8-4A85-AD58-BC0DBBEB7C87}"/>
              </a:ext>
            </a:extLst>
          </p:cNvPr>
          <p:cNvSpPr/>
          <p:nvPr/>
        </p:nvSpPr>
        <p:spPr>
          <a:xfrm>
            <a:off x="1738828" y="3773279"/>
            <a:ext cx="716097" cy="8482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Pijl: omlaag 8">
            <a:extLst>
              <a:ext uri="{FF2B5EF4-FFF2-40B4-BE49-F238E27FC236}">
                <a16:creationId xmlns:a16="http://schemas.microsoft.com/office/drawing/2014/main" id="{5ED04341-AB3B-4BF7-9BB5-47C6EF963C87}"/>
              </a:ext>
            </a:extLst>
          </p:cNvPr>
          <p:cNvSpPr/>
          <p:nvPr/>
        </p:nvSpPr>
        <p:spPr>
          <a:xfrm>
            <a:off x="5572699" y="4041353"/>
            <a:ext cx="716097" cy="8482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1" name="Rechte verbindingslijn 10">
            <a:extLst>
              <a:ext uri="{FF2B5EF4-FFF2-40B4-BE49-F238E27FC236}">
                <a16:creationId xmlns:a16="http://schemas.microsoft.com/office/drawing/2014/main" id="{4DC78DB2-B820-4FB1-9875-28BA0285EACC}"/>
              </a:ext>
            </a:extLst>
          </p:cNvPr>
          <p:cNvCxnSpPr>
            <a:cxnSpLocks/>
          </p:cNvCxnSpPr>
          <p:nvPr/>
        </p:nvCxnSpPr>
        <p:spPr>
          <a:xfrm>
            <a:off x="1244906" y="4465502"/>
            <a:ext cx="5816906" cy="85564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6F506B0A-338D-47D6-BE3B-44C1DBFCA90D}"/>
              </a:ext>
            </a:extLst>
          </p:cNvPr>
          <p:cNvCxnSpPr>
            <a:cxnSpLocks/>
          </p:cNvCxnSpPr>
          <p:nvPr/>
        </p:nvCxnSpPr>
        <p:spPr>
          <a:xfrm>
            <a:off x="1244906" y="1462489"/>
            <a:ext cx="5816906" cy="85564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kstvak 14">
            <a:extLst>
              <a:ext uri="{FF2B5EF4-FFF2-40B4-BE49-F238E27FC236}">
                <a16:creationId xmlns:a16="http://schemas.microsoft.com/office/drawing/2014/main" id="{1B0EFEB2-4DA5-49D6-86B2-70118D3D2FC9}"/>
              </a:ext>
            </a:extLst>
          </p:cNvPr>
          <p:cNvSpPr txBox="1"/>
          <p:nvPr/>
        </p:nvSpPr>
        <p:spPr>
          <a:xfrm>
            <a:off x="9628143" y="689390"/>
            <a:ext cx="2637902" cy="5693866"/>
          </a:xfrm>
          <a:prstGeom prst="rect">
            <a:avLst/>
          </a:prstGeom>
          <a:solidFill>
            <a:schemeClr val="bg1"/>
          </a:solidFill>
        </p:spPr>
        <p:txBody>
          <a:bodyPr wrap="none" rtlCol="0">
            <a:spAutoFit/>
          </a:bodyPr>
          <a:lstStyle/>
          <a:p>
            <a:r>
              <a:rPr lang="nl-NL" sz="2800" b="1" dirty="0" err="1"/>
              <a:t>Subsiding</a:t>
            </a:r>
            <a:r>
              <a:rPr lang="nl-NL" sz="2800" b="1" dirty="0"/>
              <a:t> </a:t>
            </a:r>
            <a:r>
              <a:rPr lang="nl-NL" sz="2800" b="1" dirty="0" err="1"/>
              <a:t>basin</a:t>
            </a:r>
            <a:endParaRPr lang="nl-NL" sz="2800" b="1" dirty="0"/>
          </a:p>
          <a:p>
            <a:r>
              <a:rPr lang="nl-NL" sz="2800" b="1" dirty="0"/>
              <a:t>as a </a:t>
            </a:r>
            <a:r>
              <a:rPr lang="nl-NL" sz="2800" b="1" dirty="0" err="1"/>
              <a:t>depocentre</a:t>
            </a:r>
            <a:endParaRPr lang="nl-NL" sz="2800" b="1" dirty="0"/>
          </a:p>
          <a:p>
            <a:r>
              <a:rPr lang="nl-NL" sz="2800" b="1" dirty="0" err="1"/>
              <a:t>for</a:t>
            </a:r>
            <a:r>
              <a:rPr lang="nl-NL" sz="2800" b="1" dirty="0"/>
              <a:t> </a:t>
            </a:r>
            <a:r>
              <a:rPr lang="nl-NL" sz="2800" b="1" dirty="0" err="1"/>
              <a:t>Quaternary</a:t>
            </a:r>
            <a:endParaRPr lang="nl-NL" sz="2800" b="1" dirty="0"/>
          </a:p>
          <a:p>
            <a:r>
              <a:rPr lang="nl-NL" sz="2800" b="1" dirty="0" err="1"/>
              <a:t>deposits</a:t>
            </a:r>
            <a:endParaRPr lang="nl-NL" sz="2800" b="1" dirty="0"/>
          </a:p>
          <a:p>
            <a:endParaRPr lang="nl-NL" sz="2800" b="1" dirty="0"/>
          </a:p>
          <a:p>
            <a:r>
              <a:rPr lang="nl-NL" sz="2800" b="1" dirty="0" err="1"/>
              <a:t>Structural</a:t>
            </a:r>
            <a:endParaRPr lang="nl-NL" sz="2800" b="1" dirty="0"/>
          </a:p>
          <a:p>
            <a:r>
              <a:rPr lang="nl-NL" sz="2800" b="1" dirty="0" err="1"/>
              <a:t>controls</a:t>
            </a:r>
            <a:r>
              <a:rPr lang="nl-NL" sz="2800" b="1" dirty="0"/>
              <a:t> N &amp; S</a:t>
            </a:r>
          </a:p>
          <a:p>
            <a:r>
              <a:rPr lang="nl-NL" sz="2800" b="1" dirty="0"/>
              <a:t>of the </a:t>
            </a:r>
            <a:r>
              <a:rPr lang="nl-NL" sz="2800" b="1" dirty="0" err="1"/>
              <a:t>basin</a:t>
            </a:r>
            <a:endParaRPr lang="nl-NL" sz="2800" b="1" dirty="0"/>
          </a:p>
          <a:p>
            <a:endParaRPr lang="nl-NL" sz="2800" b="1" dirty="0"/>
          </a:p>
          <a:p>
            <a:r>
              <a:rPr lang="nl-NL" sz="2800" b="1" dirty="0"/>
              <a:t>Central </a:t>
            </a:r>
            <a:r>
              <a:rPr lang="nl-NL" sz="2800" b="1" dirty="0" err="1"/>
              <a:t>basin</a:t>
            </a:r>
            <a:endParaRPr lang="nl-NL" sz="2800" b="1" dirty="0"/>
          </a:p>
          <a:p>
            <a:r>
              <a:rPr lang="nl-NL" sz="2800" b="1" dirty="0"/>
              <a:t>sediment </a:t>
            </a:r>
          </a:p>
          <a:p>
            <a:r>
              <a:rPr lang="nl-NL" sz="2800" b="1" dirty="0" err="1"/>
              <a:t>compaction</a:t>
            </a:r>
            <a:r>
              <a:rPr lang="nl-NL" sz="2800" b="1" dirty="0"/>
              <a:t> &amp;</a:t>
            </a:r>
          </a:p>
          <a:p>
            <a:r>
              <a:rPr lang="nl-NL" sz="2800" b="1" dirty="0" err="1"/>
              <a:t>subsidence</a:t>
            </a:r>
            <a:endParaRPr lang="nl-NL" sz="2800" b="1" dirty="0"/>
          </a:p>
        </p:txBody>
      </p:sp>
    </p:spTree>
    <p:extLst>
      <p:ext uri="{BB962C8B-B14F-4D97-AF65-F5344CB8AC3E}">
        <p14:creationId xmlns:p14="http://schemas.microsoft.com/office/powerpoint/2010/main" val="1220809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4995212C-EA44-405E-A54C-EC38D4305DD5}"/>
              </a:ext>
            </a:extLst>
          </p:cNvPr>
          <p:cNvSpPr/>
          <p:nvPr/>
        </p:nvSpPr>
        <p:spPr>
          <a:xfrm>
            <a:off x="84462" y="2674521"/>
            <a:ext cx="7097388" cy="2615781"/>
          </a:xfrm>
          <a:prstGeom prst="rect">
            <a:avLst/>
          </a:prstGeom>
        </p:spPr>
        <p:txBody>
          <a:bodyPr wrap="square">
            <a:spAutoFit/>
          </a:bodyPr>
          <a:lstStyle/>
          <a:p>
            <a:pPr marL="342900" indent="-342900" algn="just">
              <a:lnSpc>
                <a:spcPct val="115000"/>
              </a:lnSpc>
              <a:spcAft>
                <a:spcPts val="0"/>
              </a:spcAft>
              <a:buFont typeface="Arial" panose="020B0604020202020204" pitchFamily="34" charset="0"/>
              <a:buChar char="•"/>
              <a:tabLst>
                <a:tab pos="5486400" algn="r"/>
                <a:tab pos="449580" algn="l"/>
              </a:tabLst>
            </a:pPr>
            <a:r>
              <a:rPr lang="en-US" sz="2400" b="1" dirty="0">
                <a:ea typeface="Times New Roman" panose="02020603050405020304" pitchFamily="18" charset="0"/>
              </a:rPr>
              <a:t>Case studies of land subsidence  - Bandung, Jakarta, Semarang, </a:t>
            </a:r>
            <a:r>
              <a:rPr lang="en-US" sz="2400" b="1" dirty="0" err="1">
                <a:ea typeface="Times New Roman" panose="02020603050405020304" pitchFamily="18" charset="0"/>
              </a:rPr>
              <a:t>Pekalongan</a:t>
            </a:r>
            <a:endParaRPr lang="en-US" sz="2400" b="1" dirty="0">
              <a:ea typeface="Times New Roman" panose="02020603050405020304" pitchFamily="18" charset="0"/>
            </a:endParaRPr>
          </a:p>
          <a:p>
            <a:pPr marL="342900" indent="-342900" algn="just">
              <a:lnSpc>
                <a:spcPct val="115000"/>
              </a:lnSpc>
              <a:spcAft>
                <a:spcPts val="0"/>
              </a:spcAft>
              <a:buFont typeface="Arial" panose="020B0604020202020204" pitchFamily="34" charset="0"/>
              <a:buChar char="•"/>
              <a:tabLst>
                <a:tab pos="5486400" algn="r"/>
                <a:tab pos="449580" algn="l"/>
              </a:tabLst>
            </a:pPr>
            <a:r>
              <a:rPr lang="en-US" sz="2400" b="1" dirty="0">
                <a:ea typeface="Times New Roman" panose="02020603050405020304" pitchFamily="18" charset="0"/>
              </a:rPr>
              <a:t>Geoscientist role to investigate and understand this complex geological process</a:t>
            </a:r>
          </a:p>
          <a:p>
            <a:pPr marL="342900" indent="-342900" algn="just">
              <a:lnSpc>
                <a:spcPct val="115000"/>
              </a:lnSpc>
              <a:spcAft>
                <a:spcPts val="0"/>
              </a:spcAft>
              <a:buFont typeface="Arial" panose="020B0604020202020204" pitchFamily="34" charset="0"/>
              <a:buChar char="•"/>
              <a:tabLst>
                <a:tab pos="5486400" algn="r"/>
                <a:tab pos="449580" algn="l"/>
              </a:tabLst>
            </a:pPr>
            <a:r>
              <a:rPr lang="en-US" sz="2400" b="1" dirty="0">
                <a:ea typeface="Times New Roman" panose="02020603050405020304" pitchFamily="18" charset="0"/>
              </a:rPr>
              <a:t>Management and presentation of geo-information </a:t>
            </a:r>
          </a:p>
          <a:p>
            <a:pPr marL="342900" indent="-342900" algn="just">
              <a:lnSpc>
                <a:spcPct val="115000"/>
              </a:lnSpc>
              <a:spcAft>
                <a:spcPts val="0"/>
              </a:spcAft>
              <a:buFont typeface="Arial" panose="020B0604020202020204" pitchFamily="34" charset="0"/>
              <a:buChar char="•"/>
              <a:tabLst>
                <a:tab pos="5486400" algn="r"/>
                <a:tab pos="449580" algn="l"/>
              </a:tabLst>
            </a:pPr>
            <a:r>
              <a:rPr lang="en-US" sz="2400" b="1" dirty="0">
                <a:ea typeface="Times New Roman" panose="02020603050405020304" pitchFamily="18" charset="0"/>
              </a:rPr>
              <a:t>From scientific analysis to informing stakeholders</a:t>
            </a:r>
          </a:p>
        </p:txBody>
      </p:sp>
      <p:pic>
        <p:nvPicPr>
          <p:cNvPr id="4" name="Afbeelding 3">
            <a:extLst>
              <a:ext uri="{FF2B5EF4-FFF2-40B4-BE49-F238E27FC236}">
                <a16:creationId xmlns:a16="http://schemas.microsoft.com/office/drawing/2014/main" id="{23B1408A-22CB-4811-A0CC-5DB9EED888A9}"/>
              </a:ext>
            </a:extLst>
          </p:cNvPr>
          <p:cNvPicPr>
            <a:picLocks noChangeAspect="1"/>
          </p:cNvPicPr>
          <p:nvPr/>
        </p:nvPicPr>
        <p:blipFill>
          <a:blip r:embed="rId3"/>
          <a:stretch>
            <a:fillRect/>
          </a:stretch>
        </p:blipFill>
        <p:spPr>
          <a:xfrm>
            <a:off x="7181850" y="0"/>
            <a:ext cx="5010150" cy="5591175"/>
          </a:xfrm>
          <a:prstGeom prst="rect">
            <a:avLst/>
          </a:prstGeom>
        </p:spPr>
      </p:pic>
      <p:sp>
        <p:nvSpPr>
          <p:cNvPr id="5" name="Rechthoek 4">
            <a:extLst>
              <a:ext uri="{FF2B5EF4-FFF2-40B4-BE49-F238E27FC236}">
                <a16:creationId xmlns:a16="http://schemas.microsoft.com/office/drawing/2014/main" id="{A3323ADA-6B32-4D23-9254-6DE1E1DED71C}"/>
              </a:ext>
            </a:extLst>
          </p:cNvPr>
          <p:cNvSpPr/>
          <p:nvPr/>
        </p:nvSpPr>
        <p:spPr>
          <a:xfrm>
            <a:off x="84462" y="5547107"/>
            <a:ext cx="12107538" cy="1384995"/>
          </a:xfrm>
          <a:prstGeom prst="rect">
            <a:avLst/>
          </a:prstGeom>
        </p:spPr>
        <p:txBody>
          <a:bodyPr wrap="square">
            <a:spAutoFit/>
          </a:bodyPr>
          <a:lstStyle/>
          <a:p>
            <a:pPr>
              <a:spcAft>
                <a:spcPts val="0"/>
              </a:spcAft>
              <a:tabLst>
                <a:tab pos="5486400" algn="r"/>
                <a:tab pos="449580" algn="l"/>
              </a:tabLst>
            </a:pPr>
            <a:r>
              <a:rPr lang="en-US" sz="2800" b="1" dirty="0">
                <a:ea typeface="Times New Roman" panose="02020603050405020304" pitchFamily="18" charset="0"/>
              </a:rPr>
              <a:t>A message for the geoscience community in Indonesia to provide state-of-the-art and useful geological information to (local-regional level) decision-makers and the general public</a:t>
            </a:r>
            <a:r>
              <a:rPr lang="en-US" b="1" dirty="0">
                <a:ea typeface="Times New Roman" panose="02020603050405020304" pitchFamily="18" charset="0"/>
              </a:rPr>
              <a:t>.</a:t>
            </a:r>
            <a:endParaRPr lang="nl-NL" b="1" dirty="0">
              <a:ea typeface="Times New Roman" panose="02020603050405020304" pitchFamily="18" charset="0"/>
            </a:endParaRPr>
          </a:p>
        </p:txBody>
      </p:sp>
      <p:sp>
        <p:nvSpPr>
          <p:cNvPr id="6" name="Rechthoek 5">
            <a:extLst>
              <a:ext uri="{FF2B5EF4-FFF2-40B4-BE49-F238E27FC236}">
                <a16:creationId xmlns:a16="http://schemas.microsoft.com/office/drawing/2014/main" id="{17429D08-D0E9-440A-BE57-AF8A98876A49}"/>
              </a:ext>
            </a:extLst>
          </p:cNvPr>
          <p:cNvSpPr/>
          <p:nvPr/>
        </p:nvSpPr>
        <p:spPr>
          <a:xfrm>
            <a:off x="205647" y="0"/>
            <a:ext cx="6438750" cy="2585323"/>
          </a:xfrm>
          <a:prstGeom prst="rect">
            <a:avLst/>
          </a:prstGeom>
        </p:spPr>
        <p:txBody>
          <a:bodyPr wrap="none">
            <a:spAutoFit/>
          </a:bodyPr>
          <a:lstStyle/>
          <a:p>
            <a:r>
              <a:rPr lang="en-US" sz="5400" b="1" dirty="0"/>
              <a:t>Land Subsidence and </a:t>
            </a:r>
          </a:p>
          <a:p>
            <a:r>
              <a:rPr lang="en-US" sz="5400" b="1" dirty="0"/>
              <a:t>the Use of Geological </a:t>
            </a:r>
          </a:p>
          <a:p>
            <a:r>
              <a:rPr lang="en-US" sz="5400" b="1" dirty="0"/>
              <a:t>Information</a:t>
            </a:r>
            <a:endParaRPr lang="nl-NL" sz="5400" dirty="0"/>
          </a:p>
        </p:txBody>
      </p:sp>
    </p:spTree>
    <p:extLst>
      <p:ext uri="{BB962C8B-B14F-4D97-AF65-F5344CB8AC3E}">
        <p14:creationId xmlns:p14="http://schemas.microsoft.com/office/powerpoint/2010/main" val="3601001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5FE3199E-7FCD-42FD-8194-7D6710734601}"/>
              </a:ext>
            </a:extLst>
          </p:cNvPr>
          <p:cNvPicPr>
            <a:picLocks noChangeAspect="1"/>
          </p:cNvPicPr>
          <p:nvPr/>
        </p:nvPicPr>
        <p:blipFill>
          <a:blip r:embed="rId2"/>
          <a:stretch>
            <a:fillRect/>
          </a:stretch>
        </p:blipFill>
        <p:spPr>
          <a:xfrm>
            <a:off x="0" y="0"/>
            <a:ext cx="9903898" cy="6858000"/>
          </a:xfrm>
          <a:prstGeom prst="rect">
            <a:avLst/>
          </a:prstGeom>
        </p:spPr>
      </p:pic>
      <p:sp>
        <p:nvSpPr>
          <p:cNvPr id="3" name="Tekstvak 2">
            <a:extLst>
              <a:ext uri="{FF2B5EF4-FFF2-40B4-BE49-F238E27FC236}">
                <a16:creationId xmlns:a16="http://schemas.microsoft.com/office/drawing/2014/main" id="{C3852B17-00EE-46BF-A1A5-99735C76D213}"/>
              </a:ext>
            </a:extLst>
          </p:cNvPr>
          <p:cNvSpPr txBox="1"/>
          <p:nvPr/>
        </p:nvSpPr>
        <p:spPr>
          <a:xfrm>
            <a:off x="319489" y="6092328"/>
            <a:ext cx="2429063" cy="369332"/>
          </a:xfrm>
          <a:prstGeom prst="rect">
            <a:avLst/>
          </a:prstGeom>
          <a:solidFill>
            <a:schemeClr val="bg1"/>
          </a:solidFill>
        </p:spPr>
        <p:txBody>
          <a:bodyPr wrap="none" rtlCol="0">
            <a:spAutoFit/>
          </a:bodyPr>
          <a:lstStyle/>
          <a:p>
            <a:r>
              <a:rPr lang="nl-NL" b="1" dirty="0" err="1"/>
              <a:t>Abidin</a:t>
            </a:r>
            <a:r>
              <a:rPr lang="nl-NL" b="1" dirty="0"/>
              <a:t> – Andreas, 2009</a:t>
            </a:r>
          </a:p>
        </p:txBody>
      </p:sp>
      <p:sp>
        <p:nvSpPr>
          <p:cNvPr id="4" name="Tekstvak 3">
            <a:extLst>
              <a:ext uri="{FF2B5EF4-FFF2-40B4-BE49-F238E27FC236}">
                <a16:creationId xmlns:a16="http://schemas.microsoft.com/office/drawing/2014/main" id="{42DDEAE3-66EE-4CEE-B1D3-3EC25EAC9623}"/>
              </a:ext>
            </a:extLst>
          </p:cNvPr>
          <p:cNvSpPr txBox="1"/>
          <p:nvPr/>
        </p:nvSpPr>
        <p:spPr>
          <a:xfrm>
            <a:off x="9441455" y="22034"/>
            <a:ext cx="2603533" cy="3108543"/>
          </a:xfrm>
          <a:prstGeom prst="rect">
            <a:avLst/>
          </a:prstGeom>
          <a:solidFill>
            <a:schemeClr val="bg1"/>
          </a:solidFill>
        </p:spPr>
        <p:txBody>
          <a:bodyPr wrap="none" rtlCol="0">
            <a:spAutoFit/>
          </a:bodyPr>
          <a:lstStyle/>
          <a:p>
            <a:r>
              <a:rPr lang="nl-NL" sz="2800" dirty="0"/>
              <a:t>Recent </a:t>
            </a:r>
            <a:r>
              <a:rPr lang="nl-NL" sz="2800" dirty="0" err="1"/>
              <a:t>geodetic</a:t>
            </a:r>
            <a:r>
              <a:rPr lang="nl-NL" sz="2800" dirty="0"/>
              <a:t> </a:t>
            </a:r>
          </a:p>
          <a:p>
            <a:r>
              <a:rPr lang="nl-NL" sz="2800" dirty="0"/>
              <a:t>studies </a:t>
            </a:r>
            <a:r>
              <a:rPr lang="nl-NL" sz="2800" dirty="0" err="1"/>
              <a:t>confirm</a:t>
            </a:r>
            <a:endParaRPr lang="nl-NL" sz="2800" dirty="0"/>
          </a:p>
          <a:p>
            <a:r>
              <a:rPr lang="nl-NL" sz="2800" dirty="0"/>
              <a:t>the </a:t>
            </a:r>
            <a:r>
              <a:rPr lang="nl-NL" sz="2800" dirty="0" err="1"/>
              <a:t>ongoing</a:t>
            </a:r>
            <a:r>
              <a:rPr lang="nl-NL" sz="2800" dirty="0"/>
              <a:t> </a:t>
            </a:r>
          </a:p>
          <a:p>
            <a:r>
              <a:rPr lang="nl-NL" sz="2800" dirty="0" err="1"/>
              <a:t>subsidence</a:t>
            </a:r>
            <a:r>
              <a:rPr lang="nl-NL" sz="2800" dirty="0"/>
              <a:t>:</a:t>
            </a:r>
          </a:p>
          <a:p>
            <a:pPr marL="457200" indent="-457200">
              <a:buFontTx/>
              <a:buChar char="-"/>
            </a:pPr>
            <a:r>
              <a:rPr lang="nl-NL" sz="2800" dirty="0" err="1"/>
              <a:t>Flooding</a:t>
            </a:r>
            <a:endParaRPr lang="nl-NL" sz="2800" dirty="0"/>
          </a:p>
          <a:p>
            <a:pPr marL="457200" indent="-457200">
              <a:buFontTx/>
              <a:buChar char="-"/>
            </a:pPr>
            <a:r>
              <a:rPr lang="nl-NL" sz="2800" dirty="0" err="1"/>
              <a:t>Damage</a:t>
            </a:r>
            <a:r>
              <a:rPr lang="nl-NL" sz="2800" dirty="0"/>
              <a:t> </a:t>
            </a:r>
            <a:r>
              <a:rPr lang="nl-NL" sz="2800" dirty="0" err="1"/>
              <a:t>to</a:t>
            </a:r>
            <a:r>
              <a:rPr lang="nl-NL" sz="2800" dirty="0"/>
              <a:t> </a:t>
            </a:r>
          </a:p>
          <a:p>
            <a:r>
              <a:rPr lang="nl-NL" sz="2800" dirty="0"/>
              <a:t>      </a:t>
            </a:r>
            <a:r>
              <a:rPr lang="nl-NL" sz="2800" dirty="0" err="1"/>
              <a:t>structures</a:t>
            </a:r>
            <a:endParaRPr lang="nl-NL" sz="2800" dirty="0"/>
          </a:p>
        </p:txBody>
      </p:sp>
      <p:sp>
        <p:nvSpPr>
          <p:cNvPr id="5" name="Tekstvak 4">
            <a:extLst>
              <a:ext uri="{FF2B5EF4-FFF2-40B4-BE49-F238E27FC236}">
                <a16:creationId xmlns:a16="http://schemas.microsoft.com/office/drawing/2014/main" id="{9E4F5EEA-EBBF-4561-889C-84258E2AA07E}"/>
              </a:ext>
            </a:extLst>
          </p:cNvPr>
          <p:cNvSpPr txBox="1"/>
          <p:nvPr/>
        </p:nvSpPr>
        <p:spPr>
          <a:xfrm>
            <a:off x="9441455" y="3429000"/>
            <a:ext cx="2879314" cy="3108543"/>
          </a:xfrm>
          <a:prstGeom prst="rect">
            <a:avLst/>
          </a:prstGeom>
          <a:solidFill>
            <a:schemeClr val="bg1"/>
          </a:solidFill>
        </p:spPr>
        <p:txBody>
          <a:bodyPr wrap="none" rtlCol="0">
            <a:spAutoFit/>
          </a:bodyPr>
          <a:lstStyle/>
          <a:p>
            <a:r>
              <a:rPr lang="nl-NL" sz="2800" dirty="0"/>
              <a:t>But </a:t>
            </a:r>
            <a:r>
              <a:rPr lang="nl-NL" sz="2800" dirty="0" err="1"/>
              <a:t>integration</a:t>
            </a:r>
            <a:r>
              <a:rPr lang="nl-NL" sz="2800" dirty="0"/>
              <a:t> of </a:t>
            </a:r>
          </a:p>
          <a:p>
            <a:r>
              <a:rPr lang="nl-NL" sz="2800" dirty="0"/>
              <a:t>data </a:t>
            </a:r>
            <a:r>
              <a:rPr lang="nl-NL" sz="2800" dirty="0" err="1"/>
              <a:t>and</a:t>
            </a:r>
            <a:r>
              <a:rPr lang="nl-NL" sz="2800" dirty="0"/>
              <a:t> new </a:t>
            </a:r>
          </a:p>
          <a:p>
            <a:r>
              <a:rPr lang="nl-NL" sz="2800" dirty="0"/>
              <a:t>studies </a:t>
            </a:r>
            <a:r>
              <a:rPr lang="nl-NL" sz="2800" dirty="0" err="1"/>
              <a:t>needed</a:t>
            </a:r>
            <a:r>
              <a:rPr lang="nl-NL" sz="2800" dirty="0"/>
              <a:t> </a:t>
            </a:r>
            <a:r>
              <a:rPr lang="nl-NL" sz="2800" dirty="0" err="1"/>
              <a:t>to</a:t>
            </a:r>
            <a:endParaRPr lang="nl-NL" sz="2800" dirty="0"/>
          </a:p>
          <a:p>
            <a:r>
              <a:rPr lang="nl-NL" sz="2800" dirty="0" err="1"/>
              <a:t>Really</a:t>
            </a:r>
            <a:r>
              <a:rPr lang="nl-NL" sz="2800" dirty="0"/>
              <a:t> </a:t>
            </a:r>
            <a:r>
              <a:rPr lang="nl-NL" sz="2800" dirty="0" err="1"/>
              <a:t>understand</a:t>
            </a:r>
            <a:r>
              <a:rPr lang="nl-NL" sz="2800" dirty="0"/>
              <a:t> </a:t>
            </a:r>
          </a:p>
          <a:p>
            <a:r>
              <a:rPr lang="nl-NL" sz="2800" dirty="0"/>
              <a:t>the </a:t>
            </a:r>
            <a:r>
              <a:rPr lang="nl-NL" sz="2800" dirty="0" err="1"/>
              <a:t>problem</a:t>
            </a:r>
            <a:r>
              <a:rPr lang="nl-NL" sz="2800" dirty="0"/>
              <a:t> </a:t>
            </a:r>
            <a:r>
              <a:rPr lang="nl-NL" sz="2800" dirty="0" err="1"/>
              <a:t>and</a:t>
            </a:r>
            <a:endParaRPr lang="nl-NL" sz="2800" dirty="0"/>
          </a:p>
          <a:p>
            <a:r>
              <a:rPr lang="nl-NL" sz="2800" dirty="0"/>
              <a:t>support </a:t>
            </a:r>
            <a:r>
              <a:rPr lang="nl-NL" sz="2800" dirty="0" err="1"/>
              <a:t>regional</a:t>
            </a:r>
            <a:endParaRPr lang="nl-NL" sz="2800" dirty="0"/>
          </a:p>
          <a:p>
            <a:r>
              <a:rPr lang="nl-NL" sz="2800" dirty="0"/>
              <a:t>development</a:t>
            </a:r>
          </a:p>
        </p:txBody>
      </p:sp>
    </p:spTree>
    <p:extLst>
      <p:ext uri="{BB962C8B-B14F-4D97-AF65-F5344CB8AC3E}">
        <p14:creationId xmlns:p14="http://schemas.microsoft.com/office/powerpoint/2010/main" val="1993484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AD650B7-5935-4909-B32D-A048B9D7E4BA}"/>
              </a:ext>
            </a:extLst>
          </p:cNvPr>
          <p:cNvPicPr>
            <a:picLocks noChangeAspect="1"/>
          </p:cNvPicPr>
          <p:nvPr/>
        </p:nvPicPr>
        <p:blipFill>
          <a:blip r:embed="rId2"/>
          <a:stretch>
            <a:fillRect/>
          </a:stretch>
        </p:blipFill>
        <p:spPr>
          <a:xfrm>
            <a:off x="88766" y="865684"/>
            <a:ext cx="6143867" cy="4719868"/>
          </a:xfrm>
          <a:prstGeom prst="rect">
            <a:avLst/>
          </a:prstGeom>
        </p:spPr>
      </p:pic>
      <p:sp>
        <p:nvSpPr>
          <p:cNvPr id="3" name="Tekstvak 2">
            <a:extLst>
              <a:ext uri="{FF2B5EF4-FFF2-40B4-BE49-F238E27FC236}">
                <a16:creationId xmlns:a16="http://schemas.microsoft.com/office/drawing/2014/main" id="{223B8F33-863C-49EF-BE69-33478501050A}"/>
              </a:ext>
            </a:extLst>
          </p:cNvPr>
          <p:cNvSpPr txBox="1"/>
          <p:nvPr/>
        </p:nvSpPr>
        <p:spPr>
          <a:xfrm>
            <a:off x="-67937" y="0"/>
            <a:ext cx="12504145" cy="769441"/>
          </a:xfrm>
          <a:prstGeom prst="rect">
            <a:avLst/>
          </a:prstGeom>
          <a:noFill/>
        </p:spPr>
        <p:txBody>
          <a:bodyPr wrap="square" rtlCol="0">
            <a:spAutoFit/>
          </a:bodyPr>
          <a:lstStyle/>
          <a:p>
            <a:r>
              <a:rPr lang="nl-NL" sz="4400" b="1" dirty="0"/>
              <a:t>Land </a:t>
            </a:r>
            <a:r>
              <a:rPr lang="nl-NL" sz="4400" b="1" dirty="0" err="1"/>
              <a:t>Subsidence</a:t>
            </a:r>
            <a:r>
              <a:rPr lang="nl-NL" sz="4400" b="1" dirty="0"/>
              <a:t> Jakarta (</a:t>
            </a:r>
            <a:r>
              <a:rPr lang="nl-NL" sz="4400" b="1" dirty="0" err="1"/>
              <a:t>initial</a:t>
            </a:r>
            <a:r>
              <a:rPr lang="nl-NL" sz="4400" b="1" dirty="0"/>
              <a:t> data - </a:t>
            </a:r>
            <a:r>
              <a:rPr lang="nl-NL" sz="4400" b="1" dirty="0" err="1"/>
              <a:t>early</a:t>
            </a:r>
            <a:r>
              <a:rPr lang="nl-NL" sz="4400" b="1" dirty="0"/>
              <a:t> analysis)</a:t>
            </a:r>
          </a:p>
        </p:txBody>
      </p:sp>
      <p:pic>
        <p:nvPicPr>
          <p:cNvPr id="4" name="Afbeelding 3">
            <a:extLst>
              <a:ext uri="{FF2B5EF4-FFF2-40B4-BE49-F238E27FC236}">
                <a16:creationId xmlns:a16="http://schemas.microsoft.com/office/drawing/2014/main" id="{8CBEBD83-E6C4-4335-8699-76380DE46234}"/>
              </a:ext>
            </a:extLst>
          </p:cNvPr>
          <p:cNvPicPr>
            <a:picLocks noChangeAspect="1"/>
          </p:cNvPicPr>
          <p:nvPr/>
        </p:nvPicPr>
        <p:blipFill>
          <a:blip r:embed="rId3"/>
          <a:stretch>
            <a:fillRect/>
          </a:stretch>
        </p:blipFill>
        <p:spPr>
          <a:xfrm>
            <a:off x="7455034" y="769441"/>
            <a:ext cx="4648200" cy="6362700"/>
          </a:xfrm>
          <a:prstGeom prst="rect">
            <a:avLst/>
          </a:prstGeom>
        </p:spPr>
      </p:pic>
      <p:sp>
        <p:nvSpPr>
          <p:cNvPr id="5" name="Tekstvak 4">
            <a:extLst>
              <a:ext uri="{FF2B5EF4-FFF2-40B4-BE49-F238E27FC236}">
                <a16:creationId xmlns:a16="http://schemas.microsoft.com/office/drawing/2014/main" id="{F4E0694B-619C-4CE3-A123-BC3226A1169F}"/>
              </a:ext>
            </a:extLst>
          </p:cNvPr>
          <p:cNvSpPr txBox="1"/>
          <p:nvPr/>
        </p:nvSpPr>
        <p:spPr>
          <a:xfrm>
            <a:off x="1" y="5411450"/>
            <a:ext cx="7337234" cy="1446550"/>
          </a:xfrm>
          <a:prstGeom prst="rect">
            <a:avLst/>
          </a:prstGeom>
          <a:noFill/>
        </p:spPr>
        <p:txBody>
          <a:bodyPr wrap="square" rtlCol="0">
            <a:spAutoFit/>
          </a:bodyPr>
          <a:lstStyle/>
          <a:p>
            <a:r>
              <a:rPr lang="nl-NL" sz="4400" b="1" dirty="0"/>
              <a:t>LS data </a:t>
            </a:r>
            <a:r>
              <a:rPr lang="nl-NL" sz="4400" b="1" dirty="0" err="1"/>
              <a:t>linked</a:t>
            </a:r>
            <a:r>
              <a:rPr lang="nl-NL" sz="4400" b="1" dirty="0"/>
              <a:t> </a:t>
            </a:r>
            <a:r>
              <a:rPr lang="nl-NL" sz="4400" b="1" dirty="0" err="1"/>
              <a:t>to</a:t>
            </a:r>
            <a:r>
              <a:rPr lang="nl-NL" sz="4400" b="1" dirty="0"/>
              <a:t> </a:t>
            </a:r>
            <a:r>
              <a:rPr lang="nl-NL" sz="4400" b="1" dirty="0" err="1"/>
              <a:t>groundwater</a:t>
            </a:r>
            <a:endParaRPr lang="nl-NL" sz="4400" b="1" dirty="0"/>
          </a:p>
          <a:p>
            <a:r>
              <a:rPr lang="nl-NL" sz="4400" b="1" dirty="0" err="1"/>
              <a:t>extraction</a:t>
            </a:r>
            <a:r>
              <a:rPr lang="nl-NL" sz="4400" b="1" dirty="0"/>
              <a:t>, but </a:t>
            </a:r>
            <a:r>
              <a:rPr lang="nl-NL" sz="4400" b="1" dirty="0" err="1"/>
              <a:t>disputed</a:t>
            </a:r>
            <a:endParaRPr lang="nl-NL" sz="4400" b="1" dirty="0"/>
          </a:p>
        </p:txBody>
      </p:sp>
    </p:spTree>
    <p:extLst>
      <p:ext uri="{BB962C8B-B14F-4D97-AF65-F5344CB8AC3E}">
        <p14:creationId xmlns:p14="http://schemas.microsoft.com/office/powerpoint/2010/main" val="1881971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AF7219D4-1C92-42E8-B9CA-84ABA777B75B}"/>
              </a:ext>
            </a:extLst>
          </p:cNvPr>
          <p:cNvPicPr>
            <a:picLocks noChangeAspect="1"/>
          </p:cNvPicPr>
          <p:nvPr/>
        </p:nvPicPr>
        <p:blipFill>
          <a:blip r:embed="rId3"/>
          <a:stretch>
            <a:fillRect/>
          </a:stretch>
        </p:blipFill>
        <p:spPr>
          <a:xfrm>
            <a:off x="-113416" y="77336"/>
            <a:ext cx="6333140" cy="6780664"/>
          </a:xfrm>
          <a:prstGeom prst="rect">
            <a:avLst/>
          </a:prstGeom>
        </p:spPr>
      </p:pic>
      <p:sp>
        <p:nvSpPr>
          <p:cNvPr id="3" name="Tekstvak 2">
            <a:extLst>
              <a:ext uri="{FF2B5EF4-FFF2-40B4-BE49-F238E27FC236}">
                <a16:creationId xmlns:a16="http://schemas.microsoft.com/office/drawing/2014/main" id="{346A92AC-27D6-4F71-A30B-E50ACF0F9022}"/>
              </a:ext>
            </a:extLst>
          </p:cNvPr>
          <p:cNvSpPr txBox="1"/>
          <p:nvPr/>
        </p:nvSpPr>
        <p:spPr>
          <a:xfrm>
            <a:off x="2433628" y="38668"/>
            <a:ext cx="2366225" cy="707886"/>
          </a:xfrm>
          <a:prstGeom prst="rect">
            <a:avLst/>
          </a:prstGeom>
          <a:noFill/>
        </p:spPr>
        <p:txBody>
          <a:bodyPr wrap="none" rtlCol="0">
            <a:spAutoFit/>
          </a:bodyPr>
          <a:lstStyle/>
          <a:p>
            <a:r>
              <a:rPr lang="nl-NL" sz="4000" b="1" dirty="0"/>
              <a:t>JICA, 2012</a:t>
            </a:r>
          </a:p>
        </p:txBody>
      </p:sp>
      <p:pic>
        <p:nvPicPr>
          <p:cNvPr id="4" name="Afbeelding 3">
            <a:extLst>
              <a:ext uri="{FF2B5EF4-FFF2-40B4-BE49-F238E27FC236}">
                <a16:creationId xmlns:a16="http://schemas.microsoft.com/office/drawing/2014/main" id="{A8B28C7B-BE4C-4D84-8F38-21DFFCF3886F}"/>
              </a:ext>
            </a:extLst>
          </p:cNvPr>
          <p:cNvPicPr>
            <a:picLocks noChangeAspect="1"/>
          </p:cNvPicPr>
          <p:nvPr/>
        </p:nvPicPr>
        <p:blipFill>
          <a:blip r:embed="rId4"/>
          <a:stretch>
            <a:fillRect/>
          </a:stretch>
        </p:blipFill>
        <p:spPr>
          <a:xfrm>
            <a:off x="6101939" y="2321491"/>
            <a:ext cx="6090061" cy="3101536"/>
          </a:xfrm>
          <a:prstGeom prst="rect">
            <a:avLst/>
          </a:prstGeom>
        </p:spPr>
      </p:pic>
      <p:sp>
        <p:nvSpPr>
          <p:cNvPr id="5" name="Rechthoek 4">
            <a:extLst>
              <a:ext uri="{FF2B5EF4-FFF2-40B4-BE49-F238E27FC236}">
                <a16:creationId xmlns:a16="http://schemas.microsoft.com/office/drawing/2014/main" id="{CFEA211C-11E8-41BF-A081-D2431BA64F19}"/>
              </a:ext>
            </a:extLst>
          </p:cNvPr>
          <p:cNvSpPr/>
          <p:nvPr/>
        </p:nvSpPr>
        <p:spPr>
          <a:xfrm>
            <a:off x="6186504" y="327069"/>
            <a:ext cx="5842612" cy="1815882"/>
          </a:xfrm>
          <a:prstGeom prst="rect">
            <a:avLst/>
          </a:prstGeom>
        </p:spPr>
        <p:txBody>
          <a:bodyPr wrap="square">
            <a:spAutoFit/>
          </a:bodyPr>
          <a:lstStyle/>
          <a:p>
            <a:r>
              <a:rPr lang="en-US" sz="2800" b="1" dirty="0"/>
              <a:t>Figure shows the estimated land subsidence until 2050.</a:t>
            </a:r>
          </a:p>
          <a:p>
            <a:r>
              <a:rPr lang="en-US" sz="2800" b="1" dirty="0"/>
              <a:t>The amount of land subsidence </a:t>
            </a:r>
          </a:p>
          <a:p>
            <a:r>
              <a:rPr lang="en-US" sz="2800" b="1" dirty="0"/>
              <a:t>varies from 0.7m up to 5.9m. </a:t>
            </a:r>
            <a:endParaRPr lang="nl-NL" sz="2800" b="1" dirty="0"/>
          </a:p>
        </p:txBody>
      </p:sp>
      <p:sp>
        <p:nvSpPr>
          <p:cNvPr id="6" name="Rechthoek 5">
            <a:extLst>
              <a:ext uri="{FF2B5EF4-FFF2-40B4-BE49-F238E27FC236}">
                <a16:creationId xmlns:a16="http://schemas.microsoft.com/office/drawing/2014/main" id="{8EC15C9B-114E-456F-B43A-EB1C4A6A0D31}"/>
              </a:ext>
            </a:extLst>
          </p:cNvPr>
          <p:cNvSpPr/>
          <p:nvPr/>
        </p:nvSpPr>
        <p:spPr>
          <a:xfrm>
            <a:off x="6186504" y="5576824"/>
            <a:ext cx="5842612" cy="954107"/>
          </a:xfrm>
          <a:prstGeom prst="rect">
            <a:avLst/>
          </a:prstGeom>
        </p:spPr>
        <p:txBody>
          <a:bodyPr wrap="square">
            <a:spAutoFit/>
          </a:bodyPr>
          <a:lstStyle/>
          <a:p>
            <a:r>
              <a:rPr lang="en-US" sz="2800" b="1" dirty="0"/>
              <a:t>Land subsidence data are used in flood forecast model</a:t>
            </a:r>
            <a:endParaRPr lang="nl-NL" sz="2800" b="1" dirty="0"/>
          </a:p>
        </p:txBody>
      </p:sp>
    </p:spTree>
    <p:extLst>
      <p:ext uri="{BB962C8B-B14F-4D97-AF65-F5344CB8AC3E}">
        <p14:creationId xmlns:p14="http://schemas.microsoft.com/office/powerpoint/2010/main" val="778828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C85AD62-670B-42FA-9966-FB526A2246F9}"/>
              </a:ext>
            </a:extLst>
          </p:cNvPr>
          <p:cNvSpPr txBox="1"/>
          <p:nvPr/>
        </p:nvSpPr>
        <p:spPr>
          <a:xfrm>
            <a:off x="110168" y="0"/>
            <a:ext cx="12192000" cy="769441"/>
          </a:xfrm>
          <a:prstGeom prst="rect">
            <a:avLst/>
          </a:prstGeom>
          <a:noFill/>
        </p:spPr>
        <p:txBody>
          <a:bodyPr wrap="square" rtlCol="0">
            <a:spAutoFit/>
          </a:bodyPr>
          <a:lstStyle/>
          <a:p>
            <a:r>
              <a:rPr lang="nl-NL" sz="4400" b="1" dirty="0"/>
              <a:t>Land </a:t>
            </a:r>
            <a:r>
              <a:rPr lang="nl-NL" sz="4400" b="1" dirty="0" err="1"/>
              <a:t>Subsidence</a:t>
            </a:r>
            <a:r>
              <a:rPr lang="nl-NL" sz="4400" b="1" dirty="0"/>
              <a:t> Jakarta (</a:t>
            </a:r>
            <a:r>
              <a:rPr lang="nl-NL" sz="4400" b="1" dirty="0" err="1"/>
              <a:t>Abidin</a:t>
            </a:r>
            <a:r>
              <a:rPr lang="nl-NL" sz="4400" b="1" dirty="0"/>
              <a:t>, Andreas, </a:t>
            </a:r>
            <a:r>
              <a:rPr lang="nl-NL" sz="4400" b="1" dirty="0" err="1"/>
              <a:t>others</a:t>
            </a:r>
            <a:r>
              <a:rPr lang="nl-NL" sz="4400" b="1" dirty="0"/>
              <a:t>)</a:t>
            </a:r>
          </a:p>
        </p:txBody>
      </p:sp>
      <p:pic>
        <p:nvPicPr>
          <p:cNvPr id="3" name="Afbeelding 2">
            <a:extLst>
              <a:ext uri="{FF2B5EF4-FFF2-40B4-BE49-F238E27FC236}">
                <a16:creationId xmlns:a16="http://schemas.microsoft.com/office/drawing/2014/main" id="{35CA9626-0F1C-416D-9218-697D964B6945}"/>
              </a:ext>
            </a:extLst>
          </p:cNvPr>
          <p:cNvPicPr>
            <a:picLocks noChangeAspect="1"/>
          </p:cNvPicPr>
          <p:nvPr/>
        </p:nvPicPr>
        <p:blipFill>
          <a:blip r:embed="rId2"/>
          <a:stretch>
            <a:fillRect/>
          </a:stretch>
        </p:blipFill>
        <p:spPr>
          <a:xfrm>
            <a:off x="110168" y="769441"/>
            <a:ext cx="9022814" cy="6245299"/>
          </a:xfrm>
          <a:prstGeom prst="rect">
            <a:avLst/>
          </a:prstGeom>
        </p:spPr>
      </p:pic>
      <p:sp>
        <p:nvSpPr>
          <p:cNvPr id="4" name="Tekstvak 3">
            <a:extLst>
              <a:ext uri="{FF2B5EF4-FFF2-40B4-BE49-F238E27FC236}">
                <a16:creationId xmlns:a16="http://schemas.microsoft.com/office/drawing/2014/main" id="{BA76821B-7C27-4263-92AA-36EA0DC09533}"/>
              </a:ext>
            </a:extLst>
          </p:cNvPr>
          <p:cNvSpPr txBox="1"/>
          <p:nvPr/>
        </p:nvSpPr>
        <p:spPr>
          <a:xfrm>
            <a:off x="9082816" y="1256467"/>
            <a:ext cx="3061287" cy="4832092"/>
          </a:xfrm>
          <a:prstGeom prst="rect">
            <a:avLst/>
          </a:prstGeom>
          <a:noFill/>
        </p:spPr>
        <p:txBody>
          <a:bodyPr wrap="none" rtlCol="0">
            <a:spAutoFit/>
          </a:bodyPr>
          <a:lstStyle/>
          <a:p>
            <a:r>
              <a:rPr lang="nl-NL" sz="2800" b="1" dirty="0"/>
              <a:t>Integration of </a:t>
            </a:r>
          </a:p>
          <a:p>
            <a:r>
              <a:rPr lang="nl-NL" sz="2800" b="1" dirty="0"/>
              <a:t>different data: </a:t>
            </a:r>
          </a:p>
          <a:p>
            <a:r>
              <a:rPr lang="nl-NL" sz="2800" b="1" dirty="0" err="1"/>
              <a:t>levelling</a:t>
            </a:r>
            <a:r>
              <a:rPr lang="nl-NL" sz="2800" b="1" dirty="0"/>
              <a:t>, </a:t>
            </a:r>
            <a:r>
              <a:rPr lang="nl-NL" sz="2800" b="1" dirty="0" err="1"/>
              <a:t>geodetic</a:t>
            </a:r>
            <a:r>
              <a:rPr lang="nl-NL" sz="2800" b="1" dirty="0"/>
              <a:t>,</a:t>
            </a:r>
          </a:p>
          <a:p>
            <a:r>
              <a:rPr lang="nl-NL" sz="2800" b="1" dirty="0" err="1"/>
              <a:t>InSAR</a:t>
            </a:r>
            <a:r>
              <a:rPr lang="nl-NL" sz="2800" b="1" dirty="0"/>
              <a:t>, </a:t>
            </a:r>
            <a:r>
              <a:rPr lang="nl-NL" sz="2800" b="1" dirty="0" err="1"/>
              <a:t>modelling</a:t>
            </a:r>
            <a:endParaRPr lang="nl-NL" sz="2800" b="1" dirty="0"/>
          </a:p>
          <a:p>
            <a:endParaRPr lang="nl-NL" sz="2800" b="1" dirty="0"/>
          </a:p>
          <a:p>
            <a:r>
              <a:rPr lang="nl-NL" sz="2800" b="1" dirty="0" err="1"/>
              <a:t>Very</a:t>
            </a:r>
            <a:r>
              <a:rPr lang="nl-NL" sz="2800" b="1" dirty="0"/>
              <a:t> important</a:t>
            </a:r>
          </a:p>
          <a:p>
            <a:r>
              <a:rPr lang="nl-NL" sz="2800" b="1" dirty="0" err="1"/>
              <a:t>progress</a:t>
            </a:r>
            <a:r>
              <a:rPr lang="nl-NL" sz="2800" b="1" dirty="0"/>
              <a:t> in </a:t>
            </a:r>
          </a:p>
          <a:p>
            <a:r>
              <a:rPr lang="nl-NL" sz="2800" b="1" dirty="0" err="1"/>
              <a:t>communicating</a:t>
            </a:r>
            <a:r>
              <a:rPr lang="nl-NL" sz="2800" b="1" dirty="0"/>
              <a:t> the</a:t>
            </a:r>
          </a:p>
          <a:p>
            <a:r>
              <a:rPr lang="nl-NL" sz="2800" b="1" dirty="0" err="1"/>
              <a:t>urgency</a:t>
            </a:r>
            <a:r>
              <a:rPr lang="nl-NL" sz="2800" b="1" dirty="0"/>
              <a:t> of the</a:t>
            </a:r>
          </a:p>
          <a:p>
            <a:r>
              <a:rPr lang="nl-NL" sz="2800" b="1" dirty="0" err="1"/>
              <a:t>problem</a:t>
            </a:r>
            <a:r>
              <a:rPr lang="nl-NL" sz="2800" b="1" dirty="0"/>
              <a:t> </a:t>
            </a:r>
            <a:r>
              <a:rPr lang="nl-NL" sz="2800" b="1" dirty="0" err="1"/>
              <a:t>and</a:t>
            </a:r>
            <a:r>
              <a:rPr lang="nl-NL" sz="2800" b="1" dirty="0"/>
              <a:t> </a:t>
            </a:r>
          </a:p>
          <a:p>
            <a:r>
              <a:rPr lang="nl-NL" sz="2800" b="1" dirty="0" err="1"/>
              <a:t>underlying</a:t>
            </a:r>
            <a:r>
              <a:rPr lang="nl-NL" sz="2800" b="1" dirty="0"/>
              <a:t> data</a:t>
            </a:r>
          </a:p>
        </p:txBody>
      </p:sp>
    </p:spTree>
    <p:extLst>
      <p:ext uri="{BB962C8B-B14F-4D97-AF65-F5344CB8AC3E}">
        <p14:creationId xmlns:p14="http://schemas.microsoft.com/office/powerpoint/2010/main" val="1403053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531380D2-4495-441B-99AC-6B8F580E603C}"/>
              </a:ext>
            </a:extLst>
          </p:cNvPr>
          <p:cNvGrpSpPr/>
          <p:nvPr/>
        </p:nvGrpSpPr>
        <p:grpSpPr>
          <a:xfrm>
            <a:off x="6070296" y="11017"/>
            <a:ext cx="6103345" cy="6171605"/>
            <a:chOff x="3591498" y="11017"/>
            <a:chExt cx="6103345" cy="6171605"/>
          </a:xfrm>
        </p:grpSpPr>
        <p:pic>
          <p:nvPicPr>
            <p:cNvPr id="2" name="Afbeelding 1">
              <a:extLst>
                <a:ext uri="{FF2B5EF4-FFF2-40B4-BE49-F238E27FC236}">
                  <a16:creationId xmlns:a16="http://schemas.microsoft.com/office/drawing/2014/main" id="{1391E788-862C-41AE-8704-33EF6B185CF2}"/>
                </a:ext>
              </a:extLst>
            </p:cNvPr>
            <p:cNvPicPr>
              <a:picLocks noChangeAspect="1"/>
            </p:cNvPicPr>
            <p:nvPr/>
          </p:nvPicPr>
          <p:blipFill>
            <a:blip r:embed="rId2"/>
            <a:stretch>
              <a:fillRect/>
            </a:stretch>
          </p:blipFill>
          <p:spPr>
            <a:xfrm>
              <a:off x="3591498" y="3327094"/>
              <a:ext cx="4570397" cy="2855528"/>
            </a:xfrm>
            <a:prstGeom prst="rect">
              <a:avLst/>
            </a:prstGeom>
          </p:spPr>
        </p:pic>
        <p:pic>
          <p:nvPicPr>
            <p:cNvPr id="3" name="Afbeelding 2">
              <a:extLst>
                <a:ext uri="{FF2B5EF4-FFF2-40B4-BE49-F238E27FC236}">
                  <a16:creationId xmlns:a16="http://schemas.microsoft.com/office/drawing/2014/main" id="{F41A3DD4-8B47-4CE6-A0F0-B807F1C9BFF1}"/>
                </a:ext>
              </a:extLst>
            </p:cNvPr>
            <p:cNvPicPr>
              <a:picLocks noChangeAspect="1"/>
            </p:cNvPicPr>
            <p:nvPr/>
          </p:nvPicPr>
          <p:blipFill>
            <a:blip r:embed="rId3"/>
            <a:stretch>
              <a:fillRect/>
            </a:stretch>
          </p:blipFill>
          <p:spPr>
            <a:xfrm>
              <a:off x="4902506" y="11017"/>
              <a:ext cx="4792337" cy="3793196"/>
            </a:xfrm>
            <a:prstGeom prst="rect">
              <a:avLst/>
            </a:prstGeom>
          </p:spPr>
        </p:pic>
      </p:grpSp>
      <p:pic>
        <p:nvPicPr>
          <p:cNvPr id="5" name="Afbeelding 4">
            <a:extLst>
              <a:ext uri="{FF2B5EF4-FFF2-40B4-BE49-F238E27FC236}">
                <a16:creationId xmlns:a16="http://schemas.microsoft.com/office/drawing/2014/main" id="{355C72ED-D684-4174-8222-7D2E3E751422}"/>
              </a:ext>
            </a:extLst>
          </p:cNvPr>
          <p:cNvPicPr>
            <a:picLocks noChangeAspect="1"/>
          </p:cNvPicPr>
          <p:nvPr/>
        </p:nvPicPr>
        <p:blipFill>
          <a:blip r:embed="rId4"/>
          <a:stretch>
            <a:fillRect/>
          </a:stretch>
        </p:blipFill>
        <p:spPr>
          <a:xfrm>
            <a:off x="18359" y="3327094"/>
            <a:ext cx="5918183" cy="3208363"/>
          </a:xfrm>
          <a:prstGeom prst="rect">
            <a:avLst/>
          </a:prstGeom>
        </p:spPr>
      </p:pic>
      <p:sp>
        <p:nvSpPr>
          <p:cNvPr id="6" name="Tekstvak 5">
            <a:extLst>
              <a:ext uri="{FF2B5EF4-FFF2-40B4-BE49-F238E27FC236}">
                <a16:creationId xmlns:a16="http://schemas.microsoft.com/office/drawing/2014/main" id="{AA442349-C137-4895-ABCB-E16222BF7339}"/>
              </a:ext>
            </a:extLst>
          </p:cNvPr>
          <p:cNvSpPr txBox="1"/>
          <p:nvPr/>
        </p:nvSpPr>
        <p:spPr>
          <a:xfrm>
            <a:off x="18359" y="0"/>
            <a:ext cx="12283809" cy="2554545"/>
          </a:xfrm>
          <a:prstGeom prst="rect">
            <a:avLst/>
          </a:prstGeom>
          <a:noFill/>
        </p:spPr>
        <p:txBody>
          <a:bodyPr wrap="square" rtlCol="0">
            <a:spAutoFit/>
          </a:bodyPr>
          <a:lstStyle/>
          <a:p>
            <a:r>
              <a:rPr lang="nl-NL" sz="4400" b="1" dirty="0"/>
              <a:t>Land </a:t>
            </a:r>
            <a:r>
              <a:rPr lang="nl-NL" sz="4400" b="1" dirty="0" err="1"/>
              <a:t>Subsidence</a:t>
            </a:r>
            <a:r>
              <a:rPr lang="nl-NL" sz="4400" b="1" dirty="0"/>
              <a:t> </a:t>
            </a:r>
            <a:r>
              <a:rPr lang="nl-NL" sz="4400" b="1" dirty="0" err="1"/>
              <a:t>InSAR</a:t>
            </a:r>
            <a:r>
              <a:rPr lang="nl-NL" sz="4400" b="1" dirty="0"/>
              <a:t> </a:t>
            </a:r>
            <a:r>
              <a:rPr lang="nl-NL" sz="4400" b="1" dirty="0" err="1"/>
              <a:t>study</a:t>
            </a:r>
            <a:endParaRPr lang="nl-NL" sz="4400" b="1" dirty="0"/>
          </a:p>
          <a:p>
            <a:r>
              <a:rPr lang="nl-NL" sz="4400" b="1" dirty="0"/>
              <a:t>Central Java - </a:t>
            </a:r>
            <a:r>
              <a:rPr lang="en-US" sz="4400" b="1" dirty="0"/>
              <a:t>ongoing work</a:t>
            </a:r>
          </a:p>
          <a:p>
            <a:r>
              <a:rPr lang="en-US" sz="3600" b="1" dirty="0"/>
              <a:t>(flood mitigation – coastal zone</a:t>
            </a:r>
          </a:p>
          <a:p>
            <a:r>
              <a:rPr lang="en-US" sz="3600" b="1" dirty="0"/>
              <a:t>management )</a:t>
            </a:r>
            <a:endParaRPr lang="nl-NL" sz="3600" b="1" dirty="0"/>
          </a:p>
        </p:txBody>
      </p:sp>
      <p:sp>
        <p:nvSpPr>
          <p:cNvPr id="7" name="Rechthoek 6">
            <a:extLst>
              <a:ext uri="{FF2B5EF4-FFF2-40B4-BE49-F238E27FC236}">
                <a16:creationId xmlns:a16="http://schemas.microsoft.com/office/drawing/2014/main" id="{2E0AF5D7-71F0-4E31-BADC-681E04D789F1}"/>
              </a:ext>
            </a:extLst>
          </p:cNvPr>
          <p:cNvSpPr/>
          <p:nvPr/>
        </p:nvSpPr>
        <p:spPr>
          <a:xfrm>
            <a:off x="0" y="2680763"/>
            <a:ext cx="4505849" cy="646331"/>
          </a:xfrm>
          <a:prstGeom prst="rect">
            <a:avLst/>
          </a:prstGeom>
        </p:spPr>
        <p:txBody>
          <a:bodyPr wrap="none">
            <a:spAutoFit/>
          </a:bodyPr>
          <a:lstStyle/>
          <a:p>
            <a:r>
              <a:rPr lang="nl-NL" sz="3600" b="1" dirty="0" err="1"/>
              <a:t>Pekalongan</a:t>
            </a:r>
            <a:r>
              <a:rPr lang="nl-NL" sz="3600" b="1" dirty="0"/>
              <a:t> area, 2021</a:t>
            </a:r>
            <a:endParaRPr lang="nl-NL" sz="3600" dirty="0"/>
          </a:p>
        </p:txBody>
      </p:sp>
      <p:sp>
        <p:nvSpPr>
          <p:cNvPr id="8" name="Rechthoek 7">
            <a:extLst>
              <a:ext uri="{FF2B5EF4-FFF2-40B4-BE49-F238E27FC236}">
                <a16:creationId xmlns:a16="http://schemas.microsoft.com/office/drawing/2014/main" id="{58527BE4-447F-493E-A77B-B057FA7DED2F}"/>
              </a:ext>
            </a:extLst>
          </p:cNvPr>
          <p:cNvSpPr/>
          <p:nvPr/>
        </p:nvSpPr>
        <p:spPr>
          <a:xfrm>
            <a:off x="6070296" y="6094156"/>
            <a:ext cx="4919039" cy="646331"/>
          </a:xfrm>
          <a:prstGeom prst="rect">
            <a:avLst/>
          </a:prstGeom>
        </p:spPr>
        <p:txBody>
          <a:bodyPr wrap="none">
            <a:spAutoFit/>
          </a:bodyPr>
          <a:lstStyle/>
          <a:p>
            <a:r>
              <a:rPr lang="nl-NL" sz="3600" b="1" dirty="0"/>
              <a:t>Semarang &amp; </a:t>
            </a:r>
            <a:r>
              <a:rPr lang="nl-NL" sz="3600" b="1" dirty="0" err="1"/>
              <a:t>Demak</a:t>
            </a:r>
            <a:r>
              <a:rPr lang="nl-NL" sz="3600" b="1" dirty="0"/>
              <a:t> area</a:t>
            </a:r>
            <a:endParaRPr lang="nl-NL" sz="3600" dirty="0"/>
          </a:p>
        </p:txBody>
      </p:sp>
    </p:spTree>
    <p:extLst>
      <p:ext uri="{BB962C8B-B14F-4D97-AF65-F5344CB8AC3E}">
        <p14:creationId xmlns:p14="http://schemas.microsoft.com/office/powerpoint/2010/main" val="560408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5E9D070-4118-42DC-8B57-540B30020728}"/>
              </a:ext>
            </a:extLst>
          </p:cNvPr>
          <p:cNvPicPr>
            <a:picLocks noChangeAspect="1"/>
          </p:cNvPicPr>
          <p:nvPr/>
        </p:nvPicPr>
        <p:blipFill>
          <a:blip r:embed="rId2"/>
          <a:stretch>
            <a:fillRect/>
          </a:stretch>
        </p:blipFill>
        <p:spPr>
          <a:xfrm>
            <a:off x="29067" y="-35209"/>
            <a:ext cx="9815931" cy="6893210"/>
          </a:xfrm>
          <a:prstGeom prst="rect">
            <a:avLst/>
          </a:prstGeom>
        </p:spPr>
      </p:pic>
      <p:sp>
        <p:nvSpPr>
          <p:cNvPr id="4" name="Tekstvak 3">
            <a:extLst>
              <a:ext uri="{FF2B5EF4-FFF2-40B4-BE49-F238E27FC236}">
                <a16:creationId xmlns:a16="http://schemas.microsoft.com/office/drawing/2014/main" id="{238ABFAE-654C-4829-9EEA-B749EC829DBA}"/>
              </a:ext>
            </a:extLst>
          </p:cNvPr>
          <p:cNvSpPr txBox="1"/>
          <p:nvPr/>
        </p:nvSpPr>
        <p:spPr>
          <a:xfrm>
            <a:off x="8851642" y="107250"/>
            <a:ext cx="3311291" cy="6093976"/>
          </a:xfrm>
          <a:prstGeom prst="rect">
            <a:avLst/>
          </a:prstGeom>
          <a:solidFill>
            <a:schemeClr val="bg1"/>
          </a:solidFill>
        </p:spPr>
        <p:txBody>
          <a:bodyPr wrap="none" rtlCol="0">
            <a:spAutoFit/>
          </a:bodyPr>
          <a:lstStyle/>
          <a:p>
            <a:r>
              <a:rPr lang="nl-NL" sz="3000" b="1" dirty="0" err="1"/>
              <a:t>InSAR</a:t>
            </a:r>
            <a:r>
              <a:rPr lang="nl-NL" sz="3000" b="1" dirty="0"/>
              <a:t> </a:t>
            </a:r>
            <a:r>
              <a:rPr lang="nl-NL" sz="3000" b="1" dirty="0" err="1"/>
              <a:t>based</a:t>
            </a:r>
            <a:r>
              <a:rPr lang="nl-NL" sz="3000" b="1" dirty="0"/>
              <a:t> </a:t>
            </a:r>
          </a:p>
          <a:p>
            <a:r>
              <a:rPr lang="nl-NL" sz="3000" b="1" dirty="0"/>
              <a:t>Land </a:t>
            </a:r>
            <a:r>
              <a:rPr lang="nl-NL" sz="3000" b="1" dirty="0" err="1"/>
              <a:t>Subsidence</a:t>
            </a:r>
            <a:r>
              <a:rPr lang="nl-NL" sz="3000" b="1" dirty="0"/>
              <a:t> </a:t>
            </a:r>
          </a:p>
          <a:p>
            <a:r>
              <a:rPr lang="nl-NL" sz="3000" b="1" dirty="0"/>
              <a:t>analysis </a:t>
            </a:r>
            <a:r>
              <a:rPr lang="nl-NL" sz="3000" b="1" dirty="0" err="1"/>
              <a:t>results</a:t>
            </a:r>
            <a:r>
              <a:rPr lang="nl-NL" sz="3000" b="1" dirty="0"/>
              <a:t> </a:t>
            </a:r>
            <a:r>
              <a:rPr lang="nl-NL" sz="3000" b="1" dirty="0" err="1"/>
              <a:t>for</a:t>
            </a:r>
            <a:endParaRPr lang="nl-NL" sz="3000" b="1" dirty="0"/>
          </a:p>
          <a:p>
            <a:r>
              <a:rPr lang="nl-NL" sz="3000" b="1" dirty="0"/>
              <a:t>Semarang area</a:t>
            </a:r>
          </a:p>
          <a:p>
            <a:r>
              <a:rPr lang="nl-NL" sz="3000" b="1" dirty="0"/>
              <a:t>(part of  Water </a:t>
            </a:r>
          </a:p>
          <a:p>
            <a:r>
              <a:rPr lang="nl-NL" sz="3000" b="1" dirty="0"/>
              <a:t>Management </a:t>
            </a:r>
          </a:p>
          <a:p>
            <a:r>
              <a:rPr lang="nl-NL" sz="3000" b="1" dirty="0"/>
              <a:t>Semarang project.</a:t>
            </a:r>
          </a:p>
          <a:p>
            <a:endParaRPr lang="nl-NL" sz="3000" b="1" dirty="0"/>
          </a:p>
          <a:p>
            <a:r>
              <a:rPr lang="nl-NL" sz="3000" b="1" dirty="0"/>
              <a:t>Land </a:t>
            </a:r>
            <a:r>
              <a:rPr lang="nl-NL" sz="3000" b="1" dirty="0" err="1"/>
              <a:t>Subsidence</a:t>
            </a:r>
            <a:r>
              <a:rPr lang="nl-NL" sz="3000" b="1" dirty="0"/>
              <a:t> </a:t>
            </a:r>
          </a:p>
          <a:p>
            <a:r>
              <a:rPr lang="nl-NL" sz="3000" b="1" dirty="0"/>
              <a:t>has major </a:t>
            </a:r>
          </a:p>
          <a:p>
            <a:r>
              <a:rPr lang="nl-NL" sz="3000" b="1" dirty="0" err="1"/>
              <a:t>implications</a:t>
            </a:r>
            <a:r>
              <a:rPr lang="nl-NL" sz="3000" b="1" dirty="0"/>
              <a:t> </a:t>
            </a:r>
            <a:r>
              <a:rPr lang="nl-NL" sz="3000" b="1" dirty="0" err="1"/>
              <a:t>for</a:t>
            </a:r>
            <a:r>
              <a:rPr lang="nl-NL" sz="3000" b="1" dirty="0"/>
              <a:t> </a:t>
            </a:r>
          </a:p>
          <a:p>
            <a:r>
              <a:rPr lang="nl-NL" sz="3000" b="1" dirty="0"/>
              <a:t>water management</a:t>
            </a:r>
          </a:p>
          <a:p>
            <a:r>
              <a:rPr lang="nl-NL" sz="3000" b="1" dirty="0" err="1"/>
              <a:t>and</a:t>
            </a:r>
            <a:r>
              <a:rPr lang="nl-NL" sz="3000" b="1" dirty="0"/>
              <a:t> </a:t>
            </a:r>
            <a:r>
              <a:rPr lang="nl-NL" sz="3000" b="1" dirty="0" err="1"/>
              <a:t>coastal</a:t>
            </a:r>
            <a:r>
              <a:rPr lang="nl-NL" sz="3000" b="1" dirty="0"/>
              <a:t> </a:t>
            </a:r>
            <a:r>
              <a:rPr lang="nl-NL" sz="3000" b="1" dirty="0" err="1"/>
              <a:t>safety</a:t>
            </a:r>
            <a:endParaRPr lang="nl-NL" sz="3000" b="1" dirty="0"/>
          </a:p>
        </p:txBody>
      </p:sp>
    </p:spTree>
    <p:extLst>
      <p:ext uri="{BB962C8B-B14F-4D97-AF65-F5344CB8AC3E}">
        <p14:creationId xmlns:p14="http://schemas.microsoft.com/office/powerpoint/2010/main" val="1644088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4C5EDD-D08B-4228-B0DC-E7A0B541805F}"/>
              </a:ext>
            </a:extLst>
          </p:cNvPr>
          <p:cNvSpPr>
            <a:spLocks noGrp="1"/>
          </p:cNvSpPr>
          <p:nvPr>
            <p:ph type="title"/>
          </p:nvPr>
        </p:nvSpPr>
        <p:spPr>
          <a:xfrm>
            <a:off x="231913" y="126586"/>
            <a:ext cx="10515600" cy="1325563"/>
          </a:xfrm>
        </p:spPr>
        <p:txBody>
          <a:bodyPr/>
          <a:lstStyle/>
          <a:p>
            <a:r>
              <a:rPr lang="nl-NL" b="1" dirty="0"/>
              <a:t>First </a:t>
            </a:r>
            <a:r>
              <a:rPr lang="nl-NL" b="1" dirty="0" err="1"/>
              <a:t>impressions</a:t>
            </a:r>
            <a:r>
              <a:rPr lang="nl-NL" b="1" dirty="0"/>
              <a:t> of </a:t>
            </a:r>
            <a:r>
              <a:rPr lang="nl-NL" b="1" dirty="0" err="1"/>
              <a:t>InSAR</a:t>
            </a:r>
            <a:r>
              <a:rPr lang="nl-NL" b="1" dirty="0"/>
              <a:t> land </a:t>
            </a:r>
            <a:r>
              <a:rPr lang="nl-NL" b="1" dirty="0" err="1"/>
              <a:t>subsidence</a:t>
            </a:r>
            <a:r>
              <a:rPr lang="nl-NL" b="1" dirty="0"/>
              <a:t> data set </a:t>
            </a:r>
            <a:r>
              <a:rPr lang="nl-NL" b="1" dirty="0" err="1"/>
              <a:t>for</a:t>
            </a:r>
            <a:r>
              <a:rPr lang="nl-NL" b="1" dirty="0"/>
              <a:t> </a:t>
            </a:r>
            <a:r>
              <a:rPr lang="nl-NL" b="1" dirty="0" err="1"/>
              <a:t>Pekalongan</a:t>
            </a:r>
            <a:endParaRPr lang="nl-NL" b="1" dirty="0"/>
          </a:p>
        </p:txBody>
      </p:sp>
      <p:sp>
        <p:nvSpPr>
          <p:cNvPr id="3" name="Tekstvak 2">
            <a:extLst>
              <a:ext uri="{FF2B5EF4-FFF2-40B4-BE49-F238E27FC236}">
                <a16:creationId xmlns:a16="http://schemas.microsoft.com/office/drawing/2014/main" id="{A049066B-D3B9-429C-A36B-9283D71D2038}"/>
              </a:ext>
            </a:extLst>
          </p:cNvPr>
          <p:cNvSpPr txBox="1"/>
          <p:nvPr/>
        </p:nvSpPr>
        <p:spPr>
          <a:xfrm>
            <a:off x="69575" y="1659835"/>
            <a:ext cx="6231833" cy="5262979"/>
          </a:xfrm>
          <a:prstGeom prst="rect">
            <a:avLst/>
          </a:prstGeom>
          <a:noFill/>
        </p:spPr>
        <p:txBody>
          <a:bodyPr wrap="square" rtlCol="0">
            <a:spAutoFit/>
          </a:bodyPr>
          <a:lstStyle/>
          <a:p>
            <a:pPr marL="457200" indent="-457200">
              <a:buFont typeface="+mj-lt"/>
              <a:buAutoNum type="arabicPeriod"/>
            </a:pPr>
            <a:r>
              <a:rPr lang="nl-NL" sz="2400" dirty="0"/>
              <a:t>Time </a:t>
            </a:r>
            <a:r>
              <a:rPr lang="nl-NL" sz="2400" dirty="0" err="1"/>
              <a:t>period</a:t>
            </a:r>
            <a:r>
              <a:rPr lang="nl-NL" sz="2400" dirty="0"/>
              <a:t> </a:t>
            </a:r>
            <a:r>
              <a:rPr lang="nl-NL" sz="2400" dirty="0" err="1"/>
              <a:t>analysed</a:t>
            </a:r>
            <a:r>
              <a:rPr lang="nl-NL" sz="2400" dirty="0"/>
              <a:t>: November 2015 </a:t>
            </a:r>
            <a:r>
              <a:rPr lang="nl-NL" sz="2400" dirty="0" err="1"/>
              <a:t>to</a:t>
            </a:r>
            <a:r>
              <a:rPr lang="nl-NL" sz="2400" dirty="0"/>
              <a:t> </a:t>
            </a:r>
            <a:r>
              <a:rPr lang="nl-NL" sz="2400" dirty="0" err="1"/>
              <a:t>March</a:t>
            </a:r>
            <a:r>
              <a:rPr lang="nl-NL" sz="2400" dirty="0"/>
              <a:t> 2021</a:t>
            </a:r>
          </a:p>
          <a:p>
            <a:pPr marL="457200" indent="-457200">
              <a:buFont typeface="+mj-lt"/>
              <a:buAutoNum type="arabicPeriod"/>
            </a:pPr>
            <a:r>
              <a:rPr lang="nl-NL" sz="2400" dirty="0" err="1"/>
              <a:t>Areas</a:t>
            </a:r>
            <a:r>
              <a:rPr lang="nl-NL" sz="2400" dirty="0"/>
              <a:t> without </a:t>
            </a:r>
            <a:r>
              <a:rPr lang="nl-NL" sz="2400" dirty="0" err="1"/>
              <a:t>houses</a:t>
            </a:r>
            <a:r>
              <a:rPr lang="nl-NL" sz="2400" dirty="0"/>
              <a:t> – </a:t>
            </a:r>
            <a:r>
              <a:rPr lang="nl-NL" sz="2400" dirty="0" err="1"/>
              <a:t>infrastructure</a:t>
            </a:r>
            <a:r>
              <a:rPr lang="nl-NL" sz="2400" dirty="0"/>
              <a:t> = no reflectors = no data</a:t>
            </a:r>
          </a:p>
          <a:p>
            <a:pPr marL="457200" indent="-457200">
              <a:buFont typeface="+mj-lt"/>
              <a:buAutoNum type="arabicPeriod"/>
            </a:pPr>
            <a:r>
              <a:rPr lang="nl-NL" sz="2400" dirty="0"/>
              <a:t>Massive </a:t>
            </a:r>
            <a:r>
              <a:rPr lang="nl-NL" sz="2400" dirty="0" err="1"/>
              <a:t>subsidence</a:t>
            </a:r>
            <a:r>
              <a:rPr lang="nl-NL" sz="2400" dirty="0"/>
              <a:t> in western </a:t>
            </a:r>
            <a:r>
              <a:rPr lang="nl-NL" sz="2400" dirty="0" err="1"/>
              <a:t>and</a:t>
            </a:r>
            <a:r>
              <a:rPr lang="nl-NL" sz="2400" dirty="0"/>
              <a:t> </a:t>
            </a:r>
            <a:r>
              <a:rPr lang="nl-NL" sz="2400" dirty="0" err="1"/>
              <a:t>city</a:t>
            </a:r>
            <a:r>
              <a:rPr lang="nl-NL" sz="2400" dirty="0"/>
              <a:t> area, </a:t>
            </a:r>
            <a:r>
              <a:rPr lang="nl-NL" sz="2400" dirty="0" err="1"/>
              <a:t>quickly</a:t>
            </a:r>
            <a:r>
              <a:rPr lang="nl-NL" sz="2400" dirty="0"/>
              <a:t> </a:t>
            </a:r>
            <a:r>
              <a:rPr lang="nl-NL" sz="2400" dirty="0" err="1"/>
              <a:t>ending</a:t>
            </a:r>
            <a:r>
              <a:rPr lang="nl-NL" sz="2400" dirty="0"/>
              <a:t> in </a:t>
            </a:r>
            <a:r>
              <a:rPr lang="nl-NL" sz="2400" dirty="0" err="1"/>
              <a:t>eastern</a:t>
            </a:r>
            <a:r>
              <a:rPr lang="nl-NL" sz="2400" dirty="0"/>
              <a:t> area</a:t>
            </a:r>
          </a:p>
          <a:p>
            <a:pPr marL="457200" indent="-457200">
              <a:buFont typeface="+mj-lt"/>
              <a:buAutoNum type="arabicPeriod"/>
            </a:pPr>
            <a:r>
              <a:rPr lang="nl-NL" sz="2400" dirty="0"/>
              <a:t>LS </a:t>
            </a:r>
            <a:r>
              <a:rPr lang="nl-NL" sz="2400" dirty="0" err="1"/>
              <a:t>extends</a:t>
            </a:r>
            <a:r>
              <a:rPr lang="nl-NL" sz="2400" dirty="0"/>
              <a:t> </a:t>
            </a:r>
            <a:r>
              <a:rPr lang="nl-NL" sz="2400" dirty="0" err="1"/>
              <a:t>south-southeast</a:t>
            </a:r>
            <a:r>
              <a:rPr lang="nl-NL" sz="2400" dirty="0"/>
              <a:t> </a:t>
            </a:r>
            <a:r>
              <a:rPr lang="nl-NL" sz="2400" dirty="0" err="1"/>
              <a:t>to</a:t>
            </a:r>
            <a:r>
              <a:rPr lang="nl-NL" sz="2400" dirty="0"/>
              <a:t> </a:t>
            </a:r>
            <a:r>
              <a:rPr lang="nl-NL" sz="2400" dirty="0" err="1"/>
              <a:t>around</a:t>
            </a:r>
            <a:r>
              <a:rPr lang="nl-NL" sz="2400" dirty="0"/>
              <a:t> </a:t>
            </a:r>
            <a:r>
              <a:rPr lang="nl-NL" sz="2400" dirty="0" err="1"/>
              <a:t>Toll</a:t>
            </a:r>
            <a:r>
              <a:rPr lang="nl-NL" sz="2400" dirty="0"/>
              <a:t> </a:t>
            </a:r>
            <a:r>
              <a:rPr lang="nl-NL" sz="2400" dirty="0" err="1"/>
              <a:t>road</a:t>
            </a:r>
            <a:r>
              <a:rPr lang="nl-NL" sz="2400" dirty="0"/>
              <a:t>, </a:t>
            </a:r>
            <a:r>
              <a:rPr lang="nl-NL" sz="2400" dirty="0" err="1"/>
              <a:t>then</a:t>
            </a:r>
            <a:r>
              <a:rPr lang="nl-NL" sz="2400" dirty="0"/>
              <a:t> </a:t>
            </a:r>
            <a:r>
              <a:rPr lang="nl-NL" sz="2400" dirty="0" err="1"/>
              <a:t>it</a:t>
            </a:r>
            <a:r>
              <a:rPr lang="nl-NL" sz="2400" dirty="0"/>
              <a:t> </a:t>
            </a:r>
            <a:r>
              <a:rPr lang="nl-NL" sz="2400" dirty="0" err="1"/>
              <a:t>stops</a:t>
            </a:r>
            <a:r>
              <a:rPr lang="nl-NL" sz="2400" dirty="0"/>
              <a:t> (consistent </a:t>
            </a:r>
            <a:r>
              <a:rPr lang="nl-NL" sz="2400" dirty="0" err="1"/>
              <a:t>with</a:t>
            </a:r>
            <a:r>
              <a:rPr lang="nl-NL" sz="2400" dirty="0"/>
              <a:t> the </a:t>
            </a:r>
            <a:r>
              <a:rPr lang="nl-NL" sz="2400" dirty="0" err="1"/>
              <a:t>geology</a:t>
            </a:r>
            <a:r>
              <a:rPr lang="nl-NL" sz="2400" dirty="0"/>
              <a:t>)</a:t>
            </a:r>
          </a:p>
          <a:p>
            <a:pPr marL="457200" indent="-457200">
              <a:buFont typeface="+mj-lt"/>
              <a:buAutoNum type="arabicPeriod"/>
            </a:pPr>
            <a:r>
              <a:rPr lang="nl-NL" sz="2400" dirty="0" err="1"/>
              <a:t>Highest</a:t>
            </a:r>
            <a:r>
              <a:rPr lang="nl-NL" sz="2400" dirty="0"/>
              <a:t> </a:t>
            </a:r>
            <a:r>
              <a:rPr lang="nl-NL" sz="2400" dirty="0" err="1"/>
              <a:t>rates</a:t>
            </a:r>
            <a:r>
              <a:rPr lang="nl-NL" sz="2400" dirty="0"/>
              <a:t> </a:t>
            </a:r>
            <a:r>
              <a:rPr lang="nl-NL" sz="2400" dirty="0" err="1"/>
              <a:t>observed</a:t>
            </a:r>
            <a:r>
              <a:rPr lang="nl-NL" sz="2400" dirty="0"/>
              <a:t> in </a:t>
            </a:r>
            <a:r>
              <a:rPr lang="nl-NL" sz="2400" dirty="0" err="1"/>
              <a:t>central</a:t>
            </a:r>
            <a:r>
              <a:rPr lang="nl-NL" sz="2400" dirty="0"/>
              <a:t> </a:t>
            </a:r>
            <a:r>
              <a:rPr lang="nl-NL" sz="2400" dirty="0" err="1"/>
              <a:t>Pekalongan</a:t>
            </a:r>
            <a:r>
              <a:rPr lang="nl-NL" sz="2400" dirty="0"/>
              <a:t>, </a:t>
            </a:r>
            <a:r>
              <a:rPr lang="nl-NL" sz="2400" dirty="0">
                <a:highlight>
                  <a:srgbClr val="FFFF00"/>
                </a:highlight>
              </a:rPr>
              <a:t>&gt; 16 cm /</a:t>
            </a:r>
            <a:r>
              <a:rPr lang="nl-NL" sz="2400" dirty="0" err="1">
                <a:highlight>
                  <a:srgbClr val="FFFF00"/>
                </a:highlight>
              </a:rPr>
              <a:t>year</a:t>
            </a:r>
            <a:r>
              <a:rPr lang="nl-NL" sz="2400" dirty="0">
                <a:highlight>
                  <a:srgbClr val="FFFF00"/>
                </a:highlight>
              </a:rPr>
              <a:t>, </a:t>
            </a:r>
            <a:r>
              <a:rPr lang="nl-NL" sz="2400" dirty="0"/>
              <a:t>large </a:t>
            </a:r>
            <a:r>
              <a:rPr lang="nl-NL" sz="2400" dirty="0" err="1"/>
              <a:t>areas</a:t>
            </a:r>
            <a:r>
              <a:rPr lang="nl-NL" sz="2400" dirty="0"/>
              <a:t> </a:t>
            </a:r>
            <a:r>
              <a:rPr lang="nl-NL" sz="2400" dirty="0" err="1"/>
              <a:t>with</a:t>
            </a:r>
            <a:r>
              <a:rPr lang="nl-NL" sz="2400" dirty="0"/>
              <a:t> </a:t>
            </a:r>
            <a:r>
              <a:rPr lang="nl-NL" sz="2400" dirty="0">
                <a:highlight>
                  <a:srgbClr val="FFFF00"/>
                </a:highlight>
              </a:rPr>
              <a:t>&gt;10 cm/</a:t>
            </a:r>
            <a:r>
              <a:rPr lang="nl-NL" sz="2400" dirty="0" err="1">
                <a:highlight>
                  <a:srgbClr val="FFFF00"/>
                </a:highlight>
              </a:rPr>
              <a:t>yr</a:t>
            </a:r>
            <a:r>
              <a:rPr lang="nl-NL" sz="2400" dirty="0">
                <a:highlight>
                  <a:srgbClr val="FFFF00"/>
                </a:highlight>
              </a:rPr>
              <a:t> </a:t>
            </a:r>
            <a:r>
              <a:rPr lang="nl-NL" sz="2400" dirty="0" err="1"/>
              <a:t>average</a:t>
            </a:r>
            <a:r>
              <a:rPr lang="nl-NL" sz="2400" dirty="0"/>
              <a:t> LS.</a:t>
            </a:r>
          </a:p>
          <a:p>
            <a:pPr marL="457200" indent="-457200">
              <a:buFont typeface="+mj-lt"/>
              <a:buAutoNum type="arabicPeriod"/>
            </a:pPr>
            <a:r>
              <a:rPr lang="nl-NL" sz="2400" dirty="0" err="1"/>
              <a:t>Detailed</a:t>
            </a:r>
            <a:r>
              <a:rPr lang="nl-NL" sz="2400" dirty="0"/>
              <a:t> analysis </a:t>
            </a:r>
            <a:r>
              <a:rPr lang="nl-NL" sz="2400" dirty="0" err="1"/>
              <a:t>required</a:t>
            </a:r>
            <a:endParaRPr lang="nl-NL" sz="2400" dirty="0"/>
          </a:p>
          <a:p>
            <a:r>
              <a:rPr lang="nl-NL" sz="2400" dirty="0"/>
              <a:t> </a:t>
            </a:r>
          </a:p>
        </p:txBody>
      </p:sp>
      <p:pic>
        <p:nvPicPr>
          <p:cNvPr id="4" name="Afbeelding 3">
            <a:extLst>
              <a:ext uri="{FF2B5EF4-FFF2-40B4-BE49-F238E27FC236}">
                <a16:creationId xmlns:a16="http://schemas.microsoft.com/office/drawing/2014/main" id="{D530D6CC-8EA1-4F55-BB3D-F60127EA3778}"/>
              </a:ext>
            </a:extLst>
          </p:cNvPr>
          <p:cNvPicPr>
            <a:picLocks noChangeAspect="1"/>
          </p:cNvPicPr>
          <p:nvPr/>
        </p:nvPicPr>
        <p:blipFill>
          <a:blip r:embed="rId2"/>
          <a:stretch>
            <a:fillRect/>
          </a:stretch>
        </p:blipFill>
        <p:spPr>
          <a:xfrm>
            <a:off x="6301408" y="702593"/>
            <a:ext cx="5821017" cy="2986864"/>
          </a:xfrm>
          <a:prstGeom prst="rect">
            <a:avLst/>
          </a:prstGeom>
        </p:spPr>
      </p:pic>
      <p:sp>
        <p:nvSpPr>
          <p:cNvPr id="5" name="Ovaal 4">
            <a:extLst>
              <a:ext uri="{FF2B5EF4-FFF2-40B4-BE49-F238E27FC236}">
                <a16:creationId xmlns:a16="http://schemas.microsoft.com/office/drawing/2014/main" id="{B81567C0-3DD9-434B-B410-DF7C4E6E77D4}"/>
              </a:ext>
            </a:extLst>
          </p:cNvPr>
          <p:cNvSpPr/>
          <p:nvPr/>
        </p:nvSpPr>
        <p:spPr>
          <a:xfrm>
            <a:off x="6702286" y="976743"/>
            <a:ext cx="2623930" cy="1824149"/>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4720CB65-B4E1-4915-97FD-775EEFFFC25E}"/>
              </a:ext>
            </a:extLst>
          </p:cNvPr>
          <p:cNvSpPr txBox="1"/>
          <p:nvPr/>
        </p:nvSpPr>
        <p:spPr>
          <a:xfrm>
            <a:off x="6149836" y="3506494"/>
            <a:ext cx="5612295" cy="3416320"/>
          </a:xfrm>
          <a:prstGeom prst="rect">
            <a:avLst/>
          </a:prstGeom>
          <a:solidFill>
            <a:schemeClr val="bg1"/>
          </a:solidFill>
        </p:spPr>
        <p:txBody>
          <a:bodyPr wrap="square" rtlCol="0">
            <a:spAutoFit/>
          </a:bodyPr>
          <a:lstStyle/>
          <a:p>
            <a:r>
              <a:rPr lang="nl-NL" b="1" dirty="0"/>
              <a:t>Analysis</a:t>
            </a:r>
          </a:p>
          <a:p>
            <a:pPr marL="285750" indent="-285750">
              <a:buFont typeface="Arial" panose="020B0604020202020204" pitchFamily="34" charset="0"/>
              <a:buChar char="•"/>
            </a:pPr>
            <a:r>
              <a:rPr lang="nl-NL" dirty="0"/>
              <a:t>Change the colour </a:t>
            </a:r>
            <a:r>
              <a:rPr lang="nl-NL" dirty="0" err="1"/>
              <a:t>coding</a:t>
            </a:r>
            <a:endParaRPr lang="nl-NL" dirty="0"/>
          </a:p>
          <a:p>
            <a:pPr marL="285750" indent="-285750">
              <a:buFont typeface="Arial" panose="020B0604020202020204" pitchFamily="34" charset="0"/>
              <a:buChar char="•"/>
            </a:pPr>
            <a:r>
              <a:rPr lang="nl-NL" dirty="0"/>
              <a:t>In GIS, </a:t>
            </a:r>
            <a:r>
              <a:rPr lang="nl-NL" dirty="0" err="1"/>
              <a:t>interpolation</a:t>
            </a:r>
            <a:r>
              <a:rPr lang="nl-NL" dirty="0"/>
              <a:t> of points </a:t>
            </a:r>
            <a:r>
              <a:rPr lang="nl-NL" dirty="0" err="1"/>
              <a:t>to</a:t>
            </a:r>
            <a:r>
              <a:rPr lang="nl-NL" dirty="0"/>
              <a:t> get 100 % </a:t>
            </a:r>
            <a:r>
              <a:rPr lang="nl-NL" dirty="0" err="1"/>
              <a:t>coverage</a:t>
            </a:r>
            <a:r>
              <a:rPr lang="nl-NL" dirty="0"/>
              <a:t> (blank </a:t>
            </a:r>
            <a:r>
              <a:rPr lang="nl-NL" dirty="0" err="1"/>
              <a:t>spaces</a:t>
            </a:r>
            <a:r>
              <a:rPr lang="nl-NL" dirty="0"/>
              <a:t> </a:t>
            </a:r>
            <a:r>
              <a:rPr lang="nl-NL" dirty="0" err="1"/>
              <a:t>also</a:t>
            </a:r>
            <a:r>
              <a:rPr lang="nl-NL" dirty="0"/>
              <a:t> get a colour</a:t>
            </a:r>
          </a:p>
          <a:p>
            <a:pPr marL="285750" indent="-285750">
              <a:buFont typeface="Arial" panose="020B0604020202020204" pitchFamily="34" charset="0"/>
              <a:buChar char="•"/>
            </a:pPr>
            <a:r>
              <a:rPr lang="nl-NL" dirty="0"/>
              <a:t>Contour </a:t>
            </a:r>
            <a:r>
              <a:rPr lang="nl-NL" dirty="0" err="1"/>
              <a:t>lines</a:t>
            </a:r>
            <a:r>
              <a:rPr lang="nl-NL" dirty="0"/>
              <a:t> of LS </a:t>
            </a:r>
            <a:r>
              <a:rPr lang="nl-NL" dirty="0" err="1"/>
              <a:t>rate</a:t>
            </a:r>
            <a:r>
              <a:rPr lang="nl-NL" dirty="0"/>
              <a:t>, </a:t>
            </a:r>
            <a:r>
              <a:rPr lang="nl-NL" dirty="0" err="1"/>
              <a:t>calculation</a:t>
            </a:r>
            <a:r>
              <a:rPr lang="nl-NL" dirty="0"/>
              <a:t> of </a:t>
            </a:r>
            <a:r>
              <a:rPr lang="nl-NL" dirty="0" err="1"/>
              <a:t>surface</a:t>
            </a:r>
            <a:r>
              <a:rPr lang="nl-NL" dirty="0"/>
              <a:t> </a:t>
            </a:r>
            <a:r>
              <a:rPr lang="nl-NL" dirty="0" err="1"/>
              <a:t>areas</a:t>
            </a:r>
            <a:endParaRPr lang="nl-NL" dirty="0"/>
          </a:p>
          <a:p>
            <a:pPr marL="285750" indent="-285750">
              <a:buFont typeface="Arial" panose="020B0604020202020204" pitchFamily="34" charset="0"/>
              <a:buChar char="•"/>
            </a:pPr>
            <a:r>
              <a:rPr lang="nl-NL" dirty="0" err="1"/>
              <a:t>Cumulative</a:t>
            </a:r>
            <a:r>
              <a:rPr lang="nl-NL" dirty="0"/>
              <a:t> </a:t>
            </a:r>
            <a:r>
              <a:rPr lang="nl-NL" dirty="0" err="1"/>
              <a:t>subsidence</a:t>
            </a:r>
            <a:endParaRPr lang="nl-NL" dirty="0"/>
          </a:p>
          <a:p>
            <a:pPr marL="285750" indent="-285750">
              <a:buFont typeface="Arial" panose="020B0604020202020204" pitchFamily="34" charset="0"/>
              <a:buChar char="•"/>
            </a:pPr>
            <a:r>
              <a:rPr lang="nl-NL" dirty="0"/>
              <a:t>Construct </a:t>
            </a:r>
            <a:r>
              <a:rPr lang="nl-NL" dirty="0" err="1"/>
              <a:t>several</a:t>
            </a:r>
            <a:r>
              <a:rPr lang="nl-NL" dirty="0"/>
              <a:t> </a:t>
            </a:r>
            <a:r>
              <a:rPr lang="nl-NL" dirty="0" err="1"/>
              <a:t>profiles</a:t>
            </a:r>
            <a:r>
              <a:rPr lang="nl-NL" dirty="0"/>
              <a:t> west – </a:t>
            </a:r>
            <a:r>
              <a:rPr lang="nl-NL" dirty="0" err="1"/>
              <a:t>east</a:t>
            </a:r>
            <a:r>
              <a:rPr lang="nl-NL" dirty="0"/>
              <a:t> (2x) </a:t>
            </a:r>
            <a:r>
              <a:rPr lang="nl-NL" dirty="0" err="1"/>
              <a:t>and</a:t>
            </a:r>
            <a:r>
              <a:rPr lang="nl-NL" dirty="0"/>
              <a:t> </a:t>
            </a:r>
            <a:r>
              <a:rPr lang="nl-NL" dirty="0" err="1"/>
              <a:t>north</a:t>
            </a:r>
            <a:r>
              <a:rPr lang="nl-NL" dirty="0"/>
              <a:t> </a:t>
            </a:r>
            <a:r>
              <a:rPr lang="nl-NL" dirty="0" err="1"/>
              <a:t>south</a:t>
            </a:r>
            <a:r>
              <a:rPr lang="nl-NL" dirty="0"/>
              <a:t> (2x)</a:t>
            </a:r>
          </a:p>
          <a:p>
            <a:pPr marL="285750" indent="-285750">
              <a:buFont typeface="Arial" panose="020B0604020202020204" pitchFamily="34" charset="0"/>
              <a:buChar char="•"/>
            </a:pPr>
            <a:r>
              <a:rPr lang="nl-NL" dirty="0" err="1"/>
              <a:t>Correlation</a:t>
            </a:r>
            <a:r>
              <a:rPr lang="nl-NL" dirty="0"/>
              <a:t> </a:t>
            </a:r>
            <a:r>
              <a:rPr lang="nl-NL" dirty="0" err="1"/>
              <a:t>with</a:t>
            </a:r>
            <a:r>
              <a:rPr lang="nl-NL" dirty="0"/>
              <a:t> 1) </a:t>
            </a:r>
            <a:r>
              <a:rPr lang="nl-NL" dirty="0" err="1"/>
              <a:t>geology</a:t>
            </a:r>
            <a:r>
              <a:rPr lang="nl-NL" dirty="0"/>
              <a:t>, 2) GW </a:t>
            </a:r>
            <a:r>
              <a:rPr lang="nl-NL" dirty="0" err="1"/>
              <a:t>wells</a:t>
            </a:r>
            <a:r>
              <a:rPr lang="nl-NL" dirty="0"/>
              <a:t>, 3) GW levels in the </a:t>
            </a:r>
            <a:r>
              <a:rPr lang="nl-NL" dirty="0" err="1"/>
              <a:t>subsoil</a:t>
            </a:r>
            <a:endParaRPr lang="nl-NL" dirty="0"/>
          </a:p>
          <a:p>
            <a:pPr marL="285750" indent="-285750">
              <a:buFont typeface="Arial" panose="020B0604020202020204" pitchFamily="34" charset="0"/>
              <a:buChar char="•"/>
            </a:pPr>
            <a:r>
              <a:rPr lang="nl-NL" dirty="0" err="1"/>
              <a:t>Extrapolation</a:t>
            </a:r>
            <a:r>
              <a:rPr lang="nl-NL" dirty="0"/>
              <a:t> of </a:t>
            </a:r>
            <a:r>
              <a:rPr lang="nl-NL" dirty="0" err="1"/>
              <a:t>current</a:t>
            </a:r>
            <a:r>
              <a:rPr lang="nl-NL" dirty="0"/>
              <a:t> DEM </a:t>
            </a:r>
            <a:r>
              <a:rPr lang="nl-NL" dirty="0" err="1"/>
              <a:t>to</a:t>
            </a:r>
            <a:r>
              <a:rPr lang="nl-NL" dirty="0"/>
              <a:t> </a:t>
            </a:r>
            <a:r>
              <a:rPr lang="nl-NL" dirty="0" err="1"/>
              <a:t>future</a:t>
            </a:r>
            <a:r>
              <a:rPr lang="nl-NL" dirty="0"/>
              <a:t> DEM</a:t>
            </a:r>
          </a:p>
          <a:p>
            <a:pPr marL="285750" indent="-285750">
              <a:buFont typeface="Arial" panose="020B0604020202020204" pitchFamily="34" charset="0"/>
              <a:buChar char="•"/>
            </a:pPr>
            <a:r>
              <a:rPr lang="nl-NL" dirty="0" err="1"/>
              <a:t>Explanation</a:t>
            </a:r>
            <a:r>
              <a:rPr lang="nl-NL" dirty="0"/>
              <a:t> </a:t>
            </a:r>
            <a:r>
              <a:rPr lang="nl-NL" dirty="0" err="1"/>
              <a:t>wiggle</a:t>
            </a:r>
            <a:r>
              <a:rPr lang="nl-NL" dirty="0"/>
              <a:t> curves (</a:t>
            </a:r>
            <a:r>
              <a:rPr lang="nl-NL" dirty="0" err="1"/>
              <a:t>seasonal</a:t>
            </a:r>
            <a:r>
              <a:rPr lang="nl-NL" dirty="0"/>
              <a:t> GW </a:t>
            </a:r>
            <a:r>
              <a:rPr lang="nl-NL" dirty="0" err="1"/>
              <a:t>dynamics</a:t>
            </a:r>
            <a:r>
              <a:rPr lang="nl-NL" dirty="0"/>
              <a:t> ??)</a:t>
            </a:r>
          </a:p>
        </p:txBody>
      </p:sp>
    </p:spTree>
    <p:extLst>
      <p:ext uri="{BB962C8B-B14F-4D97-AF65-F5344CB8AC3E}">
        <p14:creationId xmlns:p14="http://schemas.microsoft.com/office/powerpoint/2010/main" val="843066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4C5EDD-D08B-4228-B0DC-E7A0B541805F}"/>
              </a:ext>
            </a:extLst>
          </p:cNvPr>
          <p:cNvSpPr>
            <a:spLocks noGrp="1"/>
          </p:cNvSpPr>
          <p:nvPr>
            <p:ph type="title"/>
          </p:nvPr>
        </p:nvSpPr>
        <p:spPr>
          <a:xfrm>
            <a:off x="204695" y="-12310"/>
            <a:ext cx="11782609" cy="1325563"/>
          </a:xfrm>
        </p:spPr>
        <p:txBody>
          <a:bodyPr/>
          <a:lstStyle/>
          <a:p>
            <a:r>
              <a:rPr lang="nl-NL" b="1" dirty="0">
                <a:latin typeface="+mn-lt"/>
              </a:rPr>
              <a:t>First </a:t>
            </a:r>
            <a:r>
              <a:rPr lang="nl-NL" b="1" dirty="0" err="1">
                <a:latin typeface="+mn-lt"/>
              </a:rPr>
              <a:t>impressions</a:t>
            </a:r>
            <a:r>
              <a:rPr lang="nl-NL" b="1" dirty="0">
                <a:latin typeface="+mn-lt"/>
              </a:rPr>
              <a:t> of </a:t>
            </a:r>
            <a:r>
              <a:rPr lang="nl-NL" b="1" dirty="0" err="1">
                <a:latin typeface="+mn-lt"/>
              </a:rPr>
              <a:t>InSAR</a:t>
            </a:r>
            <a:r>
              <a:rPr lang="nl-NL" b="1" dirty="0">
                <a:latin typeface="+mn-lt"/>
              </a:rPr>
              <a:t> land </a:t>
            </a:r>
            <a:r>
              <a:rPr lang="nl-NL" b="1" dirty="0" err="1">
                <a:latin typeface="+mn-lt"/>
              </a:rPr>
              <a:t>subsidence</a:t>
            </a:r>
            <a:r>
              <a:rPr lang="nl-NL" b="1" dirty="0">
                <a:latin typeface="+mn-lt"/>
              </a:rPr>
              <a:t> data set </a:t>
            </a:r>
            <a:r>
              <a:rPr lang="nl-NL" b="1" dirty="0" err="1">
                <a:latin typeface="+mn-lt"/>
              </a:rPr>
              <a:t>for</a:t>
            </a:r>
            <a:r>
              <a:rPr lang="nl-NL" b="1" dirty="0">
                <a:latin typeface="+mn-lt"/>
              </a:rPr>
              <a:t> </a:t>
            </a:r>
            <a:r>
              <a:rPr lang="nl-NL" b="1" dirty="0" err="1">
                <a:latin typeface="+mn-lt"/>
              </a:rPr>
              <a:t>Pekalongan</a:t>
            </a:r>
            <a:endParaRPr lang="nl-NL" b="1" dirty="0">
              <a:latin typeface="+mn-lt"/>
            </a:endParaRPr>
          </a:p>
        </p:txBody>
      </p:sp>
      <p:pic>
        <p:nvPicPr>
          <p:cNvPr id="7" name="Afbeelding 6">
            <a:extLst>
              <a:ext uri="{FF2B5EF4-FFF2-40B4-BE49-F238E27FC236}">
                <a16:creationId xmlns:a16="http://schemas.microsoft.com/office/drawing/2014/main" id="{1859E28A-63E7-4213-A01F-75308AADB79E}"/>
              </a:ext>
            </a:extLst>
          </p:cNvPr>
          <p:cNvPicPr>
            <a:picLocks noChangeAspect="1"/>
          </p:cNvPicPr>
          <p:nvPr/>
        </p:nvPicPr>
        <p:blipFill>
          <a:blip r:embed="rId2"/>
          <a:stretch>
            <a:fillRect/>
          </a:stretch>
        </p:blipFill>
        <p:spPr>
          <a:xfrm>
            <a:off x="0" y="1203767"/>
            <a:ext cx="8964858" cy="5658148"/>
          </a:xfrm>
          <a:prstGeom prst="rect">
            <a:avLst/>
          </a:prstGeom>
        </p:spPr>
      </p:pic>
      <p:sp>
        <p:nvSpPr>
          <p:cNvPr id="3" name="Tekstvak 2">
            <a:extLst>
              <a:ext uri="{FF2B5EF4-FFF2-40B4-BE49-F238E27FC236}">
                <a16:creationId xmlns:a16="http://schemas.microsoft.com/office/drawing/2014/main" id="{A049066B-D3B9-429C-A36B-9283D71D2038}"/>
              </a:ext>
            </a:extLst>
          </p:cNvPr>
          <p:cNvSpPr txBox="1"/>
          <p:nvPr/>
        </p:nvSpPr>
        <p:spPr>
          <a:xfrm>
            <a:off x="8102080" y="2022433"/>
            <a:ext cx="4089920" cy="4708981"/>
          </a:xfrm>
          <a:prstGeom prst="rect">
            <a:avLst/>
          </a:prstGeom>
          <a:solidFill>
            <a:schemeClr val="bg1"/>
          </a:solidFill>
        </p:spPr>
        <p:txBody>
          <a:bodyPr wrap="square" rtlCol="0">
            <a:spAutoFit/>
          </a:bodyPr>
          <a:lstStyle/>
          <a:p>
            <a:pPr marL="457200" indent="-457200">
              <a:buFont typeface="+mj-lt"/>
              <a:buAutoNum type="arabicPeriod"/>
            </a:pPr>
            <a:r>
              <a:rPr lang="nl-NL" sz="2000" dirty="0"/>
              <a:t>Time </a:t>
            </a:r>
            <a:r>
              <a:rPr lang="nl-NL" sz="2000" dirty="0" err="1"/>
              <a:t>period</a:t>
            </a:r>
            <a:r>
              <a:rPr lang="nl-NL" sz="2000" dirty="0"/>
              <a:t> </a:t>
            </a:r>
            <a:r>
              <a:rPr lang="nl-NL" sz="2000" dirty="0" err="1"/>
              <a:t>analysed</a:t>
            </a:r>
            <a:r>
              <a:rPr lang="nl-NL" sz="2000" dirty="0"/>
              <a:t>: November 2015 </a:t>
            </a:r>
            <a:r>
              <a:rPr lang="nl-NL" sz="2000" dirty="0" err="1"/>
              <a:t>to</a:t>
            </a:r>
            <a:r>
              <a:rPr lang="nl-NL" sz="2000" dirty="0"/>
              <a:t> </a:t>
            </a:r>
            <a:r>
              <a:rPr lang="nl-NL" sz="2000" dirty="0" err="1"/>
              <a:t>March</a:t>
            </a:r>
            <a:r>
              <a:rPr lang="nl-NL" sz="2000" dirty="0"/>
              <a:t> 2021</a:t>
            </a:r>
          </a:p>
          <a:p>
            <a:pPr marL="457200" indent="-457200">
              <a:buFont typeface="+mj-lt"/>
              <a:buAutoNum type="arabicPeriod"/>
            </a:pPr>
            <a:r>
              <a:rPr lang="nl-NL" sz="2000" dirty="0" err="1"/>
              <a:t>Areas</a:t>
            </a:r>
            <a:r>
              <a:rPr lang="nl-NL" sz="2000" dirty="0"/>
              <a:t> without </a:t>
            </a:r>
            <a:r>
              <a:rPr lang="nl-NL" sz="2000" dirty="0" err="1"/>
              <a:t>houses</a:t>
            </a:r>
            <a:r>
              <a:rPr lang="nl-NL" sz="2000" dirty="0"/>
              <a:t> – </a:t>
            </a:r>
            <a:r>
              <a:rPr lang="nl-NL" sz="2000" dirty="0" err="1"/>
              <a:t>infrastructure</a:t>
            </a:r>
            <a:r>
              <a:rPr lang="nl-NL" sz="2000" dirty="0"/>
              <a:t> = no reflectors = no data</a:t>
            </a:r>
          </a:p>
          <a:p>
            <a:pPr marL="457200" indent="-457200">
              <a:buFont typeface="+mj-lt"/>
              <a:buAutoNum type="arabicPeriod"/>
            </a:pPr>
            <a:r>
              <a:rPr lang="nl-NL" sz="2000" dirty="0"/>
              <a:t>Massive </a:t>
            </a:r>
            <a:r>
              <a:rPr lang="nl-NL" sz="2000" dirty="0" err="1"/>
              <a:t>subsidence</a:t>
            </a:r>
            <a:r>
              <a:rPr lang="nl-NL" sz="2000" dirty="0"/>
              <a:t> in western </a:t>
            </a:r>
            <a:r>
              <a:rPr lang="nl-NL" sz="2000" dirty="0" err="1"/>
              <a:t>and</a:t>
            </a:r>
            <a:r>
              <a:rPr lang="nl-NL" sz="2000" dirty="0"/>
              <a:t> </a:t>
            </a:r>
            <a:r>
              <a:rPr lang="nl-NL" sz="2000" dirty="0" err="1"/>
              <a:t>city</a:t>
            </a:r>
            <a:r>
              <a:rPr lang="nl-NL" sz="2000" dirty="0"/>
              <a:t> area, </a:t>
            </a:r>
            <a:r>
              <a:rPr lang="nl-NL" sz="2000" dirty="0" err="1"/>
              <a:t>quickly</a:t>
            </a:r>
            <a:r>
              <a:rPr lang="nl-NL" sz="2000" dirty="0"/>
              <a:t> </a:t>
            </a:r>
            <a:r>
              <a:rPr lang="nl-NL" sz="2000" dirty="0" err="1"/>
              <a:t>ending</a:t>
            </a:r>
            <a:r>
              <a:rPr lang="nl-NL" sz="2000" dirty="0"/>
              <a:t> in </a:t>
            </a:r>
            <a:r>
              <a:rPr lang="nl-NL" sz="2000" dirty="0" err="1"/>
              <a:t>eastern</a:t>
            </a:r>
            <a:r>
              <a:rPr lang="nl-NL" sz="2000" dirty="0"/>
              <a:t> area</a:t>
            </a:r>
          </a:p>
          <a:p>
            <a:pPr marL="457200" indent="-457200">
              <a:buFont typeface="+mj-lt"/>
              <a:buAutoNum type="arabicPeriod"/>
            </a:pPr>
            <a:r>
              <a:rPr lang="nl-NL" sz="2000" dirty="0"/>
              <a:t>LS </a:t>
            </a:r>
            <a:r>
              <a:rPr lang="nl-NL" sz="2000" dirty="0" err="1"/>
              <a:t>extends</a:t>
            </a:r>
            <a:r>
              <a:rPr lang="nl-NL" sz="2000" dirty="0"/>
              <a:t> </a:t>
            </a:r>
            <a:r>
              <a:rPr lang="nl-NL" sz="2000" dirty="0" err="1"/>
              <a:t>south-southeast</a:t>
            </a:r>
            <a:r>
              <a:rPr lang="nl-NL" sz="2000" dirty="0"/>
              <a:t> </a:t>
            </a:r>
            <a:r>
              <a:rPr lang="nl-NL" sz="2000" dirty="0" err="1"/>
              <a:t>to</a:t>
            </a:r>
            <a:r>
              <a:rPr lang="nl-NL" sz="2000" dirty="0"/>
              <a:t> </a:t>
            </a:r>
            <a:r>
              <a:rPr lang="nl-NL" sz="2000" dirty="0" err="1"/>
              <a:t>around</a:t>
            </a:r>
            <a:r>
              <a:rPr lang="nl-NL" sz="2000" dirty="0"/>
              <a:t> </a:t>
            </a:r>
            <a:r>
              <a:rPr lang="nl-NL" sz="2000" dirty="0" err="1"/>
              <a:t>Toll</a:t>
            </a:r>
            <a:r>
              <a:rPr lang="nl-NL" sz="2000" dirty="0"/>
              <a:t> </a:t>
            </a:r>
            <a:r>
              <a:rPr lang="nl-NL" sz="2000" dirty="0" err="1"/>
              <a:t>road</a:t>
            </a:r>
            <a:r>
              <a:rPr lang="nl-NL" sz="2000" dirty="0"/>
              <a:t>, </a:t>
            </a:r>
            <a:r>
              <a:rPr lang="nl-NL" sz="2000" dirty="0" err="1"/>
              <a:t>then</a:t>
            </a:r>
            <a:r>
              <a:rPr lang="nl-NL" sz="2000" dirty="0"/>
              <a:t> </a:t>
            </a:r>
            <a:r>
              <a:rPr lang="nl-NL" sz="2000" dirty="0" err="1"/>
              <a:t>it</a:t>
            </a:r>
            <a:r>
              <a:rPr lang="nl-NL" sz="2000" dirty="0"/>
              <a:t> </a:t>
            </a:r>
            <a:r>
              <a:rPr lang="nl-NL" sz="2000" dirty="0" err="1"/>
              <a:t>stops</a:t>
            </a:r>
            <a:r>
              <a:rPr lang="nl-NL" sz="2000" dirty="0"/>
              <a:t> (consistent </a:t>
            </a:r>
            <a:r>
              <a:rPr lang="nl-NL" sz="2000" dirty="0" err="1"/>
              <a:t>with</a:t>
            </a:r>
            <a:r>
              <a:rPr lang="nl-NL" sz="2000" dirty="0"/>
              <a:t> the </a:t>
            </a:r>
            <a:r>
              <a:rPr lang="nl-NL" sz="2000" dirty="0" err="1"/>
              <a:t>geology</a:t>
            </a:r>
            <a:r>
              <a:rPr lang="nl-NL" sz="2000" dirty="0"/>
              <a:t>)</a:t>
            </a:r>
          </a:p>
          <a:p>
            <a:pPr marL="457200" indent="-457200">
              <a:buFont typeface="+mj-lt"/>
              <a:buAutoNum type="arabicPeriod"/>
            </a:pPr>
            <a:r>
              <a:rPr lang="nl-NL" sz="2000" dirty="0" err="1"/>
              <a:t>Highest</a:t>
            </a:r>
            <a:r>
              <a:rPr lang="nl-NL" sz="2000" dirty="0"/>
              <a:t> </a:t>
            </a:r>
            <a:r>
              <a:rPr lang="nl-NL" sz="2000" dirty="0" err="1"/>
              <a:t>rates</a:t>
            </a:r>
            <a:r>
              <a:rPr lang="nl-NL" sz="2000" dirty="0"/>
              <a:t> </a:t>
            </a:r>
            <a:r>
              <a:rPr lang="nl-NL" sz="2000" dirty="0" err="1"/>
              <a:t>observed</a:t>
            </a:r>
            <a:r>
              <a:rPr lang="nl-NL" sz="2000" dirty="0"/>
              <a:t> in </a:t>
            </a:r>
            <a:r>
              <a:rPr lang="nl-NL" sz="2000" dirty="0" err="1"/>
              <a:t>central</a:t>
            </a:r>
            <a:r>
              <a:rPr lang="nl-NL" sz="2000" dirty="0"/>
              <a:t> </a:t>
            </a:r>
            <a:r>
              <a:rPr lang="nl-NL" sz="2000" dirty="0" err="1"/>
              <a:t>Pekalongan</a:t>
            </a:r>
            <a:r>
              <a:rPr lang="nl-NL" sz="2000" dirty="0"/>
              <a:t>, </a:t>
            </a:r>
            <a:r>
              <a:rPr lang="nl-NL" sz="2000" dirty="0">
                <a:highlight>
                  <a:srgbClr val="FFFF00"/>
                </a:highlight>
              </a:rPr>
              <a:t>&gt; 16 cm /</a:t>
            </a:r>
            <a:r>
              <a:rPr lang="nl-NL" sz="2000" dirty="0" err="1">
                <a:highlight>
                  <a:srgbClr val="FFFF00"/>
                </a:highlight>
              </a:rPr>
              <a:t>year</a:t>
            </a:r>
            <a:r>
              <a:rPr lang="nl-NL" sz="2000" dirty="0">
                <a:highlight>
                  <a:srgbClr val="FFFF00"/>
                </a:highlight>
              </a:rPr>
              <a:t>, </a:t>
            </a:r>
            <a:r>
              <a:rPr lang="nl-NL" sz="2000" dirty="0"/>
              <a:t>large </a:t>
            </a:r>
            <a:r>
              <a:rPr lang="nl-NL" sz="2000" dirty="0" err="1"/>
              <a:t>areas</a:t>
            </a:r>
            <a:r>
              <a:rPr lang="nl-NL" sz="2000" dirty="0"/>
              <a:t> </a:t>
            </a:r>
            <a:r>
              <a:rPr lang="nl-NL" sz="2000" dirty="0" err="1"/>
              <a:t>with</a:t>
            </a:r>
            <a:r>
              <a:rPr lang="nl-NL" sz="2000" dirty="0"/>
              <a:t> </a:t>
            </a:r>
            <a:r>
              <a:rPr lang="nl-NL" sz="2000" dirty="0">
                <a:highlight>
                  <a:srgbClr val="FFFF00"/>
                </a:highlight>
              </a:rPr>
              <a:t>&gt;10 cm/</a:t>
            </a:r>
            <a:r>
              <a:rPr lang="nl-NL" sz="2000" dirty="0" err="1">
                <a:highlight>
                  <a:srgbClr val="FFFF00"/>
                </a:highlight>
              </a:rPr>
              <a:t>yr</a:t>
            </a:r>
            <a:r>
              <a:rPr lang="nl-NL" sz="2000" dirty="0">
                <a:highlight>
                  <a:srgbClr val="FFFF00"/>
                </a:highlight>
              </a:rPr>
              <a:t> </a:t>
            </a:r>
            <a:r>
              <a:rPr lang="nl-NL" sz="2000" dirty="0" err="1"/>
              <a:t>average</a:t>
            </a:r>
            <a:r>
              <a:rPr lang="nl-NL" sz="2000" dirty="0"/>
              <a:t> LS.</a:t>
            </a:r>
          </a:p>
          <a:p>
            <a:pPr marL="457200" indent="-457200">
              <a:buFont typeface="+mj-lt"/>
              <a:buAutoNum type="arabicPeriod"/>
            </a:pPr>
            <a:r>
              <a:rPr lang="nl-NL" sz="2000" dirty="0" err="1"/>
              <a:t>Detailed</a:t>
            </a:r>
            <a:r>
              <a:rPr lang="nl-NL" sz="2000" dirty="0"/>
              <a:t> analysis </a:t>
            </a:r>
            <a:r>
              <a:rPr lang="nl-NL" sz="2000" dirty="0" err="1"/>
              <a:t>required</a:t>
            </a:r>
            <a:r>
              <a:rPr lang="nl-NL" sz="2000" dirty="0"/>
              <a:t> </a:t>
            </a:r>
          </a:p>
        </p:txBody>
      </p:sp>
    </p:spTree>
    <p:extLst>
      <p:ext uri="{BB962C8B-B14F-4D97-AF65-F5344CB8AC3E}">
        <p14:creationId xmlns:p14="http://schemas.microsoft.com/office/powerpoint/2010/main" val="4060870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2543524-7FB5-45F1-BB09-819E2D9D2499}"/>
              </a:ext>
            </a:extLst>
          </p:cNvPr>
          <p:cNvPicPr>
            <a:picLocks noChangeAspect="1"/>
          </p:cNvPicPr>
          <p:nvPr/>
        </p:nvPicPr>
        <p:blipFill>
          <a:blip r:embed="rId2"/>
          <a:stretch>
            <a:fillRect/>
          </a:stretch>
        </p:blipFill>
        <p:spPr>
          <a:xfrm>
            <a:off x="69574" y="526788"/>
            <a:ext cx="12192000" cy="2067311"/>
          </a:xfrm>
          <a:prstGeom prst="rect">
            <a:avLst/>
          </a:prstGeom>
        </p:spPr>
      </p:pic>
      <p:cxnSp>
        <p:nvCxnSpPr>
          <p:cNvPr id="5" name="Rechte verbindingslijn met pijl 4">
            <a:extLst>
              <a:ext uri="{FF2B5EF4-FFF2-40B4-BE49-F238E27FC236}">
                <a16:creationId xmlns:a16="http://schemas.microsoft.com/office/drawing/2014/main" id="{157A17EB-BC8A-4CBB-8B5E-B0B5CB0B8F04}"/>
              </a:ext>
            </a:extLst>
          </p:cNvPr>
          <p:cNvCxnSpPr>
            <a:cxnSpLocks/>
          </p:cNvCxnSpPr>
          <p:nvPr/>
        </p:nvCxnSpPr>
        <p:spPr>
          <a:xfrm flipH="1" flipV="1">
            <a:off x="447262" y="1411357"/>
            <a:ext cx="298173" cy="118274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43ED5AFF-5276-4CA6-B79C-B56B0A82D41E}"/>
              </a:ext>
            </a:extLst>
          </p:cNvPr>
          <p:cNvSpPr txBox="1"/>
          <p:nvPr/>
        </p:nvSpPr>
        <p:spPr>
          <a:xfrm>
            <a:off x="302104" y="5236045"/>
            <a:ext cx="1970411" cy="954107"/>
          </a:xfrm>
          <a:prstGeom prst="rect">
            <a:avLst/>
          </a:prstGeom>
          <a:noFill/>
        </p:spPr>
        <p:txBody>
          <a:bodyPr wrap="none" rtlCol="0">
            <a:spAutoFit/>
          </a:bodyPr>
          <a:lstStyle/>
          <a:p>
            <a:r>
              <a:rPr lang="nl-NL" sz="2800" b="1" dirty="0" err="1"/>
              <a:t>Bondansari</a:t>
            </a:r>
            <a:r>
              <a:rPr lang="nl-NL" sz="2800" b="1" dirty="0"/>
              <a:t>:</a:t>
            </a:r>
          </a:p>
          <a:p>
            <a:r>
              <a:rPr lang="nl-NL" sz="2800" b="1" dirty="0"/>
              <a:t>9.5 cm/</a:t>
            </a:r>
            <a:r>
              <a:rPr lang="nl-NL" sz="2800" b="1" dirty="0" err="1"/>
              <a:t>yr</a:t>
            </a:r>
            <a:endParaRPr lang="nl-NL" sz="2800" b="1" dirty="0"/>
          </a:p>
        </p:txBody>
      </p:sp>
      <p:pic>
        <p:nvPicPr>
          <p:cNvPr id="8" name="Afbeelding 7">
            <a:extLst>
              <a:ext uri="{FF2B5EF4-FFF2-40B4-BE49-F238E27FC236}">
                <a16:creationId xmlns:a16="http://schemas.microsoft.com/office/drawing/2014/main" id="{EA19F5E0-7724-47C2-96CA-89A8865996C0}"/>
              </a:ext>
            </a:extLst>
          </p:cNvPr>
          <p:cNvPicPr>
            <a:picLocks noChangeAspect="1"/>
          </p:cNvPicPr>
          <p:nvPr/>
        </p:nvPicPr>
        <p:blipFill>
          <a:blip r:embed="rId3"/>
          <a:stretch>
            <a:fillRect/>
          </a:stretch>
        </p:blipFill>
        <p:spPr>
          <a:xfrm>
            <a:off x="2574202" y="2594100"/>
            <a:ext cx="2236337" cy="2524552"/>
          </a:xfrm>
          <a:prstGeom prst="rect">
            <a:avLst/>
          </a:prstGeom>
        </p:spPr>
      </p:pic>
      <p:cxnSp>
        <p:nvCxnSpPr>
          <p:cNvPr id="9" name="Rechte verbindingslijn met pijl 8">
            <a:extLst>
              <a:ext uri="{FF2B5EF4-FFF2-40B4-BE49-F238E27FC236}">
                <a16:creationId xmlns:a16="http://schemas.microsoft.com/office/drawing/2014/main" id="{22ECC0EC-23E8-4C6C-9223-D320AD7347C3}"/>
              </a:ext>
            </a:extLst>
          </p:cNvPr>
          <p:cNvCxnSpPr>
            <a:cxnSpLocks/>
          </p:cNvCxnSpPr>
          <p:nvPr/>
        </p:nvCxnSpPr>
        <p:spPr>
          <a:xfrm flipH="1" flipV="1">
            <a:off x="3432314" y="1416320"/>
            <a:ext cx="298173" cy="118274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0" name="Tekstvak 9">
            <a:extLst>
              <a:ext uri="{FF2B5EF4-FFF2-40B4-BE49-F238E27FC236}">
                <a16:creationId xmlns:a16="http://schemas.microsoft.com/office/drawing/2014/main" id="{857BF524-53C3-40D7-9631-25AB162BC992}"/>
              </a:ext>
            </a:extLst>
          </p:cNvPr>
          <p:cNvSpPr txBox="1"/>
          <p:nvPr/>
        </p:nvSpPr>
        <p:spPr>
          <a:xfrm>
            <a:off x="2698347" y="5236752"/>
            <a:ext cx="1988045" cy="954107"/>
          </a:xfrm>
          <a:prstGeom prst="rect">
            <a:avLst/>
          </a:prstGeom>
          <a:noFill/>
        </p:spPr>
        <p:txBody>
          <a:bodyPr wrap="none" rtlCol="0">
            <a:spAutoFit/>
          </a:bodyPr>
          <a:lstStyle/>
          <a:p>
            <a:r>
              <a:rPr lang="nl-NL" sz="2800" b="1" dirty="0" err="1"/>
              <a:t>Yosorejo</a:t>
            </a:r>
            <a:r>
              <a:rPr lang="nl-NL" sz="2800" b="1" dirty="0"/>
              <a:t> 2</a:t>
            </a:r>
          </a:p>
          <a:p>
            <a:r>
              <a:rPr lang="nl-NL" sz="2800" b="1" dirty="0"/>
              <a:t>12.91 cm/</a:t>
            </a:r>
            <a:r>
              <a:rPr lang="nl-NL" sz="2800" b="1" dirty="0" err="1"/>
              <a:t>yr</a:t>
            </a:r>
            <a:endParaRPr lang="nl-NL" sz="2800" b="1" dirty="0"/>
          </a:p>
        </p:txBody>
      </p:sp>
      <p:pic>
        <p:nvPicPr>
          <p:cNvPr id="11" name="Afbeelding 10">
            <a:extLst>
              <a:ext uri="{FF2B5EF4-FFF2-40B4-BE49-F238E27FC236}">
                <a16:creationId xmlns:a16="http://schemas.microsoft.com/office/drawing/2014/main" id="{CFE2509A-2D20-4756-A21A-43E9D0C122B5}"/>
              </a:ext>
            </a:extLst>
          </p:cNvPr>
          <p:cNvPicPr>
            <a:picLocks noChangeAspect="1"/>
          </p:cNvPicPr>
          <p:nvPr/>
        </p:nvPicPr>
        <p:blipFill>
          <a:blip r:embed="rId4"/>
          <a:stretch>
            <a:fillRect/>
          </a:stretch>
        </p:blipFill>
        <p:spPr>
          <a:xfrm>
            <a:off x="302104" y="2594099"/>
            <a:ext cx="2272098" cy="2573985"/>
          </a:xfrm>
          <a:prstGeom prst="rect">
            <a:avLst/>
          </a:prstGeom>
        </p:spPr>
      </p:pic>
      <p:cxnSp>
        <p:nvCxnSpPr>
          <p:cNvPr id="12" name="Rechte verbindingslijn met pijl 11">
            <a:extLst>
              <a:ext uri="{FF2B5EF4-FFF2-40B4-BE49-F238E27FC236}">
                <a16:creationId xmlns:a16="http://schemas.microsoft.com/office/drawing/2014/main" id="{89D6596E-8EB6-4B40-9210-10B61A4A6C4E}"/>
              </a:ext>
            </a:extLst>
          </p:cNvPr>
          <p:cNvCxnSpPr>
            <a:cxnSpLocks/>
          </p:cNvCxnSpPr>
          <p:nvPr/>
        </p:nvCxnSpPr>
        <p:spPr>
          <a:xfrm flipH="1" flipV="1">
            <a:off x="5052392" y="1560443"/>
            <a:ext cx="732182" cy="103365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14" name="Afbeelding 13">
            <a:extLst>
              <a:ext uri="{FF2B5EF4-FFF2-40B4-BE49-F238E27FC236}">
                <a16:creationId xmlns:a16="http://schemas.microsoft.com/office/drawing/2014/main" id="{63B52C0D-DFA2-4A34-8FB4-75CCD329EDA9}"/>
              </a:ext>
            </a:extLst>
          </p:cNvPr>
          <p:cNvPicPr>
            <a:picLocks noChangeAspect="1"/>
          </p:cNvPicPr>
          <p:nvPr/>
        </p:nvPicPr>
        <p:blipFill>
          <a:blip r:embed="rId5"/>
          <a:stretch>
            <a:fillRect/>
          </a:stretch>
        </p:blipFill>
        <p:spPr>
          <a:xfrm>
            <a:off x="4810539" y="2600726"/>
            <a:ext cx="2272098" cy="2573985"/>
          </a:xfrm>
          <a:prstGeom prst="rect">
            <a:avLst/>
          </a:prstGeom>
        </p:spPr>
      </p:pic>
      <p:sp>
        <p:nvSpPr>
          <p:cNvPr id="15" name="Tekstvak 14">
            <a:extLst>
              <a:ext uri="{FF2B5EF4-FFF2-40B4-BE49-F238E27FC236}">
                <a16:creationId xmlns:a16="http://schemas.microsoft.com/office/drawing/2014/main" id="{639E56E1-0A6B-4389-8000-A3BA916E01E2}"/>
              </a:ext>
            </a:extLst>
          </p:cNvPr>
          <p:cNvSpPr txBox="1"/>
          <p:nvPr/>
        </p:nvSpPr>
        <p:spPr>
          <a:xfrm>
            <a:off x="4929662" y="5236045"/>
            <a:ext cx="2437719" cy="954107"/>
          </a:xfrm>
          <a:prstGeom prst="rect">
            <a:avLst/>
          </a:prstGeom>
          <a:noFill/>
        </p:spPr>
        <p:txBody>
          <a:bodyPr wrap="none" rtlCol="0">
            <a:spAutoFit/>
          </a:bodyPr>
          <a:lstStyle/>
          <a:p>
            <a:r>
              <a:rPr lang="nl-NL" sz="2800" b="1" dirty="0" err="1"/>
              <a:t>Denasri</a:t>
            </a:r>
            <a:r>
              <a:rPr lang="nl-NL" sz="2800" b="1" dirty="0"/>
              <a:t> </a:t>
            </a:r>
            <a:r>
              <a:rPr lang="nl-NL" sz="2800" b="1" dirty="0" err="1"/>
              <a:t>wetan</a:t>
            </a:r>
            <a:r>
              <a:rPr lang="nl-NL" sz="2800" b="1" dirty="0"/>
              <a:t>:</a:t>
            </a:r>
          </a:p>
          <a:p>
            <a:r>
              <a:rPr lang="nl-NL" sz="2800" b="1" dirty="0"/>
              <a:t>7.1 cm/</a:t>
            </a:r>
            <a:r>
              <a:rPr lang="nl-NL" sz="2800" b="1" dirty="0" err="1"/>
              <a:t>yr</a:t>
            </a:r>
            <a:endParaRPr lang="nl-NL" sz="2800" b="1" dirty="0"/>
          </a:p>
        </p:txBody>
      </p:sp>
      <p:pic>
        <p:nvPicPr>
          <p:cNvPr id="16" name="Afbeelding 15">
            <a:extLst>
              <a:ext uri="{FF2B5EF4-FFF2-40B4-BE49-F238E27FC236}">
                <a16:creationId xmlns:a16="http://schemas.microsoft.com/office/drawing/2014/main" id="{B9D06394-F670-4F91-8712-6A7EA7DC862E}"/>
              </a:ext>
            </a:extLst>
          </p:cNvPr>
          <p:cNvPicPr>
            <a:picLocks noChangeAspect="1"/>
          </p:cNvPicPr>
          <p:nvPr/>
        </p:nvPicPr>
        <p:blipFill>
          <a:blip r:embed="rId6"/>
          <a:stretch>
            <a:fillRect/>
          </a:stretch>
        </p:blipFill>
        <p:spPr>
          <a:xfrm>
            <a:off x="7082637" y="2594099"/>
            <a:ext cx="2627893" cy="2683806"/>
          </a:xfrm>
          <a:prstGeom prst="rect">
            <a:avLst/>
          </a:prstGeom>
        </p:spPr>
      </p:pic>
      <p:sp>
        <p:nvSpPr>
          <p:cNvPr id="17" name="Tekstvak 16">
            <a:extLst>
              <a:ext uri="{FF2B5EF4-FFF2-40B4-BE49-F238E27FC236}">
                <a16:creationId xmlns:a16="http://schemas.microsoft.com/office/drawing/2014/main" id="{15E9863D-5BBD-40C7-9070-2E7679885230}"/>
              </a:ext>
            </a:extLst>
          </p:cNvPr>
          <p:cNvSpPr txBox="1"/>
          <p:nvPr/>
        </p:nvSpPr>
        <p:spPr>
          <a:xfrm>
            <a:off x="7669246" y="5236046"/>
            <a:ext cx="1925784" cy="954107"/>
          </a:xfrm>
          <a:prstGeom prst="rect">
            <a:avLst/>
          </a:prstGeom>
          <a:noFill/>
        </p:spPr>
        <p:txBody>
          <a:bodyPr wrap="none" rtlCol="0">
            <a:spAutoFit/>
          </a:bodyPr>
          <a:lstStyle/>
          <a:p>
            <a:r>
              <a:rPr lang="nl-NL" sz="2800" b="1" dirty="0" err="1"/>
              <a:t>Kasepuhan</a:t>
            </a:r>
            <a:r>
              <a:rPr lang="nl-NL" sz="2800" b="1" dirty="0"/>
              <a:t>:</a:t>
            </a:r>
          </a:p>
          <a:p>
            <a:r>
              <a:rPr lang="nl-NL" sz="2800" b="1" dirty="0"/>
              <a:t>3.0 cm/</a:t>
            </a:r>
            <a:r>
              <a:rPr lang="nl-NL" sz="2800" b="1" dirty="0" err="1"/>
              <a:t>yr</a:t>
            </a:r>
            <a:endParaRPr lang="nl-NL" sz="2800" b="1" dirty="0"/>
          </a:p>
        </p:txBody>
      </p:sp>
      <p:cxnSp>
        <p:nvCxnSpPr>
          <p:cNvPr id="18" name="Rechte verbindingslijn met pijl 17">
            <a:extLst>
              <a:ext uri="{FF2B5EF4-FFF2-40B4-BE49-F238E27FC236}">
                <a16:creationId xmlns:a16="http://schemas.microsoft.com/office/drawing/2014/main" id="{7091D98D-F7EC-4832-82C0-17439A9DD867}"/>
              </a:ext>
            </a:extLst>
          </p:cNvPr>
          <p:cNvCxnSpPr>
            <a:cxnSpLocks/>
          </p:cNvCxnSpPr>
          <p:nvPr/>
        </p:nvCxnSpPr>
        <p:spPr>
          <a:xfrm flipH="1" flipV="1">
            <a:off x="5214406" y="1411357"/>
            <a:ext cx="3182177" cy="118274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Rechte verbindingslijn met pijl 19">
            <a:extLst>
              <a:ext uri="{FF2B5EF4-FFF2-40B4-BE49-F238E27FC236}">
                <a16:creationId xmlns:a16="http://schemas.microsoft.com/office/drawing/2014/main" id="{033EFB4E-DC1B-429C-8338-6732BDB03F9D}"/>
              </a:ext>
            </a:extLst>
          </p:cNvPr>
          <p:cNvCxnSpPr>
            <a:cxnSpLocks/>
          </p:cNvCxnSpPr>
          <p:nvPr/>
        </p:nvCxnSpPr>
        <p:spPr>
          <a:xfrm flipH="1" flipV="1">
            <a:off x="8737991" y="2110292"/>
            <a:ext cx="2361551" cy="49043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22" name="Afbeelding 21">
            <a:extLst>
              <a:ext uri="{FF2B5EF4-FFF2-40B4-BE49-F238E27FC236}">
                <a16:creationId xmlns:a16="http://schemas.microsoft.com/office/drawing/2014/main" id="{101A40E8-1FEF-4D1E-8FC6-1A19A2967164}"/>
              </a:ext>
            </a:extLst>
          </p:cNvPr>
          <p:cNvPicPr>
            <a:picLocks noChangeAspect="1"/>
          </p:cNvPicPr>
          <p:nvPr/>
        </p:nvPicPr>
        <p:blipFill>
          <a:blip r:embed="rId7"/>
          <a:stretch>
            <a:fillRect/>
          </a:stretch>
        </p:blipFill>
        <p:spPr>
          <a:xfrm>
            <a:off x="9617797" y="2594099"/>
            <a:ext cx="2611903" cy="2611903"/>
          </a:xfrm>
          <a:prstGeom prst="rect">
            <a:avLst/>
          </a:prstGeom>
        </p:spPr>
      </p:pic>
      <p:sp>
        <p:nvSpPr>
          <p:cNvPr id="23" name="Tekstvak 22">
            <a:extLst>
              <a:ext uri="{FF2B5EF4-FFF2-40B4-BE49-F238E27FC236}">
                <a16:creationId xmlns:a16="http://schemas.microsoft.com/office/drawing/2014/main" id="{CB708986-690D-4964-9DE9-F4BE44D69E0E}"/>
              </a:ext>
            </a:extLst>
          </p:cNvPr>
          <p:cNvSpPr txBox="1"/>
          <p:nvPr/>
        </p:nvSpPr>
        <p:spPr>
          <a:xfrm>
            <a:off x="10273529" y="5236046"/>
            <a:ext cx="1988045" cy="954107"/>
          </a:xfrm>
          <a:prstGeom prst="rect">
            <a:avLst/>
          </a:prstGeom>
          <a:noFill/>
        </p:spPr>
        <p:txBody>
          <a:bodyPr wrap="none" rtlCol="0">
            <a:spAutoFit/>
          </a:bodyPr>
          <a:lstStyle/>
          <a:p>
            <a:r>
              <a:rPr lang="nl-NL" sz="2800" b="1" dirty="0" err="1"/>
              <a:t>Kencono</a:t>
            </a:r>
            <a:r>
              <a:rPr lang="nl-NL" sz="2800" b="1" dirty="0"/>
              <a:t>:</a:t>
            </a:r>
          </a:p>
          <a:p>
            <a:r>
              <a:rPr lang="nl-NL" sz="2800" b="1" dirty="0"/>
              <a:t>0.043 cm/</a:t>
            </a:r>
            <a:r>
              <a:rPr lang="nl-NL" sz="2800" b="1" dirty="0" err="1"/>
              <a:t>yr</a:t>
            </a:r>
            <a:endParaRPr lang="nl-NL" sz="2800" b="1" dirty="0"/>
          </a:p>
        </p:txBody>
      </p:sp>
      <p:sp>
        <p:nvSpPr>
          <p:cNvPr id="24" name="Tekstvak 23">
            <a:extLst>
              <a:ext uri="{FF2B5EF4-FFF2-40B4-BE49-F238E27FC236}">
                <a16:creationId xmlns:a16="http://schemas.microsoft.com/office/drawing/2014/main" id="{6CFE9A9F-3278-4BEA-9FCD-17588488F4F9}"/>
              </a:ext>
            </a:extLst>
          </p:cNvPr>
          <p:cNvSpPr txBox="1"/>
          <p:nvPr/>
        </p:nvSpPr>
        <p:spPr>
          <a:xfrm>
            <a:off x="2141508" y="47425"/>
            <a:ext cx="9882257" cy="707886"/>
          </a:xfrm>
          <a:prstGeom prst="rect">
            <a:avLst/>
          </a:prstGeom>
          <a:solidFill>
            <a:schemeClr val="bg1"/>
          </a:solidFill>
        </p:spPr>
        <p:txBody>
          <a:bodyPr wrap="square" rtlCol="0">
            <a:spAutoFit/>
          </a:bodyPr>
          <a:lstStyle/>
          <a:p>
            <a:r>
              <a:rPr lang="nl-NL" sz="4000" b="1" dirty="0" err="1"/>
              <a:t>Subsidence</a:t>
            </a:r>
            <a:r>
              <a:rPr lang="nl-NL" sz="4000" b="1" dirty="0"/>
              <a:t> trends West – East </a:t>
            </a:r>
            <a:r>
              <a:rPr lang="nl-NL" sz="4000" b="1" dirty="0" err="1"/>
              <a:t>section</a:t>
            </a:r>
            <a:endParaRPr lang="nl-NL" sz="4000" b="1" dirty="0"/>
          </a:p>
        </p:txBody>
      </p:sp>
    </p:spTree>
    <p:extLst>
      <p:ext uri="{BB962C8B-B14F-4D97-AF65-F5344CB8AC3E}">
        <p14:creationId xmlns:p14="http://schemas.microsoft.com/office/powerpoint/2010/main" val="2517892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C38DA6C-500D-444B-94C5-9DA576347C1B}"/>
              </a:ext>
            </a:extLst>
          </p:cNvPr>
          <p:cNvPicPr>
            <a:picLocks noChangeAspect="1"/>
          </p:cNvPicPr>
          <p:nvPr/>
        </p:nvPicPr>
        <p:blipFill>
          <a:blip r:embed="rId2"/>
          <a:stretch>
            <a:fillRect/>
          </a:stretch>
        </p:blipFill>
        <p:spPr>
          <a:xfrm>
            <a:off x="7800631" y="152397"/>
            <a:ext cx="3884370" cy="3001159"/>
          </a:xfrm>
          <a:prstGeom prst="rect">
            <a:avLst/>
          </a:prstGeom>
        </p:spPr>
      </p:pic>
      <p:sp>
        <p:nvSpPr>
          <p:cNvPr id="6" name="TextBox 5">
            <a:extLst>
              <a:ext uri="{FF2B5EF4-FFF2-40B4-BE49-F238E27FC236}">
                <a16:creationId xmlns:a16="http://schemas.microsoft.com/office/drawing/2014/main" id="{9224885D-4317-4426-9297-8B1BA79331D3}"/>
              </a:ext>
            </a:extLst>
          </p:cNvPr>
          <p:cNvSpPr txBox="1"/>
          <p:nvPr/>
        </p:nvSpPr>
        <p:spPr>
          <a:xfrm>
            <a:off x="-20683" y="3392625"/>
            <a:ext cx="369332" cy="1037128"/>
          </a:xfrm>
          <a:prstGeom prst="rect">
            <a:avLst/>
          </a:prstGeom>
          <a:noFill/>
        </p:spPr>
        <p:txBody>
          <a:bodyPr vert="vert270" wrap="square" rtlCol="0">
            <a:spAutoFit/>
          </a:bodyPr>
          <a:lstStyle/>
          <a:p>
            <a:r>
              <a:rPr lang="en-US" sz="1200" dirty="0"/>
              <a:t>(mm)</a:t>
            </a:r>
            <a:endParaRPr lang="nl-NL" sz="1200" dirty="0"/>
          </a:p>
        </p:txBody>
      </p:sp>
      <p:sp>
        <p:nvSpPr>
          <p:cNvPr id="7" name="TextBox 6">
            <a:extLst>
              <a:ext uri="{FF2B5EF4-FFF2-40B4-BE49-F238E27FC236}">
                <a16:creationId xmlns:a16="http://schemas.microsoft.com/office/drawing/2014/main" id="{E52339B1-FCD0-4DF4-A43A-14BD95989B17}"/>
              </a:ext>
            </a:extLst>
          </p:cNvPr>
          <p:cNvSpPr txBox="1"/>
          <p:nvPr/>
        </p:nvSpPr>
        <p:spPr>
          <a:xfrm>
            <a:off x="-20683" y="5157640"/>
            <a:ext cx="369332" cy="1037128"/>
          </a:xfrm>
          <a:prstGeom prst="rect">
            <a:avLst/>
          </a:prstGeom>
          <a:noFill/>
        </p:spPr>
        <p:txBody>
          <a:bodyPr vert="vert270" wrap="square" rtlCol="0">
            <a:spAutoFit/>
          </a:bodyPr>
          <a:lstStyle/>
          <a:p>
            <a:r>
              <a:rPr lang="en-US" sz="1200" dirty="0"/>
              <a:t> (mm)</a:t>
            </a:r>
            <a:endParaRPr lang="nl-NL" sz="1200" dirty="0"/>
          </a:p>
        </p:txBody>
      </p:sp>
      <p:sp>
        <p:nvSpPr>
          <p:cNvPr id="8" name="TextBox 7">
            <a:extLst>
              <a:ext uri="{FF2B5EF4-FFF2-40B4-BE49-F238E27FC236}">
                <a16:creationId xmlns:a16="http://schemas.microsoft.com/office/drawing/2014/main" id="{70749DED-996F-4A67-9283-B53FD400842D}"/>
              </a:ext>
            </a:extLst>
          </p:cNvPr>
          <p:cNvSpPr txBox="1"/>
          <p:nvPr/>
        </p:nvSpPr>
        <p:spPr>
          <a:xfrm>
            <a:off x="4142363" y="4721858"/>
            <a:ext cx="2471797" cy="276999"/>
          </a:xfrm>
          <a:prstGeom prst="rect">
            <a:avLst/>
          </a:prstGeom>
          <a:noFill/>
        </p:spPr>
        <p:txBody>
          <a:bodyPr vert="horz" wrap="square" rtlCol="0">
            <a:spAutoFit/>
          </a:bodyPr>
          <a:lstStyle/>
          <a:p>
            <a:r>
              <a:rPr lang="en-US" sz="1200" dirty="0"/>
              <a:t>Distance from west (m)</a:t>
            </a:r>
            <a:endParaRPr lang="nl-NL" sz="1200" dirty="0"/>
          </a:p>
        </p:txBody>
      </p:sp>
      <p:sp>
        <p:nvSpPr>
          <p:cNvPr id="9" name="TextBox 8">
            <a:extLst>
              <a:ext uri="{FF2B5EF4-FFF2-40B4-BE49-F238E27FC236}">
                <a16:creationId xmlns:a16="http://schemas.microsoft.com/office/drawing/2014/main" id="{D357C23B-353E-4E09-AA6D-11F2E6C04840}"/>
              </a:ext>
            </a:extLst>
          </p:cNvPr>
          <p:cNvSpPr txBox="1"/>
          <p:nvPr/>
        </p:nvSpPr>
        <p:spPr>
          <a:xfrm>
            <a:off x="4142362" y="6581001"/>
            <a:ext cx="2471797" cy="276999"/>
          </a:xfrm>
          <a:prstGeom prst="rect">
            <a:avLst/>
          </a:prstGeom>
          <a:noFill/>
        </p:spPr>
        <p:txBody>
          <a:bodyPr vert="horz" wrap="square" rtlCol="0">
            <a:spAutoFit/>
          </a:bodyPr>
          <a:lstStyle/>
          <a:p>
            <a:r>
              <a:rPr lang="en-US" sz="1200" dirty="0"/>
              <a:t>Distance from west (m)</a:t>
            </a:r>
            <a:endParaRPr lang="nl-NL" sz="1200" dirty="0"/>
          </a:p>
        </p:txBody>
      </p:sp>
      <p:sp>
        <p:nvSpPr>
          <p:cNvPr id="12" name="TextBox 11">
            <a:extLst>
              <a:ext uri="{FF2B5EF4-FFF2-40B4-BE49-F238E27FC236}">
                <a16:creationId xmlns:a16="http://schemas.microsoft.com/office/drawing/2014/main" id="{D45FCFC8-3E62-4CA8-961A-498139B15842}"/>
              </a:ext>
            </a:extLst>
          </p:cNvPr>
          <p:cNvSpPr txBox="1"/>
          <p:nvPr/>
        </p:nvSpPr>
        <p:spPr>
          <a:xfrm>
            <a:off x="8386371" y="809908"/>
            <a:ext cx="304800" cy="338554"/>
          </a:xfrm>
          <a:prstGeom prst="rect">
            <a:avLst/>
          </a:prstGeom>
          <a:solidFill>
            <a:schemeClr val="bg1">
              <a:alpha val="52000"/>
            </a:schemeClr>
          </a:solidFill>
        </p:spPr>
        <p:txBody>
          <a:bodyPr wrap="square" rtlCol="0">
            <a:spAutoFit/>
          </a:bodyPr>
          <a:lstStyle/>
          <a:p>
            <a:r>
              <a:rPr lang="en-US" sz="1600" dirty="0"/>
              <a:t>4</a:t>
            </a:r>
            <a:endParaRPr lang="nl-NL" sz="1600" dirty="0"/>
          </a:p>
        </p:txBody>
      </p:sp>
      <p:sp>
        <p:nvSpPr>
          <p:cNvPr id="13" name="TextBox 12">
            <a:extLst>
              <a:ext uri="{FF2B5EF4-FFF2-40B4-BE49-F238E27FC236}">
                <a16:creationId xmlns:a16="http://schemas.microsoft.com/office/drawing/2014/main" id="{FEAFC99A-BD36-40C5-82FE-CD2E76B0E91E}"/>
              </a:ext>
            </a:extLst>
          </p:cNvPr>
          <p:cNvSpPr txBox="1"/>
          <p:nvPr/>
        </p:nvSpPr>
        <p:spPr>
          <a:xfrm>
            <a:off x="8386371" y="1874572"/>
            <a:ext cx="304800" cy="338554"/>
          </a:xfrm>
          <a:prstGeom prst="rect">
            <a:avLst/>
          </a:prstGeom>
          <a:solidFill>
            <a:schemeClr val="bg1">
              <a:alpha val="52000"/>
            </a:schemeClr>
          </a:solidFill>
        </p:spPr>
        <p:txBody>
          <a:bodyPr wrap="square" rtlCol="0">
            <a:spAutoFit/>
          </a:bodyPr>
          <a:lstStyle/>
          <a:p>
            <a:r>
              <a:rPr lang="en-US" sz="1600" dirty="0"/>
              <a:t>5</a:t>
            </a:r>
            <a:endParaRPr lang="nl-NL" sz="1600" dirty="0"/>
          </a:p>
        </p:txBody>
      </p:sp>
      <p:sp>
        <p:nvSpPr>
          <p:cNvPr id="14" name="TextBox 13">
            <a:extLst>
              <a:ext uri="{FF2B5EF4-FFF2-40B4-BE49-F238E27FC236}">
                <a16:creationId xmlns:a16="http://schemas.microsoft.com/office/drawing/2014/main" id="{26E50A2D-7241-44FE-B323-F124115B0A04}"/>
              </a:ext>
            </a:extLst>
          </p:cNvPr>
          <p:cNvSpPr txBox="1"/>
          <p:nvPr/>
        </p:nvSpPr>
        <p:spPr>
          <a:xfrm>
            <a:off x="506999" y="2872106"/>
            <a:ext cx="304800" cy="338554"/>
          </a:xfrm>
          <a:prstGeom prst="rect">
            <a:avLst/>
          </a:prstGeom>
          <a:solidFill>
            <a:schemeClr val="bg1">
              <a:alpha val="52000"/>
            </a:schemeClr>
          </a:solidFill>
        </p:spPr>
        <p:txBody>
          <a:bodyPr wrap="square" rtlCol="0">
            <a:spAutoFit/>
          </a:bodyPr>
          <a:lstStyle/>
          <a:p>
            <a:r>
              <a:rPr lang="en-US" sz="1600" dirty="0"/>
              <a:t>4</a:t>
            </a:r>
            <a:endParaRPr lang="nl-NL" sz="1600" dirty="0"/>
          </a:p>
        </p:txBody>
      </p:sp>
      <p:sp>
        <p:nvSpPr>
          <p:cNvPr id="15" name="TextBox 14">
            <a:extLst>
              <a:ext uri="{FF2B5EF4-FFF2-40B4-BE49-F238E27FC236}">
                <a16:creationId xmlns:a16="http://schemas.microsoft.com/office/drawing/2014/main" id="{0AC98A3D-B075-4D9B-977B-6D82423C5357}"/>
              </a:ext>
            </a:extLst>
          </p:cNvPr>
          <p:cNvSpPr txBox="1"/>
          <p:nvPr/>
        </p:nvSpPr>
        <p:spPr>
          <a:xfrm>
            <a:off x="452226" y="4898375"/>
            <a:ext cx="304800" cy="338554"/>
          </a:xfrm>
          <a:prstGeom prst="rect">
            <a:avLst/>
          </a:prstGeom>
          <a:solidFill>
            <a:schemeClr val="bg1">
              <a:alpha val="52000"/>
            </a:schemeClr>
          </a:solidFill>
        </p:spPr>
        <p:txBody>
          <a:bodyPr wrap="square" rtlCol="0">
            <a:spAutoFit/>
          </a:bodyPr>
          <a:lstStyle/>
          <a:p>
            <a:r>
              <a:rPr lang="en-US" sz="1600" dirty="0"/>
              <a:t>5</a:t>
            </a:r>
            <a:endParaRPr lang="nl-NL" sz="1600" dirty="0"/>
          </a:p>
        </p:txBody>
      </p:sp>
      <p:pic>
        <p:nvPicPr>
          <p:cNvPr id="22" name="Picture 21">
            <a:extLst>
              <a:ext uri="{FF2B5EF4-FFF2-40B4-BE49-F238E27FC236}">
                <a16:creationId xmlns:a16="http://schemas.microsoft.com/office/drawing/2014/main" id="{5E73C03D-00A8-4B7F-B4FD-2672850D0B18}"/>
              </a:ext>
            </a:extLst>
          </p:cNvPr>
          <p:cNvPicPr>
            <a:picLocks noChangeAspect="1"/>
          </p:cNvPicPr>
          <p:nvPr/>
        </p:nvPicPr>
        <p:blipFill>
          <a:blip r:embed="rId3"/>
          <a:stretch>
            <a:fillRect/>
          </a:stretch>
        </p:blipFill>
        <p:spPr>
          <a:xfrm>
            <a:off x="260190" y="3210660"/>
            <a:ext cx="10589263" cy="1511198"/>
          </a:xfrm>
          <a:prstGeom prst="rect">
            <a:avLst/>
          </a:prstGeom>
        </p:spPr>
      </p:pic>
      <p:pic>
        <p:nvPicPr>
          <p:cNvPr id="23" name="Picture 22">
            <a:extLst>
              <a:ext uri="{FF2B5EF4-FFF2-40B4-BE49-F238E27FC236}">
                <a16:creationId xmlns:a16="http://schemas.microsoft.com/office/drawing/2014/main" id="{FA7DB56F-3741-4378-8FC6-8DB8C7A2F03D}"/>
              </a:ext>
            </a:extLst>
          </p:cNvPr>
          <p:cNvPicPr>
            <a:picLocks noChangeAspect="1"/>
          </p:cNvPicPr>
          <p:nvPr/>
        </p:nvPicPr>
        <p:blipFill>
          <a:blip r:embed="rId4"/>
          <a:stretch>
            <a:fillRect/>
          </a:stretch>
        </p:blipFill>
        <p:spPr>
          <a:xfrm>
            <a:off x="260190" y="5175374"/>
            <a:ext cx="10684035" cy="1375046"/>
          </a:xfrm>
          <a:prstGeom prst="rect">
            <a:avLst/>
          </a:prstGeom>
        </p:spPr>
      </p:pic>
      <p:sp>
        <p:nvSpPr>
          <p:cNvPr id="16" name="TextBox 5">
            <a:extLst>
              <a:ext uri="{FF2B5EF4-FFF2-40B4-BE49-F238E27FC236}">
                <a16:creationId xmlns:a16="http://schemas.microsoft.com/office/drawing/2014/main" id="{0C5D8536-146A-463D-9A18-6FCD1E0A77E9}"/>
              </a:ext>
            </a:extLst>
          </p:cNvPr>
          <p:cNvSpPr txBox="1"/>
          <p:nvPr/>
        </p:nvSpPr>
        <p:spPr>
          <a:xfrm>
            <a:off x="163983" y="84108"/>
            <a:ext cx="6049530" cy="1077218"/>
          </a:xfrm>
          <a:prstGeom prst="rect">
            <a:avLst/>
          </a:prstGeom>
          <a:solidFill>
            <a:schemeClr val="accent4">
              <a:lumMod val="40000"/>
              <a:lumOff val="60000"/>
            </a:schemeClr>
          </a:solidFill>
        </p:spPr>
        <p:txBody>
          <a:bodyPr wrap="square" rtlCol="0">
            <a:spAutoFit/>
          </a:bodyPr>
          <a:lstStyle/>
          <a:p>
            <a:r>
              <a:rPr lang="en-US" sz="3200" b="1" dirty="0" err="1"/>
              <a:t>Pekalongan</a:t>
            </a:r>
            <a:r>
              <a:rPr lang="en-US" sz="3200" b="1" dirty="0"/>
              <a:t>: Cumulative 5 years LS</a:t>
            </a:r>
            <a:endParaRPr lang="nl-NL" sz="3200" b="1" dirty="0"/>
          </a:p>
          <a:p>
            <a:r>
              <a:rPr lang="en-US" sz="3200" b="1" dirty="0"/>
              <a:t>January 2016 – January 2021</a:t>
            </a:r>
            <a:endParaRPr lang="nl-NL" sz="3200" b="1" dirty="0"/>
          </a:p>
        </p:txBody>
      </p:sp>
      <p:sp>
        <p:nvSpPr>
          <p:cNvPr id="17" name="TextBox 5">
            <a:extLst>
              <a:ext uri="{FF2B5EF4-FFF2-40B4-BE49-F238E27FC236}">
                <a16:creationId xmlns:a16="http://schemas.microsoft.com/office/drawing/2014/main" id="{45A64AB6-6080-4826-8538-B7303D653570}"/>
              </a:ext>
            </a:extLst>
          </p:cNvPr>
          <p:cNvSpPr txBox="1"/>
          <p:nvPr/>
        </p:nvSpPr>
        <p:spPr>
          <a:xfrm>
            <a:off x="811799" y="2653054"/>
            <a:ext cx="1202634" cy="584775"/>
          </a:xfrm>
          <a:prstGeom prst="rect">
            <a:avLst/>
          </a:prstGeom>
          <a:solidFill>
            <a:schemeClr val="bg1"/>
          </a:solidFill>
        </p:spPr>
        <p:txBody>
          <a:bodyPr wrap="square" rtlCol="0">
            <a:spAutoFit/>
          </a:bodyPr>
          <a:lstStyle/>
          <a:p>
            <a:r>
              <a:rPr lang="en-US" sz="3200" b="1" dirty="0"/>
              <a:t>West</a:t>
            </a:r>
            <a:endParaRPr lang="nl-NL" sz="3200" b="1" dirty="0"/>
          </a:p>
        </p:txBody>
      </p:sp>
      <p:sp>
        <p:nvSpPr>
          <p:cNvPr id="18" name="TextBox 5">
            <a:extLst>
              <a:ext uri="{FF2B5EF4-FFF2-40B4-BE49-F238E27FC236}">
                <a16:creationId xmlns:a16="http://schemas.microsoft.com/office/drawing/2014/main" id="{0FBE9C71-BEA2-4C21-998F-601BF2DB03BE}"/>
              </a:ext>
            </a:extLst>
          </p:cNvPr>
          <p:cNvSpPr txBox="1"/>
          <p:nvPr/>
        </p:nvSpPr>
        <p:spPr>
          <a:xfrm>
            <a:off x="6507397" y="2674922"/>
            <a:ext cx="1202634" cy="584775"/>
          </a:xfrm>
          <a:prstGeom prst="rect">
            <a:avLst/>
          </a:prstGeom>
          <a:solidFill>
            <a:schemeClr val="bg1"/>
          </a:solidFill>
        </p:spPr>
        <p:txBody>
          <a:bodyPr wrap="square" rtlCol="0">
            <a:spAutoFit/>
          </a:bodyPr>
          <a:lstStyle/>
          <a:p>
            <a:r>
              <a:rPr lang="en-US" sz="3200" b="1" dirty="0"/>
              <a:t>East</a:t>
            </a:r>
            <a:endParaRPr lang="nl-NL" sz="3200" b="1" dirty="0"/>
          </a:p>
        </p:txBody>
      </p:sp>
      <p:cxnSp>
        <p:nvCxnSpPr>
          <p:cNvPr id="4" name="Rechte verbindingslijn met pijl 3">
            <a:extLst>
              <a:ext uri="{FF2B5EF4-FFF2-40B4-BE49-F238E27FC236}">
                <a16:creationId xmlns:a16="http://schemas.microsoft.com/office/drawing/2014/main" id="{842C842D-6F04-421A-8485-47E3A8FCC5E9}"/>
              </a:ext>
            </a:extLst>
          </p:cNvPr>
          <p:cNvCxnSpPr/>
          <p:nvPr/>
        </p:nvCxnSpPr>
        <p:spPr>
          <a:xfrm>
            <a:off x="4552122" y="3279575"/>
            <a:ext cx="0" cy="944555"/>
          </a:xfrm>
          <a:prstGeom prst="straightConnector1">
            <a:avLst/>
          </a:prstGeom>
          <a:ln w="38100">
            <a:solidFill>
              <a:schemeClr val="bg2">
                <a:lumMod val="1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TextBox 5">
            <a:extLst>
              <a:ext uri="{FF2B5EF4-FFF2-40B4-BE49-F238E27FC236}">
                <a16:creationId xmlns:a16="http://schemas.microsoft.com/office/drawing/2014/main" id="{16F74079-EACE-4D01-B6EA-FE406C563927}"/>
              </a:ext>
            </a:extLst>
          </p:cNvPr>
          <p:cNvSpPr txBox="1"/>
          <p:nvPr/>
        </p:nvSpPr>
        <p:spPr>
          <a:xfrm>
            <a:off x="78590" y="1318901"/>
            <a:ext cx="7554322" cy="1077218"/>
          </a:xfrm>
          <a:prstGeom prst="rect">
            <a:avLst/>
          </a:prstGeom>
          <a:solidFill>
            <a:schemeClr val="bg1"/>
          </a:solidFill>
        </p:spPr>
        <p:txBody>
          <a:bodyPr wrap="square" rtlCol="0">
            <a:spAutoFit/>
          </a:bodyPr>
          <a:lstStyle/>
          <a:p>
            <a:r>
              <a:rPr lang="en-US" sz="3200" b="1" dirty="0">
                <a:highlight>
                  <a:srgbClr val="FFFF00"/>
                </a:highlight>
              </a:rPr>
              <a:t>Large areas in Central city have LS of &gt;80 cm in 5 years !!</a:t>
            </a:r>
            <a:endParaRPr lang="nl-NL" sz="3200" b="1" dirty="0">
              <a:highlight>
                <a:srgbClr val="FFFF00"/>
              </a:highlight>
            </a:endParaRPr>
          </a:p>
        </p:txBody>
      </p:sp>
    </p:spTree>
    <p:extLst>
      <p:ext uri="{BB962C8B-B14F-4D97-AF65-F5344CB8AC3E}">
        <p14:creationId xmlns:p14="http://schemas.microsoft.com/office/powerpoint/2010/main" val="3705251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45B42791-95C0-4134-BD61-41177E68EF5C}"/>
              </a:ext>
            </a:extLst>
          </p:cNvPr>
          <p:cNvSpPr txBox="1"/>
          <p:nvPr/>
        </p:nvSpPr>
        <p:spPr>
          <a:xfrm>
            <a:off x="1" y="-18262"/>
            <a:ext cx="12192000" cy="1569660"/>
          </a:xfrm>
          <a:prstGeom prst="rect">
            <a:avLst/>
          </a:prstGeom>
          <a:solidFill>
            <a:schemeClr val="accent1">
              <a:lumMod val="40000"/>
              <a:lumOff val="60000"/>
            </a:schemeClr>
          </a:solidFill>
        </p:spPr>
        <p:txBody>
          <a:bodyPr wrap="square" rtlCol="0">
            <a:spAutoFit/>
          </a:bodyPr>
          <a:lstStyle/>
          <a:p>
            <a:r>
              <a:rPr lang="nl-NL" sz="4800" b="1" dirty="0"/>
              <a:t>Land </a:t>
            </a:r>
            <a:r>
              <a:rPr lang="nl-NL" sz="4800" b="1" dirty="0" err="1"/>
              <a:t>Subsidence</a:t>
            </a:r>
            <a:r>
              <a:rPr lang="nl-NL" sz="4800" b="1" dirty="0"/>
              <a:t> Information </a:t>
            </a:r>
            <a:r>
              <a:rPr lang="nl-NL" sz="4800" b="1" dirty="0" err="1"/>
              <a:t>Pekalongan</a:t>
            </a:r>
            <a:r>
              <a:rPr lang="nl-NL" sz="4800" b="1" dirty="0"/>
              <a:t> &amp; Semarang – </a:t>
            </a:r>
            <a:r>
              <a:rPr lang="nl-NL" sz="4800" b="1" dirty="0" err="1"/>
              <a:t>ongoing</a:t>
            </a:r>
            <a:r>
              <a:rPr lang="nl-NL" sz="4800" b="1" dirty="0"/>
              <a:t> </a:t>
            </a:r>
            <a:r>
              <a:rPr lang="nl-NL" sz="4800" b="1" dirty="0" err="1"/>
              <a:t>work</a:t>
            </a:r>
            <a:endParaRPr lang="nl-NL" sz="4800" b="1" dirty="0"/>
          </a:p>
        </p:txBody>
      </p:sp>
      <p:sp>
        <p:nvSpPr>
          <p:cNvPr id="3" name="Tekstvak 2">
            <a:extLst>
              <a:ext uri="{FF2B5EF4-FFF2-40B4-BE49-F238E27FC236}">
                <a16:creationId xmlns:a16="http://schemas.microsoft.com/office/drawing/2014/main" id="{268F4DD5-10A5-48D0-84C7-1169A55CC3D7}"/>
              </a:ext>
            </a:extLst>
          </p:cNvPr>
          <p:cNvSpPr txBox="1"/>
          <p:nvPr/>
        </p:nvSpPr>
        <p:spPr>
          <a:xfrm>
            <a:off x="121185" y="1551398"/>
            <a:ext cx="11678484" cy="5170646"/>
          </a:xfrm>
          <a:prstGeom prst="rect">
            <a:avLst/>
          </a:prstGeom>
          <a:solidFill>
            <a:schemeClr val="bg1"/>
          </a:solidFill>
        </p:spPr>
        <p:txBody>
          <a:bodyPr wrap="square" rtlCol="0">
            <a:spAutoFit/>
          </a:bodyPr>
          <a:lstStyle/>
          <a:p>
            <a:r>
              <a:rPr lang="nl-NL" sz="3000" b="1" dirty="0">
                <a:highlight>
                  <a:srgbClr val="FFFF00"/>
                </a:highlight>
              </a:rPr>
              <a:t>Land </a:t>
            </a:r>
            <a:r>
              <a:rPr lang="nl-NL" sz="3000" b="1" dirty="0" err="1">
                <a:highlight>
                  <a:srgbClr val="FFFF00"/>
                </a:highlight>
              </a:rPr>
              <a:t>Subsidence</a:t>
            </a:r>
            <a:r>
              <a:rPr lang="nl-NL" sz="3000" b="1" dirty="0">
                <a:highlight>
                  <a:srgbClr val="FFFF00"/>
                </a:highlight>
              </a:rPr>
              <a:t> has major </a:t>
            </a:r>
            <a:r>
              <a:rPr lang="nl-NL" sz="3000" b="1" dirty="0" err="1">
                <a:highlight>
                  <a:srgbClr val="FFFF00"/>
                </a:highlight>
              </a:rPr>
              <a:t>implications</a:t>
            </a:r>
            <a:r>
              <a:rPr lang="nl-NL" sz="3000" b="1" dirty="0">
                <a:highlight>
                  <a:srgbClr val="FFFF00"/>
                </a:highlight>
              </a:rPr>
              <a:t> </a:t>
            </a:r>
            <a:r>
              <a:rPr lang="nl-NL" sz="3000" b="1" dirty="0" err="1">
                <a:highlight>
                  <a:srgbClr val="FFFF00"/>
                </a:highlight>
              </a:rPr>
              <a:t>for</a:t>
            </a:r>
            <a:r>
              <a:rPr lang="nl-NL" sz="3000" b="1" dirty="0">
                <a:highlight>
                  <a:srgbClr val="FFFF00"/>
                </a:highlight>
              </a:rPr>
              <a:t> </a:t>
            </a:r>
            <a:r>
              <a:rPr lang="nl-NL" sz="3000" b="1" dirty="0" err="1">
                <a:highlight>
                  <a:srgbClr val="FFFF00"/>
                </a:highlight>
              </a:rPr>
              <a:t>urban</a:t>
            </a:r>
            <a:r>
              <a:rPr lang="nl-NL" sz="3000" b="1" dirty="0">
                <a:highlight>
                  <a:srgbClr val="FFFF00"/>
                </a:highlight>
              </a:rPr>
              <a:t> water management &amp; </a:t>
            </a:r>
            <a:r>
              <a:rPr lang="nl-NL" sz="3000" b="1" dirty="0" err="1">
                <a:highlight>
                  <a:srgbClr val="FFFF00"/>
                </a:highlight>
              </a:rPr>
              <a:t>coastline</a:t>
            </a:r>
            <a:r>
              <a:rPr lang="nl-NL" sz="3000" b="1" dirty="0">
                <a:highlight>
                  <a:srgbClr val="FFFF00"/>
                </a:highlight>
              </a:rPr>
              <a:t> management</a:t>
            </a:r>
          </a:p>
          <a:p>
            <a:pPr marL="457200" indent="-457200">
              <a:buFont typeface="Arial" panose="020B0604020202020204" pitchFamily="34" charset="0"/>
              <a:buChar char="•"/>
            </a:pPr>
            <a:r>
              <a:rPr lang="nl-NL" sz="3000" b="1" dirty="0"/>
              <a:t>Land level changes in 5, 10, 20 </a:t>
            </a:r>
            <a:r>
              <a:rPr lang="nl-NL" sz="3000" b="1" dirty="0" err="1"/>
              <a:t>years</a:t>
            </a:r>
            <a:r>
              <a:rPr lang="nl-NL" sz="3000" b="1" dirty="0"/>
              <a:t>  </a:t>
            </a:r>
            <a:r>
              <a:rPr lang="nl-NL" sz="3000" b="1" dirty="0">
                <a:sym typeface="Wingdings" panose="05000000000000000000" pitchFamily="2" charset="2"/>
              </a:rPr>
              <a:t> </a:t>
            </a:r>
            <a:r>
              <a:rPr lang="nl-NL" sz="3000" b="1" dirty="0" err="1">
                <a:sym typeface="Wingdings" panose="05000000000000000000" pitchFamily="2" charset="2"/>
              </a:rPr>
              <a:t>urban</a:t>
            </a:r>
            <a:r>
              <a:rPr lang="nl-NL" sz="3000" b="1" dirty="0">
                <a:sym typeface="Wingdings" panose="05000000000000000000" pitchFamily="2" charset="2"/>
              </a:rPr>
              <a:t> </a:t>
            </a:r>
            <a:r>
              <a:rPr lang="nl-NL" sz="3000" b="1" dirty="0" err="1">
                <a:sym typeface="Wingdings" panose="05000000000000000000" pitchFamily="2" charset="2"/>
              </a:rPr>
              <a:t>floods</a:t>
            </a:r>
            <a:r>
              <a:rPr lang="nl-NL" sz="3000" b="1" dirty="0">
                <a:sym typeface="Wingdings" panose="05000000000000000000" pitchFamily="2" charset="2"/>
              </a:rPr>
              <a:t> (</a:t>
            </a:r>
            <a:r>
              <a:rPr lang="nl-NL" sz="3000" b="1" dirty="0" err="1">
                <a:sym typeface="Wingdings" panose="05000000000000000000" pitchFamily="2" charset="2"/>
              </a:rPr>
              <a:t>rain</a:t>
            </a:r>
            <a:r>
              <a:rPr lang="nl-NL" sz="3000" b="1" dirty="0">
                <a:sym typeface="Wingdings" panose="05000000000000000000" pitchFamily="2" charset="2"/>
              </a:rPr>
              <a:t>, </a:t>
            </a:r>
            <a:r>
              <a:rPr lang="nl-NL" sz="3000" b="1" dirty="0" err="1">
                <a:sym typeface="Wingdings" panose="05000000000000000000" pitchFamily="2" charset="2"/>
              </a:rPr>
              <a:t>river</a:t>
            </a:r>
            <a:r>
              <a:rPr lang="nl-NL" sz="3000" b="1" dirty="0">
                <a:sym typeface="Wingdings" panose="05000000000000000000" pitchFamily="2" charset="2"/>
              </a:rPr>
              <a:t>, rob)</a:t>
            </a:r>
          </a:p>
          <a:p>
            <a:pPr marL="457200" indent="-457200">
              <a:buFont typeface="Arial" panose="020B0604020202020204" pitchFamily="34" charset="0"/>
              <a:buChar char="•"/>
            </a:pPr>
            <a:r>
              <a:rPr lang="nl-NL" sz="3000" b="1" dirty="0" err="1">
                <a:sym typeface="Wingdings" panose="05000000000000000000" pitchFamily="2" charset="2"/>
              </a:rPr>
              <a:t>Deformation</a:t>
            </a:r>
            <a:r>
              <a:rPr lang="nl-NL" sz="3000" b="1" dirty="0">
                <a:sym typeface="Wingdings" panose="05000000000000000000" pitchFamily="2" charset="2"/>
              </a:rPr>
              <a:t> / </a:t>
            </a:r>
            <a:r>
              <a:rPr lang="nl-NL" sz="3000" b="1" dirty="0" err="1">
                <a:sym typeface="Wingdings" panose="05000000000000000000" pitchFamily="2" charset="2"/>
              </a:rPr>
              <a:t>damage</a:t>
            </a:r>
            <a:r>
              <a:rPr lang="nl-NL" sz="3000" b="1" dirty="0">
                <a:sym typeface="Wingdings" panose="05000000000000000000" pitchFamily="2" charset="2"/>
              </a:rPr>
              <a:t> </a:t>
            </a:r>
            <a:r>
              <a:rPr lang="nl-NL" sz="3000" b="1" dirty="0" err="1">
                <a:sym typeface="Wingdings" panose="05000000000000000000" pitchFamily="2" charset="2"/>
              </a:rPr>
              <a:t>to</a:t>
            </a:r>
            <a:r>
              <a:rPr lang="nl-NL" sz="3000" b="1" dirty="0">
                <a:sym typeface="Wingdings" panose="05000000000000000000" pitchFamily="2" charset="2"/>
              </a:rPr>
              <a:t> </a:t>
            </a:r>
            <a:r>
              <a:rPr lang="nl-NL" sz="3000" b="1" dirty="0" err="1">
                <a:sym typeface="Wingdings" panose="05000000000000000000" pitchFamily="2" charset="2"/>
              </a:rPr>
              <a:t>vital</a:t>
            </a:r>
            <a:r>
              <a:rPr lang="nl-NL" sz="3000" b="1" dirty="0">
                <a:sym typeface="Wingdings" panose="05000000000000000000" pitchFamily="2" charset="2"/>
              </a:rPr>
              <a:t> </a:t>
            </a:r>
            <a:r>
              <a:rPr lang="nl-NL" sz="3000" b="1" dirty="0" err="1">
                <a:sym typeface="Wingdings" panose="05000000000000000000" pitchFamily="2" charset="2"/>
              </a:rPr>
              <a:t>infrastructure</a:t>
            </a:r>
            <a:r>
              <a:rPr lang="nl-NL" sz="3000" b="1" dirty="0">
                <a:sym typeface="Wingdings" panose="05000000000000000000" pitchFamily="2" charset="2"/>
              </a:rPr>
              <a:t> (</a:t>
            </a:r>
            <a:r>
              <a:rPr lang="nl-NL" sz="3000" b="1" dirty="0" err="1">
                <a:sym typeface="Wingdings" panose="05000000000000000000" pitchFamily="2" charset="2"/>
              </a:rPr>
              <a:t>roads</a:t>
            </a:r>
            <a:r>
              <a:rPr lang="nl-NL" sz="3000" b="1" dirty="0">
                <a:sym typeface="Wingdings" panose="05000000000000000000" pitchFamily="2" charset="2"/>
              </a:rPr>
              <a:t>, </a:t>
            </a:r>
            <a:r>
              <a:rPr lang="nl-NL" sz="3000" b="1" dirty="0" err="1">
                <a:sym typeface="Wingdings" panose="05000000000000000000" pitchFamily="2" charset="2"/>
              </a:rPr>
              <a:t>sea</a:t>
            </a:r>
            <a:r>
              <a:rPr lang="nl-NL" sz="3000" b="1" dirty="0">
                <a:sym typeface="Wingdings" panose="05000000000000000000" pitchFamily="2" charset="2"/>
              </a:rPr>
              <a:t> </a:t>
            </a:r>
            <a:r>
              <a:rPr lang="nl-NL" sz="3000" b="1" dirty="0" err="1">
                <a:sym typeface="Wingdings" panose="05000000000000000000" pitchFamily="2" charset="2"/>
              </a:rPr>
              <a:t>wall</a:t>
            </a:r>
            <a:r>
              <a:rPr lang="nl-NL" sz="3000" b="1" dirty="0">
                <a:sym typeface="Wingdings" panose="05000000000000000000" pitchFamily="2" charset="2"/>
              </a:rPr>
              <a:t>, </a:t>
            </a:r>
            <a:r>
              <a:rPr lang="nl-NL" sz="3000" b="1" dirty="0" err="1">
                <a:sym typeface="Wingdings" panose="05000000000000000000" pitchFamily="2" charset="2"/>
              </a:rPr>
              <a:t>sluices</a:t>
            </a:r>
            <a:r>
              <a:rPr lang="nl-NL" sz="3000" b="1" dirty="0">
                <a:sym typeface="Wingdings" panose="05000000000000000000" pitchFamily="2" charset="2"/>
              </a:rPr>
              <a:t>, </a:t>
            </a:r>
            <a:r>
              <a:rPr lang="nl-NL" sz="3000" b="1" dirty="0" err="1">
                <a:sym typeface="Wingdings" panose="05000000000000000000" pitchFamily="2" charset="2"/>
              </a:rPr>
              <a:t>bridges</a:t>
            </a:r>
            <a:r>
              <a:rPr lang="nl-NL" sz="3000" b="1" dirty="0">
                <a:sym typeface="Wingdings" panose="05000000000000000000" pitchFamily="2" charset="2"/>
              </a:rPr>
              <a:t>, port </a:t>
            </a:r>
            <a:r>
              <a:rPr lang="nl-NL" sz="3000" b="1" dirty="0" err="1">
                <a:sym typeface="Wingdings" panose="05000000000000000000" pitchFamily="2" charset="2"/>
              </a:rPr>
              <a:t>infrastructure</a:t>
            </a:r>
            <a:r>
              <a:rPr lang="nl-NL" sz="3000" b="1" dirty="0">
                <a:sym typeface="Wingdings" panose="05000000000000000000" pitchFamily="2" charset="2"/>
              </a:rPr>
              <a:t> )</a:t>
            </a:r>
          </a:p>
          <a:p>
            <a:r>
              <a:rPr lang="nl-NL" sz="3000" b="1" dirty="0">
                <a:sym typeface="Wingdings" panose="05000000000000000000" pitchFamily="2" charset="2"/>
              </a:rPr>
              <a:t>Water </a:t>
            </a:r>
            <a:r>
              <a:rPr lang="nl-NL" sz="3000" b="1" dirty="0" err="1">
                <a:sym typeface="Wingdings" panose="05000000000000000000" pitchFamily="2" charset="2"/>
              </a:rPr>
              <a:t>supply</a:t>
            </a:r>
            <a:r>
              <a:rPr lang="nl-NL" sz="3000" b="1" dirty="0">
                <a:sym typeface="Wingdings" panose="05000000000000000000" pitchFamily="2" charset="2"/>
              </a:rPr>
              <a:t> options</a:t>
            </a:r>
          </a:p>
          <a:p>
            <a:pPr marL="457200" indent="-457200">
              <a:buFont typeface="Arial" panose="020B0604020202020204" pitchFamily="34" charset="0"/>
              <a:buChar char="•"/>
            </a:pPr>
            <a:r>
              <a:rPr lang="nl-NL" sz="3000" b="1" dirty="0" err="1">
                <a:sym typeface="Wingdings" panose="05000000000000000000" pitchFamily="2" charset="2"/>
              </a:rPr>
              <a:t>Use</a:t>
            </a:r>
            <a:r>
              <a:rPr lang="nl-NL" sz="3000" b="1" dirty="0">
                <a:sym typeface="Wingdings" panose="05000000000000000000" pitchFamily="2" charset="2"/>
              </a:rPr>
              <a:t> of </a:t>
            </a:r>
            <a:r>
              <a:rPr lang="nl-NL" sz="3000" b="1" dirty="0" err="1">
                <a:sym typeface="Wingdings" panose="05000000000000000000" pitchFamily="2" charset="2"/>
              </a:rPr>
              <a:t>groundwater</a:t>
            </a:r>
            <a:r>
              <a:rPr lang="nl-NL" sz="3000" b="1" dirty="0">
                <a:sym typeface="Wingdings" panose="05000000000000000000" pitchFamily="2" charset="2"/>
              </a:rPr>
              <a:t> </a:t>
            </a:r>
            <a:r>
              <a:rPr lang="nl-NL" sz="3000" b="1" dirty="0" err="1">
                <a:sym typeface="Wingdings" panose="05000000000000000000" pitchFamily="2" charset="2"/>
              </a:rPr>
              <a:t>to</a:t>
            </a:r>
            <a:r>
              <a:rPr lang="nl-NL" sz="3000" b="1" dirty="0">
                <a:sym typeface="Wingdings" panose="05000000000000000000" pitchFamily="2" charset="2"/>
              </a:rPr>
              <a:t> </a:t>
            </a:r>
            <a:r>
              <a:rPr lang="nl-NL" sz="3000" b="1" dirty="0" err="1">
                <a:sym typeface="Wingdings" panose="05000000000000000000" pitchFamily="2" charset="2"/>
              </a:rPr>
              <a:t>be</a:t>
            </a:r>
            <a:r>
              <a:rPr lang="nl-NL" sz="3000" b="1" dirty="0">
                <a:sym typeface="Wingdings" panose="05000000000000000000" pitchFamily="2" charset="2"/>
              </a:rPr>
              <a:t> </a:t>
            </a:r>
            <a:r>
              <a:rPr lang="nl-NL" sz="3000" b="1" dirty="0" err="1">
                <a:sym typeface="Wingdings" panose="05000000000000000000" pitchFamily="2" charset="2"/>
              </a:rPr>
              <a:t>reduced</a:t>
            </a:r>
            <a:r>
              <a:rPr lang="nl-NL" sz="3000" b="1" dirty="0">
                <a:sym typeface="Wingdings" panose="05000000000000000000" pitchFamily="2" charset="2"/>
              </a:rPr>
              <a:t> /</a:t>
            </a:r>
            <a:r>
              <a:rPr lang="nl-NL" sz="3000" b="1" dirty="0" err="1">
                <a:sym typeface="Wingdings" panose="05000000000000000000" pitchFamily="2" charset="2"/>
              </a:rPr>
              <a:t>phased</a:t>
            </a:r>
            <a:r>
              <a:rPr lang="nl-NL" sz="3000" b="1" dirty="0">
                <a:sym typeface="Wingdings" panose="05000000000000000000" pitchFamily="2" charset="2"/>
              </a:rPr>
              <a:t> out; </a:t>
            </a:r>
            <a:r>
              <a:rPr lang="nl-NL" sz="3000" b="1" dirty="0" err="1">
                <a:sym typeface="Wingdings" panose="05000000000000000000" pitchFamily="2" charset="2"/>
              </a:rPr>
              <a:t>where</a:t>
            </a:r>
            <a:r>
              <a:rPr lang="nl-NL" sz="3000" b="1" dirty="0">
                <a:sym typeface="Wingdings" panose="05000000000000000000" pitchFamily="2" charset="2"/>
              </a:rPr>
              <a:t> </a:t>
            </a:r>
            <a:r>
              <a:rPr lang="nl-NL" sz="3000" b="1" dirty="0" err="1">
                <a:sym typeface="Wingdings" panose="05000000000000000000" pitchFamily="2" charset="2"/>
              </a:rPr>
              <a:t>to</a:t>
            </a:r>
            <a:r>
              <a:rPr lang="nl-NL" sz="3000" b="1" dirty="0">
                <a:sym typeface="Wingdings" panose="05000000000000000000" pitchFamily="2" charset="2"/>
              </a:rPr>
              <a:t> </a:t>
            </a:r>
            <a:r>
              <a:rPr lang="nl-NL" sz="3000" b="1" dirty="0" err="1">
                <a:sym typeface="Wingdings" panose="05000000000000000000" pitchFamily="2" charset="2"/>
              </a:rPr>
              <a:t>find</a:t>
            </a:r>
            <a:r>
              <a:rPr lang="nl-NL" sz="3000" b="1" dirty="0">
                <a:sym typeface="Wingdings" panose="05000000000000000000" pitchFamily="2" charset="2"/>
              </a:rPr>
              <a:t> new water sources ?</a:t>
            </a:r>
          </a:p>
          <a:p>
            <a:r>
              <a:rPr lang="nl-NL" sz="3000" b="1" dirty="0">
                <a:sym typeface="Wingdings" panose="05000000000000000000" pitchFamily="2" charset="2"/>
              </a:rPr>
              <a:t>Land </a:t>
            </a:r>
            <a:r>
              <a:rPr lang="nl-NL" sz="3000" b="1" dirty="0" err="1">
                <a:sym typeface="Wingdings" panose="05000000000000000000" pitchFamily="2" charset="2"/>
              </a:rPr>
              <a:t>Subsidence</a:t>
            </a:r>
            <a:r>
              <a:rPr lang="nl-NL" sz="3000" b="1" dirty="0">
                <a:sym typeface="Wingdings" panose="05000000000000000000" pitchFamily="2" charset="2"/>
              </a:rPr>
              <a:t> in Central Java </a:t>
            </a:r>
            <a:r>
              <a:rPr lang="nl-NL" sz="3000" b="1" dirty="0" err="1">
                <a:sym typeface="Wingdings" panose="05000000000000000000" pitchFamily="2" charset="2"/>
              </a:rPr>
              <a:t>coastal</a:t>
            </a:r>
            <a:r>
              <a:rPr lang="nl-NL" sz="3000" b="1" dirty="0">
                <a:sym typeface="Wingdings" panose="05000000000000000000" pitchFamily="2" charset="2"/>
              </a:rPr>
              <a:t> zone</a:t>
            </a:r>
          </a:p>
          <a:p>
            <a:pPr marL="457200" indent="-457200">
              <a:buFont typeface="Arial" panose="020B0604020202020204" pitchFamily="34" charset="0"/>
              <a:buChar char="•"/>
            </a:pPr>
            <a:r>
              <a:rPr lang="nl-NL" sz="3000" b="1" dirty="0"/>
              <a:t>Important </a:t>
            </a:r>
            <a:r>
              <a:rPr lang="nl-NL" sz="3000" b="1" dirty="0" err="1"/>
              <a:t>threat</a:t>
            </a:r>
            <a:r>
              <a:rPr lang="nl-NL" sz="3000" b="1" dirty="0"/>
              <a:t> </a:t>
            </a:r>
            <a:r>
              <a:rPr lang="nl-NL" sz="3000" b="1" dirty="0" err="1"/>
              <a:t>to</a:t>
            </a:r>
            <a:r>
              <a:rPr lang="nl-NL" sz="3000" b="1" dirty="0"/>
              <a:t> </a:t>
            </a:r>
            <a:r>
              <a:rPr lang="nl-NL" sz="3000" b="1" dirty="0" err="1"/>
              <a:t>sustainable</a:t>
            </a:r>
            <a:r>
              <a:rPr lang="nl-NL" sz="3000" b="1" dirty="0"/>
              <a:t> </a:t>
            </a:r>
            <a:r>
              <a:rPr lang="nl-NL" sz="3000" b="1" dirty="0" err="1"/>
              <a:t>coastal</a:t>
            </a:r>
            <a:r>
              <a:rPr lang="nl-NL" sz="3000" b="1" dirty="0"/>
              <a:t> development &amp; </a:t>
            </a:r>
            <a:r>
              <a:rPr lang="nl-NL" sz="3000" b="1" dirty="0" err="1"/>
              <a:t>safety</a:t>
            </a:r>
            <a:endParaRPr lang="nl-NL" sz="3000" b="1" dirty="0"/>
          </a:p>
          <a:p>
            <a:pPr marL="457200" indent="-457200">
              <a:buFont typeface="Arial" panose="020B0604020202020204" pitchFamily="34" charset="0"/>
              <a:buChar char="•"/>
            </a:pPr>
            <a:r>
              <a:rPr lang="nl-NL" sz="3000" b="1" dirty="0"/>
              <a:t>LS data in ICZM database </a:t>
            </a:r>
            <a:r>
              <a:rPr lang="nl-NL" sz="3000" b="1" dirty="0" err="1"/>
              <a:t>for</a:t>
            </a:r>
            <a:r>
              <a:rPr lang="nl-NL" sz="3000" b="1" dirty="0"/>
              <a:t> </a:t>
            </a:r>
            <a:r>
              <a:rPr lang="nl-NL" sz="3000" b="1" dirty="0" err="1"/>
              <a:t>regional</a:t>
            </a:r>
            <a:r>
              <a:rPr lang="nl-NL" sz="3000" b="1" dirty="0"/>
              <a:t> planning </a:t>
            </a:r>
            <a:r>
              <a:rPr lang="nl-NL" sz="3000" b="1" dirty="0" err="1"/>
              <a:t>and</a:t>
            </a:r>
            <a:r>
              <a:rPr lang="nl-NL" sz="3000" b="1" dirty="0"/>
              <a:t> </a:t>
            </a:r>
            <a:r>
              <a:rPr lang="nl-NL" sz="3000" b="1" dirty="0" err="1"/>
              <a:t>decision</a:t>
            </a:r>
            <a:r>
              <a:rPr lang="nl-NL" sz="3000" b="1" dirty="0"/>
              <a:t>-support</a:t>
            </a:r>
          </a:p>
        </p:txBody>
      </p:sp>
    </p:spTree>
    <p:extLst>
      <p:ext uri="{BB962C8B-B14F-4D97-AF65-F5344CB8AC3E}">
        <p14:creationId xmlns:p14="http://schemas.microsoft.com/office/powerpoint/2010/main" val="3937291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A2DDC83-A53D-484D-AFD5-D3B48C0EC389}"/>
              </a:ext>
            </a:extLst>
          </p:cNvPr>
          <p:cNvPicPr>
            <a:picLocks noChangeAspect="1"/>
          </p:cNvPicPr>
          <p:nvPr/>
        </p:nvPicPr>
        <p:blipFill>
          <a:blip r:embed="rId2"/>
          <a:stretch>
            <a:fillRect/>
          </a:stretch>
        </p:blipFill>
        <p:spPr>
          <a:xfrm>
            <a:off x="-44068" y="1"/>
            <a:ext cx="6056248" cy="4153416"/>
          </a:xfrm>
          <a:prstGeom prst="rect">
            <a:avLst/>
          </a:prstGeom>
        </p:spPr>
      </p:pic>
      <p:pic>
        <p:nvPicPr>
          <p:cNvPr id="2" name="Afbeelding 1">
            <a:extLst>
              <a:ext uri="{FF2B5EF4-FFF2-40B4-BE49-F238E27FC236}">
                <a16:creationId xmlns:a16="http://schemas.microsoft.com/office/drawing/2014/main" id="{A6D5EAF9-3CE8-4AE0-891C-664B1A5B8282}"/>
              </a:ext>
            </a:extLst>
          </p:cNvPr>
          <p:cNvPicPr>
            <a:picLocks noChangeAspect="1"/>
          </p:cNvPicPr>
          <p:nvPr/>
        </p:nvPicPr>
        <p:blipFill>
          <a:blip r:embed="rId3"/>
          <a:stretch>
            <a:fillRect/>
          </a:stretch>
        </p:blipFill>
        <p:spPr>
          <a:xfrm>
            <a:off x="0" y="3597179"/>
            <a:ext cx="3800475" cy="3343275"/>
          </a:xfrm>
          <a:prstGeom prst="rect">
            <a:avLst/>
          </a:prstGeom>
        </p:spPr>
      </p:pic>
      <p:pic>
        <p:nvPicPr>
          <p:cNvPr id="4" name="Afbeelding 3">
            <a:extLst>
              <a:ext uri="{FF2B5EF4-FFF2-40B4-BE49-F238E27FC236}">
                <a16:creationId xmlns:a16="http://schemas.microsoft.com/office/drawing/2014/main" id="{C2006F27-6367-439A-9216-390F6AD1AADD}"/>
              </a:ext>
            </a:extLst>
          </p:cNvPr>
          <p:cNvPicPr>
            <a:picLocks noChangeAspect="1"/>
          </p:cNvPicPr>
          <p:nvPr/>
        </p:nvPicPr>
        <p:blipFill>
          <a:blip r:embed="rId4"/>
          <a:stretch>
            <a:fillRect/>
          </a:stretch>
        </p:blipFill>
        <p:spPr>
          <a:xfrm>
            <a:off x="3800475" y="3596285"/>
            <a:ext cx="8341095" cy="3343275"/>
          </a:xfrm>
          <a:prstGeom prst="rect">
            <a:avLst/>
          </a:prstGeom>
        </p:spPr>
      </p:pic>
      <p:sp>
        <p:nvSpPr>
          <p:cNvPr id="5" name="Tekstvak 4">
            <a:extLst>
              <a:ext uri="{FF2B5EF4-FFF2-40B4-BE49-F238E27FC236}">
                <a16:creationId xmlns:a16="http://schemas.microsoft.com/office/drawing/2014/main" id="{8BCEF4D4-5EA4-425D-9C3A-87AB2305E3B0}"/>
              </a:ext>
            </a:extLst>
          </p:cNvPr>
          <p:cNvSpPr txBox="1"/>
          <p:nvPr/>
        </p:nvSpPr>
        <p:spPr>
          <a:xfrm>
            <a:off x="5830755" y="-79959"/>
            <a:ext cx="6492240" cy="3600986"/>
          </a:xfrm>
          <a:prstGeom prst="rect">
            <a:avLst/>
          </a:prstGeom>
          <a:noFill/>
        </p:spPr>
        <p:txBody>
          <a:bodyPr wrap="square" rtlCol="0">
            <a:spAutoFit/>
          </a:bodyPr>
          <a:lstStyle/>
          <a:p>
            <a:r>
              <a:rPr lang="nl-NL" sz="4800" b="1" dirty="0" err="1"/>
              <a:t>Supporting</a:t>
            </a:r>
            <a:r>
              <a:rPr lang="nl-NL" sz="4800" b="1" dirty="0"/>
              <a:t> </a:t>
            </a:r>
            <a:r>
              <a:rPr lang="nl-NL" sz="4800" b="1" dirty="0" err="1"/>
              <a:t>geological</a:t>
            </a:r>
            <a:r>
              <a:rPr lang="nl-NL" sz="4800" b="1" dirty="0"/>
              <a:t> </a:t>
            </a:r>
          </a:p>
          <a:p>
            <a:r>
              <a:rPr lang="nl-NL" sz="4800" b="1" dirty="0"/>
              <a:t>data </a:t>
            </a:r>
            <a:r>
              <a:rPr lang="nl-NL" sz="4800" b="1" dirty="0" err="1"/>
              <a:t>to</a:t>
            </a:r>
            <a:r>
              <a:rPr lang="nl-NL" sz="4800" b="1" dirty="0"/>
              <a:t> </a:t>
            </a:r>
            <a:r>
              <a:rPr lang="nl-NL" sz="4800" b="1" dirty="0" err="1"/>
              <a:t>understand</a:t>
            </a:r>
            <a:r>
              <a:rPr lang="nl-NL" sz="4800" b="1" dirty="0"/>
              <a:t> </a:t>
            </a:r>
            <a:r>
              <a:rPr lang="nl-NL" sz="4800" b="1" dirty="0" err="1"/>
              <a:t>and</a:t>
            </a:r>
            <a:r>
              <a:rPr lang="nl-NL" sz="4800" b="1" dirty="0"/>
              <a:t> </a:t>
            </a:r>
          </a:p>
          <a:p>
            <a:r>
              <a:rPr lang="nl-NL" sz="4800" b="1" dirty="0" err="1"/>
              <a:t>mitigate</a:t>
            </a:r>
            <a:r>
              <a:rPr lang="nl-NL" sz="4800" b="1" dirty="0"/>
              <a:t> land </a:t>
            </a:r>
            <a:r>
              <a:rPr lang="nl-NL" sz="4800" b="1" dirty="0" err="1"/>
              <a:t>subsidence</a:t>
            </a:r>
            <a:endParaRPr lang="nl-NL" sz="4800" b="1" dirty="0"/>
          </a:p>
          <a:p>
            <a:r>
              <a:rPr lang="nl-NL" sz="2800" b="1" dirty="0"/>
              <a:t>   - accurate DEM</a:t>
            </a:r>
          </a:p>
          <a:p>
            <a:r>
              <a:rPr lang="nl-NL" sz="2800" b="1" dirty="0"/>
              <a:t>   - </a:t>
            </a:r>
            <a:r>
              <a:rPr lang="nl-NL" sz="2800" b="1" dirty="0" err="1"/>
              <a:t>detailed</a:t>
            </a:r>
            <a:r>
              <a:rPr lang="nl-NL" sz="2800" b="1" dirty="0"/>
              <a:t> </a:t>
            </a:r>
            <a:r>
              <a:rPr lang="nl-NL" sz="2800" b="1" dirty="0" err="1"/>
              <a:t>borehole</a:t>
            </a:r>
            <a:r>
              <a:rPr lang="nl-NL" sz="2800" b="1" dirty="0"/>
              <a:t> data</a:t>
            </a:r>
          </a:p>
          <a:p>
            <a:r>
              <a:rPr lang="nl-NL" sz="2800" b="1" dirty="0"/>
              <a:t>   - </a:t>
            </a:r>
            <a:r>
              <a:rPr lang="nl-NL" sz="2800" b="1" dirty="0" err="1"/>
              <a:t>groundwater</a:t>
            </a:r>
            <a:r>
              <a:rPr lang="nl-NL" sz="2800" b="1" dirty="0"/>
              <a:t> data</a:t>
            </a:r>
          </a:p>
        </p:txBody>
      </p:sp>
    </p:spTree>
    <p:extLst>
      <p:ext uri="{BB962C8B-B14F-4D97-AF65-F5344CB8AC3E}">
        <p14:creationId xmlns:p14="http://schemas.microsoft.com/office/powerpoint/2010/main" val="1059124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B61C46B4-84A6-4871-A425-FF9D87900F18}"/>
              </a:ext>
            </a:extLst>
          </p:cNvPr>
          <p:cNvSpPr txBox="1"/>
          <p:nvPr/>
        </p:nvSpPr>
        <p:spPr>
          <a:xfrm>
            <a:off x="121185" y="0"/>
            <a:ext cx="11711021" cy="830997"/>
          </a:xfrm>
          <a:prstGeom prst="rect">
            <a:avLst/>
          </a:prstGeom>
          <a:noFill/>
        </p:spPr>
        <p:txBody>
          <a:bodyPr wrap="square" rtlCol="0">
            <a:spAutoFit/>
          </a:bodyPr>
          <a:lstStyle/>
          <a:p>
            <a:r>
              <a:rPr lang="nl-NL" sz="4800" b="1" dirty="0"/>
              <a:t>Message</a:t>
            </a:r>
          </a:p>
        </p:txBody>
      </p:sp>
      <p:sp>
        <p:nvSpPr>
          <p:cNvPr id="4" name="Tekstvak 3">
            <a:extLst>
              <a:ext uri="{FF2B5EF4-FFF2-40B4-BE49-F238E27FC236}">
                <a16:creationId xmlns:a16="http://schemas.microsoft.com/office/drawing/2014/main" id="{6984E2E2-AB43-451E-98DB-DB160374C133}"/>
              </a:ext>
            </a:extLst>
          </p:cNvPr>
          <p:cNvSpPr txBox="1"/>
          <p:nvPr/>
        </p:nvSpPr>
        <p:spPr>
          <a:xfrm>
            <a:off x="0" y="612844"/>
            <a:ext cx="12428595" cy="6186309"/>
          </a:xfrm>
          <a:prstGeom prst="rect">
            <a:avLst/>
          </a:prstGeom>
          <a:noFill/>
        </p:spPr>
        <p:txBody>
          <a:bodyPr wrap="none" rtlCol="0">
            <a:spAutoFit/>
          </a:bodyPr>
          <a:lstStyle/>
          <a:p>
            <a:r>
              <a:rPr lang="nl-NL" sz="3600" dirty="0"/>
              <a:t>Land </a:t>
            </a:r>
            <a:r>
              <a:rPr lang="nl-NL" sz="3600" dirty="0" err="1"/>
              <a:t>subsidence</a:t>
            </a:r>
            <a:r>
              <a:rPr lang="nl-NL" sz="3600" dirty="0"/>
              <a:t> is a tricky issue, but </a:t>
            </a:r>
            <a:r>
              <a:rPr lang="nl-NL" sz="3600" dirty="0" err="1"/>
              <a:t>by</a:t>
            </a:r>
            <a:r>
              <a:rPr lang="nl-NL" sz="3600" dirty="0"/>
              <a:t> </a:t>
            </a:r>
            <a:r>
              <a:rPr lang="nl-NL" sz="3600" dirty="0" err="1"/>
              <a:t>using</a:t>
            </a:r>
            <a:r>
              <a:rPr lang="nl-NL" sz="3600" dirty="0"/>
              <a:t> modern tools </a:t>
            </a:r>
          </a:p>
          <a:p>
            <a:r>
              <a:rPr lang="nl-NL" sz="3600" dirty="0"/>
              <a:t>(</a:t>
            </a:r>
            <a:r>
              <a:rPr lang="nl-NL" sz="3600" dirty="0" err="1"/>
              <a:t>satellite</a:t>
            </a:r>
            <a:r>
              <a:rPr lang="nl-NL" sz="3600" dirty="0"/>
              <a:t>-land </a:t>
            </a:r>
            <a:r>
              <a:rPr lang="nl-NL" sz="3600" dirty="0" err="1"/>
              <a:t>based</a:t>
            </a:r>
            <a:r>
              <a:rPr lang="nl-NL" sz="3600" dirty="0"/>
              <a:t>; data </a:t>
            </a:r>
            <a:r>
              <a:rPr lang="nl-NL" sz="3600" dirty="0" err="1"/>
              <a:t>integration</a:t>
            </a:r>
            <a:r>
              <a:rPr lang="nl-NL" sz="3600" dirty="0"/>
              <a:t>, etc. we </a:t>
            </a:r>
            <a:r>
              <a:rPr lang="nl-NL" sz="3600" dirty="0" err="1"/>
              <a:t>can</a:t>
            </a:r>
            <a:r>
              <a:rPr lang="nl-NL" sz="3600" dirty="0"/>
              <a:t> </a:t>
            </a:r>
            <a:r>
              <a:rPr lang="nl-NL" sz="3600" dirty="0" err="1"/>
              <a:t>increase</a:t>
            </a:r>
            <a:r>
              <a:rPr lang="nl-NL" sz="3600" dirty="0"/>
              <a:t> data </a:t>
            </a:r>
          </a:p>
          <a:p>
            <a:r>
              <a:rPr lang="nl-NL" sz="3600" dirty="0" err="1"/>
              <a:t>capture</a:t>
            </a:r>
            <a:r>
              <a:rPr lang="nl-NL" sz="3600" dirty="0"/>
              <a:t> </a:t>
            </a:r>
            <a:r>
              <a:rPr lang="nl-NL" sz="3600" dirty="0" err="1"/>
              <a:t>and</a:t>
            </a:r>
            <a:r>
              <a:rPr lang="nl-NL" sz="3600" dirty="0"/>
              <a:t> </a:t>
            </a:r>
            <a:r>
              <a:rPr lang="nl-NL" sz="3600" dirty="0" err="1"/>
              <a:t>understanding</a:t>
            </a:r>
            <a:r>
              <a:rPr lang="nl-NL" sz="3600" dirty="0"/>
              <a:t> </a:t>
            </a:r>
            <a:r>
              <a:rPr lang="nl-NL" sz="3600" dirty="0" err="1"/>
              <a:t>to</a:t>
            </a:r>
            <a:r>
              <a:rPr lang="nl-NL" sz="3600" dirty="0"/>
              <a:t> </a:t>
            </a:r>
            <a:r>
              <a:rPr lang="nl-NL" sz="3600" dirty="0" err="1"/>
              <a:t>solve</a:t>
            </a:r>
            <a:r>
              <a:rPr lang="nl-NL" sz="3600" dirty="0"/>
              <a:t> or </a:t>
            </a:r>
            <a:r>
              <a:rPr lang="nl-NL" sz="3600" dirty="0" err="1"/>
              <a:t>mitigate</a:t>
            </a:r>
            <a:endParaRPr lang="nl-NL" sz="3600" dirty="0"/>
          </a:p>
          <a:p>
            <a:endParaRPr lang="nl-NL" sz="3600" dirty="0"/>
          </a:p>
          <a:p>
            <a:r>
              <a:rPr lang="nl-NL" sz="3600" b="1" u="sng" dirty="0"/>
              <a:t>Modern society </a:t>
            </a:r>
            <a:r>
              <a:rPr lang="nl-NL" sz="3600" b="1" dirty="0" err="1"/>
              <a:t>needs</a:t>
            </a:r>
            <a:r>
              <a:rPr lang="nl-NL" sz="3600" b="1" dirty="0"/>
              <a:t> </a:t>
            </a:r>
            <a:r>
              <a:rPr lang="nl-NL" sz="3600" b="1" u="sng" dirty="0"/>
              <a:t>modern </a:t>
            </a:r>
            <a:r>
              <a:rPr lang="nl-NL" sz="3600" b="1" u="sng" dirty="0" err="1"/>
              <a:t>geoscience</a:t>
            </a:r>
            <a:r>
              <a:rPr lang="nl-NL" sz="3600" b="1" u="sng" dirty="0"/>
              <a:t> </a:t>
            </a:r>
            <a:r>
              <a:rPr lang="nl-NL" sz="3600" b="1" dirty="0"/>
              <a:t>data:</a:t>
            </a:r>
          </a:p>
          <a:p>
            <a:pPr marL="571500" indent="-571500">
              <a:buFont typeface="Arial" panose="020B0604020202020204" pitchFamily="34" charset="0"/>
              <a:buChar char="•"/>
            </a:pPr>
            <a:r>
              <a:rPr lang="nl-NL" sz="3600" dirty="0" err="1"/>
              <a:t>Integrate</a:t>
            </a:r>
            <a:r>
              <a:rPr lang="nl-NL" sz="3600" dirty="0"/>
              <a:t> </a:t>
            </a:r>
            <a:r>
              <a:rPr lang="nl-NL" sz="3600" dirty="0" err="1"/>
              <a:t>local-regional</a:t>
            </a:r>
            <a:r>
              <a:rPr lang="nl-NL" sz="3600" dirty="0"/>
              <a:t> </a:t>
            </a:r>
            <a:r>
              <a:rPr lang="nl-NL" sz="3600" dirty="0" err="1"/>
              <a:t>geoscience</a:t>
            </a:r>
            <a:r>
              <a:rPr lang="nl-NL" sz="3600" dirty="0"/>
              <a:t> information, </a:t>
            </a:r>
            <a:r>
              <a:rPr lang="nl-NL" sz="3600" dirty="0" err="1"/>
              <a:t>using</a:t>
            </a:r>
            <a:r>
              <a:rPr lang="nl-NL" sz="3600" dirty="0"/>
              <a:t> modern</a:t>
            </a:r>
          </a:p>
          <a:p>
            <a:r>
              <a:rPr lang="nl-NL" sz="3600" dirty="0"/>
              <a:t>      data </a:t>
            </a:r>
            <a:r>
              <a:rPr lang="nl-NL" sz="3600" dirty="0" err="1"/>
              <a:t>integration</a:t>
            </a:r>
            <a:r>
              <a:rPr lang="nl-NL" sz="3600" dirty="0"/>
              <a:t> </a:t>
            </a:r>
            <a:r>
              <a:rPr lang="nl-NL" sz="3600" dirty="0" err="1"/>
              <a:t>and</a:t>
            </a:r>
            <a:r>
              <a:rPr lang="nl-NL" sz="3600" dirty="0"/>
              <a:t> </a:t>
            </a:r>
            <a:r>
              <a:rPr lang="nl-NL" sz="3600" dirty="0" err="1"/>
              <a:t>visualization</a:t>
            </a:r>
            <a:r>
              <a:rPr lang="nl-NL" sz="3600" dirty="0"/>
              <a:t> </a:t>
            </a:r>
            <a:r>
              <a:rPr lang="nl-NL" sz="3600" dirty="0" err="1"/>
              <a:t>methods</a:t>
            </a:r>
            <a:r>
              <a:rPr lang="nl-NL" sz="3600" dirty="0"/>
              <a:t> like GIS, </a:t>
            </a:r>
            <a:r>
              <a:rPr lang="nl-NL" sz="3600" dirty="0" err="1"/>
              <a:t>modelling</a:t>
            </a:r>
            <a:r>
              <a:rPr lang="nl-NL" sz="3600" dirty="0"/>
              <a:t> </a:t>
            </a:r>
          </a:p>
          <a:p>
            <a:r>
              <a:rPr lang="nl-NL" sz="3600" dirty="0"/>
              <a:t>      </a:t>
            </a:r>
            <a:r>
              <a:rPr lang="nl-NL" sz="3600" dirty="0" err="1"/>
              <a:t>and</a:t>
            </a:r>
            <a:r>
              <a:rPr lang="nl-NL" sz="3600" dirty="0"/>
              <a:t> </a:t>
            </a:r>
            <a:r>
              <a:rPr lang="nl-NL" sz="3600" dirty="0" err="1"/>
              <a:t>cloud</a:t>
            </a:r>
            <a:r>
              <a:rPr lang="nl-NL" sz="3600" dirty="0"/>
              <a:t> </a:t>
            </a:r>
            <a:r>
              <a:rPr lang="nl-NL" sz="3600" dirty="0" err="1"/>
              <a:t>based</a:t>
            </a:r>
            <a:r>
              <a:rPr lang="nl-NL" sz="3600" dirty="0"/>
              <a:t> data portal</a:t>
            </a:r>
          </a:p>
          <a:p>
            <a:pPr marL="571500" indent="-571500">
              <a:buFont typeface="Arial" panose="020B0604020202020204" pitchFamily="34" charset="0"/>
              <a:buChar char="•"/>
            </a:pPr>
            <a:r>
              <a:rPr lang="nl-NL" sz="3600" dirty="0" err="1"/>
              <a:t>Geoscience</a:t>
            </a:r>
            <a:r>
              <a:rPr lang="nl-NL" sz="3600" dirty="0"/>
              <a:t> information is </a:t>
            </a:r>
            <a:r>
              <a:rPr lang="nl-NL" sz="3600" dirty="0" err="1"/>
              <a:t>Geo</a:t>
            </a:r>
            <a:r>
              <a:rPr lang="nl-NL" sz="3600" dirty="0"/>
              <a:t>-business; </a:t>
            </a:r>
            <a:r>
              <a:rPr lang="nl-NL" sz="3600" dirty="0" err="1"/>
              <a:t>local</a:t>
            </a:r>
            <a:r>
              <a:rPr lang="nl-NL" sz="3600" dirty="0"/>
              <a:t> stakeholders</a:t>
            </a:r>
          </a:p>
          <a:p>
            <a:r>
              <a:rPr lang="nl-NL" sz="3600" dirty="0"/>
              <a:t>      </a:t>
            </a:r>
            <a:r>
              <a:rPr lang="nl-NL" sz="3600" dirty="0" err="1"/>
              <a:t>need</a:t>
            </a:r>
            <a:r>
              <a:rPr lang="nl-NL" sz="3600" dirty="0"/>
              <a:t> </a:t>
            </a:r>
            <a:r>
              <a:rPr lang="nl-NL" sz="3600" dirty="0" err="1"/>
              <a:t>local</a:t>
            </a:r>
            <a:r>
              <a:rPr lang="nl-NL" sz="3600" dirty="0"/>
              <a:t>/</a:t>
            </a:r>
            <a:r>
              <a:rPr lang="nl-NL" sz="3600" dirty="0" err="1"/>
              <a:t>regional</a:t>
            </a:r>
            <a:r>
              <a:rPr lang="nl-NL" sz="3600" dirty="0"/>
              <a:t> </a:t>
            </a:r>
            <a:r>
              <a:rPr lang="nl-NL" sz="3600" dirty="0" err="1"/>
              <a:t>tailor-made</a:t>
            </a:r>
            <a:r>
              <a:rPr lang="nl-NL" sz="3600" dirty="0"/>
              <a:t> information  (</a:t>
            </a:r>
            <a:r>
              <a:rPr lang="nl-NL" sz="3600" dirty="0" err="1"/>
              <a:t>Kota-Kabupaten</a:t>
            </a:r>
            <a:endParaRPr lang="nl-NL" sz="3600" dirty="0"/>
          </a:p>
          <a:p>
            <a:pPr marL="571500" indent="-571500">
              <a:buFont typeface="Arial" panose="020B0604020202020204" pitchFamily="34" charset="0"/>
              <a:buChar char="•"/>
            </a:pPr>
            <a:r>
              <a:rPr lang="en-US" sz="3600" dirty="0"/>
              <a:t>P</a:t>
            </a:r>
            <a:r>
              <a:rPr lang="nl-NL" sz="3600" dirty="0" err="1"/>
              <a:t>lenty</a:t>
            </a:r>
            <a:r>
              <a:rPr lang="nl-NL" sz="3600" dirty="0"/>
              <a:t> of </a:t>
            </a:r>
            <a:r>
              <a:rPr lang="nl-NL" sz="3600" dirty="0" err="1"/>
              <a:t>scientific</a:t>
            </a:r>
            <a:r>
              <a:rPr lang="nl-NL" sz="3600" dirty="0"/>
              <a:t> </a:t>
            </a:r>
            <a:r>
              <a:rPr lang="nl-NL" sz="3600" dirty="0" err="1"/>
              <a:t>challenges</a:t>
            </a:r>
            <a:endParaRPr lang="nl-NL" sz="3600" dirty="0"/>
          </a:p>
        </p:txBody>
      </p:sp>
    </p:spTree>
    <p:extLst>
      <p:ext uri="{BB962C8B-B14F-4D97-AF65-F5344CB8AC3E}">
        <p14:creationId xmlns:p14="http://schemas.microsoft.com/office/powerpoint/2010/main" val="3145813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F23D2D-7A8C-4DB1-A846-C6722485CB2E}"/>
              </a:ext>
            </a:extLst>
          </p:cNvPr>
          <p:cNvSpPr>
            <a:spLocks noGrp="1"/>
          </p:cNvSpPr>
          <p:nvPr>
            <p:ph type="title"/>
          </p:nvPr>
        </p:nvSpPr>
        <p:spPr>
          <a:xfrm>
            <a:off x="265323" y="144788"/>
            <a:ext cx="10515600" cy="1325563"/>
          </a:xfrm>
        </p:spPr>
        <p:txBody>
          <a:bodyPr/>
          <a:lstStyle/>
          <a:p>
            <a:r>
              <a:rPr lang="en-US" b="1" dirty="0" err="1">
                <a:solidFill>
                  <a:srgbClr val="FF0000"/>
                </a:solidFill>
                <a:latin typeface="+mn-lt"/>
              </a:rPr>
              <a:t>Geologi</a:t>
            </a:r>
            <a:r>
              <a:rPr lang="en-US" b="1" dirty="0">
                <a:solidFill>
                  <a:srgbClr val="FF0000"/>
                </a:solidFill>
                <a:latin typeface="+mn-lt"/>
              </a:rPr>
              <a:t> </a:t>
            </a:r>
            <a:r>
              <a:rPr lang="en-US" b="1" dirty="0" err="1">
                <a:solidFill>
                  <a:srgbClr val="FF0000"/>
                </a:solidFill>
                <a:latin typeface="+mn-lt"/>
              </a:rPr>
              <a:t>Cekungan</a:t>
            </a:r>
            <a:r>
              <a:rPr lang="en-US" b="1" dirty="0">
                <a:solidFill>
                  <a:srgbClr val="FF0000"/>
                </a:solidFill>
                <a:latin typeface="+mn-lt"/>
              </a:rPr>
              <a:t> Bandung dan </a:t>
            </a:r>
            <a:r>
              <a:rPr lang="en-US" b="1" dirty="0" err="1">
                <a:solidFill>
                  <a:srgbClr val="FF0000"/>
                </a:solidFill>
                <a:latin typeface="+mn-lt"/>
              </a:rPr>
              <a:t>potensi</a:t>
            </a:r>
            <a:r>
              <a:rPr lang="en-US" b="1" dirty="0">
                <a:solidFill>
                  <a:srgbClr val="FF0000"/>
                </a:solidFill>
                <a:latin typeface="+mn-lt"/>
              </a:rPr>
              <a:t> </a:t>
            </a:r>
            <a:r>
              <a:rPr lang="en-US" b="1" dirty="0" err="1">
                <a:solidFill>
                  <a:srgbClr val="FF0000"/>
                </a:solidFill>
                <a:latin typeface="+mn-lt"/>
              </a:rPr>
              <a:t>riset</a:t>
            </a:r>
            <a:r>
              <a:rPr lang="en-US" b="1" dirty="0">
                <a:solidFill>
                  <a:srgbClr val="FF0000"/>
                </a:solidFill>
                <a:latin typeface="+mn-lt"/>
              </a:rPr>
              <a:t> masa </a:t>
            </a:r>
            <a:r>
              <a:rPr lang="en-US" b="1" dirty="0" err="1">
                <a:solidFill>
                  <a:srgbClr val="FF0000"/>
                </a:solidFill>
                <a:latin typeface="+mn-lt"/>
              </a:rPr>
              <a:t>depan</a:t>
            </a:r>
            <a:endParaRPr lang="nl-NL" dirty="0">
              <a:latin typeface="+mn-lt"/>
            </a:endParaRPr>
          </a:p>
        </p:txBody>
      </p:sp>
      <p:sp>
        <p:nvSpPr>
          <p:cNvPr id="3" name="Rechthoek 2">
            <a:extLst>
              <a:ext uri="{FF2B5EF4-FFF2-40B4-BE49-F238E27FC236}">
                <a16:creationId xmlns:a16="http://schemas.microsoft.com/office/drawing/2014/main" id="{FD7C7DF1-8111-4674-9E39-E948A4888FA8}"/>
              </a:ext>
            </a:extLst>
          </p:cNvPr>
          <p:cNvSpPr/>
          <p:nvPr/>
        </p:nvSpPr>
        <p:spPr>
          <a:xfrm>
            <a:off x="166171" y="1613838"/>
            <a:ext cx="12200071" cy="1938992"/>
          </a:xfrm>
          <a:prstGeom prst="rect">
            <a:avLst/>
          </a:prstGeom>
        </p:spPr>
        <p:txBody>
          <a:bodyPr wrap="none">
            <a:spAutoFit/>
          </a:bodyPr>
          <a:lstStyle/>
          <a:p>
            <a:pPr marL="342900" indent="-342900">
              <a:buFont typeface="Wingdings" panose="05000000000000000000" pitchFamily="2" charset="2"/>
              <a:buChar char="Ø"/>
            </a:pPr>
            <a:r>
              <a:rPr lang="en-US" sz="2400" b="1" dirty="0" err="1"/>
              <a:t>InSAR</a:t>
            </a:r>
            <a:r>
              <a:rPr lang="en-US" sz="2400" b="1" dirty="0"/>
              <a:t> satellite based Land Subsidence analysis of the Bandung basin area</a:t>
            </a:r>
          </a:p>
          <a:p>
            <a:pPr marL="342900" indent="-342900">
              <a:buFont typeface="Wingdings" panose="05000000000000000000" pitchFamily="2" charset="2"/>
              <a:buChar char="Ø"/>
            </a:pPr>
            <a:r>
              <a:rPr lang="en-US" sz="2400" b="1" dirty="0"/>
              <a:t>Integration with earlier geodetic surveys (ITB !), geological information basin sediments and </a:t>
            </a:r>
          </a:p>
          <a:p>
            <a:r>
              <a:rPr lang="en-US" sz="2400" b="1" dirty="0"/>
              <a:t>     information concerning groundwater extraction</a:t>
            </a:r>
          </a:p>
          <a:p>
            <a:pPr marL="342900" indent="-342900">
              <a:buFont typeface="Wingdings" panose="05000000000000000000" pitchFamily="2" charset="2"/>
              <a:buChar char="Ø"/>
            </a:pPr>
            <a:r>
              <a:rPr lang="en-US" sz="2400" b="1" dirty="0"/>
              <a:t>Reliable Land Subsidence model; implications of groundwater use; flood management</a:t>
            </a:r>
          </a:p>
          <a:p>
            <a:r>
              <a:rPr lang="en-US" sz="2400" b="1" dirty="0"/>
              <a:t>     &amp; infrastructure risk assessment  </a:t>
            </a:r>
            <a:r>
              <a:rPr lang="en-US" sz="2400" b="1" dirty="0">
                <a:highlight>
                  <a:srgbClr val="FFFF00"/>
                </a:highlight>
              </a:rPr>
              <a:t>&gt;&gt;&gt;&gt; important societal issues</a:t>
            </a:r>
            <a:endParaRPr lang="nl-NL" sz="2400" b="1" dirty="0">
              <a:highlight>
                <a:srgbClr val="FFFF00"/>
              </a:highlight>
            </a:endParaRPr>
          </a:p>
        </p:txBody>
      </p:sp>
      <p:sp>
        <p:nvSpPr>
          <p:cNvPr id="4" name="Rechthoek 3">
            <a:extLst>
              <a:ext uri="{FF2B5EF4-FFF2-40B4-BE49-F238E27FC236}">
                <a16:creationId xmlns:a16="http://schemas.microsoft.com/office/drawing/2014/main" id="{6E59CD29-1CB2-4D4F-8552-372974C07279}"/>
              </a:ext>
            </a:extLst>
          </p:cNvPr>
          <p:cNvSpPr/>
          <p:nvPr/>
        </p:nvSpPr>
        <p:spPr>
          <a:xfrm>
            <a:off x="166171" y="3980629"/>
            <a:ext cx="11958858" cy="2308324"/>
          </a:xfrm>
          <a:prstGeom prst="rect">
            <a:avLst/>
          </a:prstGeom>
        </p:spPr>
        <p:txBody>
          <a:bodyPr wrap="square">
            <a:spAutoFit/>
          </a:bodyPr>
          <a:lstStyle/>
          <a:p>
            <a:pPr marL="342900" indent="-342900">
              <a:buFont typeface="Wingdings" panose="05000000000000000000" pitchFamily="2" charset="2"/>
              <a:buChar char="Ø"/>
            </a:pPr>
            <a:r>
              <a:rPr lang="en-US" sz="2400" b="1" dirty="0"/>
              <a:t>Bandung basin sediment record is still one of the few Late Quaternary environmental </a:t>
            </a:r>
            <a:r>
              <a:rPr lang="en-US" sz="2400" b="1" dirty="0" err="1">
                <a:highlight>
                  <a:srgbClr val="FFFF00"/>
                </a:highlight>
              </a:rPr>
              <a:t>arsip</a:t>
            </a:r>
            <a:endParaRPr lang="en-US" sz="2400" b="1" dirty="0">
              <a:highlight>
                <a:srgbClr val="FFFF00"/>
              </a:highlight>
            </a:endParaRPr>
          </a:p>
          <a:p>
            <a:pPr marL="342900" indent="-342900">
              <a:buFont typeface="Wingdings" panose="05000000000000000000" pitchFamily="2" charset="2"/>
              <a:buChar char="Ø"/>
            </a:pPr>
            <a:r>
              <a:rPr lang="en-US" sz="2400" b="1" dirty="0"/>
              <a:t>Need to be researched, </a:t>
            </a:r>
            <a:r>
              <a:rPr lang="en-US" sz="2400" b="1" dirty="0">
                <a:highlight>
                  <a:srgbClr val="FFFF00"/>
                </a:highlight>
              </a:rPr>
              <a:t>upper 20 m: 35,000 to Present; </a:t>
            </a:r>
            <a:r>
              <a:rPr lang="en-US" sz="2400" b="1" dirty="0"/>
              <a:t>valuable climate &amp;          environmental information, very unique in SE Asia and Indonesia</a:t>
            </a:r>
          </a:p>
          <a:p>
            <a:pPr marL="342900" indent="-342900">
              <a:buFont typeface="Wingdings" panose="05000000000000000000" pitchFamily="2" charset="2"/>
              <a:buChar char="Ø"/>
            </a:pPr>
            <a:r>
              <a:rPr lang="en-US" sz="2400" b="1" dirty="0"/>
              <a:t>Structural development of the basin still not very well understood</a:t>
            </a:r>
          </a:p>
          <a:p>
            <a:pPr marL="342900" indent="-342900">
              <a:buFont typeface="Wingdings" panose="05000000000000000000" pitchFamily="2" charset="2"/>
              <a:buChar char="Ø"/>
            </a:pPr>
            <a:r>
              <a:rPr lang="en-US" sz="2400" b="1" dirty="0"/>
              <a:t>Geoscience information for regional development is urgently needed</a:t>
            </a:r>
          </a:p>
          <a:p>
            <a:endParaRPr lang="en-US" sz="2400" b="1" dirty="0"/>
          </a:p>
        </p:txBody>
      </p:sp>
    </p:spTree>
    <p:extLst>
      <p:ext uri="{BB962C8B-B14F-4D97-AF65-F5344CB8AC3E}">
        <p14:creationId xmlns:p14="http://schemas.microsoft.com/office/powerpoint/2010/main" val="1775495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0A037CB-AE3E-451D-A3C9-A5497BE278EF}"/>
              </a:ext>
            </a:extLst>
          </p:cNvPr>
          <p:cNvSpPr/>
          <p:nvPr/>
        </p:nvSpPr>
        <p:spPr>
          <a:xfrm>
            <a:off x="2019575" y="4008164"/>
            <a:ext cx="7410863" cy="1938992"/>
          </a:xfrm>
          <a:prstGeom prst="rect">
            <a:avLst/>
          </a:prstGeom>
        </p:spPr>
        <p:txBody>
          <a:bodyPr wrap="square">
            <a:spAutoFit/>
          </a:bodyPr>
          <a:lstStyle/>
          <a:p>
            <a:pPr algn="ctr"/>
            <a:r>
              <a:rPr lang="en-US" sz="4000" b="1" i="1" dirty="0">
                <a:solidFill>
                  <a:srgbClr val="FF0000"/>
                </a:solidFill>
                <a:highlight>
                  <a:srgbClr val="FFFF00"/>
                </a:highlight>
              </a:rPr>
              <a:t>or sent e-mail for PDF</a:t>
            </a:r>
          </a:p>
          <a:p>
            <a:pPr algn="ctr"/>
            <a:r>
              <a:rPr lang="en-US" sz="4000" b="1" i="1" dirty="0">
                <a:solidFill>
                  <a:srgbClr val="FF0000"/>
                </a:solidFill>
                <a:highlight>
                  <a:srgbClr val="FFFF00"/>
                </a:highlight>
                <a:hlinkClick r:id="rId2"/>
              </a:rPr>
              <a:t>Rien.dam@outlook.com</a:t>
            </a:r>
            <a:endParaRPr lang="en-US" sz="4000" b="1" i="1" dirty="0">
              <a:solidFill>
                <a:srgbClr val="FF0000"/>
              </a:solidFill>
              <a:highlight>
                <a:srgbClr val="FFFF00"/>
              </a:highlight>
            </a:endParaRPr>
          </a:p>
          <a:p>
            <a:pPr algn="ctr"/>
            <a:r>
              <a:rPr lang="en-US" sz="4000" b="1" i="1" dirty="0">
                <a:solidFill>
                  <a:srgbClr val="FF0000"/>
                </a:solidFill>
                <a:highlight>
                  <a:srgbClr val="FFFF00"/>
                </a:highlight>
              </a:rPr>
              <a:t>Thank you for your attention</a:t>
            </a:r>
            <a:endParaRPr lang="nl-NL" sz="4000" dirty="0"/>
          </a:p>
        </p:txBody>
      </p:sp>
      <p:sp>
        <p:nvSpPr>
          <p:cNvPr id="5" name="Tekstvak 4">
            <a:extLst>
              <a:ext uri="{FF2B5EF4-FFF2-40B4-BE49-F238E27FC236}">
                <a16:creationId xmlns:a16="http://schemas.microsoft.com/office/drawing/2014/main" id="{9B8B7B3E-5B3D-414E-9805-29A218AD747F}"/>
              </a:ext>
            </a:extLst>
          </p:cNvPr>
          <p:cNvSpPr txBox="1"/>
          <p:nvPr/>
        </p:nvSpPr>
        <p:spPr>
          <a:xfrm>
            <a:off x="240489" y="137160"/>
            <a:ext cx="11711021" cy="4093428"/>
          </a:xfrm>
          <a:prstGeom prst="rect">
            <a:avLst/>
          </a:prstGeom>
          <a:noFill/>
        </p:spPr>
        <p:txBody>
          <a:bodyPr wrap="square" rtlCol="0">
            <a:spAutoFit/>
          </a:bodyPr>
          <a:lstStyle/>
          <a:p>
            <a:r>
              <a:rPr lang="nl-NL" sz="4000" b="1" dirty="0"/>
              <a:t>Have a look at </a:t>
            </a:r>
            <a:r>
              <a:rPr lang="nl-NL" sz="4000" b="1" dirty="0" err="1"/>
              <a:t>my</a:t>
            </a:r>
            <a:r>
              <a:rPr lang="nl-NL" sz="4000" b="1" dirty="0"/>
              <a:t> website </a:t>
            </a:r>
            <a:r>
              <a:rPr lang="nl-NL" sz="4000" b="1" dirty="0" err="1"/>
              <a:t>for</a:t>
            </a:r>
            <a:r>
              <a:rPr lang="nl-NL" sz="4000" b="1" dirty="0"/>
              <a:t> </a:t>
            </a:r>
            <a:r>
              <a:rPr lang="nl-NL" sz="4000" b="1" dirty="0" err="1"/>
              <a:t>further</a:t>
            </a:r>
            <a:r>
              <a:rPr lang="nl-NL" sz="4000" b="1" dirty="0"/>
              <a:t> information</a:t>
            </a:r>
          </a:p>
          <a:p>
            <a:endParaRPr lang="nl-NL" sz="2000" b="1" dirty="0"/>
          </a:p>
          <a:p>
            <a:pPr marL="571500" indent="-571500">
              <a:buFont typeface="Arial" panose="020B0604020202020204" pitchFamily="34" charset="0"/>
              <a:buChar char="•"/>
            </a:pPr>
            <a:r>
              <a:rPr lang="nl-NL" sz="4000" b="1" dirty="0">
                <a:hlinkClick r:id="rId3">
                  <a:extLst>
                    <a:ext uri="{A12FA001-AC4F-418D-AE19-62706E023703}">
                      <ahyp:hlinkClr xmlns:ahyp="http://schemas.microsoft.com/office/drawing/2018/hyperlinkcolor" val="tx"/>
                    </a:ext>
                  </a:extLst>
                </a:hlinkClick>
              </a:rPr>
              <a:t>Rien Dam </a:t>
            </a:r>
            <a:r>
              <a:rPr lang="nl-NL" sz="4000" b="1" dirty="0" err="1">
                <a:hlinkClick r:id="rId3">
                  <a:extLst>
                    <a:ext uri="{A12FA001-AC4F-418D-AE19-62706E023703}">
                      <ahyp:hlinkClr xmlns:ahyp="http://schemas.microsoft.com/office/drawing/2018/hyperlinkcolor" val="tx"/>
                    </a:ext>
                  </a:extLst>
                </a:hlinkClick>
              </a:rPr>
              <a:t>geological</a:t>
            </a:r>
            <a:r>
              <a:rPr lang="nl-NL" sz="4000" b="1" dirty="0">
                <a:hlinkClick r:id="rId3">
                  <a:extLst>
                    <a:ext uri="{A12FA001-AC4F-418D-AE19-62706E023703}">
                      <ahyp:hlinkClr xmlns:ahyp="http://schemas.microsoft.com/office/drawing/2018/hyperlinkcolor" val="tx"/>
                    </a:ext>
                  </a:extLst>
                </a:hlinkClick>
              </a:rPr>
              <a:t> papers          </a:t>
            </a:r>
            <a:r>
              <a:rPr lang="nl-NL" sz="4000" b="1" dirty="0">
                <a:solidFill>
                  <a:srgbClr val="0070C0"/>
                </a:solidFill>
                <a:hlinkClick r:id="rId3">
                  <a:extLst>
                    <a:ext uri="{A12FA001-AC4F-418D-AE19-62706E023703}">
                      <ahyp:hlinkClr xmlns:ahyp="http://schemas.microsoft.com/office/drawing/2018/hyperlinkcolor" val="tx"/>
                    </a:ext>
                  </a:extLst>
                </a:hlinkClick>
              </a:rPr>
              <a:t>http://waterlandexperts.nl/</a:t>
            </a:r>
            <a:r>
              <a:rPr lang="nl-NL" sz="4000" b="1" dirty="0">
                <a:solidFill>
                  <a:srgbClr val="0070C0"/>
                </a:solidFill>
              </a:rPr>
              <a:t> </a:t>
            </a:r>
          </a:p>
          <a:p>
            <a:endParaRPr lang="nl-NL" sz="4000" b="1" dirty="0">
              <a:solidFill>
                <a:srgbClr val="0070C0"/>
              </a:solidFill>
            </a:endParaRPr>
          </a:p>
          <a:p>
            <a:pPr marL="571500" indent="-571500">
              <a:buFont typeface="Arial" panose="020B0604020202020204" pitchFamily="34" charset="0"/>
              <a:buChar char="•"/>
            </a:pPr>
            <a:r>
              <a:rPr lang="nl-NL" sz="4000" b="1" dirty="0"/>
              <a:t>PDF of complete PhD Thesis (1994); on </a:t>
            </a:r>
            <a:r>
              <a:rPr lang="nl-NL" sz="4000" b="1" dirty="0" err="1"/>
              <a:t>request</a:t>
            </a:r>
            <a:endParaRPr lang="nl-NL" sz="4000" b="1" dirty="0"/>
          </a:p>
          <a:p>
            <a:pPr marL="571500" indent="-571500">
              <a:buFont typeface="Arial" panose="020B0604020202020204" pitchFamily="34" charset="0"/>
              <a:buChar char="•"/>
            </a:pPr>
            <a:endParaRPr lang="nl-NL" sz="4000" b="1" dirty="0"/>
          </a:p>
        </p:txBody>
      </p:sp>
    </p:spTree>
    <p:extLst>
      <p:ext uri="{BB962C8B-B14F-4D97-AF65-F5344CB8AC3E}">
        <p14:creationId xmlns:p14="http://schemas.microsoft.com/office/powerpoint/2010/main" val="201698239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12628</TotalTime>
  <Words>1591</Words>
  <Application>Microsoft Office PowerPoint</Application>
  <PresentationFormat>Breedbeeld</PresentationFormat>
  <Paragraphs>237</Paragraphs>
  <Slides>28</Slides>
  <Notes>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28</vt:i4>
      </vt:variant>
    </vt:vector>
  </HeadingPairs>
  <TitlesOfParts>
    <vt:vector size="34" baseType="lpstr">
      <vt:lpstr>Arial</vt:lpstr>
      <vt:lpstr>Calibri</vt:lpstr>
      <vt:lpstr>Calibri Light</vt:lpstr>
      <vt:lpstr>Times New Roman</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First impressions of InSAR land subsidence data set for Pekalongan</vt:lpstr>
      <vt:lpstr>First impressions of InSAR land subsidence data set for Pekalongan</vt:lpstr>
      <vt:lpstr>PowerPoint-presentatie</vt:lpstr>
      <vt:lpstr>PowerPoint-presentatie</vt:lpstr>
      <vt:lpstr>PowerPoint-presentatie</vt:lpstr>
      <vt:lpstr>PowerPoint-presentatie</vt:lpstr>
      <vt:lpstr>PowerPoint-presentatie</vt:lpstr>
      <vt:lpstr>Geologi Cekungan Bandung dan potensi riset masa depan</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Dam, M.A.C. (Rien)</dc:creator>
  <cp:lastModifiedBy>Dam, M.A.C. (Rien)</cp:lastModifiedBy>
  <cp:revision>68</cp:revision>
  <dcterms:created xsi:type="dcterms:W3CDTF">2020-10-28T02:36:06Z</dcterms:created>
  <dcterms:modified xsi:type="dcterms:W3CDTF">2021-07-24T04:54:11Z</dcterms:modified>
</cp:coreProperties>
</file>