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Tahoma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Tahoma-regular.fntdata"/><Relationship Id="rId10" Type="http://schemas.openxmlformats.org/officeDocument/2006/relationships/slide" Target="slides/slide6.xml"/><Relationship Id="rId12" Type="http://schemas.openxmlformats.org/officeDocument/2006/relationships/font" Target="fonts/Tahoma-bold.fnt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" name="Google Shape;6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" name="Google Shape;7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4" name="Google Shape;8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oogle Shape;14;p2" id="14" name="Google Shape;14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44200" y="6324600"/>
            <a:ext cx="1190408" cy="33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4B4B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rot="-5400000">
            <a:off x="11454000" y="-1"/>
            <a:ext cx="738002" cy="73800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 txBox="1"/>
          <p:nvPr/>
        </p:nvSpPr>
        <p:spPr>
          <a:xfrm>
            <a:off x="719998" y="6343200"/>
            <a:ext cx="2286002" cy="1778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Tahoma"/>
              <a:buNone/>
            </a:pPr>
            <a:r>
              <a:rPr b="0" i="0" lang="da-DK" sz="1200" u="none" cap="none" strike="noStrike">
                <a:solidFill>
                  <a:schemeClr val="accent5"/>
                </a:solidFill>
                <a:latin typeface="Tahoma"/>
                <a:ea typeface="Tahoma"/>
                <a:cs typeface="Tahoma"/>
                <a:sym typeface="Tahoma"/>
              </a:rPr>
              <a:t>© GO FAIR 2017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19;p2" id="19" name="Google Shape;1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12203998" cy="687082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>
            <p:ph type="title"/>
          </p:nvPr>
        </p:nvSpPr>
        <p:spPr>
          <a:xfrm>
            <a:off x="960000" y="2805166"/>
            <a:ext cx="10272001" cy="6155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Trebuchet MS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" type="body"/>
          </p:nvPr>
        </p:nvSpPr>
        <p:spPr>
          <a:xfrm>
            <a:off x="960000" y="3458752"/>
            <a:ext cx="10272001" cy="1561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  <a:defRPr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  <a:defRPr>
                <a:solidFill>
                  <a:srgbClr val="FFFFFF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  <a:defRPr>
                <a:solidFill>
                  <a:srgbClr val="FFFFFF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  <a:defRPr>
                <a:solidFill>
                  <a:srgbClr val="FFFFFF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None/>
              <a:defRPr>
                <a:solidFill>
                  <a:srgbClr val="FFFFFF"/>
                </a:solidFill>
              </a:defRPr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2" type="body"/>
          </p:nvPr>
        </p:nvSpPr>
        <p:spPr>
          <a:xfrm>
            <a:off x="939799" y="5181600"/>
            <a:ext cx="10292203" cy="14842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■"/>
              <a:defRPr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  <a:defRPr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2" type="sldNum"/>
          </p:nvPr>
        </p:nvSpPr>
        <p:spPr>
          <a:xfrm>
            <a:off x="8481099" y="6221750"/>
            <a:ext cx="256501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/>
          <p:nvPr>
            <p:ph type="title"/>
          </p:nvPr>
        </p:nvSpPr>
        <p:spPr>
          <a:xfrm>
            <a:off x="719998" y="228600"/>
            <a:ext cx="10752003" cy="4308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" type="body"/>
          </p:nvPr>
        </p:nvSpPr>
        <p:spPr>
          <a:xfrm>
            <a:off x="719998" y="1066800"/>
            <a:ext cx="10752003" cy="5095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■"/>
              <a:defRPr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  <a:defRPr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81099" y="6221750"/>
            <a:ext cx="256501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A">
  <p:cSld name="Comparison A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0001" y="1066800"/>
            <a:ext cx="5274401" cy="50905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■"/>
              <a:defRPr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■"/>
              <a:defRPr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▪"/>
              <a:defRPr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•"/>
              <a:defRPr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•"/>
              <a:defRPr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type="title"/>
          </p:nvPr>
        </p:nvSpPr>
        <p:spPr>
          <a:xfrm>
            <a:off x="719998" y="228600"/>
            <a:ext cx="10752003" cy="4308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8481099" y="6221750"/>
            <a:ext cx="256501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B" showMasterSp="0">
  <p:cSld name="Comparison B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oogle Shape;46;p8" id="33" name="Google Shape;33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44200" y="6324600"/>
            <a:ext cx="1190408" cy="3354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4B4B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5"/>
          <p:cNvSpPr/>
          <p:nvPr/>
        </p:nvSpPr>
        <p:spPr>
          <a:xfrm rot="-5400000">
            <a:off x="11454000" y="-1"/>
            <a:ext cx="738002" cy="73800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719998" y="1065599"/>
            <a:ext cx="5274404" cy="31591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2" type="body"/>
          </p:nvPr>
        </p:nvSpPr>
        <p:spPr>
          <a:xfrm>
            <a:off x="6260572" y="1065599"/>
            <a:ext cx="5220235" cy="31591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■"/>
              <a:defRPr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  <a:defRPr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38" name="Google Shape;38;p5"/>
          <p:cNvSpPr txBox="1"/>
          <p:nvPr/>
        </p:nvSpPr>
        <p:spPr>
          <a:xfrm>
            <a:off x="719999" y="253087"/>
            <a:ext cx="10752002" cy="406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b="1" i="0" lang="da-DK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KLIK OM STIJL TE BEWERKEN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52;p8" id="39" name="Google Shape;3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6424" y="6400800"/>
            <a:ext cx="713620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8481099" y="6221750"/>
            <a:ext cx="256501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">
  <p:cSld name="Empt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8481099" y="6221750"/>
            <a:ext cx="256501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description" showMasterSp="0">
  <p:cSld name="Content with description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oogle Shape;57;p10" id="44" name="Google Shape;44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44200" y="6324600"/>
            <a:ext cx="1190408" cy="3354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7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4B4B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7"/>
          <p:cNvSpPr/>
          <p:nvPr/>
        </p:nvSpPr>
        <p:spPr>
          <a:xfrm rot="-5400000">
            <a:off x="11454000" y="-1"/>
            <a:ext cx="738002" cy="73800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7"/>
          <p:cNvSpPr txBox="1"/>
          <p:nvPr>
            <p:ph type="title"/>
          </p:nvPr>
        </p:nvSpPr>
        <p:spPr>
          <a:xfrm>
            <a:off x="720001" y="1079999"/>
            <a:ext cx="4011086" cy="8184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Trebuchet MS"/>
              <a:buNone/>
              <a:defRPr sz="2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4978400" y="1079999"/>
            <a:ext cx="6502400" cy="47808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Trebuchet MS"/>
              <a:buChar char="■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Trebuchet MS"/>
              <a:buChar char="■"/>
              <a:defRPr sz="2200"/>
            </a:lvl2pPr>
            <a:lvl3pPr indent="-3683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Trebuchet MS"/>
              <a:buChar char="▪"/>
              <a:defRPr sz="2200"/>
            </a:lvl3pPr>
            <a:lvl4pPr indent="-3683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Trebuchet MS"/>
              <a:buChar char="•"/>
              <a:defRPr sz="2200"/>
            </a:lvl4pPr>
            <a:lvl5pPr indent="-3683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Trebuchet MS"/>
              <a:buChar char="•"/>
              <a:defRPr sz="22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2" type="body"/>
          </p:nvPr>
        </p:nvSpPr>
        <p:spPr>
          <a:xfrm>
            <a:off x="720001" y="1966798"/>
            <a:ext cx="4011086" cy="38808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■"/>
              <a:defRPr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  <a:defRPr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/>
        </p:nvSpPr>
        <p:spPr>
          <a:xfrm>
            <a:off x="719999" y="253087"/>
            <a:ext cx="10752002" cy="406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b="1" i="0" lang="da-DK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KLIK OM STIJL TE BEWERKEN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64;p10" id="51" name="Google Shape;5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6424" y="6400800"/>
            <a:ext cx="713620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481099" y="6221750"/>
            <a:ext cx="256501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">
  <p:cSld name="Imag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2389715" y="5280862"/>
            <a:ext cx="7315202" cy="3381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Trebuchet MS"/>
              <a:buNone/>
              <a:defRPr sz="18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/>
        </p:txBody>
      </p:sp>
      <p:sp>
        <p:nvSpPr>
          <p:cNvPr id="55" name="Google Shape;55;p8"/>
          <p:cNvSpPr/>
          <p:nvPr>
            <p:ph idx="2" type="pic"/>
          </p:nvPr>
        </p:nvSpPr>
        <p:spPr>
          <a:xfrm>
            <a:off x="2389715" y="1079999"/>
            <a:ext cx="7315202" cy="4114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■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▪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" type="body"/>
          </p:nvPr>
        </p:nvSpPr>
        <p:spPr>
          <a:xfrm>
            <a:off x="2389715" y="5728537"/>
            <a:ext cx="7315202" cy="2714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5"/>
              </a:buClr>
              <a:buSzPts val="1300"/>
              <a:buFont typeface="Trebuchet MS"/>
              <a:buNone/>
              <a:defRPr sz="1300"/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5"/>
              </a:buClr>
              <a:buSzPts val="1300"/>
              <a:buFont typeface="Trebuchet MS"/>
              <a:buNone/>
              <a:defRPr sz="13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5"/>
              </a:buClr>
              <a:buSzPts val="1300"/>
              <a:buFont typeface="Trebuchet MS"/>
              <a:buNone/>
              <a:defRPr sz="1300"/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5"/>
              </a:buClr>
              <a:buSzPts val="1300"/>
              <a:buFont typeface="Trebuchet MS"/>
              <a:buNone/>
              <a:defRPr sz="1300"/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5"/>
              </a:buClr>
              <a:buSzPts val="1300"/>
              <a:buFont typeface="Trebuchet MS"/>
              <a:buNone/>
              <a:defRPr sz="13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481099" y="6221750"/>
            <a:ext cx="256501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8.xml"/><Relationship Id="rId9" Type="http://schemas.openxmlformats.org/officeDocument/2006/relationships/slideLayout" Target="../slideLayouts/slideLayout7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oogle Shape;6;p1"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744200" y="6324600"/>
            <a:ext cx="1190408" cy="335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4B4B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/>
          <p:nvPr/>
        </p:nvSpPr>
        <p:spPr>
          <a:xfrm rot="-5400000">
            <a:off x="11454000" y="-1"/>
            <a:ext cx="738002" cy="73800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Trebuchet MS"/>
              <a:buNone/>
            </a:pPr>
            <a:r>
              <a:t/>
            </a:r>
            <a:endParaRPr b="0" i="0" sz="1400" u="none" cap="none" strike="noStrike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11;p1" id="9" name="Google Shape;9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6424" y="6400800"/>
            <a:ext cx="713620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"/>
          <p:cNvSpPr txBox="1"/>
          <p:nvPr>
            <p:ph type="title"/>
          </p:nvPr>
        </p:nvSpPr>
        <p:spPr>
          <a:xfrm>
            <a:off x="719998" y="228600"/>
            <a:ext cx="10752003" cy="4308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719998" y="1066800"/>
            <a:ext cx="10752003" cy="5095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■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▪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8481099" y="6221750"/>
            <a:ext cx="256501" cy="26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00"/>
              <a:buFont typeface="Times"/>
              <a:buNone/>
              <a:defRPr b="0" i="0" sz="1200" u="none" cap="none" strike="noStrike">
                <a:solidFill>
                  <a:srgbClr val="4B4B4B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hyperlink" Target="https://zenodo.org/record/4462058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m4m-dk.readthedocs.io/en/latest/" TargetMode="External"/><Relationship Id="rId4" Type="http://schemas.openxmlformats.org/officeDocument/2006/relationships/image" Target="../media/image9.png"/><Relationship Id="rId11" Type="http://schemas.openxmlformats.org/officeDocument/2006/relationships/hyperlink" Target="https://orcid.org/0000-0002-5283-2074" TargetMode="External"/><Relationship Id="rId10" Type="http://schemas.openxmlformats.org/officeDocument/2006/relationships/hyperlink" Target="https://orcid.org/0000-0002-0454-4289" TargetMode="External"/><Relationship Id="rId12" Type="http://schemas.openxmlformats.org/officeDocument/2006/relationships/hyperlink" Target="https://orcid.org/0000-0001-6912-0498" TargetMode="External"/><Relationship Id="rId9" Type="http://schemas.openxmlformats.org/officeDocument/2006/relationships/hyperlink" Target="http://orcid.org/0000-0001-8888-635X" TargetMode="External"/><Relationship Id="rId5" Type="http://schemas.openxmlformats.org/officeDocument/2006/relationships/image" Target="../media/image8.png"/><Relationship Id="rId6" Type="http://schemas.openxmlformats.org/officeDocument/2006/relationships/hyperlink" Target="https://orcid.org/0000-0002-9381-9693" TargetMode="External"/><Relationship Id="rId7" Type="http://schemas.openxmlformats.org/officeDocument/2006/relationships/hyperlink" Target="https://orcid.org/0000-0001-8025-5131" TargetMode="External"/><Relationship Id="rId8" Type="http://schemas.openxmlformats.org/officeDocument/2006/relationships/hyperlink" Target="https://orcid.org/0000-0001-6875-5360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hyperlink" Target="https://zenodo.org/record/4705676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hyperlink" Target="https://zenodo.org/record/4705676" TargetMode="External"/><Relationship Id="rId8" Type="http://schemas.openxmlformats.org/officeDocument/2006/relationships/hyperlink" Target="https://bioportal.bioontology.org/ontologies/NEICBE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0"/>
          <p:cNvPicPr preferRelativeResize="0"/>
          <p:nvPr/>
        </p:nvPicPr>
        <p:blipFill rotWithShape="1">
          <a:blip r:embed="rId3">
            <a:alphaModFix/>
          </a:blip>
          <a:srcRect b="17487" l="0" r="0" t="27068"/>
          <a:stretch/>
        </p:blipFill>
        <p:spPr>
          <a:xfrm>
            <a:off x="8075075" y="658300"/>
            <a:ext cx="4135977" cy="1288726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/>
          <p:nvPr>
            <p:ph idx="4294967295" type="ctrTitle"/>
          </p:nvPr>
        </p:nvSpPr>
        <p:spPr>
          <a:xfrm>
            <a:off x="959998" y="2805166"/>
            <a:ext cx="10272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Trebuchet MS"/>
              <a:buNone/>
            </a:pPr>
            <a:r>
              <a:rPr b="1" i="0" lang="da-DK" sz="36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Sharing FAIR Data Stewardship knowledge across borders</a:t>
            </a:r>
            <a:endParaRPr b="1" i="0" sz="3600" u="none" cap="none" strike="noStrik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" name="Google Shape;70;p10"/>
          <p:cNvSpPr txBox="1"/>
          <p:nvPr>
            <p:ph idx="4294967295" type="subTitle"/>
          </p:nvPr>
        </p:nvSpPr>
        <p:spPr>
          <a:xfrm>
            <a:off x="959998" y="3458752"/>
            <a:ext cx="10272000" cy="15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882" lvl="0" marL="34288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da-DK" sz="2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Data Stewardship Competence Center Implementation Network</a:t>
            </a:r>
            <a:endParaRPr b="1" i="0" sz="2000" u="none" cap="none" strike="noStrik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882" lvl="0" marL="34288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da-DK" sz="20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22 June 2021</a:t>
            </a:r>
            <a:r>
              <a:rPr b="1" i="0" lang="da-DK" sz="2800" u="none" cap="none" strike="noStrik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b="1" i="0" sz="2800" u="none" cap="none" strike="noStrike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" name="Google Shape;71;p10"/>
          <p:cNvSpPr/>
          <p:nvPr/>
        </p:nvSpPr>
        <p:spPr>
          <a:xfrm rot="2248969">
            <a:off x="7693258" y="-366919"/>
            <a:ext cx="1026419" cy="225799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719999" y="228600"/>
            <a:ext cx="10752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lang="da-DK"/>
              <a:t>M4M workshops in Denmark</a:t>
            </a:r>
            <a:endParaRPr/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719999" y="1066800"/>
            <a:ext cx="4363278" cy="50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i="1" lang="da-DK"/>
              <a:t>The reason for M4M workshops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i="1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b="0" i="1" lang="da-DK" sz="1800">
                <a:solidFill>
                  <a:schemeClr val="dk1"/>
                </a:solidFill>
              </a:rPr>
              <a:t>Machine actionable metadata is important, because: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i="1" sz="1800">
              <a:solidFill>
                <a:schemeClr val="dk1"/>
              </a:solidFill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It increases the impact of your research group’s data by making more of your data discoverable and increase the number of citable outputs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You learn good data handling practices, which strengthens your data handling for yourself individually as well as with your collaborators</a:t>
            </a:r>
            <a:endParaRPr b="0" i="1" sz="1800">
              <a:solidFill>
                <a:schemeClr val="dk1"/>
              </a:solidFill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It can help you receive funding.</a:t>
            </a:r>
            <a:endParaRPr b="0" i="1" sz="18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i="1"/>
          </a:p>
        </p:txBody>
      </p:sp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471574"/>
            <a:ext cx="4599148" cy="812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4M-DK4" id="79" name="Google Shape;7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87665" y="4956348"/>
            <a:ext cx="1357365" cy="132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52617" y="1066800"/>
            <a:ext cx="6892413" cy="387733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1"/>
          <p:cNvSpPr txBox="1"/>
          <p:nvPr/>
        </p:nvSpPr>
        <p:spPr>
          <a:xfrm>
            <a:off x="6662235" y="4944139"/>
            <a:ext cx="39228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 from: </a:t>
            </a:r>
            <a:r>
              <a:rPr b="0" i="0" lang="da-DK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https://zenodo.org/record/4462058</a:t>
            </a: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/>
          <p:nvPr/>
        </p:nvSpPr>
        <p:spPr>
          <a:xfrm>
            <a:off x="11637325" y="3195875"/>
            <a:ext cx="360000" cy="3600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2"/>
          <p:cNvSpPr/>
          <p:nvPr/>
        </p:nvSpPr>
        <p:spPr>
          <a:xfrm>
            <a:off x="7148100" y="3155075"/>
            <a:ext cx="360000" cy="3600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2"/>
          <p:cNvSpPr/>
          <p:nvPr/>
        </p:nvSpPr>
        <p:spPr>
          <a:xfrm>
            <a:off x="7343675" y="2555692"/>
            <a:ext cx="4435200" cy="2201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2"/>
          <p:cNvSpPr txBox="1"/>
          <p:nvPr>
            <p:ph type="title"/>
          </p:nvPr>
        </p:nvSpPr>
        <p:spPr>
          <a:xfrm>
            <a:off x="719999" y="228600"/>
            <a:ext cx="10752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lang="da-DK"/>
              <a:t>M4M workshops in Denmark</a:t>
            </a:r>
            <a:endParaRPr/>
          </a:p>
        </p:txBody>
      </p:sp>
      <p:sp>
        <p:nvSpPr>
          <p:cNvPr id="90" name="Google Shape;90;p12"/>
          <p:cNvSpPr txBox="1"/>
          <p:nvPr>
            <p:ph idx="1" type="body"/>
          </p:nvPr>
        </p:nvSpPr>
        <p:spPr>
          <a:xfrm>
            <a:off x="720000" y="1066800"/>
            <a:ext cx="6428100" cy="50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i="1" lang="da-DK"/>
              <a:t>The ‘rapid’ M4M concept</a:t>
            </a:r>
            <a:endParaRPr i="1"/>
          </a:p>
          <a:p>
            <a:pPr indent="0" lvl="0" marL="914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Homework before the workshop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Mainly consisting of getting the right accounts, finding a suitable dataset, familiarizing yourself with the concept of FAIR</a:t>
            </a:r>
            <a:endParaRPr/>
          </a:p>
          <a:p>
            <a:pPr indent="-158750" lvl="1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None/>
            </a:pPr>
            <a:r>
              <a:t/>
            </a:r>
            <a:endParaRPr b="0" i="1" sz="1800">
              <a:solidFill>
                <a:schemeClr val="dk1"/>
              </a:solidFill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1 hour pre-WS meeting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To avoid technical issues during the workshop and to assist with structuring the dataset</a:t>
            </a:r>
            <a:endParaRPr/>
          </a:p>
          <a:p>
            <a:pPr indent="-158750" lvl="1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None/>
            </a:pPr>
            <a:r>
              <a:t/>
            </a:r>
            <a:endParaRPr b="0" i="1" sz="1800">
              <a:solidFill>
                <a:schemeClr val="dk1"/>
              </a:solidFill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2 x ½ days online workshop </a:t>
            </a:r>
            <a:endParaRPr/>
          </a:p>
          <a:p>
            <a:pPr indent="-158750" lvl="0" marL="2857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None/>
            </a:pPr>
            <a:r>
              <a:t/>
            </a:r>
            <a:endParaRPr b="0" i="1" sz="1800">
              <a:solidFill>
                <a:schemeClr val="dk1"/>
              </a:solidFill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Trebuchet MS"/>
              <a:buChar char="-"/>
            </a:pPr>
            <a:r>
              <a:rPr b="0" i="1" lang="da-DK" sz="1800">
                <a:solidFill>
                  <a:schemeClr val="dk1"/>
                </a:solidFill>
              </a:rPr>
              <a:t>All information can be found here: </a:t>
            </a:r>
            <a:r>
              <a:rPr b="0" i="1" lang="da-DK" sz="18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https://m4m-dk.readthedocs.io/en/latest/</a:t>
            </a:r>
            <a:r>
              <a:rPr b="0" i="1" lang="da-DK" sz="1800">
                <a:solidFill>
                  <a:schemeClr val="dk1"/>
                </a:solidFill>
              </a:rPr>
              <a:t> </a:t>
            </a:r>
            <a:endParaRPr b="0" i="1" sz="1800">
              <a:solidFill>
                <a:schemeClr val="dk1"/>
              </a:solidFill>
            </a:endParaRPr>
          </a:p>
        </p:txBody>
      </p:sp>
      <p:pic>
        <p:nvPicPr>
          <p:cNvPr id="91" name="Google Shape;9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471574"/>
            <a:ext cx="4599148" cy="812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4M-DK4" id="92" name="Google Shape;92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87665" y="4956348"/>
            <a:ext cx="1357365" cy="13281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2"/>
          <p:cNvSpPr txBox="1"/>
          <p:nvPr/>
        </p:nvSpPr>
        <p:spPr>
          <a:xfrm>
            <a:off x="7368925" y="2704800"/>
            <a:ext cx="44352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300">
                <a:latin typeface="Trebuchet MS"/>
                <a:ea typeface="Trebuchet MS"/>
                <a:cs typeface="Trebuchet MS"/>
                <a:sym typeface="Trebuchet MS"/>
              </a:rPr>
              <a:t>This collaboration was made possible by with: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300">
                <a:latin typeface="Trebuchet MS"/>
                <a:ea typeface="Trebuchet MS"/>
                <a:cs typeface="Trebuchet MS"/>
                <a:sym typeface="Trebuchet MS"/>
              </a:rPr>
              <a:t>Nikola Vasiljevic </a:t>
            </a:r>
            <a:r>
              <a:rPr b="1" lang="da-DK" sz="900" u="sng">
                <a:solidFill>
                  <a:schemeClr val="hlink"/>
                </a:solidFill>
                <a:hlinkClick r:id="rId6"/>
              </a:rPr>
              <a:t>0000-0002-9381-9693</a:t>
            </a:r>
            <a:r>
              <a:rPr lang="da-DK" sz="130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a-DK" sz="1300">
                <a:latin typeface="Trebuchet MS"/>
                <a:ea typeface="Trebuchet MS"/>
                <a:cs typeface="Trebuchet MS"/>
                <a:sym typeface="Trebuchet MS"/>
              </a:rPr>
              <a:t>(DTU, DK)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300">
                <a:latin typeface="Trebuchet MS"/>
                <a:ea typeface="Trebuchet MS"/>
                <a:cs typeface="Trebuchet MS"/>
                <a:sym typeface="Trebuchet MS"/>
              </a:rPr>
              <a:t>Diba Terese Markus </a:t>
            </a:r>
            <a:r>
              <a:rPr b="1" lang="da-DK" sz="900" u="sng">
                <a:solidFill>
                  <a:schemeClr val="hlink"/>
                </a:solidFill>
                <a:hlinkClick r:id="rId7"/>
              </a:rPr>
              <a:t>0000-0001-8025-5131</a:t>
            </a:r>
            <a:r>
              <a:rPr b="1" lang="da-DK" sz="900"/>
              <a:t> </a:t>
            </a:r>
            <a:r>
              <a:rPr lang="da-DK" sz="1300">
                <a:latin typeface="Trebuchet MS"/>
                <a:ea typeface="Trebuchet MS"/>
                <a:cs typeface="Trebuchet MS"/>
                <a:sym typeface="Trebuchet MS"/>
              </a:rPr>
              <a:t>(AAU, DK)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300">
                <a:latin typeface="Trebuchet MS"/>
                <a:ea typeface="Trebuchet MS"/>
                <a:cs typeface="Trebuchet MS"/>
                <a:sym typeface="Trebuchet MS"/>
              </a:rPr>
              <a:t>John Graybeal </a:t>
            </a:r>
            <a:r>
              <a:rPr b="1" lang="da-DK" sz="900" u="sng">
                <a:solidFill>
                  <a:schemeClr val="hlink"/>
                </a:solidFill>
                <a:hlinkClick r:id="rId8"/>
              </a:rPr>
              <a:t>0000-0001-6875-5360</a:t>
            </a:r>
            <a:r>
              <a:rPr lang="da-DK" sz="1300">
                <a:latin typeface="Trebuchet MS"/>
                <a:ea typeface="Trebuchet MS"/>
                <a:cs typeface="Trebuchet MS"/>
                <a:sym typeface="Trebuchet MS"/>
              </a:rPr>
              <a:t> (Stanford University, USA)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300">
                <a:latin typeface="Trebuchet MS"/>
                <a:ea typeface="Trebuchet MS"/>
                <a:cs typeface="Trebuchet MS"/>
                <a:sym typeface="Trebuchet MS"/>
              </a:rPr>
              <a:t>Erik Schultes </a:t>
            </a:r>
            <a:r>
              <a:rPr b="1" lang="da-DK" sz="900" u="sng">
                <a:solidFill>
                  <a:schemeClr val="hlink"/>
                </a:solidFill>
                <a:hlinkClick r:id="rId9"/>
              </a:rPr>
              <a:t>0000-0001-8888-635X</a:t>
            </a:r>
            <a:r>
              <a:rPr lang="da-DK" sz="1100">
                <a:solidFill>
                  <a:srgbClr val="24292E"/>
                </a:solidFill>
              </a:rPr>
              <a:t> </a:t>
            </a:r>
            <a:r>
              <a:rPr lang="da-DK" sz="1300">
                <a:latin typeface="Trebuchet MS"/>
                <a:ea typeface="Trebuchet MS"/>
                <a:cs typeface="Trebuchet MS"/>
                <a:sym typeface="Trebuchet MS"/>
              </a:rPr>
              <a:t>(GFF)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300">
                <a:latin typeface="Trebuchet MS"/>
                <a:ea typeface="Trebuchet MS"/>
                <a:cs typeface="Trebuchet MS"/>
                <a:sym typeface="Trebuchet MS"/>
              </a:rPr>
              <a:t>Hannah Mihai </a:t>
            </a:r>
            <a:r>
              <a:rPr b="1" lang="da-DK" sz="1000" u="sng">
                <a:solidFill>
                  <a:schemeClr val="hlink"/>
                </a:solidFill>
                <a:hlinkClick r:id="rId10"/>
              </a:rPr>
              <a:t>0000-0002-0454-4289</a:t>
            </a:r>
            <a:r>
              <a:rPr b="1" lang="da-DK" sz="1000"/>
              <a:t> </a:t>
            </a:r>
            <a:r>
              <a:rPr lang="da-DK" sz="1300">
                <a:latin typeface="Trebuchet MS"/>
                <a:ea typeface="Trebuchet MS"/>
                <a:cs typeface="Trebuchet MS"/>
                <a:sym typeface="Trebuchet MS"/>
              </a:rPr>
              <a:t> (DeiC, DK)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300">
                <a:latin typeface="Trebuchet MS"/>
                <a:ea typeface="Trebuchet MS"/>
                <a:cs typeface="Trebuchet MS"/>
                <a:sym typeface="Trebuchet MS"/>
              </a:rPr>
              <a:t>Anders Sparre Conrad</a:t>
            </a:r>
            <a:r>
              <a:rPr b="1" lang="da-DK" sz="1000"/>
              <a:t> </a:t>
            </a:r>
            <a:r>
              <a:rPr b="1" lang="da-DK" sz="1000" u="sng">
                <a:solidFill>
                  <a:schemeClr val="hlink"/>
                </a:solidFill>
                <a:hlinkClick r:id="rId11"/>
              </a:rPr>
              <a:t>0000-0002-5283-2074</a:t>
            </a:r>
            <a:r>
              <a:rPr b="1" lang="da-DK" sz="1000"/>
              <a:t> </a:t>
            </a:r>
            <a:r>
              <a:rPr lang="da-DK" sz="1300">
                <a:latin typeface="Trebuchet MS"/>
                <a:ea typeface="Trebuchet MS"/>
                <a:cs typeface="Trebuchet MS"/>
                <a:sym typeface="Trebuchet MS"/>
              </a:rPr>
              <a:t>(DeiC, DK)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300">
                <a:latin typeface="Trebuchet MS"/>
                <a:ea typeface="Trebuchet MS"/>
                <a:cs typeface="Trebuchet MS"/>
                <a:sym typeface="Trebuchet MS"/>
              </a:rPr>
              <a:t>Rene Belsø </a:t>
            </a:r>
            <a:r>
              <a:rPr b="1" lang="da-DK" sz="1000" u="sng">
                <a:solidFill>
                  <a:schemeClr val="hlink"/>
                </a:solidFill>
                <a:hlinkClick r:id="rId12"/>
              </a:rPr>
              <a:t>0000-0001-6912-0498</a:t>
            </a:r>
            <a:r>
              <a:rPr lang="da-DK" sz="1300">
                <a:latin typeface="Trebuchet MS"/>
                <a:ea typeface="Trebuchet MS"/>
                <a:cs typeface="Trebuchet MS"/>
                <a:sym typeface="Trebuchet MS"/>
              </a:rPr>
              <a:t> (DeiC, DK)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4" name="Google Shape;94;p12"/>
          <p:cNvSpPr/>
          <p:nvPr/>
        </p:nvSpPr>
        <p:spPr>
          <a:xfrm>
            <a:off x="9381275" y="1952075"/>
            <a:ext cx="360000" cy="3600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5" name="Google Shape;95;p12"/>
          <p:cNvCxnSpPr>
            <a:endCxn id="88" idx="0"/>
          </p:cNvCxnSpPr>
          <p:nvPr/>
        </p:nvCxnSpPr>
        <p:spPr>
          <a:xfrm>
            <a:off x="9557675" y="2312092"/>
            <a:ext cx="3600" cy="2436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/>
          <p:nvPr>
            <p:ph type="title"/>
          </p:nvPr>
        </p:nvSpPr>
        <p:spPr>
          <a:xfrm>
            <a:off x="719999" y="228600"/>
            <a:ext cx="10752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lang="da-DK"/>
              <a:t>M4M workshops in Denmark</a:t>
            </a:r>
            <a:endParaRPr/>
          </a:p>
        </p:txBody>
      </p:sp>
      <p:sp>
        <p:nvSpPr>
          <p:cNvPr id="101" name="Google Shape;101;p13"/>
          <p:cNvSpPr txBox="1"/>
          <p:nvPr>
            <p:ph idx="1" type="body"/>
          </p:nvPr>
        </p:nvSpPr>
        <p:spPr>
          <a:xfrm>
            <a:off x="1138589" y="4312550"/>
            <a:ext cx="10752000" cy="50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i="1"/>
          </a:p>
          <a:p>
            <a:pPr indent="0" lvl="0" marL="914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br>
              <a:rPr lang="da-DK"/>
            </a:br>
            <a:endParaRPr i="1"/>
          </a:p>
        </p:txBody>
      </p:sp>
      <p:pic>
        <p:nvPicPr>
          <p:cNvPr id="102" name="Google Shape;10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471574"/>
            <a:ext cx="4599148" cy="812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4M-DK4" id="103" name="Google Shape;10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87665" y="4956348"/>
            <a:ext cx="1357365" cy="132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23022" y="750524"/>
            <a:ext cx="9145953" cy="518270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3"/>
          <p:cNvSpPr txBox="1"/>
          <p:nvPr/>
        </p:nvSpPr>
        <p:spPr>
          <a:xfrm>
            <a:off x="4334344" y="5870466"/>
            <a:ext cx="436048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 taken from: </a:t>
            </a:r>
            <a:r>
              <a:rPr b="0" i="0" lang="da-DK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https://zenodo.org/record/4705676</a:t>
            </a: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471574"/>
            <a:ext cx="4599148" cy="8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/>
          <p:nvPr>
            <p:ph type="title"/>
          </p:nvPr>
        </p:nvSpPr>
        <p:spPr>
          <a:xfrm>
            <a:off x="719999" y="228600"/>
            <a:ext cx="10752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lang="da-DK"/>
              <a:t>M4M workshops in Denmark</a:t>
            </a:r>
            <a:endParaRPr/>
          </a:p>
        </p:txBody>
      </p:sp>
      <p:sp>
        <p:nvSpPr>
          <p:cNvPr id="112" name="Google Shape;112;p14"/>
          <p:cNvSpPr txBox="1"/>
          <p:nvPr>
            <p:ph idx="1" type="body"/>
          </p:nvPr>
        </p:nvSpPr>
        <p:spPr>
          <a:xfrm>
            <a:off x="719999" y="1115961"/>
            <a:ext cx="10752000" cy="50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i="1" lang="da-DK"/>
              <a:t>The workflow</a:t>
            </a:r>
            <a:endParaRPr i="1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i="1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i="1"/>
          </a:p>
        </p:txBody>
      </p:sp>
      <p:pic>
        <p:nvPicPr>
          <p:cNvPr descr="M4M-DK4" id="113" name="Google Shape;11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87665" y="4956348"/>
            <a:ext cx="1357365" cy="132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81224" y="2176205"/>
            <a:ext cx="7829550" cy="27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 txBox="1"/>
          <p:nvPr>
            <p:ph type="title"/>
          </p:nvPr>
        </p:nvSpPr>
        <p:spPr>
          <a:xfrm>
            <a:off x="719999" y="228600"/>
            <a:ext cx="10752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lang="da-DK"/>
              <a:t>M4M workshops in Denmark</a:t>
            </a:r>
            <a:endParaRPr/>
          </a:p>
        </p:txBody>
      </p:sp>
      <p:pic>
        <p:nvPicPr>
          <p:cNvPr id="120" name="Google Shape;12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471574"/>
            <a:ext cx="4599148" cy="812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4M-DK4" id="121" name="Google Shape;12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87665" y="4956348"/>
            <a:ext cx="1357365" cy="132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835593"/>
            <a:ext cx="6680363" cy="2857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52186" y="3045706"/>
            <a:ext cx="7025432" cy="352429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/>
          <p:nvPr/>
        </p:nvSpPr>
        <p:spPr>
          <a:xfrm>
            <a:off x="8318091" y="5594026"/>
            <a:ext cx="1160206" cy="568045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0" y="3681775"/>
            <a:ext cx="301717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 taken from: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a-DK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https://zenodo.org/record/4705676</a:t>
            </a: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7461938" y="2522486"/>
            <a:ext cx="456567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ontology can be found here: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a-DK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https://bioportal.bioontology.org/ontologies/NEICBEER</a:t>
            </a: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OFAIR">
  <a:themeElements>
    <a:clrScheme name="GOFAIR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518E"/>
      </a:accent1>
      <a:accent2>
        <a:srgbClr val="EFC700"/>
      </a:accent2>
      <a:accent3>
        <a:srgbClr val="023333"/>
      </a:accent3>
      <a:accent4>
        <a:srgbClr val="D2D2D2"/>
      </a:accent4>
      <a:accent5>
        <a:srgbClr val="7D7D7D"/>
      </a:accent5>
      <a:accent6>
        <a:srgbClr val="80D7E3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OFAIR">
  <a:themeElements>
    <a:clrScheme name="GOFAIR">
      <a:dk1>
        <a:srgbClr val="4B4B4B"/>
      </a:dk1>
      <a:lt1>
        <a:srgbClr val="FFFFFF"/>
      </a:lt1>
      <a:dk2>
        <a:srgbClr val="A7A7A7"/>
      </a:dk2>
      <a:lt2>
        <a:srgbClr val="535353"/>
      </a:lt2>
      <a:accent1>
        <a:srgbClr val="00518E"/>
      </a:accent1>
      <a:accent2>
        <a:srgbClr val="EFC700"/>
      </a:accent2>
      <a:accent3>
        <a:srgbClr val="023333"/>
      </a:accent3>
      <a:accent4>
        <a:srgbClr val="D2D2D2"/>
      </a:accent4>
      <a:accent5>
        <a:srgbClr val="7D7D7D"/>
      </a:accent5>
      <a:accent6>
        <a:srgbClr val="80D7E3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