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4"/>
    <p:sldMasterId id="214748365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y="6858000" cx="12192000"/>
  <p:notesSz cx="6858000" cy="9144000"/>
  <p:embeddedFontLst>
    <p:embeddedFont>
      <p:font typeface="Corbel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2381EFB-EEBF-49CC-AA4F-280C67DEA381}">
  <a:tblStyle styleId="{72381EFB-EEBF-49CC-AA4F-280C67DEA38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Corbel-bold.fntdata"/><Relationship Id="rId30" Type="http://schemas.openxmlformats.org/officeDocument/2006/relationships/font" Target="fonts/Corbel-regular.fntdata"/><Relationship Id="rId11" Type="http://schemas.openxmlformats.org/officeDocument/2006/relationships/slide" Target="slides/slide4.xml"/><Relationship Id="rId33" Type="http://schemas.openxmlformats.org/officeDocument/2006/relationships/font" Target="fonts/Corbel-boldItalic.fntdata"/><Relationship Id="rId10" Type="http://schemas.openxmlformats.org/officeDocument/2006/relationships/slide" Target="slides/slide3.xml"/><Relationship Id="rId32" Type="http://schemas.openxmlformats.org/officeDocument/2006/relationships/font" Target="fonts/Corbel-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5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3d6059f0b_0_270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" name="Google Shape;64;ge3d6059f0b_0_270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e3d6059f0b_0_28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ge3d6059f0b_0_28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e3d6059f0b_0_28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ge3d6059f0b_0_28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3d6059f0b_0_28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e3d6059f0b_0_28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e3d6059f0b_0_28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e3d6059f0b_0_28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e3d6059f0b_0_28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e3d6059f0b_0_28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e3d6059f0b_0_29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e3d6059f0b_0_29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e3d6059f0b_0_30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e3d6059f0b_0_30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e3d6059f0b_0_32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e3d6059f0b_0_32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e3d6059f0b_0_32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e3d6059f0b_0_32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e3d6059f0b_0_32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e3d6059f0b_0_32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e3d6059f0b_0_30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e3d6059f0b_0_30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e3d6059f0b_0_30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e3d6059f0b_0_30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e3d6059f0b_0_31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e3d6059f0b_0_31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e3d6059f0b_0_30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ge3d6059f0b_0_30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c3469df94e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c3469df94e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e3d6059f0b_0_29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e3d6059f0b_0_29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e3d6059f0b_0_32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e3d6059f0b_0_32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e3d6059f0b_0_33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e3d6059f0b_0_33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e3d6059f0b_0_33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e3d6059f0b_0_33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c3469df94e_0_20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gc3469df94e_0_20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4" name="Google Shape;294;gc3469df94e_0_20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e3d6059f0b_0_27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ge3d6059f0b_0_27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2" name="Google Shape;302;ge3d6059f0b_0_27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22546" y="1102266"/>
            <a:ext cx="11588665" cy="1057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3200"/>
              <a:buFont typeface="Century Gothic"/>
              <a:buNone/>
              <a:defRPr b="1" i="0" sz="3200" cap="none">
                <a:solidFill>
                  <a:srgbClr val="EC008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22545" y="2261880"/>
            <a:ext cx="11588665" cy="796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51247F"/>
              </a:buClr>
              <a:buSzPts val="2250"/>
              <a:buNone/>
              <a:defRPr b="0" i="0" sz="2250" cap="none">
                <a:solidFill>
                  <a:srgbClr val="5124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pic>
        <p:nvPicPr>
          <p:cNvPr descr="CC BY DTL_Style-01.png" id="24" name="Google Shape;24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87" y="6246616"/>
            <a:ext cx="2184764" cy="574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pic>
        <p:nvPicPr>
          <p:cNvPr descr="CC BY DTL_Style-01.png" id="28" name="Google Shape;2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87" y="6246616"/>
            <a:ext cx="2184764" cy="574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pic>
        <p:nvPicPr>
          <p:cNvPr descr="CC BY DTL_Style-01.png" id="34" name="Google Shape;34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87" y="6246616"/>
            <a:ext cx="2184764" cy="574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37" name="Google Shape;37;p7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OBJECT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719403" y="332656"/>
            <a:ext cx="108711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3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3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3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3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3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8"/>
          <p:cNvSpPr txBox="1"/>
          <p:nvPr>
            <p:ph idx="1" type="body"/>
          </p:nvPr>
        </p:nvSpPr>
        <p:spPr>
          <a:xfrm>
            <a:off x="719400" y="1186497"/>
            <a:ext cx="108711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orbel"/>
              <a:buChar char="•"/>
              <a:defRPr b="0" i="0" sz="2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2" name="Google Shape;4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99000" y="6027584"/>
            <a:ext cx="2386469" cy="599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pic>
        <p:nvPicPr>
          <p:cNvPr descr="CC BY DTL_Style-01.png" id="50" name="Google Shape;50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87" y="6246616"/>
            <a:ext cx="2184763" cy="574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pic>
        <p:nvPicPr>
          <p:cNvPr descr="CC BY DTL_Style-01.png" id="55" name="Google Shape;55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87" y="6246616"/>
            <a:ext cx="2184763" cy="574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2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pic>
        <p:nvPicPr>
          <p:cNvPr descr="CC BY DTL_Style-01.png" id="61" name="Google Shape;6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87" y="6246616"/>
            <a:ext cx="2184763" cy="574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stslide_connecteddots.png"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09600" y="195496"/>
            <a:ext cx="9843715" cy="646700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  <a:defRPr b="1" i="0" sz="4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C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  <a:defRPr b="1" i="0" sz="4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" name="Google Shape;45;p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C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1"/>
    <p:sldLayoutId id="2147483655" r:id="rId2"/>
    <p:sldLayoutId id="2147483656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oi.org/10.5281/zenodo.5091300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7.png"/><Relationship Id="rId7" Type="http://schemas.openxmlformats.org/officeDocument/2006/relationships/hyperlink" Target="https://doi.org/10.1038/d41586-020-00505-7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1" Type="http://schemas.openxmlformats.org/officeDocument/2006/relationships/hyperlink" Target="http://ec.europa.eu/transparency/regexpert/index.cfm?do=groupDetail.groupDetail&amp;groupID=3353" TargetMode="External"/><Relationship Id="rId10" Type="http://schemas.openxmlformats.org/officeDocument/2006/relationships/hyperlink" Target="https://doi.org/10.1787/e08aa3bb-en" TargetMode="External"/><Relationship Id="rId9" Type="http://schemas.openxmlformats.org/officeDocument/2006/relationships/image" Target="../media/image17.png"/><Relationship Id="rId5" Type="http://schemas.openxmlformats.org/officeDocument/2006/relationships/image" Target="../media/image1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hyperlink" Target="https://www.lcrdm.nl/files/lcrdm/2020-11/Do-IPASS-for-FAIR.pdf" TargetMode="External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hyperlink" Target="https://competency.ebi.ac.uk" TargetMode="External"/><Relationship Id="rId10" Type="http://schemas.openxmlformats.org/officeDocument/2006/relationships/hyperlink" Target="https://zenodo.org/communities/nl-ds-pd-ls" TargetMode="External"/><Relationship Id="rId13" Type="http://schemas.openxmlformats.org/officeDocument/2006/relationships/image" Target="../media/image12.png"/><Relationship Id="rId12" Type="http://schemas.openxmlformats.org/officeDocument/2006/relationships/hyperlink" Target="https://doi.org/10.5281/zenodo.4320504" TargetMode="External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hyperlink" Target="https://doi.org/10.5281/zenodo.3239079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24.png"/><Relationship Id="rId7" Type="http://schemas.openxmlformats.org/officeDocument/2006/relationships/hyperlink" Target="https://doi.org/10.5281/zenodo.3239079" TargetMode="External"/><Relationship Id="rId8" Type="http://schemas.openxmlformats.org/officeDocument/2006/relationships/hyperlink" Target="https://doi.org/10.5281/zenodo.3471707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hyperlink" Target="https://doi.org/10.5281/zenodo.4320504" TargetMode="External"/><Relationship Id="rId6" Type="http://schemas.openxmlformats.org/officeDocument/2006/relationships/hyperlink" Target="https://www.openscience.nl/en/projects/project-e-exploring-the-dutch-data-landscape" TargetMode="External"/><Relationship Id="rId7" Type="http://schemas.openxmlformats.org/officeDocument/2006/relationships/image" Target="../media/image18.png"/><Relationship Id="rId8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6.png"/><Relationship Id="rId6" Type="http://schemas.openxmlformats.org/officeDocument/2006/relationships/image" Target="../media/image13.png"/><Relationship Id="rId7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5.png"/><Relationship Id="rId6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hyperlink" Target="https://competency.ebi.ac.uk" TargetMode="External"/><Relationship Id="rId6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hyperlink" Target="https://doi.org/10.5281/zenodo.4687214" TargetMode="External"/><Relationship Id="rId10" Type="http://schemas.openxmlformats.org/officeDocument/2006/relationships/hyperlink" Target="https://proevlifecycle.eu/" TargetMode="External"/><Relationship Id="rId13" Type="http://schemas.openxmlformats.org/officeDocument/2006/relationships/image" Target="../media/image4.png"/><Relationship Id="rId12" Type="http://schemas.openxmlformats.org/officeDocument/2006/relationships/hyperlink" Target="https://www.health-ri.nl/workshops-delivering-fair-metadata-covid-19-data-portal" TargetMode="External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helisacademy.com/en/data-analysis-stewardship" TargetMode="External"/><Relationship Id="rId4" Type="http://schemas.openxmlformats.org/officeDocument/2006/relationships/hyperlink" Target="https://www.aanmelder.nl/helis-fair-data-stewardship-course" TargetMode="External"/><Relationship Id="rId9" Type="http://schemas.openxmlformats.org/officeDocument/2006/relationships/hyperlink" Target="https://doi.org/10.5281/zenodo.4686992" TargetMode="External"/><Relationship Id="rId15" Type="http://schemas.openxmlformats.org/officeDocument/2006/relationships/image" Target="../media/image1.png"/><Relationship Id="rId14" Type="http://schemas.openxmlformats.org/officeDocument/2006/relationships/image" Target="../media/image2.png"/><Relationship Id="rId17" Type="http://schemas.openxmlformats.org/officeDocument/2006/relationships/image" Target="../media/image8.png"/><Relationship Id="rId16" Type="http://schemas.openxmlformats.org/officeDocument/2006/relationships/image" Target="../media/image21.png"/><Relationship Id="rId5" Type="http://schemas.openxmlformats.org/officeDocument/2006/relationships/hyperlink" Target="https://www.aanmelder.nl/data-stewardship-course" TargetMode="External"/><Relationship Id="rId6" Type="http://schemas.openxmlformats.org/officeDocument/2006/relationships/hyperlink" Target="https://www.aanmelder.nl/fair-data-stewardship-2021" TargetMode="External"/><Relationship Id="rId18" Type="http://schemas.openxmlformats.org/officeDocument/2006/relationships/image" Target="../media/image30.png"/><Relationship Id="rId7" Type="http://schemas.openxmlformats.org/officeDocument/2006/relationships/hyperlink" Target="https://www.eventbrite.co.uk/e/elixir-nl-training-technical-data-stewardship-registration-77268192243" TargetMode="External"/><Relationship Id="rId8" Type="http://schemas.openxmlformats.org/officeDocument/2006/relationships/hyperlink" Target="https://www.cosmic-h2020.eu" TargetMode="External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19.png"/><Relationship Id="rId5" Type="http://schemas.openxmlformats.org/officeDocument/2006/relationships/image" Target="../media/image1.png"/><Relationship Id="rId6" Type="http://schemas.openxmlformats.org/officeDocument/2006/relationships/image" Target="../media/image14.png"/><Relationship Id="rId7" Type="http://schemas.openxmlformats.org/officeDocument/2006/relationships/image" Target="../media/image45.png"/><Relationship Id="rId8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8.png"/><Relationship Id="rId10" Type="http://schemas.openxmlformats.org/officeDocument/2006/relationships/image" Target="../media/image23.png"/><Relationship Id="rId13" Type="http://schemas.openxmlformats.org/officeDocument/2006/relationships/image" Target="../media/image34.png"/><Relationship Id="rId1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9" Type="http://schemas.openxmlformats.org/officeDocument/2006/relationships/image" Target="../media/image29.png"/><Relationship Id="rId15" Type="http://schemas.openxmlformats.org/officeDocument/2006/relationships/image" Target="../media/image1.png"/><Relationship Id="rId14" Type="http://schemas.openxmlformats.org/officeDocument/2006/relationships/image" Target="../media/image18.png"/><Relationship Id="rId16" Type="http://schemas.openxmlformats.org/officeDocument/2006/relationships/image" Target="../media/image11.png"/><Relationship Id="rId5" Type="http://schemas.openxmlformats.org/officeDocument/2006/relationships/image" Target="../media/image25.png"/><Relationship Id="rId6" Type="http://schemas.openxmlformats.org/officeDocument/2006/relationships/image" Target="../media/image20.png"/><Relationship Id="rId7" Type="http://schemas.openxmlformats.org/officeDocument/2006/relationships/image" Target="../media/image19.png"/><Relationship Id="rId8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1.png"/><Relationship Id="rId13" Type="http://schemas.openxmlformats.org/officeDocument/2006/relationships/image" Target="../media/image31.png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dtls.nl/community/interest-groups/data-stewards-interest-group" TargetMode="External"/><Relationship Id="rId4" Type="http://schemas.openxmlformats.org/officeDocument/2006/relationships/hyperlink" Target="https://www.dtls.nl/community/interest-groups/data-stewards-interest-group" TargetMode="External"/><Relationship Id="rId9" Type="http://schemas.openxmlformats.org/officeDocument/2006/relationships/image" Target="../media/image2.png"/><Relationship Id="rId5" Type="http://schemas.openxmlformats.org/officeDocument/2006/relationships/hyperlink" Target="https://www.dtls.nl/community/interest-groups/data-stewards-interest-group" TargetMode="External"/><Relationship Id="rId6" Type="http://schemas.openxmlformats.org/officeDocument/2006/relationships/hyperlink" Target="https://join.slack.com/t/dtl-dsig/shared_invite/zt-krwq991u-6PczI7~fxokJuLOpnI3u0A" TargetMode="External"/><Relationship Id="rId7" Type="http://schemas.openxmlformats.org/officeDocument/2006/relationships/hyperlink" Target="https://www.health-ri.nl/data-stewardship-community" TargetMode="External"/><Relationship Id="rId8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hyperlink" Target="https://www.lcrdm.nl/en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2.png"/><Relationship Id="rId4" Type="http://schemas.openxmlformats.org/officeDocument/2006/relationships/image" Target="../media/image50.png"/><Relationship Id="rId9" Type="http://schemas.openxmlformats.org/officeDocument/2006/relationships/image" Target="../media/image56.png"/><Relationship Id="rId5" Type="http://schemas.openxmlformats.org/officeDocument/2006/relationships/image" Target="../media/image54.png"/><Relationship Id="rId6" Type="http://schemas.openxmlformats.org/officeDocument/2006/relationships/image" Target="../media/image49.png"/><Relationship Id="rId7" Type="http://schemas.openxmlformats.org/officeDocument/2006/relationships/image" Target="../media/image53.png"/><Relationship Id="rId8" Type="http://schemas.openxmlformats.org/officeDocument/2006/relationships/image" Target="../media/image5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35.png"/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hyperlink" Target="https://rdmkit.elixir-europe.org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41.png"/><Relationship Id="rId7" Type="http://schemas.openxmlformats.org/officeDocument/2006/relationships/image" Target="../media/image38.png"/><Relationship Id="rId8" Type="http://schemas.openxmlformats.org/officeDocument/2006/relationships/image" Target="../media/image47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35.png"/><Relationship Id="rId10" Type="http://schemas.openxmlformats.org/officeDocument/2006/relationships/image" Target="../media/image39.png"/><Relationship Id="rId1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docs.google.com/presentation/d/1UtTEhEmcfTxtZUAC01EXyGg4ln1Kdgf3iYLRSox9eFI/edit" TargetMode="External"/><Relationship Id="rId4" Type="http://schemas.openxmlformats.org/officeDocument/2006/relationships/hyperlink" Target="https://biohackathon-europe.org/projects.html" TargetMode="External"/><Relationship Id="rId9" Type="http://schemas.openxmlformats.org/officeDocument/2006/relationships/image" Target="../media/image40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4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48.png"/><Relationship Id="rId7" Type="http://schemas.openxmlformats.org/officeDocument/2006/relationships/hyperlink" Target="https://join.slack.com/t/rdadatastewardship/shared_invite/zt-s2uczkyq-~Iv1XyA8S~SFLzUwdW5oFg" TargetMode="External"/><Relationship Id="rId8" Type="http://schemas.openxmlformats.org/officeDocument/2006/relationships/hyperlink" Target="https://docs.google.com/document/d/1fFMt7u8zH8upTauX2UXSXKkxV7Kljl7Au_UcA77dFVg/edit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1.png"/><Relationship Id="rId4" Type="http://schemas.openxmlformats.org/officeDocument/2006/relationships/image" Target="../media/image4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46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322550" y="1254675"/>
            <a:ext cx="11588700" cy="143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nl-NL" sz="3100"/>
              <a:t>P</a:t>
            </a:r>
            <a:r>
              <a:rPr b="0" lang="nl-NL" sz="3100"/>
              <a:t>rofessionalising the data steward roles in the Netherlands</a:t>
            </a:r>
            <a:endParaRPr b="0" sz="31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3200"/>
              <a:buFont typeface="Century Gothic"/>
              <a:buNone/>
            </a:pPr>
            <a:r>
              <a:rPr b="0" lang="nl-NL" sz="2588">
                <a:solidFill>
                  <a:srgbClr val="51247F"/>
                </a:solidFill>
              </a:rPr>
              <a:t>FAIR data stewardship capacity building</a:t>
            </a:r>
            <a:endParaRPr b="0" sz="2588">
              <a:solidFill>
                <a:srgbClr val="51247F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3200"/>
              <a:buFont typeface="Century Gothic"/>
              <a:buNone/>
            </a:pPr>
            <a:r>
              <a:rPr b="0" lang="nl-NL" sz="2588">
                <a:solidFill>
                  <a:srgbClr val="51247F"/>
                </a:solidFill>
              </a:rPr>
              <a:t>&amp; the role of communities</a:t>
            </a:r>
            <a:endParaRPr b="0" sz="2588">
              <a:solidFill>
                <a:srgbClr val="51247F"/>
              </a:solidFill>
            </a:endParaRPr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322545" y="2795280"/>
            <a:ext cx="115887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1247F"/>
              </a:buClr>
              <a:buSzPts val="2250"/>
              <a:buNone/>
            </a:pPr>
            <a:r>
              <a:rPr lang="nl-NL" sz="2000">
                <a:solidFill>
                  <a:srgbClr val="4D4D4C"/>
                </a:solidFill>
              </a:rPr>
              <a:t>Mijke Jetten, </a:t>
            </a:r>
            <a:r>
              <a:rPr lang="nl-NL" sz="2000">
                <a:solidFill>
                  <a:srgbClr val="4D4D4C"/>
                </a:solidFill>
              </a:rPr>
              <a:t>C</a:t>
            </a:r>
            <a:r>
              <a:rPr lang="nl-NL" sz="2000">
                <a:solidFill>
                  <a:srgbClr val="4D4D4C"/>
                </a:solidFill>
              </a:rPr>
              <a:t>ommunity Manager Data Stewardship</a:t>
            </a:r>
            <a:endParaRPr sz="2000">
              <a:solidFill>
                <a:srgbClr val="4D4D4C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1247F"/>
              </a:buClr>
              <a:buSzPts val="2250"/>
              <a:buNone/>
            </a:pPr>
            <a:r>
              <a:rPr lang="nl-NL" sz="2000">
                <a:solidFill>
                  <a:srgbClr val="4D4D4C"/>
                </a:solidFill>
              </a:rPr>
              <a:t>DTL &amp; Health-RI, mijke.jetten@dtls.nl</a:t>
            </a:r>
            <a:endParaRPr sz="2000">
              <a:solidFill>
                <a:srgbClr val="4D4D4C"/>
              </a:solidFill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99050" y="377950"/>
            <a:ext cx="1958031" cy="5462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322550" y="6551448"/>
            <a:ext cx="115887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1247F"/>
              </a:buClr>
              <a:buSzPts val="2250"/>
              <a:buNone/>
            </a:pPr>
            <a:r>
              <a:rPr lang="nl-NL" sz="1750">
                <a:solidFill>
                  <a:srgbClr val="4D4D4C"/>
                </a:solidFill>
              </a:rPr>
              <a:t>RDMF21</a:t>
            </a:r>
            <a:r>
              <a:rPr lang="nl-NL" sz="1750">
                <a:solidFill>
                  <a:srgbClr val="4D4D4C"/>
                </a:solidFill>
              </a:rPr>
              <a:t>, July 12, 2021</a:t>
            </a:r>
            <a:endParaRPr sz="1450">
              <a:solidFill>
                <a:srgbClr val="4D4D4C"/>
              </a:solidFill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06900" y="6551450"/>
            <a:ext cx="1155458" cy="30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23025" y="357450"/>
            <a:ext cx="1214125" cy="546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03100" y="352512"/>
            <a:ext cx="988010" cy="55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Outline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8" name="Google Shape;78;p14"/>
          <p:cNvSpPr txBox="1"/>
          <p:nvPr>
            <p:ph idx="1" type="body"/>
          </p:nvPr>
        </p:nvSpPr>
        <p:spPr>
          <a:xfrm>
            <a:off x="838200" y="1292225"/>
            <a:ext cx="10515600" cy="46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The need for skills and capacity building in data stewardship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How much capacity is needed?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Data stewardship roles and competences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The Netherlands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Dutch roadmap towards professionalising data stewardship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Data stewardship training  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Data stewardship community building</a:t>
            </a:r>
            <a:endParaRPr b="1"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International initiatives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Link to slide deck: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3"/>
              </a:rPr>
              <a:t>https://doi.org/10.5281/zenodo.5091300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79" name="Google Shape;7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title"/>
          </p:nvPr>
        </p:nvSpPr>
        <p:spPr>
          <a:xfrm>
            <a:off x="2158625" y="1685725"/>
            <a:ext cx="6403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51247F"/>
                </a:solidFill>
                <a:latin typeface="Corbel"/>
                <a:ea typeface="Corbel"/>
                <a:cs typeface="Corbel"/>
                <a:sym typeface="Corbel"/>
              </a:rPr>
              <a:t>Part 1</a:t>
            </a:r>
            <a:endParaRPr b="0" sz="3200">
              <a:solidFill>
                <a:srgbClr val="51247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t/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T</a:t>
            </a: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he need for skills &amp; capacity building in data stewardship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87" name="Google Shape;8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The need for skills and capacity building in data stewardship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5" name="Google Shape;95;p16"/>
          <p:cNvSpPr txBox="1"/>
          <p:nvPr>
            <p:ph idx="1" type="body"/>
          </p:nvPr>
        </p:nvSpPr>
        <p:spPr>
          <a:xfrm>
            <a:off x="838200" y="1292225"/>
            <a:ext cx="10515600" cy="46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Data stewardship and data management skills are essential in research.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Challenges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: 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There is no consensus on the </a:t>
            </a: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responsibilities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and </a:t>
            </a: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tasks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of data stewards, and </a:t>
            </a: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formal profiles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(including knowledge, skills and abilities (KSAs)) are lacking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No/too little and/or not findable tailored </a:t>
            </a: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education &amp; training</a:t>
            </a:r>
            <a:endParaRPr b="1"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This hampers the </a:t>
            </a: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adequate capacity building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and complicates efficient data management which are necessary for open science implementation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(Inter)national </a:t>
            </a: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alignment and coordination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are needed to achieve coherent training and education, accompanied with a consistent human resource (HR) policy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 the Netherlands, by </a:t>
            </a: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bundling expertise and manpower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supported by the </a:t>
            </a: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research funders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</a:t>
            </a: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embedded in (inter)national initiatives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we are making steps to tackle FAIR data handling challenges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Joint capacity building efforts will help build a skilled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workforce that is ready for professional data handling 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Our approach: by the community, for the community</a:t>
            </a:r>
            <a:endParaRPr sz="19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96" name="Google Shape;9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 rotWithShape="1">
          <a:blip r:embed="rId6">
            <a:alphaModFix/>
          </a:blip>
          <a:srcRect b="0" l="4381" r="10541" t="9173"/>
          <a:stretch/>
        </p:blipFill>
        <p:spPr>
          <a:xfrm>
            <a:off x="7379350" y="4878975"/>
            <a:ext cx="4507849" cy="1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6"/>
          <p:cNvSpPr txBox="1"/>
          <p:nvPr/>
        </p:nvSpPr>
        <p:spPr>
          <a:xfrm>
            <a:off x="8775600" y="6174025"/>
            <a:ext cx="3645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nl-NL" sz="1300" u="sng" cap="none" strike="noStrike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7"/>
              </a:rPr>
              <a:t>https://doi.org/10.1038/d41586-020-00505-7</a:t>
            </a:r>
            <a:r>
              <a:rPr i="0" lang="nl-NL" sz="1300" u="none" cap="none" strike="noStrike">
                <a:solidFill>
                  <a:srgbClr val="003183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endParaRPr i="0" sz="13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How much capacity is needed?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06" name="Google Shape;10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9" name="Google Shape;109;p17"/>
          <p:cNvGraphicFramePr/>
          <p:nvPr/>
        </p:nvGraphicFramePr>
        <p:xfrm>
          <a:off x="409425" y="1411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{72381EFB-EEBF-49CC-AA4F-280C67DEA381}</a:tableStyleId>
              </a:tblPr>
              <a:tblGrid>
                <a:gridCol w="2128300"/>
                <a:gridCol w="2951775"/>
                <a:gridCol w="2102950"/>
              </a:tblGrid>
              <a:tr h="67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NL" sz="1300"/>
                        <a:t>Role</a:t>
                      </a:r>
                      <a:endParaRPr b="1"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NL" sz="1300"/>
                        <a:t>Task</a:t>
                      </a:r>
                      <a:endParaRPr b="1"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NL" sz="1300"/>
                        <a:t>FTEs needed per 1000 researchers</a:t>
                      </a:r>
                      <a:endParaRPr b="1" sz="1300"/>
                    </a:p>
                  </a:txBody>
                  <a:tcPr marT="91425" marB="91425" marR="91425" marL="91425"/>
                </a:tc>
              </a:tr>
              <a:tr h="84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/>
                        <a:t>Data Steward</a:t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/>
                        <a:t>Assisting researchers with effective management of research data</a:t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/>
                        <a:t>26</a:t>
                      </a:r>
                      <a:endParaRPr sz="1300"/>
                    </a:p>
                  </a:txBody>
                  <a:tcPr marT="91425" marB="91425" marR="91425" marL="91425"/>
                </a:tc>
              </a:tr>
              <a:tr h="67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/>
                        <a:t>Trainer on data stewardship</a:t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/>
                        <a:t>Training researchers on data management skills</a:t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/>
                        <a:t>4</a:t>
                      </a:r>
                      <a:endParaRPr sz="13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10" name="Google Shape;11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9425" y="3675800"/>
            <a:ext cx="6040047" cy="24946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1" name="Google Shape;11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28000" y="4590200"/>
            <a:ext cx="2724150" cy="6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/>
          <p:nvPr/>
        </p:nvSpPr>
        <p:spPr>
          <a:xfrm>
            <a:off x="6628000" y="5307225"/>
            <a:ext cx="52314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latin typeface="Corbel"/>
                <a:ea typeface="Corbel"/>
                <a:cs typeface="Corbel"/>
                <a:sym typeface="Corbel"/>
              </a:rPr>
              <a:t>Results of LCRDM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8"/>
              </a:rPr>
              <a:t>Do I PASS for FAIR</a:t>
            </a:r>
            <a:r>
              <a:rPr lang="nl-NL" sz="1900">
                <a:latin typeface="Corbel"/>
                <a:ea typeface="Corbel"/>
                <a:cs typeface="Corbel"/>
                <a:sym typeface="Corbel"/>
              </a:rPr>
              <a:t> 2020 survey</a:t>
            </a:r>
            <a:endParaRPr sz="1900"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13" name="Google Shape;113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732901" y="1380075"/>
            <a:ext cx="1180837" cy="6797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 txBox="1"/>
          <p:nvPr/>
        </p:nvSpPr>
        <p:spPr>
          <a:xfrm>
            <a:off x="7732900" y="2075350"/>
            <a:ext cx="43551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latin typeface="Corbel"/>
                <a:ea typeface="Corbel"/>
                <a:cs typeface="Corbel"/>
                <a:sym typeface="Corbel"/>
              </a:rPr>
              <a:t>That is 3 FTE per 100 researchers. </a:t>
            </a:r>
            <a:r>
              <a:rPr lang="nl-NL" sz="1900">
                <a:latin typeface="Corbel"/>
                <a:ea typeface="Corbel"/>
                <a:cs typeface="Corbel"/>
                <a:sym typeface="Corbel"/>
              </a:rPr>
              <a:t>Number taken from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10"/>
              </a:rPr>
              <a:t>OECD</a:t>
            </a:r>
            <a:r>
              <a:rPr lang="nl-NL" sz="1900">
                <a:latin typeface="Corbel"/>
                <a:ea typeface="Corbel"/>
                <a:cs typeface="Corbel"/>
                <a:sym typeface="Corbel"/>
              </a:rPr>
              <a:t> report</a:t>
            </a:r>
            <a:endParaRPr sz="1900"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The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11"/>
              </a:rPr>
              <a:t>EC High Level Expert Group EOSC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estimates 5 FTE per 100 researchers</a:t>
            </a:r>
            <a:endParaRPr sz="1900"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Data stewardship roles and competences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20" name="Google Shape;12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&#10;&#10;Description automatically generated" id="123" name="Google Shape;123;p18"/>
          <p:cNvPicPr preferRelativeResize="0"/>
          <p:nvPr/>
        </p:nvPicPr>
        <p:blipFill rotWithShape="1">
          <a:blip r:embed="rId6">
            <a:alphaModFix/>
          </a:blip>
          <a:srcRect b="0" l="0" r="1536" t="0"/>
          <a:stretch/>
        </p:blipFill>
        <p:spPr>
          <a:xfrm>
            <a:off x="7832725" y="1070488"/>
            <a:ext cx="4206875" cy="344668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8"/>
          <p:cNvSpPr txBox="1"/>
          <p:nvPr>
            <p:ph idx="1" type="body"/>
          </p:nvPr>
        </p:nvSpPr>
        <p:spPr>
          <a:xfrm>
            <a:off x="838200" y="1292225"/>
            <a:ext cx="10515600" cy="46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NPOS/ELIXIR/ZonMw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7"/>
              </a:rPr>
              <a:t>competency framework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: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responsibilities, activities, KSAs and learning objectives of data steward roles  </a:t>
            </a:r>
            <a:endParaRPr b="1"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Data steward policy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:</a:t>
            </a: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institute and policy focused 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Data steward research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: project and research focused 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Data steward infrastructure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: data &amp; e-infrastructure focussed</a:t>
            </a:r>
            <a:br>
              <a:rPr lang="nl-NL" sz="1900">
                <a:latin typeface="Corbel"/>
                <a:ea typeface="Corbel"/>
                <a:cs typeface="Corbel"/>
                <a:sym typeface="Corbel"/>
              </a:rPr>
            </a:br>
            <a:endParaRPr sz="1900"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ZonMw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8"/>
              </a:rPr>
              <a:t>report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(2019) “Towards FAIR data steward as profession for the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life sciences”, with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9"/>
              </a:rPr>
              <a:t>matrices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and a Zenodo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10"/>
              </a:rPr>
              <a:t>archive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with output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2545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●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Implemented in the EBI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11"/>
              </a:rPr>
              <a:t>Competency Hub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Work continued in the Dutch National Programme Open Science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(NPOS) and the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12"/>
              </a:rPr>
              <a:t>NPOS F professionalising data stewardship report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2545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●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 collaborative effort  of over 30 representatives of universities,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UMCs, UASs, service providers, and representatives of the major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Dutch umbrella organisations</a:t>
            </a:r>
            <a:endParaRPr sz="1900"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25" name="Google Shape;125;p1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037525" y="4413525"/>
            <a:ext cx="4002076" cy="244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>
            <p:ph type="title"/>
          </p:nvPr>
        </p:nvSpPr>
        <p:spPr>
          <a:xfrm>
            <a:off x="2158625" y="1685725"/>
            <a:ext cx="6403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51247F"/>
                </a:solidFill>
                <a:latin typeface="Corbel"/>
                <a:ea typeface="Corbel"/>
                <a:cs typeface="Corbel"/>
                <a:sym typeface="Corbel"/>
              </a:rPr>
              <a:t>Part 2</a:t>
            </a:r>
            <a:endParaRPr b="0" sz="3200">
              <a:solidFill>
                <a:srgbClr val="51247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t/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The Netherlands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31" name="Google Shape;13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Dutch roadmap towards professionalising data stewardship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9" name="Google Shape;139;p20"/>
          <p:cNvSpPr txBox="1"/>
          <p:nvPr>
            <p:ph idx="1" type="body"/>
          </p:nvPr>
        </p:nvSpPr>
        <p:spPr>
          <a:xfrm>
            <a:off x="838200" y="1292225"/>
            <a:ext cx="4561800" cy="46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nl-NL" sz="17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Creating FAIR data implies</a:t>
            </a:r>
            <a:r>
              <a:rPr lang="nl-NL" sz="1700">
                <a:solidFill>
                  <a:srgbClr val="51247F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endParaRPr sz="1700">
              <a:solidFill>
                <a:srgbClr val="51247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Making well informed choices about </a:t>
            </a:r>
            <a:endParaRPr sz="17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orbel"/>
              <a:buChar char="•"/>
            </a:pPr>
            <a:r>
              <a:rPr lang="nl-NL" sz="17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… the number of data stewards</a:t>
            </a:r>
            <a:endParaRPr sz="17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orbel"/>
              <a:buChar char="•"/>
            </a:pPr>
            <a:r>
              <a:rPr lang="nl-NL" sz="17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... where in the organisation</a:t>
            </a:r>
            <a:endParaRPr sz="17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orbel"/>
              <a:buChar char="•"/>
            </a:pPr>
            <a:r>
              <a:rPr lang="nl-NL" sz="17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… and with what competences</a:t>
            </a:r>
            <a:endParaRPr sz="17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orbel"/>
              <a:buChar char="•"/>
            </a:pPr>
            <a:r>
              <a:rPr lang="nl-NL" sz="17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… including training</a:t>
            </a:r>
            <a:endParaRPr sz="17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nl-NL" sz="17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Realising data steward capacity implies</a:t>
            </a:r>
            <a:endParaRPr sz="17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orbel"/>
              <a:buChar char="•"/>
            </a:pPr>
            <a:r>
              <a:rPr lang="nl-NL" sz="17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Changes in research-performing organisations, including HR management</a:t>
            </a:r>
            <a:endParaRPr sz="17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orbel"/>
              <a:buChar char="•"/>
            </a:pPr>
            <a:r>
              <a:rPr lang="nl-NL" sz="17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National funds for science and institutional budgets</a:t>
            </a:r>
            <a:endParaRPr sz="17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orbel"/>
              <a:buChar char="•"/>
            </a:pPr>
            <a:r>
              <a:rPr lang="nl-NL" sz="1700">
                <a:solidFill>
                  <a:schemeClr val="dk1"/>
                </a:solidFill>
                <a:highlight>
                  <a:schemeClr val="lt1"/>
                </a:highlight>
                <a:latin typeface="Corbel"/>
                <a:ea typeface="Corbel"/>
                <a:cs typeface="Corbel"/>
                <a:sym typeface="Corbel"/>
              </a:rPr>
              <a:t>Coordinated action of research institutes, policy makers and research-funding organisations for the required changes</a:t>
            </a:r>
            <a:endParaRPr sz="17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40" name="Google Shape;14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0"/>
          <p:cNvSpPr txBox="1"/>
          <p:nvPr>
            <p:ph idx="1" type="body"/>
          </p:nvPr>
        </p:nvSpPr>
        <p:spPr>
          <a:xfrm>
            <a:off x="5722275" y="1251000"/>
            <a:ext cx="6195900" cy="46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Dutch National Programme Open Science (NPOS)</a:t>
            </a:r>
            <a:endParaRPr sz="17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orbel"/>
              <a:buChar char="•"/>
            </a:pPr>
            <a:r>
              <a:rPr lang="nl-NL" sz="17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Three key areas: 100% Open Access publishing, optimal reuse (FAIR) of research data, and corresponding evaluation and valuation systems</a:t>
            </a:r>
            <a:endParaRPr sz="17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Corbel"/>
              <a:buChar char="•"/>
            </a:pPr>
            <a:r>
              <a:rPr lang="nl-NL" sz="17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The</a:t>
            </a:r>
            <a:r>
              <a:rPr lang="nl-NL" sz="1700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NL" sz="17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5"/>
              </a:rPr>
              <a:t>data stewardship report</a:t>
            </a:r>
            <a:r>
              <a:rPr lang="nl-NL" sz="17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(NPOS F) links to the second key area, together with a</a:t>
            </a:r>
            <a:r>
              <a:rPr lang="nl-NL" sz="1700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NL" sz="17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6"/>
              </a:rPr>
              <a:t>report on the Dutch data infrastructure and services landscape</a:t>
            </a:r>
            <a:r>
              <a:rPr lang="nl-NL" sz="170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NL" sz="17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(NPOS E)</a:t>
            </a:r>
            <a:endParaRPr sz="17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orbel"/>
              <a:buChar char="•"/>
            </a:pPr>
            <a:r>
              <a:rPr lang="nl-NL" sz="17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NPOS F: for a quick overview, we advise to read the preambule, executive summary and Chapter 7</a:t>
            </a:r>
            <a:endParaRPr sz="17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43" name="Google Shape;143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52450" y="3623375"/>
            <a:ext cx="3253625" cy="32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F7029E"/>
                </a:solidFill>
                <a:latin typeface="Corbel"/>
                <a:ea typeface="Corbel"/>
                <a:cs typeface="Corbel"/>
                <a:sym typeface="Corbel"/>
              </a:rPr>
              <a:t>NPOS F: Landscape analysis on training and education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50" name="Google Shape;15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2130775"/>
            <a:ext cx="6270474" cy="409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46675" y="2296165"/>
            <a:ext cx="5744174" cy="396313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1"/>
          <p:cNvSpPr txBox="1"/>
          <p:nvPr>
            <p:ph idx="1" type="body"/>
          </p:nvPr>
        </p:nvSpPr>
        <p:spPr>
          <a:xfrm>
            <a:off x="838200" y="1292225"/>
            <a:ext cx="10515600" cy="46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8 case studies (universities, UASs &amp; UMCs) as a first fact check on data stewardship training and education in the Netherlands. </a:t>
            </a:r>
            <a:r>
              <a:rPr lang="nl-NL" sz="1900">
                <a:solidFill>
                  <a:srgbClr val="51247F"/>
                </a:solidFill>
                <a:latin typeface="Corbel"/>
                <a:ea typeface="Corbel"/>
                <a:cs typeface="Corbel"/>
                <a:sym typeface="Corbel"/>
              </a:rPr>
              <a:t>Example case study: Delft University of Technology</a:t>
            </a:r>
            <a:endParaRPr sz="1900">
              <a:solidFill>
                <a:srgbClr val="51247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55" name="Google Shape;155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F7029E"/>
                </a:solidFill>
                <a:latin typeface="Corbel"/>
                <a:ea typeface="Corbel"/>
                <a:cs typeface="Corbel"/>
                <a:sym typeface="Corbel"/>
              </a:rPr>
              <a:t>NPOS F: Basic data steward job profile components</a:t>
            </a:r>
            <a:endParaRPr b="0" sz="3200">
              <a:solidFill>
                <a:srgbClr val="F7029E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2"/>
          <p:cNvSpPr txBox="1"/>
          <p:nvPr>
            <p:ph idx="1" type="body"/>
          </p:nvPr>
        </p:nvSpPr>
        <p:spPr>
          <a:xfrm>
            <a:off x="838200" y="1292225"/>
            <a:ext cx="5482800" cy="46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rgbClr val="51247F"/>
                </a:solidFill>
                <a:latin typeface="Corbel"/>
                <a:ea typeface="Corbel"/>
                <a:cs typeface="Corbel"/>
                <a:sym typeface="Corbel"/>
              </a:rPr>
              <a:t>Various annexes with detailed information</a:t>
            </a:r>
            <a:endParaRPr sz="1900">
              <a:solidFill>
                <a:srgbClr val="51247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D8117D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Domain areas, responsibilities, tasks, and competences of a data steward 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Basic components of the data steward job profile - for the UFO (universities) job classification system, as a first step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Three local university data steward job profiles for the FUWAVAZ (UMCs) job classification system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Proposal for a job profile for data stewards in UASs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Context of the Digital Competence Centers: additionally, the basic components of the research software engineer job profile 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64" name="Google Shape;16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98550" y="1099050"/>
            <a:ext cx="5547924" cy="560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F7029E"/>
                </a:solidFill>
                <a:latin typeface="Corbel"/>
                <a:ea typeface="Corbel"/>
                <a:cs typeface="Corbel"/>
                <a:sym typeface="Corbel"/>
              </a:rPr>
              <a:t>NPOS F: Training, education and certification</a:t>
            </a:r>
            <a:endParaRPr b="0" sz="3200">
              <a:solidFill>
                <a:srgbClr val="F7029E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71" name="Google Shape;17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3"/>
          <p:cNvSpPr txBox="1"/>
          <p:nvPr>
            <p:ph idx="1" type="body"/>
          </p:nvPr>
        </p:nvSpPr>
        <p:spPr>
          <a:xfrm>
            <a:off x="838200" y="1292225"/>
            <a:ext cx="10515600" cy="46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Inventory of training resources and pilot annotation of courses based on competences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Inventory of existing certification mechanism, for different categories: courses, trainees, trainers, and organisations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Certification for data stewardship is still in its early days and needs to be done in alignment with similar activities in Europe and beyond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200">
                <a:solidFill>
                  <a:srgbClr val="F7029E"/>
                </a:solidFill>
                <a:latin typeface="Corbel"/>
                <a:ea typeface="Corbel"/>
                <a:cs typeface="Corbel"/>
                <a:sym typeface="Corbel"/>
              </a:rPr>
              <a:t>NPOS F: Data stewards skills tool</a:t>
            </a:r>
            <a:endParaRPr sz="3200">
              <a:solidFill>
                <a:srgbClr val="F7029E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Sketch for a data steward skills tool as a single point of reference for data steward competences, training and education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5 data steward personas, to show how stewards could benefit from the tool, and possible pathways for these personas in such a tool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 collaboration with ELIXIR, as a pilot, content was added to the EBI</a:t>
            </a:r>
            <a:r>
              <a:rPr lang="nl-NL" sz="1900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5"/>
              </a:rPr>
              <a:t>Competency Hub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: expertise areas, responsibilities, tasks, KSAs, and learning objectives. The Competency Hub is interested to expand their tool for our use case and discuss adaptations needed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74" name="Google Shape;17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Data stewardship training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80" name="Google Shape;180;p24"/>
          <p:cNvSpPr txBox="1"/>
          <p:nvPr>
            <p:ph idx="1" type="body"/>
          </p:nvPr>
        </p:nvSpPr>
        <p:spPr>
          <a:xfrm>
            <a:off x="838200" y="1292225"/>
            <a:ext cx="10515600" cy="46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3"/>
              </a:rPr>
              <a:t>Helis Academy course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FAIR data stewardship (for life sciences),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materials available for reuse</a:t>
            </a:r>
            <a:endParaRPr sz="1900" u="sng">
              <a:solidFill>
                <a:schemeClr val="hlink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orbel"/>
              <a:buChar char="•"/>
            </a:pP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4"/>
              </a:rPr>
              <a:t>First edition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(‘19)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orbel"/>
              <a:buChar char="•"/>
            </a:pP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5"/>
              </a:rPr>
              <a:t>Second edition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(‘19)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orbel"/>
              <a:buChar char="•"/>
            </a:pP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6"/>
              </a:rPr>
              <a:t>Third edition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(‘21)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ELIXIR-NL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7"/>
              </a:rPr>
              <a:t>Technical Data Stewardship Course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2019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Data stewardship training for Marie Curie Early Career Researchers  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orbel"/>
              <a:buChar char="•"/>
            </a:pP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8"/>
              </a:rPr>
              <a:t>COSMIC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</a:t>
            </a:r>
            <a:r>
              <a:rPr lang="nl-NL" sz="1900" u="sng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materials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) (‘20)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orbel"/>
              <a:buChar char="•"/>
            </a:pP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10"/>
              </a:rPr>
              <a:t>ProEVLifeCycle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</a:t>
            </a:r>
            <a:r>
              <a:rPr lang="nl-NL" sz="1900" u="sng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materials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) (‘20)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Various national data stewardship webinars and metadata workshops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were given for data stewards and project leads of the ZonMw granted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12"/>
              </a:rPr>
              <a:t>Covid-19 projects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as a collaborative action of GO FAIR, Health-RI and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DTL, as part of the ZonMw FAIR data requirements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81" name="Google Shape;181;p2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4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8716179" y="1292225"/>
            <a:ext cx="2567465" cy="55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119425" y="1869183"/>
            <a:ext cx="3586276" cy="514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4"/>
          <p:cNvPicPr preferRelativeResize="0"/>
          <p:nvPr/>
        </p:nvPicPr>
        <p:blipFill rotWithShape="1">
          <a:blip r:embed="rId18">
            <a:alphaModFix/>
          </a:blip>
          <a:srcRect b="26804" l="15199" r="11125" t="0"/>
          <a:stretch/>
        </p:blipFill>
        <p:spPr>
          <a:xfrm>
            <a:off x="8511850" y="2546575"/>
            <a:ext cx="3423099" cy="409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0750" y="4444075"/>
            <a:ext cx="6758176" cy="7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-786"/>
            <a:ext cx="12192001" cy="6858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5"/>
          <p:cNvPicPr preferRelativeResize="0"/>
          <p:nvPr/>
        </p:nvPicPr>
        <p:blipFill rotWithShape="1">
          <a:blip r:embed="rId8">
            <a:alphaModFix/>
          </a:blip>
          <a:srcRect b="0" l="0" r="0" t="16846"/>
          <a:stretch/>
        </p:blipFill>
        <p:spPr>
          <a:xfrm>
            <a:off x="9599650" y="3240025"/>
            <a:ext cx="2454175" cy="10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/>
          <p:cNvPicPr preferRelativeResize="0"/>
          <p:nvPr/>
        </p:nvPicPr>
        <p:blipFill rotWithShape="1">
          <a:blip r:embed="rId9">
            <a:alphaModFix/>
          </a:blip>
          <a:srcRect b="0" l="0" r="2467" t="0"/>
          <a:stretch/>
        </p:blipFill>
        <p:spPr>
          <a:xfrm>
            <a:off x="5462125" y="4286525"/>
            <a:ext cx="6591700" cy="7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99300" y="3667400"/>
            <a:ext cx="2724150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6575" y="6327200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3975" y="4739375"/>
            <a:ext cx="1774025" cy="90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125" y="5585575"/>
            <a:ext cx="19050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00375" y="5011184"/>
            <a:ext cx="1588100" cy="518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6"/>
          <p:cNvPicPr preferRelativeResize="0"/>
          <p:nvPr/>
        </p:nvPicPr>
        <p:blipFill rotWithShape="1">
          <a:blip r:embed="rId7">
            <a:alphaModFix/>
          </a:blip>
          <a:srcRect b="0" l="15966" r="0" t="0"/>
          <a:stretch/>
        </p:blipFill>
        <p:spPr>
          <a:xfrm>
            <a:off x="266476" y="289325"/>
            <a:ext cx="5679176" cy="7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7950" y="2801053"/>
            <a:ext cx="1905000" cy="447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6475" y="1106300"/>
            <a:ext cx="4854142" cy="162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20625" y="998025"/>
            <a:ext cx="742625" cy="196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6"/>
          <p:cNvPicPr preferRelativeResize="0"/>
          <p:nvPr/>
        </p:nvPicPr>
        <p:blipFill rotWithShape="1">
          <a:blip r:embed="rId7">
            <a:alphaModFix/>
          </a:blip>
          <a:srcRect b="0" l="15966" r="0" t="0"/>
          <a:stretch/>
        </p:blipFill>
        <p:spPr>
          <a:xfrm>
            <a:off x="2352775" y="2807275"/>
            <a:ext cx="3384664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0675" y="3470361"/>
            <a:ext cx="1256750" cy="2648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276575" y="4352819"/>
            <a:ext cx="988000" cy="592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6"/>
          <p:cNvPicPr preferRelativeResize="0"/>
          <p:nvPr/>
        </p:nvPicPr>
        <p:blipFill rotWithShape="1">
          <a:blip r:embed="rId13">
            <a:alphaModFix/>
          </a:blip>
          <a:srcRect b="0" l="4888" r="0" t="9494"/>
          <a:stretch/>
        </p:blipFill>
        <p:spPr>
          <a:xfrm>
            <a:off x="5985945" y="491125"/>
            <a:ext cx="6189931" cy="26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401500" y="3139750"/>
            <a:ext cx="3584900" cy="35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081925" y="3313775"/>
            <a:ext cx="1905000" cy="1072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76103" y="5852150"/>
            <a:ext cx="196977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7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Data stewardship community building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3" name="Google Shape;223;p27"/>
          <p:cNvSpPr txBox="1"/>
          <p:nvPr>
            <p:ph idx="1" type="body"/>
          </p:nvPr>
        </p:nvSpPr>
        <p:spPr>
          <a:xfrm>
            <a:off x="838200" y="1292225"/>
            <a:ext cx="10515600" cy="46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Facilitating communities is an essential element of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professionalising data stewardship and capacity building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Exchange experiences and good practices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Jointly tackle data challenges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For many years, DTL facilitates the</a:t>
            </a:r>
            <a:r>
              <a:rPr lang="nl-NL" sz="1900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3"/>
              </a:rPr>
              <a:t>Data Stewards Interest </a:t>
            </a:r>
            <a:b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4"/>
              </a:rPr>
            </a:b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5"/>
              </a:rPr>
              <a:t>Group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(DSIG), with regular meetings (next one in September)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and a vibrant </a:t>
            </a:r>
            <a:r>
              <a:rPr lang="nl-NL" sz="1900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</a:rPr>
              <a:t>(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6"/>
              </a:rPr>
              <a:t>slack channel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) community for data stewards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and like-minded in the Netherlands </a:t>
            </a: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and beyond (welcome </a:t>
            </a:r>
            <a:b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b="1"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to join!)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to share experiences and foster the (Dutch) national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implementation of data stewardship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 Health-RI, the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7"/>
              </a:rPr>
              <a:t>Data Stewardship Community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(DSC)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unites healthcare data stewards in national collaborations, </a:t>
            </a:r>
            <a:b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so each institute does not have to reinvent the wheel locally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24" name="Google Shape;224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075050" y="1223100"/>
            <a:ext cx="5116950" cy="3620222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7"/>
          <p:cNvSpPr txBox="1"/>
          <p:nvPr/>
        </p:nvSpPr>
        <p:spPr>
          <a:xfrm>
            <a:off x="7066875" y="2457325"/>
            <a:ext cx="1588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900">
                <a:solidFill>
                  <a:srgbClr val="51247F"/>
                </a:solidFill>
                <a:latin typeface="Corbel"/>
                <a:ea typeface="Corbel"/>
                <a:cs typeface="Corbel"/>
                <a:sym typeface="Corbel"/>
              </a:rPr>
              <a:t>575 members</a:t>
            </a:r>
            <a:endParaRPr b="1" sz="1900">
              <a:solidFill>
                <a:srgbClr val="51247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29" name="Google Shape;229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037767" y="4846500"/>
            <a:ext cx="5048933" cy="13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161272" y="1919425"/>
            <a:ext cx="1391424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04900" y="4481219"/>
            <a:ext cx="1391425" cy="388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8"/>
          <p:cNvPicPr preferRelativeResize="0"/>
          <p:nvPr/>
        </p:nvPicPr>
        <p:blipFill rotWithShape="1">
          <a:blip r:embed="rId3">
            <a:alphaModFix/>
          </a:blip>
          <a:srcRect b="25866" l="32235" r="55158" t="46920"/>
          <a:stretch/>
        </p:blipFill>
        <p:spPr>
          <a:xfrm>
            <a:off x="177067" y="1325767"/>
            <a:ext cx="3470163" cy="4681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8"/>
          <p:cNvPicPr preferRelativeResize="0"/>
          <p:nvPr/>
        </p:nvPicPr>
        <p:blipFill rotWithShape="1">
          <a:blip r:embed="rId4">
            <a:alphaModFix/>
          </a:blip>
          <a:srcRect b="50471" l="57627" r="31560" t="41135"/>
          <a:stretch/>
        </p:blipFill>
        <p:spPr>
          <a:xfrm>
            <a:off x="6534833" y="-17962"/>
            <a:ext cx="2510003" cy="1217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8"/>
          <p:cNvPicPr preferRelativeResize="0"/>
          <p:nvPr/>
        </p:nvPicPr>
        <p:blipFill rotWithShape="1">
          <a:blip r:embed="rId5">
            <a:alphaModFix/>
          </a:blip>
          <a:srcRect b="45828" l="57506" r="31278" t="38292"/>
          <a:stretch/>
        </p:blipFill>
        <p:spPr>
          <a:xfrm>
            <a:off x="3860300" y="1126400"/>
            <a:ext cx="2572851" cy="227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8"/>
          <p:cNvPicPr preferRelativeResize="0"/>
          <p:nvPr/>
        </p:nvPicPr>
        <p:blipFill rotWithShape="1">
          <a:blip r:embed="rId6">
            <a:alphaModFix/>
          </a:blip>
          <a:srcRect b="9331" l="45249" r="43636" t="68592"/>
          <a:stretch/>
        </p:blipFill>
        <p:spPr>
          <a:xfrm>
            <a:off x="3763833" y="3403250"/>
            <a:ext cx="2702061" cy="3354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8"/>
          <p:cNvPicPr preferRelativeResize="0"/>
          <p:nvPr/>
        </p:nvPicPr>
        <p:blipFill rotWithShape="1">
          <a:blip r:embed="rId7">
            <a:alphaModFix/>
          </a:blip>
          <a:srcRect b="20595" l="33320" r="56043" t="63967"/>
          <a:stretch/>
        </p:blipFill>
        <p:spPr>
          <a:xfrm>
            <a:off x="6582467" y="1219200"/>
            <a:ext cx="2510003" cy="2276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8"/>
          <p:cNvPicPr preferRelativeResize="0"/>
          <p:nvPr/>
        </p:nvPicPr>
        <p:blipFill rotWithShape="1">
          <a:blip r:embed="rId8">
            <a:alphaModFix/>
          </a:blip>
          <a:srcRect b="5385" l="40002" r="38123" t="21047"/>
          <a:stretch/>
        </p:blipFill>
        <p:spPr>
          <a:xfrm>
            <a:off x="8921268" y="-28500"/>
            <a:ext cx="32628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8"/>
          <p:cNvPicPr preferRelativeResize="0"/>
          <p:nvPr/>
        </p:nvPicPr>
        <p:blipFill rotWithShape="1">
          <a:blip r:embed="rId9">
            <a:alphaModFix/>
          </a:blip>
          <a:srcRect b="7787" l="39375" r="37749" t="39311"/>
          <a:stretch/>
        </p:blipFill>
        <p:spPr>
          <a:xfrm>
            <a:off x="6600642" y="3566600"/>
            <a:ext cx="2320621" cy="3354368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8"/>
          <p:cNvSpPr txBox="1"/>
          <p:nvPr/>
        </p:nvSpPr>
        <p:spPr>
          <a:xfrm>
            <a:off x="377133" y="6223800"/>
            <a:ext cx="32628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10"/>
              </a:rPr>
              <a:t>https://www.lcrdm.nl/en</a:t>
            </a:r>
            <a:endParaRPr>
              <a:solidFill>
                <a:srgbClr val="351C75"/>
              </a:solidFill>
            </a:endParaRPr>
          </a:p>
        </p:txBody>
      </p:sp>
      <p:pic>
        <p:nvPicPr>
          <p:cNvPr id="244" name="Google Shape;244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1997" y="208100"/>
            <a:ext cx="4040530" cy="91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9"/>
          <p:cNvSpPr txBox="1"/>
          <p:nvPr>
            <p:ph type="title"/>
          </p:nvPr>
        </p:nvSpPr>
        <p:spPr>
          <a:xfrm>
            <a:off x="2158625" y="1685725"/>
            <a:ext cx="6403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51247F"/>
                </a:solidFill>
                <a:latin typeface="Corbel"/>
                <a:ea typeface="Corbel"/>
                <a:cs typeface="Corbel"/>
                <a:sym typeface="Corbel"/>
              </a:rPr>
              <a:t>Part 3</a:t>
            </a:r>
            <a:endParaRPr b="0" sz="3200">
              <a:solidFill>
                <a:srgbClr val="51247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t/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International initiatives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50" name="Google Shape;25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0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ELIXIR-CONVERGE: Toolkit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58" name="Google Shape;25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51202" y="1303225"/>
            <a:ext cx="5792548" cy="2647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0"/>
          <p:cNvPicPr preferRelativeResize="0"/>
          <p:nvPr/>
        </p:nvPicPr>
        <p:blipFill rotWithShape="1">
          <a:blip r:embed="rId7">
            <a:alphaModFix/>
          </a:blip>
          <a:srcRect b="2638" l="16347" r="6539" t="0"/>
          <a:stretch/>
        </p:blipFill>
        <p:spPr>
          <a:xfrm>
            <a:off x="1023273" y="1485695"/>
            <a:ext cx="1385226" cy="2628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0"/>
          <p:cNvPicPr preferRelativeResize="0"/>
          <p:nvPr/>
        </p:nvPicPr>
        <p:blipFill rotWithShape="1">
          <a:blip r:embed="rId8">
            <a:alphaModFix/>
          </a:blip>
          <a:srcRect b="0" l="3809" r="0" t="0"/>
          <a:stretch/>
        </p:blipFill>
        <p:spPr>
          <a:xfrm>
            <a:off x="2495739" y="1423249"/>
            <a:ext cx="3443249" cy="395096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0"/>
          <p:cNvSpPr txBox="1"/>
          <p:nvPr/>
        </p:nvSpPr>
        <p:spPr>
          <a:xfrm>
            <a:off x="838200" y="5451375"/>
            <a:ext cx="4301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9"/>
              </a:rPr>
              <a:t>https://rdmkit.elixir-europe.org</a:t>
            </a:r>
            <a:endParaRPr sz="1900"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65" name="Google Shape;265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51200" y="4051074"/>
            <a:ext cx="5594427" cy="2194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379675" y="4761075"/>
            <a:ext cx="1452599" cy="878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1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ELIXIR-CONVERGE: Training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72" name="Google Shape;272;p31"/>
          <p:cNvSpPr txBox="1"/>
          <p:nvPr>
            <p:ph idx="1" type="body"/>
          </p:nvPr>
        </p:nvSpPr>
        <p:spPr>
          <a:xfrm>
            <a:off x="838200" y="1292225"/>
            <a:ext cx="10515600" cy="46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rbel"/>
              <a:buChar char="•"/>
            </a:pP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Design courses, develop course materials (a.o. through hackathons) and deliver courses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rbel"/>
              <a:buChar char="•"/>
            </a:pP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Audiences: data stewards, researchers, tool developers and trainers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rbel"/>
              <a:buChar char="•"/>
            </a:pP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 alignment with node priorities and/or national strategies   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Actions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rbel"/>
              <a:buChar char="•"/>
            </a:pP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First trainings have been delivered 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rbel"/>
              <a:buChar char="•"/>
            </a:pP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</a:t>
            </a: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raining gap analysis has been performed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rbel"/>
              <a:buChar char="•"/>
            </a:pP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Defining topics, KSAs and learning paths at </a:t>
            </a:r>
            <a:b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biohackathon </a:t>
            </a:r>
            <a:r>
              <a:rPr lang="nl-NL" sz="18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3"/>
              </a:rPr>
              <a:t>2020</a:t>
            </a: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(#29) &amp; </a:t>
            </a:r>
            <a:r>
              <a:rPr lang="nl-NL" sz="18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4"/>
              </a:rPr>
              <a:t>2021</a:t>
            </a: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(#13)</a:t>
            </a:r>
            <a:b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Upcoming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rbel"/>
              <a:buChar char="•"/>
            </a:pP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Training material generation hackathons related to the gap analysis topics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rbel"/>
              <a:buChar char="•"/>
            </a:pPr>
            <a:r>
              <a:rPr lang="nl-NL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Train-the-data-stewardship-trainer courses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73" name="Google Shape;273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50700" y="3009575"/>
            <a:ext cx="4867302" cy="239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064100" y="1649249"/>
            <a:ext cx="2823094" cy="13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33075" y="3986775"/>
            <a:ext cx="1032501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289475" y="2093625"/>
            <a:ext cx="1452599" cy="878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213751" y="3904325"/>
            <a:ext cx="4477183" cy="150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2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RDA Professionalising Data Stewardship IG: topics 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86" name="Google Shape;28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6750" y="1175275"/>
            <a:ext cx="8006824" cy="443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2"/>
          <p:cNvSpPr txBox="1"/>
          <p:nvPr>
            <p:ph idx="1" type="body"/>
          </p:nvPr>
        </p:nvSpPr>
        <p:spPr>
          <a:xfrm>
            <a:off x="9360600" y="1156425"/>
            <a:ext cx="2529000" cy="4794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rgbClr val="51247F"/>
                </a:solidFill>
                <a:latin typeface="Corbel"/>
                <a:ea typeface="Corbel"/>
                <a:cs typeface="Corbel"/>
                <a:sym typeface="Corbel"/>
              </a:rPr>
              <a:t>We need you to make professionalising data stewardship a real community effort, by and for the community!</a:t>
            </a:r>
            <a:endParaRPr sz="1900">
              <a:solidFill>
                <a:srgbClr val="51247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51247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Make sure to check into our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7"/>
              </a:rPr>
              <a:t>slack community</a:t>
            </a:r>
            <a:r>
              <a:rPr lang="nl-NL" sz="1900">
                <a:solidFill>
                  <a:srgbClr val="3FA7C2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for regular communication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See PDS IG session notes with full slide deck and relevant links </a:t>
            </a:r>
            <a:r>
              <a:rPr lang="nl-NL" sz="1900" u="sng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8"/>
              </a:rPr>
              <a:t>in the VP17 notes</a:t>
            </a:r>
            <a:r>
              <a:rPr lang="nl-NL" sz="19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endParaRPr b="1" sz="1900">
              <a:solidFill>
                <a:srgbClr val="0097A7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69100"/>
            <a:ext cx="10210277" cy="573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6850" y="1407225"/>
            <a:ext cx="3326165" cy="661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3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RDA Libraries 4 Research Data IG</a:t>
            </a: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: 23 things for data stewards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575" y="6311625"/>
            <a:ext cx="158810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00" y="6287025"/>
            <a:ext cx="984750" cy="4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8400" y="3169125"/>
            <a:ext cx="4065525" cy="2374124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4"/>
          <p:cNvSpPr txBox="1"/>
          <p:nvPr>
            <p:ph type="title"/>
          </p:nvPr>
        </p:nvSpPr>
        <p:spPr>
          <a:xfrm>
            <a:off x="838200" y="136525"/>
            <a:ext cx="11172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4D4C"/>
              </a:buClr>
              <a:buSzPts val="4400"/>
              <a:buFont typeface="Calibri"/>
              <a:buNone/>
            </a:pPr>
            <a:r>
              <a:rPr b="0" lang="nl-NL" sz="3200">
                <a:solidFill>
                  <a:srgbClr val="EC008C"/>
                </a:solidFill>
                <a:latin typeface="Corbel"/>
                <a:ea typeface="Corbel"/>
                <a:cs typeface="Corbel"/>
                <a:sym typeface="Corbel"/>
              </a:rPr>
              <a:t>Acknowledgements</a:t>
            </a:r>
            <a:endParaRPr b="0" sz="3200">
              <a:solidFill>
                <a:srgbClr val="EC008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08" name="Google Shape;308;p34"/>
          <p:cNvSpPr txBox="1"/>
          <p:nvPr>
            <p:ph idx="1" type="body"/>
          </p:nvPr>
        </p:nvSpPr>
        <p:spPr>
          <a:xfrm>
            <a:off x="838200" y="1292225"/>
            <a:ext cx="10515600" cy="46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The ELIXIR-NL, DTL and Health-RI team, particularly Celia van Gelder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ELIXIR-CONVERGE members 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NPOS-F team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DTL Data Stewards Interest Group (DSIG) and the Health-RI Data Stewardship Community (DSC)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rbel"/>
              <a:buChar char="•"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RDA Professionalising Data Stewardship Interest Group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457200" lvl="0" marL="41148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nl-NL" sz="3200">
                <a:solidFill>
                  <a:srgbClr val="F7029E"/>
                </a:solidFill>
                <a:latin typeface="Corbel"/>
                <a:ea typeface="Corbel"/>
                <a:cs typeface="Corbel"/>
                <a:sym typeface="Corbel"/>
              </a:rPr>
              <a:t>Thank you for listening! </a:t>
            </a:r>
            <a:endParaRPr sz="3200">
              <a:solidFill>
                <a:srgbClr val="F7029E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900">
              <a:solidFill>
                <a:srgbClr val="51247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45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9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Interested to learn more about DTL, Health-RI, ELIXIR-NL and NPOS activities? Contact me via mijke.jetten@dtls.nl</a:t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09" name="Google Shape;309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65075" y="6230487"/>
            <a:ext cx="988010" cy="55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Custom Design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