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6" r:id="rId5"/>
    <p:sldMasterId id="2147483690" r:id="rId6"/>
  </p:sldMasterIdLst>
  <p:notesMasterIdLst>
    <p:notesMasterId r:id="rId19"/>
  </p:notesMasterIdLst>
  <p:handoutMasterIdLst>
    <p:handoutMasterId r:id="rId20"/>
  </p:handoutMasterIdLst>
  <p:sldIdLst>
    <p:sldId id="326" r:id="rId7"/>
    <p:sldId id="261" r:id="rId8"/>
    <p:sldId id="578" r:id="rId9"/>
    <p:sldId id="553" r:id="rId10"/>
    <p:sldId id="562" r:id="rId11"/>
    <p:sldId id="557" r:id="rId12"/>
    <p:sldId id="533" r:id="rId13"/>
    <p:sldId id="582" r:id="rId14"/>
    <p:sldId id="559" r:id="rId15"/>
    <p:sldId id="560" r:id="rId16"/>
    <p:sldId id="574" r:id="rId17"/>
    <p:sldId id="580" r:id="rId18"/>
  </p:sldIdLst>
  <p:sldSz cx="9144000" cy="6858000" type="screen4x3"/>
  <p:notesSz cx="6669088" cy="9926638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n Campe Leen" initials="VCL" lastIdx="1" clrIdx="0">
    <p:extLst>
      <p:ext uri="{19B8F6BF-5375-455C-9EA6-DF929625EA0E}">
        <p15:presenceInfo xmlns:p15="http://schemas.microsoft.com/office/powerpoint/2012/main" userId="Van Campe Leen" providerId="None"/>
      </p:ext>
    </p:extLst>
  </p:cmAuthor>
  <p:cmAuthor id="2" name="Dengis Pascale" initials="DP" lastIdx="2" clrIdx="1">
    <p:extLst>
      <p:ext uri="{19B8F6BF-5375-455C-9EA6-DF929625EA0E}">
        <p15:presenceInfo xmlns:p15="http://schemas.microsoft.com/office/powerpoint/2012/main" userId="S::pascale.dengis@ewi.vlaanderen.be::3d85c390-b3cb-47eb-84d6-31a6309cd54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1A20"/>
    <a:srgbClr val="474746"/>
    <a:srgbClr val="631D1D"/>
    <a:srgbClr val="0F6408"/>
    <a:srgbClr val="4F4F4F"/>
    <a:srgbClr val="141313"/>
    <a:srgbClr val="323030"/>
    <a:srgbClr val="18233A"/>
    <a:srgbClr val="62616E"/>
    <a:srgbClr val="053C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332" autoAdjust="0"/>
  </p:normalViewPr>
  <p:slideViewPr>
    <p:cSldViewPr>
      <p:cViewPr varScale="1">
        <p:scale>
          <a:sx n="86" d="100"/>
          <a:sy n="86" d="100"/>
        </p:scale>
        <p:origin x="13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5295D3-A8A0-4E50-989C-F23569E18B8C}" type="datetimeFigureOut">
              <a:rPr lang="nl-BE" smtClean="0"/>
              <a:t>5/07/2021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5C451-B7D6-42A9-8A0B-695739F3C5C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21003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4D8A6-E91F-2349-9524-29B4C5A5DC24}" type="datetimeFigureOut">
              <a:rPr lang="nl-NL" smtClean="0"/>
              <a:t>5-7-2021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21A2C-3C7C-D545-A329-5793AF5DBC8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862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21A2C-3C7C-D545-A329-5793AF5DBC8F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7808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 descr="foto-1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5"/>
          <a:stretch/>
        </p:blipFill>
        <p:spPr>
          <a:xfrm>
            <a:off x="0" y="0"/>
            <a:ext cx="9144000" cy="3870745"/>
          </a:xfrm>
          <a:prstGeom prst="rect">
            <a:avLst/>
          </a:prstGeom>
        </p:spPr>
      </p:pic>
      <p:pic>
        <p:nvPicPr>
          <p:cNvPr id="14" name="Afbeelding 13" descr="logo-slide-titel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784976" cy="65356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4293096"/>
            <a:ext cx="6984776" cy="630982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4941122"/>
            <a:ext cx="6984776" cy="43204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F4F4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14823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logo-slid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76200"/>
            <a:ext cx="8869680" cy="66873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549844"/>
          </a:xfrm>
          <a:ln>
            <a:noFill/>
          </a:ln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040560"/>
          </a:xfrm>
        </p:spPr>
        <p:txBody>
          <a:bodyPr/>
          <a:lstStyle>
            <a:lvl1pPr>
              <a:buFont typeface="Wingdings" pitchFamily="2" charset="2"/>
              <a:buChar char="§"/>
              <a:defRPr sz="28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Font typeface="Wingdings" pitchFamily="2" charset="2"/>
              <a:buChar char="§"/>
              <a:defRPr sz="24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Font typeface="Wingdings" pitchFamily="2" charset="2"/>
              <a:buChar char="§"/>
              <a:defRPr sz="20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Font typeface="Wingdings" pitchFamily="2" charset="2"/>
              <a:buChar char="§"/>
              <a:defRPr sz="16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Font typeface="Wingdings" pitchFamily="2" charset="2"/>
              <a:buChar char="§"/>
              <a:defRPr sz="16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BE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38132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6559652E-C199-334F-9320-471B095246A8}" type="datetime1">
              <a:rPr lang="nl-BE"/>
              <a:pPr/>
              <a:t>5/07/2021</a:t>
            </a:fld>
            <a:endParaRPr lang="nl-BE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381328"/>
            <a:ext cx="4464496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8264" y="6382916"/>
            <a:ext cx="752475" cy="365125"/>
          </a:xfrm>
        </p:spPr>
        <p:txBody>
          <a:bodyPr/>
          <a:lstStyle>
            <a:lvl1pPr>
              <a:defRPr/>
            </a:lvl1pPr>
          </a:lstStyle>
          <a:p>
            <a:fld id="{BBB2625E-E22D-324D-B6D3-F6234E5E9FE9}" type="slidenum">
              <a:rPr lang="nl-BE"/>
              <a:pPr/>
              <a:t>‹#›</a:t>
            </a:fld>
            <a:endParaRPr lang="nl-BE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778" y="6021288"/>
            <a:ext cx="658702" cy="20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64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62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 descr="logo-slide-titel-wit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4468"/>
            <a:ext cx="8640960" cy="640267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836712"/>
            <a:ext cx="6984776" cy="630982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err="1"/>
              <a:t>Titel</a:t>
            </a:r>
            <a:r>
              <a:rPr lang="en-US" dirty="0"/>
              <a:t> </a:t>
            </a:r>
            <a:r>
              <a:rPr lang="en-US" dirty="0" err="1"/>
              <a:t>tussenslide</a:t>
            </a:r>
            <a:endParaRPr lang="nl-BE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55576" y="1484738"/>
            <a:ext cx="6984776" cy="43204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Ondertitel</a:t>
            </a:r>
            <a:r>
              <a:rPr lang="en-US" dirty="0"/>
              <a:t> </a:t>
            </a:r>
            <a:r>
              <a:rPr lang="en-US" dirty="0" err="1"/>
              <a:t>tussenslide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63296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 descr="foto-1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5"/>
          <a:stretch/>
        </p:blipFill>
        <p:spPr>
          <a:xfrm>
            <a:off x="0" y="2"/>
            <a:ext cx="9144000" cy="3870745"/>
          </a:xfrm>
          <a:prstGeom prst="rect">
            <a:avLst/>
          </a:prstGeom>
        </p:spPr>
      </p:pic>
      <p:pic>
        <p:nvPicPr>
          <p:cNvPr id="14" name="Afbeelding 13" descr="logo-slide-titel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188640"/>
            <a:ext cx="8784976" cy="65356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9" y="4293096"/>
            <a:ext cx="6984776" cy="630982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9" y="4941122"/>
            <a:ext cx="6984776" cy="432048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4F4F4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nl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A6A843-66CC-4D93-812C-02EFA2ABA5E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72414" y="6040253"/>
            <a:ext cx="2392075" cy="62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7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logo-slid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76200"/>
            <a:ext cx="8869680" cy="66873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549844"/>
          </a:xfrm>
          <a:ln>
            <a:noFill/>
          </a:ln>
        </p:spPr>
        <p:txBody>
          <a:bodyPr>
            <a:normAutofit/>
          </a:bodyPr>
          <a:lstStyle>
            <a:lvl1pPr algn="l">
              <a:defRPr sz="21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040560"/>
          </a:xfrm>
        </p:spPr>
        <p:txBody>
          <a:bodyPr/>
          <a:lstStyle>
            <a:lvl1pP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Font typeface="Wingdings" pitchFamily="2" charset="2"/>
              <a:buChar char="§"/>
              <a:defRPr sz="135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Font typeface="Wingdings" pitchFamily="2" charset="2"/>
              <a:buChar char="§"/>
              <a:defRPr sz="105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Font typeface="Wingdings" pitchFamily="2" charset="2"/>
              <a:buChar char="§"/>
              <a:defRPr sz="105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BE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38133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6559652E-C199-334F-9320-471B095246A8}" type="datetime1">
              <a:rPr lang="nl-BE"/>
              <a:pPr/>
              <a:t>5/07/2021</a:t>
            </a:fld>
            <a:endParaRPr lang="nl-BE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381330"/>
            <a:ext cx="4464496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8265" y="6382918"/>
            <a:ext cx="752475" cy="365125"/>
          </a:xfrm>
        </p:spPr>
        <p:txBody>
          <a:bodyPr/>
          <a:lstStyle>
            <a:lvl1pPr>
              <a:defRPr/>
            </a:lvl1pPr>
          </a:lstStyle>
          <a:p>
            <a:fld id="{BBB2625E-E22D-324D-B6D3-F6234E5E9FE9}" type="slidenum">
              <a:rPr lang="nl-BE"/>
              <a:pPr/>
              <a:t>‹#›</a:t>
            </a:fld>
            <a:endParaRPr lang="nl-B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B2D610-2796-41A4-9D50-73B22656E0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8968" y="6397183"/>
            <a:ext cx="1495047" cy="39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89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62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pic>
        <p:nvPicPr>
          <p:cNvPr id="9" name="Afbeelding 8" descr="logo-slide-titel-wit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4468"/>
            <a:ext cx="8640960" cy="640267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55577" y="836712"/>
            <a:ext cx="6984776" cy="630982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err="1"/>
              <a:t>Titel</a:t>
            </a:r>
            <a:r>
              <a:rPr lang="en-US" dirty="0"/>
              <a:t> </a:t>
            </a:r>
            <a:r>
              <a:rPr lang="en-US" dirty="0" err="1"/>
              <a:t>tussenslide</a:t>
            </a:r>
            <a:endParaRPr lang="nl-BE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55577" y="1484738"/>
            <a:ext cx="6984776" cy="432048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Ondertitel</a:t>
            </a:r>
            <a:r>
              <a:rPr lang="en-US" dirty="0"/>
              <a:t> </a:t>
            </a:r>
            <a:r>
              <a:rPr lang="en-US" dirty="0" err="1"/>
              <a:t>tussenslide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09236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96000" y="2041080"/>
            <a:ext cx="7416000" cy="2088000"/>
          </a:xfrm>
        </p:spPr>
        <p:txBody>
          <a:bodyPr anchor="b" anchorCtr="0">
            <a:noAutofit/>
          </a:bodyPr>
          <a:lstStyle>
            <a:lvl1pPr indent="0" algn="l">
              <a:lnSpc>
                <a:spcPts val="5400"/>
              </a:lnSpc>
              <a:defRPr sz="4400" b="1" i="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 toevoegen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296000" y="4140000"/>
            <a:ext cx="7416000" cy="1655762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2200"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Subtitel toevoegen</a:t>
            </a:r>
            <a:endParaRPr lang="nl-BE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D3B4-D906-4191-84FB-4FE613E48036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52116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+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fbeelding Groot"/>
          <p:cNvSpPr>
            <a:spLocks noGrp="1"/>
          </p:cNvSpPr>
          <p:nvPr>
            <p:ph type="pic" sz="quarter" idx="10" hasCustomPrompt="1"/>
          </p:nvPr>
        </p:nvSpPr>
        <p:spPr>
          <a:xfrm>
            <a:off x="288925" y="0"/>
            <a:ext cx="8855075" cy="6858000"/>
          </a:xfrm>
        </p:spPr>
        <p:txBody>
          <a:bodyPr/>
          <a:lstStyle>
            <a:lvl1pPr marL="0" indent="0" algn="r">
              <a:buFontTx/>
              <a:buNone/>
              <a:defRPr baseline="0"/>
            </a:lvl1pPr>
          </a:lstStyle>
          <a:p>
            <a:r>
              <a:rPr lang="nl-BE"/>
              <a:t>Klik op pictogram om een afbeelding toe te voegen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296000" y="4140000"/>
            <a:ext cx="7416000" cy="1655762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2200"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Subtitel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95999" y="2041080"/>
            <a:ext cx="6956085" cy="2088000"/>
          </a:xfrm>
        </p:spPr>
        <p:txBody>
          <a:bodyPr anchor="b" anchorCtr="0">
            <a:noAutofit/>
          </a:bodyPr>
          <a:lstStyle>
            <a:lvl1pPr indent="0" algn="l">
              <a:lnSpc>
                <a:spcPts val="5400"/>
              </a:lnSpc>
              <a:defRPr sz="4400" b="1" i="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 toevoegen</a:t>
            </a:r>
            <a:endParaRPr lang="nl-BE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1"/>
          </p:nvPr>
        </p:nvSpPr>
        <p:spPr>
          <a:xfrm>
            <a:off x="1979078" y="6336000"/>
            <a:ext cx="900000" cy="360000"/>
          </a:xfrm>
        </p:spPr>
        <p:txBody>
          <a:bodyPr/>
          <a:lstStyle/>
          <a:p>
            <a:endParaRPr lang="nl-BE"/>
          </a:p>
        </p:txBody>
      </p:sp>
      <p:sp>
        <p:nvSpPr>
          <p:cNvPr id="7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7226270" y="6336000"/>
            <a:ext cx="540000" cy="360000"/>
          </a:xfrm>
        </p:spPr>
        <p:txBody>
          <a:bodyPr/>
          <a:lstStyle/>
          <a:p>
            <a:fld id="{492AD3B4-D906-4191-84FB-4FE613E48036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03433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toevoegen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D3B4-D906-4191-84FB-4FE613E48036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13" hasCustomPrompt="1"/>
          </p:nvPr>
        </p:nvSpPr>
        <p:spPr>
          <a:xfrm>
            <a:off x="1295400" y="1385999"/>
            <a:ext cx="7416800" cy="468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Eerste niveau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2361538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toevoegen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D3B4-D906-4191-84FB-4FE613E48036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9" name="Tijdelijke aanduiding voor tabel 8"/>
          <p:cNvSpPr>
            <a:spLocks noGrp="1"/>
          </p:cNvSpPr>
          <p:nvPr>
            <p:ph type="tbl" sz="quarter" idx="13" hasCustomPrompt="1"/>
          </p:nvPr>
        </p:nvSpPr>
        <p:spPr>
          <a:xfrm>
            <a:off x="1295400" y="1386000"/>
            <a:ext cx="7416800" cy="4680000"/>
          </a:xfrm>
        </p:spPr>
        <p:txBody>
          <a:bodyPr/>
          <a:lstStyle>
            <a:lvl1pPr marL="0" indent="0">
              <a:buFontTx/>
              <a:buNone/>
              <a:defRPr baseline="0"/>
            </a:lvl1pPr>
          </a:lstStyle>
          <a:p>
            <a:r>
              <a:rPr lang="nl-BE"/>
              <a:t>Klik op het pictogram om een tabel toe te voegen</a:t>
            </a:r>
          </a:p>
        </p:txBody>
      </p:sp>
    </p:spTree>
    <p:extLst>
      <p:ext uri="{BB962C8B-B14F-4D97-AF65-F5344CB8AC3E}">
        <p14:creationId xmlns:p14="http://schemas.microsoft.com/office/powerpoint/2010/main" val="33040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2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toevoegen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D3B4-D906-4191-84FB-4FE613E48036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13" hasCustomPrompt="1"/>
          </p:nvPr>
        </p:nvSpPr>
        <p:spPr>
          <a:xfrm>
            <a:off x="1295400" y="1385999"/>
            <a:ext cx="3600000" cy="468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Eerste niveau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4" hasCustomPrompt="1"/>
          </p:nvPr>
        </p:nvSpPr>
        <p:spPr>
          <a:xfrm>
            <a:off x="5104765" y="1386000"/>
            <a:ext cx="3600000" cy="4680000"/>
          </a:xfrm>
        </p:spPr>
        <p:txBody>
          <a:bodyPr/>
          <a:lstStyle>
            <a:lvl1pPr>
              <a:defRPr baseline="0"/>
            </a:lvl1pPr>
            <a:lvl4pPr>
              <a:defRPr/>
            </a:lvl4pPr>
          </a:lstStyle>
          <a:p>
            <a:pPr lvl="0"/>
            <a:r>
              <a:rPr lang="nl-NL"/>
              <a:t>Eerste niveau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1257901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Subtitel+2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toevoegen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D3B4-D906-4191-84FB-4FE613E48036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13" hasCustomPrompt="1"/>
          </p:nvPr>
        </p:nvSpPr>
        <p:spPr>
          <a:xfrm>
            <a:off x="1295400" y="2077200"/>
            <a:ext cx="3600000" cy="406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Eerste niveau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4" hasCustomPrompt="1"/>
          </p:nvPr>
        </p:nvSpPr>
        <p:spPr>
          <a:xfrm>
            <a:off x="5104765" y="2077200"/>
            <a:ext cx="3600000" cy="4068000"/>
          </a:xfrm>
        </p:spPr>
        <p:txBody>
          <a:bodyPr/>
          <a:lstStyle>
            <a:lvl1pPr>
              <a:defRPr baseline="0"/>
            </a:lvl1pPr>
            <a:lvl4pPr>
              <a:defRPr/>
            </a:lvl4pPr>
          </a:lstStyle>
          <a:p>
            <a:pPr lvl="0"/>
            <a:r>
              <a:rPr lang="nl-NL"/>
              <a:t>Eerste niveau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1295400" y="1386000"/>
            <a:ext cx="3600000" cy="66992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288000" indent="0">
              <a:buFontTx/>
              <a:buNone/>
              <a:defRPr/>
            </a:lvl2pPr>
            <a:lvl3pPr marL="576000" indent="0">
              <a:buFontTx/>
              <a:buNone/>
              <a:defRPr/>
            </a:lvl3pPr>
            <a:lvl4pPr marL="864000" indent="0"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nl-NL"/>
              <a:t>Subtitel</a:t>
            </a:r>
            <a:endParaRPr lang="nl-BE"/>
          </a:p>
        </p:txBody>
      </p:sp>
      <p:sp>
        <p:nvSpPr>
          <p:cNvPr id="11" name="Tijdelijke aanduiding voor tekst 9"/>
          <p:cNvSpPr>
            <a:spLocks noGrp="1"/>
          </p:cNvSpPr>
          <p:nvPr>
            <p:ph type="body" sz="quarter" idx="16" hasCustomPrompt="1"/>
          </p:nvPr>
        </p:nvSpPr>
        <p:spPr>
          <a:xfrm>
            <a:off x="5104765" y="1386000"/>
            <a:ext cx="3600000" cy="66992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288000" indent="0">
              <a:buFontTx/>
              <a:buNone/>
              <a:defRPr/>
            </a:lvl2pPr>
            <a:lvl3pPr marL="576000" indent="0">
              <a:buFontTx/>
              <a:buNone/>
              <a:defRPr/>
            </a:lvl3pPr>
            <a:lvl4pPr marL="864000" indent="0"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nl-NL"/>
              <a:t>Subtitel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01029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3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toevoegen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D3B4-D906-4191-84FB-4FE613E48036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13" hasCustomPrompt="1"/>
          </p:nvPr>
        </p:nvSpPr>
        <p:spPr>
          <a:xfrm>
            <a:off x="1295400" y="1385999"/>
            <a:ext cx="3060000" cy="468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Eerste niveau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4" hasCustomPrompt="1"/>
          </p:nvPr>
        </p:nvSpPr>
        <p:spPr>
          <a:xfrm>
            <a:off x="5652000" y="1386000"/>
            <a:ext cx="3060000" cy="4680000"/>
          </a:xfrm>
        </p:spPr>
        <p:txBody>
          <a:bodyPr/>
          <a:lstStyle>
            <a:lvl1pPr>
              <a:defRPr baseline="0"/>
            </a:lvl1pPr>
            <a:lvl4pPr>
              <a:defRPr/>
            </a:lvl4pPr>
          </a:lstStyle>
          <a:p>
            <a:pPr lvl="0"/>
            <a:r>
              <a:rPr lang="nl-NL"/>
              <a:t>Eerste niveau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5" hasCustomPrompt="1"/>
          </p:nvPr>
        </p:nvSpPr>
        <p:spPr>
          <a:xfrm>
            <a:off x="4356100" y="1386000"/>
            <a:ext cx="1260000" cy="4680000"/>
          </a:xfrm>
        </p:spPr>
        <p:txBody>
          <a:bodyPr anchor="ctr"/>
          <a:lstStyle>
            <a:lvl1pPr marL="0" indent="0" algn="ctr">
              <a:buFontTx/>
              <a:buNone/>
              <a:defRPr baseline="0">
                <a:latin typeface="Calibri" panose="020F0502020204030204" pitchFamily="34" charset="0"/>
              </a:defRPr>
            </a:lvl1pPr>
          </a:lstStyle>
          <a:p>
            <a:pPr lvl="0"/>
            <a:r>
              <a:rPr lang="nl-NL"/>
              <a:t>Teken hier een vorm zoals een pijl, driehoek, …</a:t>
            </a:r>
          </a:p>
        </p:txBody>
      </p:sp>
    </p:spTree>
    <p:extLst>
      <p:ext uri="{BB962C8B-B14F-4D97-AF65-F5344CB8AC3E}">
        <p14:creationId xmlns:p14="http://schemas.microsoft.com/office/powerpoint/2010/main" val="1728783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toevoegen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D3B4-D906-4191-84FB-4FE613E48036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sz="quarter" idx="13" hasCustomPrompt="1"/>
          </p:nvPr>
        </p:nvSpPr>
        <p:spPr>
          <a:xfrm>
            <a:off x="1295400" y="1386000"/>
            <a:ext cx="7416000" cy="4680000"/>
          </a:xfrm>
        </p:spPr>
        <p:txBody>
          <a:bodyPr/>
          <a:lstStyle>
            <a:lvl1pPr marL="0" indent="0" algn="l">
              <a:buFontTx/>
              <a:buNone/>
              <a:defRPr baseline="0"/>
            </a:lvl1pPr>
          </a:lstStyle>
          <a:p>
            <a:r>
              <a:rPr lang="nl-BE"/>
              <a:t>Klik op pictogram om een afbeelding toe te voegen</a:t>
            </a:r>
          </a:p>
        </p:txBody>
      </p:sp>
    </p:spTree>
    <p:extLst>
      <p:ext uri="{BB962C8B-B14F-4D97-AF65-F5344CB8AC3E}">
        <p14:creationId xmlns:p14="http://schemas.microsoft.com/office/powerpoint/2010/main" val="1729877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Grot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/>
          <p:cNvSpPr>
            <a:spLocks noGrp="1"/>
          </p:cNvSpPr>
          <p:nvPr>
            <p:ph type="pic" sz="quarter" idx="13" hasCustomPrompt="1"/>
          </p:nvPr>
        </p:nvSpPr>
        <p:spPr>
          <a:xfrm>
            <a:off x="289560" y="0"/>
            <a:ext cx="8854440" cy="6858000"/>
          </a:xfrm>
        </p:spPr>
        <p:txBody>
          <a:bodyPr/>
          <a:lstStyle>
            <a:lvl1pPr marL="0" indent="0" algn="l">
              <a:buFontTx/>
              <a:buNone/>
              <a:defRPr baseline="0"/>
            </a:lvl1pPr>
          </a:lstStyle>
          <a:p>
            <a:r>
              <a:rPr lang="nl-BE"/>
              <a:t>Klik op pictogram om een afbeelding toe te 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toevoegen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51885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dia met foto EW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46" y="0"/>
            <a:ext cx="9144001" cy="6721997"/>
          </a:xfrm>
          <a:prstGeom prst="rect">
            <a:avLst/>
          </a:prstGeom>
          <a:ln>
            <a:noFill/>
          </a:ln>
        </p:spPr>
      </p:pic>
      <p:grpSp>
        <p:nvGrpSpPr>
          <p:cNvPr id="9" name="Vlak Links Omgekeerd"/>
          <p:cNvGrpSpPr>
            <a:grpSpLocks noChangeAspect="1"/>
          </p:cNvGrpSpPr>
          <p:nvPr userDrawn="1"/>
        </p:nvGrpSpPr>
        <p:grpSpPr>
          <a:xfrm rot="16200000" flipV="1">
            <a:off x="2925418" y="892381"/>
            <a:ext cx="3836503" cy="9185682"/>
            <a:chOff x="288002" y="270181"/>
            <a:chExt cx="6033505" cy="6176191"/>
          </a:xfrm>
          <a:solidFill>
            <a:schemeClr val="bg1"/>
          </a:solidFill>
        </p:grpSpPr>
        <p:sp>
          <p:nvSpPr>
            <p:cNvPr id="10" name="Rechthoek 9"/>
            <p:cNvSpPr>
              <a:spLocks/>
            </p:cNvSpPr>
            <p:nvPr userDrawn="1"/>
          </p:nvSpPr>
          <p:spPr>
            <a:xfrm flipV="1">
              <a:off x="288002" y="288000"/>
              <a:ext cx="4247999" cy="6158372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echthoekige driehoek 10"/>
            <p:cNvSpPr/>
            <p:nvPr userDrawn="1"/>
          </p:nvSpPr>
          <p:spPr>
            <a:xfrm flipV="1">
              <a:off x="4536001" y="270181"/>
              <a:ext cx="1785506" cy="6158372"/>
            </a:xfrm>
            <a:prstGeom prst="rtTriangl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881159" y="4437732"/>
            <a:ext cx="8014252" cy="867843"/>
          </a:xfrm>
        </p:spPr>
        <p:txBody>
          <a:bodyPr bIns="0">
            <a:noAutofit/>
          </a:bodyPr>
          <a:lstStyle>
            <a:lvl1pPr marL="0" indent="0" algn="r">
              <a:lnSpc>
                <a:spcPts val="2400"/>
              </a:lnSpc>
              <a:buNone/>
              <a:defRPr sz="3600" baseline="0">
                <a:solidFill>
                  <a:srgbClr val="176D8A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Titel presentatie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38629" y="5417127"/>
            <a:ext cx="8753060" cy="728870"/>
          </a:xfrm>
        </p:spPr>
        <p:txBody>
          <a:bodyPr anchor="b" anchorCtr="0">
            <a:noAutofit/>
          </a:bodyPr>
          <a:lstStyle>
            <a:lvl1pPr indent="0" algn="r">
              <a:lnSpc>
                <a:spcPts val="5400"/>
              </a:lnSpc>
              <a:defRPr sz="4400" b="1" i="0" cap="small" baseline="0">
                <a:solidFill>
                  <a:srgbClr val="176D8A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Titel Event</a:t>
            </a:r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596BE76-EFF1-44DC-8AB8-4AC11A2BE0C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800" y="6282000"/>
            <a:ext cx="4480559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45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 met foto EW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Afbeelding 23">
            <a:extLst>
              <a:ext uri="{FF2B5EF4-FFF2-40B4-BE49-F238E27FC236}">
                <a16:creationId xmlns:a16="http://schemas.microsoft.com/office/drawing/2014/main" id="{936D8D88-07CD-493A-A188-7ECE703836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33" y="-949810"/>
            <a:ext cx="9968475" cy="6135226"/>
          </a:xfrm>
          <a:prstGeom prst="rect">
            <a:avLst/>
          </a:prstGeom>
        </p:spPr>
      </p:pic>
      <p:grpSp>
        <p:nvGrpSpPr>
          <p:cNvPr id="9" name="Vlak Links Omgekeerd"/>
          <p:cNvGrpSpPr>
            <a:grpSpLocks noChangeAspect="1"/>
          </p:cNvGrpSpPr>
          <p:nvPr userDrawn="1"/>
        </p:nvGrpSpPr>
        <p:grpSpPr>
          <a:xfrm rot="16200000" flipV="1">
            <a:off x="2856382" y="676722"/>
            <a:ext cx="4170523" cy="9265410"/>
            <a:chOff x="288002" y="270181"/>
            <a:chExt cx="6345130" cy="6176191"/>
          </a:xfrm>
          <a:solidFill>
            <a:schemeClr val="bg1"/>
          </a:solidFill>
        </p:grpSpPr>
        <p:sp>
          <p:nvSpPr>
            <p:cNvPr id="10" name="Rechthoek 9"/>
            <p:cNvSpPr>
              <a:spLocks/>
            </p:cNvSpPr>
            <p:nvPr userDrawn="1"/>
          </p:nvSpPr>
          <p:spPr>
            <a:xfrm flipV="1">
              <a:off x="288002" y="288000"/>
              <a:ext cx="4563023" cy="6158372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echthoekige driehoek 10"/>
            <p:cNvSpPr/>
            <p:nvPr userDrawn="1"/>
          </p:nvSpPr>
          <p:spPr>
            <a:xfrm flipV="1">
              <a:off x="4847629" y="270181"/>
              <a:ext cx="1785503" cy="6158372"/>
            </a:xfrm>
            <a:prstGeom prst="rtTriangl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62109" y="4574280"/>
            <a:ext cx="8136618" cy="850282"/>
          </a:xfrm>
        </p:spPr>
        <p:txBody>
          <a:bodyPr bIns="0">
            <a:noAutofit/>
          </a:bodyPr>
          <a:lstStyle>
            <a:lvl1pPr marL="0" indent="0" algn="l">
              <a:lnSpc>
                <a:spcPts val="2400"/>
              </a:lnSpc>
              <a:buNone/>
              <a:defRPr sz="3600" baseline="0">
                <a:solidFill>
                  <a:srgbClr val="176D8A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Titel presentatie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762109" y="5456747"/>
            <a:ext cx="8136618" cy="728870"/>
          </a:xfrm>
        </p:spPr>
        <p:txBody>
          <a:bodyPr anchor="b" anchorCtr="0">
            <a:noAutofit/>
          </a:bodyPr>
          <a:lstStyle>
            <a:lvl1pPr indent="0" algn="l">
              <a:lnSpc>
                <a:spcPts val="5400"/>
              </a:lnSpc>
              <a:defRPr sz="4400" b="1" i="0" cap="small" baseline="0">
                <a:solidFill>
                  <a:srgbClr val="176D8A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Titel Event</a:t>
            </a:r>
            <a:endParaRPr lang="nl-BE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800" y="6282000"/>
            <a:ext cx="4480559" cy="576000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23B1A9EF-EE02-4565-BFA7-09855CC70C4D}"/>
              </a:ext>
            </a:extLst>
          </p:cNvPr>
          <p:cNvSpPr/>
          <p:nvPr userDrawn="1"/>
        </p:nvSpPr>
        <p:spPr>
          <a:xfrm rot="21192107">
            <a:off x="246009" y="3755062"/>
            <a:ext cx="9168819" cy="98119"/>
          </a:xfrm>
          <a:prstGeom prst="rect">
            <a:avLst/>
          </a:prstGeom>
          <a:solidFill>
            <a:srgbClr val="176D8A"/>
          </a:solidFill>
          <a:ln>
            <a:solidFill>
              <a:srgbClr val="2E7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96094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+ subtitel + Foto boven blauw vla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Vlak Links Omgekeerd"/>
          <p:cNvGrpSpPr>
            <a:grpSpLocks noChangeAspect="1"/>
          </p:cNvGrpSpPr>
          <p:nvPr userDrawn="1"/>
        </p:nvGrpSpPr>
        <p:grpSpPr>
          <a:xfrm rot="16200000" flipV="1">
            <a:off x="3459747" y="547008"/>
            <a:ext cx="2534542" cy="8878953"/>
            <a:chOff x="1757582" y="287999"/>
            <a:chExt cx="4563925" cy="6158372"/>
          </a:xfrm>
          <a:solidFill>
            <a:srgbClr val="176D8A"/>
          </a:solidFill>
        </p:grpSpPr>
        <p:sp>
          <p:nvSpPr>
            <p:cNvPr id="11" name="Rechthoek 10"/>
            <p:cNvSpPr>
              <a:spLocks/>
            </p:cNvSpPr>
            <p:nvPr userDrawn="1"/>
          </p:nvSpPr>
          <p:spPr>
            <a:xfrm flipV="1">
              <a:off x="1757582" y="287999"/>
              <a:ext cx="2778420" cy="6158372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" name="Rechthoekige driehoek 11"/>
            <p:cNvSpPr/>
            <p:nvPr userDrawn="1"/>
          </p:nvSpPr>
          <p:spPr>
            <a:xfrm flipV="1">
              <a:off x="4536001" y="287999"/>
              <a:ext cx="1785506" cy="6140554"/>
            </a:xfrm>
            <a:prstGeom prst="rtTriangl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toevoegen</a:t>
            </a:r>
            <a:endParaRPr lang="nl-BE"/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sz="quarter" idx="13" hasCustomPrompt="1"/>
          </p:nvPr>
        </p:nvSpPr>
        <p:spPr>
          <a:xfrm>
            <a:off x="1296000" y="1855925"/>
            <a:ext cx="7416000" cy="4009510"/>
          </a:xfrm>
        </p:spPr>
        <p:txBody>
          <a:bodyPr/>
          <a:lstStyle>
            <a:lvl1pPr marL="0" indent="0" algn="l">
              <a:buFontTx/>
              <a:buNone/>
              <a:defRPr baseline="0"/>
            </a:lvl1pPr>
          </a:lstStyle>
          <a:p>
            <a:r>
              <a:rPr lang="nl-BE"/>
              <a:t>Klik op pictogram om een afbeelding toe te voegen</a:t>
            </a:r>
          </a:p>
        </p:txBody>
      </p:sp>
      <p:sp>
        <p:nvSpPr>
          <p:cNvPr id="13" name="Tijdelijke aanduiding voor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1295400" y="1386000"/>
            <a:ext cx="7416600" cy="435973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288000" indent="0">
              <a:buFontTx/>
              <a:buNone/>
              <a:defRPr/>
            </a:lvl2pPr>
            <a:lvl3pPr marL="576000" indent="0">
              <a:buFontTx/>
              <a:buNone/>
              <a:defRPr/>
            </a:lvl3pPr>
            <a:lvl4pPr marL="864000" indent="0"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nl-NL"/>
              <a:t>Subtitel</a:t>
            </a:r>
            <a:endParaRPr lang="nl-BE"/>
          </a:p>
        </p:txBody>
      </p:sp>
      <p:sp>
        <p:nvSpPr>
          <p:cNvPr id="14" name="Tijdelijke aanduiding voor tekst 9"/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5966823"/>
            <a:ext cx="7416600" cy="314058"/>
          </a:xfrm>
        </p:spPr>
        <p:txBody>
          <a:bodyPr/>
          <a:lstStyle>
            <a:lvl1pPr marL="0" indent="0">
              <a:buFontTx/>
              <a:buNone/>
              <a:defRPr sz="1400" baseline="0">
                <a:solidFill>
                  <a:schemeClr val="bg1"/>
                </a:solidFill>
                <a:latin typeface="+mj-lt"/>
              </a:defRPr>
            </a:lvl1pPr>
            <a:lvl2pPr marL="288000" indent="0">
              <a:buFontTx/>
              <a:buNone/>
              <a:defRPr/>
            </a:lvl2pPr>
            <a:lvl3pPr marL="576000" indent="0">
              <a:buFontTx/>
              <a:buNone/>
              <a:defRPr/>
            </a:lvl3pPr>
            <a:lvl4pPr marL="864000" indent="0"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nl-NL"/>
              <a:t>Voetnoot of verwijzing </a:t>
            </a:r>
            <a:r>
              <a:rPr lang="nl-NL" err="1"/>
              <a:t>mbt</a:t>
            </a:r>
            <a:r>
              <a:rPr lang="nl-NL"/>
              <a:t> de afbeelding</a:t>
            </a:r>
            <a:endParaRPr lang="nl-BE"/>
          </a:p>
        </p:txBody>
      </p:sp>
      <p:sp>
        <p:nvSpPr>
          <p:cNvPr id="3" name="Rechthoek 2"/>
          <p:cNvSpPr/>
          <p:nvPr userDrawn="1"/>
        </p:nvSpPr>
        <p:spPr>
          <a:xfrm>
            <a:off x="313231" y="6259804"/>
            <a:ext cx="9216233" cy="6988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0" y="6228000"/>
            <a:ext cx="4480558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934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8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C988CC6-97EB-4A45-9195-47EF7C52919D}" type="datetime1">
              <a:rPr lang="nl-BE"/>
              <a:pPr/>
              <a:t>5/07/2021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476D89C-E8B9-AE4E-B6DF-5DF853DAFA02}" type="slidenum">
              <a:rPr lang="nl-BE"/>
              <a:pPr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nl-BE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C988CC6-97EB-4A45-9195-47EF7C52919D}" type="datetime1">
              <a:rPr lang="nl-BE"/>
              <a:pPr/>
              <a:t>5/07/2021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476D89C-E8B9-AE4E-B6DF-5DF853DAFA02}" type="slidenum">
              <a:rPr lang="nl-BE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33496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6000" y="252000"/>
            <a:ext cx="7416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Plaats hier je titel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6000" y="1386000"/>
            <a:ext cx="7416000" cy="46800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/>
              <a:t>Eerste niveau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979078" y="6336000"/>
            <a:ext cx="90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7226270" y="6336000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92AD3B4-D906-4191-84FB-4FE613E48036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7" name="Rechthoek 6"/>
          <p:cNvSpPr/>
          <p:nvPr userDrawn="1"/>
        </p:nvSpPr>
        <p:spPr>
          <a:xfrm>
            <a:off x="1" y="0"/>
            <a:ext cx="288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0" y="6228000"/>
            <a:ext cx="4480559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8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hf sldNum="0" hdr="0" ftr="0"/>
  <p:txStyles>
    <p:titleStyle>
      <a:lvl1pPr algn="l" defTabSz="914400" rtl="0" eaLnBrk="1" latinLnBrk="0" hangingPunct="1">
        <a:lnSpc>
          <a:spcPts val="3800"/>
        </a:lnSpc>
        <a:spcBef>
          <a:spcPts val="0"/>
        </a:spcBef>
        <a:buNone/>
        <a:defRPr sz="37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5"/>
        </a:buBlip>
        <a:defRPr sz="2200" b="1" kern="1200" spc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576000" indent="-288000" algn="l" defTabSz="914400" rtl="0" eaLnBrk="1" latinLnBrk="0" hangingPunct="1">
        <a:lnSpc>
          <a:spcPct val="90000"/>
        </a:lnSpc>
        <a:spcBef>
          <a:spcPts val="300"/>
        </a:spcBef>
        <a:buSzPct val="70000"/>
        <a:buFont typeface="Wingdings" panose="05000000000000000000" pitchFamily="2" charset="2"/>
        <a:buChar char=""/>
        <a:defRPr sz="2200" kern="1200" spc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864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6"/>
        </a:buBlip>
        <a:defRPr sz="2000" kern="1200" spc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152000" indent="-288000" algn="l" defTabSz="914400" rtl="0" eaLnBrk="1" latinLnBrk="0" hangingPunct="1">
        <a:lnSpc>
          <a:spcPct val="90000"/>
        </a:lnSpc>
        <a:spcBef>
          <a:spcPts val="300"/>
        </a:spcBef>
        <a:buSzPct val="75000"/>
        <a:buFont typeface="Wingdings" panose="05000000000000000000" pitchFamily="2" charset="2"/>
        <a:buChar char="§"/>
        <a:defRPr sz="2000" kern="1200" spc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1152000" indent="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None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hema.datacite.org/meta/kernel-4.3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323528" y="4149080"/>
            <a:ext cx="9217024" cy="792088"/>
          </a:xfrm>
        </p:spPr>
        <p:txBody>
          <a:bodyPr>
            <a:noAutofit/>
          </a:bodyPr>
          <a:lstStyle/>
          <a:p>
            <a:r>
              <a:rPr lang="en-US" sz="2800" dirty="0"/>
              <a:t>	</a:t>
            </a:r>
            <a:br>
              <a:rPr lang="en-US" sz="2800" dirty="0"/>
            </a:br>
            <a:r>
              <a:rPr lang="en-US" sz="2800" dirty="0"/>
              <a:t>    Development of a Flemish AP for 	Research Datasets in FRIS</a:t>
            </a:r>
            <a:endParaRPr lang="nl-NL" sz="2800" dirty="0"/>
          </a:p>
        </p:txBody>
      </p:sp>
      <p:sp>
        <p:nvSpPr>
          <p:cNvPr id="5" name="Subtitel 4"/>
          <p:cNvSpPr>
            <a:spLocks noGrp="1"/>
          </p:cNvSpPr>
          <p:nvPr>
            <p:ph type="subTitle" idx="1"/>
          </p:nvPr>
        </p:nvSpPr>
        <p:spPr>
          <a:xfrm>
            <a:off x="3635896" y="6165304"/>
            <a:ext cx="5616624" cy="432048"/>
          </a:xfrm>
        </p:spPr>
        <p:txBody>
          <a:bodyPr>
            <a:normAutofit/>
          </a:bodyPr>
          <a:lstStyle/>
          <a:p>
            <a:r>
              <a:rPr lang="en-GB" b="1" i="1" dirty="0">
                <a:solidFill>
                  <a:schemeClr val="tx1"/>
                </a:solidFill>
                <a:latin typeface="Verdana" charset="0"/>
                <a:ea typeface="ＭＳ Ｐゴシック" charset="0"/>
                <a:cs typeface="Verdana" charset="0"/>
              </a:rPr>
              <a:t>Evy </a:t>
            </a:r>
            <a:r>
              <a:rPr lang="en-GB" b="1" i="1" dirty="0" err="1">
                <a:solidFill>
                  <a:schemeClr val="tx1"/>
                </a:solidFill>
                <a:latin typeface="Verdana" charset="0"/>
                <a:ea typeface="ＭＳ Ｐゴシック" charset="0"/>
                <a:cs typeface="Verdana" charset="0"/>
              </a:rPr>
              <a:t>Neyens</a:t>
            </a:r>
            <a:r>
              <a:rPr lang="en-GB" b="1" i="1" dirty="0">
                <a:solidFill>
                  <a:schemeClr val="tx1"/>
                </a:solidFill>
                <a:latin typeface="Verdana" charset="0"/>
                <a:ea typeface="ＭＳ Ｐゴシック" charset="0"/>
                <a:cs typeface="Verdana" charset="0"/>
              </a:rPr>
              <a:t> 		2021-04-19</a:t>
            </a:r>
            <a:endParaRPr lang="en-US" b="1" i="1" dirty="0">
              <a:solidFill>
                <a:schemeClr val="tx1"/>
              </a:solidFill>
              <a:latin typeface="Verdana" charset="0"/>
              <a:ea typeface="ＭＳ Ｐゴシック" charset="0"/>
              <a:cs typeface="Verdana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60648"/>
            <a:ext cx="2255520" cy="7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287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C3DF1-5EAE-4858-93FE-907B093F7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800" dirty="0">
                <a:latin typeface="+mj-lt"/>
              </a:rPr>
              <a:t>ECOOM</a:t>
            </a:r>
            <a:endParaRPr lang="en-GB" sz="2800" dirty="0"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62DC3-B81F-49F4-9C2B-896D1946E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738484"/>
            <a:ext cx="8640960" cy="5040560"/>
          </a:xfrm>
        </p:spPr>
        <p:txBody>
          <a:bodyPr/>
          <a:lstStyle/>
          <a:p>
            <a:pPr marL="342900" lvl="1" indent="0">
              <a:buNone/>
            </a:pPr>
            <a:endParaRPr lang="nl-BE" sz="2400" b="1" dirty="0">
              <a:latin typeface="+mj-lt"/>
            </a:endParaRPr>
          </a:p>
          <a:p>
            <a:pPr lvl="1"/>
            <a:r>
              <a:rPr lang="nl-BE" sz="2400" dirty="0">
                <a:latin typeface="+mj-lt"/>
              </a:rPr>
              <a:t>Expert Centre Research &amp; Development Monitoring of </a:t>
            </a:r>
            <a:r>
              <a:rPr lang="nl-BE" sz="2400" dirty="0" err="1">
                <a:latin typeface="+mj-lt"/>
              </a:rPr>
              <a:t>the</a:t>
            </a:r>
            <a:r>
              <a:rPr lang="nl-BE" sz="2400" dirty="0">
                <a:latin typeface="+mj-lt"/>
              </a:rPr>
              <a:t> </a:t>
            </a:r>
            <a:r>
              <a:rPr lang="nl-BE" sz="2400" dirty="0" err="1">
                <a:latin typeface="+mj-lt"/>
              </a:rPr>
              <a:t>Flemish</a:t>
            </a:r>
            <a:r>
              <a:rPr lang="nl-BE" sz="2400" dirty="0">
                <a:latin typeface="+mj-lt"/>
              </a:rPr>
              <a:t> </a:t>
            </a:r>
            <a:r>
              <a:rPr lang="nl-BE" sz="2400" dirty="0" err="1">
                <a:latin typeface="+mj-lt"/>
              </a:rPr>
              <a:t>Region</a:t>
            </a:r>
            <a:endParaRPr lang="nl-BE" sz="2400" dirty="0">
              <a:latin typeface="+mj-lt"/>
            </a:endParaRPr>
          </a:p>
          <a:p>
            <a:pPr marL="342900" lvl="1" indent="0">
              <a:buNone/>
            </a:pPr>
            <a:endParaRPr lang="nl-BE" sz="2400" b="1" dirty="0">
              <a:latin typeface="+mj-lt"/>
            </a:endParaRPr>
          </a:p>
          <a:p>
            <a:pPr lvl="1"/>
            <a:r>
              <a:rPr lang="en-GB" sz="2400" b="1" dirty="0">
                <a:latin typeface="+mj-lt"/>
              </a:rPr>
              <a:t>Development</a:t>
            </a:r>
            <a:r>
              <a:rPr lang="en-GB" sz="2400" dirty="0">
                <a:latin typeface="+mj-lt"/>
              </a:rPr>
              <a:t> of a consistent system of </a:t>
            </a:r>
            <a:r>
              <a:rPr lang="en-GB" sz="2400" b="1" dirty="0">
                <a:latin typeface="+mj-lt"/>
              </a:rPr>
              <a:t>R&amp;D and innovation indicators </a:t>
            </a:r>
            <a:r>
              <a:rPr lang="en-GB" sz="2400" dirty="0">
                <a:latin typeface="+mj-lt"/>
              </a:rPr>
              <a:t>for the </a:t>
            </a:r>
            <a:r>
              <a:rPr lang="en-GB" sz="2400" b="1" dirty="0">
                <a:latin typeface="+mj-lt"/>
              </a:rPr>
              <a:t>Flemish government </a:t>
            </a:r>
            <a:r>
              <a:rPr lang="en-GB" sz="2400" dirty="0">
                <a:latin typeface="+mj-lt"/>
              </a:rPr>
              <a:t>with the aim of mapping innovation and R&amp;D efforts in Flanders.</a:t>
            </a:r>
          </a:p>
          <a:p>
            <a:pPr marL="342900" lvl="1" indent="0">
              <a:buNone/>
            </a:pPr>
            <a:endParaRPr lang="nl-BE" sz="2400" dirty="0">
              <a:latin typeface="+mj-lt"/>
            </a:endParaRPr>
          </a:p>
          <a:p>
            <a:pPr lvl="1"/>
            <a:r>
              <a:rPr lang="en-GB" sz="2400" dirty="0">
                <a:latin typeface="+mj-lt"/>
              </a:rPr>
              <a:t>Consortium with participation of each Flemish university</a:t>
            </a:r>
          </a:p>
          <a:p>
            <a:pPr marL="342900" lvl="1" indent="0">
              <a:buNone/>
            </a:pPr>
            <a:endParaRPr lang="en-GB" sz="2400" dirty="0">
              <a:latin typeface="+mj-lt"/>
            </a:endParaRPr>
          </a:p>
          <a:p>
            <a:pPr lvl="1"/>
            <a:r>
              <a:rPr lang="nl-BE" sz="2400" dirty="0">
                <a:latin typeface="+mj-lt"/>
              </a:rPr>
              <a:t>E</a:t>
            </a:r>
            <a:r>
              <a:rPr lang="en-GB" sz="2400" dirty="0">
                <a:latin typeface="+mj-lt"/>
              </a:rPr>
              <a:t>COOM-Hasselt: Information modelling &amp; classification </a:t>
            </a:r>
          </a:p>
          <a:p>
            <a:pPr marL="342900" lvl="1" indent="0">
              <a:buNone/>
            </a:pPr>
            <a:endParaRPr lang="nl-BE" sz="1800" dirty="0"/>
          </a:p>
          <a:p>
            <a:pPr marL="342900" lvl="1" indent="0">
              <a:buNone/>
            </a:pPr>
            <a:endParaRPr lang="nl-BE" sz="1800" dirty="0"/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76DB7C-38B5-4DB6-93F2-3507B2086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BE"/>
              <a:t>https://www.ecoom.be/en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588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36004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</a:rPr>
              <a:t>Flanders Research Information Space: FRIS-Portal </a:t>
            </a:r>
            <a:r>
              <a:rPr lang="en-US" sz="2000" dirty="0">
                <a:latin typeface="+mn-lt"/>
              </a:rPr>
              <a:t>(researchportal.be)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858" y="738484"/>
            <a:ext cx="8737630" cy="2402484"/>
          </a:xfrm>
        </p:spPr>
        <p:txBody>
          <a:bodyPr/>
          <a:lstStyle/>
          <a:p>
            <a:pPr lvl="1"/>
            <a:r>
              <a:rPr lang="nl-BE" sz="2400" dirty="0">
                <a:latin typeface="+mn-lt"/>
              </a:rPr>
              <a:t>Research </a:t>
            </a:r>
            <a:r>
              <a:rPr lang="nl-BE" sz="2400" dirty="0" err="1">
                <a:latin typeface="+mn-lt"/>
              </a:rPr>
              <a:t>discovery</a:t>
            </a:r>
            <a:r>
              <a:rPr lang="nl-BE" sz="2400" dirty="0">
                <a:latin typeface="+mn-lt"/>
              </a:rPr>
              <a:t> platform</a:t>
            </a:r>
          </a:p>
          <a:p>
            <a:pPr lvl="1"/>
            <a:r>
              <a:rPr lang="nl-BE" sz="2400" dirty="0">
                <a:latin typeface="+mn-lt"/>
              </a:rPr>
              <a:t>BOF- &amp; IOF </a:t>
            </a:r>
            <a:r>
              <a:rPr lang="en-GB" sz="2400" dirty="0">
                <a:latin typeface="+mn-lt"/>
              </a:rPr>
              <a:t>reporting obligation: Information suppliers must provide research information about research financed with Flemish public funds to FRIS</a:t>
            </a:r>
            <a:endParaRPr lang="nl-BE" sz="2400" dirty="0">
              <a:latin typeface="+mn-lt"/>
            </a:endParaRPr>
          </a:p>
          <a:p>
            <a:pPr lvl="1"/>
            <a:r>
              <a:rPr lang="nl-BE" sz="2400" dirty="0">
                <a:latin typeface="+mn-lt"/>
              </a:rPr>
              <a:t>ECOOM-partners support FRIS-Portal</a:t>
            </a:r>
          </a:p>
          <a:p>
            <a:pPr lvl="2"/>
            <a:r>
              <a:rPr lang="nl-BE" sz="2250" dirty="0">
                <a:latin typeface="+mn-lt"/>
              </a:rPr>
              <a:t>ECOOM-Hasselt: </a:t>
            </a:r>
            <a:r>
              <a:rPr lang="nl-BE" sz="2250" dirty="0" err="1">
                <a:latin typeface="+mn-lt"/>
              </a:rPr>
              <a:t>Modeling</a:t>
            </a:r>
            <a:r>
              <a:rPr lang="nl-BE" sz="2250" dirty="0">
                <a:latin typeface="+mn-lt"/>
              </a:rPr>
              <a:t> &amp; </a:t>
            </a:r>
            <a:r>
              <a:rPr lang="nl-BE" sz="2250" dirty="0" err="1">
                <a:latin typeface="+mn-lt"/>
              </a:rPr>
              <a:t>semantic</a:t>
            </a:r>
            <a:r>
              <a:rPr lang="nl-BE" sz="2250" dirty="0">
                <a:latin typeface="+mn-lt"/>
              </a:rPr>
              <a:t> </a:t>
            </a:r>
            <a:r>
              <a:rPr lang="nl-BE" sz="2250" dirty="0" err="1">
                <a:latin typeface="+mn-lt"/>
              </a:rPr>
              <a:t>harmonizing</a:t>
            </a:r>
            <a:r>
              <a:rPr lang="nl-BE" sz="2250" dirty="0">
                <a:latin typeface="+mn-lt"/>
              </a:rPr>
              <a:t> of </a:t>
            </a:r>
            <a:r>
              <a:rPr lang="nl-BE" sz="2250" dirty="0" err="1">
                <a:latin typeface="+mn-lt"/>
              </a:rPr>
              <a:t>the</a:t>
            </a:r>
            <a:r>
              <a:rPr lang="nl-BE" sz="2250" dirty="0">
                <a:latin typeface="+mn-lt"/>
              </a:rPr>
              <a:t> information delivery </a:t>
            </a:r>
            <a:r>
              <a:rPr lang="nl-BE" sz="2250" dirty="0" err="1">
                <a:latin typeface="+mn-lt"/>
              </a:rPr>
              <a:t>among</a:t>
            </a:r>
            <a:r>
              <a:rPr lang="nl-BE" sz="2250" dirty="0">
                <a:latin typeface="+mn-lt"/>
              </a:rPr>
              <a:t> </a:t>
            </a:r>
            <a:r>
              <a:rPr lang="nl-BE" sz="2250" dirty="0" err="1">
                <a:latin typeface="+mn-lt"/>
              </a:rPr>
              <a:t>Flemish</a:t>
            </a:r>
            <a:r>
              <a:rPr lang="nl-BE" sz="2250" dirty="0">
                <a:latin typeface="+mn-lt"/>
              </a:rPr>
              <a:t> information </a:t>
            </a:r>
            <a:r>
              <a:rPr lang="nl-BE" sz="2250" dirty="0" err="1">
                <a:latin typeface="+mn-lt"/>
              </a:rPr>
              <a:t>suppliers</a:t>
            </a:r>
            <a:endParaRPr lang="en-US" sz="2250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E279B9-E98C-496F-A444-770A751C31E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82" y="3682756"/>
            <a:ext cx="8869314" cy="313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550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272" y="4221088"/>
            <a:ext cx="8642350" cy="20407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72" y="188640"/>
            <a:ext cx="8580666" cy="352839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9512" y="6381328"/>
            <a:ext cx="79746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Source: https://eoscsecretariat.eu/eosc-governance/eosc-executive-board-outputs</a:t>
            </a:r>
          </a:p>
        </p:txBody>
      </p:sp>
      <p:sp>
        <p:nvSpPr>
          <p:cNvPr id="7" name="Rectangle 6"/>
          <p:cNvSpPr/>
          <p:nvPr/>
        </p:nvSpPr>
        <p:spPr>
          <a:xfrm>
            <a:off x="225272" y="3758538"/>
            <a:ext cx="78306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Source: https://www.eosc.eu/eosc-sria-v10-15-february-2021</a:t>
            </a:r>
          </a:p>
        </p:txBody>
      </p:sp>
    </p:spTree>
    <p:extLst>
      <p:ext uri="{BB962C8B-B14F-4D97-AF65-F5344CB8AC3E}">
        <p14:creationId xmlns:p14="http://schemas.microsoft.com/office/powerpoint/2010/main" val="944436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800" dirty="0">
                <a:latin typeface="+mn-lt"/>
              </a:rPr>
              <a:t>EOSC </a:t>
            </a:r>
            <a:r>
              <a:rPr lang="nl-BE" sz="2800" dirty="0" err="1">
                <a:latin typeface="+mn-lt"/>
              </a:rPr>
              <a:t>Interoperability</a:t>
            </a:r>
            <a:r>
              <a:rPr lang="nl-BE" sz="2800" dirty="0">
                <a:latin typeface="+mn-lt"/>
              </a:rPr>
              <a:t> Framework</a:t>
            </a:r>
            <a:endParaRPr lang="en-US" sz="2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sz="2000" dirty="0">
              <a:latin typeface="+mn-lt"/>
            </a:endParaRPr>
          </a:p>
          <a:p>
            <a:r>
              <a:rPr lang="nl-BE" sz="2000" dirty="0">
                <a:latin typeface="+mn-lt"/>
              </a:rPr>
              <a:t>Technical </a:t>
            </a:r>
            <a:r>
              <a:rPr lang="nl-BE" sz="2000" dirty="0" err="1">
                <a:latin typeface="+mn-lt"/>
              </a:rPr>
              <a:t>interoperability</a:t>
            </a:r>
            <a:endParaRPr lang="nl-BE" sz="2000" dirty="0">
              <a:latin typeface="+mn-lt"/>
            </a:endParaRPr>
          </a:p>
          <a:p>
            <a:pPr lvl="1"/>
            <a:r>
              <a:rPr lang="nl-BE" sz="2000" dirty="0" err="1">
                <a:latin typeface="+mn-lt"/>
              </a:rPr>
              <a:t>Infrastructure</a:t>
            </a:r>
            <a:r>
              <a:rPr lang="nl-BE" sz="2000" dirty="0">
                <a:latin typeface="+mn-lt"/>
              </a:rPr>
              <a:t> </a:t>
            </a:r>
            <a:r>
              <a:rPr lang="nl-BE" sz="2000" dirty="0" err="1">
                <a:latin typeface="+mn-lt"/>
              </a:rPr>
              <a:t>and</a:t>
            </a:r>
            <a:r>
              <a:rPr lang="nl-BE" sz="2000" dirty="0">
                <a:latin typeface="+mn-lt"/>
              </a:rPr>
              <a:t> </a:t>
            </a:r>
            <a:r>
              <a:rPr lang="nl-BE" sz="2000" dirty="0" err="1">
                <a:latin typeface="+mn-lt"/>
              </a:rPr>
              <a:t>applications</a:t>
            </a:r>
            <a:endParaRPr lang="nl-BE" sz="2000" dirty="0">
              <a:latin typeface="+mn-lt"/>
            </a:endParaRPr>
          </a:p>
          <a:p>
            <a:pPr lvl="1"/>
            <a:endParaRPr lang="nl-BE" sz="2000" dirty="0">
              <a:latin typeface="+mn-lt"/>
            </a:endParaRPr>
          </a:p>
          <a:p>
            <a:r>
              <a:rPr lang="nl-BE" sz="2400" b="1" dirty="0" err="1">
                <a:latin typeface="+mn-lt"/>
              </a:rPr>
              <a:t>Semantic</a:t>
            </a:r>
            <a:r>
              <a:rPr lang="nl-BE" sz="2400" b="1" dirty="0">
                <a:latin typeface="+mn-lt"/>
              </a:rPr>
              <a:t> </a:t>
            </a:r>
            <a:r>
              <a:rPr lang="nl-BE" sz="2400" b="1" dirty="0" err="1">
                <a:latin typeface="+mn-lt"/>
              </a:rPr>
              <a:t>interoperability</a:t>
            </a:r>
            <a:endParaRPr lang="nl-BE" sz="2400" b="1" dirty="0">
              <a:latin typeface="+mn-lt"/>
            </a:endParaRPr>
          </a:p>
          <a:p>
            <a:pPr lvl="1"/>
            <a:r>
              <a:rPr lang="nl-BE" dirty="0" err="1">
                <a:latin typeface="+mn-lt"/>
              </a:rPr>
              <a:t>Unambiguous</a:t>
            </a:r>
            <a:r>
              <a:rPr lang="nl-BE" dirty="0">
                <a:latin typeface="+mn-lt"/>
              </a:rPr>
              <a:t>, shared </a:t>
            </a:r>
            <a:r>
              <a:rPr lang="nl-BE" dirty="0" err="1">
                <a:latin typeface="+mn-lt"/>
              </a:rPr>
              <a:t>meaning</a:t>
            </a:r>
            <a:r>
              <a:rPr lang="nl-BE" dirty="0">
                <a:latin typeface="+mn-lt"/>
              </a:rPr>
              <a:t> in </a:t>
            </a:r>
            <a:r>
              <a:rPr lang="nl-BE" dirty="0" err="1">
                <a:latin typeface="+mn-lt"/>
              </a:rPr>
              <a:t>ontologies</a:t>
            </a:r>
            <a:r>
              <a:rPr lang="nl-BE" dirty="0">
                <a:latin typeface="+mn-lt"/>
              </a:rPr>
              <a:t> &amp; thesauri</a:t>
            </a:r>
          </a:p>
          <a:p>
            <a:pPr lvl="1"/>
            <a:r>
              <a:rPr lang="nl-BE" dirty="0" err="1">
                <a:latin typeface="+mn-lt"/>
              </a:rPr>
              <a:t>Minimal</a:t>
            </a:r>
            <a:r>
              <a:rPr lang="nl-BE" dirty="0">
                <a:latin typeface="+mn-lt"/>
              </a:rPr>
              <a:t> set of common metadata formats</a:t>
            </a:r>
          </a:p>
          <a:p>
            <a:pPr lvl="1"/>
            <a:endParaRPr lang="nl-BE" sz="2000" dirty="0">
              <a:latin typeface="+mn-lt"/>
            </a:endParaRPr>
          </a:p>
          <a:p>
            <a:r>
              <a:rPr lang="nl-BE" sz="2000" dirty="0" err="1">
                <a:latin typeface="+mn-lt"/>
              </a:rPr>
              <a:t>Organisational</a:t>
            </a:r>
            <a:r>
              <a:rPr lang="nl-BE" sz="2000" dirty="0">
                <a:latin typeface="+mn-lt"/>
              </a:rPr>
              <a:t> </a:t>
            </a:r>
            <a:r>
              <a:rPr lang="nl-BE" sz="2000" dirty="0" err="1">
                <a:latin typeface="+mn-lt"/>
              </a:rPr>
              <a:t>interoperability</a:t>
            </a:r>
            <a:endParaRPr lang="nl-BE" sz="2000" dirty="0">
              <a:latin typeface="+mn-lt"/>
            </a:endParaRPr>
          </a:p>
          <a:p>
            <a:pPr lvl="1"/>
            <a:r>
              <a:rPr lang="nl-BE" sz="2000" dirty="0" err="1">
                <a:latin typeface="+mn-lt"/>
              </a:rPr>
              <a:t>Documentation</a:t>
            </a:r>
            <a:r>
              <a:rPr lang="nl-BE" sz="2000" dirty="0">
                <a:latin typeface="+mn-lt"/>
              </a:rPr>
              <a:t>, </a:t>
            </a:r>
            <a:r>
              <a:rPr lang="nl-BE" sz="2000" dirty="0" err="1">
                <a:latin typeface="+mn-lt"/>
              </a:rPr>
              <a:t>integration</a:t>
            </a:r>
            <a:r>
              <a:rPr lang="nl-BE" sz="2000" dirty="0">
                <a:latin typeface="+mn-lt"/>
              </a:rPr>
              <a:t> </a:t>
            </a:r>
            <a:r>
              <a:rPr lang="nl-BE" sz="2000" dirty="0" err="1">
                <a:latin typeface="+mn-lt"/>
              </a:rPr>
              <a:t>and</a:t>
            </a:r>
            <a:r>
              <a:rPr lang="nl-BE" sz="2000" dirty="0">
                <a:latin typeface="+mn-lt"/>
              </a:rPr>
              <a:t> </a:t>
            </a:r>
            <a:r>
              <a:rPr lang="nl-BE" sz="2000" dirty="0" err="1">
                <a:latin typeface="+mn-lt"/>
              </a:rPr>
              <a:t>alignment</a:t>
            </a:r>
            <a:r>
              <a:rPr lang="nl-BE" sz="2000" dirty="0">
                <a:latin typeface="+mn-lt"/>
              </a:rPr>
              <a:t> of </a:t>
            </a:r>
            <a:r>
              <a:rPr lang="nl-BE" sz="2000" dirty="0" err="1">
                <a:latin typeface="+mn-lt"/>
              </a:rPr>
              <a:t>processes</a:t>
            </a:r>
            <a:endParaRPr lang="nl-BE" sz="2000" dirty="0">
              <a:latin typeface="+mn-lt"/>
            </a:endParaRPr>
          </a:p>
          <a:p>
            <a:pPr lvl="1"/>
            <a:endParaRPr lang="nl-BE" sz="2000" dirty="0">
              <a:latin typeface="+mn-lt"/>
            </a:endParaRPr>
          </a:p>
          <a:p>
            <a:r>
              <a:rPr lang="nl-BE" sz="2000" dirty="0">
                <a:latin typeface="+mn-lt"/>
              </a:rPr>
              <a:t>Legal </a:t>
            </a:r>
            <a:r>
              <a:rPr lang="nl-BE" sz="2000" dirty="0" err="1">
                <a:latin typeface="+mn-lt"/>
              </a:rPr>
              <a:t>interoperability</a:t>
            </a:r>
            <a:endParaRPr lang="nl-BE" sz="2000" dirty="0">
              <a:latin typeface="+mn-lt"/>
            </a:endParaRPr>
          </a:p>
          <a:p>
            <a:pPr lvl="1"/>
            <a:r>
              <a:rPr lang="nl-BE" sz="2000" dirty="0">
                <a:latin typeface="+mn-lt"/>
              </a:rPr>
              <a:t>EOSC, FAIR </a:t>
            </a:r>
            <a:r>
              <a:rPr lang="nl-BE" sz="2000" dirty="0" err="1">
                <a:latin typeface="+mn-lt"/>
              </a:rPr>
              <a:t>principles</a:t>
            </a:r>
            <a:r>
              <a:rPr lang="nl-BE" sz="2000" dirty="0">
                <a:latin typeface="+mn-lt"/>
              </a:rPr>
              <a:t>, </a:t>
            </a:r>
            <a:r>
              <a:rPr lang="nl-BE" sz="2000" dirty="0" err="1">
                <a:latin typeface="+mn-lt"/>
              </a:rPr>
              <a:t>regulatory</a:t>
            </a:r>
            <a:r>
              <a:rPr lang="nl-BE" sz="2000" dirty="0">
                <a:latin typeface="+mn-lt"/>
              </a:rPr>
              <a:t> </a:t>
            </a:r>
            <a:r>
              <a:rPr lang="nl-BE" sz="2000" dirty="0" err="1">
                <a:latin typeface="+mn-lt"/>
              </a:rPr>
              <a:t>and</a:t>
            </a:r>
            <a:r>
              <a:rPr lang="nl-BE" sz="2000" dirty="0">
                <a:latin typeface="+mn-lt"/>
              </a:rPr>
              <a:t>/or policy </a:t>
            </a:r>
            <a:r>
              <a:rPr lang="nl-BE" sz="2000" dirty="0" err="1">
                <a:latin typeface="+mn-lt"/>
              </a:rPr>
              <a:t>measures</a:t>
            </a:r>
            <a:endParaRPr lang="nl-BE" sz="2000" dirty="0">
              <a:latin typeface="+mn-lt"/>
            </a:endParaRPr>
          </a:p>
          <a:p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6304002"/>
            <a:ext cx="6851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i="1" dirty="0"/>
              <a:t>Source: https://op.europa.eu/en/publication-detail/-/publication/d787ea54-6a87-11eb-aeb5-01aa75ed71a1/language-en/format-PDF/source-190308283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4082889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>
                <a:latin typeface="+mj-lt"/>
              </a:rPr>
              <a:t>Flemish</a:t>
            </a:r>
            <a:r>
              <a:rPr lang="nl-BE" dirty="0">
                <a:latin typeface="+mj-lt"/>
              </a:rPr>
              <a:t> Open </a:t>
            </a:r>
            <a:r>
              <a:rPr lang="nl-BE" dirty="0" err="1">
                <a:latin typeface="+mj-lt"/>
              </a:rPr>
              <a:t>Science</a:t>
            </a:r>
            <a:r>
              <a:rPr lang="nl-BE" dirty="0">
                <a:latin typeface="+mj-lt"/>
              </a:rPr>
              <a:t> Board (FOSB)</a:t>
            </a:r>
            <a:endParaRPr lang="en-US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BE" sz="2000" dirty="0"/>
          </a:p>
          <a:p>
            <a:r>
              <a:rPr lang="nl-B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Foundation of </a:t>
            </a:r>
            <a:r>
              <a:rPr lang="nl-B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the</a:t>
            </a:r>
            <a:r>
              <a:rPr lang="nl-B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nl-BE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Flemish</a:t>
            </a:r>
            <a:r>
              <a:rPr lang="nl-BE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Open </a:t>
            </a:r>
            <a:r>
              <a:rPr lang="nl-BE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Science</a:t>
            </a:r>
            <a:r>
              <a:rPr lang="nl-BE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Board </a:t>
            </a:r>
            <a:r>
              <a:rPr lang="nl-B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(FOSB) in 2019</a:t>
            </a:r>
          </a:p>
          <a:p>
            <a:pPr lvl="1"/>
            <a:r>
              <a:rPr lang="nl-BE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WG Architecture</a:t>
            </a:r>
          </a:p>
          <a:p>
            <a:pPr lvl="1"/>
            <a:r>
              <a:rPr lang="nl-BE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WG Metadata &amp; </a:t>
            </a:r>
            <a:r>
              <a:rPr lang="nl-B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Standardisation</a:t>
            </a:r>
            <a:endParaRPr lang="nl-BE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lvl="1"/>
            <a:r>
              <a:rPr lang="nl-BE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WG Research Data Management &amp; Open </a:t>
            </a:r>
            <a:r>
              <a:rPr lang="nl-B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Science</a:t>
            </a:r>
            <a:endParaRPr lang="nl-BE" sz="2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457200" lvl="1" indent="0">
              <a:buNone/>
            </a:pPr>
            <a:endParaRPr lang="nl-BE" sz="2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nl-B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Roadmap</a:t>
            </a:r>
            <a:r>
              <a:rPr lang="nl-B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nl-B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</a:t>
            </a:r>
            <a:r>
              <a:rPr lang="nl-B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nl-B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implement</a:t>
            </a:r>
            <a:r>
              <a:rPr lang="nl-B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nl-B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Flemish</a:t>
            </a:r>
            <a:r>
              <a:rPr lang="nl-B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Open </a:t>
            </a:r>
            <a:r>
              <a:rPr lang="nl-B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Science</a:t>
            </a:r>
            <a:r>
              <a:rPr lang="nl-B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Policy </a:t>
            </a:r>
          </a:p>
          <a:p>
            <a:r>
              <a:rPr lang="nl-B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5 </a:t>
            </a:r>
            <a:r>
              <a:rPr lang="nl-B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KPIs</a:t>
            </a:r>
            <a:r>
              <a:rPr lang="nl-B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ORCID, Open Access, DMP, Open &amp; FAIR data</a:t>
            </a:r>
          </a:p>
          <a:p>
            <a:pPr lvl="1"/>
            <a:endParaRPr lang="nl-BE" dirty="0"/>
          </a:p>
          <a:p>
            <a:pPr marL="457200" lvl="1" indent="0">
              <a:buNone/>
            </a:pPr>
            <a:endParaRPr lang="nl-BE" dirty="0"/>
          </a:p>
        </p:txBody>
      </p:sp>
      <p:sp>
        <p:nvSpPr>
          <p:cNvPr id="4" name="Rectangle 3"/>
          <p:cNvSpPr/>
          <p:nvPr/>
        </p:nvSpPr>
        <p:spPr>
          <a:xfrm>
            <a:off x="179512" y="6311948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Source: https://www.ewi-vlaanderen.be/sites/default/files/bestanden/5fc5f514b328e9000c0007f7.pdf</a:t>
            </a:r>
          </a:p>
        </p:txBody>
      </p:sp>
    </p:spTree>
    <p:extLst>
      <p:ext uri="{BB962C8B-B14F-4D97-AF65-F5344CB8AC3E}">
        <p14:creationId xmlns:p14="http://schemas.microsoft.com/office/powerpoint/2010/main" val="283919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latin typeface="+mj-lt"/>
              </a:rPr>
              <a:t>FOSB WG Metadata &amp; </a:t>
            </a:r>
            <a:r>
              <a:rPr lang="nl-BE" dirty="0" err="1">
                <a:latin typeface="+mj-lt"/>
              </a:rPr>
              <a:t>Standardisation</a:t>
            </a:r>
            <a:endParaRPr lang="en-US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400" dirty="0" err="1">
                <a:latin typeface="+mj-lt"/>
              </a:rPr>
              <a:t>Aim</a:t>
            </a:r>
            <a:endParaRPr lang="nl-BE" sz="2400" dirty="0">
              <a:latin typeface="+mj-lt"/>
            </a:endParaRPr>
          </a:p>
          <a:p>
            <a:pPr lvl="1"/>
            <a:r>
              <a:rPr lang="nl-BE" dirty="0" err="1">
                <a:latin typeface="+mj-lt"/>
              </a:rPr>
              <a:t>Generic</a:t>
            </a:r>
            <a:r>
              <a:rPr lang="nl-BE" dirty="0">
                <a:latin typeface="+mj-lt"/>
              </a:rPr>
              <a:t> model </a:t>
            </a:r>
          </a:p>
          <a:p>
            <a:pPr lvl="2"/>
            <a:r>
              <a:rPr lang="nl-BE" sz="2400" dirty="0">
                <a:latin typeface="+mj-lt"/>
              </a:rPr>
              <a:t>FRIS (researchportal.be) </a:t>
            </a:r>
            <a:r>
              <a:rPr lang="nl-BE" sz="2400" dirty="0">
                <a:latin typeface="+mj-lt"/>
                <a:sym typeface="Wingdings" panose="05000000000000000000" pitchFamily="2" charset="2"/>
              </a:rPr>
              <a:t> </a:t>
            </a:r>
            <a:r>
              <a:rPr lang="nl-BE" sz="2400" dirty="0">
                <a:latin typeface="+mj-lt"/>
              </a:rPr>
              <a:t>EOSC</a:t>
            </a:r>
          </a:p>
          <a:p>
            <a:pPr lvl="2"/>
            <a:r>
              <a:rPr lang="nl-BE" sz="2400" dirty="0" err="1">
                <a:latin typeface="+mj-lt"/>
              </a:rPr>
              <a:t>Semantically</a:t>
            </a:r>
            <a:r>
              <a:rPr lang="nl-BE" sz="2400" dirty="0">
                <a:latin typeface="+mj-lt"/>
              </a:rPr>
              <a:t> </a:t>
            </a:r>
            <a:r>
              <a:rPr lang="nl-BE" sz="2400" dirty="0" err="1">
                <a:latin typeface="+mj-lt"/>
              </a:rPr>
              <a:t>harmonized</a:t>
            </a:r>
            <a:r>
              <a:rPr lang="nl-BE" sz="2400" dirty="0">
                <a:latin typeface="+mj-lt"/>
              </a:rPr>
              <a:t> </a:t>
            </a:r>
            <a:r>
              <a:rPr lang="nl-BE" sz="2400" dirty="0" err="1">
                <a:latin typeface="+mj-lt"/>
              </a:rPr>
              <a:t>amongst</a:t>
            </a:r>
            <a:r>
              <a:rPr lang="nl-BE" sz="2400" dirty="0">
                <a:latin typeface="+mj-lt"/>
              </a:rPr>
              <a:t> </a:t>
            </a:r>
            <a:r>
              <a:rPr lang="nl-BE" sz="2400" dirty="0" err="1">
                <a:latin typeface="+mj-lt"/>
              </a:rPr>
              <a:t>Flemish</a:t>
            </a:r>
            <a:r>
              <a:rPr lang="nl-BE" sz="2400" dirty="0">
                <a:latin typeface="+mj-lt"/>
              </a:rPr>
              <a:t> information providers</a:t>
            </a:r>
          </a:p>
          <a:p>
            <a:pPr lvl="2"/>
            <a:r>
              <a:rPr lang="nl-BE" sz="2400" dirty="0" err="1">
                <a:latin typeface="+mj-lt"/>
              </a:rPr>
              <a:t>Aligned</a:t>
            </a:r>
            <a:r>
              <a:rPr lang="nl-BE" sz="2400" dirty="0">
                <a:latin typeface="+mj-lt"/>
              </a:rPr>
              <a:t> </a:t>
            </a:r>
            <a:r>
              <a:rPr lang="nl-BE" sz="2400" dirty="0" err="1">
                <a:latin typeface="+mj-lt"/>
              </a:rPr>
              <a:t>with</a:t>
            </a:r>
            <a:r>
              <a:rPr lang="nl-BE" sz="2400" dirty="0">
                <a:latin typeface="+mj-lt"/>
              </a:rPr>
              <a:t> </a:t>
            </a:r>
            <a:r>
              <a:rPr lang="nl-BE" sz="2400" dirty="0" err="1">
                <a:latin typeface="+mj-lt"/>
              </a:rPr>
              <a:t>international</a:t>
            </a:r>
            <a:r>
              <a:rPr lang="nl-BE" sz="2400" dirty="0">
                <a:latin typeface="+mj-lt"/>
              </a:rPr>
              <a:t> metadata </a:t>
            </a:r>
            <a:r>
              <a:rPr lang="nl-BE" sz="2400" dirty="0" err="1">
                <a:latin typeface="+mj-lt"/>
              </a:rPr>
              <a:t>standards</a:t>
            </a:r>
            <a:endParaRPr lang="en-US" sz="2400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6311948"/>
            <a:ext cx="79928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Link: researchportal.be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9EFF2A-DC2D-4D2F-A292-DEB213EEC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529648"/>
            <a:ext cx="7560840" cy="278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34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800" dirty="0">
                <a:latin typeface="+mj-lt"/>
              </a:rPr>
              <a:t>CRIS as </a:t>
            </a:r>
            <a:r>
              <a:rPr lang="nl-BE" sz="2800" dirty="0" err="1">
                <a:latin typeface="+mj-lt"/>
              </a:rPr>
              <a:t>leverage</a:t>
            </a:r>
            <a:r>
              <a:rPr lang="nl-BE" sz="2800" dirty="0">
                <a:latin typeface="+mj-lt"/>
              </a:rPr>
              <a:t> </a:t>
            </a:r>
            <a:r>
              <a:rPr lang="nl-BE" sz="2800" dirty="0" err="1">
                <a:latin typeface="+mj-lt"/>
              </a:rPr>
              <a:t>for</a:t>
            </a:r>
            <a:r>
              <a:rPr lang="nl-BE" sz="2800" dirty="0">
                <a:latin typeface="+mj-lt"/>
              </a:rPr>
              <a:t> Open Data </a:t>
            </a:r>
            <a:r>
              <a:rPr lang="nl-BE" sz="2800" dirty="0" err="1">
                <a:latin typeface="+mj-lt"/>
              </a:rPr>
              <a:t>within</a:t>
            </a:r>
            <a:r>
              <a:rPr lang="nl-BE" sz="2800" dirty="0">
                <a:latin typeface="+mj-lt"/>
              </a:rPr>
              <a:t> </a:t>
            </a:r>
            <a:r>
              <a:rPr lang="nl-BE" sz="2800" dirty="0" err="1">
                <a:latin typeface="+mj-lt"/>
              </a:rPr>
              <a:t>institutions</a:t>
            </a:r>
            <a:endParaRPr lang="en-US" sz="28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727591" cy="50405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CCAA1-8087-6D45-A4BA-05F4856D6189}"/>
              </a:ext>
            </a:extLst>
          </p:cNvPr>
          <p:cNvSpPr txBox="1">
            <a:spLocks/>
          </p:cNvSpPr>
          <p:nvPr/>
        </p:nvSpPr>
        <p:spPr>
          <a:xfrm>
            <a:off x="134633" y="5643246"/>
            <a:ext cx="6242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cs-CZ"/>
            </a:defPPr>
            <a:lvl1pPr marL="0" algn="l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Sherry Lake, Data Management Consultant, University Virginia Library, February 2</a:t>
            </a:r>
            <a:r>
              <a:rPr lang="en-US" sz="1050" i="1" baseline="30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05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2015</a:t>
            </a:r>
          </a:p>
        </p:txBody>
      </p:sp>
      <p:sp>
        <p:nvSpPr>
          <p:cNvPr id="6" name="Hexagon 5"/>
          <p:cNvSpPr/>
          <p:nvPr/>
        </p:nvSpPr>
        <p:spPr>
          <a:xfrm>
            <a:off x="6613161" y="3288153"/>
            <a:ext cx="1350150" cy="1242138"/>
          </a:xfrm>
          <a:prstGeom prst="hexag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Researcher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Hexagon 6"/>
          <p:cNvSpPr/>
          <p:nvPr/>
        </p:nvSpPr>
        <p:spPr>
          <a:xfrm>
            <a:off x="6588674" y="2046014"/>
            <a:ext cx="1350150" cy="1242138"/>
          </a:xfrm>
          <a:prstGeom prst="hexag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Publication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Hexagon 7"/>
          <p:cNvSpPr/>
          <p:nvPr/>
        </p:nvSpPr>
        <p:spPr>
          <a:xfrm>
            <a:off x="5561925" y="2655893"/>
            <a:ext cx="1350150" cy="1242138"/>
          </a:xfrm>
          <a:prstGeom prst="hexag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latin typeface="Calibri" panose="020F0502020204030204" pitchFamily="34" charset="0"/>
                <a:cs typeface="Calibri" panose="020F0502020204030204" pitchFamily="34" charset="0"/>
              </a:rPr>
              <a:t>Organization</a:t>
            </a:r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Hexagon 8"/>
          <p:cNvSpPr/>
          <p:nvPr/>
        </p:nvSpPr>
        <p:spPr>
          <a:xfrm>
            <a:off x="5571036" y="3869688"/>
            <a:ext cx="1350150" cy="1242138"/>
          </a:xfrm>
          <a:prstGeom prst="hexag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latin typeface="Calibri" panose="020F0502020204030204" pitchFamily="34" charset="0"/>
                <a:cs typeface="Calibri" panose="020F0502020204030204" pitchFamily="34" charset="0"/>
              </a:rPr>
              <a:t>Pr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050" dirty="0">
                <a:latin typeface="Calibri" panose="020F0502020204030204" pitchFamily="34" charset="0"/>
                <a:cs typeface="Calibri" panose="020F0502020204030204" pitchFamily="34" charset="0"/>
              </a:rPr>
              <a:t>ject</a:t>
            </a:r>
            <a:endParaRPr lang="en-U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Hexagon 9"/>
          <p:cNvSpPr/>
          <p:nvPr/>
        </p:nvSpPr>
        <p:spPr>
          <a:xfrm>
            <a:off x="6596437" y="4486211"/>
            <a:ext cx="1350150" cy="1242138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Infrastructure</a:t>
            </a:r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Hexagon 10"/>
          <p:cNvSpPr/>
          <p:nvPr/>
        </p:nvSpPr>
        <p:spPr>
          <a:xfrm>
            <a:off x="7628961" y="2671630"/>
            <a:ext cx="1350150" cy="1242138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Patent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Hexagon 11"/>
          <p:cNvSpPr/>
          <p:nvPr/>
        </p:nvSpPr>
        <p:spPr>
          <a:xfrm>
            <a:off x="7639313" y="3869688"/>
            <a:ext cx="1350150" cy="1242138"/>
          </a:xfrm>
          <a:prstGeom prst="hexag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0" y="1340768"/>
            <a:ext cx="5394488" cy="3878736"/>
            <a:chOff x="179511" y="2659271"/>
            <a:chExt cx="7192650" cy="315706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4136" y="2659271"/>
              <a:ext cx="7058025" cy="2714625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179511" y="4656841"/>
              <a:ext cx="2676811" cy="1159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43845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/>
            <a:r>
              <a:rPr lang="en-GB" sz="2800" dirty="0" err="1">
                <a:latin typeface="+mj-lt"/>
                <a:ea typeface="Verdana" panose="020B0604030504040204" pitchFamily="34" charset="0"/>
              </a:rPr>
              <a:t>DataCite</a:t>
            </a:r>
            <a:r>
              <a:rPr lang="en-GB" sz="2800" dirty="0">
                <a:latin typeface="+mj-lt"/>
                <a:ea typeface="Verdana" panose="020B0604030504040204" pitchFamily="34" charset="0"/>
              </a:rPr>
              <a:t> Metadata Schema v4.3</a:t>
            </a:r>
            <a:endParaRPr lang="en-US" sz="2800" kern="1200" dirty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2079" y="1080854"/>
            <a:ext cx="3654643" cy="4857465"/>
          </a:xfrm>
        </p:spPr>
        <p:txBody>
          <a:bodyPr/>
          <a:lstStyle/>
          <a:p>
            <a:r>
              <a:rPr lang="en-GB" sz="2400" dirty="0">
                <a:latin typeface="+mj-lt"/>
              </a:rPr>
              <a:t>Develop application profile based on </a:t>
            </a:r>
            <a:r>
              <a:rPr lang="en-GB" sz="2400" dirty="0" err="1">
                <a:latin typeface="+mj-lt"/>
              </a:rPr>
              <a:t>DataCite</a:t>
            </a:r>
            <a:r>
              <a:rPr lang="en-GB" sz="2400" dirty="0">
                <a:latin typeface="+mj-lt"/>
              </a:rPr>
              <a:t> </a:t>
            </a:r>
          </a:p>
          <a:p>
            <a:pPr marL="0" indent="0">
              <a:buNone/>
            </a:pPr>
            <a:endParaRPr lang="en-GB" sz="2400" dirty="0">
              <a:latin typeface="+mj-lt"/>
            </a:endParaRPr>
          </a:p>
          <a:p>
            <a:r>
              <a:rPr lang="en-GB" sz="2400" dirty="0">
                <a:latin typeface="+mj-lt"/>
              </a:rPr>
              <a:t>Group discussions on which (sub)properties to retain, adapt, or add </a:t>
            </a:r>
          </a:p>
          <a:p>
            <a:pPr marL="0" indent="0">
              <a:buNone/>
            </a:pPr>
            <a:endParaRPr lang="en-GB" sz="2400" dirty="0">
              <a:latin typeface="+mj-lt"/>
            </a:endParaRPr>
          </a:p>
          <a:p>
            <a:r>
              <a:rPr lang="en-GB" sz="2400" dirty="0">
                <a:latin typeface="+mj-lt"/>
              </a:rPr>
              <a:t>Fit the Flemish context </a:t>
            </a:r>
          </a:p>
          <a:p>
            <a:r>
              <a:rPr lang="en-GB" sz="2400" dirty="0">
                <a:latin typeface="+mj-lt"/>
              </a:rPr>
              <a:t>Open Science Metrics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876302"/>
            <a:ext cx="5040560" cy="49008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6453336"/>
            <a:ext cx="59359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i="1" dirty="0">
                <a:solidFill>
                  <a:schemeClr val="bg1">
                    <a:lumMod val="75000"/>
                  </a:schemeClr>
                </a:solidFill>
              </a:rPr>
              <a:t>Source: </a:t>
            </a:r>
            <a:r>
              <a:rPr lang="nl-BE" sz="1400" i="1" dirty="0">
                <a:solidFill>
                  <a:schemeClr val="bg1">
                    <a:lumMod val="75000"/>
                  </a:schemeClr>
                </a:solidFill>
                <a:hlinkClick r:id="rId3"/>
              </a:rPr>
              <a:t>https://schema.datacite.org/meta/kernel-4.3/</a:t>
            </a:r>
            <a:r>
              <a:rPr lang="nl-BE" sz="1400" i="1" dirty="0">
                <a:solidFill>
                  <a:schemeClr val="bg1">
                    <a:lumMod val="75000"/>
                  </a:schemeClr>
                </a:solidFill>
              </a:rPr>
              <a:t>, August 16th, 2019 </a:t>
            </a:r>
            <a:endParaRPr lang="en-US" sz="1400" i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425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328592"/>
          </a:xfrm>
        </p:spPr>
        <p:txBody>
          <a:bodyPr/>
          <a:lstStyle/>
          <a:p>
            <a:r>
              <a:rPr lang="nl-BE" sz="2000" dirty="0" err="1">
                <a:latin typeface="+mj-lt"/>
              </a:rPr>
              <a:t>Characteristics</a:t>
            </a:r>
            <a:r>
              <a:rPr lang="nl-BE" sz="2000" dirty="0">
                <a:latin typeface="+mj-lt"/>
              </a:rPr>
              <a:t>:</a:t>
            </a:r>
          </a:p>
          <a:p>
            <a:pPr lvl="1"/>
            <a:r>
              <a:rPr lang="nl-BE" sz="2000" dirty="0">
                <a:latin typeface="+mj-lt"/>
              </a:rPr>
              <a:t>21 </a:t>
            </a:r>
            <a:r>
              <a:rPr lang="nl-BE" sz="2000" dirty="0" err="1">
                <a:latin typeface="+mj-lt"/>
              </a:rPr>
              <a:t>properties</a:t>
            </a:r>
            <a:r>
              <a:rPr lang="nl-BE" sz="2000" dirty="0">
                <a:latin typeface="+mj-lt"/>
              </a:rPr>
              <a:t> </a:t>
            </a:r>
            <a:r>
              <a:rPr lang="nl-BE" sz="2000" dirty="0">
                <a:latin typeface="+mj-lt"/>
                <a:sym typeface="Wingdings" panose="05000000000000000000" pitchFamily="2" charset="2"/>
              </a:rPr>
              <a:t> 15 </a:t>
            </a:r>
            <a:r>
              <a:rPr lang="nl-BE" sz="2000" dirty="0" err="1">
                <a:latin typeface="+mj-lt"/>
                <a:sym typeface="Wingdings" panose="05000000000000000000" pitchFamily="2" charset="2"/>
              </a:rPr>
              <a:t>originating</a:t>
            </a:r>
            <a:r>
              <a:rPr lang="nl-BE" sz="2000" dirty="0">
                <a:latin typeface="+mj-lt"/>
                <a:sym typeface="Wingdings" panose="05000000000000000000" pitchFamily="2" charset="2"/>
              </a:rPr>
              <a:t> </a:t>
            </a:r>
            <a:r>
              <a:rPr lang="nl-BE" sz="2000" dirty="0" err="1">
                <a:latin typeface="+mj-lt"/>
                <a:sym typeface="Wingdings" panose="05000000000000000000" pitchFamily="2" charset="2"/>
              </a:rPr>
              <a:t>from</a:t>
            </a:r>
            <a:r>
              <a:rPr lang="nl-BE" sz="2000" dirty="0">
                <a:latin typeface="+mj-lt"/>
                <a:sym typeface="Wingdings" panose="05000000000000000000" pitchFamily="2" charset="2"/>
              </a:rPr>
              <a:t> </a:t>
            </a:r>
            <a:r>
              <a:rPr lang="nl-BE" sz="2000" dirty="0" err="1">
                <a:latin typeface="+mj-lt"/>
                <a:sym typeface="Wingdings" panose="05000000000000000000" pitchFamily="2" charset="2"/>
              </a:rPr>
              <a:t>DataCite</a:t>
            </a:r>
            <a:endParaRPr lang="nl-BE" sz="2000" dirty="0">
              <a:latin typeface="+mj-lt"/>
              <a:sym typeface="Wingdings" panose="05000000000000000000" pitchFamily="2" charset="2"/>
            </a:endParaRPr>
          </a:p>
          <a:p>
            <a:pPr lvl="1"/>
            <a:r>
              <a:rPr lang="nl-BE" sz="2000" dirty="0" err="1">
                <a:latin typeface="+mj-lt"/>
                <a:sym typeface="Wingdings" panose="05000000000000000000" pitchFamily="2" charset="2"/>
              </a:rPr>
              <a:t>Requirements</a:t>
            </a:r>
            <a:r>
              <a:rPr lang="nl-BE" sz="2000" dirty="0">
                <a:latin typeface="+mj-lt"/>
                <a:sym typeface="Wingdings" panose="05000000000000000000" pitchFamily="2" charset="2"/>
              </a:rPr>
              <a:t>: M, MA, R, O</a:t>
            </a:r>
          </a:p>
          <a:p>
            <a:pPr lvl="1"/>
            <a:r>
              <a:rPr lang="nl-BE" sz="2000" dirty="0" err="1">
                <a:latin typeface="+mj-lt"/>
                <a:sym typeface="Wingdings" panose="05000000000000000000" pitchFamily="2" charset="2"/>
              </a:rPr>
              <a:t>Values</a:t>
            </a:r>
            <a:endParaRPr lang="nl-BE" sz="2000" dirty="0">
              <a:latin typeface="+mj-lt"/>
              <a:sym typeface="Wingdings" panose="05000000000000000000" pitchFamily="2" charset="2"/>
            </a:endParaRPr>
          </a:p>
          <a:p>
            <a:pPr lvl="1"/>
            <a:r>
              <a:rPr lang="nl-BE" sz="2000" dirty="0">
                <a:latin typeface="+mj-lt"/>
                <a:sym typeface="Wingdings" panose="05000000000000000000" pitchFamily="2" charset="2"/>
              </a:rPr>
              <a:t>Definition </a:t>
            </a:r>
            <a:r>
              <a:rPr lang="nl-BE" sz="2000" dirty="0" err="1">
                <a:latin typeface="+mj-lt"/>
                <a:sym typeface="Wingdings" panose="05000000000000000000" pitchFamily="2" charset="2"/>
              </a:rPr>
              <a:t>and</a:t>
            </a:r>
            <a:r>
              <a:rPr lang="nl-BE" sz="2000" dirty="0">
                <a:latin typeface="+mj-lt"/>
                <a:sym typeface="Wingdings" panose="05000000000000000000" pitchFamily="2" charset="2"/>
              </a:rPr>
              <a:t> </a:t>
            </a:r>
            <a:r>
              <a:rPr lang="nl-BE" sz="2000" dirty="0" err="1">
                <a:latin typeface="+mj-lt"/>
                <a:sym typeface="Wingdings" panose="05000000000000000000" pitchFamily="2" charset="2"/>
              </a:rPr>
              <a:t>example</a:t>
            </a:r>
            <a:endParaRPr lang="nl-BE" sz="2000" dirty="0">
              <a:latin typeface="+mj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latin typeface="+mj-lt"/>
              </a:rPr>
              <a:t>FOSB Metadatamodel_V1.7ter</a:t>
            </a:r>
            <a:endParaRPr lang="en-US" dirty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2780928"/>
            <a:ext cx="9036495" cy="35283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6453336"/>
            <a:ext cx="75309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i="1" dirty="0">
                <a:solidFill>
                  <a:schemeClr val="bg1">
                    <a:lumMod val="75000"/>
                  </a:schemeClr>
                </a:solidFill>
              </a:rPr>
              <a:t>Source: https://github.com/SadiaVancauwenbergh/FOSB-WG-Metadata-and-Standardisation</a:t>
            </a:r>
            <a:endParaRPr lang="en-US" sz="1400" i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07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latin typeface="+mj-lt"/>
              </a:rPr>
              <a:t>FOSB Metadatamodel_V1.7ter</a:t>
            </a:r>
            <a:endParaRPr lang="en-US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000" dirty="0" err="1">
                <a:latin typeface="+mj-lt"/>
              </a:rPr>
              <a:t>Deduplication</a:t>
            </a:r>
            <a:r>
              <a:rPr lang="nl-BE" sz="2000" dirty="0">
                <a:latin typeface="+mj-lt"/>
              </a:rPr>
              <a:t>: </a:t>
            </a:r>
          </a:p>
          <a:p>
            <a:pPr lvl="1"/>
            <a:r>
              <a:rPr lang="nl-BE" sz="2000" dirty="0" err="1">
                <a:latin typeface="+mj-lt"/>
              </a:rPr>
              <a:t>Description</a:t>
            </a:r>
            <a:r>
              <a:rPr lang="nl-BE" sz="2000" dirty="0">
                <a:latin typeface="+mj-lt"/>
              </a:rPr>
              <a:t>: Abstract, </a:t>
            </a:r>
            <a:r>
              <a:rPr lang="nl-BE" sz="2000" dirty="0" err="1">
                <a:latin typeface="+mj-lt"/>
              </a:rPr>
              <a:t>description</a:t>
            </a:r>
            <a:endParaRPr lang="nl-BE" sz="2000" dirty="0">
              <a:latin typeface="+mj-lt"/>
            </a:endParaRPr>
          </a:p>
          <a:p>
            <a:pPr lvl="1"/>
            <a:r>
              <a:rPr lang="nl-BE" sz="2000" dirty="0">
                <a:latin typeface="+mj-lt"/>
              </a:rPr>
              <a:t>Subject: Research discipline, </a:t>
            </a:r>
            <a:r>
              <a:rPr lang="nl-BE" sz="2000" dirty="0" err="1">
                <a:latin typeface="+mj-lt"/>
              </a:rPr>
              <a:t>keywords</a:t>
            </a:r>
            <a:endParaRPr lang="nl-BE" sz="2000" dirty="0">
              <a:latin typeface="+mj-lt"/>
            </a:endParaRPr>
          </a:p>
          <a:p>
            <a:pPr lvl="1"/>
            <a:r>
              <a:rPr lang="nl-BE" sz="2000" dirty="0" err="1">
                <a:latin typeface="+mj-lt"/>
              </a:rPr>
              <a:t>Rights</a:t>
            </a:r>
            <a:r>
              <a:rPr lang="nl-BE" sz="2000" dirty="0">
                <a:latin typeface="+mj-lt"/>
              </a:rPr>
              <a:t>: </a:t>
            </a:r>
            <a:r>
              <a:rPr lang="nl-BE" sz="2000" dirty="0" err="1">
                <a:latin typeface="+mj-lt"/>
              </a:rPr>
              <a:t>Licenses</a:t>
            </a:r>
            <a:r>
              <a:rPr lang="nl-BE" sz="2000" dirty="0">
                <a:latin typeface="+mj-lt"/>
              </a:rPr>
              <a:t>, Access </a:t>
            </a:r>
            <a:r>
              <a:rPr lang="nl-BE" sz="2000" dirty="0" err="1">
                <a:latin typeface="+mj-lt"/>
              </a:rPr>
              <a:t>rights</a:t>
            </a:r>
            <a:endParaRPr lang="nl-BE" sz="2000" dirty="0">
              <a:latin typeface="+mj-lt"/>
            </a:endParaRPr>
          </a:p>
          <a:p>
            <a:r>
              <a:rPr lang="nl-BE" sz="2000" dirty="0">
                <a:latin typeface="+mj-lt"/>
              </a:rPr>
              <a:t>New: Open Format, </a:t>
            </a:r>
            <a:r>
              <a:rPr lang="nl-BE" sz="2000" dirty="0" err="1">
                <a:latin typeface="+mj-lt"/>
              </a:rPr>
              <a:t>legitimate</a:t>
            </a:r>
            <a:r>
              <a:rPr lang="nl-BE" sz="2000" dirty="0">
                <a:latin typeface="+mj-lt"/>
              </a:rPr>
              <a:t> </a:t>
            </a:r>
            <a:r>
              <a:rPr lang="nl-BE" sz="2000" dirty="0" err="1">
                <a:latin typeface="+mj-lt"/>
              </a:rPr>
              <a:t>opt</a:t>
            </a:r>
            <a:r>
              <a:rPr lang="nl-BE" sz="2000" dirty="0">
                <a:latin typeface="+mj-lt"/>
              </a:rPr>
              <a:t>-out, FAIR data label</a:t>
            </a:r>
            <a:endParaRPr lang="en-US" sz="20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66" y="2780927"/>
            <a:ext cx="8960068" cy="35891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6453336"/>
            <a:ext cx="75309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i="1" dirty="0">
                <a:solidFill>
                  <a:schemeClr val="bg1">
                    <a:lumMod val="75000"/>
                  </a:schemeClr>
                </a:solidFill>
              </a:rPr>
              <a:t>Source: https://github.com/SadiaVancauwenbergh/FOSB-WG-Metadata-and-Standardisation</a:t>
            </a:r>
            <a:endParaRPr lang="en-US" sz="1400" i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967058" y="2708920"/>
            <a:ext cx="864096" cy="3816423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749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309" y="389943"/>
            <a:ext cx="8640960" cy="549844"/>
          </a:xfrm>
        </p:spPr>
        <p:txBody>
          <a:bodyPr>
            <a:normAutofit/>
          </a:bodyPr>
          <a:lstStyle/>
          <a:p>
            <a:r>
              <a:rPr lang="nl-BE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endParaRPr lang="nl-B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52859" y="419649"/>
            <a:ext cx="5419133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Acknowledgements</a:t>
            </a:r>
            <a:r>
              <a:rPr kumimoji="0" lang="nl-B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FOSB WG Metadata &amp;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Standardisation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members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ECOOM: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ECOOM Project leader: Sadia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Vancauwenbergh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Mail: ECOOM@uhasselt.be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Team: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Evy Neyens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Funded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by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Flemish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Government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, Dept.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Economy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,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Science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and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Innovation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(EWI)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FRIS Project leader: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Ils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De Bal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Mail: ils.debal@vlaanderen.be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5" name="Picture 2" descr="C:\Users\lucp8313\AppData\Local\Microsoft\Windows\Temporary Internet Files\Content.IE5\ZELMZCJ3\question2-300x300[1]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09" y="1620474"/>
            <a:ext cx="3384550" cy="3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139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EWI">
  <a:themeElements>
    <a:clrScheme name="EWI">
      <a:dk1>
        <a:sysClr val="windowText" lastClr="000000"/>
      </a:dk1>
      <a:lt1>
        <a:sysClr val="window" lastClr="FFFFFF"/>
      </a:lt1>
      <a:dk2>
        <a:srgbClr val="176D8A"/>
      </a:dk2>
      <a:lt2>
        <a:srgbClr val="16B8EE"/>
      </a:lt2>
      <a:accent1>
        <a:srgbClr val="16B8EE"/>
      </a:accent1>
      <a:accent2>
        <a:srgbClr val="E6311F"/>
      </a:accent2>
      <a:accent3>
        <a:srgbClr val="A3CC00"/>
      </a:accent3>
      <a:accent4>
        <a:srgbClr val="EF7B1A"/>
      </a:accent4>
      <a:accent5>
        <a:srgbClr val="E43891"/>
      </a:accent5>
      <a:accent6>
        <a:srgbClr val="FFEB00"/>
      </a:accent6>
      <a:hlink>
        <a:srgbClr val="1491BB"/>
      </a:hlink>
      <a:folHlink>
        <a:srgbClr val="1491BB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_EWI_Calibri_NL.pptx" id="{66D11894-E1C2-43A4-B61F-F5C8AF604421}" vid="{999A71F7-45C3-436E-AC92-3E45FB5CF47E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0E10CBEAA55F4199291D9F474F2F09" ma:contentTypeVersion="2" ma:contentTypeDescription="Een nieuw document maken." ma:contentTypeScope="" ma:versionID="a323b13fe78f129d9e686e83662fc04c">
  <xsd:schema xmlns:xsd="http://www.w3.org/2001/XMLSchema" xmlns:xs="http://www.w3.org/2001/XMLSchema" xmlns:p="http://schemas.microsoft.com/office/2006/metadata/properties" xmlns:ns2="b6677abd-1d17-46c0-ac90-2f7516769199" targetNamespace="http://schemas.microsoft.com/office/2006/metadata/properties" ma:root="true" ma:fieldsID="5fbf76a540c985b7a323e33288fd7ec8" ns2:_="">
    <xsd:import namespace="b6677abd-1d17-46c0-ac90-2f75167691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677abd-1d17-46c0-ac90-2f75167691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21D78-6542-4ADE-A6AF-6EE29B7B35E2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b6677abd-1d17-46c0-ac90-2f751676919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C4A8EAD-14B6-4420-9DF9-13B8C27DE3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677abd-1d17-46c0-ac90-2f75167691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84AB461-06AA-4E96-8ECF-E52B238CD3F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11761</TotalTime>
  <Words>556</Words>
  <Application>Microsoft Office PowerPoint</Application>
  <PresentationFormat>On-screen Show (4:3)</PresentationFormat>
  <Paragraphs>104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ＭＳ Ｐゴシック</vt:lpstr>
      <vt:lpstr>Arial</vt:lpstr>
      <vt:lpstr>Calibri</vt:lpstr>
      <vt:lpstr>FlandersArtSans-Bold</vt:lpstr>
      <vt:lpstr>FlandersArtSans-Regular</vt:lpstr>
      <vt:lpstr>Verdana</vt:lpstr>
      <vt:lpstr>Wingdings</vt:lpstr>
      <vt:lpstr>Office Theme</vt:lpstr>
      <vt:lpstr>1_Office Theme</vt:lpstr>
      <vt:lpstr>1_EWI</vt:lpstr>
      <vt:lpstr>      Development of a Flemish AP for  Research Datasets in FRIS</vt:lpstr>
      <vt:lpstr>ECOOM</vt:lpstr>
      <vt:lpstr>Flanders Research Information Space: FRIS-Portal (researchportal.be)</vt:lpstr>
      <vt:lpstr>PowerPoint Presentation</vt:lpstr>
      <vt:lpstr>EOSC Interoperability Framework</vt:lpstr>
      <vt:lpstr>Flemish Open Science Board (FOSB)</vt:lpstr>
      <vt:lpstr>FOSB WG Metadata &amp; Standardisation</vt:lpstr>
      <vt:lpstr>CRIS as leverage for Open Data within institutions</vt:lpstr>
      <vt:lpstr>DataCite Metadata Schema v4.3</vt:lpstr>
      <vt:lpstr>FOSB Metadatamodel_V1.7ter</vt:lpstr>
      <vt:lpstr>FOSB Metadatamodel_V1.7ter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lambr</dc:creator>
  <cp:lastModifiedBy>NEYENS Evy</cp:lastModifiedBy>
  <cp:revision>1480</cp:revision>
  <cp:lastPrinted>2020-02-20T13:22:54Z</cp:lastPrinted>
  <dcterms:created xsi:type="dcterms:W3CDTF">2009-12-01T15:52:26Z</dcterms:created>
  <dcterms:modified xsi:type="dcterms:W3CDTF">2021-07-05T09:41:14Z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0x010100710E10CBEAA55F4199291D9F474F2F09</vt:lpwstr>
  </property>
</Properties>
</file>