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59" r:id="rId17"/>
    <p:sldId id="272" r:id="rId18"/>
    <p:sldId id="271" r:id="rId19"/>
    <p:sldId id="273" r:id="rId20"/>
    <p:sldId id="274" r:id="rId21"/>
    <p:sldId id="276" r:id="rId22"/>
    <p:sldId id="277" r:id="rId23"/>
    <p:sldId id="278" r:id="rId24"/>
    <p:sldId id="281" r:id="rId25"/>
    <p:sldId id="280" r:id="rId26"/>
    <p:sldId id="286" r:id="rId27"/>
    <p:sldId id="282" r:id="rId28"/>
    <p:sldId id="284" r:id="rId29"/>
    <p:sldId id="285" r:id="rId30"/>
    <p:sldId id="283" r:id="rId31"/>
    <p:sldId id="287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55" autoAdjust="0"/>
  </p:normalViewPr>
  <p:slideViewPr>
    <p:cSldViewPr>
      <p:cViewPr>
        <p:scale>
          <a:sx n="62" d="100"/>
          <a:sy n="62" d="100"/>
        </p:scale>
        <p:origin x="-150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3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9F2B4-4899-4DAF-A597-CA8FEFBE2360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50F1-B317-49F4-A285-1D41AD4DA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20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</a:t>
            </a:r>
            <a:r>
              <a:rPr lang="es-ES" baseline="0" dirty="0" smtClean="0"/>
              <a:t> idea de que seguimos aumentando nuestra formación en el proyecto, ponemos nuestro granito de arena… que ahora ya estamos mas que en marcha,</a:t>
            </a:r>
          </a:p>
          <a:p>
            <a:r>
              <a:rPr lang="es-ES" baseline="0" dirty="0" smtClean="0"/>
              <a:t>Y ya que he puesto la imagen del reloj, pongo ahora otros dos, que representan muy bien la idea… de cómo cambia la estructura, la organización, lo digital… la importancia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33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 digital y lo analógico </a:t>
            </a:r>
          </a:p>
          <a:p>
            <a:r>
              <a:rPr lang="es-ES" dirty="0" smtClean="0"/>
              <a:t>En el digital,</a:t>
            </a:r>
            <a:r>
              <a:rPr lang="es-ES" baseline="0" dirty="0" smtClean="0"/>
              <a:t> es único ese tiempo. </a:t>
            </a:r>
          </a:p>
          <a:p>
            <a:r>
              <a:rPr lang="es-ES" baseline="0" dirty="0" smtClean="0"/>
              <a:t>Esta metáfora la leí de un libro… y ahora no sé de donde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279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Ya no es posible… entenderla al margen de la importancia que ha adquirido en la</a:t>
            </a:r>
            <a:r>
              <a:rPr lang="es-ES" baseline="0" dirty="0" smtClean="0"/>
              <a:t> sociedad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1224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Plantando algo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74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Empieza a crecer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343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Y ya, cuando… crece, la</a:t>
            </a:r>
            <a:r>
              <a:rPr lang="es-ES" baseline="0" dirty="0" smtClean="0"/>
              <a:t> riegan desde la Comisión Europea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6054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misma imagen… y mira cuantas definiciones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6114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Ahora</a:t>
            </a:r>
            <a:r>
              <a:rPr lang="es-ES" baseline="0" dirty="0" smtClean="0"/>
              <a:t> vemos todos desde un mismo punto de vista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0866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ERA IMPOSIBLE HASTA ESE MOMENTO… HABLAR</a:t>
            </a:r>
            <a:r>
              <a:rPr lang="es-ES" baseline="0" dirty="0" smtClean="0"/>
              <a:t> DE LO MISMO…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4582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DEFINICIÓN… NO HABÍA OTRA FORMA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437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FEITO EN GALICIA. JEJEJEJEJJE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153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Buscar</a:t>
            </a:r>
            <a:r>
              <a:rPr lang="es-ES" baseline="0" dirty="0" smtClean="0"/>
              <a:t> oro, es </a:t>
            </a:r>
            <a:r>
              <a:rPr lang="es-ES" baseline="0" dirty="0" err="1" smtClean="0"/>
              <a:t>dificil</a:t>
            </a:r>
            <a:r>
              <a:rPr lang="es-ES" baseline="0" dirty="0" smtClean="0"/>
              <a:t>, pero al menos con esta herramienta lo podemos filtrar… un poco.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899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0791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Como buscar un trébol de 4 hojas,… en medio del resto.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2844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Las</a:t>
            </a:r>
            <a:r>
              <a:rPr lang="es-ES" baseline="0" dirty="0" smtClean="0"/>
              <a:t> redes facilitan compartir comunicarse, alzar la voz, para lo bueno y para lo malo. Al otro lado del hilo hay miles de personas. Saber manejar esto.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263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Herramientas</a:t>
            </a:r>
            <a:r>
              <a:rPr lang="es-ES" baseline="0" dirty="0" smtClean="0"/>
              <a:t> para crear, conocimientos, contenidos…  saber cómo se construye, qué es necesario, para quién…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604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 que</a:t>
            </a:r>
            <a:r>
              <a:rPr lang="es-ES" baseline="0" dirty="0" smtClean="0"/>
              <a:t> hay detrás de la pantalla…. No lo sabemos. Uso responsable y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140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empaquetar, no es lo mismo que comprar el paquete.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911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Hasta aquí nuestro seminario,</a:t>
            </a:r>
            <a:r>
              <a:rPr lang="es-ES" baseline="0" dirty="0" smtClean="0"/>
              <a:t> </a:t>
            </a:r>
          </a:p>
          <a:p>
            <a:r>
              <a:rPr lang="es-ES" baseline="0" dirty="0" smtClean="0"/>
              <a:t>Y nuestro GRANITO DE ARENA a la formación para </a:t>
            </a:r>
            <a:r>
              <a:rPr lang="es-ES" baseline="0" smtClean="0"/>
              <a:t>ese reloj. </a:t>
            </a:r>
            <a:endParaRPr lang="es-ES" baseline="0" dirty="0" smtClean="0"/>
          </a:p>
          <a:p>
            <a:r>
              <a:rPr lang="es-ES" baseline="0" dirty="0" smtClean="0"/>
              <a:t>Como comprenderéis en un taller de una hora y media no podéis saber lo mismo que </a:t>
            </a:r>
            <a:r>
              <a:rPr lang="es-ES" baseline="0" dirty="0" err="1" smtClean="0"/>
              <a:t>Almu</a:t>
            </a:r>
            <a:r>
              <a:rPr lang="es-ES" baseline="0" dirty="0" smtClean="0"/>
              <a:t> en 4 años o que Sandra con TFM y empezando tesis….</a:t>
            </a:r>
          </a:p>
          <a:p>
            <a:r>
              <a:rPr lang="es-ES" baseline="0" dirty="0" smtClean="0"/>
              <a:t>Así que, si queréis saber más…. Mostrad  conjuntamente vuestra COMPETENCIA DIGITAL Y AUTORREGULACIÓN DEL APRENDIZAJE  (de esto sabe un poco Ana)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50F1-B317-49F4-A285-1D41AD4DA069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02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82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029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896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46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5814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345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3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456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79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64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568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D624B-2A11-4281-8218-BCEA75C4FD17}" type="datetimeFigureOut">
              <a:rPr lang="es-ES" smtClean="0"/>
              <a:t>30/11/2016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3AA14-2313-406C-813B-B2EE7929C8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45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ftp.jrc.es/EURdoc/JRC83167.pdf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ntic.educacion.es/w3/web_20/informes/educacion_mediatica_e20_julio20010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9144000" cy="1368152"/>
          </a:xfrm>
          <a:solidFill>
            <a:schemeClr val="bg2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s-ES" sz="6200" dirty="0" smtClean="0">
                <a:solidFill>
                  <a:schemeClr val="tx1"/>
                </a:solidFill>
                <a:latin typeface="Gloucester MT Extra Condensed" panose="02030808020601010101" pitchFamily="18" charset="0"/>
              </a:rPr>
              <a:t>LA </a:t>
            </a:r>
            <a:r>
              <a:rPr lang="es-ES" sz="6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Competencia </a:t>
            </a:r>
            <a:r>
              <a:rPr lang="es-ES" sz="8500" dirty="0" smtClean="0">
                <a:solidFill>
                  <a:schemeClr val="tx1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digital</a:t>
            </a:r>
            <a:endParaRPr lang="es-ES" sz="6200" dirty="0">
              <a:solidFill>
                <a:schemeClr val="tx1"/>
              </a:solidFill>
              <a:latin typeface="Gloucester MT Extra Condensed" panose="02030808020601010101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73666" y="-4953"/>
            <a:ext cx="7772400" cy="1129698"/>
          </a:xfrm>
          <a:solidFill>
            <a:schemeClr val="tx1"/>
          </a:solidFill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III Seminario: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Picture 11" descr="Resultado de imagen de grupo investigacion stell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69746"/>
            <a:ext cx="462915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7691"/>
            <a:ext cx="10715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336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4248472" cy="4752527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es-ES" dirty="0" smtClean="0">
                <a:latin typeface="Arial Black" panose="020B0A04020102020204" pitchFamily="34" charset="0"/>
              </a:rPr>
              <a:t>Competencia </a:t>
            </a:r>
            <a:r>
              <a:rPr lang="es-ES" sz="6000" dirty="0" smtClean="0">
                <a:latin typeface="Yu Gothic Medium" panose="020B0500000000000000" pitchFamily="34" charset="-128"/>
                <a:ea typeface="Yu Gothic Medium" panose="020B0500000000000000" pitchFamily="34" charset="-128"/>
              </a:rPr>
              <a:t>digital</a:t>
            </a:r>
            <a:endParaRPr lang="es-ES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pic>
        <p:nvPicPr>
          <p:cNvPr id="1028" name="Picture 4" descr="Resultado de imagen de reloj arena re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98"/>
          <a:stretch/>
        </p:blipFill>
        <p:spPr bwMode="auto">
          <a:xfrm>
            <a:off x="4651424" y="548680"/>
            <a:ext cx="437404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n de grupo investigacion stella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8" descr="Resultado de imagen de grupo investigacion stellae"/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56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470025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ES" dirty="0" smtClean="0">
                <a:latin typeface="Impact" panose="020B0806030902050204" pitchFamily="34" charset="0"/>
              </a:rPr>
              <a:t>Y una nueva forma</a:t>
            </a:r>
            <a:br>
              <a:rPr lang="es-ES" dirty="0" smtClean="0">
                <a:latin typeface="Impact" panose="020B0806030902050204" pitchFamily="34" charset="0"/>
              </a:rPr>
            </a:br>
            <a:r>
              <a:rPr lang="es-ES" dirty="0" smtClean="0">
                <a:latin typeface="Impact" panose="020B0806030902050204" pitchFamily="34" charset="0"/>
              </a:rPr>
              <a:t> de </a:t>
            </a:r>
            <a:r>
              <a:rPr lang="es-ES" dirty="0" smtClean="0">
                <a:latin typeface="Yu Gothic Medium" panose="020B0500000000000000" pitchFamily="34" charset="-128"/>
                <a:ea typeface="Yu Gothic Medium" panose="020B0500000000000000" pitchFamily="34" charset="-128"/>
              </a:rPr>
              <a:t>entender</a:t>
            </a:r>
            <a:r>
              <a:rPr lang="es-ES" dirty="0" smtClean="0"/>
              <a:t>… </a:t>
            </a:r>
            <a:r>
              <a:rPr lang="es-ES" dirty="0" smtClean="0">
                <a:latin typeface="Copperplate Gothic Bold" panose="020E0705020206020404" pitchFamily="34" charset="0"/>
              </a:rPr>
              <a:t>el mundo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Resultado de imagen de reloj analogico y digit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69342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84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260649"/>
            <a:ext cx="7884368" cy="792088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En la </a:t>
            </a:r>
            <a:r>
              <a:rPr lang="es-ES" sz="6000" dirty="0" smtClean="0">
                <a:latin typeface="Yu Gothic Medium" panose="020B0500000000000000" pitchFamily="34" charset="-128"/>
                <a:ea typeface="Yu Gothic Medium" panose="020B0500000000000000" pitchFamily="34" charset="-128"/>
              </a:rPr>
              <a:t>educación</a:t>
            </a:r>
            <a:r>
              <a:rPr lang="es-ES" dirty="0" smtClean="0">
                <a:latin typeface="Arial Black" panose="020B0A04020102020204" pitchFamily="34" charset="0"/>
              </a:rPr>
              <a:t>…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El origen de la competencia digital </a:t>
            </a:r>
            <a:endParaRPr lang="es-ES" dirty="0"/>
          </a:p>
        </p:txBody>
      </p:sp>
      <p:sp>
        <p:nvSpPr>
          <p:cNvPr id="4" name="AutoShape 2" descr="Resultado de imagen de evolucion hombre chiste"/>
          <p:cNvSpPr>
            <a:spLocks noChangeAspect="1" noChangeArrowheads="1"/>
          </p:cNvSpPr>
          <p:nvPr/>
        </p:nvSpPr>
        <p:spPr bwMode="auto">
          <a:xfrm>
            <a:off x="155575" y="-1303338"/>
            <a:ext cx="428625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68" y="1772816"/>
            <a:ext cx="7166271" cy="454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263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origen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</a:t>
            </a:r>
            <a:endParaRPr lang="es-ES" dirty="0"/>
          </a:p>
        </p:txBody>
      </p:sp>
      <p:sp>
        <p:nvSpPr>
          <p:cNvPr id="4" name="AutoShape 2" descr="Resultado de imagen de planta creciendo"/>
          <p:cNvSpPr>
            <a:spLocks noChangeAspect="1" noChangeArrowheads="1"/>
          </p:cNvSpPr>
          <p:nvPr/>
        </p:nvSpPr>
        <p:spPr bwMode="auto">
          <a:xfrm>
            <a:off x="155575" y="-1889125"/>
            <a:ext cx="63055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03"/>
          <a:stretch/>
        </p:blipFill>
        <p:spPr bwMode="auto">
          <a:xfrm>
            <a:off x="5116678" y="0"/>
            <a:ext cx="4085794" cy="33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-91337" y="593150"/>
            <a:ext cx="6105681" cy="108152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 smtClean="0">
                <a:latin typeface="Arial Black" panose="020B0A04020102020204" pitchFamily="34" charset="0"/>
              </a:rPr>
              <a:t>  El origen 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90156" y="2636912"/>
            <a:ext cx="712879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1997: 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Gilster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 (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Gilster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, 1997</a:t>
            </a:r>
            <a:r>
              <a:rPr lang="es-ES" sz="3200" dirty="0" smtClean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</a:p>
          <a:p>
            <a:pPr lvl="0"/>
            <a:endParaRPr lang="es-ES" sz="32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lvl="0"/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1999: Proyecto 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DeSeCo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 (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Rychen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 &amp; 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Salganik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, 2003</a:t>
            </a:r>
            <a:r>
              <a:rPr lang="es-ES" sz="3200" dirty="0" smtClean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</a:p>
          <a:p>
            <a:pPr lvl="0"/>
            <a:endParaRPr lang="es-ES" sz="32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lvl="0"/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2002: 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Bawden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 (</a:t>
            </a:r>
            <a:r>
              <a:rPr lang="es-ES" sz="3200" dirty="0" err="1">
                <a:solidFill>
                  <a:schemeClr val="bg1"/>
                </a:solidFill>
                <a:latin typeface="Candara" panose="020E0502030303020204" pitchFamily="34" charset="0"/>
              </a:rPr>
              <a:t>Bawden</a:t>
            </a:r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, 2002</a:t>
            </a:r>
            <a:r>
              <a:rPr lang="es-ES" sz="3200" dirty="0" smtClean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</a:p>
          <a:p>
            <a:pPr lvl="0"/>
            <a:endParaRPr lang="es-ES" sz="32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s-ES" sz="3200" dirty="0">
                <a:solidFill>
                  <a:schemeClr val="bg1"/>
                </a:solidFill>
                <a:latin typeface="Candara" panose="020E0502030303020204" pitchFamily="34" charset="0"/>
              </a:rPr>
              <a:t>2004: UE (Comisión Europea, 2004)</a:t>
            </a:r>
          </a:p>
        </p:txBody>
      </p:sp>
    </p:spTree>
    <p:extLst>
      <p:ext uri="{BB962C8B-B14F-4D97-AF65-F5344CB8AC3E}">
        <p14:creationId xmlns:p14="http://schemas.microsoft.com/office/powerpoint/2010/main" val="8726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Resultado de imagen de planta crecie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640957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s-ES" dirty="0" smtClean="0"/>
              <a:t>El </a:t>
            </a:r>
            <a:r>
              <a:rPr lang="es-ES" dirty="0" smtClean="0">
                <a:latin typeface="Impact" panose="020B0806030902050204" pitchFamily="34" charset="0"/>
              </a:rPr>
              <a:t>impulso</a:t>
            </a:r>
            <a:r>
              <a:rPr lang="es-ES" dirty="0" smtClean="0"/>
              <a:t> </a:t>
            </a:r>
            <a:r>
              <a:rPr lang="es-ES" dirty="0" smtClean="0">
                <a:latin typeface="Candara" panose="020E0502030303020204" pitchFamily="34" charset="0"/>
              </a:rPr>
              <a:t>definitivo</a:t>
            </a:r>
            <a:endParaRPr lang="es-ES" dirty="0">
              <a:latin typeface="Candara" panose="020E0502030303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259632" y="5229200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ES" sz="3200" b="1" dirty="0">
                <a:solidFill>
                  <a:schemeClr val="bg1"/>
                </a:solidFill>
              </a:rPr>
              <a:t>2006: </a:t>
            </a:r>
            <a:endParaRPr lang="es-ES" sz="3200" b="1" dirty="0" smtClean="0">
              <a:solidFill>
                <a:schemeClr val="bg1"/>
              </a:solidFill>
            </a:endParaRPr>
          </a:p>
          <a:p>
            <a:pPr lvl="0" algn="r"/>
            <a:r>
              <a:rPr lang="es-ES" sz="3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Recomendación </a:t>
            </a:r>
            <a:r>
              <a:rPr lang="es-ES" sz="3200" b="1" dirty="0">
                <a:solidFill>
                  <a:schemeClr val="bg1"/>
                </a:solidFill>
                <a:latin typeface="Agency FB" panose="020B0503020202020204" pitchFamily="34" charset="0"/>
              </a:rPr>
              <a:t>del </a:t>
            </a:r>
            <a:r>
              <a:rPr lang="es-ES" sz="2800" b="1" dirty="0">
                <a:solidFill>
                  <a:schemeClr val="bg1"/>
                </a:solidFill>
                <a:latin typeface="Microsoft PhagsPa" panose="020B0502040204020203" pitchFamily="34" charset="0"/>
              </a:rPr>
              <a:t>Parlamento </a:t>
            </a:r>
            <a:r>
              <a:rPr lang="es-ES" sz="2800" b="1" dirty="0" smtClean="0">
                <a:solidFill>
                  <a:schemeClr val="bg1"/>
                </a:solidFill>
                <a:latin typeface="Microsoft PhagsPa" panose="020B0502040204020203" pitchFamily="34" charset="0"/>
              </a:rPr>
              <a:t>Europeo</a:t>
            </a:r>
            <a:endParaRPr lang="es-ES" sz="2000" dirty="0">
              <a:solidFill>
                <a:schemeClr val="bg1"/>
              </a:solidFill>
              <a:latin typeface="Microsoft PhagsP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0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286000" y="199783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La competencia digital entraña el uso seguro y crítico de las tecnologías de la sociedad de la información (TSI) para el trabajo, el ocio y la comunicación. Se sustenta en las competencias básicas en materia de TIC: el uso del ordenador para obtener, evaluar, almacenar, </a:t>
            </a:r>
            <a:r>
              <a:rPr lang="es-ES" b="1" dirty="0"/>
              <a:t>producir</a:t>
            </a:r>
            <a:r>
              <a:rPr lang="es-ES" dirty="0"/>
              <a:t> e </a:t>
            </a:r>
            <a:r>
              <a:rPr lang="es-ES" b="1" dirty="0"/>
              <a:t>intercambiar</a:t>
            </a:r>
            <a:r>
              <a:rPr lang="es-ES" dirty="0"/>
              <a:t> información, y </a:t>
            </a:r>
            <a:r>
              <a:rPr lang="es-ES" b="1" dirty="0"/>
              <a:t>comunicarse</a:t>
            </a:r>
            <a:r>
              <a:rPr lang="es-ES" dirty="0"/>
              <a:t> y </a:t>
            </a:r>
            <a:r>
              <a:rPr lang="es-ES" b="1" dirty="0"/>
              <a:t>participar</a:t>
            </a:r>
            <a:r>
              <a:rPr lang="es-ES" dirty="0"/>
              <a:t> en redes de colaboración a través de Internet. (Comisión Europea, 2006, p. 15)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86000" y="199783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La competencia digital entraña el uso seguro y crítico de las tecnologías de la sociedad de la información (TSI) para el trabajo, el ocio y la comunicación. Se sustenta en las competencias básicas en materia de TIC: el uso del ordenador para obtener, evaluar, almacenar, producir e intercambiar información, y comunicarse y participar en redes de colaboración a través de Internet. (Comisión Europea, 2006, p. 15)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2563813"/>
            <a:ext cx="5399087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0" r="13542" b="1976"/>
          <a:stretch/>
        </p:blipFill>
        <p:spPr bwMode="auto">
          <a:xfrm>
            <a:off x="0" y="0"/>
            <a:ext cx="95405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79512" y="2562929"/>
            <a:ext cx="5557936" cy="41549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La </a:t>
            </a:r>
            <a:r>
              <a:rPr lang="es-ES" sz="2400" dirty="0">
                <a:latin typeface="Impact" panose="020B0806030902050204" pitchFamily="34" charset="0"/>
              </a:rPr>
              <a:t>competencia digital </a:t>
            </a:r>
            <a:r>
              <a:rPr lang="es-ES" sz="2400" dirty="0"/>
              <a:t>entraña el uso seguro y crítico de las tecnologías de la sociedad de la información (TSI) para el trabajo, el ocio y la comunicación. Se sustenta en las competencias básicas en materia de TIC: el uso del ordenador para obtener, evaluar, almacenar, </a:t>
            </a:r>
            <a:r>
              <a:rPr lang="es-ES" sz="2400" b="1" dirty="0"/>
              <a:t>producir</a:t>
            </a:r>
            <a:r>
              <a:rPr lang="es-ES" sz="2400" dirty="0"/>
              <a:t> e </a:t>
            </a:r>
            <a:r>
              <a:rPr lang="es-ES" sz="2400" b="1" dirty="0"/>
              <a:t>intercambiar</a:t>
            </a:r>
            <a:r>
              <a:rPr lang="es-ES" sz="2400" dirty="0"/>
              <a:t> información, y </a:t>
            </a:r>
            <a:r>
              <a:rPr lang="es-ES" sz="2400" b="1" dirty="0"/>
              <a:t>comunicarse</a:t>
            </a:r>
            <a:r>
              <a:rPr lang="es-ES" sz="2400" dirty="0"/>
              <a:t> y </a:t>
            </a:r>
            <a:r>
              <a:rPr lang="es-ES" sz="2400" b="1" dirty="0"/>
              <a:t>participar</a:t>
            </a:r>
            <a:r>
              <a:rPr lang="es-ES" sz="2400" dirty="0"/>
              <a:t> en redes de colaboración a través de Internet. </a:t>
            </a:r>
            <a:endParaRPr lang="es-ES" sz="2400" dirty="0" smtClean="0"/>
          </a:p>
          <a:p>
            <a:pPr algn="r"/>
            <a:r>
              <a:rPr lang="es-ES" sz="2400" dirty="0" smtClean="0"/>
              <a:t>(</a:t>
            </a:r>
            <a:r>
              <a:rPr lang="es-ES" sz="2400" dirty="0"/>
              <a:t>Comisión Europea, 2006, p. 15)</a:t>
            </a:r>
          </a:p>
        </p:txBody>
      </p:sp>
    </p:spTree>
    <p:extLst>
      <p:ext uri="{BB962C8B-B14F-4D97-AF65-F5344CB8AC3E}">
        <p14:creationId xmlns:p14="http://schemas.microsoft.com/office/powerpoint/2010/main" val="54545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16632"/>
            <a:ext cx="8028384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r"/>
            <a:r>
              <a:rPr lang="es-ES" dirty="0">
                <a:latin typeface="Microsoft PhagsPa" panose="020B0502040204020203" pitchFamily="34" charset="0"/>
              </a:rPr>
              <a:t>DIFERENTES</a:t>
            </a:r>
            <a:r>
              <a:rPr lang="es-ES" dirty="0">
                <a:solidFill>
                  <a:schemeClr val="bg1"/>
                </a:solidFill>
                <a:latin typeface="Microsoft PhagsPa" panose="020B0502040204020203" pitchFamily="34" charset="0"/>
              </a:rPr>
              <a:t> </a:t>
            </a:r>
            <a:r>
              <a:rPr lang="es-ES" dirty="0">
                <a:latin typeface="Impact" panose="020B0806030902050204" pitchFamily="34" charset="0"/>
              </a:rPr>
              <a:t>PERSPECTIVAS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292080" y="1772816"/>
            <a:ext cx="363589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  <a:latin typeface="Agency FB" panose="020B0503020202020204" pitchFamily="34" charset="0"/>
              </a:rPr>
              <a:t>Nuevas </a:t>
            </a:r>
            <a:r>
              <a:rPr lang="es-ES" sz="32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alfabetizaciones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Educación </a:t>
            </a:r>
            <a:r>
              <a:rPr lang="es-E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en </a:t>
            </a:r>
            <a:r>
              <a:rPr lang="es-ES" sz="32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medios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Uso </a:t>
            </a:r>
            <a:r>
              <a:rPr lang="es-ES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de las tecnologías en el </a:t>
            </a:r>
            <a:r>
              <a:rPr lang="es-ES" sz="24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aprendizaje </a:t>
            </a:r>
            <a:r>
              <a:rPr lang="es-ES" sz="2400" dirty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y la </a:t>
            </a:r>
            <a:r>
              <a:rPr lang="es-ES" sz="2400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enseñanza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>
                <a:solidFill>
                  <a:schemeClr val="bg1"/>
                </a:solidFill>
                <a:latin typeface="Rockwell Condensed" panose="02060603050405020104" pitchFamily="18" charset="0"/>
              </a:rPr>
              <a:t>Brecha </a:t>
            </a:r>
            <a:r>
              <a:rPr lang="es-ES" sz="3200" dirty="0">
                <a:solidFill>
                  <a:schemeClr val="bg1"/>
                </a:solidFill>
                <a:latin typeface="Rockwell Condensed" panose="02060603050405020104" pitchFamily="18" charset="0"/>
              </a:rPr>
              <a:t>digital </a:t>
            </a:r>
            <a:endParaRPr lang="es-ES" sz="3200" dirty="0" smtClean="0">
              <a:solidFill>
                <a:schemeClr val="bg1"/>
              </a:solidFill>
              <a:latin typeface="Rockwell Condensed" panose="02060603050405020104" pitchFamily="18" charset="0"/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ES" dirty="0" smtClean="0">
              <a:solidFill>
                <a:schemeClr val="bg1"/>
              </a:solidFill>
            </a:endParaRPr>
          </a:p>
          <a:p>
            <a:pPr algn="r"/>
            <a:r>
              <a:rPr lang="es-ES" dirty="0" smtClean="0">
                <a:solidFill>
                  <a:schemeClr val="bg1"/>
                </a:solidFill>
              </a:rPr>
              <a:t>(</a:t>
            </a:r>
            <a:r>
              <a:rPr lang="es-ES" dirty="0" err="1">
                <a:solidFill>
                  <a:schemeClr val="bg1"/>
                </a:solidFill>
              </a:rPr>
              <a:t>Gewerc</a:t>
            </a:r>
            <a:r>
              <a:rPr lang="es-ES" dirty="0">
                <a:solidFill>
                  <a:schemeClr val="bg1"/>
                </a:solidFill>
              </a:rPr>
              <a:t> &amp; Armando, 2016</a:t>
            </a:r>
            <a:r>
              <a:rPr lang="es-ES" dirty="0" smtClean="0">
                <a:solidFill>
                  <a:schemeClr val="bg1"/>
                </a:solidFill>
              </a:rPr>
              <a:t>)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8194" name="Picture 2" descr="Resultado de imagen de perspectivas imposib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7" y="1597277"/>
            <a:ext cx="4760581" cy="52603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8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8550" y="1736812"/>
            <a:ext cx="4053136" cy="4536504"/>
          </a:xfrm>
        </p:spPr>
        <p:txBody>
          <a:bodyPr>
            <a:no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Como respuesta a las dificultades en el tratamiento del concepto de Competencia Digital y en la búsqueda de un referente europeo común: </a:t>
            </a:r>
            <a:r>
              <a:rPr lang="es-ES" b="1" dirty="0">
                <a:solidFill>
                  <a:schemeClr val="bg1"/>
                </a:solidFill>
                <a:latin typeface="Rockwell Condensed" panose="02060603050405020104" pitchFamily="18" charset="0"/>
              </a:rPr>
              <a:t>DIGCOMP </a:t>
            </a:r>
            <a:endParaRPr lang="es-ES" sz="320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pic>
        <p:nvPicPr>
          <p:cNvPr id="9218" name="Picture 2" descr="Resultado de imagen de mir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496855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0" y="476672"/>
            <a:ext cx="8676456" cy="122413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dirty="0" smtClean="0">
                <a:latin typeface="Microsoft PhagsPa" panose="020B0502040204020203" pitchFamily="34" charset="0"/>
              </a:rPr>
              <a:t>Aunando </a:t>
            </a:r>
            <a:r>
              <a:rPr lang="es-ES" dirty="0" smtClean="0">
                <a:latin typeface="Impact" panose="020B0806030902050204" pitchFamily="34" charset="0"/>
              </a:rPr>
              <a:t>PERSPECTIVAS</a:t>
            </a:r>
            <a:r>
              <a:rPr lang="es-ES" dirty="0" smtClean="0">
                <a:latin typeface="Microsoft PhagsPa" panose="020B0502040204020203" pitchFamily="34" charset="0"/>
              </a:rPr>
              <a:t> en Europa</a:t>
            </a:r>
          </a:p>
        </p:txBody>
      </p:sp>
    </p:spTree>
    <p:extLst>
      <p:ext uri="{BB962C8B-B14F-4D97-AF65-F5344CB8AC3E}">
        <p14:creationId xmlns:p14="http://schemas.microsoft.com/office/powerpoint/2010/main" val="3468982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404664"/>
            <a:ext cx="8604448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r"/>
            <a:r>
              <a:rPr lang="es-ES" b="1" dirty="0" smtClean="0">
                <a:latin typeface="Rockwell Condensed" panose="02060603050405020104" pitchFamily="18" charset="0"/>
              </a:rPr>
              <a:t>¿Por qué </a:t>
            </a:r>
            <a:r>
              <a:rPr lang="es-E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DIGCOMP</a:t>
            </a:r>
            <a:r>
              <a:rPr lang="es-ES" b="1" dirty="0" smtClean="0">
                <a:latin typeface="Rockwell Condensed" panose="02060603050405020104" pitchFamily="18" charset="0"/>
              </a:rPr>
              <a:t>?  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395536" y="1988840"/>
            <a:ext cx="51069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800" dirty="0" smtClean="0">
                <a:solidFill>
                  <a:schemeClr val="bg1"/>
                </a:solidFill>
              </a:rPr>
              <a:t>Se </a:t>
            </a:r>
            <a:r>
              <a:rPr lang="es-ES" sz="2800" dirty="0">
                <a:solidFill>
                  <a:schemeClr val="bg1"/>
                </a:solidFill>
              </a:rPr>
              <a:t>establece como referencia </a:t>
            </a:r>
            <a:r>
              <a:rPr lang="es-ES" sz="3600" b="1" dirty="0">
                <a:solidFill>
                  <a:schemeClr val="bg1"/>
                </a:solidFill>
              </a:rPr>
              <a:t>común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2800" dirty="0">
                <a:solidFill>
                  <a:schemeClr val="bg1"/>
                </a:solidFill>
              </a:rPr>
              <a:t>en el ámbito europeo. </a:t>
            </a:r>
          </a:p>
        </p:txBody>
      </p:sp>
      <p:pic>
        <p:nvPicPr>
          <p:cNvPr id="10247" name="Picture 7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03287"/>
            <a:ext cx="6096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913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Picture 9" descr="Resultado de imagen de COMPARAR CON DISTINTAS MEDID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98381"/>
            <a:ext cx="7492133" cy="253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0" y="260648"/>
            <a:ext cx="8604448" cy="128701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b="1" smtClean="0">
                <a:latin typeface="Rockwell Condensed" panose="02060603050405020104" pitchFamily="18" charset="0"/>
              </a:rPr>
              <a:t>¿Por qué </a:t>
            </a:r>
            <a:r>
              <a:rPr lang="es-ES" b="1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DIGCOMP</a:t>
            </a:r>
            <a:r>
              <a:rPr lang="es-ES" b="1" smtClean="0">
                <a:latin typeface="Rockwell Condensed" panose="02060603050405020104" pitchFamily="18" charset="0"/>
              </a:rPr>
              <a:t>?  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51520" y="1844824"/>
            <a:ext cx="770485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3600" dirty="0" smtClean="0">
                <a:solidFill>
                  <a:schemeClr val="bg1"/>
                </a:solidFill>
              </a:rPr>
              <a:t>Dispone de un conjunto de </a:t>
            </a:r>
            <a:r>
              <a:rPr lang="es-ES" sz="4000" b="1" dirty="0" smtClean="0">
                <a:solidFill>
                  <a:schemeClr val="bg1"/>
                </a:solidFill>
              </a:rPr>
              <a:t>estándares e indicadores </a:t>
            </a:r>
            <a:r>
              <a:rPr lang="es-ES" sz="3600" dirty="0" smtClean="0">
                <a:solidFill>
                  <a:schemeClr val="bg1"/>
                </a:solidFill>
              </a:rPr>
              <a:t>que facilitan su </a:t>
            </a:r>
            <a:r>
              <a:rPr lang="es-ES" sz="3600" b="1" u="sng" dirty="0" smtClean="0">
                <a:solidFill>
                  <a:schemeClr val="bg1"/>
                </a:solidFill>
              </a:rPr>
              <a:t>identificación</a:t>
            </a:r>
            <a:r>
              <a:rPr lang="es-ES" sz="3600" dirty="0" smtClean="0">
                <a:solidFill>
                  <a:schemeClr val="bg1"/>
                </a:solidFill>
              </a:rPr>
              <a:t> y posterior </a:t>
            </a:r>
            <a:r>
              <a:rPr lang="es-ES" sz="3600" b="1" u="sng" dirty="0" smtClean="0">
                <a:solidFill>
                  <a:schemeClr val="bg1"/>
                </a:solidFill>
              </a:rPr>
              <a:t>evaluación</a:t>
            </a:r>
            <a:r>
              <a:rPr lang="es-ES" sz="3600" dirty="0" smtClean="0">
                <a:solidFill>
                  <a:schemeClr val="bg1"/>
                </a:solidFill>
              </a:rPr>
              <a:t>.</a:t>
            </a:r>
            <a:endParaRPr lang="es-E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1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643" y="234951"/>
            <a:ext cx="7772400" cy="14700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22114"/>
              </p:ext>
            </p:extLst>
          </p:nvPr>
        </p:nvGraphicFramePr>
        <p:xfrm>
          <a:off x="251521" y="260648"/>
          <a:ext cx="8712968" cy="594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64696"/>
                <a:gridCol w="2448272"/>
              </a:tblGrid>
              <a:tr h="10748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La competencia digital </a:t>
                      </a:r>
                      <a:r>
                        <a:rPr lang="es-ES" sz="28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es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 el conjunto de conocimientos, habilidades, actitudes, estrategias y valores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  <a:latin typeface="Gloucester MT Extra Condensed" panose="02030808020601010101" pitchFamily="18" charset="0"/>
                        </a:rPr>
                        <a:t>Dominios</a:t>
                      </a:r>
                      <a:r>
                        <a:rPr lang="es-ES" sz="1800" b="0" dirty="0" smtClean="0">
                          <a:solidFill>
                            <a:schemeClr val="tx1"/>
                          </a:solidFill>
                          <a:effectLst/>
                          <a:latin typeface="Gloucester MT Extra Condensed" panose="02030808020601010101" pitchFamily="18" charset="0"/>
                        </a:rPr>
                        <a:t>/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 smtClean="0">
                          <a:solidFill>
                            <a:schemeClr val="tx1"/>
                          </a:solidFill>
                          <a:effectLst/>
                          <a:latin typeface="Gloucester MT Extra Condensed" panose="02030808020601010101" pitchFamily="18" charset="0"/>
                        </a:rPr>
                        <a:t>Ámbitos 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  <a:latin typeface="Gloucester MT Extra Condensed" panose="02030808020601010101" pitchFamily="18" charset="0"/>
                        </a:rPr>
                        <a:t>de Aprendizaje</a:t>
                      </a:r>
                      <a:endParaRPr lang="es-ES" sz="1800" b="0" dirty="0">
                        <a:solidFill>
                          <a:schemeClr val="tx1"/>
                        </a:solidFill>
                        <a:effectLst/>
                        <a:latin typeface="Gloucester MT Extra Condensed" panose="02030808020601010101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38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Que son puestos en acción </a:t>
                      </a:r>
                      <a:r>
                        <a:rPr lang="es-ES" sz="2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cuando 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usamos las TIC y los medios digitales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>
                          <a:effectLst/>
                          <a:latin typeface="Gloucester MT Extra Condensed" panose="02030808020601010101" pitchFamily="18" charset="0"/>
                        </a:rPr>
                        <a:t>Herramientas</a:t>
                      </a:r>
                      <a:r>
                        <a:rPr lang="es-ES" sz="1800" b="0" dirty="0" smtClean="0">
                          <a:effectLst/>
                          <a:latin typeface="Gloucester MT Extra Condensed" panose="02030808020601010101" pitchFamily="18" charset="0"/>
                        </a:rPr>
                        <a:t>/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 smtClean="0">
                          <a:effectLst/>
                          <a:latin typeface="Gloucester MT Extra Condensed" panose="02030808020601010101" pitchFamily="18" charset="0"/>
                        </a:rPr>
                        <a:t>dispositivos</a:t>
                      </a:r>
                      <a:endParaRPr lang="es-ES" sz="1800" b="0" dirty="0">
                        <a:effectLst/>
                        <a:latin typeface="Gloucester MT Extra Condensed" panose="02030808020601010101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459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2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 realizar tareas, resolver problemas, comunicar, tratar información, colaborar, crear y compartir contenido, y construir conocimiento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>
                          <a:effectLst/>
                          <a:latin typeface="Gloucester MT Extra Condensed" panose="02030808020601010101" pitchFamily="18" charset="0"/>
                        </a:rPr>
                        <a:t>Áreas Competenciales</a:t>
                      </a:r>
                      <a:endParaRPr lang="es-ES" sz="1800" b="0" dirty="0">
                        <a:effectLst/>
                        <a:latin typeface="Gloucester MT Extra Condensed" panose="02030808020601010101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748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2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forma 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efectiva, eficiente, apropiada, crítica, creativa, autónoma, flexible, ética y reflexiva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>
                          <a:effectLst/>
                          <a:latin typeface="Gloucester MT Extra Condensed" panose="02030808020601010101" pitchFamily="18" charset="0"/>
                        </a:rPr>
                        <a:t>Modos/Formas</a:t>
                      </a:r>
                      <a:endParaRPr lang="es-ES" sz="1800" b="0" dirty="0">
                        <a:effectLst/>
                        <a:latin typeface="Gloucester MT Extra Condensed" panose="02030808020601010101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748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 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el trabajo, el ocio, la participación, el aprendizaje, la socialización, el consumo y el empoderamiento.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b="0" dirty="0">
                          <a:effectLst/>
                          <a:latin typeface="Gloucester MT Extra Condensed" panose="02030808020601010101" pitchFamily="18" charset="0"/>
                        </a:rPr>
                        <a:t>Propósitos</a:t>
                      </a:r>
                      <a:endParaRPr lang="es-ES" sz="1800" b="0" dirty="0">
                        <a:effectLst/>
                        <a:latin typeface="Gloucester MT Extra Condensed" panose="02030808020601010101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59624" y="6237312"/>
            <a:ext cx="3384376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2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DEFINICI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Ó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N: (Ferrari, 2012, p. 30)</a:t>
            </a:r>
            <a:endParaRPr kumimoji="0" lang="es-ES" altLang="es-ES" sz="1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Resultado de imagen de etiqueta producto loc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068960"/>
            <a:ext cx="3672408" cy="36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923928" y="2060848"/>
            <a:ext cx="48600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800" dirty="0">
                <a:solidFill>
                  <a:schemeClr val="bg1"/>
                </a:solidFill>
              </a:rPr>
              <a:t>La competencia digital como un APRENDIZAJE que implica EMPODERAMIENTO COGNITIVO y facilita la TRANSFERENCIA de conocimientos a diferentes contextos haciendo uso de los dispositivos tecnológicos para hacer frente a problemas </a:t>
            </a:r>
            <a:r>
              <a:rPr lang="es-ES" sz="2800" dirty="0" smtClean="0">
                <a:solidFill>
                  <a:schemeClr val="bg1"/>
                </a:solidFill>
              </a:rPr>
              <a:t>reales.</a:t>
            </a:r>
          </a:p>
          <a:p>
            <a:r>
              <a:rPr lang="es-ES" sz="2800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s-ES" sz="2400" dirty="0" smtClean="0">
                <a:solidFill>
                  <a:schemeClr val="bg1"/>
                </a:solidFill>
              </a:rPr>
              <a:t>(</a:t>
            </a:r>
            <a:r>
              <a:rPr lang="es-ES" sz="2400" dirty="0">
                <a:solidFill>
                  <a:schemeClr val="bg1"/>
                </a:solidFill>
              </a:rPr>
              <a:t>Alonso-Ferreiro, 2016</a:t>
            </a:r>
            <a:r>
              <a:rPr lang="es-ES" sz="2400" dirty="0" smtClean="0">
                <a:solidFill>
                  <a:schemeClr val="bg1"/>
                </a:solidFill>
              </a:rPr>
              <a:t>)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0" y="476671"/>
            <a:ext cx="8604448" cy="9349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b="1" dirty="0" smtClean="0">
                <a:latin typeface="Rockwell Condensed" panose="02060603050405020104" pitchFamily="18" charset="0"/>
              </a:rPr>
              <a:t>Algunos </a:t>
            </a:r>
            <a:r>
              <a:rPr lang="es-E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RASGOS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92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99992" y="1916832"/>
            <a:ext cx="4320480" cy="51366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Imprescindible en una sociedad en la que convergen </a:t>
            </a:r>
            <a:r>
              <a:rPr lang="es-ES" dirty="0">
                <a:solidFill>
                  <a:schemeClr val="bg1"/>
                </a:solidFill>
                <a:latin typeface="Impact" panose="020B0806030902050204" pitchFamily="34" charset="0"/>
              </a:rPr>
              <a:t>MEDIOS y LENGUAJES</a:t>
            </a:r>
            <a:r>
              <a:rPr lang="es-ES" dirty="0">
                <a:solidFill>
                  <a:schemeClr val="bg1"/>
                </a:solidFill>
              </a:rPr>
              <a:t>, donde </a:t>
            </a:r>
            <a:r>
              <a:rPr lang="es-ES" sz="3600" dirty="0">
                <a:solidFill>
                  <a:schemeClr val="bg1"/>
                </a:solidFill>
                <a:latin typeface="Agency FB" panose="020B0503020202020204" pitchFamily="34" charset="0"/>
              </a:rPr>
              <a:t>conviven viejas y nuevas </a:t>
            </a:r>
            <a:r>
              <a:rPr lang="es-ES" sz="36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tecnologías</a:t>
            </a:r>
            <a:endParaRPr lang="es-ES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es-ES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(</a:t>
            </a:r>
            <a:r>
              <a:rPr lang="es-ES" sz="2000" dirty="0" err="1">
                <a:solidFill>
                  <a:schemeClr val="bg1"/>
                </a:solidFill>
              </a:rPr>
              <a:t>Aparici</a:t>
            </a:r>
            <a:r>
              <a:rPr lang="es-ES" sz="2000" dirty="0">
                <a:solidFill>
                  <a:schemeClr val="bg1"/>
                </a:solidFill>
              </a:rPr>
              <a:t>, Campuzano, </a:t>
            </a:r>
            <a:endParaRPr lang="es-ES" sz="2000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es-ES" sz="2000" dirty="0" err="1" smtClean="0">
                <a:solidFill>
                  <a:schemeClr val="bg1"/>
                </a:solidFill>
              </a:rPr>
              <a:t>Ferrés</a:t>
            </a:r>
            <a:r>
              <a:rPr lang="es-ES" sz="2000" dirty="0">
                <a:solidFill>
                  <a:schemeClr val="bg1"/>
                </a:solidFill>
              </a:rPr>
              <a:t>, &amp; Matilla, 2010).</a:t>
            </a:r>
          </a:p>
          <a:p>
            <a:pPr marL="0" indent="0">
              <a:buNone/>
            </a:pPr>
            <a:endParaRPr lang="es-ES" sz="2800" dirty="0"/>
          </a:p>
        </p:txBody>
      </p:sp>
      <p:pic>
        <p:nvPicPr>
          <p:cNvPr id="4" name="Picture 5" descr="Resultado de imagen de evolucion hombre chis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47"/>
          <a:stretch/>
        </p:blipFill>
        <p:spPr bwMode="auto">
          <a:xfrm>
            <a:off x="467544" y="2636912"/>
            <a:ext cx="3810000" cy="23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476671"/>
            <a:ext cx="8604448" cy="9349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b="1" dirty="0" smtClean="0">
                <a:latin typeface="Rockwell Condensed" panose="02060603050405020104" pitchFamily="18" charset="0"/>
              </a:rPr>
              <a:t>Su </a:t>
            </a:r>
            <a:r>
              <a:rPr lang="es-ES" b="1" dirty="0" smtClean="0"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IMPORTANCIA</a:t>
            </a:r>
            <a:r>
              <a:rPr lang="es-ES" b="1" dirty="0" smtClean="0">
                <a:latin typeface="Rockwell Condensed" panose="02060603050405020104" pitchFamily="18" charset="0"/>
              </a:rPr>
              <a:t>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8133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556792"/>
            <a:ext cx="5184576" cy="6596543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De manera general la información de las distintas áreas competenciales de la CD </a:t>
            </a:r>
            <a:r>
              <a:rPr lang="es-ES" sz="3200" b="1" dirty="0" smtClean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se obtendrán de las observaciones  y entrevistas </a:t>
            </a:r>
            <a: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con los diferentes agentes implicados, sus producciones, interacciones, etc. </a:t>
            </a:r>
            <a:b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</a:br>
            <a:r>
              <a:rPr lang="es-ES" sz="4000" dirty="0">
                <a:solidFill>
                  <a:schemeClr val="bg1"/>
                </a:solidFill>
              </a:rPr>
              <a:t/>
            </a:r>
            <a:br>
              <a:rPr lang="es-ES" sz="4000" dirty="0">
                <a:solidFill>
                  <a:schemeClr val="bg1"/>
                </a:solidFill>
              </a:rPr>
            </a:b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26967" y="260648"/>
            <a:ext cx="8604448" cy="9349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 smtClean="0">
                <a:latin typeface="Rockwell Condensed" panose="02060603050405020104" pitchFamily="18" charset="0"/>
              </a:rPr>
              <a:t>Nuestra </a:t>
            </a:r>
            <a:r>
              <a:rPr lang="es-ES" b="1" dirty="0" smtClean="0">
                <a:latin typeface="Rockwell Condensed" panose="02060603050405020104" pitchFamily="18" charset="0"/>
              </a:rPr>
              <a:t>investigación en CD </a:t>
            </a:r>
            <a:endParaRPr lang="es-ES" sz="3600" b="1" dirty="0"/>
          </a:p>
        </p:txBody>
      </p:sp>
      <p:pic>
        <p:nvPicPr>
          <p:cNvPr id="14338" name="Picture 2" descr="Resultado de imagen de puzz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0530">
            <a:off x="5832291" y="2403277"/>
            <a:ext cx="2852519" cy="28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472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1628800"/>
            <a:ext cx="3600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Se añaden –teniendo en cuenta cada dimensión- algunas estrategias que pueden favorecer el acceso a la información.</a:t>
            </a:r>
          </a:p>
          <a:p>
            <a:endParaRPr lang="es-ES" sz="2800" b="1" dirty="0" smtClean="0">
              <a:solidFill>
                <a:schemeClr val="bg1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algn="ctr"/>
            <a:r>
              <a:rPr lang="es-ES" sz="2800" b="1" dirty="0" smtClean="0">
                <a:solidFill>
                  <a:schemeClr val="bg1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IR MÁS ALLÁ</a:t>
            </a:r>
            <a:endParaRPr lang="es-ES" sz="2800" dirty="0"/>
          </a:p>
        </p:txBody>
      </p:sp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165" y="2201391"/>
            <a:ext cx="4536504" cy="340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26967" y="260648"/>
            <a:ext cx="8604448" cy="9349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 smtClean="0">
                <a:latin typeface="Rockwell Condensed" panose="02060603050405020104" pitchFamily="18" charset="0"/>
              </a:rPr>
              <a:t>Nuestra </a:t>
            </a:r>
            <a:r>
              <a:rPr lang="es-ES" b="1" dirty="0" smtClean="0">
                <a:latin typeface="Rockwell Condensed" panose="02060603050405020104" pitchFamily="18" charset="0"/>
              </a:rPr>
              <a:t>investigación en CD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022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-9255" y="4365103"/>
            <a:ext cx="9144000" cy="108012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63060"/>
            <a:ext cx="5328592" cy="49294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3600" dirty="0" smtClean="0">
                <a:solidFill>
                  <a:schemeClr val="bg1"/>
                </a:solidFill>
              </a:rPr>
              <a:t>Este </a:t>
            </a:r>
            <a:r>
              <a:rPr lang="es-ES" sz="3600" dirty="0">
                <a:solidFill>
                  <a:schemeClr val="bg1"/>
                </a:solidFill>
              </a:rPr>
              <a:t>trabajo teórico responde a la </a:t>
            </a:r>
            <a:r>
              <a:rPr lang="es-ES" sz="4300" b="1" dirty="0">
                <a:solidFill>
                  <a:schemeClr val="bg1"/>
                </a:solidFill>
              </a:rPr>
              <a:t>Competencia Digital de la Ciudadanía</a:t>
            </a:r>
            <a:r>
              <a:rPr lang="es-ES" sz="3600" dirty="0">
                <a:solidFill>
                  <a:schemeClr val="bg1"/>
                </a:solidFill>
              </a:rPr>
              <a:t> (en Europa); y hay un marco explícito también para </a:t>
            </a:r>
            <a:r>
              <a:rPr lang="es-ES" sz="3600" b="1" dirty="0" smtClean="0">
                <a:solidFill>
                  <a:schemeClr val="bg1"/>
                </a:solidFill>
              </a:rPr>
              <a:t>Docentes</a:t>
            </a:r>
            <a:r>
              <a:rPr lang="es-ES" sz="3600" dirty="0" smtClean="0">
                <a:solidFill>
                  <a:schemeClr val="bg1"/>
                </a:solidFill>
              </a:rPr>
              <a:t> </a:t>
            </a:r>
            <a:r>
              <a:rPr lang="es-ES" sz="3600" dirty="0">
                <a:solidFill>
                  <a:schemeClr val="bg1"/>
                </a:solidFill>
              </a:rPr>
              <a:t>y </a:t>
            </a:r>
            <a:r>
              <a:rPr lang="es-ES" sz="3600" b="1" dirty="0">
                <a:solidFill>
                  <a:schemeClr val="bg1"/>
                </a:solidFill>
              </a:rPr>
              <a:t>Organizaciones Educativas</a:t>
            </a:r>
            <a:r>
              <a:rPr lang="es-ES" sz="3600" dirty="0">
                <a:solidFill>
                  <a:schemeClr val="bg1"/>
                </a:solidFill>
              </a:rPr>
              <a:t>; </a:t>
            </a:r>
            <a:endParaRPr lang="es-ES" sz="3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3900" b="1" dirty="0" smtClean="0"/>
              <a:t>pero </a:t>
            </a:r>
            <a:r>
              <a:rPr lang="es-ES" sz="3900" b="1" dirty="0"/>
              <a:t>aún no se ha trabajado sobre </a:t>
            </a:r>
            <a:r>
              <a:rPr lang="es-ES" sz="3900" b="1" dirty="0" smtClean="0">
                <a:latin typeface="Monotype Corsiva" panose="03010101010201010101" pitchFamily="66" charset="0"/>
              </a:rPr>
              <a:t>alumnado</a:t>
            </a:r>
            <a:endParaRPr lang="es-ES" sz="3900" b="1" dirty="0">
              <a:latin typeface="Monotype Corsiva" panose="03010101010201010101" pitchFamily="66" charset="0"/>
            </a:endParaRPr>
          </a:p>
        </p:txBody>
      </p:sp>
      <p:pic>
        <p:nvPicPr>
          <p:cNvPr id="16386" name="Picture 2" descr="Resultado de imagen de falta una pi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35653">
            <a:off x="6281111" y="1666936"/>
            <a:ext cx="2785473" cy="20230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5 Conector recto de flecha"/>
          <p:cNvCxnSpPr/>
          <p:nvPr/>
        </p:nvCxnSpPr>
        <p:spPr>
          <a:xfrm flipV="1">
            <a:off x="5724128" y="2678462"/>
            <a:ext cx="1584176" cy="23912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172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sultado de imagen de MANO FONDO NEGR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90" b="17155"/>
          <a:stretch/>
        </p:blipFill>
        <p:spPr bwMode="auto">
          <a:xfrm>
            <a:off x="0" y="1974994"/>
            <a:ext cx="4828359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635896" y="-315416"/>
            <a:ext cx="5508104" cy="4613448"/>
          </a:xfrm>
        </p:spPr>
        <p:txBody>
          <a:bodyPr/>
          <a:lstStyle/>
          <a:p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1. Área </a:t>
            </a:r>
            <a:r>
              <a:rPr lang="es-ES" dirty="0" smtClean="0">
                <a:solidFill>
                  <a:schemeClr val="bg1"/>
                </a:solidFill>
                <a:latin typeface="Impact" panose="020B0806030902050204" pitchFamily="34" charset="0"/>
              </a:rPr>
              <a:t>INFORMACIÓN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2. Área </a:t>
            </a:r>
            <a:r>
              <a:rPr lang="es-ES" dirty="0">
                <a:solidFill>
                  <a:schemeClr val="bg1"/>
                </a:solidFill>
                <a:latin typeface="Impact" panose="020B0806030902050204" pitchFamily="34" charset="0"/>
              </a:rPr>
              <a:t>COMUNICACIÓN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3. Área </a:t>
            </a:r>
            <a:r>
              <a:rPr lang="es-ES" dirty="0">
                <a:solidFill>
                  <a:schemeClr val="bg1"/>
                </a:solidFill>
                <a:latin typeface="Impact" panose="020B0806030902050204" pitchFamily="34" charset="0"/>
              </a:rPr>
              <a:t>CREACIÓN CONTENIDO </a:t>
            </a:r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4. Área </a:t>
            </a:r>
            <a:r>
              <a:rPr lang="es-ES" dirty="0">
                <a:solidFill>
                  <a:schemeClr val="bg1"/>
                </a:solidFill>
                <a:latin typeface="Impact" panose="020B0806030902050204" pitchFamily="34" charset="0"/>
              </a:rPr>
              <a:t>SEGURIDAD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5.Área </a:t>
            </a:r>
            <a:r>
              <a:rPr lang="es-ES" dirty="0">
                <a:solidFill>
                  <a:schemeClr val="bg1"/>
                </a:solidFill>
                <a:latin typeface="Impact" panose="020B0806030902050204" pitchFamily="34" charset="0"/>
              </a:rPr>
              <a:t>RESOLUCIÓN DE PROBLEMAS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49794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1. Área </a:t>
            </a:r>
            <a:r>
              <a:rPr lang="es-ES" dirty="0" smtClean="0">
                <a:latin typeface="Impact" panose="020B0806030902050204" pitchFamily="34" charset="0"/>
              </a:rPr>
              <a:t>INFORMACIÓN</a:t>
            </a:r>
            <a:br>
              <a:rPr lang="es-ES" dirty="0" smtClean="0">
                <a:latin typeface="Impact" panose="020B0806030902050204" pitchFamily="34" charset="0"/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5567024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Identificar, localizar, obtener, almacenar, </a:t>
            </a:r>
          </a:p>
          <a:p>
            <a:pPr marL="0" indent="0" algn="ctr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organizar y analizar 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smtClean="0">
                <a:solidFill>
                  <a:schemeClr val="bg1"/>
                </a:solidFill>
              </a:rPr>
              <a:t>información digital, </a:t>
            </a:r>
          </a:p>
          <a:p>
            <a:pPr marL="0" indent="0" algn="ctr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evaluando su finalidad  y relevancia</a:t>
            </a:r>
            <a:r>
              <a:rPr lang="es-ES" sz="2400" dirty="0" smtClean="0">
                <a:solidFill>
                  <a:schemeClr val="bg1"/>
                </a:solidFill>
              </a:rPr>
              <a:t>.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51520" y="4725144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sz="2400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¿</a:t>
            </a:r>
            <a:r>
              <a:rPr lang="es-ES" sz="2000" dirty="0" smtClean="0">
                <a:solidFill>
                  <a:schemeClr val="bg1"/>
                </a:solidFill>
              </a:rPr>
              <a:t>COMPETENCIAS?</a:t>
            </a:r>
          </a:p>
          <a:p>
            <a:endParaRPr lang="es-ES" sz="2000" dirty="0" smtClean="0">
              <a:solidFill>
                <a:schemeClr val="bg1"/>
              </a:solidFill>
            </a:endParaRPr>
          </a:p>
          <a:p>
            <a:r>
              <a:rPr lang="es-ES" sz="2000" dirty="0" smtClean="0">
                <a:solidFill>
                  <a:schemeClr val="bg1"/>
                </a:solidFill>
              </a:rPr>
              <a:t>CÓMO IDENTIFICARLA: Entrevista/Observación</a:t>
            </a: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7170" name="Picture 2" descr="Resultado de imagen de trebol 4 hojas en med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49973"/>
            <a:ext cx="3667120" cy="27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315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0" y="332656"/>
            <a:ext cx="8676456" cy="115212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es-ES" dirty="0" smtClean="0"/>
              <a:t>2. Área </a:t>
            </a:r>
            <a:r>
              <a:rPr lang="es-ES" dirty="0" smtClean="0">
                <a:latin typeface="Impact" panose="020B0806030902050204" pitchFamily="34" charset="0"/>
              </a:rPr>
              <a:t>COMUNICACIÓN</a:t>
            </a:r>
            <a:endParaRPr lang="es-ES" dirty="0">
              <a:latin typeface="Impact" panose="020B080603090205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39552" y="177281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Comunicarse</a:t>
            </a:r>
            <a:r>
              <a:rPr lang="es-ES" sz="2400" dirty="0" smtClean="0">
                <a:solidFill>
                  <a:schemeClr val="bg1"/>
                </a:solidFill>
              </a:rPr>
              <a:t> en entornos digitales, </a:t>
            </a:r>
            <a:r>
              <a:rPr lang="es-ES" sz="2400" b="1" dirty="0" smtClean="0">
                <a:solidFill>
                  <a:schemeClr val="bg1"/>
                </a:solidFill>
              </a:rPr>
              <a:t>compartir</a:t>
            </a:r>
            <a:r>
              <a:rPr lang="es-ES" sz="2400" dirty="0" smtClean="0">
                <a:solidFill>
                  <a:schemeClr val="bg1"/>
                </a:solidFill>
              </a:rPr>
              <a:t> recursos por medio de herramientas en red, </a:t>
            </a:r>
            <a:r>
              <a:rPr lang="es-ES" sz="2400" b="1" dirty="0" smtClean="0">
                <a:solidFill>
                  <a:schemeClr val="bg1"/>
                </a:solidFill>
              </a:rPr>
              <a:t>conectar</a:t>
            </a:r>
            <a:r>
              <a:rPr lang="es-ES" sz="2400" dirty="0" smtClean="0">
                <a:solidFill>
                  <a:schemeClr val="bg1"/>
                </a:solidFill>
              </a:rPr>
              <a:t> con otros y colaborar mediante herramientas digitales, interacciones y participar en comunidades y redes, concienciación intercultural.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29309" y="4267569"/>
            <a:ext cx="762486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</a:rPr>
              <a:t>¿</a:t>
            </a:r>
            <a:r>
              <a:rPr lang="es-ES" sz="2400" dirty="0" smtClean="0">
                <a:solidFill>
                  <a:schemeClr val="bg1"/>
                </a:solidFill>
              </a:rPr>
              <a:t>COMPETENCIAS?</a:t>
            </a:r>
          </a:p>
          <a:p>
            <a:endParaRPr lang="es-ES" sz="2400" dirty="0" smtClean="0">
              <a:solidFill>
                <a:schemeClr val="bg1"/>
              </a:solidFill>
            </a:endParaRPr>
          </a:p>
          <a:p>
            <a:r>
              <a:rPr lang="es-ES" sz="2400" dirty="0" smtClean="0">
                <a:solidFill>
                  <a:schemeClr val="bg1"/>
                </a:solidFill>
              </a:rPr>
              <a:t>CÓMO IDENTIFICARLA: </a:t>
            </a:r>
          </a:p>
          <a:p>
            <a:r>
              <a:rPr lang="es-ES" sz="2400" i="1" dirty="0" smtClean="0">
                <a:solidFill>
                  <a:schemeClr val="bg1"/>
                </a:solidFill>
              </a:rPr>
              <a:t>Ego </a:t>
            </a:r>
            <a:r>
              <a:rPr lang="es-ES" sz="2400" i="1" dirty="0" err="1">
                <a:solidFill>
                  <a:schemeClr val="bg1"/>
                </a:solidFill>
              </a:rPr>
              <a:t>network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 smtClean="0">
                <a:solidFill>
                  <a:schemeClr val="bg1"/>
                </a:solidFill>
              </a:rPr>
              <a:t>survey</a:t>
            </a:r>
            <a:r>
              <a:rPr lang="es-ES" sz="2400" i="1" dirty="0" smtClean="0">
                <a:solidFill>
                  <a:schemeClr val="bg1"/>
                </a:solidFill>
              </a:rPr>
              <a:t>/  </a:t>
            </a:r>
            <a:endParaRPr lang="es-ES" sz="2400" i="1" dirty="0" smtClean="0">
              <a:solidFill>
                <a:schemeClr val="bg1"/>
              </a:solidFill>
            </a:endParaRPr>
          </a:p>
          <a:p>
            <a:r>
              <a:rPr lang="es-ES" sz="2400" i="1" dirty="0" smtClean="0">
                <a:solidFill>
                  <a:schemeClr val="bg1"/>
                </a:solidFill>
              </a:rPr>
              <a:t>amistad 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Resultado de imagen de vaso de yogurt telefo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252" y="3501008"/>
            <a:ext cx="5102259" cy="3491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209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003232" cy="237626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" sz="2600" dirty="0">
                <a:solidFill>
                  <a:schemeClr val="bg1"/>
                </a:solidFill>
              </a:rPr>
              <a:t>Crear y editar </a:t>
            </a:r>
            <a:r>
              <a:rPr lang="es-ES" sz="2600" b="1" dirty="0">
                <a:solidFill>
                  <a:schemeClr val="bg1"/>
                </a:solidFill>
              </a:rPr>
              <a:t>contenidos nuevos</a:t>
            </a:r>
            <a:r>
              <a:rPr lang="es-ES" sz="2600" dirty="0">
                <a:solidFill>
                  <a:schemeClr val="bg1"/>
                </a:solidFill>
              </a:rPr>
              <a:t> (textos, imágenes, videos…),</a:t>
            </a:r>
          </a:p>
          <a:p>
            <a:pPr marL="0" indent="0" algn="ctr">
              <a:buNone/>
            </a:pPr>
            <a:r>
              <a:rPr lang="es-ES" sz="2600" dirty="0" smtClean="0">
                <a:solidFill>
                  <a:schemeClr val="bg1"/>
                </a:solidFill>
              </a:rPr>
              <a:t> integrar y reelaborar conocimientos y contenidos  previos, </a:t>
            </a:r>
          </a:p>
          <a:p>
            <a:pPr marL="0" indent="0" algn="ctr">
              <a:buNone/>
            </a:pPr>
            <a:r>
              <a:rPr lang="es-ES" sz="2600" dirty="0" smtClean="0">
                <a:solidFill>
                  <a:schemeClr val="bg1"/>
                </a:solidFill>
              </a:rPr>
              <a:t> </a:t>
            </a:r>
            <a:r>
              <a:rPr lang="es-ES" sz="2600" dirty="0" smtClean="0">
                <a:solidFill>
                  <a:schemeClr val="bg1"/>
                </a:solidFill>
              </a:rPr>
              <a:t>realizar  producciones  artísticas, contenidos multimedia  y </a:t>
            </a:r>
            <a:endParaRPr lang="es-ES" sz="2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ES" sz="2600" dirty="0" smtClean="0">
                <a:solidFill>
                  <a:schemeClr val="bg1"/>
                </a:solidFill>
              </a:rPr>
              <a:t>programación  informática, saber aplicar los derechos </a:t>
            </a:r>
          </a:p>
          <a:p>
            <a:pPr marL="0" indent="0" algn="ctr">
              <a:buNone/>
            </a:pPr>
            <a:r>
              <a:rPr lang="es-ES" sz="2600" dirty="0" smtClean="0">
                <a:solidFill>
                  <a:schemeClr val="bg1"/>
                </a:solidFill>
              </a:rPr>
              <a:t>de propiedad intelectual y las licencias de uso.   </a:t>
            </a:r>
          </a:p>
          <a:p>
            <a:pPr marL="0" indent="0">
              <a:buNone/>
            </a:pPr>
            <a:endParaRPr lang="es-ES" sz="2800" dirty="0" smtClean="0">
              <a:solidFill>
                <a:schemeClr val="bg1"/>
              </a:solidFill>
            </a:endParaRPr>
          </a:p>
          <a:p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274638"/>
            <a:ext cx="86868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dirty="0" smtClean="0"/>
              <a:t>3. Área </a:t>
            </a:r>
            <a:r>
              <a:rPr lang="es-ES" dirty="0" smtClean="0">
                <a:latin typeface="Impact" panose="020B0806030902050204" pitchFamily="34" charset="0"/>
              </a:rPr>
              <a:t>CREACIÓN CONTENIDO 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20688" y="4491277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 smtClean="0">
              <a:solidFill>
                <a:schemeClr val="bg1"/>
              </a:solidFill>
            </a:endParaRPr>
          </a:p>
          <a:p>
            <a:r>
              <a:rPr lang="es-ES" sz="2000" dirty="0" smtClean="0">
                <a:solidFill>
                  <a:schemeClr val="bg1"/>
                </a:solidFill>
              </a:rPr>
              <a:t>¿COMPETENCIAS?</a:t>
            </a:r>
          </a:p>
          <a:p>
            <a:endParaRPr lang="es-ES" sz="2000" dirty="0" smtClean="0">
              <a:solidFill>
                <a:schemeClr val="bg1"/>
              </a:solidFill>
            </a:endParaRPr>
          </a:p>
          <a:p>
            <a:r>
              <a:rPr lang="es-ES" sz="2000" dirty="0" smtClean="0">
                <a:solidFill>
                  <a:schemeClr val="bg1"/>
                </a:solidFill>
              </a:rPr>
              <a:t>CÓMO IDENTIFICARLA</a:t>
            </a:r>
            <a:r>
              <a:rPr lang="es-ES" sz="2000" dirty="0" smtClean="0">
                <a:solidFill>
                  <a:schemeClr val="bg1"/>
                </a:solidFill>
              </a:rPr>
              <a:t>:</a:t>
            </a:r>
          </a:p>
          <a:p>
            <a:r>
              <a:rPr lang="es-ES" sz="2000" dirty="0" smtClean="0">
                <a:solidFill>
                  <a:schemeClr val="bg1"/>
                </a:solidFill>
              </a:rPr>
              <a:t> </a:t>
            </a:r>
            <a:r>
              <a:rPr lang="es-ES" sz="2000" i="1" dirty="0" smtClean="0">
                <a:solidFill>
                  <a:schemeClr val="bg1"/>
                </a:solidFill>
              </a:rPr>
              <a:t> </a:t>
            </a:r>
            <a:r>
              <a:rPr lang="es-ES" sz="2000" i="1" dirty="0" smtClean="0">
                <a:solidFill>
                  <a:schemeClr val="bg1"/>
                </a:solidFill>
              </a:rPr>
              <a:t>Uso de la Tablet / </a:t>
            </a:r>
            <a:endParaRPr lang="es-ES" sz="2000" i="1" dirty="0" smtClean="0">
              <a:solidFill>
                <a:schemeClr val="bg1"/>
              </a:solidFill>
            </a:endParaRPr>
          </a:p>
          <a:p>
            <a:r>
              <a:rPr lang="es-ES" sz="2000" i="1" dirty="0" smtClean="0">
                <a:solidFill>
                  <a:schemeClr val="bg1"/>
                </a:solidFill>
              </a:rPr>
              <a:t>Mapeo </a:t>
            </a:r>
            <a:r>
              <a:rPr lang="es-ES" sz="2000" i="1" dirty="0" smtClean="0">
                <a:solidFill>
                  <a:schemeClr val="bg1"/>
                </a:solidFill>
              </a:rPr>
              <a:t>de la huella digital</a:t>
            </a:r>
            <a:endParaRPr lang="es-ES" sz="2000" dirty="0" smtClean="0">
              <a:solidFill>
                <a:schemeClr val="bg1"/>
              </a:solidFill>
            </a:endParaRPr>
          </a:p>
        </p:txBody>
      </p:sp>
      <p:pic>
        <p:nvPicPr>
          <p:cNvPr id="5122" name="Picture 2" descr="Resultado de imagen de herramien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21088"/>
            <a:ext cx="4407768" cy="2479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936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3672" y="2054780"/>
            <a:ext cx="4870376" cy="29089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b="1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Protección</a:t>
            </a:r>
            <a:r>
              <a:rPr lang="es-ES" dirty="0" smtClean="0">
                <a:solidFill>
                  <a:schemeClr val="bg1"/>
                </a:solidFill>
              </a:rPr>
              <a:t> de información y datos personales, </a:t>
            </a:r>
            <a:r>
              <a:rPr lang="es-ES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protección</a:t>
            </a:r>
            <a:r>
              <a:rPr lang="es-ES" dirty="0" smtClean="0">
                <a:solidFill>
                  <a:schemeClr val="bg1"/>
                </a:solidFill>
              </a:rPr>
              <a:t> de la identidad digital, medidas de seguridad, </a:t>
            </a:r>
            <a:r>
              <a:rPr lang="es-ES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uso responsable </a:t>
            </a:r>
            <a:r>
              <a:rPr lang="es-ES" dirty="0" smtClean="0">
                <a:solidFill>
                  <a:schemeClr val="bg1"/>
                </a:solidFill>
              </a:rPr>
              <a:t>y seguro. </a:t>
            </a:r>
          </a:p>
          <a:p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274638"/>
            <a:ext cx="86868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s-ES" dirty="0" smtClean="0">
              <a:solidFill>
                <a:schemeClr val="bg1"/>
              </a:solidFill>
            </a:endParaRPr>
          </a:p>
          <a:p>
            <a:pPr algn="r"/>
            <a:r>
              <a:rPr lang="es-ES" dirty="0" smtClean="0"/>
              <a:t>4. Área </a:t>
            </a:r>
            <a:r>
              <a:rPr lang="es-ES" dirty="0" smtClean="0">
                <a:latin typeface="Impact" panose="020B0806030902050204" pitchFamily="34" charset="0"/>
              </a:rPr>
              <a:t>SEGURIDAD</a:t>
            </a:r>
          </a:p>
          <a:p>
            <a:pPr algn="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5301208"/>
            <a:ext cx="5004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COMPETENCIAS</a:t>
            </a:r>
          </a:p>
          <a:p>
            <a:endParaRPr lang="es-ES" sz="2400" dirty="0" smtClean="0">
              <a:solidFill>
                <a:schemeClr val="bg1"/>
              </a:solidFill>
            </a:endParaRPr>
          </a:p>
          <a:p>
            <a:r>
              <a:rPr lang="es-ES" sz="2400" dirty="0" smtClean="0">
                <a:solidFill>
                  <a:schemeClr val="bg1"/>
                </a:solidFill>
              </a:rPr>
              <a:t>CÓMO IDENTIFICARLA: </a:t>
            </a:r>
            <a:r>
              <a:rPr lang="es-ES" sz="2400" i="1" dirty="0" err="1" smtClean="0">
                <a:solidFill>
                  <a:schemeClr val="bg1"/>
                </a:solidFill>
              </a:rPr>
              <a:t>Focus</a:t>
            </a:r>
            <a:r>
              <a:rPr lang="es-ES" sz="2400" i="1" dirty="0" smtClean="0">
                <a:solidFill>
                  <a:schemeClr val="bg1"/>
                </a:solidFill>
              </a:rPr>
              <a:t> </a:t>
            </a:r>
            <a:r>
              <a:rPr lang="es-ES" sz="2400" i="1" dirty="0" err="1" smtClean="0">
                <a:solidFill>
                  <a:schemeClr val="bg1"/>
                </a:solidFill>
              </a:rPr>
              <a:t>Group</a:t>
            </a:r>
            <a:r>
              <a:rPr lang="es-ES" sz="2400" i="1" dirty="0" smtClean="0">
                <a:solidFill>
                  <a:schemeClr val="bg1"/>
                </a:solidFill>
              </a:rPr>
              <a:t>.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4100" name="Picture 4" descr="Resultado de imagen de peligros redes sociales groom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3898776" cy="2705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61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598321"/>
            <a:ext cx="5698976" cy="36289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2400" dirty="0">
                <a:solidFill>
                  <a:schemeClr val="bg1"/>
                </a:solidFill>
              </a:rPr>
              <a:t>Identificar necesidades de uso </a:t>
            </a:r>
            <a:r>
              <a:rPr lang="es-ES" sz="2400" b="1" dirty="0">
                <a:solidFill>
                  <a:schemeClr val="bg1"/>
                </a:solidFill>
              </a:rPr>
              <a:t>de recursos digitales</a:t>
            </a:r>
            <a:r>
              <a:rPr lang="es-ES" sz="2400" dirty="0">
                <a:solidFill>
                  <a:schemeClr val="bg1"/>
                </a:solidFill>
              </a:rPr>
              <a:t>, tomar decisiones informadas sobre las herramientas digitales más apropiadas según el propósito o la necesidad, </a:t>
            </a:r>
            <a:r>
              <a:rPr lang="es-ES" sz="2400" b="1" dirty="0">
                <a:solidFill>
                  <a:schemeClr val="bg1"/>
                </a:solidFill>
              </a:rPr>
              <a:t>resolver problemas conceptuales a través de medios digitales</a:t>
            </a:r>
            <a:r>
              <a:rPr lang="es-ES" sz="2400" dirty="0">
                <a:solidFill>
                  <a:schemeClr val="bg1"/>
                </a:solidFill>
              </a:rPr>
              <a:t>, usar las tecnologías de forma creativa, resolver problemas técnicos, actualizar su propia competencia y la de </a:t>
            </a:r>
            <a:r>
              <a:rPr lang="es-ES" sz="2400" dirty="0" smtClean="0">
                <a:solidFill>
                  <a:schemeClr val="bg1"/>
                </a:solidFill>
              </a:rPr>
              <a:t>otros.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274638"/>
            <a:ext cx="86868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dirty="0" smtClean="0"/>
              <a:t>5. Área </a:t>
            </a:r>
            <a:r>
              <a:rPr lang="es-ES" dirty="0" smtClean="0">
                <a:latin typeface="Impact" panose="020B0806030902050204" pitchFamily="34" charset="0"/>
              </a:rPr>
              <a:t>RESOLUCIÓN DE PROBLEMAS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544724" y="5377160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</a:rPr>
              <a:t>COMPETENCIAS</a:t>
            </a:r>
          </a:p>
          <a:p>
            <a:endParaRPr lang="es-ES" sz="2000" dirty="0" smtClean="0">
              <a:solidFill>
                <a:schemeClr val="bg1"/>
              </a:solidFill>
            </a:endParaRPr>
          </a:p>
          <a:p>
            <a:r>
              <a:rPr lang="es-ES" sz="2000" dirty="0" smtClean="0">
                <a:solidFill>
                  <a:schemeClr val="bg1"/>
                </a:solidFill>
              </a:rPr>
              <a:t>CÓMO IDENTIFICARLA: Estrategias anteriores </a:t>
            </a:r>
            <a:r>
              <a:rPr lang="es-ES" i="1" dirty="0" smtClean="0">
                <a:solidFill>
                  <a:schemeClr val="bg1"/>
                </a:solidFill>
              </a:rPr>
              <a:t>.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4744" y="3068960"/>
            <a:ext cx="5338937" cy="329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Resultado de imagen de soluciones ingeniosa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13"/>
          <a:stretch/>
        </p:blipFill>
        <p:spPr bwMode="auto">
          <a:xfrm>
            <a:off x="5874216" y="2110687"/>
            <a:ext cx="3066688" cy="36041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86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b="1" dirty="0">
                <a:solidFill>
                  <a:schemeClr val="bg1"/>
                </a:solidFill>
              </a:rPr>
              <a:t>Se hace necesario percibir </a:t>
            </a:r>
            <a:r>
              <a:rPr lang="es-ES" sz="3600" b="1" dirty="0" smtClean="0">
                <a:solidFill>
                  <a:schemeClr val="bg1"/>
                </a:solidFill>
              </a:rPr>
              <a:t>a </a:t>
            </a:r>
            <a:r>
              <a:rPr lang="es-ES" sz="3600" b="1" dirty="0">
                <a:solidFill>
                  <a:schemeClr val="bg1"/>
                </a:solidFill>
              </a:rPr>
              <a:t>la competencia digital como </a:t>
            </a:r>
            <a:r>
              <a:rPr lang="es-ES" sz="3600" b="1" dirty="0">
                <a:solidFill>
                  <a:schemeClr val="bg1"/>
                </a:solidFill>
                <a:latin typeface="Bauhaus 93" panose="04030905020B02020C02" pitchFamily="82" charset="0"/>
              </a:rPr>
              <a:t>PROCESO</a:t>
            </a:r>
            <a:r>
              <a:rPr lang="es-ES" sz="3600" b="1" dirty="0">
                <a:solidFill>
                  <a:schemeClr val="bg1"/>
                </a:solidFill>
              </a:rPr>
              <a:t> </a:t>
            </a:r>
            <a:r>
              <a:rPr lang="es-ES" sz="3600" b="1" dirty="0" smtClean="0">
                <a:solidFill>
                  <a:schemeClr val="bg1"/>
                </a:solidFill>
              </a:rPr>
              <a:t>,en </a:t>
            </a:r>
            <a:r>
              <a:rPr lang="es-ES" sz="3600" b="1" dirty="0">
                <a:solidFill>
                  <a:schemeClr val="bg1"/>
                </a:solidFill>
              </a:rPr>
              <a:t>lugar de </a:t>
            </a:r>
            <a:r>
              <a:rPr lang="es-ES" sz="3600" b="1" dirty="0" smtClean="0">
                <a:solidFill>
                  <a:schemeClr val="bg1"/>
                </a:solidFill>
                <a:latin typeface="Eras Light ITC" panose="020B0402030504020804" pitchFamily="34" charset="0"/>
              </a:rPr>
              <a:t>PRODUCTO</a:t>
            </a:r>
            <a:r>
              <a:rPr lang="es-ES" sz="3600" b="1" dirty="0" smtClean="0">
                <a:solidFill>
                  <a:schemeClr val="bg1"/>
                </a:solidFill>
              </a:rPr>
              <a:t>.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4" name="AutoShape 2" descr="Resultado de imagen de paque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0" y="3806472"/>
            <a:ext cx="9144000" cy="270143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4800" dirty="0" smtClean="0">
                <a:latin typeface="Algerian" panose="04020705040A02060702" pitchFamily="82" charset="0"/>
              </a:rPr>
              <a:t> 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6" y="4085629"/>
            <a:ext cx="2143125" cy="2143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Resultado de imagen de empaqueta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87" r="9187"/>
          <a:stretch/>
        </p:blipFill>
        <p:spPr bwMode="auto">
          <a:xfrm>
            <a:off x="429895" y="4221088"/>
            <a:ext cx="4368486" cy="1872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0" y="274638"/>
            <a:ext cx="86868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4800" dirty="0" smtClean="0">
                <a:latin typeface="Algerian" panose="04020705040A02060702" pitchFamily="82" charset="0"/>
              </a:rPr>
              <a:t>No</a:t>
            </a:r>
            <a:r>
              <a:rPr lang="es-ES" sz="4800" dirty="0" smtClean="0"/>
              <a:t> </a:t>
            </a:r>
            <a:r>
              <a:rPr lang="es-ES" sz="5400" dirty="0" smtClean="0">
                <a:latin typeface="Arial Rounded MT Bold" panose="020F0704030504030204" pitchFamily="34" charset="0"/>
              </a:rPr>
              <a:t>olvidar</a:t>
            </a:r>
            <a:r>
              <a:rPr lang="es-ES" sz="5400" dirty="0" smtClean="0"/>
              <a:t> </a:t>
            </a:r>
            <a:r>
              <a:rPr lang="es-ES" dirty="0" smtClean="0"/>
              <a:t>…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2760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hueco par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3" t="4224" r="14254" b="37651"/>
          <a:stretch/>
        </p:blipFill>
        <p:spPr bwMode="auto">
          <a:xfrm>
            <a:off x="390168" y="260648"/>
            <a:ext cx="8468816" cy="62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63960"/>
            <a:ext cx="3704456" cy="4730080"/>
          </a:xfrm>
        </p:spPr>
        <p:txBody>
          <a:bodyPr>
            <a:normAutofit lnSpcReduction="10000"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gency FB" panose="020B0503020202020204" pitchFamily="34" charset="0"/>
              </a:rPr>
              <a:t>AUSENCIAS </a:t>
            </a:r>
            <a:r>
              <a:rPr lang="es-ES" sz="4400" b="1" dirty="0">
                <a:solidFill>
                  <a:schemeClr val="tx1"/>
                </a:solidFill>
                <a:latin typeface="Agency FB" panose="020B0503020202020204" pitchFamily="34" charset="0"/>
              </a:rPr>
              <a:t>en </a:t>
            </a:r>
            <a:r>
              <a:rPr lang="es-ES" sz="4400" b="1" dirty="0" smtClean="0">
                <a:solidFill>
                  <a:schemeClr val="tx1"/>
                </a:solidFill>
                <a:latin typeface="Bauhaus 93" panose="04030905020B02020C02" pitchFamily="82" charset="0"/>
              </a:rPr>
              <a:t>DIGCOMP</a:t>
            </a:r>
          </a:p>
          <a:p>
            <a:endParaRPr lang="es-ES" sz="4400" b="1" dirty="0">
              <a:solidFill>
                <a:schemeClr val="tx1"/>
              </a:solidFill>
              <a:latin typeface="Agency FB" panose="020B0503020202020204" pitchFamily="34" charset="0"/>
            </a:endParaRPr>
          </a:p>
          <a:p>
            <a:endParaRPr lang="es-ES" sz="4400" b="1" dirty="0" smtClean="0">
              <a:solidFill>
                <a:schemeClr val="tx1"/>
              </a:solidFill>
              <a:latin typeface="Agency FB" panose="020B0503020202020204" pitchFamily="34" charset="0"/>
            </a:endParaRPr>
          </a:p>
          <a:p>
            <a:endParaRPr lang="es-ES" sz="4400" b="1" dirty="0">
              <a:solidFill>
                <a:schemeClr val="tx1"/>
              </a:solidFill>
              <a:latin typeface="Agency FB" panose="020B0503020202020204" pitchFamily="34" charset="0"/>
            </a:endParaRPr>
          </a:p>
          <a:p>
            <a:r>
              <a:rPr lang="es-ES" sz="4400" b="1" dirty="0" smtClean="0">
                <a:solidFill>
                  <a:schemeClr val="tx1"/>
                </a:solidFill>
                <a:latin typeface="Agency FB" panose="020B0503020202020204" pitchFamily="34" charset="0"/>
              </a:rPr>
              <a:t> </a:t>
            </a:r>
          </a:p>
          <a:p>
            <a:r>
              <a:rPr lang="es-ES" sz="1800" dirty="0" smtClean="0">
                <a:solidFill>
                  <a:schemeClr val="tx1"/>
                </a:solidFill>
              </a:rPr>
              <a:t>(</a:t>
            </a:r>
            <a:r>
              <a:rPr lang="es-ES" sz="1800" dirty="0">
                <a:solidFill>
                  <a:schemeClr val="tx1"/>
                </a:solidFill>
              </a:rPr>
              <a:t>Alonso-Ferreiro, 2016</a:t>
            </a:r>
            <a:r>
              <a:rPr lang="es-ES" sz="1800" dirty="0" smtClean="0">
                <a:solidFill>
                  <a:schemeClr val="tx1"/>
                </a:solidFill>
              </a:rPr>
              <a:t>)</a:t>
            </a:r>
            <a:endParaRPr lang="es-ES" sz="1800" b="1" dirty="0">
              <a:solidFill>
                <a:schemeClr val="tx1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624576" y="2564904"/>
            <a:ext cx="31196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Alfabetización </a:t>
            </a:r>
            <a:r>
              <a:rPr lang="es-E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mediática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Dimensión instrumental / habilidades operativas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Dimensión crítica [Transversal] – Ciudadanía </a:t>
            </a:r>
            <a:r>
              <a:rPr lang="es-E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Digital</a:t>
            </a:r>
            <a:endParaRPr lang="es-ES" sz="20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03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41023" y="2492896"/>
            <a:ext cx="7952928" cy="4104456"/>
          </a:xfrm>
        </p:spPr>
        <p:txBody>
          <a:bodyPr>
            <a:normAutofit fontScale="32500" lnSpcReduction="20000"/>
          </a:bodyPr>
          <a:lstStyle/>
          <a:p>
            <a:r>
              <a:rPr lang="es-ES" sz="9800" b="1" dirty="0">
                <a:solidFill>
                  <a:schemeClr val="bg1"/>
                </a:solidFill>
              </a:rPr>
              <a:t>REFERENCIAS FUNDAMENTALES</a:t>
            </a:r>
            <a:r>
              <a:rPr lang="es-ES" sz="9800" b="1" dirty="0" smtClean="0">
                <a:solidFill>
                  <a:schemeClr val="bg1"/>
                </a:solidFill>
              </a:rPr>
              <a:t>:</a:t>
            </a:r>
          </a:p>
          <a:p>
            <a:pPr algn="just"/>
            <a:endParaRPr lang="es-ES" sz="9800" dirty="0">
              <a:solidFill>
                <a:schemeClr val="bg1"/>
              </a:solidFill>
            </a:endParaRPr>
          </a:p>
          <a:p>
            <a:pPr algn="just"/>
            <a:r>
              <a:rPr lang="en-GB" sz="7000" dirty="0">
                <a:solidFill>
                  <a:schemeClr val="bg1"/>
                </a:solidFill>
              </a:rPr>
              <a:t>Ferrari, A. (2013). </a:t>
            </a:r>
            <a:r>
              <a:rPr lang="en-GB" sz="7000" i="1" dirty="0">
                <a:solidFill>
                  <a:schemeClr val="bg1"/>
                </a:solidFill>
              </a:rPr>
              <a:t>DIGCOMP a framework for developing and understanding digital competence in Europe.</a:t>
            </a:r>
            <a:r>
              <a:rPr lang="en-GB" sz="7000" dirty="0">
                <a:solidFill>
                  <a:schemeClr val="bg1"/>
                </a:solidFill>
              </a:rPr>
              <a:t> Luxembourg: Publications Office of the European Union. Retrieved from </a:t>
            </a:r>
            <a:r>
              <a:rPr lang="en-GB" sz="7000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en-GB" sz="7000" dirty="0" smtClean="0">
                <a:solidFill>
                  <a:schemeClr val="bg1"/>
                </a:solidFill>
                <a:hlinkClick r:id="rId2"/>
              </a:rPr>
              <a:t>ftp.jrc.es/EURdoc/JRC83167.pdf</a:t>
            </a:r>
            <a:endParaRPr lang="en-GB" sz="7000" dirty="0" smtClean="0">
              <a:solidFill>
                <a:schemeClr val="bg1"/>
              </a:solidFill>
            </a:endParaRPr>
          </a:p>
          <a:p>
            <a:pPr algn="just"/>
            <a:endParaRPr lang="es-ES" sz="7000" dirty="0">
              <a:solidFill>
                <a:schemeClr val="bg1"/>
              </a:solidFill>
            </a:endParaRPr>
          </a:p>
          <a:p>
            <a:pPr algn="just"/>
            <a:r>
              <a:rPr lang="es-ES" sz="7000" dirty="0" err="1">
                <a:solidFill>
                  <a:schemeClr val="bg1"/>
                </a:solidFill>
              </a:rPr>
              <a:t>Vuorikari</a:t>
            </a:r>
            <a:r>
              <a:rPr lang="es-ES" sz="7000" dirty="0">
                <a:solidFill>
                  <a:schemeClr val="bg1"/>
                </a:solidFill>
              </a:rPr>
              <a:t>, R., </a:t>
            </a:r>
            <a:r>
              <a:rPr lang="es-ES" sz="7000" dirty="0" err="1">
                <a:solidFill>
                  <a:schemeClr val="bg1"/>
                </a:solidFill>
              </a:rPr>
              <a:t>Punie</a:t>
            </a:r>
            <a:r>
              <a:rPr lang="es-ES" sz="7000" dirty="0">
                <a:solidFill>
                  <a:schemeClr val="bg1"/>
                </a:solidFill>
              </a:rPr>
              <a:t>, Y., Carretero, S., &amp; Van den Brande, L. (2016). </a:t>
            </a:r>
            <a:r>
              <a:rPr lang="en-GB" sz="7000" i="1" dirty="0" err="1">
                <a:solidFill>
                  <a:schemeClr val="bg1"/>
                </a:solidFill>
              </a:rPr>
              <a:t>DigComp</a:t>
            </a:r>
            <a:r>
              <a:rPr lang="en-GB" sz="7000" i="1" dirty="0">
                <a:solidFill>
                  <a:schemeClr val="bg1"/>
                </a:solidFill>
              </a:rPr>
              <a:t> 2.0: The Digital Competence Framework for Citizens</a:t>
            </a:r>
            <a:r>
              <a:rPr lang="en-GB" sz="7000" dirty="0">
                <a:solidFill>
                  <a:schemeClr val="bg1"/>
                </a:solidFill>
              </a:rPr>
              <a:t>. Luxembourg: Publications Office of the European Union. Retrieved from </a:t>
            </a:r>
            <a:r>
              <a:rPr lang="en-GB" sz="7000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en-GB" sz="7000" dirty="0" smtClean="0">
                <a:solidFill>
                  <a:schemeClr val="bg1"/>
                </a:solidFill>
                <a:hlinkClick r:id="rId2"/>
              </a:rPr>
              <a:t>ftp.jrc.es/EURdoc/JRC83167.pdf</a:t>
            </a:r>
            <a:endParaRPr lang="en-GB" sz="7000" dirty="0" smtClean="0">
              <a:solidFill>
                <a:schemeClr val="bg1"/>
              </a:solidFill>
            </a:endParaRPr>
          </a:p>
          <a:p>
            <a:pPr algn="just"/>
            <a:endParaRPr lang="es-ES" sz="7000" dirty="0">
              <a:solidFill>
                <a:schemeClr val="bg1"/>
              </a:solidFill>
            </a:endParaRPr>
          </a:p>
          <a:p>
            <a:endParaRPr lang="es-ES" dirty="0"/>
          </a:p>
        </p:txBody>
      </p:sp>
      <p:sp>
        <p:nvSpPr>
          <p:cNvPr id="4" name="AutoShape 2" descr="Resultado de imagen de unicornio en letr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474087" y="620688"/>
            <a:ext cx="86868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200" dirty="0" smtClean="0"/>
              <a:t>Ahora que tenemos tú </a:t>
            </a:r>
            <a:r>
              <a:rPr lang="es-ES" sz="3200" dirty="0" smtClean="0">
                <a:latin typeface="Bauhaus 93" panose="04030905020B02020C02" pitchFamily="82" charset="0"/>
              </a:rPr>
              <a:t>atención</a:t>
            </a:r>
            <a:endParaRPr lang="es-ES" sz="3200" dirty="0">
              <a:latin typeface="Bauhaus 93" panose="04030905020B02020C02" pitchFamily="82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0" t="5970" r="3811" b="7703"/>
          <a:stretch/>
        </p:blipFill>
        <p:spPr bwMode="auto">
          <a:xfrm>
            <a:off x="307975" y="160338"/>
            <a:ext cx="3125018" cy="2161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93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r"/>
            <a:r>
              <a:rPr lang="es-ES" dirty="0" smtClean="0"/>
              <a:t>Otras </a:t>
            </a:r>
            <a:r>
              <a:rPr lang="es-ES" dirty="0" smtClean="0">
                <a:latin typeface="Bauhaus 93" panose="04030905020B02020C02" pitchFamily="82" charset="0"/>
              </a:rPr>
              <a:t>referencias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Alonso-Ferreiro, A. (2016). </a:t>
            </a:r>
            <a:r>
              <a:rPr lang="es-ES" sz="2400" i="1" dirty="0">
                <a:solidFill>
                  <a:schemeClr val="bg1"/>
                </a:solidFill>
              </a:rPr>
              <a:t>Competencia digital y Escuela. Estudio de caso en dos CEIP de Galicia</a:t>
            </a:r>
            <a:r>
              <a:rPr lang="es-ES" sz="2400" dirty="0">
                <a:solidFill>
                  <a:schemeClr val="bg1"/>
                </a:solidFill>
              </a:rPr>
              <a:t> [Tese inédita]. Santiago de Compostela.</a:t>
            </a:r>
          </a:p>
          <a:p>
            <a:r>
              <a:rPr lang="es-ES" sz="2400" dirty="0" err="1">
                <a:solidFill>
                  <a:schemeClr val="bg1"/>
                </a:solidFill>
              </a:rPr>
              <a:t>Aparici</a:t>
            </a:r>
            <a:r>
              <a:rPr lang="es-ES" sz="2400" dirty="0">
                <a:solidFill>
                  <a:schemeClr val="bg1"/>
                </a:solidFill>
              </a:rPr>
              <a:t>, R., Campuzano, A., </a:t>
            </a:r>
            <a:r>
              <a:rPr lang="es-ES" sz="2400" dirty="0" err="1">
                <a:solidFill>
                  <a:schemeClr val="bg1"/>
                </a:solidFill>
              </a:rPr>
              <a:t>Ferrés</a:t>
            </a:r>
            <a:r>
              <a:rPr lang="es-ES" sz="2400" dirty="0">
                <a:solidFill>
                  <a:schemeClr val="bg1"/>
                </a:solidFill>
              </a:rPr>
              <a:t>, J., &amp; Matilla, A. (2010). </a:t>
            </a:r>
            <a:r>
              <a:rPr lang="es-ES" sz="2400" i="1" dirty="0">
                <a:solidFill>
                  <a:schemeClr val="bg1"/>
                </a:solidFill>
              </a:rPr>
              <a:t>La Educación Mediática en la Escuela 2.0</a:t>
            </a:r>
            <a:r>
              <a:rPr lang="es-ES" sz="2400" dirty="0">
                <a:solidFill>
                  <a:schemeClr val="bg1"/>
                </a:solidFill>
              </a:rPr>
              <a:t>. ITE-Ministerio de Educación. </a:t>
            </a:r>
            <a:r>
              <a:rPr lang="en-GB" sz="2400" dirty="0">
                <a:solidFill>
                  <a:schemeClr val="bg1"/>
                </a:solidFill>
              </a:rPr>
              <a:t>Retrieved from </a:t>
            </a:r>
            <a:r>
              <a:rPr lang="en-GB" sz="2400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en-GB" sz="2400" dirty="0" smtClean="0">
                <a:solidFill>
                  <a:schemeClr val="bg1"/>
                </a:solidFill>
                <a:hlinkClick r:id="rId2"/>
              </a:rPr>
              <a:t>ntic.educacion.es/w3/web_20/informes/educacion_mediatica_e20_julio20010.pdf</a:t>
            </a:r>
            <a:endParaRPr lang="en-GB" sz="2400" dirty="0" smtClean="0">
              <a:solidFill>
                <a:schemeClr val="bg1"/>
              </a:solidFill>
            </a:endParaRPr>
          </a:p>
          <a:p>
            <a:r>
              <a:rPr lang="es-ES" sz="2400" dirty="0" err="1">
                <a:solidFill>
                  <a:schemeClr val="bg1"/>
                </a:solidFill>
              </a:rPr>
              <a:t>Bawden</a:t>
            </a:r>
            <a:r>
              <a:rPr lang="es-ES" sz="2400" dirty="0">
                <a:solidFill>
                  <a:schemeClr val="bg1"/>
                </a:solidFill>
              </a:rPr>
              <a:t>, D. (2002). Revisión de los conceptos de alfabetización informacional y alfabetización digital. </a:t>
            </a:r>
            <a:r>
              <a:rPr lang="es-ES" sz="2400" i="1" dirty="0">
                <a:solidFill>
                  <a:schemeClr val="bg1"/>
                </a:solidFill>
              </a:rPr>
              <a:t>Anales de Documentación</a:t>
            </a:r>
            <a:r>
              <a:rPr lang="es-ES" sz="2400" dirty="0">
                <a:solidFill>
                  <a:schemeClr val="bg1"/>
                </a:solidFill>
              </a:rPr>
              <a:t>, </a:t>
            </a:r>
            <a:r>
              <a:rPr lang="es-ES" sz="2400" i="1" dirty="0">
                <a:solidFill>
                  <a:schemeClr val="bg1"/>
                </a:solidFill>
              </a:rPr>
              <a:t>5</a:t>
            </a:r>
            <a:r>
              <a:rPr lang="es-ES" sz="2400" dirty="0">
                <a:solidFill>
                  <a:schemeClr val="bg1"/>
                </a:solidFill>
              </a:rPr>
              <a:t>, 361–408.</a:t>
            </a:r>
          </a:p>
          <a:p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8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 smtClean="0">
                <a:solidFill>
                  <a:schemeClr val="bg1"/>
                </a:solidFill>
              </a:rPr>
              <a:t>Comisión </a:t>
            </a:r>
            <a:r>
              <a:rPr lang="es-ES" sz="2800" dirty="0">
                <a:solidFill>
                  <a:schemeClr val="bg1"/>
                </a:solidFill>
              </a:rPr>
              <a:t>Europea. (2004). Competencias clave para un aprendizaje a lo largo de la vida. Un marco de referencia europeo. </a:t>
            </a:r>
            <a:r>
              <a:rPr lang="es-ES" sz="2800" dirty="0" err="1">
                <a:solidFill>
                  <a:schemeClr val="bg1"/>
                </a:solidFill>
              </a:rPr>
              <a:t>Retrieved</a:t>
            </a:r>
            <a:r>
              <a:rPr lang="es-ES" sz="2800" dirty="0">
                <a:solidFill>
                  <a:schemeClr val="bg1"/>
                </a:solidFill>
              </a:rPr>
              <a:t> </a:t>
            </a:r>
            <a:r>
              <a:rPr lang="es-ES" sz="2800" dirty="0" err="1">
                <a:solidFill>
                  <a:schemeClr val="bg1"/>
                </a:solidFill>
              </a:rPr>
              <a:t>from</a:t>
            </a:r>
            <a:r>
              <a:rPr lang="es-ES" sz="2800" dirty="0">
                <a:solidFill>
                  <a:schemeClr val="bg1"/>
                </a:solidFill>
              </a:rPr>
              <a:t> http://www.educastur.princast.es/info/calidad/indicadores/doc/comision_europea.pdf</a:t>
            </a:r>
          </a:p>
          <a:p>
            <a:r>
              <a:rPr lang="es-ES" sz="2800" dirty="0">
                <a:solidFill>
                  <a:schemeClr val="bg1"/>
                </a:solidFill>
              </a:rPr>
              <a:t>Comisión Europea. RECOMENDACIÓN DEL PARLAMENTO EUROPEO Y DEL CONSEJO de 18 de diciembre de 2006 sobre las competencias clave para el aprendizaje permanente, (2006/962/CE) (2006).</a:t>
            </a:r>
          </a:p>
          <a:p>
            <a:r>
              <a:rPr lang="en-GB" sz="2800" dirty="0">
                <a:solidFill>
                  <a:schemeClr val="bg1"/>
                </a:solidFill>
              </a:rPr>
              <a:t>Ferrari, A. (2012). </a:t>
            </a:r>
            <a:r>
              <a:rPr lang="en-GB" sz="2800" i="1" dirty="0">
                <a:solidFill>
                  <a:schemeClr val="bg1"/>
                </a:solidFill>
              </a:rPr>
              <a:t>Digital Competence in Practice: An Analysis of Frameworks</a:t>
            </a:r>
            <a:r>
              <a:rPr lang="en-GB" sz="2800" dirty="0">
                <a:solidFill>
                  <a:schemeClr val="bg1"/>
                </a:solidFill>
              </a:rPr>
              <a:t>. Luxembourg: Publications Office of the European Union. Retrieved from http://ftp.jrc.es/EURdoc/JRC83167.pdf</a:t>
            </a:r>
            <a:endParaRPr lang="es-ES" sz="2800" dirty="0">
              <a:solidFill>
                <a:schemeClr val="bg1"/>
              </a:solidFill>
            </a:endParaRPr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0" y="274638"/>
            <a:ext cx="8686800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mtClean="0"/>
              <a:t>Otras </a:t>
            </a:r>
            <a:r>
              <a:rPr lang="es-ES" smtClean="0">
                <a:latin typeface="Bauhaus 93" panose="04030905020B02020C02" pitchFamily="82" charset="0"/>
              </a:rPr>
              <a:t>referencias</a:t>
            </a:r>
            <a:r>
              <a:rPr lang="es-ES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07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756" y="1417638"/>
            <a:ext cx="8507288" cy="5257800"/>
          </a:xfrm>
        </p:spPr>
        <p:txBody>
          <a:bodyPr>
            <a:noAutofit/>
          </a:bodyPr>
          <a:lstStyle/>
          <a:p>
            <a:r>
              <a:rPr lang="en-GB" sz="2000" dirty="0" err="1">
                <a:solidFill>
                  <a:schemeClr val="bg1"/>
                </a:solidFill>
              </a:rPr>
              <a:t>Gewerc</a:t>
            </a:r>
            <a:r>
              <a:rPr lang="en-GB" sz="2000" dirty="0">
                <a:solidFill>
                  <a:schemeClr val="bg1"/>
                </a:solidFill>
              </a:rPr>
              <a:t>, A., &amp; Armando, J. (2016). New Literacies in the Intellectual Field of Education: Mapping Theoretical Perspectives in Scientific Publications. In D. Fonseca &amp; E. Redondo (Eds.), </a:t>
            </a:r>
            <a:r>
              <a:rPr lang="en-GB" sz="2000" i="1" dirty="0">
                <a:solidFill>
                  <a:schemeClr val="bg1"/>
                </a:solidFill>
              </a:rPr>
              <a:t>Handbook of research on applied E-learning in engineering and architecture education</a:t>
            </a:r>
            <a:r>
              <a:rPr lang="en-GB" sz="2000" dirty="0">
                <a:solidFill>
                  <a:schemeClr val="bg1"/>
                </a:solidFill>
              </a:rPr>
              <a:t> (pp. 88–113). Hershey, PA: Engineering Science Reference.</a:t>
            </a:r>
            <a:endParaRPr lang="es-ES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Gilster</a:t>
            </a:r>
            <a:r>
              <a:rPr lang="en-GB" sz="2000" dirty="0">
                <a:solidFill>
                  <a:schemeClr val="bg1"/>
                </a:solidFill>
              </a:rPr>
              <a:t>, P. (1997). </a:t>
            </a:r>
            <a:r>
              <a:rPr lang="en-GB" sz="2000" i="1" dirty="0">
                <a:solidFill>
                  <a:schemeClr val="bg1"/>
                </a:solidFill>
              </a:rPr>
              <a:t>Digital Literacy</a:t>
            </a:r>
            <a:r>
              <a:rPr lang="en-GB" sz="2000" dirty="0">
                <a:solidFill>
                  <a:schemeClr val="bg1"/>
                </a:solidFill>
              </a:rPr>
              <a:t>. New York: Wiley.</a:t>
            </a:r>
            <a:endParaRPr lang="es-ES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Rychen</a:t>
            </a:r>
            <a:r>
              <a:rPr lang="en-GB" sz="2000" dirty="0">
                <a:solidFill>
                  <a:schemeClr val="bg1"/>
                </a:solidFill>
              </a:rPr>
              <a:t>, D. S., &amp; </a:t>
            </a:r>
            <a:r>
              <a:rPr lang="en-GB" sz="2000" dirty="0" err="1">
                <a:solidFill>
                  <a:schemeClr val="bg1"/>
                </a:solidFill>
              </a:rPr>
              <a:t>Salganik</a:t>
            </a:r>
            <a:r>
              <a:rPr lang="en-GB" sz="2000" dirty="0">
                <a:solidFill>
                  <a:schemeClr val="bg1"/>
                </a:solidFill>
              </a:rPr>
              <a:t>, L. H. (2003). </a:t>
            </a:r>
            <a:r>
              <a:rPr lang="en-GB" sz="2000" i="1" dirty="0">
                <a:solidFill>
                  <a:schemeClr val="bg1"/>
                </a:solidFill>
              </a:rPr>
              <a:t>DESECO: Summary of the final report “Key Competencies for a Successful Life and a Well-Functioning Society”</a:t>
            </a:r>
            <a:r>
              <a:rPr lang="en-GB" sz="2000" dirty="0">
                <a:solidFill>
                  <a:schemeClr val="bg1"/>
                </a:solidFill>
              </a:rPr>
              <a:t> (pp. 1–6). </a:t>
            </a:r>
            <a:r>
              <a:rPr lang="en-GB" sz="2000" dirty="0" err="1">
                <a:solidFill>
                  <a:schemeClr val="bg1"/>
                </a:solidFill>
              </a:rPr>
              <a:t>Göttingen</a:t>
            </a:r>
            <a:r>
              <a:rPr lang="en-GB" sz="2000" dirty="0">
                <a:solidFill>
                  <a:schemeClr val="bg1"/>
                </a:solidFill>
              </a:rPr>
              <a:t>: </a:t>
            </a:r>
            <a:r>
              <a:rPr lang="en-GB" sz="2000" dirty="0" err="1">
                <a:solidFill>
                  <a:schemeClr val="bg1"/>
                </a:solidFill>
              </a:rPr>
              <a:t>Hogrefe</a:t>
            </a:r>
            <a:r>
              <a:rPr lang="en-GB" sz="2000" dirty="0">
                <a:solidFill>
                  <a:schemeClr val="bg1"/>
                </a:solidFill>
              </a:rPr>
              <a:t> &amp; Huber Publishers. Retrieved from http://antonio-jimenez.com/documentos/Web-Offline/cepcastilleja/contenido/ccbb/saber_mas/deseco/5_deseco_final_report.pdf</a:t>
            </a:r>
            <a:endParaRPr lang="es-ES" sz="2000" dirty="0">
              <a:solidFill>
                <a:schemeClr val="bg1"/>
              </a:solidFill>
            </a:endParaRPr>
          </a:p>
          <a:p>
            <a:r>
              <a:rPr lang="es-ES" sz="2000" dirty="0" err="1">
                <a:solidFill>
                  <a:schemeClr val="bg1"/>
                </a:solidFill>
              </a:rPr>
              <a:t>Vuorikari</a:t>
            </a:r>
            <a:r>
              <a:rPr lang="es-ES" sz="2000" dirty="0">
                <a:solidFill>
                  <a:schemeClr val="bg1"/>
                </a:solidFill>
              </a:rPr>
              <a:t>, R., </a:t>
            </a:r>
            <a:r>
              <a:rPr lang="es-ES" sz="2000" dirty="0" err="1">
                <a:solidFill>
                  <a:schemeClr val="bg1"/>
                </a:solidFill>
              </a:rPr>
              <a:t>Punie</a:t>
            </a:r>
            <a:r>
              <a:rPr lang="es-ES" sz="2000" dirty="0">
                <a:solidFill>
                  <a:schemeClr val="bg1"/>
                </a:solidFill>
              </a:rPr>
              <a:t>, Y., Carretero, S., &amp; Van den Brande, L. (2016). </a:t>
            </a:r>
            <a:r>
              <a:rPr lang="en-GB" sz="2000" i="1" dirty="0" err="1">
                <a:solidFill>
                  <a:schemeClr val="bg1"/>
                </a:solidFill>
              </a:rPr>
              <a:t>DigComp</a:t>
            </a:r>
            <a:r>
              <a:rPr lang="en-GB" sz="2000" i="1" dirty="0">
                <a:solidFill>
                  <a:schemeClr val="bg1"/>
                </a:solidFill>
              </a:rPr>
              <a:t> 2.0: The Digital Competence Framework for Citizens</a:t>
            </a:r>
            <a:r>
              <a:rPr lang="en-GB" sz="2000" dirty="0">
                <a:solidFill>
                  <a:schemeClr val="bg1"/>
                </a:solidFill>
              </a:rPr>
              <a:t>. Luxembourg: Publications Office of the European Union. </a:t>
            </a:r>
            <a:r>
              <a:rPr lang="es-ES" sz="2000" dirty="0" err="1">
                <a:solidFill>
                  <a:schemeClr val="bg1"/>
                </a:solidFill>
              </a:rPr>
              <a:t>Retrieved</a:t>
            </a:r>
            <a:r>
              <a:rPr lang="es-ES" sz="2000" dirty="0">
                <a:solidFill>
                  <a:schemeClr val="bg1"/>
                </a:solidFill>
              </a:rPr>
              <a:t> </a:t>
            </a:r>
            <a:r>
              <a:rPr lang="es-ES" sz="2000" dirty="0" err="1">
                <a:solidFill>
                  <a:schemeClr val="bg1"/>
                </a:solidFill>
              </a:rPr>
              <a:t>from</a:t>
            </a:r>
            <a:r>
              <a:rPr lang="es-ES" sz="2000" dirty="0">
                <a:solidFill>
                  <a:schemeClr val="bg1"/>
                </a:solidFill>
              </a:rPr>
              <a:t> http://ftp.jrc.es/EURdoc/JRC83167.pdf</a:t>
            </a:r>
          </a:p>
          <a:p>
            <a:endParaRPr lang="es-ES" sz="14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0" y="274638"/>
            <a:ext cx="8686800" cy="92211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mtClean="0"/>
              <a:t>Otras </a:t>
            </a:r>
            <a:r>
              <a:rPr lang="es-ES" smtClean="0">
                <a:latin typeface="Bauhaus 93" panose="04030905020B02020C02" pitchFamily="82" charset="0"/>
              </a:rPr>
              <a:t>referencias</a:t>
            </a:r>
            <a:r>
              <a:rPr lang="es-ES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871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Bauhaus 93" panose="04030905020B02020C02" pitchFamily="82" charset="0"/>
              </a:rPr>
              <a:t/>
            </a:r>
            <a:br>
              <a:rPr lang="es-ES" dirty="0" smtClean="0">
                <a:latin typeface="Bauhaus 93" panose="04030905020B02020C02" pitchFamily="82" charset="0"/>
              </a:rPr>
            </a:br>
            <a:r>
              <a:rPr lang="es-ES" dirty="0" smtClean="0">
                <a:latin typeface="Bauhaus 93" panose="04030905020B02020C02" pitchFamily="82" charset="0"/>
              </a:rPr>
              <a:t>¿</a:t>
            </a:r>
            <a:r>
              <a:rPr lang="es-ES" sz="6000" dirty="0" smtClean="0">
                <a:latin typeface="Bauhaus 93" panose="04030905020B02020C02" pitchFamily="82" charset="0"/>
              </a:rPr>
              <a:t>Dudas</a:t>
            </a:r>
            <a:r>
              <a:rPr lang="es-ES" dirty="0" smtClean="0">
                <a:latin typeface="Bauhaus 93" panose="04030905020B02020C02" pitchFamily="82" charset="0"/>
              </a:rPr>
              <a:t>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latin typeface="Baskerville Old Face" panose="02020602080505020303" pitchFamily="18" charset="0"/>
              </a:rPr>
              <a:t/>
            </a:r>
            <a:br>
              <a:rPr lang="es-ES" dirty="0" smtClean="0">
                <a:latin typeface="Baskerville Old Face" panose="02020602080505020303" pitchFamily="18" charset="0"/>
              </a:rPr>
            </a:br>
            <a:endParaRPr lang="es-ES" dirty="0">
              <a:latin typeface="Baskerville Old Face" panose="02020602080505020303" pitchFamily="18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0032" y="3429000"/>
            <a:ext cx="8229600" cy="301034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latin typeface="Candara" panose="020E0502030303020204" pitchFamily="34" charset="0"/>
              </a:rPr>
              <a:t>¿</a:t>
            </a:r>
            <a:r>
              <a:rPr lang="es-ES" sz="5400" dirty="0" smtClean="0">
                <a:latin typeface="Candara" panose="020E0502030303020204" pitchFamily="34" charset="0"/>
              </a:rPr>
              <a:t>Preguntas</a:t>
            </a:r>
            <a:r>
              <a:rPr lang="es-ES" dirty="0" smtClean="0">
                <a:latin typeface="Candara" panose="020E0502030303020204" pitchFamily="34" charset="0"/>
              </a:rPr>
              <a:t>?</a:t>
            </a:r>
            <a:endParaRPr lang="es-E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924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3016" y="620688"/>
            <a:ext cx="6501408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r"/>
            <a:r>
              <a:rPr lang="es-ES" dirty="0" smtClean="0">
                <a:latin typeface="Agency FB" panose="020B0503020202020204" pitchFamily="34" charset="0"/>
              </a:rPr>
              <a:t>Muchas </a:t>
            </a:r>
            <a:r>
              <a:rPr lang="es-ES" dirty="0" smtClean="0">
                <a:latin typeface="Bauhaus 93" panose="04030905020B02020C02" pitchFamily="82" charset="0"/>
              </a:rPr>
              <a:t>gracias</a:t>
            </a:r>
            <a:endParaRPr lang="es-ES" dirty="0">
              <a:latin typeface="Bauhaus 93" panose="04030905020B02020C02" pitchFamily="82" charset="0"/>
            </a:endParaRPr>
          </a:p>
        </p:txBody>
      </p:sp>
      <p:pic>
        <p:nvPicPr>
          <p:cNvPr id="4" name="Picture 2" descr="Resultado de imagen de grano de ar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49840"/>
            <a:ext cx="447718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 descr="Resultado de imagen de grupo investigacion stella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7164288" y="5549366"/>
            <a:ext cx="1979712" cy="131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-48029" y="5743846"/>
            <a:ext cx="1118307" cy="111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1142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1762</Words>
  <Application>Microsoft Office PowerPoint</Application>
  <PresentationFormat>Presentación en pantalla (4:3)</PresentationFormat>
  <Paragraphs>190</Paragraphs>
  <Slides>31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III Seminario:</vt:lpstr>
      <vt:lpstr>Competencia digital</vt:lpstr>
      <vt:lpstr>Y una nueva forma  de entender… el mundo.</vt:lpstr>
      <vt:lpstr>En la educación…</vt:lpstr>
      <vt:lpstr>El origen </vt:lpstr>
      <vt:lpstr>El impulso definitivo</vt:lpstr>
      <vt:lpstr>Presentación de PowerPoint</vt:lpstr>
      <vt:lpstr>DIFERENTES PERSPECTIVAS</vt:lpstr>
      <vt:lpstr>Como respuesta a las dificultades en el tratamiento del concepto de Competencia Digital y en la búsqueda de un referente europeo común: DIGCOMP </vt:lpstr>
      <vt:lpstr>¿Por qué DIGCOMP?  </vt:lpstr>
      <vt:lpstr>Presentación de PowerPoint</vt:lpstr>
      <vt:lpstr>Presentación de PowerPoint</vt:lpstr>
      <vt:lpstr>Presentación de PowerPoint</vt:lpstr>
      <vt:lpstr>Presentación de PowerPoint</vt:lpstr>
      <vt:lpstr>De manera general la información de las distintas áreas competenciales de la CD se obtendrán de las observaciones  y entrevistas con los diferentes agentes implicados, sus producciones, interacciones, etc.     </vt:lpstr>
      <vt:lpstr>Presentación de PowerPoint</vt:lpstr>
      <vt:lpstr>Presentación de PowerPoint</vt:lpstr>
      <vt:lpstr>Presentación de PowerPoint</vt:lpstr>
      <vt:lpstr> 1. Área INFORMACIÓN </vt:lpstr>
      <vt:lpstr>2. Área COMUNICACIÓN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Otras referencias…</vt:lpstr>
      <vt:lpstr>Presentación de PowerPoint</vt:lpstr>
      <vt:lpstr>Presentación de PowerPoint</vt:lpstr>
      <vt:lpstr> ¿Dudas?  </vt:lpstr>
      <vt:lpstr>Muchas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Competencia digital</dc:title>
  <dc:creator>Ana Rodriguez Groba</dc:creator>
  <cp:lastModifiedBy>Ana Rodriguez Groba</cp:lastModifiedBy>
  <cp:revision>30</cp:revision>
  <dcterms:created xsi:type="dcterms:W3CDTF">2016-11-29T14:02:10Z</dcterms:created>
  <dcterms:modified xsi:type="dcterms:W3CDTF">2016-11-30T15:59:06Z</dcterms:modified>
</cp:coreProperties>
</file>