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Century Gothic" panose="020B0502020202020204" pitchFamily="34" charset="0"/>
      <p:regular r:id="rId34"/>
      <p:bold r:id="rId35"/>
      <p:italic r:id="rId36"/>
      <p:boldItalic r:id="rId37"/>
    </p:embeddedFont>
    <p:embeddedFont>
      <p:font typeface="Lato" panose="020F0502020204030203" pitchFamily="34" charset="77"/>
      <p:regular r:id="rId38"/>
      <p:bold r:id="rId39"/>
      <p:italic r:id="rId40"/>
      <p:boldItalic r:id="rId41"/>
    </p:embeddedFont>
    <p:embeddedFont>
      <p:font typeface="Raleway" panose="020B0503030101060003" pitchFamily="34" charset="77"/>
      <p:regular r:id="rId42"/>
      <p:bold r:id="rId43"/>
      <p:italic r:id="rId44"/>
      <p:boldItalic r:id="rId45"/>
    </p:embeddedFont>
    <p:embeddedFont>
      <p:font typeface="Roboto"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F9182C-A6C6-44AF-A96C-0958364B6F04}">
  <a:tblStyle styleId="{BCF9182C-A6C6-44AF-A96C-0958364B6F0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2466"/>
  </p:normalViewPr>
  <p:slideViewPr>
    <p:cSldViewPr snapToGrid="0">
      <p:cViewPr varScale="1">
        <p:scale>
          <a:sx n="108" d="100"/>
          <a:sy n="108" d="100"/>
        </p:scale>
        <p:origin x="1760"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fab50e5c5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fab50e5c5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de8494fa7d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de8494fa7d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deac1356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deac1356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fab50e5c5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fab50e5c5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600"/>
              </a:spcAft>
              <a:buNone/>
            </a:pPr>
            <a:endParaRPr sz="1000" dirty="0">
              <a:solidFill>
                <a:schemeClr val="dk1"/>
              </a:solidFill>
              <a:latin typeface="Raleway"/>
              <a:ea typeface="Raleway"/>
              <a:cs typeface="Raleway"/>
              <a:sym typeface="Raleway"/>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bfab50e5c5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bfab50e5c5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spcBef>
                <a:spcPts val="360"/>
              </a:spcBef>
              <a:spcAft>
                <a:spcPts val="600"/>
              </a:spcAft>
              <a:buClr>
                <a:schemeClr val="dk1"/>
              </a:buClr>
              <a:buSzPts val="1300"/>
              <a:buFont typeface="Noto Sans Symbols"/>
              <a:buChar char="○"/>
            </a:pPr>
            <a:endParaRPr sz="1300" dirty="0">
              <a:solidFill>
                <a:schemeClr val="dk1"/>
              </a:solidFill>
              <a:highlight>
                <a:schemeClr val="lt1"/>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de8494fa7d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de8494fa7d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bf25bd2b0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bf25bd2b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bfab50e5c5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bfab50e5c5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bf25bd2b05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bf25bd2b05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c044830df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c044830d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de8494fa7d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de8494fa7d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bf25bd2b0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bf25bd2b0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c044830df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c044830dfa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044830df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044830df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c044830dfa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c044830df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044830dfa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044830dfa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c044830dfa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c044830df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de8494fa7d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de8494fa7d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044830dfa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c044830dfa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c044830dfa_2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c044830dfa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c044830dfa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c044830dfa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c044830dfa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c044830dfa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bfab50e5c5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bfab50e5c5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bfab50e5c5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bfab50e5c5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bfab50e5c5_0_2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bfab50e5c5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def023699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def023699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bg>
      <p:bgPr>
        <a:solidFill>
          <a:schemeClr val="dk2"/>
        </a:solidFill>
        <a:effectLst/>
      </p:bgPr>
    </p:bg>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778889" y="169200"/>
            <a:ext cx="7524000" cy="727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16" name="Google Shape;16;p2"/>
          <p:cNvSpPr txBox="1">
            <a:spLocks noGrp="1"/>
          </p:cNvSpPr>
          <p:nvPr>
            <p:ph type="body" idx="1"/>
          </p:nvPr>
        </p:nvSpPr>
        <p:spPr>
          <a:xfrm>
            <a:off x="809997" y="1666715"/>
            <a:ext cx="7524000" cy="27273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17" name="Google Shape;17;p2"/>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8" name="Google Shape;18;p2"/>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pic>
        <p:nvPicPr>
          <p:cNvPr id="19" name="Google Shape;19;p2"/>
          <p:cNvPicPr preferRelativeResize="0"/>
          <p:nvPr/>
        </p:nvPicPr>
        <p:blipFill>
          <a:blip r:embed="rId2">
            <a:alphaModFix/>
          </a:blip>
          <a:stretch>
            <a:fillRect/>
          </a:stretch>
        </p:blipFill>
        <p:spPr>
          <a:xfrm>
            <a:off x="7650825" y="4533063"/>
            <a:ext cx="1199222" cy="2698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0"/>
        <p:cNvGrpSpPr/>
        <p:nvPr/>
      </p:nvGrpSpPr>
      <p:grpSpPr>
        <a:xfrm>
          <a:off x="0" y="0"/>
          <a:ext cx="0" cy="0"/>
          <a:chOff x="0" y="0"/>
          <a:chExt cx="0" cy="0"/>
        </a:xfrm>
      </p:grpSpPr>
      <p:sp>
        <p:nvSpPr>
          <p:cNvPr id="21" name="Google Shape;21;p3"/>
          <p:cNvSpPr txBox="1">
            <a:spLocks noGrp="1"/>
          </p:cNvSpPr>
          <p:nvPr>
            <p:ph type="ctrTitle"/>
          </p:nvPr>
        </p:nvSpPr>
        <p:spPr>
          <a:xfrm>
            <a:off x="808831" y="1086859"/>
            <a:ext cx="7526400" cy="22284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5400"/>
              <a:buFont typeface="Raleway"/>
              <a:buNone/>
              <a:defRPr sz="54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22" name="Google Shape;22;p3"/>
          <p:cNvSpPr txBox="1">
            <a:spLocks noGrp="1"/>
          </p:cNvSpPr>
          <p:nvPr>
            <p:ph type="subTitle" idx="1"/>
          </p:nvPr>
        </p:nvSpPr>
        <p:spPr>
          <a:xfrm>
            <a:off x="808831" y="3960635"/>
            <a:ext cx="7526400" cy="3261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R="0" lvl="0" algn="l" rtl="0">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Raleway"/>
                <a:ea typeface="Raleway"/>
                <a:cs typeface="Raleway"/>
                <a:sym typeface="Raleway"/>
              </a:defRPr>
            </a:lvl1pPr>
            <a:lvl2pPr marR="0" lvl="1" algn="ctr" rtl="0">
              <a:lnSpc>
                <a:spcPct val="100000"/>
              </a:lnSpc>
              <a:spcBef>
                <a:spcPts val="600"/>
              </a:spcBef>
              <a:spcAft>
                <a:spcPts val="0"/>
              </a:spcAft>
              <a:buClr>
                <a:schemeClr val="accent1"/>
              </a:buClr>
              <a:buSzPts val="1600"/>
              <a:buFont typeface="Noto Sans Symbols"/>
              <a:buNone/>
              <a:defRPr sz="1600" b="0" i="0" u="none" strike="noStrike" cap="none">
                <a:solidFill>
                  <a:schemeClr val="lt1"/>
                </a:solidFill>
                <a:latin typeface="Raleway"/>
                <a:ea typeface="Raleway"/>
                <a:cs typeface="Raleway"/>
                <a:sym typeface="Raleway"/>
              </a:defRPr>
            </a:lvl2pPr>
            <a:lvl3pPr marR="0" lvl="2" algn="ctr"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Raleway"/>
                <a:ea typeface="Raleway"/>
                <a:cs typeface="Raleway"/>
                <a:sym typeface="Raleway"/>
              </a:defRPr>
            </a:lvl3pPr>
            <a:lvl4pPr marR="0" lvl="3" algn="ctr"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4pPr>
            <a:lvl5pPr marR="0" lvl="4" algn="ctr"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5pPr>
            <a:lvl6pPr marR="0" lvl="5" algn="ctr"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Century Gothic"/>
                <a:ea typeface="Century Gothic"/>
                <a:cs typeface="Century Gothic"/>
                <a:sym typeface="Century Gothic"/>
              </a:defRPr>
            </a:lvl6pPr>
            <a:lvl7pPr marR="0" lvl="6" algn="ctr"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Century Gothic"/>
                <a:ea typeface="Century Gothic"/>
                <a:cs typeface="Century Gothic"/>
                <a:sym typeface="Century Gothic"/>
              </a:defRPr>
            </a:lvl7pPr>
            <a:lvl8pPr marR="0" lvl="7" algn="ctr"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Century Gothic"/>
                <a:ea typeface="Century Gothic"/>
                <a:cs typeface="Century Gothic"/>
                <a:sym typeface="Century Gothic"/>
              </a:defRPr>
            </a:lvl8pPr>
            <a:lvl9pPr marR="0" lvl="8" algn="ctr" rtl="0">
              <a:lnSpc>
                <a:spcPct val="100000"/>
              </a:lnSpc>
              <a:spcBef>
                <a:spcPts val="600"/>
              </a:spcBef>
              <a:spcAft>
                <a:spcPts val="600"/>
              </a:spcAft>
              <a:buClr>
                <a:schemeClr val="accent1"/>
              </a:buClr>
              <a:buSzPts val="1200"/>
              <a:buFont typeface="Noto Sans Symbols"/>
              <a:buNone/>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23" name="Google Shape;23;p3"/>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4" name="Google Shape;24;p3"/>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5" name="Google Shape;25;p3"/>
          <p:cNvSpPr txBox="1">
            <a:spLocks noGrp="1"/>
          </p:cNvSpPr>
          <p:nvPr>
            <p:ph type="sldNum" idx="12"/>
          </p:nvPr>
        </p:nvSpPr>
        <p:spPr>
          <a:xfrm>
            <a:off x="7992331" y="4437121"/>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pic>
        <p:nvPicPr>
          <p:cNvPr id="26" name="Google Shape;26;p3"/>
          <p:cNvPicPr preferRelativeResize="0"/>
          <p:nvPr/>
        </p:nvPicPr>
        <p:blipFill>
          <a:blip r:embed="rId2">
            <a:alphaModFix/>
          </a:blip>
          <a:stretch>
            <a:fillRect/>
          </a:stretch>
        </p:blipFill>
        <p:spPr>
          <a:xfrm>
            <a:off x="7738400" y="4533063"/>
            <a:ext cx="1199222" cy="2698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27"/>
        <p:cNvGrpSpPr/>
        <p:nvPr/>
      </p:nvGrpSpPr>
      <p:grpSpPr>
        <a:xfrm>
          <a:off x="0" y="0"/>
          <a:ext cx="0" cy="0"/>
          <a:chOff x="0" y="0"/>
          <a:chExt cx="0" cy="0"/>
        </a:xfrm>
      </p:grpSpPr>
      <p:sp>
        <p:nvSpPr>
          <p:cNvPr id="28" name="Google Shape;28;p4"/>
          <p:cNvSpPr/>
          <p:nvPr/>
        </p:nvSpPr>
        <p:spPr>
          <a:xfrm>
            <a:off x="5752238" y="334567"/>
            <a:ext cx="3391800" cy="4061100"/>
          </a:xfrm>
          <a:custGeom>
            <a:avLst/>
            <a:gdLst/>
            <a:ahLst/>
            <a:cxnLst/>
            <a:rect l="l" t="t" r="r" b="b"/>
            <a:pathLst>
              <a:path w="120000" h="120000" extrusionOk="0">
                <a:moveTo>
                  <a:pt x="7627" y="0"/>
                </a:moveTo>
                <a:lnTo>
                  <a:pt x="7627" y="33250"/>
                </a:lnTo>
                <a:lnTo>
                  <a:pt x="333" y="38111"/>
                </a:lnTo>
                <a:lnTo>
                  <a:pt x="333" y="38111"/>
                </a:lnTo>
                <a:lnTo>
                  <a:pt x="250" y="38222"/>
                </a:lnTo>
                <a:lnTo>
                  <a:pt x="125" y="38388"/>
                </a:lnTo>
                <a:lnTo>
                  <a:pt x="0" y="38527"/>
                </a:lnTo>
                <a:lnTo>
                  <a:pt x="0" y="38694"/>
                </a:lnTo>
                <a:lnTo>
                  <a:pt x="0" y="38861"/>
                </a:lnTo>
                <a:lnTo>
                  <a:pt x="125" y="39000"/>
                </a:lnTo>
                <a:lnTo>
                  <a:pt x="250" y="39166"/>
                </a:lnTo>
                <a:lnTo>
                  <a:pt x="333" y="39277"/>
                </a:lnTo>
                <a:lnTo>
                  <a:pt x="7627" y="44138"/>
                </a:lnTo>
                <a:lnTo>
                  <a:pt x="7627" y="120000"/>
                </a:lnTo>
                <a:lnTo>
                  <a:pt x="119999" y="120000"/>
                </a:lnTo>
                <a:lnTo>
                  <a:pt x="119999" y="0"/>
                </a:lnTo>
                <a:lnTo>
                  <a:pt x="7627" y="0"/>
                </a:lnTo>
                <a:close/>
              </a:path>
            </a:pathLst>
          </a:custGeom>
          <a:blipFill rotWithShape="1">
            <a:blip r:embed="rId2">
              <a:alphaModFix/>
            </a:blip>
            <a:tile tx="0" ty="0" sx="99995" sy="99995" flip="none" algn="tl"/>
          </a:blipFill>
          <a:ln w="9525" cap="rnd" cmpd="sng">
            <a:solidFill>
              <a:schemeClr val="accent1"/>
            </a:solidFill>
            <a:prstDash val="solid"/>
            <a:round/>
            <a:headEnd type="none" w="sm" len="sm"/>
            <a:tailEnd type="none" w="sm" len="sm"/>
          </a:ln>
        </p:spPr>
      </p:sp>
      <p:sp>
        <p:nvSpPr>
          <p:cNvPr id="29" name="Google Shape;29;p4"/>
          <p:cNvSpPr/>
          <p:nvPr/>
        </p:nvSpPr>
        <p:spPr>
          <a:xfrm>
            <a:off x="5233988" y="0"/>
            <a:ext cx="3909900" cy="4400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4"/>
          <p:cNvSpPr txBox="1">
            <a:spLocks noGrp="1"/>
          </p:cNvSpPr>
          <p:nvPr>
            <p:ph type="title"/>
          </p:nvPr>
        </p:nvSpPr>
        <p:spPr>
          <a:xfrm rot="5400000">
            <a:off x="5062955" y="1514228"/>
            <a:ext cx="3851100" cy="17019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31" name="Google Shape;31;p4"/>
          <p:cNvSpPr txBox="1">
            <a:spLocks noGrp="1"/>
          </p:cNvSpPr>
          <p:nvPr>
            <p:ph type="body" idx="1"/>
          </p:nvPr>
        </p:nvSpPr>
        <p:spPr>
          <a:xfrm rot="5400000">
            <a:off x="1248038" y="-108533"/>
            <a:ext cx="4061100" cy="49473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32" name="Google Shape;32;p4"/>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 name="Google Shape;33;p4"/>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4" name="Google Shape;34;p4"/>
          <p:cNvSpPr txBox="1"/>
          <p:nvPr/>
        </p:nvSpPr>
        <p:spPr>
          <a:xfrm>
            <a:off x="7904584" y="4436915"/>
            <a:ext cx="796500" cy="367800"/>
          </a:xfrm>
          <a:prstGeom prst="rect">
            <a:avLst/>
          </a:prstGeom>
          <a:noFill/>
          <a:ln>
            <a:noFill/>
          </a:ln>
        </p:spPr>
        <p:txBody>
          <a:bodyPr spcFirstLastPara="1" wrap="square" lIns="91425" tIns="45700" rIns="91425" bIns="10800" anchor="b" anchorCtr="0">
            <a:noAutofit/>
          </a:bodyPr>
          <a:lstStyle/>
          <a:p>
            <a:pPr marL="0" marR="0" lvl="0" indent="0" algn="r" rtl="0">
              <a:lnSpc>
                <a:spcPct val="100000"/>
              </a:lnSpc>
              <a:spcBef>
                <a:spcPts val="0"/>
              </a:spcBef>
              <a:spcAft>
                <a:spcPts val="0"/>
              </a:spcAft>
              <a:buClr>
                <a:schemeClr val="lt1"/>
              </a:buClr>
              <a:buSzPts val="225"/>
              <a:buFont typeface="Raleway"/>
              <a:buNone/>
            </a:pPr>
            <a:fld id="{00000000-1234-1234-1234-123412341234}" type="slidenum">
              <a:rPr lang="en" sz="900" b="0" i="0" u="none" strike="noStrike" cap="none">
                <a:solidFill>
                  <a:schemeClr val="lt1"/>
                </a:solidFill>
                <a:latin typeface="Raleway"/>
                <a:ea typeface="Raleway"/>
                <a:cs typeface="Raleway"/>
                <a:sym typeface="Raleway"/>
              </a:rPr>
              <a:t>‹Nr.›</a:t>
            </a:fld>
            <a:endParaRPr sz="900" b="0" i="0" u="none" strike="noStrike" cap="none">
              <a:solidFill>
                <a:schemeClr val="lt1"/>
              </a:solidFill>
              <a:latin typeface="Raleway"/>
              <a:ea typeface="Raleway"/>
              <a:cs typeface="Raleway"/>
              <a:sym typeface="Raleway"/>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809997" y="169200"/>
            <a:ext cx="7524000" cy="727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37" name="Google Shape;37;p5"/>
          <p:cNvSpPr txBox="1">
            <a:spLocks noGrp="1"/>
          </p:cNvSpPr>
          <p:nvPr>
            <p:ph type="body" idx="1"/>
          </p:nvPr>
        </p:nvSpPr>
        <p:spPr>
          <a:xfrm>
            <a:off x="809996" y="1666715"/>
            <a:ext cx="3670800" cy="27291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38" name="Google Shape;38;p5"/>
          <p:cNvSpPr txBox="1">
            <a:spLocks noGrp="1"/>
          </p:cNvSpPr>
          <p:nvPr>
            <p:ph type="body" idx="2"/>
          </p:nvPr>
        </p:nvSpPr>
        <p:spPr>
          <a:xfrm>
            <a:off x="4663280" y="1666715"/>
            <a:ext cx="3670800" cy="27291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39" name="Google Shape;39;p5"/>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0" name="Google Shape;40;p5"/>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1" name="Google Shape;41;p5"/>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809997" y="169200"/>
            <a:ext cx="7524000" cy="727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44" name="Google Shape;44;p6"/>
          <p:cNvSpPr txBox="1">
            <a:spLocks noGrp="1"/>
          </p:cNvSpPr>
          <p:nvPr>
            <p:ph type="body" idx="1"/>
          </p:nvPr>
        </p:nvSpPr>
        <p:spPr>
          <a:xfrm>
            <a:off x="809996" y="1631156"/>
            <a:ext cx="3670800" cy="432300"/>
          </a:xfrm>
          <a:prstGeom prst="rect">
            <a:avLst/>
          </a:prstGeom>
          <a:noFill/>
          <a:ln>
            <a:noFill/>
          </a:ln>
          <a:effectLst>
            <a:outerShdw blurRad="50800">
              <a:srgbClr val="000000">
                <a:alpha val="40000"/>
              </a:srgbClr>
            </a:outerShdw>
          </a:effectLst>
        </p:spPr>
        <p:txBody>
          <a:bodyPr spcFirstLastPara="1" wrap="square" lIns="91425" tIns="91425" rIns="91425" bIns="91425" anchor="b" anchorCtr="0">
            <a:noAutofit/>
          </a:bodyPr>
          <a:lstStyle>
            <a:lvl1pPr marL="457200" marR="0" lvl="0" indent="-228600" algn="ctr" rtl="0">
              <a:lnSpc>
                <a:spcPct val="100000"/>
              </a:lnSpc>
              <a:spcBef>
                <a:spcPts val="400"/>
              </a:spcBef>
              <a:spcAft>
                <a:spcPts val="0"/>
              </a:spcAft>
              <a:buClr>
                <a:schemeClr val="accent1"/>
              </a:buClr>
              <a:buSzPts val="2000"/>
              <a:buFont typeface="Noto Sans Symbols"/>
              <a:buNone/>
              <a:defRPr sz="20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2000"/>
              <a:buFont typeface="Noto Sans Symbols"/>
              <a:buNone/>
              <a:defRPr sz="2000" b="1"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800"/>
              <a:buFont typeface="Noto Sans Symbols"/>
              <a:buNone/>
              <a:defRPr sz="1800" b="1"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9pPr>
          </a:lstStyle>
          <a:p>
            <a:endParaRPr/>
          </a:p>
        </p:txBody>
      </p:sp>
      <p:sp>
        <p:nvSpPr>
          <p:cNvPr id="45" name="Google Shape;45;p6"/>
          <p:cNvSpPr txBox="1">
            <a:spLocks noGrp="1"/>
          </p:cNvSpPr>
          <p:nvPr>
            <p:ph type="body" idx="2"/>
          </p:nvPr>
        </p:nvSpPr>
        <p:spPr>
          <a:xfrm>
            <a:off x="809996" y="2063353"/>
            <a:ext cx="3687300" cy="23325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46" name="Google Shape;46;p6"/>
          <p:cNvSpPr txBox="1">
            <a:spLocks noGrp="1"/>
          </p:cNvSpPr>
          <p:nvPr>
            <p:ph type="body" idx="3"/>
          </p:nvPr>
        </p:nvSpPr>
        <p:spPr>
          <a:xfrm>
            <a:off x="4663280" y="1631156"/>
            <a:ext cx="3670800" cy="432300"/>
          </a:xfrm>
          <a:prstGeom prst="rect">
            <a:avLst/>
          </a:prstGeom>
          <a:noFill/>
          <a:ln>
            <a:noFill/>
          </a:ln>
          <a:effectLst>
            <a:outerShdw blurRad="50800">
              <a:srgbClr val="000000">
                <a:alpha val="40000"/>
              </a:srgbClr>
            </a:outerShdw>
          </a:effectLst>
        </p:spPr>
        <p:txBody>
          <a:bodyPr spcFirstLastPara="1" wrap="square" lIns="91425" tIns="91425" rIns="91425" bIns="91425" anchor="b" anchorCtr="0">
            <a:noAutofit/>
          </a:bodyPr>
          <a:lstStyle>
            <a:lvl1pPr marL="457200" marR="0" lvl="0" indent="-228600" algn="ctr" rtl="0">
              <a:lnSpc>
                <a:spcPct val="100000"/>
              </a:lnSpc>
              <a:spcBef>
                <a:spcPts val="400"/>
              </a:spcBef>
              <a:spcAft>
                <a:spcPts val="0"/>
              </a:spcAft>
              <a:buClr>
                <a:schemeClr val="accent1"/>
              </a:buClr>
              <a:buSzPts val="2000"/>
              <a:buFont typeface="Noto Sans Symbols"/>
              <a:buNone/>
              <a:defRPr sz="20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2000"/>
              <a:buFont typeface="Noto Sans Symbols"/>
              <a:buNone/>
              <a:defRPr sz="2000" b="1"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800"/>
              <a:buFont typeface="Noto Sans Symbols"/>
              <a:buNone/>
              <a:defRPr sz="1800" b="1"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1600"/>
              <a:buFont typeface="Noto Sans Symbols"/>
              <a:buNone/>
              <a:defRPr sz="1600" b="1" i="0" u="none" strike="noStrike" cap="none">
                <a:solidFill>
                  <a:schemeClr val="lt1"/>
                </a:solidFill>
                <a:latin typeface="Century Gothic"/>
                <a:ea typeface="Century Gothic"/>
                <a:cs typeface="Century Gothic"/>
                <a:sym typeface="Century Gothic"/>
              </a:defRPr>
            </a:lvl9pPr>
          </a:lstStyle>
          <a:p>
            <a:endParaRPr/>
          </a:p>
        </p:txBody>
      </p:sp>
      <p:sp>
        <p:nvSpPr>
          <p:cNvPr id="47" name="Google Shape;47;p6"/>
          <p:cNvSpPr txBox="1">
            <a:spLocks noGrp="1"/>
          </p:cNvSpPr>
          <p:nvPr>
            <p:ph type="body" idx="4"/>
          </p:nvPr>
        </p:nvSpPr>
        <p:spPr>
          <a:xfrm>
            <a:off x="4663280" y="2063353"/>
            <a:ext cx="3670800" cy="23325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48" name="Google Shape;48;p6"/>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9" name="Google Shape;49;p6"/>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0" name="Google Shape;50;p6"/>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1"/>
        <p:cNvGrpSpPr/>
        <p:nvPr/>
      </p:nvGrpSpPr>
      <p:grpSpPr>
        <a:xfrm>
          <a:off x="0" y="0"/>
          <a:ext cx="0" cy="0"/>
          <a:chOff x="0" y="0"/>
          <a:chExt cx="0" cy="0"/>
        </a:xfrm>
      </p:grpSpPr>
      <p:sp>
        <p:nvSpPr>
          <p:cNvPr id="52" name="Google Shape;52;p7"/>
          <p:cNvSpPr/>
          <p:nvPr/>
        </p:nvSpPr>
        <p:spPr>
          <a:xfrm>
            <a:off x="804863" y="334564"/>
            <a:ext cx="2660700" cy="1361100"/>
          </a:xfrm>
          <a:custGeom>
            <a:avLst/>
            <a:gdLst/>
            <a:ahLst/>
            <a:cxnLst/>
            <a:rect l="l" t="t" r="r" b="b"/>
            <a:pathLst>
              <a:path w="120000" h="120000" extrusionOk="0">
                <a:moveTo>
                  <a:pt x="118439" y="0"/>
                </a:moveTo>
                <a:lnTo>
                  <a:pt x="1560" y="0"/>
                </a:lnTo>
                <a:lnTo>
                  <a:pt x="1560" y="0"/>
                </a:lnTo>
                <a:lnTo>
                  <a:pt x="1205" y="0"/>
                </a:lnTo>
                <a:lnTo>
                  <a:pt x="921" y="207"/>
                </a:lnTo>
                <a:lnTo>
                  <a:pt x="709" y="415"/>
                </a:lnTo>
                <a:lnTo>
                  <a:pt x="425" y="623"/>
                </a:lnTo>
                <a:lnTo>
                  <a:pt x="283" y="1039"/>
                </a:lnTo>
                <a:lnTo>
                  <a:pt x="141" y="1351"/>
                </a:lnTo>
                <a:lnTo>
                  <a:pt x="0" y="1767"/>
                </a:lnTo>
                <a:lnTo>
                  <a:pt x="0" y="2287"/>
                </a:lnTo>
                <a:lnTo>
                  <a:pt x="0" y="107937"/>
                </a:lnTo>
                <a:lnTo>
                  <a:pt x="0" y="107937"/>
                </a:lnTo>
                <a:lnTo>
                  <a:pt x="0" y="108457"/>
                </a:lnTo>
                <a:lnTo>
                  <a:pt x="141" y="108873"/>
                </a:lnTo>
                <a:lnTo>
                  <a:pt x="283" y="109185"/>
                </a:lnTo>
                <a:lnTo>
                  <a:pt x="425" y="109601"/>
                </a:lnTo>
                <a:lnTo>
                  <a:pt x="709" y="109809"/>
                </a:lnTo>
                <a:lnTo>
                  <a:pt x="921" y="110017"/>
                </a:lnTo>
                <a:lnTo>
                  <a:pt x="1205" y="110225"/>
                </a:lnTo>
                <a:lnTo>
                  <a:pt x="1560" y="110225"/>
                </a:lnTo>
                <a:lnTo>
                  <a:pt x="16808" y="110225"/>
                </a:lnTo>
                <a:lnTo>
                  <a:pt x="23049" y="119376"/>
                </a:lnTo>
                <a:lnTo>
                  <a:pt x="23049" y="119376"/>
                </a:lnTo>
                <a:lnTo>
                  <a:pt x="23262" y="119584"/>
                </a:lnTo>
                <a:lnTo>
                  <a:pt x="23546" y="119792"/>
                </a:lnTo>
                <a:lnTo>
                  <a:pt x="23829" y="120000"/>
                </a:lnTo>
                <a:lnTo>
                  <a:pt x="24113" y="120000"/>
                </a:lnTo>
                <a:lnTo>
                  <a:pt x="24397" y="120000"/>
                </a:lnTo>
                <a:lnTo>
                  <a:pt x="24680" y="119792"/>
                </a:lnTo>
                <a:lnTo>
                  <a:pt x="24964" y="119584"/>
                </a:lnTo>
                <a:lnTo>
                  <a:pt x="25177" y="119376"/>
                </a:lnTo>
                <a:lnTo>
                  <a:pt x="31418" y="110225"/>
                </a:lnTo>
                <a:lnTo>
                  <a:pt x="118439" y="110225"/>
                </a:lnTo>
                <a:lnTo>
                  <a:pt x="118439" y="110225"/>
                </a:lnTo>
                <a:lnTo>
                  <a:pt x="118794" y="110225"/>
                </a:lnTo>
                <a:lnTo>
                  <a:pt x="119078" y="110017"/>
                </a:lnTo>
                <a:lnTo>
                  <a:pt x="119290" y="109809"/>
                </a:lnTo>
                <a:lnTo>
                  <a:pt x="119574" y="109601"/>
                </a:lnTo>
                <a:lnTo>
                  <a:pt x="119716" y="109185"/>
                </a:lnTo>
                <a:lnTo>
                  <a:pt x="119858" y="108873"/>
                </a:lnTo>
                <a:lnTo>
                  <a:pt x="120000" y="108457"/>
                </a:lnTo>
                <a:lnTo>
                  <a:pt x="120000" y="107937"/>
                </a:lnTo>
                <a:lnTo>
                  <a:pt x="120000" y="2287"/>
                </a:lnTo>
                <a:lnTo>
                  <a:pt x="120000" y="2287"/>
                </a:lnTo>
                <a:lnTo>
                  <a:pt x="120000" y="1767"/>
                </a:lnTo>
                <a:lnTo>
                  <a:pt x="119858" y="1351"/>
                </a:lnTo>
                <a:lnTo>
                  <a:pt x="119716" y="1039"/>
                </a:lnTo>
                <a:lnTo>
                  <a:pt x="119574" y="623"/>
                </a:lnTo>
                <a:lnTo>
                  <a:pt x="119290" y="415"/>
                </a:lnTo>
                <a:lnTo>
                  <a:pt x="119078" y="207"/>
                </a:lnTo>
                <a:lnTo>
                  <a:pt x="118794" y="0"/>
                </a:lnTo>
                <a:lnTo>
                  <a:pt x="118439" y="0"/>
                </a:lnTo>
                <a:lnTo>
                  <a:pt x="118439" y="0"/>
                </a:lnTo>
                <a:close/>
              </a:path>
            </a:pathLst>
          </a:custGeom>
          <a:blipFill rotWithShape="1">
            <a:blip r:embed="rId2">
              <a:alphaModFix/>
            </a:blip>
            <a:tile tx="0" ty="0" sx="99995" sy="99995" flip="none" algn="tl"/>
          </a:blipFill>
          <a:ln w="9525" cap="rnd" cmpd="sng">
            <a:solidFill>
              <a:schemeClr val="accent1"/>
            </a:solidFill>
            <a:prstDash val="solid"/>
            <a:round/>
            <a:headEnd type="none" w="sm" len="sm"/>
            <a:tailEnd type="none" w="sm" len="sm"/>
          </a:ln>
        </p:spPr>
      </p:sp>
      <p:sp>
        <p:nvSpPr>
          <p:cNvPr id="53" name="Google Shape;53;p7"/>
          <p:cNvSpPr txBox="1">
            <a:spLocks noGrp="1"/>
          </p:cNvSpPr>
          <p:nvPr>
            <p:ph type="title"/>
          </p:nvPr>
        </p:nvSpPr>
        <p:spPr>
          <a:xfrm>
            <a:off x="804863" y="334566"/>
            <a:ext cx="2660700" cy="1213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2000"/>
              <a:buFont typeface="Raleway"/>
              <a:buNone/>
              <a:defRPr sz="20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54" name="Google Shape;54;p7"/>
          <p:cNvSpPr txBox="1">
            <a:spLocks noGrp="1"/>
          </p:cNvSpPr>
          <p:nvPr>
            <p:ph type="body" idx="1"/>
          </p:nvPr>
        </p:nvSpPr>
        <p:spPr>
          <a:xfrm>
            <a:off x="3641724" y="334565"/>
            <a:ext cx="4689600" cy="40611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55" name="Google Shape;55;p7"/>
          <p:cNvSpPr txBox="1">
            <a:spLocks noGrp="1"/>
          </p:cNvSpPr>
          <p:nvPr>
            <p:ph type="body" idx="2"/>
          </p:nvPr>
        </p:nvSpPr>
        <p:spPr>
          <a:xfrm>
            <a:off x="804863" y="1695553"/>
            <a:ext cx="2660700" cy="27003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228600" algn="l" rtl="0">
              <a:lnSpc>
                <a:spcPct val="100000"/>
              </a:lnSpc>
              <a:spcBef>
                <a:spcPts val="280"/>
              </a:spcBef>
              <a:spcAft>
                <a:spcPts val="0"/>
              </a:spcAft>
              <a:buClr>
                <a:schemeClr val="accent1"/>
              </a:buClr>
              <a:buSzPts val="1400"/>
              <a:buFont typeface="Noto Sans Symbols"/>
              <a:buNone/>
              <a:defRPr sz="14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000"/>
              <a:buFont typeface="Noto Sans Symbols"/>
              <a:buNone/>
              <a:defRPr sz="1000" b="0"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9pPr>
          </a:lstStyle>
          <a:p>
            <a:endParaRPr/>
          </a:p>
        </p:txBody>
      </p:sp>
      <p:sp>
        <p:nvSpPr>
          <p:cNvPr id="56" name="Google Shape;56;p7"/>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7" name="Google Shape;57;p7"/>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8" name="Google Shape;58;p7"/>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809996" y="545641"/>
            <a:ext cx="3501600" cy="12129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2400"/>
              <a:buFont typeface="Raleway"/>
              <a:buNone/>
              <a:defRPr sz="2400" b="0"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61" name="Google Shape;61;p8"/>
          <p:cNvSpPr>
            <a:spLocks noGrp="1"/>
          </p:cNvSpPr>
          <p:nvPr>
            <p:ph type="pic" idx="2"/>
          </p:nvPr>
        </p:nvSpPr>
        <p:spPr>
          <a:xfrm>
            <a:off x="4573588" y="0"/>
            <a:ext cx="4570500" cy="5143500"/>
          </a:xfrm>
          <a:prstGeom prst="rect">
            <a:avLst/>
          </a:prstGeom>
          <a:noFill/>
          <a:ln w="9525" cap="flat" cmpd="sng">
            <a:solidFill>
              <a:schemeClr val="lt2"/>
            </a:solidFill>
            <a:prstDash val="solid"/>
            <a:round/>
            <a:headEnd type="none" w="sm" len="sm"/>
            <a:tailEnd type="none" w="sm" len="sm"/>
          </a:ln>
          <a:effectLst>
            <a:outerShdw blurRad="50800">
              <a:srgbClr val="000000">
                <a:alpha val="40000"/>
              </a:srgbClr>
            </a:outerShdw>
          </a:effectLst>
        </p:spPr>
        <p:txBody>
          <a:bodyPr spcFirstLastPara="1" wrap="square" lIns="91425" tIns="91425" rIns="91425" bIns="91425" anchor="t" anchorCtr="0">
            <a:noAutofit/>
          </a:bodyPr>
          <a:lstStyle>
            <a:lvl1pPr marR="0" lvl="0" algn="ctr" rtl="0">
              <a:lnSpc>
                <a:spcPct val="100000"/>
              </a:lnSpc>
              <a:spcBef>
                <a:spcPts val="280"/>
              </a:spcBef>
              <a:spcAft>
                <a:spcPts val="0"/>
              </a:spcAft>
              <a:buClr>
                <a:schemeClr val="accent1"/>
              </a:buClr>
              <a:buSzPts val="1400"/>
              <a:buFont typeface="Noto Sans Symbols"/>
              <a:buNone/>
              <a:defRPr sz="1400" b="0" i="0" u="none" strike="noStrike" cap="none">
                <a:solidFill>
                  <a:schemeClr val="lt1"/>
                </a:solidFill>
                <a:latin typeface="Raleway"/>
                <a:ea typeface="Raleway"/>
                <a:cs typeface="Raleway"/>
                <a:sym typeface="Raleway"/>
              </a:defRPr>
            </a:lvl1pPr>
            <a:lvl2pPr marR="0" lvl="1"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R="0" lvl="2"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R="0" lvl="3"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R="0" lvl="4"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R="0" lvl="5"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62" name="Google Shape;62;p8"/>
          <p:cNvSpPr txBox="1">
            <a:spLocks noGrp="1"/>
          </p:cNvSpPr>
          <p:nvPr>
            <p:ph type="body" idx="1"/>
          </p:nvPr>
        </p:nvSpPr>
        <p:spPr>
          <a:xfrm>
            <a:off x="809996" y="1758513"/>
            <a:ext cx="3501600" cy="26373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228600" algn="l" rtl="0">
              <a:lnSpc>
                <a:spcPct val="100000"/>
              </a:lnSpc>
              <a:spcBef>
                <a:spcPts val="24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000"/>
              <a:buFont typeface="Noto Sans Symbols"/>
              <a:buNone/>
              <a:defRPr sz="1000" b="0"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9pPr>
          </a:lstStyle>
          <a:p>
            <a:endParaRPr/>
          </a:p>
        </p:txBody>
      </p:sp>
      <p:sp>
        <p:nvSpPr>
          <p:cNvPr id="63" name="Google Shape;63;p8"/>
          <p:cNvSpPr txBox="1">
            <a:spLocks noGrp="1"/>
          </p:cNvSpPr>
          <p:nvPr>
            <p:ph type="dt" idx="10"/>
          </p:nvPr>
        </p:nvSpPr>
        <p:spPr>
          <a:xfrm>
            <a:off x="2914357" y="4531021"/>
            <a:ext cx="7326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4" name="Google Shape;64;p8"/>
          <p:cNvSpPr txBox="1">
            <a:spLocks noGrp="1"/>
          </p:cNvSpPr>
          <p:nvPr>
            <p:ph type="ftr" idx="11"/>
          </p:nvPr>
        </p:nvSpPr>
        <p:spPr>
          <a:xfrm>
            <a:off x="442797" y="4531021"/>
            <a:ext cx="24717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5" name="Google Shape;65;p8"/>
          <p:cNvSpPr txBox="1">
            <a:spLocks noGrp="1"/>
          </p:cNvSpPr>
          <p:nvPr>
            <p:ph type="sldNum" idx="12"/>
          </p:nvPr>
        </p:nvSpPr>
        <p:spPr>
          <a:xfrm>
            <a:off x="3647017"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anoramabild mit Beschriftung">
  <p:cSld name="Panoramabild mit Beschriftung">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804863" y="3600450"/>
            <a:ext cx="7526400" cy="4251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2400"/>
              <a:buFont typeface="Raleway"/>
              <a:buNone/>
              <a:defRPr sz="2400" b="0"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68" name="Google Shape;68;p9"/>
          <p:cNvSpPr>
            <a:spLocks noGrp="1"/>
          </p:cNvSpPr>
          <p:nvPr>
            <p:ph type="pic" idx="2"/>
          </p:nvPr>
        </p:nvSpPr>
        <p:spPr>
          <a:xfrm>
            <a:off x="0" y="0"/>
            <a:ext cx="9144000" cy="3600600"/>
          </a:xfrm>
          <a:prstGeom prst="rect">
            <a:avLst/>
          </a:prstGeom>
          <a:noFill/>
          <a:ln w="9525" cap="rnd" cmpd="sng">
            <a:solidFill>
              <a:schemeClr val="lt2"/>
            </a:solidFill>
            <a:prstDash val="solid"/>
            <a:round/>
            <a:headEnd type="none" w="sm" len="sm"/>
            <a:tailEnd type="none" w="sm" len="sm"/>
          </a:ln>
          <a:effectLst>
            <a:outerShdw blurRad="50800">
              <a:srgbClr val="000000">
                <a:alpha val="40000"/>
              </a:srgbClr>
            </a:outerShdw>
          </a:effectLst>
        </p:spPr>
        <p:txBody>
          <a:bodyPr spcFirstLastPara="1" wrap="square" lIns="91425" tIns="91425" rIns="91425" bIns="91425" anchor="t" anchorCtr="0">
            <a:noAutofit/>
          </a:bodyPr>
          <a:lstStyle>
            <a:lvl1pPr marR="0" lvl="0" algn="ctr" rtl="0">
              <a:lnSpc>
                <a:spcPct val="100000"/>
              </a:lnSpc>
              <a:spcBef>
                <a:spcPts val="320"/>
              </a:spcBef>
              <a:spcAft>
                <a:spcPts val="0"/>
              </a:spcAft>
              <a:buClr>
                <a:schemeClr val="accent1"/>
              </a:buClr>
              <a:buSzPts val="1600"/>
              <a:buFont typeface="Noto Sans Symbols"/>
              <a:buNone/>
              <a:defRPr sz="1600" b="0" i="0" u="none" strike="noStrike" cap="none">
                <a:solidFill>
                  <a:schemeClr val="lt1"/>
                </a:solidFill>
                <a:latin typeface="Raleway"/>
                <a:ea typeface="Raleway"/>
                <a:cs typeface="Raleway"/>
                <a:sym typeface="Raleway"/>
              </a:defRPr>
            </a:lvl1pPr>
            <a:lvl2pPr marR="0" lvl="1"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R="0" lvl="2"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R="0" lvl="3"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R="0" lvl="4"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R="0" lvl="5"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69" name="Google Shape;69;p9"/>
          <p:cNvSpPr txBox="1">
            <a:spLocks noGrp="1"/>
          </p:cNvSpPr>
          <p:nvPr>
            <p:ph type="body" idx="1"/>
          </p:nvPr>
        </p:nvSpPr>
        <p:spPr>
          <a:xfrm>
            <a:off x="804863" y="4025503"/>
            <a:ext cx="7526400" cy="3702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228600" algn="l" rtl="0">
              <a:lnSpc>
                <a:spcPct val="100000"/>
              </a:lnSpc>
              <a:spcBef>
                <a:spcPts val="24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1200"/>
              <a:buFont typeface="Noto Sans Symbols"/>
              <a:buNone/>
              <a:defRPr sz="1200" b="0"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000"/>
              <a:buFont typeface="Noto Sans Symbols"/>
              <a:buNone/>
              <a:defRPr sz="1000" b="0"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900"/>
              <a:buFont typeface="Noto Sans Symbols"/>
              <a:buNone/>
              <a:defRPr sz="900" b="0" i="0" u="none" strike="noStrike" cap="none">
                <a:solidFill>
                  <a:schemeClr val="lt1"/>
                </a:solidFill>
                <a:latin typeface="Century Gothic"/>
                <a:ea typeface="Century Gothic"/>
                <a:cs typeface="Century Gothic"/>
                <a:sym typeface="Century Gothic"/>
              </a:defRPr>
            </a:lvl9pPr>
          </a:lstStyle>
          <a:p>
            <a:endParaRPr/>
          </a:p>
        </p:txBody>
      </p:sp>
      <p:sp>
        <p:nvSpPr>
          <p:cNvPr id="70" name="Google Shape;70;p9"/>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1" name="Google Shape;71;p9"/>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2" name="Google Shape;72;p9"/>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Zitat mit Beschriftung">
  <p:cSld name="Zitat mit Beschriftung">
    <p:spTree>
      <p:nvGrpSpPr>
        <p:cNvPr id="1" name="Shape 73"/>
        <p:cNvGrpSpPr/>
        <p:nvPr/>
      </p:nvGrpSpPr>
      <p:grpSpPr>
        <a:xfrm>
          <a:off x="0" y="0"/>
          <a:ext cx="0" cy="0"/>
          <a:chOff x="0" y="0"/>
          <a:chExt cx="0" cy="0"/>
        </a:xfrm>
      </p:grpSpPr>
      <p:sp>
        <p:nvSpPr>
          <p:cNvPr id="74" name="Google Shape;74;p10"/>
          <p:cNvSpPr/>
          <p:nvPr/>
        </p:nvSpPr>
        <p:spPr>
          <a:xfrm>
            <a:off x="485107" y="1003859"/>
            <a:ext cx="4749300" cy="2429400"/>
          </a:xfrm>
          <a:custGeom>
            <a:avLst/>
            <a:gdLst/>
            <a:ahLst/>
            <a:cxnLst/>
            <a:rect l="l" t="t" r="r" b="b"/>
            <a:pathLst>
              <a:path w="120000" h="120000" extrusionOk="0">
                <a:moveTo>
                  <a:pt x="118439" y="0"/>
                </a:moveTo>
                <a:lnTo>
                  <a:pt x="1560" y="0"/>
                </a:lnTo>
                <a:lnTo>
                  <a:pt x="1560" y="0"/>
                </a:lnTo>
                <a:lnTo>
                  <a:pt x="1205" y="0"/>
                </a:lnTo>
                <a:lnTo>
                  <a:pt x="921" y="207"/>
                </a:lnTo>
                <a:lnTo>
                  <a:pt x="709" y="415"/>
                </a:lnTo>
                <a:lnTo>
                  <a:pt x="425" y="623"/>
                </a:lnTo>
                <a:lnTo>
                  <a:pt x="283" y="1039"/>
                </a:lnTo>
                <a:lnTo>
                  <a:pt x="141" y="1351"/>
                </a:lnTo>
                <a:lnTo>
                  <a:pt x="0" y="1767"/>
                </a:lnTo>
                <a:lnTo>
                  <a:pt x="0" y="2287"/>
                </a:lnTo>
                <a:lnTo>
                  <a:pt x="0" y="107937"/>
                </a:lnTo>
                <a:lnTo>
                  <a:pt x="0" y="107937"/>
                </a:lnTo>
                <a:lnTo>
                  <a:pt x="0" y="108457"/>
                </a:lnTo>
                <a:lnTo>
                  <a:pt x="141" y="108873"/>
                </a:lnTo>
                <a:lnTo>
                  <a:pt x="283" y="109185"/>
                </a:lnTo>
                <a:lnTo>
                  <a:pt x="425" y="109601"/>
                </a:lnTo>
                <a:lnTo>
                  <a:pt x="709" y="109809"/>
                </a:lnTo>
                <a:lnTo>
                  <a:pt x="921" y="110017"/>
                </a:lnTo>
                <a:lnTo>
                  <a:pt x="1205" y="110225"/>
                </a:lnTo>
                <a:lnTo>
                  <a:pt x="1560" y="110225"/>
                </a:lnTo>
                <a:lnTo>
                  <a:pt x="16808" y="110225"/>
                </a:lnTo>
                <a:lnTo>
                  <a:pt x="23049" y="119376"/>
                </a:lnTo>
                <a:lnTo>
                  <a:pt x="23049" y="119376"/>
                </a:lnTo>
                <a:lnTo>
                  <a:pt x="23262" y="119584"/>
                </a:lnTo>
                <a:lnTo>
                  <a:pt x="23546" y="119792"/>
                </a:lnTo>
                <a:lnTo>
                  <a:pt x="23829" y="120000"/>
                </a:lnTo>
                <a:lnTo>
                  <a:pt x="24113" y="120000"/>
                </a:lnTo>
                <a:lnTo>
                  <a:pt x="24397" y="120000"/>
                </a:lnTo>
                <a:lnTo>
                  <a:pt x="24680" y="119792"/>
                </a:lnTo>
                <a:lnTo>
                  <a:pt x="24964" y="119584"/>
                </a:lnTo>
                <a:lnTo>
                  <a:pt x="25177" y="119376"/>
                </a:lnTo>
                <a:lnTo>
                  <a:pt x="31418" y="110225"/>
                </a:lnTo>
                <a:lnTo>
                  <a:pt x="118439" y="110225"/>
                </a:lnTo>
                <a:lnTo>
                  <a:pt x="118439" y="110225"/>
                </a:lnTo>
                <a:lnTo>
                  <a:pt x="118794" y="110225"/>
                </a:lnTo>
                <a:lnTo>
                  <a:pt x="119078" y="110017"/>
                </a:lnTo>
                <a:lnTo>
                  <a:pt x="119290" y="109809"/>
                </a:lnTo>
                <a:lnTo>
                  <a:pt x="119574" y="109601"/>
                </a:lnTo>
                <a:lnTo>
                  <a:pt x="119716" y="109185"/>
                </a:lnTo>
                <a:lnTo>
                  <a:pt x="119858" y="108873"/>
                </a:lnTo>
                <a:lnTo>
                  <a:pt x="120000" y="108457"/>
                </a:lnTo>
                <a:lnTo>
                  <a:pt x="120000" y="107937"/>
                </a:lnTo>
                <a:lnTo>
                  <a:pt x="120000" y="2287"/>
                </a:lnTo>
                <a:lnTo>
                  <a:pt x="120000" y="2287"/>
                </a:lnTo>
                <a:lnTo>
                  <a:pt x="120000" y="1767"/>
                </a:lnTo>
                <a:lnTo>
                  <a:pt x="119858" y="1351"/>
                </a:lnTo>
                <a:lnTo>
                  <a:pt x="119716" y="1039"/>
                </a:lnTo>
                <a:lnTo>
                  <a:pt x="119574" y="623"/>
                </a:lnTo>
                <a:lnTo>
                  <a:pt x="119290" y="415"/>
                </a:lnTo>
                <a:lnTo>
                  <a:pt x="119078" y="207"/>
                </a:lnTo>
                <a:lnTo>
                  <a:pt x="118794" y="0"/>
                </a:lnTo>
                <a:lnTo>
                  <a:pt x="118439" y="0"/>
                </a:lnTo>
                <a:lnTo>
                  <a:pt x="118439" y="0"/>
                </a:lnTo>
                <a:close/>
              </a:path>
            </a:pathLst>
          </a:custGeom>
          <a:blipFill rotWithShape="1">
            <a:blip r:embed="rId2">
              <a:alphaModFix/>
            </a:blip>
            <a:tile tx="0" ty="0" sx="99995" sy="99995" flip="none" algn="tl"/>
          </a:blipFill>
          <a:ln w="9525" cap="rnd" cmpd="sng">
            <a:solidFill>
              <a:schemeClr val="accent1"/>
            </a:solidFill>
            <a:prstDash val="solid"/>
            <a:round/>
            <a:headEnd type="none" w="sm" len="sm"/>
            <a:tailEnd type="none" w="sm" len="sm"/>
          </a:ln>
        </p:spPr>
      </p:sp>
      <p:sp>
        <p:nvSpPr>
          <p:cNvPr id="75" name="Google Shape;75;p10"/>
          <p:cNvSpPr txBox="1">
            <a:spLocks noGrp="1"/>
          </p:cNvSpPr>
          <p:nvPr>
            <p:ph type="title"/>
          </p:nvPr>
        </p:nvSpPr>
        <p:spPr>
          <a:xfrm>
            <a:off x="649573" y="1121644"/>
            <a:ext cx="4420500" cy="19845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4200"/>
              <a:buFont typeface="Raleway"/>
              <a:buNone/>
              <a:defRPr sz="42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76" name="Google Shape;76;p10"/>
          <p:cNvSpPr txBox="1">
            <a:spLocks noGrp="1"/>
          </p:cNvSpPr>
          <p:nvPr>
            <p:ph type="body" idx="1"/>
          </p:nvPr>
        </p:nvSpPr>
        <p:spPr>
          <a:xfrm>
            <a:off x="651226" y="3525526"/>
            <a:ext cx="4418700" cy="5349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228600" algn="l" rtl="0">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Raleway"/>
                <a:ea typeface="Raleway"/>
                <a:cs typeface="Raleway"/>
                <a:sym typeface="Raleway"/>
              </a:defRPr>
            </a:lvl1pPr>
            <a:lvl2pPr marL="914400" marR="0" lvl="1" indent="-228600" algn="l" rtl="0">
              <a:lnSpc>
                <a:spcPct val="100000"/>
              </a:lnSpc>
              <a:spcBef>
                <a:spcPts val="600"/>
              </a:spcBef>
              <a:spcAft>
                <a:spcPts val="0"/>
              </a:spcAft>
              <a:buClr>
                <a:schemeClr val="accent1"/>
              </a:buClr>
              <a:buSzPts val="1800"/>
              <a:buFont typeface="Noto Sans Symbols"/>
              <a:buNone/>
              <a:defRPr sz="1800" b="0" i="0" u="none" strike="noStrike" cap="none">
                <a:solidFill>
                  <a:schemeClr val="lt1"/>
                </a:solidFill>
                <a:latin typeface="Raleway"/>
                <a:ea typeface="Raleway"/>
                <a:cs typeface="Raleway"/>
                <a:sym typeface="Raleway"/>
              </a:defRPr>
            </a:lvl2pPr>
            <a:lvl3pPr marL="1371600" marR="0" lvl="2" indent="-228600" algn="l" rtl="0">
              <a:lnSpc>
                <a:spcPct val="100000"/>
              </a:lnSpc>
              <a:spcBef>
                <a:spcPts val="600"/>
              </a:spcBef>
              <a:spcAft>
                <a:spcPts val="0"/>
              </a:spcAft>
              <a:buClr>
                <a:schemeClr val="accent1"/>
              </a:buClr>
              <a:buSzPts val="1600"/>
              <a:buFont typeface="Noto Sans Symbols"/>
              <a:buNone/>
              <a:defRPr sz="1600" b="0" i="0" u="none" strike="noStrike" cap="none">
                <a:solidFill>
                  <a:schemeClr val="lt1"/>
                </a:solidFill>
                <a:latin typeface="Raleway"/>
                <a:ea typeface="Raleway"/>
                <a:cs typeface="Raleway"/>
                <a:sym typeface="Raleway"/>
              </a:defRPr>
            </a:lvl3pPr>
            <a:lvl4pPr marL="1828800" marR="0" lvl="3" indent="-228600" algn="l"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Raleway"/>
                <a:ea typeface="Raleway"/>
                <a:cs typeface="Raleway"/>
                <a:sym typeface="Raleway"/>
              </a:defRPr>
            </a:lvl4pPr>
            <a:lvl5pPr marL="2286000" marR="0" lvl="4" indent="-228600" algn="l"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Raleway"/>
                <a:ea typeface="Raleway"/>
                <a:cs typeface="Raleway"/>
                <a:sym typeface="Raleway"/>
              </a:defRPr>
            </a:lvl5pPr>
            <a:lvl6pPr marL="2743200" marR="0" lvl="5" indent="-228600" algn="l"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lnSpc>
                <a:spcPct val="100000"/>
              </a:lnSpc>
              <a:spcBef>
                <a:spcPts val="600"/>
              </a:spcBef>
              <a:spcAft>
                <a:spcPts val="0"/>
              </a:spcAft>
              <a:buClr>
                <a:schemeClr val="accent1"/>
              </a:buClr>
              <a:buSzPts val="140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lnSpc>
                <a:spcPct val="100000"/>
              </a:lnSpc>
              <a:spcBef>
                <a:spcPts val="600"/>
              </a:spcBef>
              <a:spcAft>
                <a:spcPts val="600"/>
              </a:spcAft>
              <a:buClr>
                <a:schemeClr val="accent1"/>
              </a:buClr>
              <a:buSzPts val="140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77" name="Google Shape;77;p10"/>
          <p:cNvSpPr txBox="1">
            <a:spLocks noGrp="1"/>
          </p:cNvSpPr>
          <p:nvPr>
            <p:ph type="body" idx="2"/>
          </p:nvPr>
        </p:nvSpPr>
        <p:spPr>
          <a:xfrm>
            <a:off x="5398884" y="1003859"/>
            <a:ext cx="3302400" cy="30567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228600" algn="l" rtl="0">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78" name="Google Shape;78;p10"/>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9" name="Google Shape;79;p10"/>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0" name="Google Shape;80;p10"/>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amenskarte">
  <p:cSld name="Namenskarte">
    <p:spTree>
      <p:nvGrpSpPr>
        <p:cNvPr id="1" name="Shape 81"/>
        <p:cNvGrpSpPr/>
        <p:nvPr/>
      </p:nvGrpSpPr>
      <p:grpSpPr>
        <a:xfrm>
          <a:off x="0" y="0"/>
          <a:ext cx="0" cy="0"/>
          <a:chOff x="0" y="0"/>
          <a:chExt cx="0" cy="0"/>
        </a:xfrm>
      </p:grpSpPr>
      <p:sp>
        <p:nvSpPr>
          <p:cNvPr id="82" name="Google Shape;82;p11"/>
          <p:cNvSpPr/>
          <p:nvPr/>
        </p:nvSpPr>
        <p:spPr>
          <a:xfrm>
            <a:off x="855663" y="1714939"/>
            <a:ext cx="3671400" cy="1878000"/>
          </a:xfrm>
          <a:custGeom>
            <a:avLst/>
            <a:gdLst/>
            <a:ahLst/>
            <a:cxnLst/>
            <a:rect l="l" t="t" r="r" b="b"/>
            <a:pathLst>
              <a:path w="120000" h="120000" extrusionOk="0">
                <a:moveTo>
                  <a:pt x="118439" y="0"/>
                </a:moveTo>
                <a:lnTo>
                  <a:pt x="1560" y="0"/>
                </a:lnTo>
                <a:lnTo>
                  <a:pt x="1560" y="0"/>
                </a:lnTo>
                <a:lnTo>
                  <a:pt x="1205" y="0"/>
                </a:lnTo>
                <a:lnTo>
                  <a:pt x="921" y="207"/>
                </a:lnTo>
                <a:lnTo>
                  <a:pt x="709" y="415"/>
                </a:lnTo>
                <a:lnTo>
                  <a:pt x="425" y="623"/>
                </a:lnTo>
                <a:lnTo>
                  <a:pt x="283" y="1039"/>
                </a:lnTo>
                <a:lnTo>
                  <a:pt x="141" y="1351"/>
                </a:lnTo>
                <a:lnTo>
                  <a:pt x="0" y="1767"/>
                </a:lnTo>
                <a:lnTo>
                  <a:pt x="0" y="2287"/>
                </a:lnTo>
                <a:lnTo>
                  <a:pt x="0" y="107937"/>
                </a:lnTo>
                <a:lnTo>
                  <a:pt x="0" y="107937"/>
                </a:lnTo>
                <a:lnTo>
                  <a:pt x="0" y="108457"/>
                </a:lnTo>
                <a:lnTo>
                  <a:pt x="141" y="108873"/>
                </a:lnTo>
                <a:lnTo>
                  <a:pt x="283" y="109185"/>
                </a:lnTo>
                <a:lnTo>
                  <a:pt x="425" y="109601"/>
                </a:lnTo>
                <a:lnTo>
                  <a:pt x="709" y="109809"/>
                </a:lnTo>
                <a:lnTo>
                  <a:pt x="921" y="110017"/>
                </a:lnTo>
                <a:lnTo>
                  <a:pt x="1205" y="110225"/>
                </a:lnTo>
                <a:lnTo>
                  <a:pt x="1560" y="110225"/>
                </a:lnTo>
                <a:lnTo>
                  <a:pt x="16808" y="110225"/>
                </a:lnTo>
                <a:lnTo>
                  <a:pt x="23049" y="119376"/>
                </a:lnTo>
                <a:lnTo>
                  <a:pt x="23049" y="119376"/>
                </a:lnTo>
                <a:lnTo>
                  <a:pt x="23262" y="119584"/>
                </a:lnTo>
                <a:lnTo>
                  <a:pt x="23546" y="119792"/>
                </a:lnTo>
                <a:lnTo>
                  <a:pt x="23829" y="120000"/>
                </a:lnTo>
                <a:lnTo>
                  <a:pt x="24113" y="120000"/>
                </a:lnTo>
                <a:lnTo>
                  <a:pt x="24397" y="120000"/>
                </a:lnTo>
                <a:lnTo>
                  <a:pt x="24680" y="119792"/>
                </a:lnTo>
                <a:lnTo>
                  <a:pt x="24964" y="119584"/>
                </a:lnTo>
                <a:lnTo>
                  <a:pt x="25177" y="119376"/>
                </a:lnTo>
                <a:lnTo>
                  <a:pt x="31418" y="110225"/>
                </a:lnTo>
                <a:lnTo>
                  <a:pt x="118439" y="110225"/>
                </a:lnTo>
                <a:lnTo>
                  <a:pt x="118439" y="110225"/>
                </a:lnTo>
                <a:lnTo>
                  <a:pt x="118794" y="110225"/>
                </a:lnTo>
                <a:lnTo>
                  <a:pt x="119078" y="110017"/>
                </a:lnTo>
                <a:lnTo>
                  <a:pt x="119290" y="109809"/>
                </a:lnTo>
                <a:lnTo>
                  <a:pt x="119574" y="109601"/>
                </a:lnTo>
                <a:lnTo>
                  <a:pt x="119716" y="109185"/>
                </a:lnTo>
                <a:lnTo>
                  <a:pt x="119858" y="108873"/>
                </a:lnTo>
                <a:lnTo>
                  <a:pt x="120000" y="108457"/>
                </a:lnTo>
                <a:lnTo>
                  <a:pt x="120000" y="107937"/>
                </a:lnTo>
                <a:lnTo>
                  <a:pt x="120000" y="2287"/>
                </a:lnTo>
                <a:lnTo>
                  <a:pt x="120000" y="2287"/>
                </a:lnTo>
                <a:lnTo>
                  <a:pt x="120000" y="1767"/>
                </a:lnTo>
                <a:lnTo>
                  <a:pt x="119858" y="1351"/>
                </a:lnTo>
                <a:lnTo>
                  <a:pt x="119716" y="1039"/>
                </a:lnTo>
                <a:lnTo>
                  <a:pt x="119574" y="623"/>
                </a:lnTo>
                <a:lnTo>
                  <a:pt x="119290" y="415"/>
                </a:lnTo>
                <a:lnTo>
                  <a:pt x="119078" y="207"/>
                </a:lnTo>
                <a:lnTo>
                  <a:pt x="118794" y="0"/>
                </a:lnTo>
                <a:lnTo>
                  <a:pt x="118439" y="0"/>
                </a:lnTo>
                <a:lnTo>
                  <a:pt x="118439" y="0"/>
                </a:lnTo>
                <a:close/>
              </a:path>
            </a:pathLst>
          </a:custGeom>
          <a:blipFill rotWithShape="1">
            <a:blip r:embed="rId2">
              <a:alphaModFix/>
            </a:blip>
            <a:tile tx="0" ty="0" sx="99995" sy="99995" flip="none" algn="tl"/>
          </a:blipFill>
          <a:ln w="9525" cap="rnd" cmpd="sng">
            <a:solidFill>
              <a:schemeClr val="accent1"/>
            </a:solidFill>
            <a:prstDash val="solid"/>
            <a:round/>
            <a:headEnd type="none" w="sm" len="sm"/>
            <a:tailEnd type="none" w="sm" len="sm"/>
          </a:ln>
        </p:spPr>
      </p:sp>
      <p:sp>
        <p:nvSpPr>
          <p:cNvPr id="83" name="Google Shape;83;p11"/>
          <p:cNvSpPr txBox="1">
            <a:spLocks noGrp="1"/>
          </p:cNvSpPr>
          <p:nvPr>
            <p:ph type="title"/>
          </p:nvPr>
        </p:nvSpPr>
        <p:spPr>
          <a:xfrm>
            <a:off x="1017816" y="1826967"/>
            <a:ext cx="3286800" cy="15057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200"/>
              <a:buFont typeface="Raleway"/>
              <a:buNone/>
              <a:defRPr sz="32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84" name="Google Shape;84;p11"/>
          <p:cNvSpPr txBox="1">
            <a:spLocks noGrp="1"/>
          </p:cNvSpPr>
          <p:nvPr>
            <p:ph type="body" idx="1"/>
          </p:nvPr>
        </p:nvSpPr>
        <p:spPr>
          <a:xfrm>
            <a:off x="4616450" y="1714500"/>
            <a:ext cx="3672000" cy="17253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228600" algn="l" rtl="0">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85" name="Google Shape;85;p11"/>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6" name="Google Shape;86;p11"/>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7" name="Google Shape;87;p11"/>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88"/>
        <p:cNvGrpSpPr/>
        <p:nvPr/>
      </p:nvGrpSpPr>
      <p:grpSpPr>
        <a:xfrm>
          <a:off x="0" y="0"/>
          <a:ext cx="0" cy="0"/>
          <a:chOff x="0" y="0"/>
          <a:chExt cx="0" cy="0"/>
        </a:xfrm>
      </p:grpSpPr>
      <p:sp>
        <p:nvSpPr>
          <p:cNvPr id="89" name="Google Shape;89;p12"/>
          <p:cNvSpPr/>
          <p:nvPr/>
        </p:nvSpPr>
        <p:spPr>
          <a:xfrm>
            <a:off x="0" y="0"/>
            <a:ext cx="9144000" cy="1639500"/>
          </a:xfrm>
          <a:custGeom>
            <a:avLst/>
            <a:gdLst/>
            <a:ahLst/>
            <a:cxnLst/>
            <a:rect l="l" t="t" r="r" b="b"/>
            <a:pathLst>
              <a:path w="120000" h="120000" extrusionOk="0">
                <a:moveTo>
                  <a:pt x="120000" y="0"/>
                </a:moveTo>
                <a:lnTo>
                  <a:pt x="0" y="0"/>
                </a:lnTo>
                <a:lnTo>
                  <a:pt x="0" y="103616"/>
                </a:lnTo>
                <a:lnTo>
                  <a:pt x="19645" y="103616"/>
                </a:lnTo>
                <a:lnTo>
                  <a:pt x="23395" y="119302"/>
                </a:lnTo>
                <a:lnTo>
                  <a:pt x="23395" y="119302"/>
                </a:lnTo>
                <a:lnTo>
                  <a:pt x="23479" y="119477"/>
                </a:lnTo>
                <a:lnTo>
                  <a:pt x="23604" y="119738"/>
                </a:lnTo>
                <a:lnTo>
                  <a:pt x="23729" y="120000"/>
                </a:lnTo>
                <a:lnTo>
                  <a:pt x="23833" y="120000"/>
                </a:lnTo>
                <a:lnTo>
                  <a:pt x="23958" y="120000"/>
                </a:lnTo>
                <a:lnTo>
                  <a:pt x="24062" y="119738"/>
                </a:lnTo>
                <a:lnTo>
                  <a:pt x="24187" y="119477"/>
                </a:lnTo>
                <a:lnTo>
                  <a:pt x="24270" y="119302"/>
                </a:lnTo>
                <a:lnTo>
                  <a:pt x="28020" y="103616"/>
                </a:lnTo>
                <a:lnTo>
                  <a:pt x="120000" y="103616"/>
                </a:lnTo>
                <a:lnTo>
                  <a:pt x="120000" y="0"/>
                </a:lnTo>
                <a:close/>
              </a:path>
            </a:pathLst>
          </a:custGeom>
          <a:blipFill rotWithShape="1">
            <a:blip r:embed="rId2">
              <a:alphaModFix/>
            </a:blip>
            <a:tile tx="0" ty="0" sx="99995" sy="99995" flip="none" algn="tl"/>
          </a:blipFill>
          <a:ln w="9525" cap="rnd" cmpd="sng">
            <a:solidFill>
              <a:schemeClr val="accent1"/>
            </a:solidFill>
            <a:prstDash val="solid"/>
            <a:round/>
            <a:headEnd type="none" w="sm" len="sm"/>
            <a:tailEnd type="none" w="sm" len="sm"/>
          </a:ln>
        </p:spPr>
      </p:sp>
      <p:sp>
        <p:nvSpPr>
          <p:cNvPr id="90" name="Google Shape;90;p12"/>
          <p:cNvSpPr txBox="1">
            <a:spLocks noGrp="1"/>
          </p:cNvSpPr>
          <p:nvPr>
            <p:ph type="title"/>
          </p:nvPr>
        </p:nvSpPr>
        <p:spPr>
          <a:xfrm>
            <a:off x="809997" y="169200"/>
            <a:ext cx="7524000" cy="727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91" name="Google Shape;91;p12"/>
          <p:cNvSpPr txBox="1">
            <a:spLocks noGrp="1"/>
          </p:cNvSpPr>
          <p:nvPr>
            <p:ph type="body" idx="1"/>
          </p:nvPr>
        </p:nvSpPr>
        <p:spPr>
          <a:xfrm rot="5400000">
            <a:off x="3194100" y="-745800"/>
            <a:ext cx="2755800" cy="7524000"/>
          </a:xfrm>
          <a:prstGeom prst="rect">
            <a:avLst/>
          </a:prstGeom>
          <a:noFill/>
          <a:ln>
            <a:noFill/>
          </a:ln>
          <a:effectLst>
            <a:outerShdw blurRad="50800">
              <a:srgbClr val="000000">
                <a:alpha val="40000"/>
              </a:srgbClr>
            </a:outerShdw>
          </a:effectLst>
        </p:spPr>
        <p:txBody>
          <a:bodyPr spcFirstLastPara="1" wrap="square" lIns="91425" tIns="91425" rIns="91425" bIns="91425" anchor="t"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92" name="Google Shape;92;p12"/>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3" name="Google Shape;93;p12"/>
          <p:cNvSpPr txBox="1">
            <a:spLocks noGrp="1"/>
          </p:cNvSpPr>
          <p:nvPr>
            <p:ph type="ftr" idx="11"/>
          </p:nvPr>
        </p:nvSpPr>
        <p:spPr>
          <a:xfrm>
            <a:off x="442797" y="4531021"/>
            <a:ext cx="6289500" cy="2739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900"/>
              <a:buFont typeface="Raleway"/>
              <a:buNone/>
              <a:defRPr sz="900" b="0" i="0" u="none" strike="noStrike" cap="none">
                <a:solidFill>
                  <a:schemeClr val="lt1"/>
                </a:solidFill>
                <a:latin typeface="Raleway"/>
                <a:ea typeface="Raleway"/>
                <a:cs typeface="Raleway"/>
                <a:sym typeface="Raleway"/>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4" name="Google Shape;94;p12"/>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a:off x="311700" y="445025"/>
            <a:ext cx="85206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97" name="Google Shape;97;p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ctr" anchorCtr="0">
            <a:noAutofit/>
          </a:bodyPr>
          <a:lstStyle>
            <a:lvl1pPr marL="457200" lvl="0" indent="-342900" rtl="0">
              <a:spcBef>
                <a:spcPts val="360"/>
              </a:spcBef>
              <a:spcAft>
                <a:spcPts val="0"/>
              </a:spcAft>
              <a:buSzPts val="1800"/>
              <a:buChar char="○"/>
              <a:defRPr/>
            </a:lvl1pPr>
            <a:lvl2pPr marL="914400" lvl="1" indent="-330200" rtl="0">
              <a:spcBef>
                <a:spcPts val="600"/>
              </a:spcBef>
              <a:spcAft>
                <a:spcPts val="0"/>
              </a:spcAft>
              <a:buSzPts val="1600"/>
              <a:buChar char="○"/>
              <a:defRPr/>
            </a:lvl2pPr>
            <a:lvl3pPr marL="1371600" lvl="2" indent="-317500" rtl="0">
              <a:spcBef>
                <a:spcPts val="600"/>
              </a:spcBef>
              <a:spcAft>
                <a:spcPts val="0"/>
              </a:spcAft>
              <a:buSzPts val="1400"/>
              <a:buChar char="○"/>
              <a:defRPr/>
            </a:lvl3pPr>
            <a:lvl4pPr marL="1828800" lvl="3" indent="-304800" rtl="0">
              <a:spcBef>
                <a:spcPts val="600"/>
              </a:spcBef>
              <a:spcAft>
                <a:spcPts val="0"/>
              </a:spcAft>
              <a:buSzPts val="1200"/>
              <a:buChar char="○"/>
              <a:defRPr/>
            </a:lvl4pPr>
            <a:lvl5pPr marL="2286000" lvl="4" indent="-304800" rtl="0">
              <a:spcBef>
                <a:spcPts val="600"/>
              </a:spcBef>
              <a:spcAft>
                <a:spcPts val="0"/>
              </a:spcAft>
              <a:buSzPts val="1200"/>
              <a:buChar char="○"/>
              <a:defRPr/>
            </a:lvl5pPr>
            <a:lvl6pPr marL="2743200" lvl="5" indent="-304800" rtl="0">
              <a:spcBef>
                <a:spcPts val="600"/>
              </a:spcBef>
              <a:spcAft>
                <a:spcPts val="0"/>
              </a:spcAft>
              <a:buSzPts val="1200"/>
              <a:buChar char="○"/>
              <a:defRPr/>
            </a:lvl6pPr>
            <a:lvl7pPr marL="3200400" lvl="6" indent="-304800" rtl="0">
              <a:spcBef>
                <a:spcPts val="600"/>
              </a:spcBef>
              <a:spcAft>
                <a:spcPts val="0"/>
              </a:spcAft>
              <a:buSzPts val="1200"/>
              <a:buChar char="○"/>
              <a:defRPr/>
            </a:lvl7pPr>
            <a:lvl8pPr marL="3657600" lvl="7" indent="-304800" rtl="0">
              <a:spcBef>
                <a:spcPts val="600"/>
              </a:spcBef>
              <a:spcAft>
                <a:spcPts val="0"/>
              </a:spcAft>
              <a:buSzPts val="1200"/>
              <a:buChar char="○"/>
              <a:defRPr/>
            </a:lvl8pPr>
            <a:lvl9pPr marL="4114800" lvl="8" indent="-304800" rtl="0">
              <a:spcBef>
                <a:spcPts val="600"/>
              </a:spcBef>
              <a:spcAft>
                <a:spcPts val="600"/>
              </a:spcAft>
              <a:buSzPts val="1200"/>
              <a:buChar char="○"/>
              <a:defRPr/>
            </a:lvl9pPr>
          </a:lstStyle>
          <a:p>
            <a:endParaRPr/>
          </a:p>
        </p:txBody>
      </p:sp>
      <p:sp>
        <p:nvSpPr>
          <p:cNvPr id="98" name="Google Shape;98;p13"/>
          <p:cNvSpPr txBox="1">
            <a:spLocks noGrp="1"/>
          </p:cNvSpPr>
          <p:nvPr>
            <p:ph type="sldNum" idx="12"/>
          </p:nvPr>
        </p:nvSpPr>
        <p:spPr>
          <a:xfrm>
            <a:off x="8472458" y="4663217"/>
            <a:ext cx="548700" cy="393600"/>
          </a:xfrm>
          <a:prstGeom prst="rect">
            <a:avLst/>
          </a:prstGeom>
        </p:spPr>
        <p:txBody>
          <a:bodyPr spcFirstLastPara="1" wrap="square" lIns="91425" tIns="45700" rIns="91425" bIns="1080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sp>
        <p:nvSpPr>
          <p:cNvPr id="100" name="Google Shape;100;p1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 name="Google Shape;101;p14"/>
          <p:cNvGrpSpPr/>
          <p:nvPr/>
        </p:nvGrpSpPr>
        <p:grpSpPr>
          <a:xfrm>
            <a:off x="830392" y="1191256"/>
            <a:ext cx="745763" cy="45826"/>
            <a:chOff x="4580561" y="2589004"/>
            <a:chExt cx="1064464" cy="25200"/>
          </a:xfrm>
        </p:grpSpPr>
        <p:sp>
          <p:nvSpPr>
            <p:cNvPr id="102" name="Google Shape;102;p1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4"/>
            <p:cNvSpPr/>
            <p:nvPr/>
          </p:nvSpPr>
          <p:spPr>
            <a:xfrm rot="-5400000">
              <a:off x="4836311" y="2333254"/>
              <a:ext cx="25200" cy="53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 name="Google Shape;104;p14"/>
          <p:cNvSpPr txBox="1">
            <a:spLocks noGrp="1"/>
          </p:cNvSpPr>
          <p:nvPr>
            <p:ph type="title"/>
          </p:nvPr>
        </p:nvSpPr>
        <p:spPr>
          <a:xfrm>
            <a:off x="729450" y="1318650"/>
            <a:ext cx="7688400" cy="5352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05" name="Google Shape;105;p14"/>
          <p:cNvSpPr txBox="1">
            <a:spLocks noGrp="1"/>
          </p:cNvSpPr>
          <p:nvPr>
            <p:ph type="sldNum" idx="12"/>
          </p:nvPr>
        </p:nvSpPr>
        <p:spPr>
          <a:xfrm>
            <a:off x="4297652" y="4703626"/>
            <a:ext cx="548700" cy="393600"/>
          </a:xfrm>
          <a:prstGeom prst="rect">
            <a:avLst/>
          </a:prstGeom>
        </p:spPr>
        <p:txBody>
          <a:bodyPr spcFirstLastPara="1" wrap="square" lIns="91425" tIns="45700" rIns="91425" bIns="1080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‹Nr.›</a:t>
            </a:fld>
            <a:endParaRPr/>
          </a:p>
        </p:txBody>
      </p:sp>
      <p:pic>
        <p:nvPicPr>
          <p:cNvPr id="106" name="Google Shape;106;p14"/>
          <p:cNvPicPr preferRelativeResize="0"/>
          <p:nvPr/>
        </p:nvPicPr>
        <p:blipFill>
          <a:blip r:embed="rId2">
            <a:alphaModFix/>
          </a:blip>
          <a:stretch>
            <a:fillRect/>
          </a:stretch>
        </p:blipFill>
        <p:spPr>
          <a:xfrm>
            <a:off x="187625" y="4207075"/>
            <a:ext cx="780650" cy="780650"/>
          </a:xfrm>
          <a:prstGeom prst="rect">
            <a:avLst/>
          </a:prstGeom>
          <a:noFill/>
          <a:ln>
            <a:noFill/>
          </a:ln>
        </p:spPr>
      </p:pic>
      <p:pic>
        <p:nvPicPr>
          <p:cNvPr id="107" name="Google Shape;107;p14"/>
          <p:cNvPicPr preferRelativeResize="0"/>
          <p:nvPr/>
        </p:nvPicPr>
        <p:blipFill>
          <a:blip r:embed="rId3">
            <a:alphaModFix/>
          </a:blip>
          <a:stretch>
            <a:fillRect/>
          </a:stretch>
        </p:blipFill>
        <p:spPr>
          <a:xfrm>
            <a:off x="7725575" y="4703613"/>
            <a:ext cx="1199222" cy="2698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el und Text 1">
  <p:cSld name="TITLE_AND_BODY_1">
    <p:spTree>
      <p:nvGrpSpPr>
        <p:cNvPr id="1" name="Shape 108"/>
        <p:cNvGrpSpPr/>
        <p:nvPr/>
      </p:nvGrpSpPr>
      <p:grpSpPr>
        <a:xfrm>
          <a:off x="0" y="0"/>
          <a:ext cx="0" cy="0"/>
          <a:chOff x="0" y="0"/>
          <a:chExt cx="0" cy="0"/>
        </a:xfrm>
      </p:grpSpPr>
      <p:sp>
        <p:nvSpPr>
          <p:cNvPr id="109" name="Google Shape;109;p1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5"/>
          <p:cNvSpPr txBox="1">
            <a:spLocks noGrp="1"/>
          </p:cNvSpPr>
          <p:nvPr>
            <p:ph type="title"/>
          </p:nvPr>
        </p:nvSpPr>
        <p:spPr>
          <a:xfrm>
            <a:off x="727650" y="487800"/>
            <a:ext cx="7688700" cy="5352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11" name="Google Shape;111;p15"/>
          <p:cNvSpPr txBox="1">
            <a:spLocks noGrp="1"/>
          </p:cNvSpPr>
          <p:nvPr>
            <p:ph type="sldNum" idx="12"/>
          </p:nvPr>
        </p:nvSpPr>
        <p:spPr>
          <a:xfrm>
            <a:off x="4297652" y="4703626"/>
            <a:ext cx="548700" cy="393600"/>
          </a:xfrm>
          <a:prstGeom prst="rect">
            <a:avLst/>
          </a:prstGeom>
        </p:spPr>
        <p:txBody>
          <a:bodyPr spcFirstLastPara="1" wrap="square" lIns="91425" tIns="45700" rIns="91425" bIns="1080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‹Nr.›</a:t>
            </a:fld>
            <a:endParaRPr/>
          </a:p>
        </p:txBody>
      </p:sp>
      <p:pic>
        <p:nvPicPr>
          <p:cNvPr id="112" name="Google Shape;112;p15"/>
          <p:cNvPicPr preferRelativeResize="0"/>
          <p:nvPr/>
        </p:nvPicPr>
        <p:blipFill>
          <a:blip r:embed="rId2">
            <a:alphaModFix/>
          </a:blip>
          <a:stretch>
            <a:fillRect/>
          </a:stretch>
        </p:blipFill>
        <p:spPr>
          <a:xfrm>
            <a:off x="187625" y="4207075"/>
            <a:ext cx="780650" cy="780650"/>
          </a:xfrm>
          <a:prstGeom prst="rect">
            <a:avLst/>
          </a:prstGeom>
          <a:noFill/>
          <a:ln>
            <a:noFill/>
          </a:ln>
        </p:spPr>
      </p:pic>
      <p:pic>
        <p:nvPicPr>
          <p:cNvPr id="113" name="Google Shape;113;p15"/>
          <p:cNvPicPr preferRelativeResize="0"/>
          <p:nvPr/>
        </p:nvPicPr>
        <p:blipFill>
          <a:blip r:embed="rId3">
            <a:alphaModFix/>
          </a:blip>
          <a:stretch>
            <a:fillRect/>
          </a:stretch>
        </p:blipFill>
        <p:spPr>
          <a:xfrm>
            <a:off x="7725575" y="4703613"/>
            <a:ext cx="1199222" cy="2698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4"/>
        <p:cNvGrpSpPr/>
        <p:nvPr/>
      </p:nvGrpSpPr>
      <p:grpSpPr>
        <a:xfrm>
          <a:off x="0" y="0"/>
          <a:ext cx="0" cy="0"/>
          <a:chOff x="0" y="0"/>
          <a:chExt cx="0" cy="0"/>
        </a:xfrm>
      </p:grpSpPr>
      <p:sp>
        <p:nvSpPr>
          <p:cNvPr id="115" name="Google Shape;115;p1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16"/>
          <p:cNvGrpSpPr/>
          <p:nvPr/>
        </p:nvGrpSpPr>
        <p:grpSpPr>
          <a:xfrm>
            <a:off x="830392" y="1191256"/>
            <a:ext cx="745763" cy="45826"/>
            <a:chOff x="4580561" y="2589004"/>
            <a:chExt cx="1064464" cy="25200"/>
          </a:xfrm>
        </p:grpSpPr>
        <p:sp>
          <p:nvSpPr>
            <p:cNvPr id="117" name="Google Shape;117;p1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6"/>
            <p:cNvSpPr/>
            <p:nvPr/>
          </p:nvSpPr>
          <p:spPr>
            <a:xfrm rot="-5400000">
              <a:off x="4836311" y="2333254"/>
              <a:ext cx="25200" cy="53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6"/>
          <p:cNvSpPr txBox="1">
            <a:spLocks noGrp="1"/>
          </p:cNvSpPr>
          <p:nvPr>
            <p:ph type="title"/>
          </p:nvPr>
        </p:nvSpPr>
        <p:spPr>
          <a:xfrm>
            <a:off x="729450" y="1318650"/>
            <a:ext cx="7688400" cy="5352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20" name="Google Shape;120;p16"/>
          <p:cNvSpPr txBox="1">
            <a:spLocks noGrp="1"/>
          </p:cNvSpPr>
          <p:nvPr>
            <p:ph type="body" idx="1"/>
          </p:nvPr>
        </p:nvSpPr>
        <p:spPr>
          <a:xfrm>
            <a:off x="729325" y="2078875"/>
            <a:ext cx="3774300" cy="2261100"/>
          </a:xfrm>
          <a:prstGeom prst="rect">
            <a:avLst/>
          </a:prstGeom>
        </p:spPr>
        <p:txBody>
          <a:bodyPr spcFirstLastPara="1" wrap="square" lIns="91425" tIns="91425" rIns="91425" bIns="91425" anchor="ctr" anchorCtr="0">
            <a:noAutofit/>
          </a:bodyPr>
          <a:lstStyle>
            <a:lvl1pPr marL="457200" lvl="0" indent="-342900" rtl="0">
              <a:spcBef>
                <a:spcPts val="360"/>
              </a:spcBef>
              <a:spcAft>
                <a:spcPts val="0"/>
              </a:spcAft>
              <a:buSzPts val="1800"/>
              <a:buChar char="○"/>
              <a:defRPr/>
            </a:lvl1pPr>
            <a:lvl2pPr marL="914400" lvl="1" indent="-330200" rtl="0">
              <a:spcBef>
                <a:spcPts val="600"/>
              </a:spcBef>
              <a:spcAft>
                <a:spcPts val="0"/>
              </a:spcAft>
              <a:buSzPts val="1600"/>
              <a:buChar char="○"/>
              <a:defRPr/>
            </a:lvl2pPr>
            <a:lvl3pPr marL="1371600" lvl="2" indent="-317500" rtl="0">
              <a:spcBef>
                <a:spcPts val="600"/>
              </a:spcBef>
              <a:spcAft>
                <a:spcPts val="0"/>
              </a:spcAft>
              <a:buSzPts val="1400"/>
              <a:buChar char="○"/>
              <a:defRPr/>
            </a:lvl3pPr>
            <a:lvl4pPr marL="1828800" lvl="3" indent="-304800" rtl="0">
              <a:spcBef>
                <a:spcPts val="600"/>
              </a:spcBef>
              <a:spcAft>
                <a:spcPts val="0"/>
              </a:spcAft>
              <a:buSzPts val="1200"/>
              <a:buChar char="○"/>
              <a:defRPr/>
            </a:lvl4pPr>
            <a:lvl5pPr marL="2286000" lvl="4" indent="-304800" rtl="0">
              <a:spcBef>
                <a:spcPts val="600"/>
              </a:spcBef>
              <a:spcAft>
                <a:spcPts val="0"/>
              </a:spcAft>
              <a:buSzPts val="1200"/>
              <a:buChar char="○"/>
              <a:defRPr/>
            </a:lvl5pPr>
            <a:lvl6pPr marL="2743200" lvl="5" indent="-304800" rtl="0">
              <a:spcBef>
                <a:spcPts val="600"/>
              </a:spcBef>
              <a:spcAft>
                <a:spcPts val="0"/>
              </a:spcAft>
              <a:buSzPts val="1200"/>
              <a:buChar char="○"/>
              <a:defRPr/>
            </a:lvl6pPr>
            <a:lvl7pPr marL="3200400" lvl="6" indent="-304800" rtl="0">
              <a:spcBef>
                <a:spcPts val="600"/>
              </a:spcBef>
              <a:spcAft>
                <a:spcPts val="0"/>
              </a:spcAft>
              <a:buSzPts val="1200"/>
              <a:buChar char="○"/>
              <a:defRPr/>
            </a:lvl7pPr>
            <a:lvl8pPr marL="3657600" lvl="7" indent="-304800" rtl="0">
              <a:spcBef>
                <a:spcPts val="600"/>
              </a:spcBef>
              <a:spcAft>
                <a:spcPts val="0"/>
              </a:spcAft>
              <a:buSzPts val="1200"/>
              <a:buChar char="○"/>
              <a:defRPr/>
            </a:lvl8pPr>
            <a:lvl9pPr marL="4114800" lvl="8" indent="-304800" rtl="0">
              <a:spcBef>
                <a:spcPts val="600"/>
              </a:spcBef>
              <a:spcAft>
                <a:spcPts val="600"/>
              </a:spcAft>
              <a:buSzPts val="1200"/>
              <a:buChar char="○"/>
              <a:defRPr/>
            </a:lvl9pPr>
          </a:lstStyle>
          <a:p>
            <a:endParaRPr/>
          </a:p>
        </p:txBody>
      </p:sp>
      <p:sp>
        <p:nvSpPr>
          <p:cNvPr id="121" name="Google Shape;121;p16"/>
          <p:cNvSpPr txBox="1">
            <a:spLocks noGrp="1"/>
          </p:cNvSpPr>
          <p:nvPr>
            <p:ph type="body" idx="2"/>
          </p:nvPr>
        </p:nvSpPr>
        <p:spPr>
          <a:xfrm>
            <a:off x="4643604" y="2078875"/>
            <a:ext cx="3774300" cy="2261100"/>
          </a:xfrm>
          <a:prstGeom prst="rect">
            <a:avLst/>
          </a:prstGeom>
        </p:spPr>
        <p:txBody>
          <a:bodyPr spcFirstLastPara="1" wrap="square" lIns="91425" tIns="91425" rIns="91425" bIns="91425" anchor="ctr" anchorCtr="0">
            <a:noAutofit/>
          </a:bodyPr>
          <a:lstStyle>
            <a:lvl1pPr marL="457200" lvl="0" indent="-342900" rtl="0">
              <a:spcBef>
                <a:spcPts val="360"/>
              </a:spcBef>
              <a:spcAft>
                <a:spcPts val="0"/>
              </a:spcAft>
              <a:buSzPts val="1800"/>
              <a:buChar char="○"/>
              <a:defRPr/>
            </a:lvl1pPr>
            <a:lvl2pPr marL="914400" lvl="1" indent="-330200" rtl="0">
              <a:spcBef>
                <a:spcPts val="600"/>
              </a:spcBef>
              <a:spcAft>
                <a:spcPts val="0"/>
              </a:spcAft>
              <a:buSzPts val="1600"/>
              <a:buChar char="○"/>
              <a:defRPr/>
            </a:lvl2pPr>
            <a:lvl3pPr marL="1371600" lvl="2" indent="-317500" rtl="0">
              <a:spcBef>
                <a:spcPts val="600"/>
              </a:spcBef>
              <a:spcAft>
                <a:spcPts val="0"/>
              </a:spcAft>
              <a:buSzPts val="1400"/>
              <a:buChar char="○"/>
              <a:defRPr/>
            </a:lvl3pPr>
            <a:lvl4pPr marL="1828800" lvl="3" indent="-304800" rtl="0">
              <a:spcBef>
                <a:spcPts val="600"/>
              </a:spcBef>
              <a:spcAft>
                <a:spcPts val="0"/>
              </a:spcAft>
              <a:buSzPts val="1200"/>
              <a:buChar char="○"/>
              <a:defRPr/>
            </a:lvl4pPr>
            <a:lvl5pPr marL="2286000" lvl="4" indent="-304800" rtl="0">
              <a:spcBef>
                <a:spcPts val="600"/>
              </a:spcBef>
              <a:spcAft>
                <a:spcPts val="0"/>
              </a:spcAft>
              <a:buSzPts val="1200"/>
              <a:buChar char="○"/>
              <a:defRPr/>
            </a:lvl5pPr>
            <a:lvl6pPr marL="2743200" lvl="5" indent="-304800" rtl="0">
              <a:spcBef>
                <a:spcPts val="600"/>
              </a:spcBef>
              <a:spcAft>
                <a:spcPts val="0"/>
              </a:spcAft>
              <a:buSzPts val="1200"/>
              <a:buChar char="○"/>
              <a:defRPr/>
            </a:lvl6pPr>
            <a:lvl7pPr marL="3200400" lvl="6" indent="-304800" rtl="0">
              <a:spcBef>
                <a:spcPts val="600"/>
              </a:spcBef>
              <a:spcAft>
                <a:spcPts val="0"/>
              </a:spcAft>
              <a:buSzPts val="1200"/>
              <a:buChar char="○"/>
              <a:defRPr/>
            </a:lvl7pPr>
            <a:lvl8pPr marL="3657600" lvl="7" indent="-304800" rtl="0">
              <a:spcBef>
                <a:spcPts val="600"/>
              </a:spcBef>
              <a:spcAft>
                <a:spcPts val="0"/>
              </a:spcAft>
              <a:buSzPts val="1200"/>
              <a:buChar char="○"/>
              <a:defRPr/>
            </a:lvl8pPr>
            <a:lvl9pPr marL="4114800" lvl="8" indent="-304800" rtl="0">
              <a:spcBef>
                <a:spcPts val="600"/>
              </a:spcBef>
              <a:spcAft>
                <a:spcPts val="600"/>
              </a:spcAft>
              <a:buSzPts val="1200"/>
              <a:buChar char="○"/>
              <a:defRPr/>
            </a:lvl9pPr>
          </a:lstStyle>
          <a:p>
            <a:endParaRPr/>
          </a:p>
        </p:txBody>
      </p:sp>
      <p:sp>
        <p:nvSpPr>
          <p:cNvPr id="122" name="Google Shape;122;p16"/>
          <p:cNvSpPr txBox="1">
            <a:spLocks noGrp="1"/>
          </p:cNvSpPr>
          <p:nvPr>
            <p:ph type="sldNum" idx="12"/>
          </p:nvPr>
        </p:nvSpPr>
        <p:spPr>
          <a:xfrm>
            <a:off x="4297652" y="4703626"/>
            <a:ext cx="548700" cy="393600"/>
          </a:xfrm>
          <a:prstGeom prst="rect">
            <a:avLst/>
          </a:prstGeom>
        </p:spPr>
        <p:txBody>
          <a:bodyPr spcFirstLastPara="1" wrap="square" lIns="91425" tIns="45700" rIns="91425" bIns="1080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09997" y="87382"/>
            <a:ext cx="7524000" cy="727800"/>
          </a:xfrm>
          <a:prstGeom prst="rect">
            <a:avLst/>
          </a:prstGeom>
          <a:noFill/>
          <a:ln>
            <a:noFill/>
          </a:ln>
          <a:effectLst>
            <a:outerShdw blurRad="50800">
              <a:srgbClr val="000000">
                <a:alpha val="60000"/>
              </a:srgbClr>
            </a:outerShdw>
          </a:effectLst>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5CB9DD"/>
              </a:buClr>
              <a:buSzPts val="3600"/>
              <a:buFont typeface="Raleway"/>
              <a:buNone/>
              <a:defRPr sz="3600" b="1" i="0" u="none" strike="noStrike" cap="none">
                <a:solidFill>
                  <a:srgbClr val="5CB9DD"/>
                </a:solidFill>
                <a:latin typeface="Raleway"/>
                <a:ea typeface="Raleway"/>
                <a:cs typeface="Raleway"/>
                <a:sym typeface="Raleway"/>
              </a:defRPr>
            </a:lvl1pPr>
            <a:lvl2pPr marR="0" lvl="1" algn="l" rtl="0">
              <a:spcBef>
                <a:spcPts val="0"/>
              </a:spcBef>
              <a:spcAft>
                <a:spcPts val="0"/>
              </a:spcAft>
              <a:buClr>
                <a:schemeClr val="lt2"/>
              </a:buClr>
              <a:buSzPts val="1800"/>
              <a:buFont typeface="Arial"/>
              <a:buNone/>
              <a:defRPr sz="1800" b="0" i="0" u="none" strike="noStrike" cap="none">
                <a:solidFill>
                  <a:schemeClr val="lt2"/>
                </a:solidFill>
              </a:defRPr>
            </a:lvl2pPr>
            <a:lvl3pPr marR="0" lvl="2" algn="l" rtl="0">
              <a:spcBef>
                <a:spcPts val="0"/>
              </a:spcBef>
              <a:spcAft>
                <a:spcPts val="0"/>
              </a:spcAft>
              <a:buClr>
                <a:schemeClr val="lt2"/>
              </a:buClr>
              <a:buSzPts val="1800"/>
              <a:buFont typeface="Arial"/>
              <a:buNone/>
              <a:defRPr sz="1800" b="0" i="0" u="none" strike="noStrike" cap="none">
                <a:solidFill>
                  <a:schemeClr val="lt2"/>
                </a:solidFill>
              </a:defRPr>
            </a:lvl3pPr>
            <a:lvl4pPr marR="0" lvl="3" algn="l" rtl="0">
              <a:spcBef>
                <a:spcPts val="0"/>
              </a:spcBef>
              <a:spcAft>
                <a:spcPts val="0"/>
              </a:spcAft>
              <a:buClr>
                <a:schemeClr val="lt2"/>
              </a:buClr>
              <a:buSzPts val="1800"/>
              <a:buFont typeface="Arial"/>
              <a:buNone/>
              <a:defRPr sz="1800" b="0" i="0" u="none" strike="noStrike" cap="none">
                <a:solidFill>
                  <a:schemeClr val="lt2"/>
                </a:solidFill>
              </a:defRPr>
            </a:lvl4pPr>
            <a:lvl5pPr marR="0" lvl="4" algn="l" rtl="0">
              <a:spcBef>
                <a:spcPts val="0"/>
              </a:spcBef>
              <a:spcAft>
                <a:spcPts val="0"/>
              </a:spcAft>
              <a:buClr>
                <a:schemeClr val="lt2"/>
              </a:buClr>
              <a:buSzPts val="1800"/>
              <a:buFont typeface="Arial"/>
              <a:buNone/>
              <a:defRPr sz="1800" b="0" i="0" u="none" strike="noStrike" cap="none">
                <a:solidFill>
                  <a:schemeClr val="lt2"/>
                </a:solidFill>
              </a:defRPr>
            </a:lvl5pPr>
            <a:lvl6pPr marR="0" lvl="5" algn="l" rtl="0">
              <a:spcBef>
                <a:spcPts val="0"/>
              </a:spcBef>
              <a:spcAft>
                <a:spcPts val="0"/>
              </a:spcAft>
              <a:buClr>
                <a:schemeClr val="lt2"/>
              </a:buClr>
              <a:buSzPts val="1800"/>
              <a:buFont typeface="Arial"/>
              <a:buNone/>
              <a:defRPr sz="1800" b="0" i="0" u="none" strike="noStrike" cap="none">
                <a:solidFill>
                  <a:schemeClr val="lt2"/>
                </a:solidFill>
              </a:defRPr>
            </a:lvl6pPr>
            <a:lvl7pPr marR="0" lvl="6" algn="l" rtl="0">
              <a:spcBef>
                <a:spcPts val="0"/>
              </a:spcBef>
              <a:spcAft>
                <a:spcPts val="0"/>
              </a:spcAft>
              <a:buClr>
                <a:schemeClr val="lt2"/>
              </a:buClr>
              <a:buSzPts val="1800"/>
              <a:buFont typeface="Arial"/>
              <a:buNone/>
              <a:defRPr sz="1800" b="0" i="0" u="none" strike="noStrike" cap="none">
                <a:solidFill>
                  <a:schemeClr val="lt2"/>
                </a:solidFill>
              </a:defRPr>
            </a:lvl7pPr>
            <a:lvl8pPr marR="0" lvl="7" algn="l" rtl="0">
              <a:spcBef>
                <a:spcPts val="0"/>
              </a:spcBef>
              <a:spcAft>
                <a:spcPts val="0"/>
              </a:spcAft>
              <a:buClr>
                <a:schemeClr val="lt2"/>
              </a:buClr>
              <a:buSzPts val="1800"/>
              <a:buFont typeface="Arial"/>
              <a:buNone/>
              <a:defRPr sz="1800" b="0" i="0" u="none" strike="noStrike" cap="none">
                <a:solidFill>
                  <a:schemeClr val="lt2"/>
                </a:solidFill>
              </a:defRPr>
            </a:lvl8pPr>
            <a:lvl9pPr marR="0" lvl="8" algn="l" rtl="0">
              <a:spcBef>
                <a:spcPts val="0"/>
              </a:spcBef>
              <a:spcAft>
                <a:spcPts val="0"/>
              </a:spcAft>
              <a:buClr>
                <a:schemeClr val="lt2"/>
              </a:buClr>
              <a:buSzPts val="1800"/>
              <a:buFont typeface="Arial"/>
              <a:buNone/>
              <a:defRPr sz="1800" b="0" i="0" u="none" strike="noStrike" cap="none">
                <a:solidFill>
                  <a:schemeClr val="lt2"/>
                </a:solidFill>
              </a:defRPr>
            </a:lvl9pPr>
          </a:lstStyle>
          <a:p>
            <a:endParaRPr/>
          </a:p>
        </p:txBody>
      </p:sp>
      <p:sp>
        <p:nvSpPr>
          <p:cNvPr id="7" name="Google Shape;7;p1"/>
          <p:cNvSpPr txBox="1">
            <a:spLocks noGrp="1"/>
          </p:cNvSpPr>
          <p:nvPr>
            <p:ph type="body" idx="1"/>
          </p:nvPr>
        </p:nvSpPr>
        <p:spPr>
          <a:xfrm>
            <a:off x="809997" y="1638300"/>
            <a:ext cx="7524000" cy="2755800"/>
          </a:xfrm>
          <a:prstGeom prst="rect">
            <a:avLst/>
          </a:prstGeom>
          <a:noFill/>
          <a:ln>
            <a:noFill/>
          </a:ln>
          <a:effectLst>
            <a:outerShdw blurRad="50800">
              <a:srgbClr val="000000">
                <a:alpha val="40000"/>
              </a:srgbClr>
            </a:outerShdw>
          </a:effectLst>
        </p:spPr>
        <p:txBody>
          <a:bodyPr spcFirstLastPara="1" wrap="square" lIns="91425" tIns="91425" rIns="91425" bIns="91425" anchor="ctr" anchorCtr="0">
            <a:noAutofit/>
          </a:bodyPr>
          <a:lstStyle>
            <a:lvl1pPr marL="457200" marR="0" lvl="0"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Raleway"/>
                <a:ea typeface="Raleway"/>
                <a:cs typeface="Raleway"/>
                <a:sym typeface="Raleway"/>
              </a:defRPr>
            </a:lvl1pPr>
            <a:lvl2pPr marL="914400" marR="0" lvl="1" indent="-330200" algn="l" rtl="0">
              <a:lnSpc>
                <a:spcPct val="100000"/>
              </a:lnSpc>
              <a:spcBef>
                <a:spcPts val="600"/>
              </a:spcBef>
              <a:spcAft>
                <a:spcPts val="0"/>
              </a:spcAft>
              <a:buClr>
                <a:schemeClr val="accent1"/>
              </a:buClr>
              <a:buSzPts val="1600"/>
              <a:buFont typeface="Noto Sans Symbols"/>
              <a:buChar char="○"/>
              <a:defRPr sz="1600" b="0" i="0" u="none" strike="noStrike" cap="none">
                <a:solidFill>
                  <a:schemeClr val="lt1"/>
                </a:solidFill>
                <a:latin typeface="Raleway"/>
                <a:ea typeface="Raleway"/>
                <a:cs typeface="Raleway"/>
                <a:sym typeface="Raleway"/>
              </a:defRPr>
            </a:lvl2pPr>
            <a:lvl3pPr marL="1371600" marR="0" lvl="2" indent="-317500" algn="l" rtl="0">
              <a:lnSpc>
                <a:spcPct val="100000"/>
              </a:lnSpc>
              <a:spcBef>
                <a:spcPts val="600"/>
              </a:spcBef>
              <a:spcAft>
                <a:spcPts val="0"/>
              </a:spcAft>
              <a:buClr>
                <a:schemeClr val="accent1"/>
              </a:buClr>
              <a:buSzPts val="1400"/>
              <a:buFont typeface="Noto Sans Symbols"/>
              <a:buChar char="○"/>
              <a:defRPr sz="1400" b="0" i="0" u="none" strike="noStrike" cap="none">
                <a:solidFill>
                  <a:schemeClr val="lt1"/>
                </a:solidFill>
                <a:latin typeface="Raleway"/>
                <a:ea typeface="Raleway"/>
                <a:cs typeface="Raleway"/>
                <a:sym typeface="Raleway"/>
              </a:defRPr>
            </a:lvl3pPr>
            <a:lvl4pPr marL="1828800" marR="0" lvl="3"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4pPr>
            <a:lvl5pPr marL="2286000" marR="0" lvl="4"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Raleway"/>
                <a:ea typeface="Raleway"/>
                <a:cs typeface="Raleway"/>
                <a:sym typeface="Raleway"/>
              </a:defRPr>
            </a:lvl5pPr>
            <a:lvl6pPr marL="2743200" marR="0" lvl="5"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8" name="Google Shape;8;p1"/>
          <p:cNvSpPr txBox="1">
            <a:spLocks noGrp="1"/>
          </p:cNvSpPr>
          <p:nvPr>
            <p:ph type="dt" idx="10"/>
          </p:nvPr>
        </p:nvSpPr>
        <p:spPr>
          <a:xfrm>
            <a:off x="6911422" y="4531021"/>
            <a:ext cx="993300" cy="273900"/>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chemeClr val="lt1"/>
              </a:buClr>
              <a:buSzPts val="900"/>
              <a:buFont typeface="Century Gothic"/>
              <a:buNone/>
              <a:defRPr sz="9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lt1"/>
              </a:buClr>
              <a:buSzPts val="1800"/>
              <a:buFont typeface="Century Gothic"/>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 name="Google Shape;9;p1"/>
          <p:cNvSpPr txBox="1">
            <a:spLocks noGrp="1"/>
          </p:cNvSpPr>
          <p:nvPr>
            <p:ph type="sldNum" idx="12"/>
          </p:nvPr>
        </p:nvSpPr>
        <p:spPr>
          <a:xfrm>
            <a:off x="7904584" y="4436915"/>
            <a:ext cx="796500" cy="367800"/>
          </a:xfrm>
          <a:prstGeom prst="rect">
            <a:avLst/>
          </a:prstGeom>
          <a:noFill/>
          <a:ln>
            <a:noFill/>
          </a:ln>
        </p:spPr>
        <p:txBody>
          <a:bodyPr spcFirstLastPara="1" wrap="square" lIns="91425" tIns="45700" rIns="91425" bIns="10800" anchor="b" anchorCtr="0">
            <a:noAutofit/>
          </a:bodyPr>
          <a:lstStyle>
            <a:lvl1pPr marL="0" marR="0" lvl="0"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1pPr>
            <a:lvl2pPr marL="0" marR="0" lvl="1"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2pPr>
            <a:lvl3pPr marL="0" marR="0" lvl="2"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3pPr>
            <a:lvl4pPr marL="0" marR="0" lvl="3"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4pPr>
            <a:lvl5pPr marL="0" marR="0" lvl="4"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5pPr>
            <a:lvl6pPr marL="0" marR="0" lvl="5"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6pPr>
            <a:lvl7pPr marL="0" marR="0" lvl="6"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7pPr>
            <a:lvl8pPr marL="0" marR="0" lvl="7"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8pPr>
            <a:lvl9pPr marL="0" marR="0" lvl="8" indent="0" algn="r" rtl="0">
              <a:lnSpc>
                <a:spcPct val="100000"/>
              </a:lnSpc>
              <a:spcBef>
                <a:spcPts val="0"/>
              </a:spcBef>
              <a:spcAft>
                <a:spcPts val="0"/>
              </a:spcAft>
              <a:buClr>
                <a:schemeClr val="lt1"/>
              </a:buClr>
              <a:buSzPts val="225"/>
              <a:buFont typeface="Raleway"/>
              <a:buNone/>
              <a:defRPr sz="900" b="0" i="0" u="none" strike="noStrike" cap="none">
                <a:solidFill>
                  <a:schemeClr val="lt1"/>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
              <a:t>‹Nr.›</a:t>
            </a:fld>
            <a:endParaRPr/>
          </a:p>
        </p:txBody>
      </p:sp>
      <p:sp>
        <p:nvSpPr>
          <p:cNvPr id="10" name="Google Shape;10;p1"/>
          <p:cNvSpPr txBox="1"/>
          <p:nvPr/>
        </p:nvSpPr>
        <p:spPr>
          <a:xfrm>
            <a:off x="874825" y="4504850"/>
            <a:ext cx="1639800" cy="37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C33C54"/>
                </a:solidFill>
                <a:latin typeface="Roboto"/>
                <a:ea typeface="Roboto"/>
                <a:cs typeface="Roboto"/>
                <a:sym typeface="Roboto"/>
              </a:rPr>
              <a:t>You, We &amp; Digital</a:t>
            </a:r>
            <a:endParaRPr sz="1200" b="1">
              <a:solidFill>
                <a:srgbClr val="C33C54"/>
              </a:solidFill>
              <a:latin typeface="Roboto"/>
              <a:ea typeface="Roboto"/>
              <a:cs typeface="Roboto"/>
              <a:sym typeface="Roboto"/>
            </a:endParaRPr>
          </a:p>
        </p:txBody>
      </p:sp>
      <p:sp>
        <p:nvSpPr>
          <p:cNvPr id="11" name="Google Shape;11;p1"/>
          <p:cNvSpPr/>
          <p:nvPr/>
        </p:nvSpPr>
        <p:spPr>
          <a:xfrm>
            <a:off x="337525" y="4601600"/>
            <a:ext cx="179100" cy="179100"/>
          </a:xfrm>
          <a:prstGeom prst="rect">
            <a:avLst/>
          </a:prstGeom>
          <a:solidFill>
            <a:srgbClr val="C33C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516625" y="4601600"/>
            <a:ext cx="179100" cy="1791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695725" y="4601600"/>
            <a:ext cx="179100" cy="179100"/>
          </a:xfrm>
          <a:prstGeom prst="rect">
            <a:avLst/>
          </a:prstGeom>
          <a:solidFill>
            <a:srgbClr val="C33C54">
              <a:alpha val="699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legalcod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s://twitter.com/oa_berlin" TargetMode="External"/><Relationship Id="rId3" Type="http://schemas.openxmlformats.org/officeDocument/2006/relationships/image" Target="../media/image13.png"/><Relationship Id="rId7" Type="http://schemas.openxmlformats.org/officeDocument/2006/relationships/hyperlink" Target="mailto:maike.neufend@open-access-berlin.d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mailto:maxi.kindling@open-access-berlin.de" TargetMode="External"/><Relationship Id="rId5" Type="http://schemas.openxmlformats.org/officeDocument/2006/relationships/hyperlink" Target="mailto:hello@you-we-digital.com"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ctrTitle"/>
          </p:nvPr>
        </p:nvSpPr>
        <p:spPr>
          <a:xfrm>
            <a:off x="808831" y="1086859"/>
            <a:ext cx="7526400" cy="222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000">
                <a:solidFill>
                  <a:schemeClr val="lt1"/>
                </a:solidFill>
              </a:rPr>
              <a:t>Berlin auf dem Weg zu Open Research</a:t>
            </a:r>
            <a:endParaRPr sz="5000">
              <a:solidFill>
                <a:schemeClr val="lt1"/>
              </a:solidFill>
            </a:endParaRPr>
          </a:p>
          <a:p>
            <a:pPr marL="0" lvl="0" indent="0" algn="ctr" rtl="0">
              <a:spcBef>
                <a:spcPts val="0"/>
              </a:spcBef>
              <a:spcAft>
                <a:spcPts val="0"/>
              </a:spcAft>
              <a:buNone/>
            </a:pPr>
            <a:r>
              <a:rPr lang="en" sz="3000">
                <a:solidFill>
                  <a:schemeClr val="lt1"/>
                </a:solidFill>
              </a:rPr>
              <a:t>Ergebnisse einer Online-Konsultation</a:t>
            </a:r>
            <a:endParaRPr sz="3000">
              <a:solidFill>
                <a:schemeClr val="lt1"/>
              </a:solidFill>
            </a:endParaRPr>
          </a:p>
        </p:txBody>
      </p:sp>
      <p:sp>
        <p:nvSpPr>
          <p:cNvPr id="128" name="Google Shape;128;p17"/>
          <p:cNvSpPr txBox="1">
            <a:spLocks noGrp="1"/>
          </p:cNvSpPr>
          <p:nvPr>
            <p:ph type="subTitle" idx="1"/>
          </p:nvPr>
        </p:nvSpPr>
        <p:spPr>
          <a:xfrm>
            <a:off x="870356" y="3315260"/>
            <a:ext cx="7526400" cy="326100"/>
          </a:xfrm>
          <a:prstGeom prst="rect">
            <a:avLst/>
          </a:prstGeom>
        </p:spPr>
        <p:txBody>
          <a:bodyPr spcFirstLastPara="1" wrap="square" lIns="91425" tIns="91425" rIns="91425" bIns="91425" anchor="t" anchorCtr="0">
            <a:noAutofit/>
          </a:bodyPr>
          <a:lstStyle/>
          <a:p>
            <a:pPr marL="0" lvl="0" indent="0" algn="ctr" rtl="0">
              <a:lnSpc>
                <a:spcPct val="90000"/>
              </a:lnSpc>
              <a:spcBef>
                <a:spcPts val="1000"/>
              </a:spcBef>
              <a:spcAft>
                <a:spcPts val="0"/>
              </a:spcAft>
              <a:buNone/>
            </a:pPr>
            <a:r>
              <a:rPr lang="en" sz="1200" u="sng" dirty="0"/>
              <a:t>Dr. Juliane Stiller,</a:t>
            </a:r>
            <a:r>
              <a:rPr lang="en" sz="1200" dirty="0"/>
              <a:t> Dr. Violeta </a:t>
            </a:r>
            <a:r>
              <a:rPr lang="en" sz="1200" dirty="0" err="1"/>
              <a:t>Trkulja</a:t>
            </a:r>
            <a:r>
              <a:rPr lang="en" sz="1200" dirty="0"/>
              <a:t> | You, We &amp; Digital </a:t>
            </a:r>
            <a:endParaRPr sz="1200" dirty="0"/>
          </a:p>
          <a:p>
            <a:pPr marL="0" lvl="0" indent="0" algn="ctr" rtl="0">
              <a:lnSpc>
                <a:spcPct val="90000"/>
              </a:lnSpc>
              <a:spcBef>
                <a:spcPts val="1000"/>
              </a:spcBef>
              <a:spcAft>
                <a:spcPts val="0"/>
              </a:spcAft>
              <a:buNone/>
            </a:pPr>
            <a:r>
              <a:rPr lang="en" sz="1200" dirty="0"/>
              <a:t>Maxi Kindling, </a:t>
            </a:r>
            <a:r>
              <a:rPr lang="en" sz="1200" dirty="0" err="1"/>
              <a:t>Maike</a:t>
            </a:r>
            <a:r>
              <a:rPr lang="en" sz="1200" dirty="0"/>
              <a:t> </a:t>
            </a:r>
            <a:r>
              <a:rPr lang="en" sz="1200" dirty="0" err="1"/>
              <a:t>Neufend</a:t>
            </a:r>
            <a:r>
              <a:rPr lang="en" sz="1200" dirty="0"/>
              <a:t> | Open-Access-</a:t>
            </a:r>
            <a:r>
              <a:rPr lang="en" sz="1200" dirty="0" err="1"/>
              <a:t>Büro</a:t>
            </a:r>
            <a:r>
              <a:rPr lang="en" sz="1200" dirty="0"/>
              <a:t> Berlin | </a:t>
            </a:r>
            <a:r>
              <a:rPr lang="en" sz="1200" dirty="0" err="1"/>
              <a:t>Freie</a:t>
            </a:r>
            <a:r>
              <a:rPr lang="en" sz="1200" dirty="0"/>
              <a:t> Universität Berlin (</a:t>
            </a:r>
            <a:r>
              <a:rPr lang="en" sz="1200" dirty="0" err="1"/>
              <a:t>Universitätsbibliothek</a:t>
            </a:r>
            <a:r>
              <a:rPr lang="en" sz="1200" dirty="0"/>
              <a:t>)</a:t>
            </a:r>
            <a:br>
              <a:rPr lang="en" sz="1200" dirty="0"/>
            </a:br>
            <a:br>
              <a:rPr lang="en" sz="1200" dirty="0"/>
            </a:br>
            <a:r>
              <a:rPr lang="en" sz="1200" dirty="0"/>
              <a:t>16. </a:t>
            </a:r>
            <a:r>
              <a:rPr lang="en" sz="1200" dirty="0" err="1"/>
              <a:t>Juni</a:t>
            </a:r>
            <a:r>
              <a:rPr lang="en" sz="1200" dirty="0"/>
              <a:t> 2021</a:t>
            </a:r>
            <a:endParaRPr sz="1200" dirty="0"/>
          </a:p>
          <a:p>
            <a:pPr marL="0" lvl="0" indent="0" algn="l" rtl="0">
              <a:lnSpc>
                <a:spcPct val="90000"/>
              </a:lnSpc>
              <a:spcBef>
                <a:spcPts val="1000"/>
              </a:spcBef>
              <a:spcAft>
                <a:spcPts val="600"/>
              </a:spcAft>
              <a:buNone/>
            </a:pPr>
            <a:endParaRPr sz="1200" dirty="0">
              <a:latin typeface="Calibri"/>
              <a:ea typeface="Calibri"/>
              <a:cs typeface="Calibri"/>
              <a:sym typeface="Calibri"/>
            </a:endParaRPr>
          </a:p>
        </p:txBody>
      </p:sp>
      <p:pic>
        <p:nvPicPr>
          <p:cNvPr id="129" name="Google Shape;129;p17">
            <a:hlinkClick r:id="rId3"/>
          </p:cNvPr>
          <p:cNvPicPr preferRelativeResize="0"/>
          <p:nvPr/>
        </p:nvPicPr>
        <p:blipFill>
          <a:blip r:embed="rId4">
            <a:alphaModFix/>
          </a:blip>
          <a:stretch>
            <a:fillRect/>
          </a:stretch>
        </p:blipFill>
        <p:spPr>
          <a:xfrm>
            <a:off x="2341400" y="4602138"/>
            <a:ext cx="617050" cy="217375"/>
          </a:xfrm>
          <a:prstGeom prst="rect">
            <a:avLst/>
          </a:prstGeom>
          <a:noFill/>
          <a:ln>
            <a:noFill/>
          </a:ln>
        </p:spPr>
      </p:pic>
      <p:sp>
        <p:nvSpPr>
          <p:cNvPr id="130" name="Google Shape;130;p17"/>
          <p:cNvSpPr txBox="1"/>
          <p:nvPr/>
        </p:nvSpPr>
        <p:spPr>
          <a:xfrm>
            <a:off x="3027050" y="4469650"/>
            <a:ext cx="41469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lt1"/>
                </a:solidFill>
                <a:latin typeface="Raleway"/>
                <a:ea typeface="Raleway"/>
                <a:cs typeface="Raleway"/>
                <a:sym typeface="Raleway"/>
              </a:rPr>
              <a:t>Die Inhalte sind, sofern nicht anders angegeben, lizenziert unter einer Creative Commons Namensnennung 4.0 International Lizenz.</a:t>
            </a:r>
            <a:endParaRPr sz="900">
              <a:solidFill>
                <a:schemeClr val="lt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8"/>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Agenda</a:t>
            </a:r>
            <a:endParaRPr/>
          </a:p>
        </p:txBody>
      </p:sp>
      <p:sp>
        <p:nvSpPr>
          <p:cNvPr id="136" name="Google Shape;136;p18"/>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lvl="0" indent="-342900" algn="l" rtl="0">
              <a:spcBef>
                <a:spcPts val="360"/>
              </a:spcBef>
              <a:spcAft>
                <a:spcPts val="0"/>
              </a:spcAft>
              <a:buSzPts val="1800"/>
              <a:buChar char="●"/>
            </a:pPr>
            <a:r>
              <a:rPr lang="en"/>
              <a:t>Hintergrund der Konsultation</a:t>
            </a:r>
            <a:endParaRPr/>
          </a:p>
          <a:p>
            <a:pPr marL="457200" lvl="0" indent="-342900" algn="l" rtl="0">
              <a:spcBef>
                <a:spcPts val="600"/>
              </a:spcBef>
              <a:spcAft>
                <a:spcPts val="0"/>
              </a:spcAft>
              <a:buSzPts val="1800"/>
              <a:buChar char="●"/>
            </a:pPr>
            <a:r>
              <a:rPr lang="en"/>
              <a:t>Aufbau und Rücklauf der Konsultation</a:t>
            </a:r>
            <a:endParaRPr/>
          </a:p>
          <a:p>
            <a:pPr marL="457200" lvl="0" indent="-342900" algn="l" rtl="0">
              <a:spcBef>
                <a:spcPts val="600"/>
              </a:spcBef>
              <a:spcAft>
                <a:spcPts val="600"/>
              </a:spcAft>
              <a:buSzPts val="1800"/>
              <a:buChar char="●"/>
            </a:pPr>
            <a:r>
              <a:rPr lang="en"/>
              <a:t>Ergebnisse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a:spLocks noGrp="1"/>
          </p:cNvSpPr>
          <p:nvPr>
            <p:ph type="ctrTitle"/>
          </p:nvPr>
        </p:nvSpPr>
        <p:spPr>
          <a:xfrm>
            <a:off x="808831" y="1086859"/>
            <a:ext cx="7526400" cy="2228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Hintergrund der Konsultation</a:t>
            </a:r>
            <a:endParaRPr/>
          </a:p>
        </p:txBody>
      </p:sp>
      <p:sp>
        <p:nvSpPr>
          <p:cNvPr id="142" name="Google Shape;142;p19"/>
          <p:cNvSpPr txBox="1">
            <a:spLocks noGrp="1"/>
          </p:cNvSpPr>
          <p:nvPr>
            <p:ph type="subTitle" idx="1"/>
          </p:nvPr>
        </p:nvSpPr>
        <p:spPr>
          <a:xfrm>
            <a:off x="808831" y="3960635"/>
            <a:ext cx="7526400" cy="326100"/>
          </a:xfrm>
          <a:prstGeom prst="rect">
            <a:avLst/>
          </a:prstGeom>
        </p:spPr>
        <p:txBody>
          <a:bodyPr spcFirstLastPara="1" wrap="square" lIns="91425" tIns="91425" rIns="91425" bIns="91425" anchor="t" anchorCtr="0">
            <a:noAutofit/>
          </a:bodyPr>
          <a:lstStyle/>
          <a:p>
            <a:pPr marL="0" lvl="0" indent="0" algn="l" rtl="0">
              <a:spcBef>
                <a:spcPts val="360"/>
              </a:spcBef>
              <a:spcAft>
                <a:spcPts val="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p:nvPr>
        </p:nvSpPr>
        <p:spPr>
          <a:xfrm>
            <a:off x="809997"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Berlin Open Research </a:t>
            </a:r>
            <a:endParaRPr/>
          </a:p>
        </p:txBody>
      </p:sp>
      <p:sp>
        <p:nvSpPr>
          <p:cNvPr id="148" name="Google Shape;148;p20"/>
          <p:cNvSpPr txBox="1">
            <a:spLocks noGrp="1"/>
          </p:cNvSpPr>
          <p:nvPr>
            <p:ph type="body" idx="1"/>
          </p:nvPr>
        </p:nvSpPr>
        <p:spPr>
          <a:xfrm>
            <a:off x="302925" y="1707350"/>
            <a:ext cx="3949200" cy="432300"/>
          </a:xfrm>
          <a:prstGeom prst="rect">
            <a:avLst/>
          </a:prstGeom>
        </p:spPr>
        <p:txBody>
          <a:bodyPr spcFirstLastPara="1" wrap="square" lIns="91425" tIns="91425" rIns="91425" bIns="91425" anchor="b" anchorCtr="0">
            <a:noAutofit/>
          </a:bodyPr>
          <a:lstStyle/>
          <a:p>
            <a:pPr marL="457200" lvl="0" indent="0" algn="l" rtl="0">
              <a:spcBef>
                <a:spcPts val="400"/>
              </a:spcBef>
              <a:spcAft>
                <a:spcPts val="600"/>
              </a:spcAft>
              <a:buNone/>
            </a:pPr>
            <a:r>
              <a:rPr lang="en" b="1"/>
              <a:t>Open-Access-Büro Berlin</a:t>
            </a:r>
            <a:endParaRPr b="1"/>
          </a:p>
        </p:txBody>
      </p:sp>
      <p:sp>
        <p:nvSpPr>
          <p:cNvPr id="149" name="Google Shape;149;p20"/>
          <p:cNvSpPr txBox="1">
            <a:spLocks noGrp="1"/>
          </p:cNvSpPr>
          <p:nvPr>
            <p:ph type="body" idx="2"/>
          </p:nvPr>
        </p:nvSpPr>
        <p:spPr>
          <a:xfrm>
            <a:off x="581400" y="2063350"/>
            <a:ext cx="4050300" cy="2332500"/>
          </a:xfrm>
          <a:prstGeom prst="rect">
            <a:avLst/>
          </a:prstGeom>
        </p:spPr>
        <p:txBody>
          <a:bodyPr spcFirstLastPara="1" wrap="square" lIns="91425" tIns="91425" rIns="91425" bIns="91425" anchor="t" anchorCtr="0">
            <a:noAutofit/>
          </a:bodyPr>
          <a:lstStyle/>
          <a:p>
            <a:pPr marL="457200" lvl="0" indent="-342900" algn="l" rtl="0">
              <a:spcBef>
                <a:spcPts val="360"/>
              </a:spcBef>
              <a:spcAft>
                <a:spcPts val="0"/>
              </a:spcAft>
              <a:buSzPts val="1800"/>
              <a:buChar char="○"/>
            </a:pPr>
            <a:r>
              <a:rPr lang="en" dirty="0" err="1"/>
              <a:t>Unterstützt</a:t>
            </a:r>
            <a:r>
              <a:rPr lang="en" dirty="0"/>
              <a:t>, </a:t>
            </a:r>
            <a:r>
              <a:rPr lang="en" dirty="0" err="1"/>
              <a:t>informiert</a:t>
            </a:r>
            <a:r>
              <a:rPr lang="en" dirty="0"/>
              <a:t> und </a:t>
            </a:r>
            <a:r>
              <a:rPr lang="en" dirty="0" err="1"/>
              <a:t>begleitet</a:t>
            </a:r>
            <a:r>
              <a:rPr lang="en" dirty="0"/>
              <a:t> </a:t>
            </a:r>
            <a:r>
              <a:rPr lang="en" dirty="0" err="1"/>
              <a:t>wissenschaftliche</a:t>
            </a:r>
            <a:r>
              <a:rPr lang="en" dirty="0"/>
              <a:t> und </a:t>
            </a:r>
            <a:r>
              <a:rPr lang="en" dirty="0" err="1"/>
              <a:t>kulturelle</a:t>
            </a:r>
            <a:r>
              <a:rPr lang="en" dirty="0"/>
              <a:t> </a:t>
            </a:r>
            <a:r>
              <a:rPr lang="en" dirty="0" err="1"/>
              <a:t>Einrichtungen</a:t>
            </a:r>
            <a:r>
              <a:rPr lang="en" dirty="0"/>
              <a:t> </a:t>
            </a:r>
            <a:r>
              <a:rPr lang="en" dirty="0" err="1"/>
              <a:t>bei</a:t>
            </a:r>
            <a:r>
              <a:rPr lang="en" dirty="0"/>
              <a:t> der </a:t>
            </a:r>
            <a:r>
              <a:rPr lang="en" dirty="0" err="1"/>
              <a:t>Umsetzung</a:t>
            </a:r>
            <a:r>
              <a:rPr lang="en" dirty="0"/>
              <a:t> der Berliner OA-</a:t>
            </a:r>
            <a:r>
              <a:rPr lang="en" dirty="0" err="1"/>
              <a:t>Strategie</a:t>
            </a:r>
            <a:r>
              <a:rPr lang="en" dirty="0"/>
              <a:t> </a:t>
            </a:r>
            <a:r>
              <a:rPr lang="en" dirty="0" err="1"/>
              <a:t>seit</a:t>
            </a:r>
            <a:r>
              <a:rPr lang="en" dirty="0"/>
              <a:t> 2016</a:t>
            </a:r>
            <a:endParaRPr dirty="0"/>
          </a:p>
          <a:p>
            <a:pPr marL="457200" lvl="0" indent="-342900" algn="l" rtl="0">
              <a:spcBef>
                <a:spcPts val="0"/>
              </a:spcBef>
              <a:spcAft>
                <a:spcPts val="0"/>
              </a:spcAft>
              <a:buSzPts val="1800"/>
              <a:buChar char="○"/>
            </a:pPr>
            <a:r>
              <a:rPr lang="en" dirty="0" err="1"/>
              <a:t>Angesiedelt</a:t>
            </a:r>
            <a:r>
              <a:rPr lang="en" dirty="0"/>
              <a:t> an der </a:t>
            </a:r>
            <a:r>
              <a:rPr lang="en" dirty="0" err="1"/>
              <a:t>Universitätsbibliothek</a:t>
            </a:r>
            <a:r>
              <a:rPr lang="en" dirty="0"/>
              <a:t> der </a:t>
            </a:r>
            <a:r>
              <a:rPr lang="en" dirty="0" err="1"/>
              <a:t>Freien</a:t>
            </a:r>
            <a:r>
              <a:rPr lang="en" dirty="0"/>
              <a:t> Universität Berlin</a:t>
            </a:r>
            <a:endParaRPr dirty="0"/>
          </a:p>
        </p:txBody>
      </p:sp>
      <p:sp>
        <p:nvSpPr>
          <p:cNvPr id="150" name="Google Shape;150;p20"/>
          <p:cNvSpPr txBox="1">
            <a:spLocks noGrp="1"/>
          </p:cNvSpPr>
          <p:nvPr>
            <p:ph type="body" idx="3"/>
          </p:nvPr>
        </p:nvSpPr>
        <p:spPr>
          <a:xfrm>
            <a:off x="4053680" y="1707356"/>
            <a:ext cx="3670800" cy="432300"/>
          </a:xfrm>
          <a:prstGeom prst="rect">
            <a:avLst/>
          </a:prstGeom>
        </p:spPr>
        <p:txBody>
          <a:bodyPr spcFirstLastPara="1" wrap="square" lIns="91425" tIns="91425" rIns="91425" bIns="91425" anchor="b" anchorCtr="0">
            <a:noAutofit/>
          </a:bodyPr>
          <a:lstStyle/>
          <a:p>
            <a:pPr marL="0" lvl="0" indent="0" algn="ctr" rtl="0">
              <a:spcBef>
                <a:spcPts val="400"/>
              </a:spcBef>
              <a:spcAft>
                <a:spcPts val="600"/>
              </a:spcAft>
              <a:buNone/>
            </a:pPr>
            <a:r>
              <a:rPr lang="en" b="1"/>
              <a:t>You, We &amp; Digital</a:t>
            </a:r>
            <a:endParaRPr b="1"/>
          </a:p>
        </p:txBody>
      </p:sp>
      <p:sp>
        <p:nvSpPr>
          <p:cNvPr id="151" name="Google Shape;151;p20"/>
          <p:cNvSpPr txBox="1">
            <a:spLocks noGrp="1"/>
          </p:cNvSpPr>
          <p:nvPr>
            <p:ph type="body" idx="4"/>
          </p:nvPr>
        </p:nvSpPr>
        <p:spPr>
          <a:xfrm>
            <a:off x="4739475" y="2063350"/>
            <a:ext cx="4234800" cy="2332500"/>
          </a:xfrm>
          <a:prstGeom prst="rect">
            <a:avLst/>
          </a:prstGeom>
        </p:spPr>
        <p:txBody>
          <a:bodyPr spcFirstLastPara="1" wrap="square" lIns="91425" tIns="91425" rIns="91425" bIns="91425" anchor="t" anchorCtr="0">
            <a:noAutofit/>
          </a:bodyPr>
          <a:lstStyle/>
          <a:p>
            <a:pPr marL="457200" lvl="0" indent="-342900" algn="l" rtl="0">
              <a:spcBef>
                <a:spcPts val="360"/>
              </a:spcBef>
              <a:spcAft>
                <a:spcPts val="0"/>
              </a:spcAft>
              <a:buSzPts val="1800"/>
              <a:buChar char="○"/>
            </a:pPr>
            <a:r>
              <a:rPr lang="en"/>
              <a:t>Informationswissenschaftlerinnen </a:t>
            </a:r>
            <a:endParaRPr/>
          </a:p>
          <a:p>
            <a:pPr marL="457200" lvl="0" indent="-342900" algn="l" rtl="0">
              <a:spcBef>
                <a:spcPts val="0"/>
              </a:spcBef>
              <a:spcAft>
                <a:spcPts val="0"/>
              </a:spcAft>
              <a:buSzPts val="1800"/>
              <a:buChar char="○"/>
            </a:pPr>
            <a:r>
              <a:rPr lang="en"/>
              <a:t>Wissenschaftliche Dienstleistung mit Fokus auf Studien im Bereich Informations- und Bibliothekswissenschaft</a:t>
            </a:r>
            <a:endParaRPr/>
          </a:p>
          <a:p>
            <a:pPr marL="457200" lvl="0" indent="-342900" algn="l" rtl="0">
              <a:spcBef>
                <a:spcPts val="0"/>
              </a:spcBef>
              <a:spcAft>
                <a:spcPts val="0"/>
              </a:spcAft>
              <a:buSzPts val="1800"/>
              <a:buChar char="○"/>
            </a:pPr>
            <a:r>
              <a:rPr lang="en"/>
              <a:t>Umsetzung und Auswertung der Konsultation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778900" y="169200"/>
            <a:ext cx="7524000" cy="103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t>Weiterentwicklung der OA-Strategie</a:t>
            </a:r>
            <a:endParaRPr sz="3200"/>
          </a:p>
        </p:txBody>
      </p:sp>
      <p:sp>
        <p:nvSpPr>
          <p:cNvPr id="157" name="Google Shape;157;p21"/>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lvl="0" indent="-342900" algn="l" rtl="0">
              <a:spcBef>
                <a:spcPts val="360"/>
              </a:spcBef>
              <a:spcAft>
                <a:spcPts val="0"/>
              </a:spcAft>
              <a:buSzPts val="1800"/>
              <a:buChar char="○"/>
            </a:pPr>
            <a:r>
              <a:rPr lang="en" dirty="0"/>
              <a:t>Open-Access-</a:t>
            </a:r>
            <a:r>
              <a:rPr lang="en" dirty="0" err="1"/>
              <a:t>Büro</a:t>
            </a:r>
            <a:r>
              <a:rPr lang="en" dirty="0"/>
              <a:t> Berlin (OABB) </a:t>
            </a:r>
            <a:r>
              <a:rPr lang="en" dirty="0" err="1"/>
              <a:t>entwickelt</a:t>
            </a:r>
            <a:r>
              <a:rPr lang="en" dirty="0"/>
              <a:t> die Open Access-</a:t>
            </a:r>
            <a:r>
              <a:rPr lang="en" dirty="0" err="1"/>
              <a:t>Strategie</a:t>
            </a:r>
            <a:r>
              <a:rPr lang="en" dirty="0"/>
              <a:t> </a:t>
            </a:r>
            <a:r>
              <a:rPr lang="en" dirty="0" err="1"/>
              <a:t>zu</a:t>
            </a:r>
            <a:r>
              <a:rPr lang="en" dirty="0"/>
              <a:t> </a:t>
            </a:r>
            <a:r>
              <a:rPr lang="en" dirty="0" err="1"/>
              <a:t>einer</a:t>
            </a:r>
            <a:r>
              <a:rPr lang="en" dirty="0"/>
              <a:t> Open-Science-</a:t>
            </a:r>
            <a:r>
              <a:rPr lang="en" dirty="0" err="1"/>
              <a:t>Strategie</a:t>
            </a:r>
            <a:r>
              <a:rPr lang="en" dirty="0"/>
              <a:t> </a:t>
            </a:r>
            <a:r>
              <a:rPr lang="en" dirty="0" err="1"/>
              <a:t>weiter</a:t>
            </a:r>
            <a:endParaRPr dirty="0"/>
          </a:p>
          <a:p>
            <a:pPr marL="457200" lvl="0" indent="-342900" algn="l" rtl="0">
              <a:spcBef>
                <a:spcPts val="0"/>
              </a:spcBef>
              <a:spcAft>
                <a:spcPts val="0"/>
              </a:spcAft>
              <a:buSzPts val="1800"/>
              <a:buChar char="○"/>
            </a:pPr>
            <a:r>
              <a:rPr lang="en" dirty="0" err="1"/>
              <a:t>Bereitet</a:t>
            </a:r>
            <a:r>
              <a:rPr lang="en" dirty="0"/>
              <a:t> </a:t>
            </a:r>
            <a:r>
              <a:rPr lang="en" dirty="0" err="1"/>
              <a:t>eine</a:t>
            </a:r>
            <a:r>
              <a:rPr lang="en" dirty="0"/>
              <a:t> Initiative </a:t>
            </a:r>
            <a:r>
              <a:rPr lang="en" dirty="0" err="1"/>
              <a:t>für</a:t>
            </a:r>
            <a:r>
              <a:rPr lang="en" dirty="0"/>
              <a:t> </a:t>
            </a:r>
            <a:r>
              <a:rPr lang="en" dirty="0" err="1"/>
              <a:t>mehr</a:t>
            </a:r>
            <a:r>
              <a:rPr lang="en" dirty="0"/>
              <a:t> </a:t>
            </a:r>
            <a:r>
              <a:rPr lang="en" dirty="0" err="1"/>
              <a:t>offene</a:t>
            </a:r>
            <a:r>
              <a:rPr lang="en" dirty="0"/>
              <a:t> </a:t>
            </a:r>
            <a:r>
              <a:rPr lang="en" dirty="0" err="1"/>
              <a:t>Wissenschaft</a:t>
            </a:r>
            <a:r>
              <a:rPr lang="en" dirty="0"/>
              <a:t> in Berlin </a:t>
            </a:r>
            <a:r>
              <a:rPr lang="en" dirty="0" err="1"/>
              <a:t>vor</a:t>
            </a:r>
            <a:r>
              <a:rPr lang="en" dirty="0"/>
              <a:t> </a:t>
            </a:r>
            <a:r>
              <a:rPr lang="en" dirty="0" err="1"/>
              <a:t>als</a:t>
            </a:r>
            <a:r>
              <a:rPr lang="en" dirty="0"/>
              <a:t> </a:t>
            </a:r>
            <a:r>
              <a:rPr lang="en" dirty="0" err="1"/>
              <a:t>Kooperation</a:t>
            </a:r>
            <a:r>
              <a:rPr lang="en" dirty="0"/>
              <a:t> von </a:t>
            </a:r>
            <a:r>
              <a:rPr lang="en" dirty="0" err="1"/>
              <a:t>Senatskanzlei</a:t>
            </a:r>
            <a:r>
              <a:rPr lang="en" dirty="0"/>
              <a:t> </a:t>
            </a:r>
            <a:r>
              <a:rPr lang="en" dirty="0" err="1"/>
              <a:t>Wissenschaft</a:t>
            </a:r>
            <a:r>
              <a:rPr lang="en" dirty="0"/>
              <a:t> und </a:t>
            </a:r>
            <a:r>
              <a:rPr lang="en" dirty="0" err="1"/>
              <a:t>Forschung</a:t>
            </a:r>
            <a:r>
              <a:rPr lang="en" dirty="0"/>
              <a:t> und Berlin University Alliance </a:t>
            </a:r>
            <a:r>
              <a:rPr lang="en" dirty="0" err="1"/>
              <a:t>sowie</a:t>
            </a:r>
            <a:r>
              <a:rPr lang="en" dirty="0"/>
              <a:t> </a:t>
            </a:r>
            <a:r>
              <a:rPr lang="en" dirty="0" err="1"/>
              <a:t>außeruniversitärer</a:t>
            </a:r>
            <a:r>
              <a:rPr lang="en" dirty="0"/>
              <a:t> </a:t>
            </a:r>
            <a:r>
              <a:rPr lang="en" dirty="0" err="1"/>
              <a:t>Forschungseinrichtungen</a:t>
            </a:r>
            <a:endParaRPr dirty="0"/>
          </a:p>
          <a:p>
            <a:pPr marL="457200" lvl="0" indent="-342900" algn="l" rtl="0">
              <a:spcBef>
                <a:spcPts val="360"/>
              </a:spcBef>
              <a:spcAft>
                <a:spcPts val="600"/>
              </a:spcAft>
              <a:buSzPts val="1800"/>
              <a:buChar char="○"/>
            </a:pPr>
            <a:r>
              <a:rPr lang="en" dirty="0"/>
              <a:t>Berlin University Alliance </a:t>
            </a:r>
            <a:r>
              <a:rPr lang="en" dirty="0" err="1"/>
              <a:t>finanziert</a:t>
            </a:r>
            <a:r>
              <a:rPr lang="en" dirty="0"/>
              <a:t> </a:t>
            </a:r>
            <a:r>
              <a:rPr lang="en" dirty="0" err="1"/>
              <a:t>unser</a:t>
            </a:r>
            <a:r>
              <a:rPr lang="en" dirty="0"/>
              <a:t> </a:t>
            </a:r>
            <a:r>
              <a:rPr lang="en" dirty="0" err="1"/>
              <a:t>Projekt</a:t>
            </a:r>
            <a:r>
              <a:rPr lang="en" dirty="0"/>
              <a:t> “Berlin Open Research” um den </a:t>
            </a:r>
            <a:r>
              <a:rPr lang="en" dirty="0" err="1"/>
              <a:t>fach</a:t>
            </a:r>
            <a:r>
              <a:rPr lang="en" dirty="0"/>
              <a:t>- und </a:t>
            </a:r>
            <a:r>
              <a:rPr lang="en" dirty="0" err="1"/>
              <a:t>einrichtungsübergreifender</a:t>
            </a:r>
            <a:r>
              <a:rPr lang="en" dirty="0"/>
              <a:t> </a:t>
            </a:r>
            <a:r>
              <a:rPr lang="en" dirty="0" err="1"/>
              <a:t>Austausch</a:t>
            </a:r>
            <a:r>
              <a:rPr lang="en" dirty="0"/>
              <a:t> in Berlin </a:t>
            </a:r>
            <a:r>
              <a:rPr lang="en" dirty="0" err="1"/>
              <a:t>anzustoßen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778900" y="169200"/>
            <a:ext cx="75240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Online-Konsultation Berlin Open Research</a:t>
            </a:r>
            <a:endParaRPr/>
          </a:p>
        </p:txBody>
      </p:sp>
      <p:sp>
        <p:nvSpPr>
          <p:cNvPr id="163" name="Google Shape;163;p22"/>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endParaRPr dirty="0"/>
          </a:p>
          <a:p>
            <a:pPr marL="457200" lvl="0" indent="-342900" algn="l" rtl="0">
              <a:spcBef>
                <a:spcPts val="600"/>
              </a:spcBef>
              <a:spcAft>
                <a:spcPts val="0"/>
              </a:spcAft>
              <a:buSzPts val="1800"/>
              <a:buChar char="○"/>
            </a:pPr>
            <a:r>
              <a:rPr lang="en" dirty="0" err="1"/>
              <a:t>Konsultation</a:t>
            </a:r>
            <a:r>
              <a:rPr lang="en" dirty="0"/>
              <a:t> der Open Science Community in Berlin </a:t>
            </a:r>
            <a:endParaRPr dirty="0"/>
          </a:p>
          <a:p>
            <a:pPr marL="914400" marR="0" lvl="1" indent="-342900" algn="l" rtl="0">
              <a:lnSpc>
                <a:spcPct val="100000"/>
              </a:lnSpc>
              <a:spcBef>
                <a:spcPts val="600"/>
              </a:spcBef>
              <a:spcAft>
                <a:spcPts val="0"/>
              </a:spcAft>
              <a:buSzPts val="1800"/>
              <a:buChar char="○"/>
            </a:pPr>
            <a:r>
              <a:rPr lang="en" dirty="0" err="1"/>
              <a:t>Berücksichtigung</a:t>
            </a:r>
            <a:r>
              <a:rPr lang="en" dirty="0"/>
              <a:t> </a:t>
            </a:r>
            <a:r>
              <a:rPr lang="en" sz="1800" dirty="0" err="1"/>
              <a:t>verschiedener</a:t>
            </a:r>
            <a:r>
              <a:rPr lang="en" dirty="0"/>
              <a:t> </a:t>
            </a:r>
            <a:r>
              <a:rPr lang="en" dirty="0" err="1"/>
              <a:t>Domänen</a:t>
            </a:r>
            <a:r>
              <a:rPr lang="en" dirty="0"/>
              <a:t>, </a:t>
            </a:r>
            <a:r>
              <a:rPr lang="en" dirty="0" err="1"/>
              <a:t>Fächer</a:t>
            </a:r>
            <a:r>
              <a:rPr lang="en" dirty="0"/>
              <a:t>, </a:t>
            </a:r>
            <a:r>
              <a:rPr lang="en" dirty="0" err="1"/>
              <a:t>Einrichtungen</a:t>
            </a:r>
            <a:endParaRPr lang="en" dirty="0"/>
          </a:p>
          <a:p>
            <a:pPr>
              <a:spcBef>
                <a:spcPts val="600"/>
              </a:spcBef>
            </a:pPr>
            <a:r>
              <a:rPr lang="en" dirty="0" err="1"/>
              <a:t>Ziel</a:t>
            </a:r>
            <a:r>
              <a:rPr lang="en" dirty="0"/>
              <a:t>: </a:t>
            </a:r>
            <a:r>
              <a:rPr lang="en" dirty="0" err="1"/>
              <a:t>Bedarfe</a:t>
            </a:r>
            <a:r>
              <a:rPr lang="en" dirty="0"/>
              <a:t> Berliner </a:t>
            </a:r>
            <a:r>
              <a:rPr lang="en" dirty="0" err="1"/>
              <a:t>Einrichtungen</a:t>
            </a:r>
            <a:r>
              <a:rPr lang="en" dirty="0"/>
              <a:t> </a:t>
            </a:r>
            <a:r>
              <a:rPr lang="en" dirty="0" err="1"/>
              <a:t>erheben</a:t>
            </a:r>
            <a:endParaRPr dirty="0"/>
          </a:p>
          <a:p>
            <a:pPr marL="457200" lvl="0" indent="-342900" algn="l" rtl="0">
              <a:spcBef>
                <a:spcPts val="600"/>
              </a:spcBef>
              <a:spcAft>
                <a:spcPts val="0"/>
              </a:spcAft>
              <a:buSzPts val="1800"/>
              <a:buChar char="○"/>
            </a:pPr>
            <a:r>
              <a:rPr lang="en" dirty="0" err="1"/>
              <a:t>Inspirationen</a:t>
            </a:r>
            <a:r>
              <a:rPr lang="en" dirty="0"/>
              <a:t> </a:t>
            </a:r>
            <a:r>
              <a:rPr lang="en" dirty="0" err="1"/>
              <a:t>im</a:t>
            </a:r>
            <a:r>
              <a:rPr lang="en" dirty="0"/>
              <a:t> Herbst 2020:</a:t>
            </a:r>
            <a:endParaRPr dirty="0"/>
          </a:p>
          <a:p>
            <a:pPr marL="914400" lvl="1" indent="-342900" algn="l" rtl="0">
              <a:spcBef>
                <a:spcPts val="600"/>
              </a:spcBef>
              <a:spcAft>
                <a:spcPts val="0"/>
              </a:spcAft>
              <a:buSzPts val="1800"/>
              <a:buChar char="○"/>
            </a:pPr>
            <a:r>
              <a:rPr lang="en" sz="1800" dirty="0"/>
              <a:t>Open Science Consultation der UNESCO </a:t>
            </a:r>
            <a:endParaRPr sz="1800" dirty="0"/>
          </a:p>
          <a:p>
            <a:pPr marL="914400" lvl="1" indent="-342900" algn="l" rtl="0">
              <a:spcBef>
                <a:spcPts val="600"/>
              </a:spcBef>
              <a:spcAft>
                <a:spcPts val="600"/>
              </a:spcAft>
              <a:buSzPts val="1800"/>
              <a:buChar char="○"/>
            </a:pPr>
            <a:r>
              <a:rPr lang="en" sz="1800" dirty="0"/>
              <a:t>Motto der International Open Access Week 2020</a:t>
            </a:r>
            <a:br>
              <a:rPr lang="en" sz="1800" dirty="0"/>
            </a:br>
            <a:r>
              <a:rPr lang="en" sz="1800" dirty="0"/>
              <a:t> „Open with Purpose: Taking Action to Build Structural Equity and Inclusion“</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3"/>
          <p:cNvSpPr txBox="1">
            <a:spLocks noGrp="1"/>
          </p:cNvSpPr>
          <p:nvPr>
            <p:ph type="ctrTitle"/>
          </p:nvPr>
        </p:nvSpPr>
        <p:spPr>
          <a:xfrm>
            <a:off x="808831" y="1086859"/>
            <a:ext cx="7526400" cy="2228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Aufbau und Rücklauf</a:t>
            </a:r>
            <a:endParaRPr/>
          </a:p>
        </p:txBody>
      </p:sp>
      <p:sp>
        <p:nvSpPr>
          <p:cNvPr id="169" name="Google Shape;169;p23"/>
          <p:cNvSpPr txBox="1">
            <a:spLocks noGrp="1"/>
          </p:cNvSpPr>
          <p:nvPr>
            <p:ph type="subTitle" idx="1"/>
          </p:nvPr>
        </p:nvSpPr>
        <p:spPr>
          <a:xfrm>
            <a:off x="808831" y="3960635"/>
            <a:ext cx="7526400" cy="326100"/>
          </a:xfrm>
          <a:prstGeom prst="rect">
            <a:avLst/>
          </a:prstGeom>
        </p:spPr>
        <p:txBody>
          <a:bodyPr spcFirstLastPara="1" wrap="square" lIns="91425" tIns="91425" rIns="91425" bIns="91425" anchor="t" anchorCtr="0">
            <a:noAutofit/>
          </a:bodyPr>
          <a:lstStyle/>
          <a:p>
            <a:pPr marL="0" lvl="0" indent="0" algn="l" rtl="0">
              <a:spcBef>
                <a:spcPts val="360"/>
              </a:spcBef>
              <a:spcAft>
                <a:spcPts val="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Themen der Konsultation</a:t>
            </a:r>
            <a:endParaRPr/>
          </a:p>
        </p:txBody>
      </p:sp>
      <p:sp>
        <p:nvSpPr>
          <p:cNvPr id="175" name="Google Shape;175;p24"/>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lvl="0" indent="-342900" algn="l" rtl="0">
              <a:spcBef>
                <a:spcPts val="360"/>
              </a:spcBef>
              <a:spcAft>
                <a:spcPts val="0"/>
              </a:spcAft>
              <a:buSzPts val="1800"/>
              <a:buChar char="○"/>
            </a:pPr>
            <a:r>
              <a:rPr lang="en"/>
              <a:t>Demographische Angaben</a:t>
            </a:r>
            <a:endParaRPr/>
          </a:p>
          <a:p>
            <a:pPr marL="457200" lvl="0" indent="-342900" algn="l" rtl="0">
              <a:spcBef>
                <a:spcPts val="600"/>
              </a:spcBef>
              <a:spcAft>
                <a:spcPts val="0"/>
              </a:spcAft>
              <a:buSzPts val="1800"/>
              <a:buChar char="○"/>
            </a:pPr>
            <a:r>
              <a:rPr lang="en"/>
              <a:t>Bedeutung von Open Research</a:t>
            </a:r>
            <a:endParaRPr/>
          </a:p>
          <a:p>
            <a:pPr marL="457200" lvl="0" indent="-342900" algn="l" rtl="0">
              <a:spcBef>
                <a:spcPts val="600"/>
              </a:spcBef>
              <a:spcAft>
                <a:spcPts val="0"/>
              </a:spcAft>
              <a:buSzPts val="1800"/>
              <a:buChar char="○"/>
            </a:pPr>
            <a:r>
              <a:rPr lang="en"/>
              <a:t>Praktische Anwendungen von Open Research an Berliner Einrichtungen</a:t>
            </a:r>
            <a:endParaRPr/>
          </a:p>
          <a:p>
            <a:pPr marL="457200" lvl="0" indent="-342900" algn="l" rtl="0">
              <a:spcBef>
                <a:spcPts val="600"/>
              </a:spcBef>
              <a:spcAft>
                <a:spcPts val="0"/>
              </a:spcAft>
              <a:buSzPts val="1800"/>
              <a:buChar char="○"/>
            </a:pPr>
            <a:r>
              <a:rPr lang="en"/>
              <a:t>Maßnahmen des Landes Berlin für mehr Open Research</a:t>
            </a:r>
            <a:endParaRPr/>
          </a:p>
          <a:p>
            <a:pPr marL="0" lvl="0" indent="0" algn="l" rtl="0">
              <a:spcBef>
                <a:spcPts val="600"/>
              </a:spcBef>
              <a:spcAft>
                <a:spcPts val="0"/>
              </a:spcAft>
              <a:buNone/>
            </a:pPr>
            <a:endParaRPr/>
          </a:p>
          <a:p>
            <a:pPr marL="0" lvl="0" indent="0" algn="l" rtl="0">
              <a:spcBef>
                <a:spcPts val="600"/>
              </a:spcBef>
              <a:spcAft>
                <a:spcPts val="0"/>
              </a:spcAft>
              <a:buNone/>
            </a:pPr>
            <a:r>
              <a:rPr lang="en"/>
              <a:t>Online-Umfrage mit Lime Survey vom 26.11.20 bis 20.12.20</a:t>
            </a:r>
            <a:endParaRPr/>
          </a:p>
          <a:p>
            <a:pPr marL="0" lvl="0" indent="0" algn="l" rtl="0">
              <a:spcBef>
                <a:spcPts val="600"/>
              </a:spcBef>
              <a:spcAft>
                <a:spcPts val="0"/>
              </a:spcAft>
              <a:buNone/>
            </a:pPr>
            <a:endParaRPr/>
          </a:p>
          <a:p>
            <a:pPr marL="0" lvl="0" indent="0" algn="l" rtl="0">
              <a:spcBef>
                <a:spcPts val="600"/>
              </a:spcBef>
              <a:spcAft>
                <a:spcPts val="600"/>
              </a:spcAft>
              <a:buNone/>
            </a:pPr>
            <a:endParaRPr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25"/>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3C4043"/>
                </a:solidFill>
              </a:rPr>
              <a:t>Rücklauf: 122 Teilnehmer*innen</a:t>
            </a:r>
            <a:endParaRPr>
              <a:solidFill>
                <a:srgbClr val="3C4043"/>
              </a:solidFill>
            </a:endParaRPr>
          </a:p>
        </p:txBody>
      </p:sp>
      <p:pic>
        <p:nvPicPr>
          <p:cNvPr id="181" name="Google Shape;181;p25"/>
          <p:cNvPicPr preferRelativeResize="0"/>
          <p:nvPr/>
        </p:nvPicPr>
        <p:blipFill>
          <a:blip r:embed="rId3">
            <a:alphaModFix/>
          </a:blip>
          <a:stretch>
            <a:fillRect/>
          </a:stretch>
        </p:blipFill>
        <p:spPr>
          <a:xfrm>
            <a:off x="773525" y="1023000"/>
            <a:ext cx="7596945" cy="3815697"/>
          </a:xfrm>
          <a:prstGeom prst="rect">
            <a:avLst/>
          </a:prstGeom>
          <a:noFill/>
          <a:ln>
            <a:noFill/>
          </a:ln>
        </p:spPr>
      </p:pic>
      <p:sp>
        <p:nvSpPr>
          <p:cNvPr id="182" name="Google Shape;182;p25"/>
          <p:cNvSpPr/>
          <p:nvPr/>
        </p:nvSpPr>
        <p:spPr>
          <a:xfrm>
            <a:off x="1042225" y="2070925"/>
            <a:ext cx="7931700" cy="6360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5"/>
          <p:cNvSpPr txBox="1"/>
          <p:nvPr/>
        </p:nvSpPr>
        <p:spPr>
          <a:xfrm>
            <a:off x="216575" y="2188825"/>
            <a:ext cx="71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Raleway"/>
                <a:ea typeface="Raleway"/>
                <a:cs typeface="Raleway"/>
                <a:sym typeface="Raleway"/>
              </a:rPr>
              <a:t>24,6 %</a:t>
            </a:r>
            <a:endParaRPr b="1">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26"/>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3C4043"/>
                </a:solidFill>
              </a:rPr>
              <a:t>Als was sind Sie tätig?</a:t>
            </a:r>
            <a:endParaRPr>
              <a:solidFill>
                <a:srgbClr val="3C4043"/>
              </a:solidFill>
            </a:endParaRPr>
          </a:p>
        </p:txBody>
      </p:sp>
      <p:pic>
        <p:nvPicPr>
          <p:cNvPr id="189" name="Google Shape;189;p26"/>
          <p:cNvPicPr preferRelativeResize="0"/>
          <p:nvPr/>
        </p:nvPicPr>
        <p:blipFill rotWithShape="1">
          <a:blip r:embed="rId3">
            <a:alphaModFix/>
          </a:blip>
          <a:srcRect t="9934"/>
          <a:stretch/>
        </p:blipFill>
        <p:spPr>
          <a:xfrm>
            <a:off x="620000" y="1242800"/>
            <a:ext cx="7603949" cy="3436575"/>
          </a:xfrm>
          <a:prstGeom prst="rect">
            <a:avLst/>
          </a:prstGeom>
          <a:noFill/>
          <a:ln>
            <a:noFill/>
          </a:ln>
        </p:spPr>
      </p:pic>
      <p:sp>
        <p:nvSpPr>
          <p:cNvPr id="190" name="Google Shape;190;p26"/>
          <p:cNvSpPr txBox="1"/>
          <p:nvPr/>
        </p:nvSpPr>
        <p:spPr>
          <a:xfrm>
            <a:off x="2625900" y="4575000"/>
            <a:ext cx="4033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aleway"/>
                <a:ea typeface="Raleway"/>
                <a:cs typeface="Raleway"/>
                <a:sym typeface="Raleway"/>
              </a:rPr>
              <a:t>Antworten von 122 Teilnehmer*innen</a:t>
            </a:r>
            <a:endParaRPr>
              <a:latin typeface="Raleway"/>
              <a:ea typeface="Raleway"/>
              <a:cs typeface="Raleway"/>
              <a:sym typeface="Raleway"/>
            </a:endParaRPr>
          </a:p>
        </p:txBody>
      </p:sp>
      <p:sp>
        <p:nvSpPr>
          <p:cNvPr id="191" name="Google Shape;191;p26"/>
          <p:cNvSpPr txBox="1"/>
          <p:nvPr/>
        </p:nvSpPr>
        <p:spPr>
          <a:xfrm>
            <a:off x="4155400" y="1773150"/>
            <a:ext cx="135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Raleway"/>
                <a:ea typeface="Raleway"/>
                <a:cs typeface="Raleway"/>
                <a:sym typeface="Raleway"/>
              </a:rPr>
              <a:t>13,93 %</a:t>
            </a:r>
            <a:endParaRPr b="1">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246100" y="169200"/>
            <a:ext cx="8712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rgbClr val="3C4043"/>
                </a:solidFill>
              </a:rPr>
              <a:t>Aus welchem wiss. Gebiet kommen Sie?</a:t>
            </a:r>
            <a:endParaRPr sz="3200">
              <a:solidFill>
                <a:srgbClr val="3C4043"/>
              </a:solidFill>
            </a:endParaRPr>
          </a:p>
        </p:txBody>
      </p:sp>
      <p:pic>
        <p:nvPicPr>
          <p:cNvPr id="197" name="Google Shape;197;p27"/>
          <p:cNvPicPr preferRelativeResize="0"/>
          <p:nvPr/>
        </p:nvPicPr>
        <p:blipFill rotWithShape="1">
          <a:blip r:embed="rId3">
            <a:alphaModFix/>
          </a:blip>
          <a:srcRect t="7373"/>
          <a:stretch/>
        </p:blipFill>
        <p:spPr>
          <a:xfrm>
            <a:off x="1053650" y="1304325"/>
            <a:ext cx="6510553" cy="3534376"/>
          </a:xfrm>
          <a:prstGeom prst="rect">
            <a:avLst/>
          </a:prstGeom>
          <a:noFill/>
          <a:ln>
            <a:noFill/>
          </a:ln>
        </p:spPr>
      </p:pic>
      <p:sp>
        <p:nvSpPr>
          <p:cNvPr id="198" name="Google Shape;198;p27"/>
          <p:cNvSpPr txBox="1"/>
          <p:nvPr/>
        </p:nvSpPr>
        <p:spPr>
          <a:xfrm>
            <a:off x="2463475" y="4615625"/>
            <a:ext cx="46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aleway"/>
                <a:ea typeface="Raleway"/>
                <a:cs typeface="Raleway"/>
                <a:sym typeface="Raleway"/>
              </a:rPr>
              <a:t>Antworten von 122 Teilnehmer*innen</a:t>
            </a:r>
            <a:endParaRPr b="1">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ctrTitle"/>
          </p:nvPr>
        </p:nvSpPr>
        <p:spPr>
          <a:xfrm>
            <a:off x="808831" y="1086859"/>
            <a:ext cx="7526400" cy="2228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Ergebnisse der Konsultation</a:t>
            </a:r>
            <a:endParaRPr/>
          </a:p>
        </p:txBody>
      </p:sp>
      <p:sp>
        <p:nvSpPr>
          <p:cNvPr id="204" name="Google Shape;204;p28"/>
          <p:cNvSpPr txBox="1">
            <a:spLocks noGrp="1"/>
          </p:cNvSpPr>
          <p:nvPr>
            <p:ph type="subTitle" idx="1"/>
          </p:nvPr>
        </p:nvSpPr>
        <p:spPr>
          <a:xfrm>
            <a:off x="808831" y="3960635"/>
            <a:ext cx="7526400" cy="326100"/>
          </a:xfrm>
          <a:prstGeom prst="rect">
            <a:avLst/>
          </a:prstGeom>
        </p:spPr>
        <p:txBody>
          <a:bodyPr spcFirstLastPara="1" wrap="square" lIns="91425" tIns="91425" rIns="91425" bIns="91425" anchor="t" anchorCtr="0">
            <a:noAutofit/>
          </a:bodyPr>
          <a:lstStyle/>
          <a:p>
            <a:pPr marL="0" lvl="0" indent="0" algn="l" rtl="0">
              <a:spcBef>
                <a:spcPts val="360"/>
              </a:spcBef>
              <a:spcAft>
                <a:spcPts val="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9"/>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Arbeitsdefinition Open Research </a:t>
            </a:r>
            <a:endParaRPr/>
          </a:p>
        </p:txBody>
      </p:sp>
      <p:sp>
        <p:nvSpPr>
          <p:cNvPr id="210" name="Google Shape;210;p29"/>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marR="0" lvl="0" indent="-342900" algn="l" rtl="0">
              <a:lnSpc>
                <a:spcPct val="115000"/>
              </a:lnSpc>
              <a:spcBef>
                <a:spcPts val="0"/>
              </a:spcBef>
              <a:spcAft>
                <a:spcPts val="0"/>
              </a:spcAft>
              <a:buSzPts val="1800"/>
              <a:buChar char="○"/>
            </a:pPr>
            <a:r>
              <a:rPr lang="en" dirty="0" err="1"/>
              <a:t>Offener</a:t>
            </a:r>
            <a:r>
              <a:rPr lang="en" dirty="0"/>
              <a:t> und </a:t>
            </a:r>
            <a:r>
              <a:rPr lang="en" dirty="0" err="1"/>
              <a:t>nachhaltiger</a:t>
            </a:r>
            <a:r>
              <a:rPr lang="en" dirty="0"/>
              <a:t> </a:t>
            </a:r>
            <a:r>
              <a:rPr lang="en" dirty="0" err="1"/>
              <a:t>Zugang</a:t>
            </a:r>
            <a:r>
              <a:rPr lang="en" dirty="0"/>
              <a:t> </a:t>
            </a:r>
            <a:r>
              <a:rPr lang="en" dirty="0" err="1"/>
              <a:t>zu</a:t>
            </a:r>
            <a:r>
              <a:rPr lang="en" dirty="0"/>
              <a:t> </a:t>
            </a:r>
            <a:r>
              <a:rPr lang="en" dirty="0" err="1"/>
              <a:t>Publikationen</a:t>
            </a:r>
            <a:r>
              <a:rPr lang="en" dirty="0"/>
              <a:t>, </a:t>
            </a:r>
            <a:r>
              <a:rPr lang="en" dirty="0" err="1"/>
              <a:t>Forschungsdaten</a:t>
            </a:r>
            <a:r>
              <a:rPr lang="en" dirty="0"/>
              <a:t>, </a:t>
            </a:r>
            <a:r>
              <a:rPr lang="en" dirty="0" err="1"/>
              <a:t>wissenschaftlicher</a:t>
            </a:r>
            <a:r>
              <a:rPr lang="en" dirty="0"/>
              <a:t> Software, </a:t>
            </a:r>
            <a:r>
              <a:rPr lang="en" dirty="0" err="1"/>
              <a:t>Bildungsmaterialien</a:t>
            </a:r>
            <a:r>
              <a:rPr lang="en" dirty="0"/>
              <a:t> und </a:t>
            </a:r>
            <a:r>
              <a:rPr lang="en" dirty="0" err="1"/>
              <a:t>weiteren</a:t>
            </a:r>
            <a:r>
              <a:rPr lang="en" dirty="0"/>
              <a:t> </a:t>
            </a:r>
            <a:r>
              <a:rPr lang="en" dirty="0" err="1"/>
              <a:t>Forschungsergebnissen</a:t>
            </a:r>
            <a:r>
              <a:rPr lang="en" dirty="0"/>
              <a:t> und   -</a:t>
            </a:r>
            <a:r>
              <a:rPr lang="en" dirty="0" err="1"/>
              <a:t>quellen</a:t>
            </a:r>
            <a:endParaRPr dirty="0"/>
          </a:p>
          <a:p>
            <a:pPr marL="457200" lvl="0" indent="-342900" algn="l" rtl="0">
              <a:spcBef>
                <a:spcPts val="360"/>
              </a:spcBef>
              <a:spcAft>
                <a:spcPts val="0"/>
              </a:spcAft>
              <a:buSzPts val="1800"/>
              <a:buChar char="○"/>
            </a:pPr>
            <a:r>
              <a:rPr lang="en" dirty="0" err="1"/>
              <a:t>Offene</a:t>
            </a:r>
            <a:r>
              <a:rPr lang="en" dirty="0"/>
              <a:t> </a:t>
            </a:r>
            <a:r>
              <a:rPr lang="en" dirty="0" err="1"/>
              <a:t>Bereitstellung</a:t>
            </a:r>
            <a:r>
              <a:rPr lang="en" dirty="0"/>
              <a:t> von </a:t>
            </a:r>
            <a:r>
              <a:rPr lang="en" dirty="0" err="1"/>
              <a:t>Forschungsmethoden</a:t>
            </a:r>
            <a:r>
              <a:rPr lang="en" dirty="0"/>
              <a:t> und Workflows, </a:t>
            </a:r>
            <a:r>
              <a:rPr lang="en" dirty="0" err="1"/>
              <a:t>offene</a:t>
            </a:r>
            <a:r>
              <a:rPr lang="en" dirty="0"/>
              <a:t> </a:t>
            </a:r>
            <a:r>
              <a:rPr lang="en" dirty="0" err="1"/>
              <a:t>Begutachtungsformen</a:t>
            </a:r>
            <a:r>
              <a:rPr lang="en" dirty="0"/>
              <a:t> und </a:t>
            </a:r>
            <a:r>
              <a:rPr lang="en" dirty="0" err="1"/>
              <a:t>Bereitstellung</a:t>
            </a:r>
            <a:r>
              <a:rPr lang="en" dirty="0"/>
              <a:t> von </a:t>
            </a:r>
            <a:r>
              <a:rPr lang="en" dirty="0" err="1"/>
              <a:t>Forschungsinformationen</a:t>
            </a:r>
            <a:endParaRPr dirty="0"/>
          </a:p>
          <a:p>
            <a:pPr marL="457200" marR="0" lvl="0" indent="-342900" algn="l" rtl="0">
              <a:lnSpc>
                <a:spcPct val="115000"/>
              </a:lnSpc>
              <a:spcBef>
                <a:spcPts val="600"/>
              </a:spcBef>
              <a:spcAft>
                <a:spcPts val="0"/>
              </a:spcAft>
              <a:buSzPts val="1800"/>
              <a:buChar char="○"/>
            </a:pPr>
            <a:r>
              <a:rPr lang="en" dirty="0" err="1"/>
              <a:t>Ermöglichung</a:t>
            </a:r>
            <a:r>
              <a:rPr lang="en" dirty="0"/>
              <a:t> von </a:t>
            </a:r>
            <a:r>
              <a:rPr lang="en" dirty="0" err="1"/>
              <a:t>Teilhabe</a:t>
            </a:r>
            <a:endParaRPr dirty="0"/>
          </a:p>
          <a:p>
            <a:pPr marL="457200" marR="0" lvl="0" indent="-342900" algn="l" rtl="0">
              <a:lnSpc>
                <a:spcPct val="115000"/>
              </a:lnSpc>
              <a:spcBef>
                <a:spcPts val="0"/>
              </a:spcBef>
              <a:spcAft>
                <a:spcPts val="0"/>
              </a:spcAft>
              <a:buSzPts val="1800"/>
              <a:buChar char="○"/>
            </a:pPr>
            <a:r>
              <a:rPr lang="en" dirty="0" err="1"/>
              <a:t>Transparenz</a:t>
            </a:r>
            <a:r>
              <a:rPr lang="en" dirty="0"/>
              <a:t> von </a:t>
            </a:r>
            <a:r>
              <a:rPr lang="en" dirty="0" err="1"/>
              <a:t>Wissenschaft</a:t>
            </a:r>
            <a:r>
              <a:rPr lang="en" dirty="0"/>
              <a:t> und </a:t>
            </a:r>
            <a:r>
              <a:rPr lang="en" dirty="0" err="1"/>
              <a:t>Verbesserung</a:t>
            </a:r>
            <a:r>
              <a:rPr lang="en" dirty="0"/>
              <a:t> </a:t>
            </a:r>
            <a:r>
              <a:rPr lang="en" dirty="0" err="1"/>
              <a:t>ihrer</a:t>
            </a:r>
            <a:r>
              <a:rPr lang="en" dirty="0"/>
              <a:t> </a:t>
            </a:r>
            <a:r>
              <a:rPr lang="en" dirty="0" err="1"/>
              <a:t>Qualität</a:t>
            </a:r>
            <a:endParaRPr dirty="0"/>
          </a:p>
          <a:p>
            <a:pPr marL="0" marR="0" lvl="0" indent="0" algn="l" rtl="0">
              <a:lnSpc>
                <a:spcPct val="115000"/>
              </a:lnSpc>
              <a:spcBef>
                <a:spcPts val="1200"/>
              </a:spcBef>
              <a:spcAft>
                <a:spcPts val="120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406075" y="686000"/>
            <a:ext cx="3140100" cy="2402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solidFill>
                  <a:srgbClr val="3C4043"/>
                </a:solidFill>
              </a:rPr>
              <a:t>Open Research vs. Open Science: </a:t>
            </a:r>
            <a:r>
              <a:rPr lang="en" sz="2400" dirty="0" err="1">
                <a:solidFill>
                  <a:srgbClr val="3C4043"/>
                </a:solidFill>
              </a:rPr>
              <a:t>Welche</a:t>
            </a:r>
            <a:r>
              <a:rPr lang="en" sz="2400" dirty="0">
                <a:solidFill>
                  <a:srgbClr val="3C4043"/>
                </a:solidFill>
              </a:rPr>
              <a:t> </a:t>
            </a:r>
            <a:r>
              <a:rPr lang="en" sz="2400" dirty="0" err="1">
                <a:solidFill>
                  <a:srgbClr val="3C4043"/>
                </a:solidFill>
              </a:rPr>
              <a:t>Benennung</a:t>
            </a:r>
            <a:r>
              <a:rPr lang="en" sz="2400" dirty="0">
                <a:solidFill>
                  <a:srgbClr val="3C4043"/>
                </a:solidFill>
              </a:rPr>
              <a:t> </a:t>
            </a:r>
            <a:r>
              <a:rPr lang="en" sz="2400" dirty="0" err="1">
                <a:solidFill>
                  <a:srgbClr val="3C4043"/>
                </a:solidFill>
              </a:rPr>
              <a:t>bevorzugen</a:t>
            </a:r>
            <a:r>
              <a:rPr lang="en" sz="2400" dirty="0">
                <a:solidFill>
                  <a:srgbClr val="3C4043"/>
                </a:solidFill>
              </a:rPr>
              <a:t> Sie?</a:t>
            </a:r>
            <a:endParaRPr sz="2400" dirty="0">
              <a:solidFill>
                <a:srgbClr val="3C4043"/>
              </a:solidFill>
            </a:endParaRPr>
          </a:p>
        </p:txBody>
      </p:sp>
      <p:pic>
        <p:nvPicPr>
          <p:cNvPr id="216" name="Google Shape;216;p30"/>
          <p:cNvPicPr preferRelativeResize="0"/>
          <p:nvPr/>
        </p:nvPicPr>
        <p:blipFill rotWithShape="1">
          <a:blip r:embed="rId3">
            <a:alphaModFix/>
          </a:blip>
          <a:srcRect l="5660" t="6872"/>
          <a:stretch/>
        </p:blipFill>
        <p:spPr>
          <a:xfrm>
            <a:off x="3377000" y="566025"/>
            <a:ext cx="5606200" cy="3657050"/>
          </a:xfrm>
          <a:prstGeom prst="rect">
            <a:avLst/>
          </a:prstGeom>
          <a:noFill/>
          <a:ln>
            <a:noFill/>
          </a:ln>
        </p:spPr>
      </p:pic>
      <p:sp>
        <p:nvSpPr>
          <p:cNvPr id="217" name="Google Shape;217;p30"/>
          <p:cNvSpPr txBox="1"/>
          <p:nvPr/>
        </p:nvSpPr>
        <p:spPr>
          <a:xfrm>
            <a:off x="3668150" y="4344925"/>
            <a:ext cx="46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err="1">
                <a:latin typeface="Raleway"/>
                <a:ea typeface="Raleway"/>
                <a:cs typeface="Raleway"/>
                <a:sym typeface="Raleway"/>
              </a:rPr>
              <a:t>Antworten</a:t>
            </a:r>
            <a:r>
              <a:rPr lang="en" dirty="0">
                <a:latin typeface="Raleway"/>
                <a:ea typeface="Raleway"/>
                <a:cs typeface="Raleway"/>
                <a:sym typeface="Raleway"/>
              </a:rPr>
              <a:t> von 122 </a:t>
            </a:r>
            <a:r>
              <a:rPr lang="en" dirty="0" err="1">
                <a:latin typeface="Raleway"/>
                <a:ea typeface="Raleway"/>
                <a:cs typeface="Raleway"/>
                <a:sym typeface="Raleway"/>
              </a:rPr>
              <a:t>Teilnehmer</a:t>
            </a:r>
            <a:r>
              <a:rPr lang="en" dirty="0">
                <a:latin typeface="Raleway"/>
                <a:ea typeface="Raleway"/>
                <a:cs typeface="Raleway"/>
                <a:sym typeface="Raleway"/>
              </a:rPr>
              <a:t>*</a:t>
            </a:r>
            <a:r>
              <a:rPr lang="en" dirty="0" err="1">
                <a:latin typeface="Raleway"/>
                <a:ea typeface="Raleway"/>
                <a:cs typeface="Raleway"/>
                <a:sym typeface="Raleway"/>
              </a:rPr>
              <a:t>innen</a:t>
            </a:r>
            <a:endParaRPr b="1" dirty="0">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1"/>
        <p:cNvGrpSpPr/>
        <p:nvPr/>
      </p:nvGrpSpPr>
      <p:grpSpPr>
        <a:xfrm>
          <a:off x="0" y="0"/>
          <a:ext cx="0" cy="0"/>
          <a:chOff x="0" y="0"/>
          <a:chExt cx="0" cy="0"/>
        </a:xfrm>
      </p:grpSpPr>
      <p:sp>
        <p:nvSpPr>
          <p:cNvPr id="222" name="Google Shape;222;p31"/>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dk2"/>
                </a:solidFill>
              </a:rPr>
              <a:t>Konzept Open Research</a:t>
            </a:r>
            <a:endParaRPr>
              <a:solidFill>
                <a:schemeClr val="dk2"/>
              </a:solidFill>
            </a:endParaRPr>
          </a:p>
        </p:txBody>
      </p:sp>
      <p:pic>
        <p:nvPicPr>
          <p:cNvPr id="223" name="Google Shape;223;p31"/>
          <p:cNvPicPr preferRelativeResize="0"/>
          <p:nvPr/>
        </p:nvPicPr>
        <p:blipFill>
          <a:blip r:embed="rId3">
            <a:alphaModFix/>
          </a:blip>
          <a:stretch>
            <a:fillRect/>
          </a:stretch>
        </p:blipFill>
        <p:spPr>
          <a:xfrm>
            <a:off x="1290636" y="897000"/>
            <a:ext cx="6562728" cy="3670026"/>
          </a:xfrm>
          <a:prstGeom prst="rect">
            <a:avLst/>
          </a:prstGeom>
          <a:noFill/>
          <a:ln>
            <a:noFill/>
          </a:ln>
        </p:spPr>
      </p:pic>
      <p:sp>
        <p:nvSpPr>
          <p:cNvPr id="4" name="Google Shape;217;p30">
            <a:extLst>
              <a:ext uri="{FF2B5EF4-FFF2-40B4-BE49-F238E27FC236}">
                <a16:creationId xmlns:a16="http://schemas.microsoft.com/office/drawing/2014/main" id="{C6D86E1B-9230-4F40-9272-EC3714EBC200}"/>
              </a:ext>
            </a:extLst>
          </p:cNvPr>
          <p:cNvSpPr txBox="1"/>
          <p:nvPr/>
        </p:nvSpPr>
        <p:spPr>
          <a:xfrm>
            <a:off x="2706248" y="4479032"/>
            <a:ext cx="46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err="1">
                <a:latin typeface="Raleway"/>
                <a:ea typeface="Raleway"/>
                <a:cs typeface="Raleway"/>
                <a:sym typeface="Raleway"/>
              </a:rPr>
              <a:t>Antworten</a:t>
            </a:r>
            <a:r>
              <a:rPr lang="en" dirty="0">
                <a:latin typeface="Raleway"/>
                <a:ea typeface="Raleway"/>
                <a:cs typeface="Raleway"/>
                <a:sym typeface="Raleway"/>
              </a:rPr>
              <a:t> von 122 </a:t>
            </a:r>
            <a:r>
              <a:rPr lang="en" dirty="0" err="1">
                <a:latin typeface="Raleway"/>
                <a:ea typeface="Raleway"/>
                <a:cs typeface="Raleway"/>
                <a:sym typeface="Raleway"/>
              </a:rPr>
              <a:t>Teilnehmer</a:t>
            </a:r>
            <a:r>
              <a:rPr lang="en" dirty="0">
                <a:latin typeface="Raleway"/>
                <a:ea typeface="Raleway"/>
                <a:cs typeface="Raleway"/>
                <a:sym typeface="Raleway"/>
              </a:rPr>
              <a:t>*</a:t>
            </a:r>
            <a:r>
              <a:rPr lang="en" dirty="0" err="1">
                <a:latin typeface="Raleway"/>
                <a:ea typeface="Raleway"/>
                <a:cs typeface="Raleway"/>
                <a:sym typeface="Raleway"/>
              </a:rPr>
              <a:t>innen</a:t>
            </a:r>
            <a:endParaRPr b="1" dirty="0">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2"/>
          <p:cNvSpPr txBox="1">
            <a:spLocks noGrp="1"/>
          </p:cNvSpPr>
          <p:nvPr>
            <p:ph type="title"/>
          </p:nvPr>
        </p:nvSpPr>
        <p:spPr>
          <a:xfrm>
            <a:off x="778900" y="169200"/>
            <a:ext cx="7524000" cy="1258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Thematische Kodierung von Freitextfeldern</a:t>
            </a:r>
            <a:endParaRPr/>
          </a:p>
        </p:txBody>
      </p:sp>
      <p:sp>
        <p:nvSpPr>
          <p:cNvPr id="229" name="Google Shape;229;p32"/>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lvl="0" indent="-342900" algn="l" rtl="0">
              <a:spcBef>
                <a:spcPts val="360"/>
              </a:spcBef>
              <a:spcAft>
                <a:spcPts val="0"/>
              </a:spcAft>
              <a:buSzPts val="1800"/>
              <a:buChar char="○"/>
            </a:pPr>
            <a:r>
              <a:rPr lang="en"/>
              <a:t>Offene Kodierung der Freitextantworten mit dem Ziel der Verdichtung und Verallgemeinerung</a:t>
            </a:r>
            <a:endParaRPr/>
          </a:p>
          <a:p>
            <a:pPr marL="457200" lvl="0" indent="-342900" algn="l" rtl="0">
              <a:spcBef>
                <a:spcPts val="600"/>
              </a:spcBef>
              <a:spcAft>
                <a:spcPts val="0"/>
              </a:spcAft>
              <a:buSzPts val="1800"/>
              <a:buChar char="○"/>
            </a:pPr>
            <a:r>
              <a:rPr lang="en"/>
              <a:t>Mehrere Schritte der weiteren Verdichtung und Kategorisierung </a:t>
            </a:r>
            <a:endParaRPr/>
          </a:p>
          <a:p>
            <a:pPr marL="457200" lvl="0" indent="-342900" algn="l" rtl="0">
              <a:spcBef>
                <a:spcPts val="600"/>
              </a:spcBef>
              <a:spcAft>
                <a:spcPts val="0"/>
              </a:spcAft>
              <a:buSzPts val="1800"/>
              <a:buChar char="○"/>
            </a:pPr>
            <a:r>
              <a:rPr lang="en"/>
              <a:t>Entwicklung eines Kategoriensystems und Annotation der Antworten</a:t>
            </a:r>
            <a:endParaRPr/>
          </a:p>
          <a:p>
            <a:pPr marL="457200" lvl="0" indent="-342900" algn="l" rtl="0">
              <a:spcBef>
                <a:spcPts val="600"/>
              </a:spcBef>
              <a:spcAft>
                <a:spcPts val="600"/>
              </a:spcAft>
              <a:buSzPts val="1800"/>
              <a:buChar char="○"/>
            </a:pPr>
            <a:r>
              <a:rPr lang="en"/>
              <a:t>Möglichkeit, Antworten zu gewichten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3"/>
          <p:cNvSpPr txBox="1">
            <a:spLocks noGrp="1"/>
          </p:cNvSpPr>
          <p:nvPr>
            <p:ph type="title"/>
          </p:nvPr>
        </p:nvSpPr>
        <p:spPr>
          <a:xfrm>
            <a:off x="419600" y="169200"/>
            <a:ext cx="8121300" cy="996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err="1"/>
              <a:t>Inwieweit</a:t>
            </a:r>
            <a:r>
              <a:rPr lang="en" sz="3200" dirty="0"/>
              <a:t> </a:t>
            </a:r>
            <a:r>
              <a:rPr lang="en" sz="3200" dirty="0" err="1"/>
              <a:t>praktizieren</a:t>
            </a:r>
            <a:r>
              <a:rPr lang="en" sz="3200" dirty="0"/>
              <a:t> </a:t>
            </a:r>
            <a:r>
              <a:rPr lang="en" sz="3200" dirty="0" err="1"/>
              <a:t>oder</a:t>
            </a:r>
            <a:r>
              <a:rPr lang="en" sz="3200" dirty="0"/>
              <a:t> </a:t>
            </a:r>
            <a:r>
              <a:rPr lang="en" sz="3200" dirty="0" err="1"/>
              <a:t>fördern</a:t>
            </a:r>
            <a:r>
              <a:rPr lang="en" sz="3200" dirty="0"/>
              <a:t> Sie Open Research?</a:t>
            </a:r>
            <a:endParaRPr sz="3200" dirty="0"/>
          </a:p>
        </p:txBody>
      </p:sp>
      <p:sp>
        <p:nvSpPr>
          <p:cNvPr id="235" name="Google Shape;235;p33"/>
          <p:cNvSpPr txBox="1">
            <a:spLocks noGrp="1"/>
          </p:cNvSpPr>
          <p:nvPr>
            <p:ph type="body" idx="1"/>
          </p:nvPr>
        </p:nvSpPr>
        <p:spPr>
          <a:xfrm>
            <a:off x="308449" y="1365900"/>
            <a:ext cx="7524000" cy="1561500"/>
          </a:xfrm>
          <a:prstGeom prst="rect">
            <a:avLst/>
          </a:prstGeom>
          <a:ln>
            <a:noFill/>
          </a:ln>
        </p:spPr>
        <p:txBody>
          <a:bodyPr spcFirstLastPara="1" wrap="square" lIns="91425" tIns="91425" rIns="91425" bIns="91425" anchor="ctr" anchorCtr="0">
            <a:noAutofit/>
          </a:bodyPr>
          <a:lstStyle/>
          <a:p>
            <a:pPr marL="457200" lvl="0" indent="0" algn="l" rtl="0">
              <a:spcBef>
                <a:spcPts val="360"/>
              </a:spcBef>
              <a:spcAft>
                <a:spcPts val="0"/>
              </a:spcAft>
              <a:buNone/>
            </a:pPr>
            <a:r>
              <a:rPr lang="en" dirty="0" err="1">
                <a:latin typeface="Raleway"/>
                <a:ea typeface="Raleway"/>
                <a:cs typeface="Raleway"/>
                <a:sym typeface="Raleway"/>
              </a:rPr>
              <a:t>Aus</a:t>
            </a:r>
            <a:r>
              <a:rPr lang="en" dirty="0">
                <a:latin typeface="Raleway"/>
                <a:ea typeface="Raleway"/>
                <a:cs typeface="Raleway"/>
                <a:sym typeface="Raleway"/>
              </a:rPr>
              <a:t> 71 </a:t>
            </a:r>
            <a:r>
              <a:rPr lang="en" dirty="0" err="1">
                <a:latin typeface="Raleway"/>
                <a:ea typeface="Raleway"/>
                <a:cs typeface="Raleway"/>
                <a:sym typeface="Raleway"/>
              </a:rPr>
              <a:t>Antworten</a:t>
            </a:r>
            <a:r>
              <a:rPr lang="en" dirty="0">
                <a:latin typeface="Raleway"/>
                <a:ea typeface="Raleway"/>
                <a:cs typeface="Raleway"/>
                <a:sym typeface="Raleway"/>
              </a:rPr>
              <a:t> </a:t>
            </a:r>
            <a:r>
              <a:rPr lang="en" dirty="0" err="1">
                <a:latin typeface="Raleway"/>
                <a:ea typeface="Raleway"/>
                <a:cs typeface="Raleway"/>
                <a:sym typeface="Raleway"/>
              </a:rPr>
              <a:t>wurde</a:t>
            </a:r>
            <a:r>
              <a:rPr lang="en" dirty="0">
                <a:latin typeface="Raleway"/>
                <a:ea typeface="Raleway"/>
                <a:cs typeface="Raleway"/>
                <a:sym typeface="Raleway"/>
              </a:rPr>
              <a:t> </a:t>
            </a:r>
            <a:r>
              <a:rPr lang="en" dirty="0" err="1">
                <a:latin typeface="Raleway"/>
                <a:ea typeface="Raleway"/>
                <a:cs typeface="Raleway"/>
                <a:sym typeface="Raleway"/>
              </a:rPr>
              <a:t>folgendes</a:t>
            </a:r>
            <a:r>
              <a:rPr lang="en" dirty="0">
                <a:latin typeface="Raleway"/>
                <a:ea typeface="Raleway"/>
                <a:cs typeface="Raleway"/>
                <a:sym typeface="Raleway"/>
              </a:rPr>
              <a:t> </a:t>
            </a:r>
            <a:r>
              <a:rPr lang="en" dirty="0" err="1">
                <a:latin typeface="Raleway"/>
                <a:ea typeface="Raleway"/>
                <a:cs typeface="Raleway"/>
                <a:sym typeface="Raleway"/>
              </a:rPr>
              <a:t>Kategoriensystem</a:t>
            </a:r>
            <a:r>
              <a:rPr lang="en" dirty="0">
                <a:latin typeface="Raleway"/>
                <a:ea typeface="Raleway"/>
                <a:cs typeface="Raleway"/>
                <a:sym typeface="Raleway"/>
              </a:rPr>
              <a:t> </a:t>
            </a:r>
            <a:r>
              <a:rPr lang="en" dirty="0" err="1">
                <a:latin typeface="Raleway"/>
                <a:ea typeface="Raleway"/>
                <a:cs typeface="Raleway"/>
                <a:sym typeface="Raleway"/>
              </a:rPr>
              <a:t>entwickelt</a:t>
            </a:r>
            <a:r>
              <a:rPr lang="en" dirty="0">
                <a:latin typeface="Raleway"/>
                <a:ea typeface="Raleway"/>
                <a:cs typeface="Raleway"/>
                <a:sym typeface="Raleway"/>
              </a:rPr>
              <a:t>:</a:t>
            </a:r>
            <a:endParaRPr dirty="0">
              <a:latin typeface="Raleway"/>
              <a:ea typeface="Raleway"/>
              <a:cs typeface="Raleway"/>
              <a:sym typeface="Raleway"/>
            </a:endParaRPr>
          </a:p>
          <a:p>
            <a:pPr marL="914400" lvl="1" indent="-342900" algn="l" rtl="0">
              <a:lnSpc>
                <a:spcPct val="100000"/>
              </a:lnSpc>
              <a:spcBef>
                <a:spcPts val="600"/>
              </a:spcBef>
              <a:spcAft>
                <a:spcPts val="0"/>
              </a:spcAft>
              <a:buClr>
                <a:schemeClr val="lt1"/>
              </a:buClr>
              <a:buSzPts val="1800"/>
              <a:buFont typeface="Raleway"/>
              <a:buChar char="○"/>
            </a:pPr>
            <a:r>
              <a:rPr lang="en" sz="1800" dirty="0" err="1">
                <a:latin typeface="Raleway"/>
                <a:ea typeface="Raleway"/>
                <a:cs typeface="Raleway"/>
                <a:sym typeface="Raleway"/>
              </a:rPr>
              <a:t>Umsetzung</a:t>
            </a:r>
            <a:r>
              <a:rPr lang="en" sz="1800" dirty="0">
                <a:latin typeface="Raleway"/>
                <a:ea typeface="Raleway"/>
                <a:cs typeface="Raleway"/>
                <a:sym typeface="Raleway"/>
              </a:rPr>
              <a:t> von OA/OR in </a:t>
            </a:r>
            <a:r>
              <a:rPr lang="en" sz="1800" dirty="0" err="1">
                <a:latin typeface="Raleway"/>
                <a:ea typeface="Raleway"/>
                <a:cs typeface="Raleway"/>
                <a:sym typeface="Raleway"/>
              </a:rPr>
              <a:t>eigener</a:t>
            </a:r>
            <a:r>
              <a:rPr lang="en" sz="1800" dirty="0">
                <a:latin typeface="Raleway"/>
                <a:ea typeface="Raleway"/>
                <a:cs typeface="Raleway"/>
                <a:sym typeface="Raleway"/>
              </a:rPr>
              <a:t> </a:t>
            </a:r>
            <a:r>
              <a:rPr lang="en" sz="1800" dirty="0" err="1">
                <a:latin typeface="Raleway"/>
                <a:ea typeface="Raleway"/>
                <a:cs typeface="Raleway"/>
                <a:sym typeface="Raleway"/>
              </a:rPr>
              <a:t>Forschung</a:t>
            </a:r>
            <a:endParaRPr lang="en" sz="1800" dirty="0">
              <a:latin typeface="Raleway"/>
              <a:ea typeface="Raleway"/>
              <a:cs typeface="Raleway"/>
              <a:sym typeface="Raleway"/>
            </a:endParaRPr>
          </a:p>
          <a:p>
            <a:pPr lvl="1" indent="-342900">
              <a:buClr>
                <a:schemeClr val="lt1"/>
              </a:buClr>
              <a:buSzPts val="1800"/>
              <a:buFont typeface="Raleway"/>
              <a:buChar char="○"/>
            </a:pPr>
            <a:r>
              <a:rPr lang="de-DE" sz="1800" dirty="0"/>
              <a:t>Forschung und Förderung in OA/OR</a:t>
            </a:r>
            <a:endParaRPr sz="1800" dirty="0">
              <a:latin typeface="Raleway"/>
              <a:ea typeface="Raleway"/>
              <a:cs typeface="Raleway"/>
              <a:sym typeface="Raleway"/>
            </a:endParaRPr>
          </a:p>
          <a:p>
            <a:pPr marL="914400" lvl="1" indent="-342900" algn="l" rtl="0">
              <a:lnSpc>
                <a:spcPct val="100000"/>
              </a:lnSpc>
              <a:spcBef>
                <a:spcPts val="320"/>
              </a:spcBef>
              <a:spcAft>
                <a:spcPts val="0"/>
              </a:spcAft>
              <a:buClr>
                <a:schemeClr val="lt1"/>
              </a:buClr>
              <a:buSzPts val="1800"/>
              <a:buFont typeface="Raleway"/>
              <a:buChar char="○"/>
            </a:pPr>
            <a:r>
              <a:rPr lang="en" sz="1800" dirty="0" err="1">
                <a:latin typeface="Raleway"/>
                <a:ea typeface="Raleway"/>
                <a:cs typeface="Raleway"/>
                <a:sym typeface="Raleway"/>
              </a:rPr>
              <a:t>Beratung</a:t>
            </a:r>
            <a:r>
              <a:rPr lang="en" sz="1800" dirty="0">
                <a:latin typeface="Raleway"/>
                <a:ea typeface="Raleway"/>
                <a:cs typeface="Raleway"/>
                <a:sym typeface="Raleway"/>
              </a:rPr>
              <a:t> und </a:t>
            </a:r>
            <a:r>
              <a:rPr lang="en" sz="1800" dirty="0" err="1">
                <a:latin typeface="Raleway"/>
                <a:ea typeface="Raleway"/>
                <a:cs typeface="Raleway"/>
                <a:sym typeface="Raleway"/>
              </a:rPr>
              <a:t>Unterstützung</a:t>
            </a:r>
            <a:endParaRPr sz="1800" dirty="0">
              <a:latin typeface="Raleway"/>
              <a:ea typeface="Raleway"/>
              <a:cs typeface="Raleway"/>
              <a:sym typeface="Raleway"/>
            </a:endParaRPr>
          </a:p>
          <a:p>
            <a:pPr marL="914400" lvl="1" indent="-342900" algn="l" rtl="0">
              <a:lnSpc>
                <a:spcPct val="100000"/>
              </a:lnSpc>
              <a:spcBef>
                <a:spcPts val="320"/>
              </a:spcBef>
              <a:spcAft>
                <a:spcPts val="0"/>
              </a:spcAft>
              <a:buClr>
                <a:schemeClr val="lt1"/>
              </a:buClr>
              <a:buSzPts val="1800"/>
              <a:buFont typeface="Raleway"/>
              <a:buChar char="○"/>
            </a:pPr>
            <a:r>
              <a:rPr lang="en" sz="1800" dirty="0" err="1"/>
              <a:t>Aus</a:t>
            </a:r>
            <a:r>
              <a:rPr lang="en" sz="1800" dirty="0"/>
              <a:t>- und </a:t>
            </a:r>
            <a:r>
              <a:rPr lang="en" sz="1800" dirty="0" err="1"/>
              <a:t>Weiterbildung</a:t>
            </a:r>
            <a:endParaRPr dirty="0"/>
          </a:p>
        </p:txBody>
      </p:sp>
      <p:sp>
        <p:nvSpPr>
          <p:cNvPr id="236" name="Google Shape;236;p33"/>
          <p:cNvSpPr txBox="1"/>
          <p:nvPr/>
        </p:nvSpPr>
        <p:spPr>
          <a:xfrm>
            <a:off x="3735300" y="3127200"/>
            <a:ext cx="5408700" cy="2016300"/>
          </a:xfrm>
          <a:prstGeom prst="rect">
            <a:avLst/>
          </a:prstGeom>
          <a:solidFill>
            <a:srgbClr val="C33C54"/>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Raleway"/>
                <a:ea typeface="Raleway"/>
                <a:cs typeface="Raleway"/>
                <a:sym typeface="Raleway"/>
              </a:rPr>
              <a:t>Beispiel einer Antwort: </a:t>
            </a:r>
            <a:endParaRPr sz="1700">
              <a:solidFill>
                <a:srgbClr val="FFFFFF"/>
              </a:solidFill>
              <a:highlight>
                <a:srgbClr val="C33C54"/>
              </a:highlight>
              <a:latin typeface="Raleway"/>
              <a:ea typeface="Raleway"/>
              <a:cs typeface="Raleway"/>
              <a:sym typeface="Raleway"/>
            </a:endParaRPr>
          </a:p>
          <a:p>
            <a:pPr marL="0" lvl="0" indent="0" algn="l" rtl="0">
              <a:spcBef>
                <a:spcPts val="0"/>
              </a:spcBef>
              <a:spcAft>
                <a:spcPts val="0"/>
              </a:spcAft>
              <a:buNone/>
            </a:pPr>
            <a:r>
              <a:rPr lang="en" sz="1700" i="1">
                <a:solidFill>
                  <a:srgbClr val="FFFFFF"/>
                </a:solidFill>
                <a:latin typeface="Raleway"/>
                <a:ea typeface="Raleway"/>
                <a:cs typeface="Raleway"/>
                <a:sym typeface="Raleway"/>
              </a:rPr>
              <a:t>“eigene Open Access-Publikationen, biete Informationskompetenzveranstaltungen auf diesem Feld an”</a:t>
            </a:r>
            <a:endParaRPr sz="1700" i="1">
              <a:solidFill>
                <a:srgbClr val="FFFFFF"/>
              </a:solidFill>
              <a:latin typeface="Raleway"/>
              <a:ea typeface="Raleway"/>
              <a:cs typeface="Raleway"/>
              <a:sym typeface="Raleway"/>
            </a:endParaRPr>
          </a:p>
          <a:p>
            <a:pPr marL="0" lvl="0" indent="0" algn="l" rtl="0">
              <a:spcBef>
                <a:spcPts val="0"/>
              </a:spcBef>
              <a:spcAft>
                <a:spcPts val="0"/>
              </a:spcAft>
              <a:buNone/>
            </a:pPr>
            <a:br>
              <a:rPr lang="en" sz="1700" u="sng">
                <a:solidFill>
                  <a:srgbClr val="FFFFFF"/>
                </a:solidFill>
                <a:latin typeface="Raleway"/>
                <a:ea typeface="Raleway"/>
                <a:cs typeface="Raleway"/>
                <a:sym typeface="Raleway"/>
              </a:rPr>
            </a:br>
            <a:r>
              <a:rPr lang="en" sz="1700" u="sng">
                <a:solidFill>
                  <a:srgbClr val="FFFFFF"/>
                </a:solidFill>
                <a:latin typeface="Raleway"/>
                <a:ea typeface="Raleway"/>
                <a:cs typeface="Raleway"/>
                <a:sym typeface="Raleway"/>
              </a:rPr>
              <a:t>Kategorien</a:t>
            </a:r>
            <a:r>
              <a:rPr lang="en" sz="1700">
                <a:solidFill>
                  <a:srgbClr val="FFFFFF"/>
                </a:solidFill>
                <a:latin typeface="Raleway"/>
                <a:ea typeface="Raleway"/>
                <a:cs typeface="Raleway"/>
                <a:sym typeface="Raleway"/>
              </a:rPr>
              <a:t>: Aus- und Weiterbildung + Umsetzung von OA/OR in eigener Forschung</a:t>
            </a:r>
            <a:endParaRPr>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sp>
        <p:nvSpPr>
          <p:cNvPr id="241" name="Google Shape;241;p34"/>
          <p:cNvSpPr txBox="1">
            <a:spLocks noGrp="1"/>
          </p:cNvSpPr>
          <p:nvPr>
            <p:ph type="title"/>
          </p:nvPr>
        </p:nvSpPr>
        <p:spPr>
          <a:xfrm>
            <a:off x="566025" y="341475"/>
            <a:ext cx="81216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solidFill>
                  <a:srgbClr val="3C4043"/>
                </a:solidFill>
              </a:rPr>
              <a:t>Inwieweit fördern oder praktizieren Sie Open Research?</a:t>
            </a:r>
            <a:endParaRPr sz="2400">
              <a:solidFill>
                <a:srgbClr val="3C4043"/>
              </a:solidFill>
            </a:endParaRPr>
          </a:p>
        </p:txBody>
      </p:sp>
      <p:pic>
        <p:nvPicPr>
          <p:cNvPr id="242" name="Google Shape;242;p34"/>
          <p:cNvPicPr preferRelativeResize="0"/>
          <p:nvPr/>
        </p:nvPicPr>
        <p:blipFill rotWithShape="1">
          <a:blip r:embed="rId3">
            <a:alphaModFix/>
          </a:blip>
          <a:srcRect t="2276"/>
          <a:stretch/>
        </p:blipFill>
        <p:spPr>
          <a:xfrm>
            <a:off x="978825" y="1255100"/>
            <a:ext cx="6747324" cy="3331126"/>
          </a:xfrm>
          <a:prstGeom prst="rect">
            <a:avLst/>
          </a:prstGeom>
          <a:noFill/>
          <a:ln>
            <a:noFill/>
          </a:ln>
        </p:spPr>
      </p:pic>
      <p:sp>
        <p:nvSpPr>
          <p:cNvPr id="243" name="Google Shape;243;p34"/>
          <p:cNvSpPr txBox="1"/>
          <p:nvPr/>
        </p:nvSpPr>
        <p:spPr>
          <a:xfrm>
            <a:off x="2273975" y="4344900"/>
            <a:ext cx="5278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aleway"/>
                <a:ea typeface="Raleway"/>
                <a:cs typeface="Raleway"/>
                <a:sym typeface="Raleway"/>
              </a:rPr>
              <a:t>70 Antworten wurden verkodet, eine Antwort konnte nicht berücksichtigt werden. Höchstens 3 Kodierungen wurde pro Antwort vergeben.</a:t>
            </a:r>
            <a:endParaRPr>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5"/>
          <p:cNvSpPr txBox="1">
            <a:spLocks noGrp="1"/>
          </p:cNvSpPr>
          <p:nvPr>
            <p:ph type="title"/>
          </p:nvPr>
        </p:nvSpPr>
        <p:spPr>
          <a:xfrm>
            <a:off x="809997"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Definitionen von Open Research</a:t>
            </a:r>
            <a:endParaRPr/>
          </a:p>
        </p:txBody>
      </p:sp>
      <p:sp>
        <p:nvSpPr>
          <p:cNvPr id="249" name="Google Shape;249;p35"/>
          <p:cNvSpPr txBox="1">
            <a:spLocks noGrp="1"/>
          </p:cNvSpPr>
          <p:nvPr>
            <p:ph type="body" idx="1"/>
          </p:nvPr>
        </p:nvSpPr>
        <p:spPr>
          <a:xfrm>
            <a:off x="809999" y="1631150"/>
            <a:ext cx="2488800" cy="4323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1200"/>
              </a:spcAft>
              <a:buNone/>
            </a:pPr>
            <a:r>
              <a:rPr lang="en" sz="1800" b="1"/>
              <a:t>Forschungsprozess</a:t>
            </a:r>
            <a:endParaRPr sz="1800" b="1"/>
          </a:p>
        </p:txBody>
      </p:sp>
      <p:sp>
        <p:nvSpPr>
          <p:cNvPr id="250" name="Google Shape;250;p35"/>
          <p:cNvSpPr txBox="1">
            <a:spLocks noGrp="1"/>
          </p:cNvSpPr>
          <p:nvPr>
            <p:ph type="body" idx="2"/>
          </p:nvPr>
        </p:nvSpPr>
        <p:spPr>
          <a:xfrm>
            <a:off x="798624" y="1866447"/>
            <a:ext cx="2500200" cy="2332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t>“Open Science ist das Prinzip einer insgesamt offenen Wissenschaft. Es bedeutet, alle Arten wissenschaftlichen Wissens frei und offen zur Verfügung zu stellen und den gesamten Wissenschaftsprozess so weit wie möglich zu öffnen”</a:t>
            </a:r>
            <a:endParaRPr sz="1400"/>
          </a:p>
          <a:p>
            <a:pPr marL="0" lvl="0" indent="0" algn="l" rtl="0">
              <a:spcBef>
                <a:spcPts val="1200"/>
              </a:spcBef>
              <a:spcAft>
                <a:spcPts val="600"/>
              </a:spcAft>
              <a:buNone/>
            </a:pPr>
            <a:endParaRPr sz="1200"/>
          </a:p>
        </p:txBody>
      </p:sp>
      <p:sp>
        <p:nvSpPr>
          <p:cNvPr id="251" name="Google Shape;251;p35"/>
          <p:cNvSpPr txBox="1">
            <a:spLocks noGrp="1"/>
          </p:cNvSpPr>
          <p:nvPr>
            <p:ph type="body" idx="3"/>
          </p:nvPr>
        </p:nvSpPr>
        <p:spPr>
          <a:xfrm>
            <a:off x="6098477" y="1631150"/>
            <a:ext cx="2235600" cy="4323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1200"/>
              </a:spcAft>
              <a:buClr>
                <a:schemeClr val="dk1"/>
              </a:buClr>
              <a:buSzPts val="1100"/>
              <a:buFont typeface="Arial"/>
              <a:buNone/>
            </a:pPr>
            <a:r>
              <a:rPr lang="en" sz="1800" b="1"/>
              <a:t>Handlungsfelder</a:t>
            </a:r>
            <a:endParaRPr sz="1800" b="1"/>
          </a:p>
        </p:txBody>
      </p:sp>
      <p:sp>
        <p:nvSpPr>
          <p:cNvPr id="252" name="Google Shape;252;p35"/>
          <p:cNvSpPr txBox="1">
            <a:spLocks noGrp="1"/>
          </p:cNvSpPr>
          <p:nvPr>
            <p:ph type="body" idx="4"/>
          </p:nvPr>
        </p:nvSpPr>
        <p:spPr>
          <a:xfrm>
            <a:off x="6098477" y="2063347"/>
            <a:ext cx="2235600" cy="2332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t>“...Software offen zugänglich entwickeln” </a:t>
            </a:r>
            <a:endParaRPr sz="1400"/>
          </a:p>
          <a:p>
            <a:pPr marL="0" lvl="0" indent="0" algn="l" rtl="0">
              <a:spcBef>
                <a:spcPts val="1200"/>
              </a:spcBef>
              <a:spcAft>
                <a:spcPts val="600"/>
              </a:spcAft>
              <a:buNone/>
            </a:pPr>
            <a:endParaRPr/>
          </a:p>
        </p:txBody>
      </p:sp>
      <p:sp>
        <p:nvSpPr>
          <p:cNvPr id="253" name="Google Shape;253;p35"/>
          <p:cNvSpPr txBox="1">
            <a:spLocks noGrp="1"/>
          </p:cNvSpPr>
          <p:nvPr>
            <p:ph type="body" idx="3"/>
          </p:nvPr>
        </p:nvSpPr>
        <p:spPr>
          <a:xfrm>
            <a:off x="3580839" y="1900975"/>
            <a:ext cx="2235600" cy="4323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1200"/>
              </a:spcAft>
              <a:buClr>
                <a:schemeClr val="dk1"/>
              </a:buClr>
              <a:buSzPts val="1100"/>
              <a:buFont typeface="Arial"/>
              <a:buNone/>
            </a:pPr>
            <a:r>
              <a:rPr lang="en" sz="1800" b="1"/>
              <a:t>Forschungsdaten und -material</a:t>
            </a:r>
            <a:endParaRPr sz="1800" b="1"/>
          </a:p>
        </p:txBody>
      </p:sp>
      <p:sp>
        <p:nvSpPr>
          <p:cNvPr id="254" name="Google Shape;254;p35"/>
          <p:cNvSpPr txBox="1">
            <a:spLocks noGrp="1"/>
          </p:cNvSpPr>
          <p:nvPr>
            <p:ph type="body" idx="4"/>
          </p:nvPr>
        </p:nvSpPr>
        <p:spPr>
          <a:xfrm>
            <a:off x="3580839" y="2063347"/>
            <a:ext cx="2235600" cy="2332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dirty="0"/>
              <a:t>“</a:t>
            </a:r>
            <a:r>
              <a:rPr lang="en" sz="1400" dirty="0" err="1"/>
              <a:t>Veröffenlichung</a:t>
            </a:r>
            <a:r>
              <a:rPr lang="en" sz="1400" dirty="0"/>
              <a:t> [sic!] und </a:t>
            </a:r>
            <a:r>
              <a:rPr lang="en" sz="1400" dirty="0" err="1"/>
              <a:t>Bereitstellung</a:t>
            </a:r>
            <a:r>
              <a:rPr lang="en" sz="1400" dirty="0"/>
              <a:t> </a:t>
            </a:r>
            <a:r>
              <a:rPr lang="en" sz="1400" dirty="0" err="1"/>
              <a:t>wissenschaftlicher</a:t>
            </a:r>
            <a:r>
              <a:rPr lang="en" sz="1400" dirty="0"/>
              <a:t> </a:t>
            </a:r>
            <a:r>
              <a:rPr lang="en" sz="1400" dirty="0" err="1"/>
              <a:t>Ergebnisse</a:t>
            </a:r>
            <a:r>
              <a:rPr lang="en" sz="1400" dirty="0"/>
              <a:t> und </a:t>
            </a:r>
            <a:r>
              <a:rPr lang="en" sz="1400" dirty="0" err="1"/>
              <a:t>deren</a:t>
            </a:r>
            <a:r>
              <a:rPr lang="en" sz="1400" dirty="0"/>
              <a:t> </a:t>
            </a:r>
            <a:r>
              <a:rPr lang="en" sz="1400" dirty="0" err="1"/>
              <a:t>Grundlagen</a:t>
            </a:r>
            <a:r>
              <a:rPr lang="en" sz="1400" dirty="0"/>
              <a:t>”		</a:t>
            </a:r>
            <a:endParaRPr sz="1400" dirty="0"/>
          </a:p>
          <a:p>
            <a:pPr marL="0" lvl="0" indent="0" algn="l" rtl="0">
              <a:spcBef>
                <a:spcPts val="1200"/>
              </a:spcBef>
              <a:spcAft>
                <a:spcPts val="600"/>
              </a:spcAft>
              <a:buNone/>
            </a:pPr>
            <a:endParaRPr dirty="0"/>
          </a:p>
        </p:txBody>
      </p:sp>
      <p:sp>
        <p:nvSpPr>
          <p:cNvPr id="255" name="Google Shape;255;p35"/>
          <p:cNvSpPr/>
          <p:nvPr/>
        </p:nvSpPr>
        <p:spPr>
          <a:xfrm>
            <a:off x="1578575" y="950950"/>
            <a:ext cx="498900" cy="432300"/>
          </a:xfrm>
          <a:prstGeom prst="hexagon">
            <a:avLst>
              <a:gd name="adj" fmla="val 25000"/>
              <a:gd name="vf" fmla="val 115470"/>
            </a:avLst>
          </a:prstGeom>
          <a:solidFill>
            <a:srgbClr val="C33C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Raleway"/>
                <a:ea typeface="Raleway"/>
                <a:cs typeface="Raleway"/>
                <a:sym typeface="Raleway"/>
              </a:rPr>
              <a:t> 1</a:t>
            </a:r>
            <a:endParaRPr b="1">
              <a:latin typeface="Raleway"/>
              <a:ea typeface="Raleway"/>
              <a:cs typeface="Raleway"/>
              <a:sym typeface="Raleway"/>
            </a:endParaRPr>
          </a:p>
        </p:txBody>
      </p:sp>
      <p:sp>
        <p:nvSpPr>
          <p:cNvPr id="256" name="Google Shape;256;p35"/>
          <p:cNvSpPr/>
          <p:nvPr/>
        </p:nvSpPr>
        <p:spPr>
          <a:xfrm>
            <a:off x="4199025" y="950950"/>
            <a:ext cx="498900" cy="432300"/>
          </a:xfrm>
          <a:prstGeom prst="hexagon">
            <a:avLst>
              <a:gd name="adj" fmla="val 25000"/>
              <a:gd name="vf" fmla="val 115470"/>
            </a:avLst>
          </a:prstGeom>
          <a:solidFill>
            <a:srgbClr val="C33C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Raleway"/>
                <a:ea typeface="Raleway"/>
                <a:cs typeface="Raleway"/>
                <a:sym typeface="Raleway"/>
              </a:rPr>
              <a:t> 2</a:t>
            </a:r>
            <a:endParaRPr b="1">
              <a:latin typeface="Raleway"/>
              <a:ea typeface="Raleway"/>
              <a:cs typeface="Raleway"/>
              <a:sym typeface="Raleway"/>
            </a:endParaRPr>
          </a:p>
        </p:txBody>
      </p:sp>
      <p:sp>
        <p:nvSpPr>
          <p:cNvPr id="257" name="Google Shape;257;p35"/>
          <p:cNvSpPr/>
          <p:nvPr/>
        </p:nvSpPr>
        <p:spPr>
          <a:xfrm>
            <a:off x="6924900" y="950950"/>
            <a:ext cx="498900" cy="432300"/>
          </a:xfrm>
          <a:prstGeom prst="hexagon">
            <a:avLst>
              <a:gd name="adj" fmla="val 25000"/>
              <a:gd name="vf" fmla="val 115470"/>
            </a:avLst>
          </a:prstGeom>
          <a:solidFill>
            <a:srgbClr val="C33C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Raleway"/>
                <a:ea typeface="Raleway"/>
                <a:cs typeface="Raleway"/>
                <a:sym typeface="Raleway"/>
              </a:rPr>
              <a:t>3</a:t>
            </a:r>
            <a:endParaRPr b="1">
              <a:latin typeface="Raleway"/>
              <a:ea typeface="Raleway"/>
              <a:cs typeface="Raleway"/>
              <a:sym typeface="Raleway"/>
            </a:endParaRPr>
          </a:p>
        </p:txBody>
      </p:sp>
      <p:sp>
        <p:nvSpPr>
          <p:cNvPr id="2" name="Textfeld 1">
            <a:extLst>
              <a:ext uri="{FF2B5EF4-FFF2-40B4-BE49-F238E27FC236}">
                <a16:creationId xmlns:a16="http://schemas.microsoft.com/office/drawing/2014/main" id="{EF9861D3-64DC-7A4B-8D33-723FDB7C4FEE}"/>
              </a:ext>
            </a:extLst>
          </p:cNvPr>
          <p:cNvSpPr txBox="1"/>
          <p:nvPr/>
        </p:nvSpPr>
        <p:spPr>
          <a:xfrm>
            <a:off x="3479469" y="4395847"/>
            <a:ext cx="3859481" cy="307777"/>
          </a:xfrm>
          <a:prstGeom prst="rect">
            <a:avLst/>
          </a:prstGeom>
          <a:noFill/>
        </p:spPr>
        <p:txBody>
          <a:bodyPr wrap="square" rtlCol="0">
            <a:spAutoFit/>
          </a:bodyPr>
          <a:lstStyle/>
          <a:p>
            <a:r>
              <a:rPr lang="de-DE" i="1" dirty="0">
                <a:solidFill>
                  <a:schemeClr val="bg1"/>
                </a:solidFill>
                <a:latin typeface="Raleway" panose="020B0503030101060003" pitchFamily="34" charset="77"/>
              </a:rPr>
              <a:t>Haben 90 Definitionen erhalten.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36"/>
          <p:cNvPicPr preferRelativeResize="0"/>
          <p:nvPr/>
        </p:nvPicPr>
        <p:blipFill>
          <a:blip r:embed="rId3">
            <a:alphaModFix/>
          </a:blip>
          <a:stretch>
            <a:fillRect/>
          </a:stretch>
        </p:blipFill>
        <p:spPr>
          <a:xfrm>
            <a:off x="1111600" y="925275"/>
            <a:ext cx="7304751" cy="3700100"/>
          </a:xfrm>
          <a:prstGeom prst="rect">
            <a:avLst/>
          </a:prstGeom>
          <a:noFill/>
          <a:ln>
            <a:noFill/>
          </a:ln>
        </p:spPr>
      </p:pic>
      <p:sp>
        <p:nvSpPr>
          <p:cNvPr id="263" name="Google Shape;263;p36"/>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Werte von Open Research</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7"/>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t>Werte von Open Research (Rang 1)</a:t>
            </a:r>
            <a:endParaRPr sz="3200"/>
          </a:p>
        </p:txBody>
      </p:sp>
      <p:graphicFrame>
        <p:nvGraphicFramePr>
          <p:cNvPr id="269" name="Google Shape;269;p37"/>
          <p:cNvGraphicFramePr/>
          <p:nvPr/>
        </p:nvGraphicFramePr>
        <p:xfrm>
          <a:off x="1233938" y="897000"/>
          <a:ext cx="6676125" cy="3475850"/>
        </p:xfrm>
        <a:graphic>
          <a:graphicData uri="http://schemas.openxmlformats.org/drawingml/2006/table">
            <a:tbl>
              <a:tblPr>
                <a:noFill/>
                <a:tableStyleId>{BCF9182C-A6C6-44AF-A96C-0958364B6F04}</a:tableStyleId>
              </a:tblPr>
              <a:tblGrid>
                <a:gridCol w="2254175">
                  <a:extLst>
                    <a:ext uri="{9D8B030D-6E8A-4147-A177-3AD203B41FA5}">
                      <a16:colId xmlns:a16="http://schemas.microsoft.com/office/drawing/2014/main" val="20000"/>
                    </a:ext>
                  </a:extLst>
                </a:gridCol>
                <a:gridCol w="2210975">
                  <a:extLst>
                    <a:ext uri="{9D8B030D-6E8A-4147-A177-3AD203B41FA5}">
                      <a16:colId xmlns:a16="http://schemas.microsoft.com/office/drawing/2014/main" val="20001"/>
                    </a:ext>
                  </a:extLst>
                </a:gridCol>
                <a:gridCol w="2210975">
                  <a:extLst>
                    <a:ext uri="{9D8B030D-6E8A-4147-A177-3AD203B41FA5}">
                      <a16:colId xmlns:a16="http://schemas.microsoft.com/office/drawing/2014/main" val="20002"/>
                    </a:ext>
                  </a:extLst>
                </a:gridCol>
              </a:tblGrid>
              <a:tr h="375275">
                <a:tc>
                  <a:txBody>
                    <a:bodyPr/>
                    <a:lstStyle/>
                    <a:p>
                      <a:pPr marL="0" lvl="0" indent="0" algn="l" rtl="0">
                        <a:spcBef>
                          <a:spcPts val="0"/>
                        </a:spcBef>
                        <a:spcAft>
                          <a:spcPts val="0"/>
                        </a:spcAft>
                        <a:buNone/>
                      </a:pPr>
                      <a:r>
                        <a:rPr lang="en" sz="1800" b="1">
                          <a:solidFill>
                            <a:schemeClr val="lt1"/>
                          </a:solidFill>
                          <a:latin typeface="Raleway"/>
                          <a:ea typeface="Raleway"/>
                          <a:cs typeface="Raleway"/>
                          <a:sym typeface="Raleway"/>
                        </a:rPr>
                        <a:t>Antwort</a:t>
                      </a:r>
                      <a:endParaRPr sz="1800" b="1">
                        <a:solidFill>
                          <a:schemeClr val="lt1"/>
                        </a:solidFill>
                        <a:latin typeface="Raleway"/>
                        <a:ea typeface="Raleway"/>
                        <a:cs typeface="Raleway"/>
                        <a:sym typeface="Raleway"/>
                      </a:endParaRPr>
                    </a:p>
                  </a:txBody>
                  <a:tcPr marL="45700" marR="45700" marT="0" marB="45700" anchor="b"/>
                </a:tc>
                <a:tc>
                  <a:txBody>
                    <a:bodyPr/>
                    <a:lstStyle/>
                    <a:p>
                      <a:pPr marL="457200" lvl="0" indent="0" algn="r" rtl="0">
                        <a:spcBef>
                          <a:spcPts val="0"/>
                        </a:spcBef>
                        <a:spcAft>
                          <a:spcPts val="0"/>
                        </a:spcAft>
                        <a:buNone/>
                      </a:pPr>
                      <a:r>
                        <a:rPr lang="en" sz="1800" b="1">
                          <a:solidFill>
                            <a:schemeClr val="lt1"/>
                          </a:solidFill>
                          <a:latin typeface="Raleway"/>
                          <a:ea typeface="Raleway"/>
                          <a:cs typeface="Raleway"/>
                          <a:sym typeface="Raleway"/>
                        </a:rPr>
                        <a:t>Anzahl</a:t>
                      </a:r>
                      <a:endParaRPr sz="1800" b="1">
                        <a:solidFill>
                          <a:schemeClr val="lt1"/>
                        </a:solidFill>
                        <a:latin typeface="Raleway"/>
                        <a:ea typeface="Raleway"/>
                        <a:cs typeface="Raleway"/>
                        <a:sym typeface="Raleway"/>
                      </a:endParaRPr>
                    </a:p>
                  </a:txBody>
                  <a:tcPr marL="45700" marR="45700" marT="0" marB="45700" anchor="b"/>
                </a:tc>
                <a:tc>
                  <a:txBody>
                    <a:bodyPr/>
                    <a:lstStyle/>
                    <a:p>
                      <a:pPr marL="457200" lvl="0" indent="0" algn="r" rtl="0">
                        <a:spcBef>
                          <a:spcPts val="0"/>
                        </a:spcBef>
                        <a:spcAft>
                          <a:spcPts val="0"/>
                        </a:spcAft>
                        <a:buNone/>
                      </a:pPr>
                      <a:r>
                        <a:rPr lang="en" sz="1800" b="1">
                          <a:solidFill>
                            <a:schemeClr val="lt1"/>
                          </a:solidFill>
                          <a:latin typeface="Raleway"/>
                          <a:ea typeface="Raleway"/>
                          <a:cs typeface="Raleway"/>
                          <a:sym typeface="Raleway"/>
                        </a:rPr>
                        <a:t>Prozent</a:t>
                      </a:r>
                      <a:endParaRPr sz="1800" b="1">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0"/>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Nachhaltigkeit</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36</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29,51%</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1"/>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Kooperation</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24</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19,67%</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2"/>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Gemeinnützigkeit</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23</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18,85%</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3"/>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Partizipation</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15</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12,30%</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4"/>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Diversität</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9</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7,38%</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5"/>
                  </a:ext>
                </a:extLst>
              </a:tr>
              <a:tr h="473650">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Gleichberechtigung</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8</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6,56%</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6"/>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Solidarität</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4</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3,28%</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7"/>
                  </a:ext>
                </a:extLst>
              </a:tr>
              <a:tr h="375275">
                <a:tc>
                  <a:txBody>
                    <a:bodyPr/>
                    <a:lstStyle/>
                    <a:p>
                      <a:pPr marL="0" lvl="0" indent="0" algn="l" rtl="0">
                        <a:spcBef>
                          <a:spcPts val="0"/>
                        </a:spcBef>
                        <a:spcAft>
                          <a:spcPts val="0"/>
                        </a:spcAft>
                        <a:buNone/>
                      </a:pPr>
                      <a:r>
                        <a:rPr lang="en" sz="1800">
                          <a:solidFill>
                            <a:schemeClr val="lt1"/>
                          </a:solidFill>
                          <a:latin typeface="Raleway"/>
                          <a:ea typeface="Raleway"/>
                          <a:cs typeface="Raleway"/>
                          <a:sym typeface="Raleway"/>
                        </a:rPr>
                        <a:t>Inklusion</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3</a:t>
                      </a:r>
                      <a:endParaRPr sz="1800">
                        <a:solidFill>
                          <a:schemeClr val="lt1"/>
                        </a:solidFill>
                        <a:latin typeface="Raleway"/>
                        <a:ea typeface="Raleway"/>
                        <a:cs typeface="Raleway"/>
                        <a:sym typeface="Raleway"/>
                      </a:endParaRPr>
                    </a:p>
                  </a:txBody>
                  <a:tcPr marL="45700" marR="45700" marT="0" marB="45700" anchor="b"/>
                </a:tc>
                <a:tc>
                  <a:txBody>
                    <a:bodyPr/>
                    <a:lstStyle/>
                    <a:p>
                      <a:pPr marL="0" lvl="0" indent="0" algn="r" rtl="0">
                        <a:lnSpc>
                          <a:spcPct val="115000"/>
                        </a:lnSpc>
                        <a:spcBef>
                          <a:spcPts val="0"/>
                        </a:spcBef>
                        <a:spcAft>
                          <a:spcPts val="0"/>
                        </a:spcAft>
                        <a:buNone/>
                      </a:pPr>
                      <a:r>
                        <a:rPr lang="en" sz="1800">
                          <a:solidFill>
                            <a:schemeClr val="lt1"/>
                          </a:solidFill>
                          <a:latin typeface="Raleway"/>
                          <a:ea typeface="Raleway"/>
                          <a:cs typeface="Raleway"/>
                          <a:sym typeface="Raleway"/>
                        </a:rPr>
                        <a:t>2,46%</a:t>
                      </a:r>
                      <a:endParaRPr sz="1800">
                        <a:solidFill>
                          <a:schemeClr val="lt1"/>
                        </a:solidFill>
                        <a:latin typeface="Raleway"/>
                        <a:ea typeface="Raleway"/>
                        <a:cs typeface="Raleway"/>
                        <a:sym typeface="Raleway"/>
                      </a:endParaRPr>
                    </a:p>
                  </a:txBody>
                  <a:tcPr marL="45700" marR="45700" marT="0" marB="45700" anchor="b"/>
                </a:tc>
                <a:extLst>
                  <a:ext uri="{0D108BD9-81ED-4DB2-BD59-A6C34878D82A}">
                    <a16:rowId xmlns:a16="http://schemas.microsoft.com/office/drawing/2014/main" val="10008"/>
                  </a:ext>
                </a:extLst>
              </a:tr>
            </a:tbl>
          </a:graphicData>
        </a:graphic>
      </p:graphicFrame>
      <p:sp>
        <p:nvSpPr>
          <p:cNvPr id="270" name="Google Shape;270;p37"/>
          <p:cNvSpPr txBox="1"/>
          <p:nvPr/>
        </p:nvSpPr>
        <p:spPr>
          <a:xfrm>
            <a:off x="2463475" y="4372850"/>
            <a:ext cx="46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lt1"/>
                </a:solidFill>
                <a:latin typeface="Raleway"/>
                <a:ea typeface="Raleway"/>
                <a:cs typeface="Raleway"/>
                <a:sym typeface="Raleway"/>
              </a:rPr>
              <a:t>Antworten von 122 Teilnehmer*innen</a:t>
            </a:r>
            <a:endParaRPr b="1" i="1">
              <a:solidFill>
                <a:schemeClr val="lt1"/>
              </a:solidFill>
              <a:latin typeface="Raleway"/>
              <a:ea typeface="Raleway"/>
              <a:cs typeface="Raleway"/>
              <a:sym typeface="Raleway"/>
            </a:endParaRPr>
          </a:p>
        </p:txBody>
      </p:sp>
      <p:sp>
        <p:nvSpPr>
          <p:cNvPr id="271" name="Google Shape;271;p37"/>
          <p:cNvSpPr/>
          <p:nvPr/>
        </p:nvSpPr>
        <p:spPr>
          <a:xfrm>
            <a:off x="1164050" y="1647550"/>
            <a:ext cx="6862500" cy="487200"/>
          </a:xfrm>
          <a:prstGeom prst="rect">
            <a:avLst/>
          </a:prstGeom>
          <a:noFill/>
          <a:ln w="28575" cap="flat" cmpd="sng">
            <a:solidFill>
              <a:srgbClr val="C33C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7"/>
          <p:cNvSpPr txBox="1"/>
          <p:nvPr/>
        </p:nvSpPr>
        <p:spPr>
          <a:xfrm>
            <a:off x="121825" y="1556575"/>
            <a:ext cx="1191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lt1"/>
                </a:solidFill>
                <a:latin typeface="Raleway"/>
                <a:ea typeface="Raleway"/>
                <a:cs typeface="Raleway"/>
                <a:sym typeface="Raleway"/>
              </a:rPr>
              <a:t>Nr. 1 bei Infrastruktur-</a:t>
            </a:r>
            <a:endParaRPr sz="1200">
              <a:solidFill>
                <a:schemeClr val="lt1"/>
              </a:solidFill>
              <a:latin typeface="Raleway"/>
              <a:ea typeface="Raleway"/>
              <a:cs typeface="Raleway"/>
              <a:sym typeface="Raleway"/>
            </a:endParaRPr>
          </a:p>
          <a:p>
            <a:pPr marL="0" lvl="0" indent="0" algn="l" rtl="0">
              <a:spcBef>
                <a:spcPts val="0"/>
              </a:spcBef>
              <a:spcAft>
                <a:spcPts val="0"/>
              </a:spcAft>
              <a:buNone/>
            </a:pPr>
            <a:r>
              <a:rPr lang="en" sz="1200">
                <a:solidFill>
                  <a:schemeClr val="lt1"/>
                </a:solidFill>
                <a:latin typeface="Raleway"/>
                <a:ea typeface="Raleway"/>
                <a:cs typeface="Raleway"/>
                <a:sym typeface="Raleway"/>
              </a:rPr>
              <a:t>einrichtungen</a:t>
            </a:r>
            <a:endParaRPr sz="1200">
              <a:solidFill>
                <a:schemeClr val="lt1"/>
              </a:solidFill>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8"/>
          <p:cNvSpPr txBox="1">
            <a:spLocks noGrp="1"/>
          </p:cNvSpPr>
          <p:nvPr>
            <p:ph type="title"/>
          </p:nvPr>
        </p:nvSpPr>
        <p:spPr>
          <a:xfrm>
            <a:off x="344550" y="169200"/>
            <a:ext cx="87996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t>Konkrete Maßnahmen an den Einrichtungen </a:t>
            </a:r>
            <a:endParaRPr sz="3200"/>
          </a:p>
        </p:txBody>
      </p:sp>
      <p:graphicFrame>
        <p:nvGraphicFramePr>
          <p:cNvPr id="278" name="Google Shape;278;p38"/>
          <p:cNvGraphicFramePr/>
          <p:nvPr/>
        </p:nvGraphicFramePr>
        <p:xfrm>
          <a:off x="603713" y="972385"/>
          <a:ext cx="8133875" cy="3069450"/>
        </p:xfrm>
        <a:graphic>
          <a:graphicData uri="http://schemas.openxmlformats.org/drawingml/2006/table">
            <a:tbl>
              <a:tblPr>
                <a:noFill/>
                <a:tableStyleId>{BCF9182C-A6C6-44AF-A96C-0958364B6F04}</a:tableStyleId>
              </a:tblPr>
              <a:tblGrid>
                <a:gridCol w="5887000">
                  <a:extLst>
                    <a:ext uri="{9D8B030D-6E8A-4147-A177-3AD203B41FA5}">
                      <a16:colId xmlns:a16="http://schemas.microsoft.com/office/drawing/2014/main" val="20000"/>
                    </a:ext>
                  </a:extLst>
                </a:gridCol>
                <a:gridCol w="886550">
                  <a:extLst>
                    <a:ext uri="{9D8B030D-6E8A-4147-A177-3AD203B41FA5}">
                      <a16:colId xmlns:a16="http://schemas.microsoft.com/office/drawing/2014/main" val="20001"/>
                    </a:ext>
                  </a:extLst>
                </a:gridCol>
                <a:gridCol w="1360325">
                  <a:extLst>
                    <a:ext uri="{9D8B030D-6E8A-4147-A177-3AD203B41FA5}">
                      <a16:colId xmlns:a16="http://schemas.microsoft.com/office/drawing/2014/main" val="20002"/>
                    </a:ext>
                  </a:extLst>
                </a:gridCol>
              </a:tblGrid>
              <a:tr h="417650">
                <a:tc>
                  <a:txBody>
                    <a:bodyPr/>
                    <a:lstStyle/>
                    <a:p>
                      <a:pPr marL="0" lvl="0" indent="0" algn="l" rtl="0">
                        <a:spcBef>
                          <a:spcPts val="0"/>
                        </a:spcBef>
                        <a:spcAft>
                          <a:spcPts val="0"/>
                        </a:spcAft>
                        <a:buNone/>
                      </a:pPr>
                      <a:r>
                        <a:rPr lang="en" sz="1300" b="1">
                          <a:solidFill>
                            <a:schemeClr val="lt1"/>
                          </a:solidFill>
                          <a:latin typeface="Raleway"/>
                          <a:ea typeface="Raleway"/>
                          <a:cs typeface="Raleway"/>
                          <a:sym typeface="Raleway"/>
                        </a:rPr>
                        <a:t>Antwort</a:t>
                      </a:r>
                      <a:endParaRPr sz="1300" b="1">
                        <a:solidFill>
                          <a:schemeClr val="lt1"/>
                        </a:solidFill>
                        <a:latin typeface="Raleway"/>
                        <a:ea typeface="Raleway"/>
                        <a:cs typeface="Raleway"/>
                        <a:sym typeface="Raleway"/>
                      </a:endParaRPr>
                    </a:p>
                  </a:txBody>
                  <a:tcPr marL="45700" marR="45700" marT="9525" marB="45700" anchor="b"/>
                </a:tc>
                <a:tc>
                  <a:txBody>
                    <a:bodyPr/>
                    <a:lstStyle/>
                    <a:p>
                      <a:pPr marL="0" lvl="0" indent="0" algn="r" rtl="0">
                        <a:spcBef>
                          <a:spcPts val="0"/>
                        </a:spcBef>
                        <a:spcAft>
                          <a:spcPts val="0"/>
                        </a:spcAft>
                        <a:buNone/>
                      </a:pPr>
                      <a:r>
                        <a:rPr lang="en" sz="1300" b="1">
                          <a:solidFill>
                            <a:schemeClr val="lt1"/>
                          </a:solidFill>
                          <a:latin typeface="Raleway"/>
                          <a:ea typeface="Raleway"/>
                          <a:cs typeface="Raleway"/>
                          <a:sym typeface="Raleway"/>
                        </a:rPr>
                        <a:t>Alle</a:t>
                      </a:r>
                      <a:endParaRPr sz="1300" b="1">
                        <a:solidFill>
                          <a:schemeClr val="lt1"/>
                        </a:solidFill>
                        <a:latin typeface="Raleway"/>
                        <a:ea typeface="Raleway"/>
                        <a:cs typeface="Raleway"/>
                        <a:sym typeface="Raleway"/>
                      </a:endParaRPr>
                    </a:p>
                  </a:txBody>
                  <a:tcPr marL="45700" marR="45700" marT="9525" marB="45700" anchor="b"/>
                </a:tc>
                <a:tc>
                  <a:txBody>
                    <a:bodyPr/>
                    <a:lstStyle/>
                    <a:p>
                      <a:pPr marL="0" lvl="0" indent="0" algn="r" rtl="0">
                        <a:spcBef>
                          <a:spcPts val="0"/>
                        </a:spcBef>
                        <a:spcAft>
                          <a:spcPts val="0"/>
                        </a:spcAft>
                        <a:buNone/>
                      </a:pPr>
                      <a:r>
                        <a:rPr lang="en" sz="1300" b="1">
                          <a:solidFill>
                            <a:schemeClr val="lt1"/>
                          </a:solidFill>
                          <a:latin typeface="Raleway"/>
                          <a:ea typeface="Raleway"/>
                          <a:cs typeface="Raleway"/>
                          <a:sym typeface="Raleway"/>
                        </a:rPr>
                        <a:t>Infrastruktur</a:t>
                      </a:r>
                      <a:endParaRPr sz="1300" b="1">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0"/>
                  </a:ext>
                </a:extLst>
              </a:tr>
              <a:tr h="27667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Publizieren in Open Access </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86,07%</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96,67%</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1"/>
                  </a:ext>
                </a:extLst>
              </a:tr>
              <a:tr h="27667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Veröffentlichung von Forschungsdaten</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58,20%</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73,33%</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2"/>
                  </a:ext>
                </a:extLst>
              </a:tr>
              <a:tr h="27667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Verfügbarmachung von Quellcodes</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45,08%</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40,00%</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3"/>
                  </a:ext>
                </a:extLst>
              </a:tr>
              <a:tr h="417650">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Daten (z.B. Forschungsdaten, MD) nach den FAIR-Prinzipien veröffentlichen </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39,34%</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53,33%</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4"/>
                  </a:ext>
                </a:extLst>
              </a:tr>
              <a:tr h="417650">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Bereitstellung von Lehrmaterialien als Open Educational Resources</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29,51%</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40,00%</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5"/>
                  </a:ext>
                </a:extLst>
              </a:tr>
              <a:tr h="27667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Open Review</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10,66%</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3,33%</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6"/>
                  </a:ext>
                </a:extLst>
              </a:tr>
              <a:tr h="27667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Präregistrierung</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9,02%</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6,67%</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7"/>
                  </a:ext>
                </a:extLst>
              </a:tr>
              <a:tr h="433125">
                <a:tc>
                  <a:txBody>
                    <a:bodyPr/>
                    <a:lstStyle/>
                    <a:p>
                      <a:pPr marL="0" lvl="0" indent="0" algn="l" rtl="0">
                        <a:spcBef>
                          <a:spcPts val="0"/>
                        </a:spcBef>
                        <a:spcAft>
                          <a:spcPts val="0"/>
                        </a:spcAft>
                        <a:buNone/>
                      </a:pPr>
                      <a:r>
                        <a:rPr lang="en" sz="1300">
                          <a:solidFill>
                            <a:schemeClr val="lt1"/>
                          </a:solidFill>
                          <a:latin typeface="Raleway"/>
                          <a:ea typeface="Raleway"/>
                          <a:cs typeface="Raleway"/>
                          <a:sym typeface="Raleway"/>
                        </a:rPr>
                        <a:t>Ich weiß nicht / Meine Einrichtung setzt keine Maßnahmen um / Sonstiges</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14,76</a:t>
                      </a:r>
                      <a:endParaRPr sz="1300">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sz="1300">
                          <a:solidFill>
                            <a:schemeClr val="lt1"/>
                          </a:solidFill>
                          <a:latin typeface="Raleway"/>
                          <a:ea typeface="Raleway"/>
                          <a:cs typeface="Raleway"/>
                          <a:sym typeface="Raleway"/>
                        </a:rPr>
                        <a:t>3,33%</a:t>
                      </a:r>
                      <a:endParaRPr sz="1300">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8"/>
                  </a:ext>
                </a:extLst>
              </a:tr>
            </a:tbl>
          </a:graphicData>
        </a:graphic>
      </p:graphicFrame>
      <p:sp>
        <p:nvSpPr>
          <p:cNvPr id="279" name="Google Shape;279;p38"/>
          <p:cNvSpPr txBox="1"/>
          <p:nvPr/>
        </p:nvSpPr>
        <p:spPr>
          <a:xfrm>
            <a:off x="2355200" y="4318550"/>
            <a:ext cx="5955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lt1"/>
                </a:solidFill>
                <a:latin typeface="Raleway"/>
                <a:ea typeface="Raleway"/>
                <a:cs typeface="Raleway"/>
                <a:sym typeface="Raleway"/>
              </a:rPr>
              <a:t>Antworten von 122 Teilnehmer*innen (Infrastruktur sind 30 Teilnehmer*innen), Mehrfachauswahl möglich</a:t>
            </a:r>
            <a:endParaRPr b="1" i="1">
              <a:solidFill>
                <a:schemeClr val="lt1"/>
              </a:solidFill>
              <a:latin typeface="Raleway"/>
              <a:ea typeface="Raleway"/>
              <a:cs typeface="Raleway"/>
              <a:sym typeface="Ralewa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Weiterbildungsbedarf</a:t>
            </a:r>
            <a:endParaRPr/>
          </a:p>
        </p:txBody>
      </p:sp>
      <p:graphicFrame>
        <p:nvGraphicFramePr>
          <p:cNvPr id="285" name="Google Shape;285;p39"/>
          <p:cNvGraphicFramePr/>
          <p:nvPr/>
        </p:nvGraphicFramePr>
        <p:xfrm>
          <a:off x="561013" y="1105275"/>
          <a:ext cx="7958875" cy="2567800"/>
        </p:xfrm>
        <a:graphic>
          <a:graphicData uri="http://schemas.openxmlformats.org/drawingml/2006/table">
            <a:tbl>
              <a:tblPr>
                <a:noFill/>
                <a:tableStyleId>{BCF9182C-A6C6-44AF-A96C-0958364B6F04}</a:tableStyleId>
              </a:tblPr>
              <a:tblGrid>
                <a:gridCol w="6183100">
                  <a:extLst>
                    <a:ext uri="{9D8B030D-6E8A-4147-A177-3AD203B41FA5}">
                      <a16:colId xmlns:a16="http://schemas.microsoft.com/office/drawing/2014/main" val="20000"/>
                    </a:ext>
                  </a:extLst>
                </a:gridCol>
                <a:gridCol w="861500">
                  <a:extLst>
                    <a:ext uri="{9D8B030D-6E8A-4147-A177-3AD203B41FA5}">
                      <a16:colId xmlns:a16="http://schemas.microsoft.com/office/drawing/2014/main" val="20001"/>
                    </a:ext>
                  </a:extLst>
                </a:gridCol>
                <a:gridCol w="914275">
                  <a:extLst>
                    <a:ext uri="{9D8B030D-6E8A-4147-A177-3AD203B41FA5}">
                      <a16:colId xmlns:a16="http://schemas.microsoft.com/office/drawing/2014/main" val="20002"/>
                    </a:ext>
                  </a:extLst>
                </a:gridCol>
              </a:tblGrid>
              <a:tr h="314300">
                <a:tc>
                  <a:txBody>
                    <a:bodyPr/>
                    <a:lstStyle/>
                    <a:p>
                      <a:pPr marL="0" lvl="0" indent="0" algn="l" rtl="0">
                        <a:spcBef>
                          <a:spcPts val="0"/>
                        </a:spcBef>
                        <a:spcAft>
                          <a:spcPts val="0"/>
                        </a:spcAft>
                        <a:buNone/>
                      </a:pPr>
                      <a:r>
                        <a:rPr lang="en" b="1">
                          <a:solidFill>
                            <a:schemeClr val="lt1"/>
                          </a:solidFill>
                          <a:latin typeface="Raleway"/>
                          <a:ea typeface="Raleway"/>
                          <a:cs typeface="Raleway"/>
                          <a:sym typeface="Raleway"/>
                        </a:rPr>
                        <a:t>Antwort</a:t>
                      </a:r>
                      <a:endParaRPr b="1">
                        <a:solidFill>
                          <a:schemeClr val="lt1"/>
                        </a:solidFill>
                        <a:latin typeface="Raleway"/>
                        <a:ea typeface="Raleway"/>
                        <a:cs typeface="Raleway"/>
                        <a:sym typeface="Raleway"/>
                      </a:endParaRPr>
                    </a:p>
                  </a:txBody>
                  <a:tcPr marL="45700" marR="45700" marT="9525" marB="45700" anchor="b"/>
                </a:tc>
                <a:tc>
                  <a:txBody>
                    <a:bodyPr/>
                    <a:lstStyle/>
                    <a:p>
                      <a:pPr marL="0" lvl="0" indent="0" algn="r" rtl="0">
                        <a:spcBef>
                          <a:spcPts val="0"/>
                        </a:spcBef>
                        <a:spcAft>
                          <a:spcPts val="0"/>
                        </a:spcAft>
                        <a:buNone/>
                      </a:pPr>
                      <a:r>
                        <a:rPr lang="en" b="1">
                          <a:solidFill>
                            <a:schemeClr val="lt1"/>
                          </a:solidFill>
                          <a:latin typeface="Raleway"/>
                          <a:ea typeface="Raleway"/>
                          <a:cs typeface="Raleway"/>
                          <a:sym typeface="Raleway"/>
                        </a:rPr>
                        <a:t>Anzahl</a:t>
                      </a:r>
                      <a:endParaRPr b="1">
                        <a:solidFill>
                          <a:schemeClr val="lt1"/>
                        </a:solidFill>
                        <a:latin typeface="Raleway"/>
                        <a:ea typeface="Raleway"/>
                        <a:cs typeface="Raleway"/>
                        <a:sym typeface="Raleway"/>
                      </a:endParaRPr>
                    </a:p>
                  </a:txBody>
                  <a:tcPr marL="45700" marR="45700" marT="9525" marB="45700" anchor="b"/>
                </a:tc>
                <a:tc>
                  <a:txBody>
                    <a:bodyPr/>
                    <a:lstStyle/>
                    <a:p>
                      <a:pPr marL="0" lvl="0" indent="0" algn="r" rtl="0">
                        <a:spcBef>
                          <a:spcPts val="0"/>
                        </a:spcBef>
                        <a:spcAft>
                          <a:spcPts val="0"/>
                        </a:spcAft>
                        <a:buNone/>
                      </a:pPr>
                      <a:r>
                        <a:rPr lang="en" b="1">
                          <a:solidFill>
                            <a:schemeClr val="lt1"/>
                          </a:solidFill>
                          <a:latin typeface="Raleway"/>
                          <a:ea typeface="Raleway"/>
                          <a:cs typeface="Raleway"/>
                          <a:sym typeface="Raleway"/>
                        </a:rPr>
                        <a:t>Prozent</a:t>
                      </a:r>
                      <a:endParaRPr b="1">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0"/>
                  </a:ext>
                </a:extLst>
              </a:tr>
              <a:tr h="455725">
                <a:tc>
                  <a:txBody>
                    <a:bodyPr/>
                    <a:lstStyle/>
                    <a:p>
                      <a:pPr marL="0" lvl="0" indent="0" algn="l" rtl="0">
                        <a:spcBef>
                          <a:spcPts val="0"/>
                        </a:spcBef>
                        <a:spcAft>
                          <a:spcPts val="0"/>
                        </a:spcAft>
                        <a:buNone/>
                      </a:pPr>
                      <a:r>
                        <a:rPr lang="en">
                          <a:solidFill>
                            <a:schemeClr val="lt1"/>
                          </a:solidFill>
                          <a:latin typeface="Raleway"/>
                          <a:ea typeface="Raleway"/>
                          <a:cs typeface="Raleway"/>
                          <a:sym typeface="Raleway"/>
                        </a:rPr>
                        <a:t>Offene Bereitstellung von Methoden und Workflows </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53</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43,44%</a:t>
                      </a:r>
                      <a:endParaRPr>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1"/>
                  </a:ext>
                </a:extLst>
              </a:tr>
              <a:tr h="455725">
                <a:tc>
                  <a:txBody>
                    <a:bodyPr/>
                    <a:lstStyle/>
                    <a:p>
                      <a:pPr marL="0" lvl="0" indent="0" algn="l" rtl="0">
                        <a:spcBef>
                          <a:spcPts val="0"/>
                        </a:spcBef>
                        <a:spcAft>
                          <a:spcPts val="0"/>
                        </a:spcAft>
                        <a:buNone/>
                      </a:pPr>
                      <a:r>
                        <a:rPr lang="en">
                          <a:solidFill>
                            <a:schemeClr val="lt1"/>
                          </a:solidFill>
                          <a:latin typeface="Raleway"/>
                          <a:ea typeface="Raleway"/>
                          <a:cs typeface="Raleway"/>
                          <a:sym typeface="Raleway"/>
                        </a:rPr>
                        <a:t>Offene Bereitstellung von diversen Formen an Wissen und Kultur</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47</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38,52%</a:t>
                      </a:r>
                      <a:endParaRPr>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2"/>
                  </a:ext>
                </a:extLst>
              </a:tr>
              <a:tr h="594325">
                <a:tc>
                  <a:txBody>
                    <a:bodyPr/>
                    <a:lstStyle/>
                    <a:p>
                      <a:pPr marL="0" lvl="0" indent="0" algn="l" rtl="0">
                        <a:spcBef>
                          <a:spcPts val="0"/>
                        </a:spcBef>
                        <a:spcAft>
                          <a:spcPts val="0"/>
                        </a:spcAft>
                        <a:buNone/>
                      </a:pPr>
                      <a:r>
                        <a:rPr lang="en">
                          <a:solidFill>
                            <a:schemeClr val="lt1"/>
                          </a:solidFill>
                          <a:latin typeface="Raleway"/>
                          <a:ea typeface="Raleway"/>
                          <a:cs typeface="Raleway"/>
                          <a:sym typeface="Raleway"/>
                        </a:rPr>
                        <a:t>Bürgerbeteiligung am Forschungsprozess, bspw. bei der Sammlung und Auswertung von Daten</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44</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36,07%</a:t>
                      </a:r>
                      <a:endParaRPr>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3"/>
                  </a:ext>
                </a:extLst>
              </a:tr>
              <a:tr h="423200">
                <a:tc>
                  <a:txBody>
                    <a:bodyPr/>
                    <a:lstStyle/>
                    <a:p>
                      <a:pPr marL="0" lvl="0" indent="0" algn="l" rtl="0">
                        <a:spcBef>
                          <a:spcPts val="0"/>
                        </a:spcBef>
                        <a:spcAft>
                          <a:spcPts val="0"/>
                        </a:spcAft>
                        <a:buNone/>
                      </a:pPr>
                      <a:r>
                        <a:rPr lang="en">
                          <a:solidFill>
                            <a:schemeClr val="lt1"/>
                          </a:solidFill>
                          <a:latin typeface="Raleway"/>
                          <a:ea typeface="Raleway"/>
                          <a:cs typeface="Raleway"/>
                          <a:sym typeface="Raleway"/>
                        </a:rPr>
                        <a:t>Offener Zugang zu Bildungsmaterialien (Open Educational Resources) </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44</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36,07%</a:t>
                      </a:r>
                      <a:endParaRPr>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4"/>
                  </a:ext>
                </a:extLst>
              </a:tr>
              <a:tr h="324525">
                <a:tc>
                  <a:txBody>
                    <a:bodyPr/>
                    <a:lstStyle/>
                    <a:p>
                      <a:pPr marL="0" lvl="0" indent="0" algn="l" rtl="0">
                        <a:spcBef>
                          <a:spcPts val="0"/>
                        </a:spcBef>
                        <a:spcAft>
                          <a:spcPts val="0"/>
                        </a:spcAft>
                        <a:buNone/>
                      </a:pPr>
                      <a:r>
                        <a:rPr lang="en">
                          <a:solidFill>
                            <a:schemeClr val="lt1"/>
                          </a:solidFill>
                          <a:latin typeface="Raleway"/>
                          <a:ea typeface="Raleway"/>
                          <a:cs typeface="Raleway"/>
                          <a:sym typeface="Raleway"/>
                        </a:rPr>
                        <a:t>Offener Zugang zu Forschungsdaten (Open Research Data) </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43</a:t>
                      </a:r>
                      <a:endParaRPr>
                        <a:solidFill>
                          <a:schemeClr val="lt1"/>
                        </a:solidFill>
                        <a:latin typeface="Raleway"/>
                        <a:ea typeface="Raleway"/>
                        <a:cs typeface="Raleway"/>
                        <a:sym typeface="Raleway"/>
                      </a:endParaRPr>
                    </a:p>
                  </a:txBody>
                  <a:tcPr marL="45700" marR="45700" marT="9525" marB="45700" anchor="b"/>
                </a:tc>
                <a:tc>
                  <a:txBody>
                    <a:bodyPr/>
                    <a:lstStyle/>
                    <a:p>
                      <a:pPr marL="0" lvl="0" indent="0" algn="r" rtl="0">
                        <a:lnSpc>
                          <a:spcPct val="115000"/>
                        </a:lnSpc>
                        <a:spcBef>
                          <a:spcPts val="0"/>
                        </a:spcBef>
                        <a:spcAft>
                          <a:spcPts val="0"/>
                        </a:spcAft>
                        <a:buNone/>
                      </a:pPr>
                      <a:r>
                        <a:rPr lang="en">
                          <a:solidFill>
                            <a:schemeClr val="lt1"/>
                          </a:solidFill>
                          <a:latin typeface="Raleway"/>
                          <a:ea typeface="Raleway"/>
                          <a:cs typeface="Raleway"/>
                          <a:sym typeface="Raleway"/>
                        </a:rPr>
                        <a:t>35,25%</a:t>
                      </a:r>
                      <a:endParaRPr>
                        <a:solidFill>
                          <a:schemeClr val="lt1"/>
                        </a:solidFill>
                        <a:latin typeface="Raleway"/>
                        <a:ea typeface="Raleway"/>
                        <a:cs typeface="Raleway"/>
                        <a:sym typeface="Raleway"/>
                      </a:endParaRPr>
                    </a:p>
                  </a:txBody>
                  <a:tcPr marL="45700" marR="45700" marT="9525" marB="45700" anchor="b"/>
                </a:tc>
                <a:extLst>
                  <a:ext uri="{0D108BD9-81ED-4DB2-BD59-A6C34878D82A}">
                    <a16:rowId xmlns:a16="http://schemas.microsoft.com/office/drawing/2014/main" val="10005"/>
                  </a:ext>
                </a:extLst>
              </a:tr>
            </a:tbl>
          </a:graphicData>
        </a:graphic>
      </p:graphicFrame>
      <p:sp>
        <p:nvSpPr>
          <p:cNvPr id="286" name="Google Shape;286;p39"/>
          <p:cNvSpPr txBox="1"/>
          <p:nvPr/>
        </p:nvSpPr>
        <p:spPr>
          <a:xfrm>
            <a:off x="484825" y="3723725"/>
            <a:ext cx="6906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lt1"/>
                </a:solidFill>
                <a:latin typeface="Raleway"/>
                <a:ea typeface="Raleway"/>
                <a:cs typeface="Raleway"/>
                <a:sym typeface="Raleway"/>
              </a:rPr>
              <a:t>Antworten von 122 Teilnehmer*innen, Mehrfachauswahl möglich, insgesamt standen 16 Handlungsfelder zur Wahl</a:t>
            </a:r>
            <a:endParaRPr i="1">
              <a:solidFill>
                <a:schemeClr val="lt1"/>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0"/>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Anmerkungen zur Konsultation </a:t>
            </a:r>
            <a:endParaRPr/>
          </a:p>
        </p:txBody>
      </p:sp>
      <p:sp>
        <p:nvSpPr>
          <p:cNvPr id="292" name="Google Shape;292;p40"/>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457200" lvl="0" indent="-342900" algn="l" rtl="0">
              <a:spcBef>
                <a:spcPts val="360"/>
              </a:spcBef>
              <a:spcAft>
                <a:spcPts val="0"/>
              </a:spcAft>
              <a:buSzPts val="1800"/>
              <a:buChar char="○"/>
            </a:pPr>
            <a:r>
              <a:rPr lang="en"/>
              <a:t>Methodisch: nicht repräsentativ (self-selection bias)</a:t>
            </a:r>
            <a:endParaRPr/>
          </a:p>
          <a:p>
            <a:pPr marL="457200" lvl="0" indent="-342900" algn="l" rtl="0">
              <a:spcBef>
                <a:spcPts val="600"/>
              </a:spcBef>
              <a:spcAft>
                <a:spcPts val="0"/>
              </a:spcAft>
              <a:buSzPts val="1800"/>
              <a:buChar char="○"/>
            </a:pPr>
            <a:r>
              <a:rPr lang="en"/>
              <a:t>Über die Hälfte der Befragten sind Wissenschaftler*innen, die in der Forschung tätig sind</a:t>
            </a:r>
            <a:endParaRPr/>
          </a:p>
          <a:p>
            <a:pPr marL="457200" lvl="0" indent="-342900" algn="l" rtl="0">
              <a:spcBef>
                <a:spcPts val="600"/>
              </a:spcBef>
              <a:spcAft>
                <a:spcPts val="0"/>
              </a:spcAft>
              <a:buSzPts val="1800"/>
              <a:buChar char="○"/>
            </a:pPr>
            <a:r>
              <a:rPr lang="en"/>
              <a:t>Höherer Anteil Teilnehmer*innen aus den Geistes- und Sozialwissenschaften als erwartet</a:t>
            </a:r>
            <a:endParaRPr/>
          </a:p>
          <a:p>
            <a:pPr marL="457200" lvl="0" indent="-342900" algn="l" rtl="0">
              <a:spcBef>
                <a:spcPts val="600"/>
              </a:spcBef>
              <a:spcAft>
                <a:spcPts val="600"/>
              </a:spcAft>
              <a:buSzPts val="1800"/>
              <a:buChar char="○"/>
            </a:pPr>
            <a:r>
              <a:rPr lang="en"/>
              <a:t>Kultureinrichtungen wurden nicht erreicht (nur 5 Antworten)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1"/>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Fazit</a:t>
            </a:r>
            <a:endParaRPr/>
          </a:p>
        </p:txBody>
      </p:sp>
      <p:sp>
        <p:nvSpPr>
          <p:cNvPr id="298" name="Google Shape;298;p41"/>
          <p:cNvSpPr txBox="1">
            <a:spLocks noGrp="1"/>
          </p:cNvSpPr>
          <p:nvPr>
            <p:ph type="body" idx="1"/>
          </p:nvPr>
        </p:nvSpPr>
        <p:spPr>
          <a:xfrm>
            <a:off x="810000" y="1041327"/>
            <a:ext cx="7524000" cy="3352800"/>
          </a:xfrm>
          <a:prstGeom prst="rect">
            <a:avLst/>
          </a:prstGeom>
        </p:spPr>
        <p:txBody>
          <a:bodyPr spcFirstLastPara="1" wrap="square" lIns="91425" tIns="91425" rIns="91425" bIns="91425" anchor="ctr" anchorCtr="0">
            <a:noAutofit/>
          </a:bodyPr>
          <a:lstStyle/>
          <a:p>
            <a:r>
              <a:rPr lang="de-DE" dirty="0"/>
              <a:t>Infrastruktureinrichtungen heben sich in ihren Antworten nicht von der Gesamtheit der Antworten ab</a:t>
            </a:r>
            <a:endParaRPr lang="en" dirty="0"/>
          </a:p>
          <a:p>
            <a:pPr marL="457200" lvl="0" indent="-342900" algn="l" rtl="0">
              <a:spcBef>
                <a:spcPts val="360"/>
              </a:spcBef>
              <a:spcAft>
                <a:spcPts val="0"/>
              </a:spcAft>
              <a:buSzPts val="1800"/>
              <a:buChar char="○"/>
            </a:pPr>
            <a:r>
              <a:rPr lang="en" dirty="0" err="1"/>
              <a:t>Verständnis</a:t>
            </a:r>
            <a:r>
              <a:rPr lang="en" dirty="0"/>
              <a:t> von Open Research </a:t>
            </a:r>
            <a:r>
              <a:rPr lang="en" dirty="0" err="1"/>
              <a:t>geht</a:t>
            </a:r>
            <a:r>
              <a:rPr lang="en" dirty="0"/>
              <a:t> </a:t>
            </a:r>
            <a:r>
              <a:rPr lang="en" dirty="0" err="1"/>
              <a:t>teilweise</a:t>
            </a:r>
            <a:r>
              <a:rPr lang="en" dirty="0"/>
              <a:t> </a:t>
            </a:r>
            <a:r>
              <a:rPr lang="en" dirty="0" err="1"/>
              <a:t>über</a:t>
            </a:r>
            <a:r>
              <a:rPr lang="en" dirty="0"/>
              <a:t> </a:t>
            </a:r>
            <a:r>
              <a:rPr lang="en" dirty="0" err="1"/>
              <a:t>eine</a:t>
            </a:r>
            <a:r>
              <a:rPr lang="en" dirty="0"/>
              <a:t> </a:t>
            </a:r>
            <a:r>
              <a:rPr lang="en" dirty="0" err="1"/>
              <a:t>Identifizierung</a:t>
            </a:r>
            <a:r>
              <a:rPr lang="en" dirty="0"/>
              <a:t> </a:t>
            </a:r>
            <a:r>
              <a:rPr lang="en" dirty="0" err="1"/>
              <a:t>mit</a:t>
            </a:r>
            <a:r>
              <a:rPr lang="en" dirty="0"/>
              <a:t> </a:t>
            </a:r>
            <a:r>
              <a:rPr lang="en" dirty="0" err="1"/>
              <a:t>einzelnen</a:t>
            </a:r>
            <a:r>
              <a:rPr lang="en" dirty="0"/>
              <a:t> </a:t>
            </a:r>
            <a:r>
              <a:rPr lang="en" dirty="0" err="1"/>
              <a:t>Praktiken</a:t>
            </a:r>
            <a:r>
              <a:rPr lang="en" dirty="0"/>
              <a:t> und </a:t>
            </a:r>
            <a:r>
              <a:rPr lang="en" dirty="0" err="1"/>
              <a:t>Maßnahmen</a:t>
            </a:r>
            <a:r>
              <a:rPr lang="en" dirty="0"/>
              <a:t> </a:t>
            </a:r>
            <a:r>
              <a:rPr lang="en" dirty="0" err="1"/>
              <a:t>hinaus</a:t>
            </a:r>
            <a:r>
              <a:rPr lang="en" dirty="0"/>
              <a:t>:</a:t>
            </a:r>
          </a:p>
          <a:p>
            <a:pPr marL="457200" lvl="0" indent="-342900" algn="l" rtl="0">
              <a:spcBef>
                <a:spcPts val="360"/>
              </a:spcBef>
              <a:spcAft>
                <a:spcPts val="0"/>
              </a:spcAft>
              <a:buSzPts val="1800"/>
              <a:buChar char="○"/>
            </a:pPr>
            <a:r>
              <a:rPr lang="en" dirty="0" err="1"/>
              <a:t>Öffnung</a:t>
            </a:r>
            <a:r>
              <a:rPr lang="en" dirty="0"/>
              <a:t> des </a:t>
            </a:r>
            <a:r>
              <a:rPr lang="en" dirty="0" err="1"/>
              <a:t>gesamten</a:t>
            </a:r>
            <a:r>
              <a:rPr lang="en" dirty="0"/>
              <a:t> </a:t>
            </a:r>
            <a:r>
              <a:rPr lang="en" dirty="0" err="1"/>
              <a:t>Forschungsprozesses</a:t>
            </a:r>
            <a:r>
              <a:rPr lang="en" dirty="0"/>
              <a:t>, der </a:t>
            </a:r>
            <a:r>
              <a:rPr lang="en" dirty="0" err="1"/>
              <a:t>durch</a:t>
            </a:r>
            <a:r>
              <a:rPr lang="en" dirty="0"/>
              <a:t> das Land Berlin </a:t>
            </a:r>
            <a:r>
              <a:rPr lang="en" dirty="0" err="1"/>
              <a:t>unterstützt</a:t>
            </a:r>
            <a:r>
              <a:rPr lang="en" dirty="0"/>
              <a:t> </a:t>
            </a:r>
            <a:r>
              <a:rPr lang="en" dirty="0" err="1"/>
              <a:t>werden</a:t>
            </a:r>
            <a:r>
              <a:rPr lang="en" dirty="0"/>
              <a:t> </a:t>
            </a:r>
            <a:r>
              <a:rPr lang="en" dirty="0" err="1"/>
              <a:t>soll</a:t>
            </a:r>
            <a:endParaRPr dirty="0"/>
          </a:p>
          <a:p>
            <a:pPr marL="457200" lvl="0" indent="-342900" algn="l" rtl="0">
              <a:spcBef>
                <a:spcPts val="0"/>
              </a:spcBef>
              <a:spcAft>
                <a:spcPts val="0"/>
              </a:spcAft>
              <a:buSzPts val="1800"/>
              <a:buChar char="○"/>
            </a:pPr>
            <a:r>
              <a:rPr lang="en" dirty="0" err="1"/>
              <a:t>Aufmerksamkeit</a:t>
            </a:r>
            <a:r>
              <a:rPr lang="en" dirty="0"/>
              <a:t> und </a:t>
            </a:r>
            <a:r>
              <a:rPr lang="en" dirty="0" err="1"/>
              <a:t>Bewusstsein</a:t>
            </a:r>
            <a:r>
              <a:rPr lang="en" dirty="0"/>
              <a:t> </a:t>
            </a:r>
            <a:r>
              <a:rPr lang="en" dirty="0" err="1"/>
              <a:t>für</a:t>
            </a:r>
            <a:r>
              <a:rPr lang="en" dirty="0"/>
              <a:t> </a:t>
            </a:r>
            <a:r>
              <a:rPr lang="en" dirty="0" err="1"/>
              <a:t>Aktivitäten</a:t>
            </a:r>
            <a:r>
              <a:rPr lang="en" dirty="0"/>
              <a:t> in Berlin </a:t>
            </a:r>
            <a:r>
              <a:rPr lang="en" dirty="0" err="1"/>
              <a:t>steigern</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2"/>
          <p:cNvSpPr txBox="1">
            <a:spLocks noGrp="1"/>
          </p:cNvSpPr>
          <p:nvPr>
            <p:ph type="title"/>
          </p:nvPr>
        </p:nvSpPr>
        <p:spPr>
          <a:xfrm>
            <a:off x="778889" y="169200"/>
            <a:ext cx="7524000" cy="7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Bericht und Daten</a:t>
            </a:r>
            <a:endParaRPr/>
          </a:p>
        </p:txBody>
      </p:sp>
      <p:sp>
        <p:nvSpPr>
          <p:cNvPr id="304" name="Google Shape;304;p42"/>
          <p:cNvSpPr txBox="1">
            <a:spLocks noGrp="1"/>
          </p:cNvSpPr>
          <p:nvPr>
            <p:ph type="body" idx="1"/>
          </p:nvPr>
        </p:nvSpPr>
        <p:spPr>
          <a:xfrm>
            <a:off x="809997" y="1666715"/>
            <a:ext cx="7524000" cy="27273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u="sng"/>
              <a:t>Ergebnisbericht auf Zenodo</a:t>
            </a:r>
            <a:endParaRPr u="sng"/>
          </a:p>
          <a:p>
            <a:pPr marL="0" lvl="0" indent="0" algn="l" rtl="0">
              <a:spcBef>
                <a:spcPts val="600"/>
              </a:spcBef>
              <a:spcAft>
                <a:spcPts val="0"/>
              </a:spcAft>
              <a:buNone/>
            </a:pPr>
            <a:r>
              <a:rPr lang="en"/>
              <a:t>Kindling, Maxi; Neufend, Maike; Stiller, Juliane; Trkulja, Violeta (2021) Ergebnisbericht Online-Konsultation Berlin Open Research. DOI: 10.5281/zenodo.4558710  </a:t>
            </a:r>
            <a:endParaRPr/>
          </a:p>
          <a:p>
            <a:pPr marL="0" lvl="0" indent="0" algn="l" rtl="0">
              <a:spcBef>
                <a:spcPts val="600"/>
              </a:spcBef>
              <a:spcAft>
                <a:spcPts val="0"/>
              </a:spcAft>
              <a:buNone/>
            </a:pPr>
            <a:endParaRPr/>
          </a:p>
          <a:p>
            <a:pPr marL="0" lvl="0" indent="0" algn="l" rtl="0">
              <a:spcBef>
                <a:spcPts val="600"/>
              </a:spcBef>
              <a:spcAft>
                <a:spcPts val="0"/>
              </a:spcAft>
              <a:buNone/>
            </a:pPr>
            <a:r>
              <a:rPr lang="en" u="sng"/>
              <a:t>Dazugehörige Daten (Rohdaten der Umfrage) auf Zenodo</a:t>
            </a:r>
            <a:endParaRPr u="sng"/>
          </a:p>
          <a:p>
            <a:pPr marL="0" lvl="0" indent="0" algn="l" rtl="0">
              <a:spcBef>
                <a:spcPts val="600"/>
              </a:spcBef>
              <a:spcAft>
                <a:spcPts val="0"/>
              </a:spcAft>
              <a:buNone/>
            </a:pPr>
            <a:r>
              <a:rPr lang="en"/>
              <a:t>DOI: 10.5281/zenodo.4607420</a:t>
            </a:r>
            <a:endParaRPr/>
          </a:p>
          <a:p>
            <a:pPr marL="0" lvl="0" indent="0" algn="l" rtl="0">
              <a:spcBef>
                <a:spcPts val="600"/>
              </a:spcBef>
              <a:spcAft>
                <a:spcPts val="600"/>
              </a:spcAft>
              <a:buNone/>
            </a:pPr>
            <a:br>
              <a:rPr lang="en"/>
            </a:br>
            <a:endParaRPr>
              <a:solidFill>
                <a:srgbClr val="98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3"/>
          <p:cNvSpPr/>
          <p:nvPr/>
        </p:nvSpPr>
        <p:spPr>
          <a:xfrm>
            <a:off x="6547150" y="302150"/>
            <a:ext cx="2571600" cy="4562400"/>
          </a:xfrm>
          <a:prstGeom prst="wedgeRectCallout">
            <a:avLst>
              <a:gd name="adj1" fmla="val -63462"/>
              <a:gd name="adj2" fmla="val -21133"/>
            </a:avLst>
          </a:prstGeom>
          <a:solidFill>
            <a:srgbClr val="3A9DB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3"/>
          <p:cNvSpPr txBox="1"/>
          <p:nvPr/>
        </p:nvSpPr>
        <p:spPr>
          <a:xfrm>
            <a:off x="6646925" y="1207002"/>
            <a:ext cx="2141400" cy="660300"/>
          </a:xfrm>
          <a:prstGeom prst="rect">
            <a:avLst/>
          </a:prstGeom>
          <a:noFill/>
          <a:ln>
            <a:noFill/>
          </a:ln>
          <a:effectLst>
            <a:outerShdw blurRad="50800">
              <a:srgbClr val="000000">
                <a:alpha val="60000"/>
              </a:srgbClr>
            </a:outerShdw>
          </a:effectLst>
        </p:spPr>
        <p:txBody>
          <a:bodyPr spcFirstLastPara="1" wrap="square" lIns="68550" tIns="68550" rIns="68550" bIns="68550" anchor="b" anchorCtr="0">
            <a:noAutofit/>
          </a:bodyPr>
          <a:lstStyle/>
          <a:p>
            <a:pPr marL="0" lvl="0" indent="0" algn="l" rtl="0">
              <a:spcBef>
                <a:spcPts val="0"/>
              </a:spcBef>
              <a:spcAft>
                <a:spcPts val="0"/>
              </a:spcAft>
              <a:buNone/>
            </a:pPr>
            <a:r>
              <a:rPr lang="en" sz="2700" b="1">
                <a:latin typeface="Raleway"/>
                <a:ea typeface="Raleway"/>
                <a:cs typeface="Raleway"/>
                <a:sym typeface="Raleway"/>
              </a:rPr>
              <a:t>Kontakt</a:t>
            </a:r>
            <a:endParaRPr sz="2700" b="1">
              <a:solidFill>
                <a:srgbClr val="5CB9DD"/>
              </a:solidFill>
              <a:latin typeface="Raleway"/>
              <a:ea typeface="Raleway"/>
              <a:cs typeface="Raleway"/>
              <a:sym typeface="Raleway"/>
            </a:endParaRPr>
          </a:p>
        </p:txBody>
      </p:sp>
      <p:sp>
        <p:nvSpPr>
          <p:cNvPr id="311" name="Google Shape;311;p43"/>
          <p:cNvSpPr txBox="1"/>
          <p:nvPr/>
        </p:nvSpPr>
        <p:spPr>
          <a:xfrm>
            <a:off x="381000" y="517975"/>
            <a:ext cx="5578500" cy="1744800"/>
          </a:xfrm>
          <a:prstGeom prst="rect">
            <a:avLst/>
          </a:prstGeom>
          <a:noFill/>
          <a:ln>
            <a:noFill/>
          </a:ln>
          <a:effectLst>
            <a:outerShdw blurRad="50800">
              <a:srgbClr val="000000">
                <a:alpha val="40000"/>
              </a:srgbClr>
            </a:outerShdw>
          </a:effectLst>
        </p:spPr>
        <p:txBody>
          <a:bodyPr spcFirstLastPara="1" wrap="square" lIns="68550" tIns="68550" rIns="68550" bIns="68550" anchor="t" anchorCtr="0">
            <a:noAutofit/>
          </a:bodyPr>
          <a:lstStyle/>
          <a:p>
            <a:pPr marL="0" lvl="0" indent="0" algn="l" rtl="0">
              <a:spcBef>
                <a:spcPts val="0"/>
              </a:spcBef>
              <a:spcAft>
                <a:spcPts val="0"/>
              </a:spcAft>
              <a:buNone/>
            </a:pPr>
            <a:endParaRPr sz="2800" dirty="0">
              <a:solidFill>
                <a:srgbClr val="FFFFFF"/>
              </a:solidFill>
              <a:latin typeface="Raleway"/>
              <a:ea typeface="Raleway"/>
              <a:cs typeface="Raleway"/>
              <a:sym typeface="Raleway"/>
            </a:endParaRPr>
          </a:p>
          <a:p>
            <a:pPr marL="171450" lvl="0" indent="0" algn="l" rtl="0">
              <a:spcBef>
                <a:spcPts val="0"/>
              </a:spcBef>
              <a:spcAft>
                <a:spcPts val="0"/>
              </a:spcAft>
              <a:buNone/>
            </a:pPr>
            <a:r>
              <a:rPr lang="en" sz="1800" b="1" dirty="0">
                <a:solidFill>
                  <a:srgbClr val="FFFFFF"/>
                </a:solidFill>
                <a:latin typeface="Raleway"/>
                <a:ea typeface="Raleway"/>
                <a:cs typeface="Raleway"/>
                <a:sym typeface="Raleway"/>
              </a:rPr>
              <a:t>You, We &amp; Digital </a:t>
            </a:r>
            <a:endParaRPr sz="1800" b="1" dirty="0">
              <a:solidFill>
                <a:srgbClr val="FFFFFF"/>
              </a:solidFill>
              <a:latin typeface="Raleway"/>
              <a:ea typeface="Raleway"/>
              <a:cs typeface="Raleway"/>
              <a:sym typeface="Raleway"/>
            </a:endParaRPr>
          </a:p>
          <a:p>
            <a:pPr marL="171450" lvl="0" indent="0" algn="l" rtl="0">
              <a:spcBef>
                <a:spcPts val="0"/>
              </a:spcBef>
              <a:spcAft>
                <a:spcPts val="0"/>
              </a:spcAft>
              <a:buNone/>
            </a:pPr>
            <a:r>
              <a:rPr lang="en" sz="1800" dirty="0">
                <a:solidFill>
                  <a:srgbClr val="FFFFFF"/>
                </a:solidFill>
                <a:latin typeface="Raleway"/>
                <a:ea typeface="Raleway"/>
                <a:cs typeface="Raleway"/>
                <a:sym typeface="Raleway"/>
              </a:rPr>
              <a:t>Dr. Juliane Stiller &amp; Dr. Violeta </a:t>
            </a:r>
            <a:r>
              <a:rPr lang="en" sz="1800" dirty="0" err="1">
                <a:solidFill>
                  <a:srgbClr val="FFFFFF"/>
                </a:solidFill>
                <a:latin typeface="Raleway"/>
                <a:ea typeface="Raleway"/>
                <a:cs typeface="Raleway"/>
                <a:sym typeface="Raleway"/>
              </a:rPr>
              <a:t>Trkulja</a:t>
            </a:r>
            <a:r>
              <a:rPr lang="en" sz="1800" dirty="0">
                <a:solidFill>
                  <a:srgbClr val="FFFFFF"/>
                </a:solidFill>
                <a:latin typeface="Raleway"/>
                <a:ea typeface="Raleway"/>
                <a:cs typeface="Raleway"/>
                <a:sym typeface="Raleway"/>
              </a:rPr>
              <a:t> </a:t>
            </a:r>
            <a:r>
              <a:rPr lang="en" sz="1800" dirty="0" err="1">
                <a:solidFill>
                  <a:srgbClr val="FFFFFF"/>
                </a:solidFill>
                <a:latin typeface="Raleway"/>
                <a:ea typeface="Raleway"/>
                <a:cs typeface="Raleway"/>
                <a:sym typeface="Raleway"/>
              </a:rPr>
              <a:t>GbR</a:t>
            </a:r>
            <a:endParaRPr sz="1800" dirty="0">
              <a:solidFill>
                <a:srgbClr val="FFFFFF"/>
              </a:solidFill>
              <a:latin typeface="Raleway"/>
              <a:ea typeface="Raleway"/>
              <a:cs typeface="Raleway"/>
              <a:sym typeface="Raleway"/>
            </a:endParaRPr>
          </a:p>
          <a:p>
            <a:pPr marL="171450" lvl="0" indent="0" algn="l" rtl="0">
              <a:spcBef>
                <a:spcPts val="0"/>
              </a:spcBef>
              <a:spcAft>
                <a:spcPts val="0"/>
              </a:spcAft>
              <a:buClr>
                <a:schemeClr val="dk1"/>
              </a:buClr>
              <a:buSzPts val="1100"/>
              <a:buFont typeface="Arial"/>
              <a:buNone/>
            </a:pPr>
            <a:endParaRPr sz="2000" dirty="0">
              <a:solidFill>
                <a:srgbClr val="FFFFFF"/>
              </a:solidFill>
              <a:latin typeface="Raleway"/>
              <a:ea typeface="Raleway"/>
              <a:cs typeface="Raleway"/>
              <a:sym typeface="Raleway"/>
            </a:endParaRPr>
          </a:p>
          <a:p>
            <a:pPr marL="171450" lvl="0" indent="0" algn="l" rtl="0">
              <a:spcBef>
                <a:spcPts val="0"/>
              </a:spcBef>
              <a:spcAft>
                <a:spcPts val="0"/>
              </a:spcAft>
              <a:buNone/>
            </a:pPr>
            <a:endParaRPr sz="2000" dirty="0">
              <a:solidFill>
                <a:srgbClr val="FFFFFF"/>
              </a:solidFill>
              <a:latin typeface="Raleway"/>
              <a:ea typeface="Raleway"/>
              <a:cs typeface="Raleway"/>
              <a:sym typeface="Raleway"/>
            </a:endParaRPr>
          </a:p>
          <a:p>
            <a:pPr marL="171450" lvl="0" indent="0" algn="ctr" rtl="0">
              <a:spcBef>
                <a:spcPts val="0"/>
              </a:spcBef>
              <a:spcAft>
                <a:spcPts val="0"/>
              </a:spcAft>
              <a:buNone/>
            </a:pPr>
            <a:endParaRPr sz="2000" dirty="0">
              <a:solidFill>
                <a:srgbClr val="FFFFFF"/>
              </a:solidFill>
              <a:latin typeface="Raleway"/>
              <a:ea typeface="Raleway"/>
              <a:cs typeface="Raleway"/>
              <a:sym typeface="Raleway"/>
            </a:endParaRPr>
          </a:p>
          <a:p>
            <a:pPr marL="171450" lvl="0" indent="0" algn="ctr" rtl="0">
              <a:spcBef>
                <a:spcPts val="0"/>
              </a:spcBef>
              <a:spcAft>
                <a:spcPts val="0"/>
              </a:spcAft>
              <a:buNone/>
            </a:pPr>
            <a:endParaRPr sz="2000" dirty="0">
              <a:solidFill>
                <a:srgbClr val="FFFFFF"/>
              </a:solidFill>
              <a:latin typeface="Raleway"/>
              <a:ea typeface="Raleway"/>
              <a:cs typeface="Raleway"/>
              <a:sym typeface="Raleway"/>
            </a:endParaRPr>
          </a:p>
          <a:p>
            <a:pPr marL="171450" lvl="0" indent="0" algn="ctr" rtl="0">
              <a:spcBef>
                <a:spcPts val="0"/>
              </a:spcBef>
              <a:spcAft>
                <a:spcPts val="0"/>
              </a:spcAft>
              <a:buNone/>
            </a:pPr>
            <a:endParaRPr sz="2000" dirty="0">
              <a:solidFill>
                <a:srgbClr val="FFFFFF"/>
              </a:solidFill>
              <a:latin typeface="Raleway"/>
              <a:ea typeface="Raleway"/>
              <a:cs typeface="Raleway"/>
              <a:sym typeface="Raleway"/>
            </a:endParaRPr>
          </a:p>
          <a:p>
            <a:pPr marL="171450" lvl="0" indent="0" algn="l" rtl="0">
              <a:spcBef>
                <a:spcPts val="0"/>
              </a:spcBef>
              <a:spcAft>
                <a:spcPts val="0"/>
              </a:spcAft>
              <a:buNone/>
            </a:pPr>
            <a:r>
              <a:rPr lang="en" sz="2000" dirty="0">
                <a:solidFill>
                  <a:srgbClr val="FFFFFF"/>
                </a:solidFill>
                <a:latin typeface="Raleway"/>
                <a:ea typeface="Raleway"/>
                <a:cs typeface="Raleway"/>
                <a:sym typeface="Raleway"/>
              </a:rPr>
              <a:t> </a:t>
            </a:r>
            <a:endParaRPr sz="1350" u="sng" dirty="0">
              <a:solidFill>
                <a:srgbClr val="6B9F25"/>
              </a:solidFill>
              <a:latin typeface="Raleway"/>
              <a:ea typeface="Raleway"/>
              <a:cs typeface="Raleway"/>
              <a:sym typeface="Raleway"/>
            </a:endParaRPr>
          </a:p>
          <a:p>
            <a:pPr marL="171450" lvl="0" indent="0" algn="l" rtl="0">
              <a:spcBef>
                <a:spcPts val="0"/>
              </a:spcBef>
              <a:spcAft>
                <a:spcPts val="0"/>
              </a:spcAft>
              <a:buNone/>
            </a:pPr>
            <a:endParaRPr sz="1350" u="sng" dirty="0">
              <a:solidFill>
                <a:srgbClr val="6B9F25"/>
              </a:solidFill>
              <a:latin typeface="Raleway"/>
              <a:ea typeface="Raleway"/>
              <a:cs typeface="Raleway"/>
              <a:sym typeface="Raleway"/>
            </a:endParaRPr>
          </a:p>
          <a:p>
            <a:pPr marL="171450" lvl="0" indent="0" algn="l" rtl="0">
              <a:spcBef>
                <a:spcPts val="0"/>
              </a:spcBef>
              <a:spcAft>
                <a:spcPts val="0"/>
              </a:spcAft>
              <a:buNone/>
            </a:pPr>
            <a:endParaRPr sz="1350" dirty="0">
              <a:solidFill>
                <a:srgbClr val="FFFFFF"/>
              </a:solidFill>
              <a:latin typeface="Raleway"/>
              <a:ea typeface="Raleway"/>
              <a:cs typeface="Raleway"/>
              <a:sym typeface="Raleway"/>
            </a:endParaRPr>
          </a:p>
        </p:txBody>
      </p:sp>
      <p:sp>
        <p:nvSpPr>
          <p:cNvPr id="312" name="Google Shape;312;p43"/>
          <p:cNvSpPr txBox="1"/>
          <p:nvPr/>
        </p:nvSpPr>
        <p:spPr>
          <a:xfrm flipH="1">
            <a:off x="2865725" y="2106694"/>
            <a:ext cx="26247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800" b="0" i="0" u="none" strike="noStrike" cap="none">
                <a:solidFill>
                  <a:srgbClr val="ABDDF1"/>
                </a:solidFill>
                <a:latin typeface="Raleway"/>
                <a:ea typeface="Raleway"/>
                <a:cs typeface="Raleway"/>
                <a:sym typeface="Raleway"/>
              </a:rPr>
              <a:t>@stillinsky</a:t>
            </a:r>
            <a:endParaRPr sz="1800" b="0" i="0" u="none" strike="noStrike" cap="none">
              <a:solidFill>
                <a:srgbClr val="ABDDF1"/>
              </a:solidFill>
              <a:latin typeface="Raleway"/>
              <a:ea typeface="Raleway"/>
              <a:cs typeface="Raleway"/>
              <a:sym typeface="Raleway"/>
            </a:endParaRPr>
          </a:p>
        </p:txBody>
      </p:sp>
      <p:sp>
        <p:nvSpPr>
          <p:cNvPr id="313" name="Google Shape;313;p43"/>
          <p:cNvSpPr txBox="1"/>
          <p:nvPr/>
        </p:nvSpPr>
        <p:spPr>
          <a:xfrm flipH="1">
            <a:off x="960120" y="2106694"/>
            <a:ext cx="13239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800" b="0" i="0" u="none" strike="noStrike" cap="none">
                <a:solidFill>
                  <a:srgbClr val="ABDDF1"/>
                </a:solidFill>
                <a:latin typeface="Raleway"/>
                <a:ea typeface="Raleway"/>
                <a:cs typeface="Raleway"/>
                <a:sym typeface="Raleway"/>
              </a:rPr>
              <a:t>@viokeka</a:t>
            </a:r>
            <a:endParaRPr sz="1800" b="0" i="0" u="none" strike="noStrike" cap="none">
              <a:solidFill>
                <a:srgbClr val="ABDDF1"/>
              </a:solidFill>
              <a:latin typeface="Raleway"/>
              <a:ea typeface="Raleway"/>
              <a:cs typeface="Raleway"/>
              <a:sym typeface="Raleway"/>
            </a:endParaRPr>
          </a:p>
        </p:txBody>
      </p:sp>
      <p:pic>
        <p:nvPicPr>
          <p:cNvPr id="314" name="Google Shape;314;p43" descr="Twitter_bird_icon.png"/>
          <p:cNvPicPr preferRelativeResize="0"/>
          <p:nvPr/>
        </p:nvPicPr>
        <p:blipFill rotWithShape="1">
          <a:blip r:embed="rId3">
            <a:alphaModFix/>
          </a:blip>
          <a:srcRect/>
          <a:stretch/>
        </p:blipFill>
        <p:spPr>
          <a:xfrm>
            <a:off x="599683" y="2100608"/>
            <a:ext cx="471143" cy="471142"/>
          </a:xfrm>
          <a:prstGeom prst="rect">
            <a:avLst/>
          </a:prstGeom>
          <a:noFill/>
          <a:ln>
            <a:noFill/>
          </a:ln>
        </p:spPr>
      </p:pic>
      <p:pic>
        <p:nvPicPr>
          <p:cNvPr id="315" name="Google Shape;315;p43" descr="Twitter_bird_icon.png"/>
          <p:cNvPicPr preferRelativeResize="0"/>
          <p:nvPr/>
        </p:nvPicPr>
        <p:blipFill rotWithShape="1">
          <a:blip r:embed="rId3">
            <a:alphaModFix/>
          </a:blip>
          <a:srcRect/>
          <a:stretch/>
        </p:blipFill>
        <p:spPr>
          <a:xfrm>
            <a:off x="2477949" y="2100608"/>
            <a:ext cx="471142" cy="471142"/>
          </a:xfrm>
          <a:prstGeom prst="rect">
            <a:avLst/>
          </a:prstGeom>
          <a:noFill/>
          <a:ln>
            <a:noFill/>
          </a:ln>
        </p:spPr>
      </p:pic>
      <p:pic>
        <p:nvPicPr>
          <p:cNvPr id="316" name="Google Shape;316;p43" descr="iconmonstr-email-2-240 (1).png"/>
          <p:cNvPicPr preferRelativeResize="0"/>
          <p:nvPr/>
        </p:nvPicPr>
        <p:blipFill rotWithShape="1">
          <a:blip r:embed="rId4">
            <a:alphaModFix/>
          </a:blip>
          <a:srcRect/>
          <a:stretch/>
        </p:blipFill>
        <p:spPr>
          <a:xfrm>
            <a:off x="595659" y="1621898"/>
            <a:ext cx="416337" cy="416337"/>
          </a:xfrm>
          <a:prstGeom prst="rect">
            <a:avLst/>
          </a:prstGeom>
          <a:noFill/>
          <a:ln>
            <a:noFill/>
          </a:ln>
        </p:spPr>
      </p:pic>
      <p:sp>
        <p:nvSpPr>
          <p:cNvPr id="317" name="Google Shape;317;p43"/>
          <p:cNvSpPr/>
          <p:nvPr/>
        </p:nvSpPr>
        <p:spPr>
          <a:xfrm>
            <a:off x="1039398" y="1638124"/>
            <a:ext cx="35484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800" b="0" i="0" u="sng" strike="noStrike" cap="none">
                <a:solidFill>
                  <a:srgbClr val="ABDDF1"/>
                </a:solidFill>
                <a:latin typeface="Raleway"/>
                <a:ea typeface="Raleway"/>
                <a:cs typeface="Raleway"/>
                <a:sym typeface="Raleway"/>
                <a:hlinkClick r:id="rId5">
                  <a:extLst>
                    <a:ext uri="{A12FA001-AC4F-418D-AE19-62706E023703}">
                      <ahyp:hlinkClr xmlns:ahyp="http://schemas.microsoft.com/office/drawing/2018/hyperlinkcolor" val="tx"/>
                    </a:ext>
                  </a:extLst>
                </a:hlinkClick>
              </a:rPr>
              <a:t>hello@you-we-digital.com</a:t>
            </a:r>
            <a:r>
              <a:rPr lang="en" sz="1800" b="0" i="0" u="none" strike="noStrike" cap="none">
                <a:solidFill>
                  <a:srgbClr val="ABDDF1"/>
                </a:solidFill>
                <a:latin typeface="Raleway"/>
                <a:ea typeface="Raleway"/>
                <a:cs typeface="Raleway"/>
                <a:sym typeface="Raleway"/>
              </a:rPr>
              <a:t> </a:t>
            </a:r>
            <a:endParaRPr sz="1800" b="0" i="0" u="none" strike="noStrike" cap="none">
              <a:solidFill>
                <a:srgbClr val="ABDDF1"/>
              </a:solidFill>
              <a:latin typeface="Raleway"/>
              <a:ea typeface="Raleway"/>
              <a:cs typeface="Raleway"/>
              <a:sym typeface="Raleway"/>
            </a:endParaRPr>
          </a:p>
        </p:txBody>
      </p:sp>
      <p:sp>
        <p:nvSpPr>
          <p:cNvPr id="318" name="Google Shape;318;p43"/>
          <p:cNvSpPr txBox="1"/>
          <p:nvPr/>
        </p:nvSpPr>
        <p:spPr>
          <a:xfrm>
            <a:off x="483925" y="2819025"/>
            <a:ext cx="3694150" cy="1444217"/>
          </a:xfrm>
          <a:prstGeom prst="rect">
            <a:avLst/>
          </a:prstGeom>
          <a:noFill/>
          <a:ln>
            <a:noFill/>
          </a:ln>
          <a:effectLst>
            <a:outerShdw blurRad="50800">
              <a:srgbClr val="000000">
                <a:alpha val="40000"/>
              </a:srgbClr>
            </a:outerShdw>
          </a:effectLst>
        </p:spPr>
        <p:txBody>
          <a:bodyPr spcFirstLastPara="1" wrap="square" lIns="68550" tIns="68550" rIns="68550" bIns="68550" anchor="t" anchorCtr="0">
            <a:noAutofit/>
          </a:bodyPr>
          <a:lstStyle/>
          <a:p>
            <a:pPr marL="171450" lvl="0" indent="0" algn="l" rtl="0">
              <a:spcBef>
                <a:spcPts val="0"/>
              </a:spcBef>
              <a:spcAft>
                <a:spcPts val="0"/>
              </a:spcAft>
              <a:buNone/>
            </a:pPr>
            <a:r>
              <a:rPr lang="en" sz="1800" b="1">
                <a:solidFill>
                  <a:srgbClr val="FFFFFF"/>
                </a:solidFill>
                <a:latin typeface="Raleway"/>
                <a:ea typeface="Raleway"/>
                <a:cs typeface="Raleway"/>
                <a:sym typeface="Raleway"/>
              </a:rPr>
              <a:t>Open Access Büro Berlin</a:t>
            </a:r>
            <a:endParaRPr sz="1800" b="1">
              <a:solidFill>
                <a:srgbClr val="FFFFFF"/>
              </a:solidFill>
              <a:latin typeface="Raleway"/>
              <a:ea typeface="Raleway"/>
              <a:cs typeface="Raleway"/>
              <a:sym typeface="Raleway"/>
            </a:endParaRPr>
          </a:p>
          <a:p>
            <a:pPr marL="171450" lvl="0" indent="0" algn="l" rtl="0">
              <a:spcBef>
                <a:spcPts val="0"/>
              </a:spcBef>
              <a:spcAft>
                <a:spcPts val="0"/>
              </a:spcAft>
              <a:buClr>
                <a:schemeClr val="dk1"/>
              </a:buClr>
              <a:buSzPts val="1100"/>
              <a:buFont typeface="Arial"/>
              <a:buNone/>
            </a:pPr>
            <a:r>
              <a:rPr lang="de-DE" sz="1800">
                <a:solidFill>
                  <a:srgbClr val="FFFFFF"/>
                </a:solidFill>
                <a:latin typeface="Raleway"/>
                <a:ea typeface="Raleway"/>
                <a:cs typeface="Raleway"/>
                <a:sym typeface="Raleway"/>
              </a:rPr>
              <a:t>Maxi Kindling, Maike Neufend</a:t>
            </a:r>
          </a:p>
          <a:p>
            <a:pPr marL="171450" lvl="0" indent="0" algn="l" rtl="0">
              <a:spcBef>
                <a:spcPts val="0"/>
              </a:spcBef>
              <a:spcAft>
                <a:spcPts val="0"/>
              </a:spcAft>
              <a:buClr>
                <a:schemeClr val="dk1"/>
              </a:buClr>
              <a:buSzPts val="1100"/>
              <a:buFont typeface="Arial"/>
              <a:buNone/>
            </a:pPr>
            <a:r>
              <a:rPr lang="de-DE">
                <a:solidFill>
                  <a:schemeClr val="bg1"/>
                </a:solidFill>
                <a:latin typeface="Raleway" panose="020B0503030101060003" pitchFamily="34" charset="77"/>
                <a:hlinkClick r:id="rId6">
                  <a:extLst>
                    <a:ext uri="{A12FA001-AC4F-418D-AE19-62706E023703}">
                      <ahyp:hlinkClr xmlns:ahyp="http://schemas.microsoft.com/office/drawing/2018/hyperlinkcolor" val="tx"/>
                    </a:ext>
                  </a:extLst>
                </a:hlinkClick>
              </a:rPr>
              <a:t>maxi.kindling@open-access-berlin.de</a:t>
            </a:r>
            <a:endParaRPr lang="de-DE">
              <a:solidFill>
                <a:schemeClr val="bg1"/>
              </a:solidFill>
              <a:latin typeface="Raleway" panose="020B0503030101060003" pitchFamily="34" charset="77"/>
            </a:endParaRPr>
          </a:p>
          <a:p>
            <a:pPr marL="171450" lvl="0" indent="0" algn="l" rtl="0">
              <a:spcBef>
                <a:spcPts val="0"/>
              </a:spcBef>
              <a:spcAft>
                <a:spcPts val="0"/>
              </a:spcAft>
              <a:buClr>
                <a:schemeClr val="dk1"/>
              </a:buClr>
              <a:buSzPts val="1100"/>
              <a:buFont typeface="Arial"/>
              <a:buNone/>
            </a:pPr>
            <a:r>
              <a:rPr lang="de-DE" u="sng">
                <a:solidFill>
                  <a:schemeClr val="bg1"/>
                </a:solidFill>
                <a:latin typeface="Raleway" panose="020B0503030101060003" pitchFamily="34" charset="77"/>
                <a:hlinkClick r:id="rId7">
                  <a:extLst>
                    <a:ext uri="{A12FA001-AC4F-418D-AE19-62706E023703}">
                      <ahyp:hlinkClr xmlns:ahyp="http://schemas.microsoft.com/office/drawing/2018/hyperlinkcolor" val="tx"/>
                    </a:ext>
                  </a:extLst>
                </a:hlinkClick>
              </a:rPr>
              <a:t>maike.neufend@open-access-berlin.de</a:t>
            </a:r>
            <a:endParaRPr sz="2000">
              <a:solidFill>
                <a:schemeClr val="bg1"/>
              </a:solidFill>
              <a:latin typeface="Raleway" panose="020B0503030101060003" pitchFamily="34" charset="77"/>
              <a:ea typeface="Raleway"/>
              <a:cs typeface="Raleway"/>
              <a:sym typeface="Raleway"/>
            </a:endParaRPr>
          </a:p>
          <a:p>
            <a:pPr marL="171450" lvl="0" indent="0" algn="ctr" rtl="0">
              <a:spcBef>
                <a:spcPts val="0"/>
              </a:spcBef>
              <a:spcAft>
                <a:spcPts val="0"/>
              </a:spcAft>
              <a:buNone/>
            </a:pPr>
            <a:endParaRPr sz="2000">
              <a:solidFill>
                <a:srgbClr val="FFFFFF"/>
              </a:solidFill>
              <a:latin typeface="Raleway"/>
              <a:ea typeface="Raleway"/>
              <a:cs typeface="Raleway"/>
              <a:sym typeface="Raleway"/>
            </a:endParaRPr>
          </a:p>
          <a:p>
            <a:pPr marL="171450" lvl="0" indent="0" algn="l" rtl="0">
              <a:spcBef>
                <a:spcPts val="0"/>
              </a:spcBef>
              <a:spcAft>
                <a:spcPts val="0"/>
              </a:spcAft>
              <a:buNone/>
            </a:pPr>
            <a:r>
              <a:rPr lang="en" sz="2000">
                <a:solidFill>
                  <a:srgbClr val="FFFFFF"/>
                </a:solidFill>
                <a:latin typeface="Raleway"/>
                <a:ea typeface="Raleway"/>
                <a:cs typeface="Raleway"/>
                <a:sym typeface="Raleway"/>
              </a:rPr>
              <a:t> </a:t>
            </a:r>
            <a:endParaRPr sz="1350" u="sng">
              <a:solidFill>
                <a:srgbClr val="6B9F25"/>
              </a:solidFill>
              <a:latin typeface="Raleway"/>
              <a:ea typeface="Raleway"/>
              <a:cs typeface="Raleway"/>
              <a:sym typeface="Raleway"/>
            </a:endParaRPr>
          </a:p>
          <a:p>
            <a:pPr marL="171450" lvl="0" indent="0" algn="l" rtl="0">
              <a:spcBef>
                <a:spcPts val="0"/>
              </a:spcBef>
              <a:spcAft>
                <a:spcPts val="0"/>
              </a:spcAft>
              <a:buNone/>
            </a:pPr>
            <a:endParaRPr sz="1350" u="sng">
              <a:solidFill>
                <a:srgbClr val="6B9F25"/>
              </a:solidFill>
              <a:latin typeface="Raleway"/>
              <a:ea typeface="Raleway"/>
              <a:cs typeface="Raleway"/>
              <a:sym typeface="Raleway"/>
            </a:endParaRPr>
          </a:p>
          <a:p>
            <a:pPr marL="171450" lvl="0" indent="0" algn="l" rtl="0">
              <a:spcBef>
                <a:spcPts val="0"/>
              </a:spcBef>
              <a:spcAft>
                <a:spcPts val="0"/>
              </a:spcAft>
              <a:buNone/>
            </a:pPr>
            <a:endParaRPr sz="1350" dirty="0">
              <a:solidFill>
                <a:srgbClr val="FFFFFF"/>
              </a:solidFill>
              <a:latin typeface="Raleway"/>
              <a:ea typeface="Raleway"/>
              <a:cs typeface="Raleway"/>
              <a:sym typeface="Raleway"/>
            </a:endParaRPr>
          </a:p>
        </p:txBody>
      </p:sp>
      <p:pic>
        <p:nvPicPr>
          <p:cNvPr id="319" name="Google Shape;319;p43" descr="Twitter_bird_icon.png"/>
          <p:cNvPicPr preferRelativeResize="0"/>
          <p:nvPr/>
        </p:nvPicPr>
        <p:blipFill rotWithShape="1">
          <a:blip r:embed="rId3">
            <a:alphaModFix/>
          </a:blip>
          <a:srcRect/>
          <a:stretch/>
        </p:blipFill>
        <p:spPr>
          <a:xfrm>
            <a:off x="4178075" y="3080491"/>
            <a:ext cx="471143" cy="471143"/>
          </a:xfrm>
          <a:prstGeom prst="rect">
            <a:avLst/>
          </a:prstGeom>
          <a:noFill/>
          <a:ln>
            <a:noFill/>
          </a:ln>
        </p:spPr>
      </p:pic>
      <p:sp>
        <p:nvSpPr>
          <p:cNvPr id="3" name="Textfeld 2">
            <a:extLst>
              <a:ext uri="{FF2B5EF4-FFF2-40B4-BE49-F238E27FC236}">
                <a16:creationId xmlns:a16="http://schemas.microsoft.com/office/drawing/2014/main" id="{5AF7B0AE-C7E0-F545-B4AD-90A7585B421F}"/>
              </a:ext>
            </a:extLst>
          </p:cNvPr>
          <p:cNvSpPr txBox="1"/>
          <p:nvPr/>
        </p:nvSpPr>
        <p:spPr>
          <a:xfrm>
            <a:off x="4749845" y="3112830"/>
            <a:ext cx="1481159" cy="800219"/>
          </a:xfrm>
          <a:prstGeom prst="rect">
            <a:avLst/>
          </a:prstGeom>
          <a:noFill/>
        </p:spPr>
        <p:txBody>
          <a:bodyPr wrap="square" rtlCol="0">
            <a:spAutoFit/>
          </a:bodyPr>
          <a:lstStyle/>
          <a:p>
            <a:r>
              <a:rPr lang="de-DE" sz="1800" u="sng" dirty="0">
                <a:solidFill>
                  <a:schemeClr val="bg1"/>
                </a:solidFill>
                <a:latin typeface="Raleway" panose="020B0503030101060003" pitchFamily="34" charset="77"/>
                <a:hlinkClick r:id="rId8" tooltip="Twitter OABB">
                  <a:extLst>
                    <a:ext uri="{A12FA001-AC4F-418D-AE19-62706E023703}">
                      <ahyp:hlinkClr xmlns:ahyp="http://schemas.microsoft.com/office/drawing/2018/hyperlinkcolor" val="tx"/>
                    </a:ext>
                  </a:extLst>
                </a:hlinkClick>
              </a:rPr>
              <a:t>@oa_berlin</a:t>
            </a:r>
            <a:endParaRPr lang="de-DE" sz="1800" dirty="0">
              <a:solidFill>
                <a:schemeClr val="bg1"/>
              </a:solidFill>
              <a:latin typeface="Raleway" panose="020B0503030101060003" pitchFamily="34" charset="77"/>
            </a:endParaRPr>
          </a:p>
          <a:p>
            <a:br>
              <a:rPr lang="de-DE" dirty="0"/>
            </a:br>
            <a:endParaRPr lang="de-DE" dirty="0"/>
          </a:p>
        </p:txBody>
      </p:sp>
    </p:spTree>
  </p:cSld>
  <p:clrMapOvr>
    <a:masterClrMapping/>
  </p:clrMapOvr>
</p:sld>
</file>

<file path=ppt/theme/theme1.xml><?xml version="1.0" encoding="utf-8"?>
<a:theme xmlns:a="http://schemas.openxmlformats.org/drawingml/2006/main" name="Zitierfähig">
  <a:themeElements>
    <a:clrScheme name="Blaugrü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1050</Words>
  <Application>Microsoft Macintosh PowerPoint</Application>
  <PresentationFormat>Bildschirmpräsentation (16:9)</PresentationFormat>
  <Paragraphs>201</Paragraphs>
  <Slides>27</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Calibri</vt:lpstr>
      <vt:lpstr>Noto Sans Symbols</vt:lpstr>
      <vt:lpstr>Arial</vt:lpstr>
      <vt:lpstr>Roboto</vt:lpstr>
      <vt:lpstr>Lato</vt:lpstr>
      <vt:lpstr>Raleway</vt:lpstr>
      <vt:lpstr>Century Gothic</vt:lpstr>
      <vt:lpstr>Zitierfähig</vt:lpstr>
      <vt:lpstr>Berlin auf dem Weg zu Open Research Ergebnisse einer Online-Konsultation</vt:lpstr>
      <vt:lpstr>Agenda</vt:lpstr>
      <vt:lpstr>Hintergrund der Konsultation</vt:lpstr>
      <vt:lpstr>Berlin Open Research </vt:lpstr>
      <vt:lpstr>Weiterentwicklung der OA-Strategie</vt:lpstr>
      <vt:lpstr>Online-Konsultation Berlin Open Research</vt:lpstr>
      <vt:lpstr>Aufbau und Rücklauf</vt:lpstr>
      <vt:lpstr>Themen der Konsultation</vt:lpstr>
      <vt:lpstr>Rücklauf: 122 Teilnehmer*innen</vt:lpstr>
      <vt:lpstr>Als was sind Sie tätig?</vt:lpstr>
      <vt:lpstr>Aus welchem wiss. Gebiet kommen Sie?</vt:lpstr>
      <vt:lpstr>Ergebnisse der Konsultation</vt:lpstr>
      <vt:lpstr>Arbeitsdefinition Open Research </vt:lpstr>
      <vt:lpstr>Open Research vs. Open Science: Welche Benennung bevorzugen Sie?</vt:lpstr>
      <vt:lpstr>Konzept Open Research</vt:lpstr>
      <vt:lpstr>Thematische Kodierung von Freitextfeldern</vt:lpstr>
      <vt:lpstr>Inwieweit praktizieren oder fördern Sie Open Research?</vt:lpstr>
      <vt:lpstr>Inwieweit fördern oder praktizieren Sie Open Research?</vt:lpstr>
      <vt:lpstr>Definitionen von Open Research</vt:lpstr>
      <vt:lpstr>Werte von Open Research</vt:lpstr>
      <vt:lpstr>Werte von Open Research (Rang 1)</vt:lpstr>
      <vt:lpstr>Konkrete Maßnahmen an den Einrichtungen </vt:lpstr>
      <vt:lpstr>Weiterbildungsbedarf</vt:lpstr>
      <vt:lpstr>Anmerkungen zur Konsultation </vt:lpstr>
      <vt:lpstr>Fazit</vt:lpstr>
      <vt:lpstr>Bericht und Daten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Berlin auf dem Weg zu Open Research Ergebnisse einer Online-Konsultation</dc:title>
  <cp:lastModifiedBy>Juliane Stiller</cp:lastModifiedBy>
  <cp:revision>11</cp:revision>
  <dcterms:modified xsi:type="dcterms:W3CDTF">2021-06-16T10:24:40Z</dcterms:modified>
</cp:coreProperties>
</file>