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firstSlideNum="0" strictFirstAndLastChars="0" saveSubsetFonts="1" showSpecialPlsOnTitleSld="0">
  <p:sldMasterIdLst>
    <p:sldMasterId id="2147483661"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Lst>
  <p:sldSz cy="6858000" cx="12192000"/>
  <p:notesSz cx="6858000" cy="9144000"/>
  <p:embeddedFontLst>
    <p:embeddedFont>
      <p:font typeface="Nunito SemiBold"/>
      <p:regular r:id="rId29"/>
      <p:bold r:id="rId30"/>
      <p:italic r:id="rId31"/>
      <p:boldItalic r:id="rId32"/>
    </p:embeddedFont>
    <p:embeddedFont>
      <p:font typeface="Nunito"/>
      <p:regular r:id="rId33"/>
      <p:bold r:id="rId34"/>
      <p:italic r:id="rId35"/>
      <p:boldItalic r:id="rId36"/>
    </p:embeddedFont>
    <p:embeddedFont>
      <p:font typeface="Lato"/>
      <p:regular r:id="rId37"/>
      <p:bold r:id="rId38"/>
      <p:italic r:id="rId39"/>
      <p:boldItalic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Lato-boldItalic.fntdata"/><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NunitoSemiBold-regular.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NunitoSemiBold-italic.fntdata"/><Relationship Id="rId30" Type="http://schemas.openxmlformats.org/officeDocument/2006/relationships/font" Target="fonts/NunitoSemiBold-bold.fntdata"/><Relationship Id="rId11" Type="http://schemas.openxmlformats.org/officeDocument/2006/relationships/slide" Target="slides/slide7.xml"/><Relationship Id="rId33" Type="http://schemas.openxmlformats.org/officeDocument/2006/relationships/font" Target="fonts/Nunito-regular.fntdata"/><Relationship Id="rId10" Type="http://schemas.openxmlformats.org/officeDocument/2006/relationships/slide" Target="slides/slide6.xml"/><Relationship Id="rId32" Type="http://schemas.openxmlformats.org/officeDocument/2006/relationships/font" Target="fonts/NunitoSemiBold-boldItalic.fntdata"/><Relationship Id="rId13" Type="http://schemas.openxmlformats.org/officeDocument/2006/relationships/slide" Target="slides/slide9.xml"/><Relationship Id="rId35" Type="http://schemas.openxmlformats.org/officeDocument/2006/relationships/font" Target="fonts/Nunito-italic.fntdata"/><Relationship Id="rId12" Type="http://schemas.openxmlformats.org/officeDocument/2006/relationships/slide" Target="slides/slide8.xml"/><Relationship Id="rId34" Type="http://schemas.openxmlformats.org/officeDocument/2006/relationships/font" Target="fonts/Nunito-bold.fntdata"/><Relationship Id="rId15" Type="http://schemas.openxmlformats.org/officeDocument/2006/relationships/slide" Target="slides/slide11.xml"/><Relationship Id="rId37" Type="http://schemas.openxmlformats.org/officeDocument/2006/relationships/font" Target="fonts/Lato-regular.fntdata"/><Relationship Id="rId14" Type="http://schemas.openxmlformats.org/officeDocument/2006/relationships/slide" Target="slides/slide10.xml"/><Relationship Id="rId36" Type="http://schemas.openxmlformats.org/officeDocument/2006/relationships/font" Target="fonts/Nunito-boldItalic.fntdata"/><Relationship Id="rId17" Type="http://schemas.openxmlformats.org/officeDocument/2006/relationships/slide" Target="slides/slide13.xml"/><Relationship Id="rId39" Type="http://schemas.openxmlformats.org/officeDocument/2006/relationships/font" Target="fonts/Lato-italic.fntdata"/><Relationship Id="rId16" Type="http://schemas.openxmlformats.org/officeDocument/2006/relationships/slide" Target="slides/slide12.xml"/><Relationship Id="rId38" Type="http://schemas.openxmlformats.org/officeDocument/2006/relationships/font" Target="fonts/Lato-bold.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Andragogy"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 name="Google Shape;87;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Welcome to this session on pedagogy and learning design.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My name is Helen Clare from Jisc in the UK and I’ll be running this session with Linas Cepinskas from DANS in the Netherlands. We both work on the EOSC Synergy project where we are creating a train the trainer programme for online learning. This session is adapted from those materials. </a:t>
            </a:r>
            <a:endParaRPr/>
          </a:p>
        </p:txBody>
      </p:sp>
      <p:sp>
        <p:nvSpPr>
          <p:cNvPr id="88" name="Google Shape;88;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de8e0a61c2_0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de8e0a61c2_0_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In terms of a plan for our session, we’ll start with a short talk on pedagogy and design and after the break we’ll have a practical session on design.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This session is a taster - there is a lot of information around pedagogy and design, but we are focussing on a few key points. I have over 20 years experience as a trainer and these are some of the key ideas and approaches I’ve found most useful.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It would be good to know what experience you have so please answer the Menti question about your experience. </a:t>
            </a:r>
            <a:endParaRPr/>
          </a:p>
        </p:txBody>
      </p:sp>
      <p:sp>
        <p:nvSpPr>
          <p:cNvPr id="108" name="Google Shape;108;gde8e0a61c2_0_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 name="Google Shape;116;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r>
              <a:rPr lang="en-GB"/>
              <a:t>We probably have a mix of experience on the course, so hopefully we can all learn from each other. </a:t>
            </a:r>
            <a:endParaRPr/>
          </a:p>
          <a:p>
            <a:pPr indent="-228600" lvl="0" marL="457200" marR="0" rtl="0" algn="l">
              <a:lnSpc>
                <a:spcPct val="100000"/>
              </a:lnSpc>
              <a:spcBef>
                <a:spcPts val="0"/>
              </a:spcBef>
              <a:spcAft>
                <a:spcPts val="0"/>
              </a:spcAft>
              <a:buSzPts val="1400"/>
              <a:buNone/>
            </a:pPr>
            <a:r>
              <a:t/>
            </a:r>
            <a:endParaRPr/>
          </a:p>
          <a:p>
            <a:pPr indent="0" lvl="0" marL="0" marR="0" rtl="0" algn="l">
              <a:lnSpc>
                <a:spcPct val="100000"/>
              </a:lnSpc>
              <a:spcBef>
                <a:spcPts val="0"/>
              </a:spcBef>
              <a:spcAft>
                <a:spcPts val="0"/>
              </a:spcAft>
              <a:buSzPts val="1400"/>
              <a:buNone/>
            </a:pPr>
            <a:r>
              <a:rPr lang="en-GB"/>
              <a:t>In this session we want to help you create the best training you can, which meets your aims and the needs of your learners. </a:t>
            </a:r>
            <a:endParaRPr/>
          </a:p>
          <a:p>
            <a:pPr indent="-228600" lvl="0" marL="457200" marR="0" rtl="0" algn="l">
              <a:lnSpc>
                <a:spcPct val="100000"/>
              </a:lnSpc>
              <a:spcBef>
                <a:spcPts val="0"/>
              </a:spcBef>
              <a:spcAft>
                <a:spcPts val="0"/>
              </a:spcAft>
              <a:buSzPts val="1400"/>
              <a:buNone/>
            </a:pPr>
            <a:r>
              <a:t/>
            </a:r>
            <a:endParaRPr/>
          </a:p>
          <a:p>
            <a:pPr indent="0" lvl="0" marL="0" marR="0" rtl="0" algn="l">
              <a:lnSpc>
                <a:spcPct val="100000"/>
              </a:lnSpc>
              <a:spcBef>
                <a:spcPts val="0"/>
              </a:spcBef>
              <a:spcAft>
                <a:spcPts val="0"/>
              </a:spcAft>
              <a:buSzPts val="1400"/>
              <a:buNone/>
            </a:pPr>
            <a:r>
              <a:rPr lang="en-GB"/>
              <a:t>We are starting from the assumption that training is the right solution to the problem you are trying to address. It’s useful to ask yourself this question - as within organisations in particular, other approaches may be better, for example improving documentation or streamlining procedures. The action mapping approach on the slide can help you think this through. </a:t>
            </a:r>
            <a:endParaRPr/>
          </a:p>
          <a:p>
            <a:pPr indent="0" lvl="0" marL="0" marR="0" rtl="0" algn="l">
              <a:lnSpc>
                <a:spcPct val="100000"/>
              </a:lnSpc>
              <a:spcBef>
                <a:spcPts val="0"/>
              </a:spcBef>
              <a:spcAft>
                <a:spcPts val="0"/>
              </a:spcAft>
              <a:buSzPts val="1400"/>
              <a:buNone/>
            </a:pPr>
            <a:r>
              <a:t/>
            </a:r>
            <a:endParaRPr/>
          </a:p>
          <a:p>
            <a:pPr indent="0" lvl="0" marL="0" marR="0" rtl="0" algn="l">
              <a:lnSpc>
                <a:spcPct val="100000"/>
              </a:lnSpc>
              <a:spcBef>
                <a:spcPts val="0"/>
              </a:spcBef>
              <a:spcAft>
                <a:spcPts val="0"/>
              </a:spcAft>
              <a:buSzPts val="1400"/>
              <a:buNone/>
            </a:pPr>
            <a:r>
              <a:rPr lang="en-GB"/>
              <a:t>So how do we make sure training meets your aims and the needs of your learners? We’d like you to think about training you’ve been on - what makes it good or bad? Add your comments in the chat. </a:t>
            </a:r>
            <a:endParaRPr/>
          </a:p>
          <a:p>
            <a:pPr indent="0" lvl="0" marL="0" marR="0" rtl="0" algn="l">
              <a:lnSpc>
                <a:spcPct val="100000"/>
              </a:lnSpc>
              <a:spcBef>
                <a:spcPts val="0"/>
              </a:spcBef>
              <a:spcAft>
                <a:spcPts val="0"/>
              </a:spcAft>
              <a:buSzPts val="1400"/>
              <a:buNone/>
            </a:pPr>
            <a:r>
              <a:t/>
            </a:r>
            <a:endParaRPr/>
          </a:p>
          <a:p>
            <a:pPr indent="-228600" lvl="0" marL="457200" marR="0" rtl="0" algn="l">
              <a:lnSpc>
                <a:spcPct val="100000"/>
              </a:lnSpc>
              <a:spcBef>
                <a:spcPts val="0"/>
              </a:spcBef>
              <a:spcAft>
                <a:spcPts val="0"/>
              </a:spcAft>
              <a:buSzPts val="1400"/>
              <a:buNone/>
            </a:pPr>
            <a:r>
              <a:t/>
            </a:r>
            <a:endParaRPr/>
          </a:p>
        </p:txBody>
      </p:sp>
      <p:sp>
        <p:nvSpPr>
          <p:cNvPr id="117" name="Google Shape;117;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 name="Google Shape;127;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lang="en-GB"/>
              <a:t>We have some ideas about what good training is, so how do we design this? The starting point is an understanding of pedagogy, or the study of teaching. </a:t>
            </a:r>
            <a:endParaRPr/>
          </a:p>
          <a:p>
            <a:pPr indent="0" lvl="0" marL="0" marR="0" rtl="0" algn="l">
              <a:lnSpc>
                <a:spcPct val="100000"/>
              </a:lnSpc>
              <a:spcBef>
                <a:spcPts val="0"/>
              </a:spcBef>
              <a:spcAft>
                <a:spcPts val="0"/>
              </a:spcAft>
              <a:buClr>
                <a:srgbClr val="000000"/>
              </a:buClr>
              <a:buSzPts val="1400"/>
              <a:buFont typeface="Arial"/>
              <a:buNone/>
            </a:pPr>
            <a:r>
              <a:t/>
            </a:r>
            <a:endParaRPr/>
          </a:p>
          <a:p>
            <a:pPr indent="0" lvl="0" marL="0" marR="0" rtl="0" algn="l">
              <a:lnSpc>
                <a:spcPct val="100000"/>
              </a:lnSpc>
              <a:spcBef>
                <a:spcPts val="0"/>
              </a:spcBef>
              <a:spcAft>
                <a:spcPts val="0"/>
              </a:spcAft>
              <a:buClr>
                <a:srgbClr val="000000"/>
              </a:buClr>
              <a:buSzPts val="1400"/>
              <a:buFont typeface="Arial"/>
              <a:buNone/>
            </a:pPr>
            <a:r>
              <a:rPr lang="en-GB"/>
              <a:t>It’s worth noting that we are talking about training today, not teaching - for some people there is a huge difference. Teaching is often seen to focus on knowledge, theory and thinking, whereas training is focussed on practical skills. Whether you agree with this or not, understanding pedagogy and how to teach is important. </a:t>
            </a:r>
            <a:endParaRPr/>
          </a:p>
          <a:p>
            <a:pPr indent="0" lvl="0" marL="228600" marR="0" rtl="0" algn="l">
              <a:lnSpc>
                <a:spcPct val="100000"/>
              </a:lnSpc>
              <a:spcBef>
                <a:spcPts val="0"/>
              </a:spcBef>
              <a:spcAft>
                <a:spcPts val="0"/>
              </a:spcAft>
              <a:buClr>
                <a:srgbClr val="000000"/>
              </a:buClr>
              <a:buSzPts val="1400"/>
              <a:buFont typeface="Arial"/>
              <a:buNone/>
            </a:pPr>
            <a:r>
              <a:t/>
            </a:r>
            <a:endParaRPr/>
          </a:p>
          <a:p>
            <a:pPr indent="0" lvl="0" marL="0" marR="0" rtl="0" algn="l">
              <a:lnSpc>
                <a:spcPct val="100000"/>
              </a:lnSpc>
              <a:spcBef>
                <a:spcPts val="0"/>
              </a:spcBef>
              <a:spcAft>
                <a:spcPts val="0"/>
              </a:spcAft>
              <a:buClr>
                <a:srgbClr val="000000"/>
              </a:buClr>
              <a:buSzPts val="1400"/>
              <a:buFont typeface="Arial"/>
              <a:buNone/>
            </a:pPr>
            <a:r>
              <a:rPr lang="en-GB"/>
              <a:t>There is also a debate about the word pedagogy - it’s Greek origin means </a:t>
            </a:r>
            <a:r>
              <a:rPr lang="en-GB" sz="1200"/>
              <a:t>‘leading children’ and there has been a reaction to this to say that</a:t>
            </a:r>
            <a:r>
              <a:rPr lang="en-GB"/>
              <a:t> approaches aren’t always appropriate for adults, so you may hear of andragogy (Greek ‘leading man’). Generally the difference is that adults must be able to see the relevance of their learning and relate it to their experiences, they are more self-directed and self-motivated. </a:t>
            </a:r>
            <a:r>
              <a:rPr lang="en-GB" u="sng">
                <a:solidFill>
                  <a:schemeClr val="hlink"/>
                </a:solidFill>
                <a:hlinkClick r:id="rId2"/>
              </a:rPr>
              <a:t>https://en.wikipedia.org/wiki/Andragogy</a:t>
            </a:r>
            <a:r>
              <a:rPr lang="en-GB"/>
              <a:t> </a:t>
            </a:r>
            <a:endParaRPr/>
          </a:p>
          <a:p>
            <a:pPr indent="0" lvl="0" marL="0" marR="0" rtl="0" algn="l">
              <a:lnSpc>
                <a:spcPct val="100000"/>
              </a:lnSpc>
              <a:spcBef>
                <a:spcPts val="0"/>
              </a:spcBef>
              <a:spcAft>
                <a:spcPts val="0"/>
              </a:spcAft>
              <a:buClr>
                <a:srgbClr val="000000"/>
              </a:buClr>
              <a:buSzPts val="1400"/>
              <a:buFont typeface="Arial"/>
              <a:buNone/>
            </a:pPr>
            <a:r>
              <a:t/>
            </a:r>
            <a:endParaRPr sz="1200"/>
          </a:p>
          <a:p>
            <a:pPr indent="0" lvl="0" marL="0" marR="0" rtl="0" algn="l">
              <a:lnSpc>
                <a:spcPct val="100000"/>
              </a:lnSpc>
              <a:spcBef>
                <a:spcPts val="0"/>
              </a:spcBef>
              <a:spcAft>
                <a:spcPts val="0"/>
              </a:spcAft>
              <a:buClr>
                <a:srgbClr val="000000"/>
              </a:buClr>
              <a:buSzPts val="1400"/>
              <a:buFont typeface="Arial"/>
              <a:buNone/>
            </a:pPr>
            <a:r>
              <a:rPr lang="en-GB" sz="1200"/>
              <a:t>Within pedagogy there are many methods</a:t>
            </a:r>
            <a:r>
              <a:rPr lang="en-GB"/>
              <a:t> and t</a:t>
            </a:r>
            <a:r>
              <a:rPr lang="en-GB" sz="1200"/>
              <a:t>heories! We will focus on one commonly used theory – Bloom’s Taxonomy</a:t>
            </a:r>
            <a:endParaRPr/>
          </a:p>
          <a:p>
            <a:pPr indent="-228600" lvl="0" marL="457200" marR="0" rtl="0" algn="l">
              <a:lnSpc>
                <a:spcPct val="100000"/>
              </a:lnSpc>
              <a:spcBef>
                <a:spcPts val="0"/>
              </a:spcBef>
              <a:spcAft>
                <a:spcPts val="0"/>
              </a:spcAft>
              <a:buSzPts val="1400"/>
              <a:buNone/>
            </a:pPr>
            <a:r>
              <a:t/>
            </a:r>
            <a:endParaRPr/>
          </a:p>
        </p:txBody>
      </p:sp>
      <p:sp>
        <p:nvSpPr>
          <p:cNvPr id="128" name="Google Shape;128;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8" name="Google Shape;138;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r>
              <a:rPr lang="en-GB"/>
              <a:t>Bloom’s taxonomy has three domains: cognitive (knowledge), affective (emotion) and psychomotor (physical), which all work together. This slide shows the cognitive domain. </a:t>
            </a:r>
            <a:endParaRPr/>
          </a:p>
          <a:p>
            <a:pPr indent="-228600" lvl="0" marL="457200" marR="0" rtl="0" algn="l">
              <a:lnSpc>
                <a:spcPct val="100000"/>
              </a:lnSpc>
              <a:spcBef>
                <a:spcPts val="0"/>
              </a:spcBef>
              <a:spcAft>
                <a:spcPts val="0"/>
              </a:spcAft>
              <a:buSzPts val="1400"/>
              <a:buNone/>
            </a:pPr>
            <a:r>
              <a:t/>
            </a:r>
            <a:endParaRPr/>
          </a:p>
          <a:p>
            <a:pPr indent="0" lvl="0" marL="0" marR="0" rtl="0" algn="l">
              <a:lnSpc>
                <a:spcPct val="100000"/>
              </a:lnSpc>
              <a:spcBef>
                <a:spcPts val="0"/>
              </a:spcBef>
              <a:spcAft>
                <a:spcPts val="0"/>
              </a:spcAft>
              <a:buSzPts val="1400"/>
              <a:buNone/>
            </a:pPr>
            <a:r>
              <a:rPr lang="en-GB"/>
              <a:t>The idea is that one level builds on the next, leading to higher order thinking, from repetition of facts at the bottom, understanding next… up to evaluation and creation at the top. </a:t>
            </a:r>
            <a:endParaRPr/>
          </a:p>
          <a:p>
            <a:pPr indent="-228600" lvl="0" marL="457200" marR="0" rtl="0" algn="l">
              <a:lnSpc>
                <a:spcPct val="100000"/>
              </a:lnSpc>
              <a:spcBef>
                <a:spcPts val="0"/>
              </a:spcBef>
              <a:spcAft>
                <a:spcPts val="0"/>
              </a:spcAft>
              <a:buSzPts val="1400"/>
              <a:buNone/>
            </a:pPr>
            <a:r>
              <a:t/>
            </a:r>
            <a:endParaRPr/>
          </a:p>
          <a:p>
            <a:pPr indent="0" lvl="0" marL="0" marR="0" rtl="0" algn="l">
              <a:lnSpc>
                <a:spcPct val="100000"/>
              </a:lnSpc>
              <a:spcBef>
                <a:spcPts val="0"/>
              </a:spcBef>
              <a:spcAft>
                <a:spcPts val="0"/>
              </a:spcAft>
              <a:buSzPts val="1400"/>
              <a:buNone/>
            </a:pPr>
            <a:r>
              <a:rPr lang="en-GB"/>
              <a:t>This doesn’t mean, however, that the lower levels are less valuable – much learning depends on have a sound knowledgebase to build upon eg remembering what the different Creative Commons licences mean! For example: </a:t>
            </a:r>
            <a:endParaRPr/>
          </a:p>
          <a:p>
            <a:pPr indent="-228600" lvl="0" marL="457200" marR="0" rtl="0" algn="l">
              <a:lnSpc>
                <a:spcPct val="100000"/>
              </a:lnSpc>
              <a:spcBef>
                <a:spcPts val="0"/>
              </a:spcBef>
              <a:spcAft>
                <a:spcPts val="0"/>
              </a:spcAft>
              <a:buSzPts val="1400"/>
              <a:buNone/>
            </a:pPr>
            <a:r>
              <a:t/>
            </a:r>
            <a:endParaRPr/>
          </a:p>
          <a:p>
            <a:pPr indent="-317500" lvl="0" marL="457200" marR="0" rtl="0" algn="l">
              <a:lnSpc>
                <a:spcPct val="100000"/>
              </a:lnSpc>
              <a:spcBef>
                <a:spcPts val="0"/>
              </a:spcBef>
              <a:spcAft>
                <a:spcPts val="0"/>
              </a:spcAft>
              <a:buSzPts val="1400"/>
              <a:buChar char="●"/>
            </a:pPr>
            <a:r>
              <a:rPr lang="en-GB"/>
              <a:t>What a data management plan is (</a:t>
            </a:r>
            <a:r>
              <a:rPr lang="en-GB"/>
              <a:t>Remember / understand)</a:t>
            </a:r>
            <a:endParaRPr/>
          </a:p>
          <a:p>
            <a:pPr indent="-317500" lvl="0" marL="457200" marR="0" rtl="0" algn="l">
              <a:lnSpc>
                <a:spcPct val="100000"/>
              </a:lnSpc>
              <a:spcBef>
                <a:spcPts val="0"/>
              </a:spcBef>
              <a:spcAft>
                <a:spcPts val="0"/>
              </a:spcAft>
              <a:buSzPts val="1400"/>
              <a:buChar char="●"/>
            </a:pPr>
            <a:r>
              <a:rPr lang="en-GB"/>
              <a:t>Why it’s important (</a:t>
            </a:r>
            <a:r>
              <a:rPr lang="en-GB"/>
              <a:t>Understand / apply) </a:t>
            </a:r>
            <a:endParaRPr/>
          </a:p>
          <a:p>
            <a:pPr indent="-317500" lvl="0" marL="457200" marR="0" rtl="0" algn="l">
              <a:lnSpc>
                <a:spcPct val="100000"/>
              </a:lnSpc>
              <a:spcBef>
                <a:spcPts val="0"/>
              </a:spcBef>
              <a:spcAft>
                <a:spcPts val="0"/>
              </a:spcAft>
              <a:buSzPts val="1400"/>
              <a:buChar char="●"/>
            </a:pPr>
            <a:r>
              <a:rPr lang="en-GB"/>
              <a:t>Being able to analyse their own data and decide what information should be included (</a:t>
            </a:r>
            <a:r>
              <a:rPr lang="en-GB"/>
              <a:t>Analyze / evaluate)</a:t>
            </a:r>
            <a:endParaRPr/>
          </a:p>
          <a:p>
            <a:pPr indent="-317500" lvl="0" marL="457200" marR="0" rtl="0" algn="l">
              <a:lnSpc>
                <a:spcPct val="100000"/>
              </a:lnSpc>
              <a:spcBef>
                <a:spcPts val="0"/>
              </a:spcBef>
              <a:spcAft>
                <a:spcPts val="0"/>
              </a:spcAft>
              <a:buSzPts val="1400"/>
              <a:buChar char="●"/>
            </a:pPr>
            <a:r>
              <a:rPr lang="en-GB"/>
              <a:t>Creating their own DMP (analyze / evaluate / create)</a:t>
            </a:r>
            <a:endParaRPr/>
          </a:p>
          <a:p>
            <a:pPr indent="-228600" lvl="0" marL="457200" marR="0" rtl="0" algn="l">
              <a:lnSpc>
                <a:spcPct val="100000"/>
              </a:lnSpc>
              <a:spcBef>
                <a:spcPts val="0"/>
              </a:spcBef>
              <a:spcAft>
                <a:spcPts val="0"/>
              </a:spcAft>
              <a:buSzPts val="1400"/>
              <a:buNone/>
            </a:pPr>
            <a:r>
              <a:t/>
            </a:r>
            <a:endParaRPr/>
          </a:p>
          <a:p>
            <a:pPr indent="-228600" lvl="0" marL="457200" marR="0" rtl="0" algn="l">
              <a:lnSpc>
                <a:spcPct val="100000"/>
              </a:lnSpc>
              <a:spcBef>
                <a:spcPts val="0"/>
              </a:spcBef>
              <a:spcAft>
                <a:spcPts val="0"/>
              </a:spcAft>
              <a:buSzPts val="1400"/>
              <a:buNone/>
            </a:pPr>
            <a:r>
              <a:rPr lang="en-GB"/>
              <a:t>This taxonomy helps you when you come to learning/training design – activities can then be associated with the verbs. Usually you are trying to encourage learners to move up the taxonomy to become more independent in their understanding, application and use of knowledge. </a:t>
            </a:r>
            <a:endParaRPr/>
          </a:p>
        </p:txBody>
      </p:sp>
      <p:sp>
        <p:nvSpPr>
          <p:cNvPr id="139" name="Google Shape;139;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 name="Google Shape;147;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lang="en-GB"/>
              <a:t>So how do you support your learners through these levels? </a:t>
            </a:r>
            <a:endParaRPr/>
          </a:p>
          <a:p>
            <a:pPr indent="-228600" lvl="0" marL="457200" marR="0" rtl="0" algn="l">
              <a:lnSpc>
                <a:spcPct val="100000"/>
              </a:lnSpc>
              <a:spcBef>
                <a:spcPts val="0"/>
              </a:spcBef>
              <a:spcAft>
                <a:spcPts val="0"/>
              </a:spcAft>
              <a:buSzPts val="1400"/>
              <a:buNone/>
            </a:pPr>
            <a:r>
              <a:t/>
            </a:r>
            <a:endParaRPr/>
          </a:p>
          <a:p>
            <a:pPr indent="-228600" lvl="0" marL="457200" marR="0" rtl="0" algn="l">
              <a:lnSpc>
                <a:spcPct val="100000"/>
              </a:lnSpc>
              <a:spcBef>
                <a:spcPts val="0"/>
              </a:spcBef>
              <a:spcAft>
                <a:spcPts val="0"/>
              </a:spcAft>
              <a:buSzPts val="1400"/>
              <a:buNone/>
            </a:pPr>
            <a:r>
              <a:rPr lang="en-GB"/>
              <a:t>You have a goal for the learners – you want them to get somewhere</a:t>
            </a:r>
            <a:endParaRPr/>
          </a:p>
          <a:p>
            <a:pPr indent="-228600" lvl="0" marL="457200" marR="0" rtl="0" algn="l">
              <a:lnSpc>
                <a:spcPct val="100000"/>
              </a:lnSpc>
              <a:spcBef>
                <a:spcPts val="0"/>
              </a:spcBef>
              <a:spcAft>
                <a:spcPts val="0"/>
              </a:spcAft>
              <a:buSzPts val="1400"/>
              <a:buNone/>
            </a:pPr>
            <a:r>
              <a:rPr lang="en-GB"/>
              <a:t>Your scaffold is your framework for getting them there</a:t>
            </a:r>
            <a:endParaRPr/>
          </a:p>
          <a:p>
            <a:pPr indent="-228600" lvl="0" marL="457200" marR="0" rtl="0" algn="l">
              <a:lnSpc>
                <a:spcPct val="100000"/>
              </a:lnSpc>
              <a:spcBef>
                <a:spcPts val="0"/>
              </a:spcBef>
              <a:spcAft>
                <a:spcPts val="0"/>
              </a:spcAft>
              <a:buSzPts val="1400"/>
              <a:buNone/>
            </a:pPr>
            <a:r>
              <a:rPr lang="en-GB"/>
              <a:t>At the start they might need more support</a:t>
            </a:r>
            <a:endParaRPr/>
          </a:p>
          <a:p>
            <a:pPr indent="-228600" lvl="0" marL="457200" marR="0" rtl="0" algn="l">
              <a:lnSpc>
                <a:spcPct val="100000"/>
              </a:lnSpc>
              <a:spcBef>
                <a:spcPts val="0"/>
              </a:spcBef>
              <a:spcAft>
                <a:spcPts val="0"/>
              </a:spcAft>
              <a:buSzPts val="1400"/>
              <a:buNone/>
            </a:pPr>
            <a:r>
              <a:rPr lang="en-GB"/>
              <a:t>By the end they have learned how to do things themselves</a:t>
            </a:r>
            <a:endParaRPr/>
          </a:p>
          <a:p>
            <a:pPr indent="-228600" lvl="0" marL="457200" marR="0" rtl="0" algn="l">
              <a:lnSpc>
                <a:spcPct val="100000"/>
              </a:lnSpc>
              <a:spcBef>
                <a:spcPts val="0"/>
              </a:spcBef>
              <a:spcAft>
                <a:spcPts val="0"/>
              </a:spcAft>
              <a:buSzPts val="1400"/>
              <a:buNone/>
            </a:pPr>
            <a:r>
              <a:rPr lang="en-GB"/>
              <a:t>Your role as a trainer changes throughout this process</a:t>
            </a:r>
            <a:endParaRPr/>
          </a:p>
          <a:p>
            <a:pPr indent="-228600" lvl="0" marL="457200" marR="0" rtl="0" algn="l">
              <a:lnSpc>
                <a:spcPct val="100000"/>
              </a:lnSpc>
              <a:spcBef>
                <a:spcPts val="0"/>
              </a:spcBef>
              <a:spcAft>
                <a:spcPts val="0"/>
              </a:spcAft>
              <a:buSzPts val="1400"/>
              <a:buNone/>
            </a:pPr>
            <a:r>
              <a:t/>
            </a:r>
            <a:endParaRPr/>
          </a:p>
          <a:p>
            <a:pPr indent="-228600" lvl="0" marL="457200" marR="0" rtl="0" algn="l">
              <a:lnSpc>
                <a:spcPct val="100000"/>
              </a:lnSpc>
              <a:spcBef>
                <a:spcPts val="0"/>
              </a:spcBef>
              <a:spcAft>
                <a:spcPts val="0"/>
              </a:spcAft>
              <a:buSzPts val="1400"/>
              <a:buNone/>
            </a:pPr>
            <a:r>
              <a:t/>
            </a:r>
            <a:endParaRPr/>
          </a:p>
          <a:p>
            <a:pPr indent="-228600" lvl="0" marL="457200" marR="0" rtl="0" algn="l">
              <a:lnSpc>
                <a:spcPct val="100000"/>
              </a:lnSpc>
              <a:spcBef>
                <a:spcPts val="0"/>
              </a:spcBef>
              <a:spcAft>
                <a:spcPts val="0"/>
              </a:spcAft>
              <a:buSzPts val="1400"/>
              <a:buNone/>
            </a:pPr>
            <a:r>
              <a:t/>
            </a:r>
            <a:endParaRPr/>
          </a:p>
          <a:p>
            <a:pPr indent="-228600" lvl="0" marL="457200" marR="0" rtl="0" algn="l">
              <a:lnSpc>
                <a:spcPct val="100000"/>
              </a:lnSpc>
              <a:spcBef>
                <a:spcPts val="0"/>
              </a:spcBef>
              <a:spcAft>
                <a:spcPts val="0"/>
              </a:spcAft>
              <a:buSzPts val="1400"/>
              <a:buNone/>
            </a:pPr>
            <a:r>
              <a:t/>
            </a:r>
            <a:endParaRPr/>
          </a:p>
        </p:txBody>
      </p:sp>
      <p:sp>
        <p:nvSpPr>
          <p:cNvPr id="148" name="Google Shape;148;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6" name="Google Shape;156;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Font typeface="Arial"/>
              <a:buNone/>
            </a:pPr>
            <a:r>
              <a:rPr b="0" i="0" lang="en-GB">
                <a:solidFill>
                  <a:srgbClr val="575656"/>
                </a:solidFill>
                <a:latin typeface="Lato"/>
                <a:ea typeface="Lato"/>
                <a:cs typeface="Lato"/>
                <a:sym typeface="Lato"/>
              </a:rPr>
              <a:t>Teaching others to use a service or learn about a particular topic is the most obvious reason for training. But you’ll find there are many other benefits to training</a:t>
            </a:r>
            <a:r>
              <a:rPr lang="en-GB">
                <a:solidFill>
                  <a:srgbClr val="575656"/>
                </a:solidFill>
                <a:latin typeface="Lato"/>
                <a:ea typeface="Lato"/>
                <a:cs typeface="Lato"/>
                <a:sym typeface="Lato"/>
              </a:rPr>
              <a:t>. </a:t>
            </a:r>
            <a:endParaRPr>
              <a:solidFill>
                <a:srgbClr val="575656"/>
              </a:solidFill>
              <a:latin typeface="Lato"/>
              <a:ea typeface="Lato"/>
              <a:cs typeface="Lato"/>
              <a:sym typeface="Lato"/>
            </a:endParaRPr>
          </a:p>
          <a:p>
            <a:pPr indent="0" lvl="0" marL="0" rtl="0" algn="l">
              <a:lnSpc>
                <a:spcPct val="100000"/>
              </a:lnSpc>
              <a:spcBef>
                <a:spcPts val="0"/>
              </a:spcBef>
              <a:spcAft>
                <a:spcPts val="0"/>
              </a:spcAft>
              <a:buSzPts val="1400"/>
              <a:buFont typeface="Arial"/>
              <a:buNone/>
            </a:pPr>
            <a:r>
              <a:t/>
            </a:r>
            <a:endParaRPr>
              <a:solidFill>
                <a:srgbClr val="575656"/>
              </a:solidFill>
              <a:latin typeface="Lato"/>
              <a:ea typeface="Lato"/>
              <a:cs typeface="Lato"/>
              <a:sym typeface="Lato"/>
            </a:endParaRPr>
          </a:p>
          <a:p>
            <a:pPr indent="0" lvl="0" marL="0" rtl="0" algn="l">
              <a:lnSpc>
                <a:spcPct val="100000"/>
              </a:lnSpc>
              <a:spcBef>
                <a:spcPts val="0"/>
              </a:spcBef>
              <a:spcAft>
                <a:spcPts val="0"/>
              </a:spcAft>
              <a:buSzPts val="1400"/>
              <a:buFont typeface="Arial"/>
              <a:buNone/>
            </a:pPr>
            <a:r>
              <a:rPr lang="en-GB">
                <a:solidFill>
                  <a:srgbClr val="575656"/>
                </a:solidFill>
                <a:latin typeface="Lato"/>
                <a:ea typeface="Lato"/>
                <a:cs typeface="Lato"/>
                <a:sym typeface="Lato"/>
              </a:rPr>
              <a:t>The </a:t>
            </a:r>
            <a:r>
              <a:rPr b="1" lang="en-GB">
                <a:solidFill>
                  <a:srgbClr val="575656"/>
                </a:solidFill>
                <a:latin typeface="Lato"/>
                <a:ea typeface="Lato"/>
                <a:cs typeface="Lato"/>
                <a:sym typeface="Lato"/>
              </a:rPr>
              <a:t>key point </a:t>
            </a:r>
            <a:r>
              <a:rPr lang="en-GB">
                <a:solidFill>
                  <a:srgbClr val="575656"/>
                </a:solidFill>
                <a:latin typeface="Lato"/>
                <a:ea typeface="Lato"/>
                <a:cs typeface="Lato"/>
                <a:sym typeface="Lato"/>
              </a:rPr>
              <a:t>here is that you need to be aware of these reasons at the start in order to ensure you build in appropriate approaches. </a:t>
            </a:r>
            <a:endParaRPr>
              <a:solidFill>
                <a:srgbClr val="575656"/>
              </a:solidFill>
              <a:latin typeface="Lato"/>
              <a:ea typeface="Lato"/>
              <a:cs typeface="Lato"/>
              <a:sym typeface="Lato"/>
            </a:endParaRPr>
          </a:p>
          <a:p>
            <a:pPr indent="0" lvl="0" marL="228600" rtl="0" algn="l">
              <a:lnSpc>
                <a:spcPct val="100000"/>
              </a:lnSpc>
              <a:spcBef>
                <a:spcPts val="0"/>
              </a:spcBef>
              <a:spcAft>
                <a:spcPts val="0"/>
              </a:spcAft>
              <a:buSzPts val="1400"/>
              <a:buFont typeface="Arial"/>
              <a:buNone/>
            </a:pPr>
            <a:r>
              <a:t/>
            </a:r>
            <a:endParaRPr b="0" i="0">
              <a:solidFill>
                <a:srgbClr val="575656"/>
              </a:solidFill>
              <a:latin typeface="Lato"/>
              <a:ea typeface="Lato"/>
              <a:cs typeface="Lato"/>
              <a:sym typeface="Lato"/>
            </a:endParaRPr>
          </a:p>
          <a:p>
            <a:pPr indent="0" lvl="0" marL="0" rtl="0" algn="l">
              <a:lnSpc>
                <a:spcPct val="100000"/>
              </a:lnSpc>
              <a:spcBef>
                <a:spcPts val="0"/>
              </a:spcBef>
              <a:spcAft>
                <a:spcPts val="0"/>
              </a:spcAft>
              <a:buSzPts val="1400"/>
              <a:buFont typeface="Arial"/>
              <a:buNone/>
            </a:pPr>
            <a:r>
              <a:rPr b="0" i="0" lang="en-GB">
                <a:solidFill>
                  <a:srgbClr val="575656"/>
                </a:solidFill>
                <a:latin typeface="Lato"/>
                <a:ea typeface="Lato"/>
                <a:cs typeface="Lato"/>
                <a:sym typeface="Lato"/>
              </a:rPr>
              <a:t>Other reasons include: </a:t>
            </a:r>
            <a:endParaRPr/>
          </a:p>
          <a:p>
            <a:pPr indent="-171450" lvl="0" marL="285750" rtl="0" algn="l">
              <a:lnSpc>
                <a:spcPct val="100000"/>
              </a:lnSpc>
              <a:spcBef>
                <a:spcPts val="0"/>
              </a:spcBef>
              <a:spcAft>
                <a:spcPts val="0"/>
              </a:spcAft>
              <a:buSzPts val="1400"/>
              <a:buFont typeface="Arial"/>
              <a:buChar char="•"/>
            </a:pPr>
            <a:r>
              <a:rPr lang="en-GB"/>
              <a:t>Teach others about a topic/service – you want to raise awareness of a topic/service and enable people to learn about it</a:t>
            </a:r>
            <a:endParaRPr/>
          </a:p>
          <a:p>
            <a:pPr indent="-171450" lvl="0" marL="285750" rtl="0" algn="l">
              <a:lnSpc>
                <a:spcPct val="100000"/>
              </a:lnSpc>
              <a:spcBef>
                <a:spcPts val="0"/>
              </a:spcBef>
              <a:spcAft>
                <a:spcPts val="0"/>
              </a:spcAft>
              <a:buSzPts val="1400"/>
              <a:buFont typeface="Arial"/>
              <a:buChar char="•"/>
            </a:pPr>
            <a:r>
              <a:rPr lang="en-GB"/>
              <a:t>Encourage best use / practice – you want learners to be able to use something well, beyond what they might be able to teach themselves. </a:t>
            </a:r>
            <a:endParaRPr/>
          </a:p>
          <a:p>
            <a:pPr indent="-171450" lvl="0" marL="285750" marR="0" rtl="0" algn="l">
              <a:lnSpc>
                <a:spcPct val="100000"/>
              </a:lnSpc>
              <a:spcBef>
                <a:spcPts val="0"/>
              </a:spcBef>
              <a:spcAft>
                <a:spcPts val="0"/>
              </a:spcAft>
              <a:buClr>
                <a:srgbClr val="000000"/>
              </a:buClr>
              <a:buSzPts val="1400"/>
              <a:buFont typeface="Arial"/>
              <a:buChar char="•"/>
            </a:pPr>
            <a:r>
              <a:rPr lang="en-GB"/>
              <a:t>Change attitudes – training is often seen to be about learning technical or practical skills, but there is a motivational element. You may need to change attitudes by giving a clear idea of the benefits of your service / topic. </a:t>
            </a:r>
            <a:endParaRPr/>
          </a:p>
          <a:p>
            <a:pPr indent="-171450" lvl="0" marL="285750" rtl="0" algn="l">
              <a:lnSpc>
                <a:spcPct val="100000"/>
              </a:lnSpc>
              <a:spcBef>
                <a:spcPts val="0"/>
              </a:spcBef>
              <a:spcAft>
                <a:spcPts val="0"/>
              </a:spcAft>
              <a:buSzPts val="1400"/>
              <a:buFont typeface="Arial"/>
              <a:buChar char="•"/>
            </a:pPr>
            <a:r>
              <a:rPr lang="en-GB"/>
              <a:t>Promote open science – in the context of EOSC you might want to encourage open science practices </a:t>
            </a:r>
            <a:endParaRPr/>
          </a:p>
          <a:p>
            <a:pPr indent="-171450" lvl="0" marL="285750" rtl="0" algn="l">
              <a:lnSpc>
                <a:spcPct val="100000"/>
              </a:lnSpc>
              <a:spcBef>
                <a:spcPts val="0"/>
              </a:spcBef>
              <a:spcAft>
                <a:spcPts val="0"/>
              </a:spcAft>
              <a:buSzPts val="1400"/>
              <a:buFont typeface="Arial"/>
              <a:buChar char="•"/>
            </a:pPr>
            <a:r>
              <a:rPr lang="en-GB"/>
              <a:t>Gather feedback on services – if you deliver an online service of any kind, training can be a useful way to get feedback. You can find out what issues people struggle with and how they use your service. This can lead to improvements. </a:t>
            </a:r>
            <a:endParaRPr/>
          </a:p>
          <a:p>
            <a:pPr indent="-171450" lvl="0" marL="285750" rtl="0" algn="l">
              <a:lnSpc>
                <a:spcPct val="100000"/>
              </a:lnSpc>
              <a:spcBef>
                <a:spcPts val="0"/>
              </a:spcBef>
              <a:spcAft>
                <a:spcPts val="0"/>
              </a:spcAft>
              <a:buSzPts val="1400"/>
              <a:buFont typeface="Arial"/>
              <a:buChar char="•"/>
            </a:pPr>
            <a:r>
              <a:rPr lang="en-GB"/>
              <a:t>Build a user community – you may wish to use a training course to encourage learners to become part of a user community for your service. This will allow future peer support and enable you to better understand the needs of your learners. </a:t>
            </a:r>
            <a:endParaRPr/>
          </a:p>
          <a:p>
            <a:pPr indent="-171450" lvl="0" marL="285750" rtl="0" algn="l">
              <a:lnSpc>
                <a:spcPct val="100000"/>
              </a:lnSpc>
              <a:spcBef>
                <a:spcPts val="0"/>
              </a:spcBef>
              <a:spcAft>
                <a:spcPts val="0"/>
              </a:spcAft>
              <a:buSzPts val="1400"/>
              <a:buFont typeface="Arial"/>
              <a:buChar char="•"/>
            </a:pPr>
            <a:r>
              <a:rPr lang="en-GB"/>
              <a:t>Evidence of use / you have performance indicators – most services need to provide evidence of success and training is one way to show that you have made an effort to raise awareness and encourage use of your service. </a:t>
            </a:r>
            <a:endParaRPr/>
          </a:p>
          <a:p>
            <a:pPr indent="0" lvl="0" marL="228600" rtl="0" algn="l">
              <a:lnSpc>
                <a:spcPct val="100000"/>
              </a:lnSpc>
              <a:spcBef>
                <a:spcPts val="0"/>
              </a:spcBef>
              <a:spcAft>
                <a:spcPts val="0"/>
              </a:spcAft>
              <a:buSzPts val="1400"/>
              <a:buFont typeface="Arial"/>
              <a:buNone/>
            </a:pPr>
            <a:r>
              <a:t/>
            </a:r>
            <a:endParaRPr/>
          </a:p>
        </p:txBody>
      </p:sp>
      <p:sp>
        <p:nvSpPr>
          <p:cNvPr id="157" name="Google Shape;157;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6" name="Google Shape;166;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a:p>
            <a:pPr indent="0" lvl="0" marL="0" marR="0" rtl="0" algn="l">
              <a:lnSpc>
                <a:spcPct val="100000"/>
              </a:lnSpc>
              <a:spcBef>
                <a:spcPts val="0"/>
              </a:spcBef>
              <a:spcAft>
                <a:spcPts val="0"/>
              </a:spcAft>
              <a:buSzPts val="1400"/>
              <a:buNone/>
            </a:pPr>
            <a:r>
              <a:rPr lang="en-GB"/>
              <a:t>Creating training material can be time-consuming - there are many things to remember and it is good to make sure you consider these right at the start, rather than at the end when it becomes more work. A bit like researchers and data management, it’s a lot easier if you follow good practice right from the start! </a:t>
            </a:r>
            <a:endParaRPr/>
          </a:p>
          <a:p>
            <a:pPr indent="0" lvl="0" marL="0" marR="0" rtl="0" algn="l">
              <a:lnSpc>
                <a:spcPct val="100000"/>
              </a:lnSpc>
              <a:spcBef>
                <a:spcPts val="0"/>
              </a:spcBef>
              <a:spcAft>
                <a:spcPts val="0"/>
              </a:spcAft>
              <a:buSzPts val="1400"/>
              <a:buNone/>
            </a:pPr>
            <a:r>
              <a:t/>
            </a:r>
            <a:endParaRPr/>
          </a:p>
          <a:p>
            <a:pPr indent="-228600" lvl="0" marL="457200" marR="0" rtl="0" algn="l">
              <a:lnSpc>
                <a:spcPct val="100000"/>
              </a:lnSpc>
              <a:spcBef>
                <a:spcPts val="0"/>
              </a:spcBef>
              <a:spcAft>
                <a:spcPts val="0"/>
              </a:spcAft>
              <a:buSzPts val="1400"/>
              <a:buNone/>
            </a:pPr>
            <a:r>
              <a:t/>
            </a:r>
            <a:endParaRPr/>
          </a:p>
        </p:txBody>
      </p:sp>
      <p:sp>
        <p:nvSpPr>
          <p:cNvPr id="167" name="Google Shape;167;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We’ve talked a little about pedagogy so now we’ll move on to design.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Again, there are many models available - we will use a very common training framework called ADDIE.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It’s important to note that this outlines the steps you go through and various approaches can be used in each of these steps.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We will focus mainly on the analysis and design stages. </a:t>
            </a:r>
            <a:endParaRPr/>
          </a:p>
        </p:txBody>
      </p:sp>
      <p:sp>
        <p:nvSpPr>
          <p:cNvPr id="183" name="Google Shape;183;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7" name="Google Shape;207;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r>
              <a:rPr lang="en-GB"/>
              <a:t>It’s tempting to start by developing your materials, but make sure you do some analysis and design. </a:t>
            </a:r>
            <a:endParaRPr/>
          </a:p>
        </p:txBody>
      </p:sp>
      <p:sp>
        <p:nvSpPr>
          <p:cNvPr id="208" name="Google Shape;208;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5" name="Google Shape;235;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228600" marR="0" rtl="0" algn="l">
              <a:lnSpc>
                <a:spcPct val="100000"/>
              </a:lnSpc>
              <a:spcBef>
                <a:spcPts val="0"/>
              </a:spcBef>
              <a:spcAft>
                <a:spcPts val="0"/>
              </a:spcAft>
              <a:buSzPts val="1400"/>
              <a:buNone/>
            </a:pPr>
            <a:r>
              <a:rPr lang="en-GB"/>
              <a:t>However, it is iterative and not always linear - is at the core at every stage and you may make changes as you go through the steps. </a:t>
            </a:r>
            <a:endParaRPr/>
          </a:p>
        </p:txBody>
      </p:sp>
      <p:sp>
        <p:nvSpPr>
          <p:cNvPr id="236" name="Google Shape;236;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7" name="Google Shape;277;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r>
              <a:rPr lang="en-GB"/>
              <a:t>Evaluation is one of the most important parts of design - it’s good to be able to demonstrate what learners have achieved, both for the learner and you as a trainer (evidence of success!). </a:t>
            </a:r>
            <a:endParaRPr/>
          </a:p>
          <a:p>
            <a:pPr indent="0" lvl="0" marL="0" marR="0" rtl="0" algn="l">
              <a:lnSpc>
                <a:spcPct val="100000"/>
              </a:lnSpc>
              <a:spcBef>
                <a:spcPts val="0"/>
              </a:spcBef>
              <a:spcAft>
                <a:spcPts val="0"/>
              </a:spcAft>
              <a:buSzPts val="1400"/>
              <a:buNone/>
            </a:pPr>
            <a:r>
              <a:t/>
            </a:r>
            <a:endParaRPr/>
          </a:p>
          <a:p>
            <a:pPr indent="0" lvl="0" marL="0" marR="0" rtl="0" algn="l">
              <a:lnSpc>
                <a:spcPct val="100000"/>
              </a:lnSpc>
              <a:spcBef>
                <a:spcPts val="0"/>
              </a:spcBef>
              <a:spcAft>
                <a:spcPts val="0"/>
              </a:spcAft>
              <a:buSzPts val="1400"/>
              <a:buNone/>
            </a:pPr>
            <a:r>
              <a:rPr lang="en-GB"/>
              <a:t>There are different levels of evaluation from ‘reaction’ eg how do learners feel after the course through to learning, behaviour and results. </a:t>
            </a:r>
            <a:endParaRPr/>
          </a:p>
          <a:p>
            <a:pPr indent="0" lvl="0" marL="0" marR="0" rtl="0" algn="l">
              <a:lnSpc>
                <a:spcPct val="100000"/>
              </a:lnSpc>
              <a:spcBef>
                <a:spcPts val="0"/>
              </a:spcBef>
              <a:spcAft>
                <a:spcPts val="0"/>
              </a:spcAft>
              <a:buSzPts val="1400"/>
              <a:buNone/>
            </a:pPr>
            <a:r>
              <a:t/>
            </a:r>
            <a:endParaRPr/>
          </a:p>
          <a:p>
            <a:pPr indent="0" lvl="0" marL="0" marR="0" rtl="0" algn="l">
              <a:lnSpc>
                <a:spcPct val="100000"/>
              </a:lnSpc>
              <a:spcBef>
                <a:spcPts val="0"/>
              </a:spcBef>
              <a:spcAft>
                <a:spcPts val="0"/>
              </a:spcAft>
              <a:buSzPts val="1400"/>
              <a:buNone/>
            </a:pPr>
            <a:r>
              <a:rPr lang="en-GB"/>
              <a:t>The key point is that you should try to design in opportunities for assessment and evaluation, learning and reaction can be measured within a training session. Behaviour/results is longer term so harder to measure but it’s possible with follow up activities.  </a:t>
            </a:r>
            <a:endParaRPr/>
          </a:p>
        </p:txBody>
      </p:sp>
      <p:sp>
        <p:nvSpPr>
          <p:cNvPr id="278" name="Google Shape;278;p3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0" name="Google Shape;300;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lang="en-GB"/>
              <a:t>To summarise key points </a:t>
            </a:r>
            <a:endParaRPr/>
          </a:p>
          <a:p>
            <a:pPr indent="-228600" lvl="0" marL="457200" marR="0" rtl="0" algn="l">
              <a:lnSpc>
                <a:spcPct val="100000"/>
              </a:lnSpc>
              <a:spcBef>
                <a:spcPts val="0"/>
              </a:spcBef>
              <a:spcAft>
                <a:spcPts val="0"/>
              </a:spcAft>
              <a:buSzPts val="1400"/>
              <a:buNone/>
            </a:pPr>
            <a:r>
              <a:t/>
            </a:r>
            <a:endParaRPr/>
          </a:p>
          <a:p>
            <a:pPr indent="-228600" lvl="0" marL="457200" marR="0" rtl="0" algn="l">
              <a:lnSpc>
                <a:spcPct val="100000"/>
              </a:lnSpc>
              <a:spcBef>
                <a:spcPts val="0"/>
              </a:spcBef>
              <a:spcAft>
                <a:spcPts val="0"/>
              </a:spcAft>
              <a:buSzPts val="1400"/>
              <a:buNone/>
            </a:pPr>
            <a:r>
              <a:rPr lang="en-GB"/>
              <a:t>This illustration shows different (online) activities mapped to the levels of Bloom’s taxonomy, showing that activities need to match intended outcomes. </a:t>
            </a:r>
            <a:endParaRPr/>
          </a:p>
          <a:p>
            <a:pPr indent="-228600" lvl="0" marL="457200" marR="0" rtl="0" algn="l">
              <a:lnSpc>
                <a:spcPct val="100000"/>
              </a:lnSpc>
              <a:spcBef>
                <a:spcPts val="0"/>
              </a:spcBef>
              <a:spcAft>
                <a:spcPts val="0"/>
              </a:spcAft>
              <a:buSzPts val="1400"/>
              <a:buNone/>
            </a:pPr>
            <a:r>
              <a:t/>
            </a:r>
            <a:endParaRPr/>
          </a:p>
          <a:p>
            <a:pPr indent="-228600" lvl="0" marL="457200" marR="0" rtl="0" algn="l">
              <a:lnSpc>
                <a:spcPct val="100000"/>
              </a:lnSpc>
              <a:spcBef>
                <a:spcPts val="0"/>
              </a:spcBef>
              <a:spcAft>
                <a:spcPts val="0"/>
              </a:spcAft>
              <a:buSzPts val="1400"/>
              <a:buNone/>
            </a:pPr>
            <a:r>
              <a:t/>
            </a:r>
            <a:endParaRPr/>
          </a:p>
        </p:txBody>
      </p:sp>
      <p:sp>
        <p:nvSpPr>
          <p:cNvPr id="301" name="Google Shape;301;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1" name="Google Shape;311;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1" marL="0" rtl="0" algn="l">
              <a:lnSpc>
                <a:spcPct val="100000"/>
              </a:lnSpc>
              <a:spcBef>
                <a:spcPts val="0"/>
              </a:spcBef>
              <a:spcAft>
                <a:spcPts val="0"/>
              </a:spcAft>
              <a:buSzPts val="1400"/>
              <a:buNone/>
            </a:pPr>
            <a:r>
              <a:rPr lang="en-GB"/>
              <a:t>A note on online learning – simply moving online won’t fix poor training design. </a:t>
            </a:r>
            <a:endParaRPr/>
          </a:p>
          <a:p>
            <a:pPr indent="0" lvl="1" marL="0" rtl="0" algn="l">
              <a:lnSpc>
                <a:spcPct val="100000"/>
              </a:lnSpc>
              <a:spcBef>
                <a:spcPts val="0"/>
              </a:spcBef>
              <a:spcAft>
                <a:spcPts val="0"/>
              </a:spcAft>
              <a:buSzPts val="1400"/>
              <a:buNone/>
            </a:pPr>
            <a:r>
              <a:t/>
            </a:r>
            <a:endParaRPr/>
          </a:p>
          <a:p>
            <a:pPr indent="0" lvl="1" marL="0" rtl="0" algn="l">
              <a:lnSpc>
                <a:spcPct val="100000"/>
              </a:lnSpc>
              <a:spcBef>
                <a:spcPts val="0"/>
              </a:spcBef>
              <a:spcAft>
                <a:spcPts val="0"/>
              </a:spcAft>
              <a:buSzPts val="1400"/>
              <a:buNone/>
            </a:pPr>
            <a:r>
              <a:rPr lang="en-GB"/>
              <a:t>A data management reference - garbage in, garbage out. </a:t>
            </a:r>
            <a:endParaRPr/>
          </a:p>
          <a:p>
            <a:pPr indent="0" lvl="1" marL="0" rtl="0" algn="l">
              <a:lnSpc>
                <a:spcPct val="100000"/>
              </a:lnSpc>
              <a:spcBef>
                <a:spcPts val="0"/>
              </a:spcBef>
              <a:spcAft>
                <a:spcPts val="0"/>
              </a:spcAft>
              <a:buSzPts val="1400"/>
              <a:buNone/>
            </a:pPr>
            <a:r>
              <a:t/>
            </a:r>
            <a:endParaRPr/>
          </a:p>
          <a:p>
            <a:pPr indent="0" lvl="1" marL="0" rtl="0" algn="l">
              <a:lnSpc>
                <a:spcPct val="100000"/>
              </a:lnSpc>
              <a:spcBef>
                <a:spcPts val="0"/>
              </a:spcBef>
              <a:spcAft>
                <a:spcPts val="0"/>
              </a:spcAft>
              <a:buSzPts val="1400"/>
              <a:buNone/>
            </a:pPr>
            <a:r>
              <a:rPr lang="en-GB"/>
              <a:t>If your activities and outcomes are mismatched in your face-to-face design and you replicate that online, then nothing will change. </a:t>
            </a:r>
            <a:endParaRPr/>
          </a:p>
          <a:p>
            <a:pPr indent="-228600" lvl="1" marL="914400" rtl="0" algn="l">
              <a:lnSpc>
                <a:spcPct val="100000"/>
              </a:lnSpc>
              <a:spcBef>
                <a:spcPts val="0"/>
              </a:spcBef>
              <a:spcAft>
                <a:spcPts val="0"/>
              </a:spcAft>
              <a:buSzPts val="1400"/>
              <a:buNone/>
            </a:pPr>
            <a:r>
              <a:t/>
            </a:r>
            <a:endParaRPr/>
          </a:p>
          <a:p>
            <a:pPr indent="0" lvl="1" marL="0" rtl="0" algn="l">
              <a:lnSpc>
                <a:spcPct val="100000"/>
              </a:lnSpc>
              <a:spcBef>
                <a:spcPts val="0"/>
              </a:spcBef>
              <a:spcAft>
                <a:spcPts val="0"/>
              </a:spcAft>
              <a:buSzPts val="1400"/>
              <a:buNone/>
            </a:pPr>
            <a:r>
              <a:rPr lang="en-GB"/>
              <a:t>Most f2f activities are possible online with the right tools and/or creativity</a:t>
            </a:r>
            <a:endParaRPr/>
          </a:p>
          <a:p>
            <a:pPr indent="-228600" lvl="0" marL="457200" marR="0" rtl="0" algn="l">
              <a:lnSpc>
                <a:spcPct val="100000"/>
              </a:lnSpc>
              <a:spcBef>
                <a:spcPts val="0"/>
              </a:spcBef>
              <a:spcAft>
                <a:spcPts val="0"/>
              </a:spcAft>
              <a:buSzPts val="1400"/>
              <a:buNone/>
            </a:pPr>
            <a:r>
              <a:t/>
            </a:r>
            <a:endParaRPr/>
          </a:p>
        </p:txBody>
      </p:sp>
      <p:sp>
        <p:nvSpPr>
          <p:cNvPr id="312" name="Google Shape;312;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4" name="Google Shape;324;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114300" rtl="0" algn="l">
              <a:lnSpc>
                <a:spcPct val="100000"/>
              </a:lnSpc>
              <a:spcBef>
                <a:spcPts val="0"/>
              </a:spcBef>
              <a:spcAft>
                <a:spcPts val="0"/>
              </a:spcAft>
              <a:buSzPts val="1400"/>
              <a:buNone/>
            </a:pPr>
            <a:r>
              <a:rPr lang="en-GB"/>
              <a:t>For the first stage, we have developed an analysis form which you will be using in the practical. It covers things like goals, content and audience as well as practical issues. </a:t>
            </a:r>
            <a:endParaRPr/>
          </a:p>
          <a:p>
            <a:pPr indent="0" lvl="0" marL="114300" rtl="0" algn="l">
              <a:lnSpc>
                <a:spcPct val="100000"/>
              </a:lnSpc>
              <a:spcBef>
                <a:spcPts val="0"/>
              </a:spcBef>
              <a:spcAft>
                <a:spcPts val="0"/>
              </a:spcAft>
              <a:buSzPts val="1400"/>
              <a:buNone/>
            </a:pPr>
            <a:r>
              <a:t/>
            </a:r>
            <a:endParaRPr/>
          </a:p>
          <a:p>
            <a:pPr indent="0" lvl="0" marL="114300" rtl="0" algn="l">
              <a:lnSpc>
                <a:spcPct val="100000"/>
              </a:lnSpc>
              <a:spcBef>
                <a:spcPts val="0"/>
              </a:spcBef>
              <a:spcAft>
                <a:spcPts val="0"/>
              </a:spcAft>
              <a:buSzPts val="1400"/>
              <a:buNone/>
            </a:pPr>
            <a:r>
              <a:rPr lang="en-GB"/>
              <a:t>Practical issues include: </a:t>
            </a:r>
            <a:endParaRPr/>
          </a:p>
          <a:p>
            <a:pPr indent="0" lvl="0" marL="114300" rtl="0" algn="l">
              <a:lnSpc>
                <a:spcPct val="100000"/>
              </a:lnSpc>
              <a:spcBef>
                <a:spcPts val="0"/>
              </a:spcBef>
              <a:spcAft>
                <a:spcPts val="0"/>
              </a:spcAft>
              <a:buSzPts val="1400"/>
              <a:buNone/>
            </a:pPr>
            <a:r>
              <a:rPr lang="en-GB"/>
              <a:t>Resources available </a:t>
            </a:r>
            <a:endParaRPr/>
          </a:p>
          <a:p>
            <a:pPr indent="0" lvl="0" marL="114300" rtl="0" algn="l">
              <a:lnSpc>
                <a:spcPct val="100000"/>
              </a:lnSpc>
              <a:spcBef>
                <a:spcPts val="0"/>
              </a:spcBef>
              <a:spcAft>
                <a:spcPts val="0"/>
              </a:spcAft>
              <a:buSzPts val="1400"/>
              <a:buNone/>
            </a:pPr>
            <a:r>
              <a:rPr lang="en-GB"/>
              <a:t>	Your technology </a:t>
            </a:r>
            <a:endParaRPr/>
          </a:p>
          <a:p>
            <a:pPr indent="0" lvl="0" marL="114300" rtl="0" algn="l">
              <a:lnSpc>
                <a:spcPct val="100000"/>
              </a:lnSpc>
              <a:spcBef>
                <a:spcPts val="0"/>
              </a:spcBef>
              <a:spcAft>
                <a:spcPts val="0"/>
              </a:spcAft>
              <a:buSzPts val="1400"/>
              <a:buNone/>
            </a:pPr>
            <a:r>
              <a:rPr lang="en-GB"/>
              <a:t>	Your time</a:t>
            </a:r>
            <a:endParaRPr/>
          </a:p>
          <a:p>
            <a:pPr indent="0" lvl="0" marL="114300" rtl="0" algn="l">
              <a:lnSpc>
                <a:spcPct val="100000"/>
              </a:lnSpc>
              <a:spcBef>
                <a:spcPts val="0"/>
              </a:spcBef>
              <a:spcAft>
                <a:spcPts val="0"/>
              </a:spcAft>
              <a:buSzPts val="1400"/>
              <a:buNone/>
            </a:pPr>
            <a:r>
              <a:rPr lang="en-GB"/>
              <a:t>Timing of training </a:t>
            </a:r>
            <a:endParaRPr/>
          </a:p>
          <a:p>
            <a:pPr indent="0" lvl="0" marL="114300" rtl="0" algn="l">
              <a:lnSpc>
                <a:spcPct val="100000"/>
              </a:lnSpc>
              <a:spcBef>
                <a:spcPts val="0"/>
              </a:spcBef>
              <a:spcAft>
                <a:spcPts val="0"/>
              </a:spcAft>
              <a:buSzPts val="1400"/>
              <a:buNone/>
            </a:pPr>
            <a:r>
              <a:rPr lang="en-GB"/>
              <a:t>How will you attract attendees? </a:t>
            </a:r>
            <a:endParaRPr/>
          </a:p>
          <a:p>
            <a:pPr indent="0" lvl="0" marL="114300" rtl="0" algn="l">
              <a:lnSpc>
                <a:spcPct val="100000"/>
              </a:lnSpc>
              <a:spcBef>
                <a:spcPts val="0"/>
              </a:spcBef>
              <a:spcAft>
                <a:spcPts val="0"/>
              </a:spcAft>
              <a:buSzPts val="1400"/>
              <a:buNone/>
            </a:pPr>
            <a:r>
              <a:rPr lang="en-GB"/>
              <a:t>How will others use / re-use your materials? (licensing)</a:t>
            </a:r>
            <a:endParaRPr/>
          </a:p>
        </p:txBody>
      </p:sp>
      <p:sp>
        <p:nvSpPr>
          <p:cNvPr id="325" name="Google Shape;325;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4" name="Google Shape;334;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lang="en-GB">
                <a:solidFill>
                  <a:srgbClr val="6E6F66"/>
                </a:solidFill>
                <a:latin typeface="Arial"/>
                <a:ea typeface="Arial"/>
                <a:cs typeface="Arial"/>
                <a:sym typeface="Arial"/>
              </a:rPr>
              <a:t>We’ll be getting you to think about goals, objectives and outcomes - it’s useful to know the difference, although again there is a lot of discussion about meaning! </a:t>
            </a:r>
            <a:endParaRPr>
              <a:solidFill>
                <a:srgbClr val="6E6F66"/>
              </a:solidFill>
              <a:latin typeface="Arial"/>
              <a:ea typeface="Arial"/>
              <a:cs typeface="Arial"/>
              <a:sym typeface="Arial"/>
            </a:endParaRPr>
          </a:p>
          <a:p>
            <a:pPr indent="-228600" lvl="0" marL="457200" marR="0" rtl="0" algn="l">
              <a:lnSpc>
                <a:spcPct val="100000"/>
              </a:lnSpc>
              <a:spcBef>
                <a:spcPts val="0"/>
              </a:spcBef>
              <a:spcAft>
                <a:spcPts val="0"/>
              </a:spcAft>
              <a:buSzPts val="1400"/>
              <a:buNone/>
            </a:pPr>
            <a:r>
              <a:t/>
            </a:r>
            <a:endParaRPr>
              <a:solidFill>
                <a:srgbClr val="6E6F66"/>
              </a:solidFill>
              <a:latin typeface="Arial"/>
              <a:ea typeface="Arial"/>
              <a:cs typeface="Arial"/>
              <a:sym typeface="Arial"/>
            </a:endParaRPr>
          </a:p>
          <a:p>
            <a:pPr indent="-228600" lvl="0" marL="457200" marR="0" rtl="0" algn="l">
              <a:lnSpc>
                <a:spcPct val="100000"/>
              </a:lnSpc>
              <a:spcBef>
                <a:spcPts val="0"/>
              </a:spcBef>
              <a:spcAft>
                <a:spcPts val="0"/>
              </a:spcAft>
              <a:buSzPts val="1400"/>
              <a:buNone/>
            </a:pPr>
            <a:r>
              <a:rPr lang="en-GB">
                <a:solidFill>
                  <a:srgbClr val="6E6F66"/>
                </a:solidFill>
                <a:latin typeface="Arial"/>
                <a:ea typeface="Arial"/>
                <a:cs typeface="Arial"/>
                <a:sym typeface="Arial"/>
              </a:rPr>
              <a:t>In our session we describe goals and objectives as the bigger picture and what the trainers will do to achieve the goal. Outcomes will be what the learner can do afterwards.  Broader to more specific. </a:t>
            </a:r>
            <a:endParaRPr>
              <a:solidFill>
                <a:srgbClr val="6E6F66"/>
              </a:solidFill>
              <a:latin typeface="Arial"/>
              <a:ea typeface="Arial"/>
              <a:cs typeface="Arial"/>
              <a:sym typeface="Arial"/>
            </a:endParaRPr>
          </a:p>
          <a:p>
            <a:pPr indent="-228600" lvl="0" marL="457200" marR="0" rtl="0" algn="l">
              <a:lnSpc>
                <a:spcPct val="100000"/>
              </a:lnSpc>
              <a:spcBef>
                <a:spcPts val="0"/>
              </a:spcBef>
              <a:spcAft>
                <a:spcPts val="0"/>
              </a:spcAft>
              <a:buSzPts val="1400"/>
              <a:buNone/>
            </a:pPr>
            <a:r>
              <a:t/>
            </a:r>
            <a:endParaRPr>
              <a:solidFill>
                <a:srgbClr val="6E6F66"/>
              </a:solidFill>
              <a:latin typeface="Arial"/>
              <a:ea typeface="Arial"/>
              <a:cs typeface="Arial"/>
              <a:sym typeface="Arial"/>
            </a:endParaRPr>
          </a:p>
          <a:p>
            <a:pPr indent="-228600" lvl="0" marL="457200" marR="0" rtl="0" algn="l">
              <a:lnSpc>
                <a:spcPct val="100000"/>
              </a:lnSpc>
              <a:spcBef>
                <a:spcPts val="0"/>
              </a:spcBef>
              <a:spcAft>
                <a:spcPts val="0"/>
              </a:spcAft>
              <a:buSzPts val="1400"/>
              <a:buNone/>
            </a:pPr>
            <a:r>
              <a:rPr lang="en-GB">
                <a:solidFill>
                  <a:srgbClr val="6E6F66"/>
                </a:solidFill>
                <a:latin typeface="Arial"/>
                <a:ea typeface="Arial"/>
                <a:cs typeface="Arial"/>
                <a:sym typeface="Arial"/>
              </a:rPr>
              <a:t>Eg. </a:t>
            </a:r>
            <a:endParaRPr>
              <a:solidFill>
                <a:srgbClr val="6E6F66"/>
              </a:solidFill>
              <a:latin typeface="Arial"/>
              <a:ea typeface="Arial"/>
              <a:cs typeface="Arial"/>
              <a:sym typeface="Arial"/>
            </a:endParaRPr>
          </a:p>
          <a:p>
            <a:pPr indent="-228600" lvl="0" marL="457200" marR="0" rtl="0" algn="l">
              <a:lnSpc>
                <a:spcPct val="100000"/>
              </a:lnSpc>
              <a:spcBef>
                <a:spcPts val="0"/>
              </a:spcBef>
              <a:spcAft>
                <a:spcPts val="0"/>
              </a:spcAft>
              <a:buSzPts val="1400"/>
              <a:buNone/>
            </a:pPr>
            <a:r>
              <a:rPr lang="en-GB">
                <a:solidFill>
                  <a:srgbClr val="6E6F66"/>
                </a:solidFill>
                <a:latin typeface="Arial"/>
                <a:ea typeface="Arial"/>
                <a:cs typeface="Arial"/>
                <a:sym typeface="Arial"/>
              </a:rPr>
              <a:t>Goal - to improve data management at Ghent University </a:t>
            </a:r>
            <a:endParaRPr>
              <a:solidFill>
                <a:srgbClr val="6E6F66"/>
              </a:solidFill>
              <a:latin typeface="Arial"/>
              <a:ea typeface="Arial"/>
              <a:cs typeface="Arial"/>
              <a:sym typeface="Arial"/>
            </a:endParaRPr>
          </a:p>
          <a:p>
            <a:pPr indent="-228600" lvl="0" marL="457200" marR="0" rtl="0" algn="l">
              <a:lnSpc>
                <a:spcPct val="100000"/>
              </a:lnSpc>
              <a:spcBef>
                <a:spcPts val="0"/>
              </a:spcBef>
              <a:spcAft>
                <a:spcPts val="0"/>
              </a:spcAft>
              <a:buSzPts val="1400"/>
              <a:buNone/>
            </a:pPr>
            <a:r>
              <a:rPr lang="en-GB">
                <a:solidFill>
                  <a:srgbClr val="6E6F66"/>
                </a:solidFill>
                <a:latin typeface="Arial"/>
                <a:ea typeface="Arial"/>
                <a:cs typeface="Arial"/>
                <a:sym typeface="Arial"/>
              </a:rPr>
              <a:t>Objectives - run a series of training courses</a:t>
            </a:r>
            <a:endParaRPr>
              <a:solidFill>
                <a:srgbClr val="6E6F66"/>
              </a:solidFill>
              <a:latin typeface="Arial"/>
              <a:ea typeface="Arial"/>
              <a:cs typeface="Arial"/>
              <a:sym typeface="Arial"/>
            </a:endParaRPr>
          </a:p>
          <a:p>
            <a:pPr indent="-228600" lvl="0" marL="457200" marR="0" rtl="0" algn="l">
              <a:lnSpc>
                <a:spcPct val="100000"/>
              </a:lnSpc>
              <a:spcBef>
                <a:spcPts val="0"/>
              </a:spcBef>
              <a:spcAft>
                <a:spcPts val="0"/>
              </a:spcAft>
              <a:buSzPts val="1400"/>
              <a:buNone/>
            </a:pPr>
            <a:r>
              <a:rPr lang="en-GB">
                <a:solidFill>
                  <a:srgbClr val="6E6F66"/>
                </a:solidFill>
                <a:latin typeface="Arial"/>
                <a:ea typeface="Arial"/>
                <a:cs typeface="Arial"/>
                <a:sym typeface="Arial"/>
              </a:rPr>
              <a:t>Outcomes - researchers will be able to create a data management plan and know what support is available to them</a:t>
            </a:r>
            <a:endParaRPr>
              <a:solidFill>
                <a:srgbClr val="6E6F66"/>
              </a:solidFill>
              <a:latin typeface="Arial"/>
              <a:ea typeface="Arial"/>
              <a:cs typeface="Arial"/>
              <a:sym typeface="Arial"/>
            </a:endParaRPr>
          </a:p>
          <a:p>
            <a:pPr indent="-228600" lvl="0" marL="457200" marR="0" rtl="0" algn="l">
              <a:lnSpc>
                <a:spcPct val="100000"/>
              </a:lnSpc>
              <a:spcBef>
                <a:spcPts val="0"/>
              </a:spcBef>
              <a:spcAft>
                <a:spcPts val="0"/>
              </a:spcAft>
              <a:buSzPts val="1400"/>
              <a:buNone/>
            </a:pPr>
            <a:r>
              <a:t/>
            </a:r>
            <a:endParaRPr>
              <a:solidFill>
                <a:srgbClr val="6E6F66"/>
              </a:solidFill>
              <a:latin typeface="Arial"/>
              <a:ea typeface="Arial"/>
              <a:cs typeface="Arial"/>
              <a:sym typeface="Arial"/>
            </a:endParaRPr>
          </a:p>
          <a:p>
            <a:pPr indent="-228600" lvl="0" marL="457200" marR="0" rtl="0" algn="l">
              <a:lnSpc>
                <a:spcPct val="100000"/>
              </a:lnSpc>
              <a:spcBef>
                <a:spcPts val="0"/>
              </a:spcBef>
              <a:spcAft>
                <a:spcPts val="0"/>
              </a:spcAft>
              <a:buSzPts val="1400"/>
              <a:buNone/>
            </a:pPr>
            <a:r>
              <a:rPr b="0" i="0" lang="en-GB">
                <a:solidFill>
                  <a:srgbClr val="6E6F66"/>
                </a:solidFill>
                <a:latin typeface="Arial"/>
                <a:ea typeface="Arial"/>
                <a:cs typeface="Arial"/>
                <a:sym typeface="Arial"/>
              </a:rPr>
              <a:t>http://www.drew.edu/sla/outcomes/</a:t>
            </a:r>
            <a:endParaRPr/>
          </a:p>
          <a:p>
            <a:pPr indent="-228600" lvl="0" marL="457200" marR="0" rtl="0" algn="l">
              <a:lnSpc>
                <a:spcPct val="100000"/>
              </a:lnSpc>
              <a:spcBef>
                <a:spcPts val="0"/>
              </a:spcBef>
              <a:spcAft>
                <a:spcPts val="0"/>
              </a:spcAft>
              <a:buSzPts val="1400"/>
              <a:buNone/>
            </a:pPr>
            <a:r>
              <a:rPr b="0" i="0" lang="en-GB">
                <a:solidFill>
                  <a:srgbClr val="6E6F66"/>
                </a:solidFill>
                <a:latin typeface="Arial"/>
                <a:ea typeface="Arial"/>
                <a:cs typeface="Arial"/>
                <a:sym typeface="Arial"/>
              </a:rPr>
              <a:t>"Often, one of the most confusing parts of doing assessment is understanding the difference between goals, objectives, and outcomes.  Although there is no official dictionary of assessment, it is helpful for all stakeholders in the assessment process to share a common understanding jargon used in talking about assessment. </a:t>
            </a:r>
            <a:endParaRPr b="0" i="0">
              <a:solidFill>
                <a:srgbClr val="6E6F66"/>
              </a:solidFill>
              <a:latin typeface="Arial"/>
              <a:ea typeface="Arial"/>
              <a:cs typeface="Arial"/>
              <a:sym typeface="Arial"/>
            </a:endParaRPr>
          </a:p>
          <a:p>
            <a:pPr indent="-228600" lvl="0" marL="457200" marR="0" rtl="0" algn="l">
              <a:lnSpc>
                <a:spcPct val="100000"/>
              </a:lnSpc>
              <a:spcBef>
                <a:spcPts val="0"/>
              </a:spcBef>
              <a:spcAft>
                <a:spcPts val="0"/>
              </a:spcAft>
              <a:buSzPts val="1400"/>
              <a:buNone/>
            </a:pPr>
            <a:r>
              <a:t/>
            </a:r>
            <a:endParaRPr>
              <a:solidFill>
                <a:srgbClr val="6E6F66"/>
              </a:solidFill>
              <a:latin typeface="Arial"/>
              <a:ea typeface="Arial"/>
              <a:cs typeface="Arial"/>
              <a:sym typeface="Arial"/>
            </a:endParaRPr>
          </a:p>
          <a:p>
            <a:pPr indent="-228600" lvl="0" marL="457200" marR="0" rtl="0" algn="l">
              <a:lnSpc>
                <a:spcPct val="100000"/>
              </a:lnSpc>
              <a:spcBef>
                <a:spcPts val="0"/>
              </a:spcBef>
              <a:spcAft>
                <a:spcPts val="0"/>
              </a:spcAft>
              <a:buSzPts val="1400"/>
              <a:buNone/>
            </a:pPr>
            <a:r>
              <a:t/>
            </a:r>
            <a:endParaRPr>
              <a:solidFill>
                <a:srgbClr val="6E6F66"/>
              </a:solidFill>
              <a:latin typeface="Arial"/>
              <a:ea typeface="Arial"/>
              <a:cs typeface="Arial"/>
              <a:sym typeface="Arial"/>
            </a:endParaRPr>
          </a:p>
        </p:txBody>
      </p:sp>
      <p:sp>
        <p:nvSpPr>
          <p:cNvPr id="335" name="Google Shape;335;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Think about your audience and their experience as much as you can - if you don’t know specifically, you can create a ‘persona’ which describes your intended audience. They might be researchers or other staff in your case.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Thinking about their knowledge, experience, motivation, fears etc can help you address these in your training design. </a:t>
            </a:r>
            <a:endParaRPr/>
          </a:p>
        </p:txBody>
      </p:sp>
      <p:sp>
        <p:nvSpPr>
          <p:cNvPr id="357" name="Google Shape;357;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6" name="Google Shape;366;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r>
              <a:rPr lang="en-GB"/>
              <a:t>Now we come to design, the method we are using is the ABC learning design method developed. It’s quite an interactive methods and has been adapted to online delivery. </a:t>
            </a:r>
            <a:endParaRPr/>
          </a:p>
          <a:p>
            <a:pPr indent="0" lvl="0" marL="0" marR="0" rtl="0" algn="l">
              <a:lnSpc>
                <a:spcPct val="100000"/>
              </a:lnSpc>
              <a:spcBef>
                <a:spcPts val="0"/>
              </a:spcBef>
              <a:spcAft>
                <a:spcPts val="0"/>
              </a:spcAft>
              <a:buSzPts val="1400"/>
              <a:buNone/>
            </a:pPr>
            <a:r>
              <a:t/>
            </a:r>
            <a:endParaRPr/>
          </a:p>
          <a:p>
            <a:pPr indent="0" lvl="0" marL="0" marR="0" rtl="0" algn="l">
              <a:lnSpc>
                <a:spcPct val="100000"/>
              </a:lnSpc>
              <a:spcBef>
                <a:spcPts val="0"/>
              </a:spcBef>
              <a:spcAft>
                <a:spcPts val="0"/>
              </a:spcAft>
              <a:buSzPts val="1400"/>
              <a:buNone/>
            </a:pPr>
            <a:r>
              <a:rPr lang="en-GB"/>
              <a:t>It’s a quick and simple method but we have created an even shorter version which Linas will explain shortly, but please do explore the full version after today. </a:t>
            </a:r>
            <a:endParaRPr/>
          </a:p>
          <a:p>
            <a:pPr indent="0" lvl="0" marL="0" marR="0" rtl="0" algn="l">
              <a:lnSpc>
                <a:spcPct val="100000"/>
              </a:lnSpc>
              <a:spcBef>
                <a:spcPts val="0"/>
              </a:spcBef>
              <a:spcAft>
                <a:spcPts val="0"/>
              </a:spcAft>
              <a:buSzPts val="1400"/>
              <a:buNone/>
            </a:pPr>
            <a:r>
              <a:t/>
            </a:r>
            <a:endParaRPr/>
          </a:p>
          <a:p>
            <a:pPr indent="0" lvl="0" marL="0" marR="0" rtl="0" algn="l">
              <a:lnSpc>
                <a:spcPct val="100000"/>
              </a:lnSpc>
              <a:spcBef>
                <a:spcPts val="0"/>
              </a:spcBef>
              <a:spcAft>
                <a:spcPts val="0"/>
              </a:spcAft>
              <a:buSzPts val="1400"/>
              <a:buNone/>
            </a:pPr>
            <a:r>
              <a:rPr lang="en-GB"/>
              <a:t>Essentially it involves mapping the learner’s journey through your training and identifying appropriate activities. </a:t>
            </a:r>
            <a:endParaRPr/>
          </a:p>
          <a:p>
            <a:pPr indent="0" lvl="0" marL="0" marR="0" rtl="0" algn="l">
              <a:lnSpc>
                <a:spcPct val="100000"/>
              </a:lnSpc>
              <a:spcBef>
                <a:spcPts val="0"/>
              </a:spcBef>
              <a:spcAft>
                <a:spcPts val="0"/>
              </a:spcAft>
              <a:buSzPts val="1400"/>
              <a:buNone/>
            </a:pPr>
            <a:r>
              <a:t/>
            </a:r>
            <a:endParaRPr/>
          </a:p>
        </p:txBody>
      </p:sp>
      <p:sp>
        <p:nvSpPr>
          <p:cNvPr id="367" name="Google Shape;367;p3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In the full activity you use learning type cards and select what type (or types) of learning you want for each topic.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If you look at the cards you will notice a links to Bloom’s taxonomy (eg acquiring knowledge, practice / producing their own content) and elements of andragogy - learning through discussion and collaboration.</a:t>
            </a:r>
            <a:endParaRPr/>
          </a:p>
        </p:txBody>
      </p:sp>
      <p:sp>
        <p:nvSpPr>
          <p:cNvPr id="378" name="Google Shape;378;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2" name="Google Shape;392;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lang="en-GB"/>
              <a:t>If you wanted to do the full version, it’s available at the web site link earlier. It’s useful to do it this way as you can easily see patterns - I ended up starting most of my topics with acquisition, so I could perhaps look at how I could do things differently, eg start with investigation or discussion. </a:t>
            </a:r>
            <a:endParaRPr/>
          </a:p>
          <a:p>
            <a:pPr indent="-228600" lvl="0" marL="457200" marR="0" rtl="0" algn="l">
              <a:lnSpc>
                <a:spcPct val="100000"/>
              </a:lnSpc>
              <a:spcBef>
                <a:spcPts val="0"/>
              </a:spcBef>
              <a:spcAft>
                <a:spcPts val="0"/>
              </a:spcAft>
              <a:buSzPts val="1400"/>
              <a:buNone/>
            </a:pPr>
            <a:r>
              <a:t/>
            </a:r>
            <a:endParaRPr/>
          </a:p>
          <a:p>
            <a:pPr indent="-228600" lvl="0" marL="457200" marR="0" rtl="0" algn="l">
              <a:lnSpc>
                <a:spcPct val="100000"/>
              </a:lnSpc>
              <a:spcBef>
                <a:spcPts val="0"/>
              </a:spcBef>
              <a:spcAft>
                <a:spcPts val="0"/>
              </a:spcAft>
              <a:buSzPts val="1400"/>
              <a:buNone/>
            </a:pPr>
            <a:r>
              <a:rPr lang="en-GB"/>
              <a:t>Evaluation is mapped on to the pathway with yellow stars – this could be evaluation of learning ie assessment (formative / summative) or evaluation of the course itself. But it needs to be considered at the design stage, not tagged on afterwards. </a:t>
            </a:r>
            <a:endParaRPr/>
          </a:p>
        </p:txBody>
      </p:sp>
      <p:sp>
        <p:nvSpPr>
          <p:cNvPr id="393" name="Google Shape;393;p3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Linas will now explain what you’ll be doing after the break.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Please ask questions in the chat and I’ll answer them over the break. </a:t>
            </a:r>
            <a:endParaRPr/>
          </a:p>
        </p:txBody>
      </p:sp>
      <p:sp>
        <p:nvSpPr>
          <p:cNvPr id="400" name="Google Shape;400;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de8e0a61c2_0_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08" name="Google Shape;408;gde8e0a61c2_0_2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9" name="Google Shape;409;gde8e0a61c2_0_2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de8e0a61c2_0_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17" name="Google Shape;417;gde8e0a61c2_0_2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8" name="Google Shape;418;gde8e0a61c2_0_2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6" name="Google Shape;426;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427" name="Google Shape;427;p3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gif"/></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 título" type="title">
  <p:cSld name="TITLE">
    <p:bg>
      <p:bgPr>
        <a:solidFill>
          <a:srgbClr val="3F3F3F"/>
        </a:solidFill>
      </p:bgPr>
    </p:bg>
    <p:spTree>
      <p:nvGrpSpPr>
        <p:cNvPr id="17" name="Shape 17"/>
        <p:cNvGrpSpPr/>
        <p:nvPr/>
      </p:nvGrpSpPr>
      <p:grpSpPr>
        <a:xfrm>
          <a:off x="0" y="0"/>
          <a:ext cx="0" cy="0"/>
          <a:chOff x="0" y="0"/>
          <a:chExt cx="0" cy="0"/>
        </a:xfrm>
      </p:grpSpPr>
      <p:sp>
        <p:nvSpPr>
          <p:cNvPr id="18" name="Google Shape;18;p2"/>
          <p:cNvSpPr/>
          <p:nvPr/>
        </p:nvSpPr>
        <p:spPr>
          <a:xfrm>
            <a:off x="10202779" y="1"/>
            <a:ext cx="1989222" cy="1030288"/>
          </a:xfrm>
          <a:prstGeom prst="rect">
            <a:avLst/>
          </a:prstGeom>
          <a:solidFill>
            <a:srgbClr val="3F3F3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9" name="Google Shape;19;p2"/>
          <p:cNvSpPr txBox="1"/>
          <p:nvPr>
            <p:ph type="ctrTitle"/>
          </p:nvPr>
        </p:nvSpPr>
        <p:spPr>
          <a:xfrm>
            <a:off x="565484" y="1122363"/>
            <a:ext cx="10102516" cy="23876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6000"/>
              <a:buFont typeface="Nunito"/>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
          <p:cNvSpPr txBox="1"/>
          <p:nvPr>
            <p:ph idx="1" type="subTitle"/>
          </p:nvPr>
        </p:nvSpPr>
        <p:spPr>
          <a:xfrm>
            <a:off x="565484" y="3602038"/>
            <a:ext cx="10102516" cy="1655762"/>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lt1"/>
              </a:buClr>
              <a:buSzPts val="2400"/>
              <a:buNone/>
              <a:defRPr sz="24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1" name="Google Shape;21;p2"/>
          <p:cNvSpPr txBox="1"/>
          <p:nvPr>
            <p:ph idx="11" type="ftr"/>
          </p:nvPr>
        </p:nvSpPr>
        <p:spPr>
          <a:xfrm>
            <a:off x="838200" y="6356350"/>
            <a:ext cx="7315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2"/>
          <p:cNvSpPr txBox="1"/>
          <p:nvPr>
            <p:ph idx="12" type="sldNum"/>
          </p:nvPr>
        </p:nvSpPr>
        <p:spPr>
          <a:xfrm>
            <a:off x="10503568" y="6356350"/>
            <a:ext cx="850232"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GB"/>
              <a:t>‹#›</a:t>
            </a:fld>
            <a:endParaRPr/>
          </a:p>
        </p:txBody>
      </p:sp>
      <p:pic>
        <p:nvPicPr>
          <p:cNvPr id="23" name="Google Shape;23;p2"/>
          <p:cNvPicPr preferRelativeResize="0"/>
          <p:nvPr/>
        </p:nvPicPr>
        <p:blipFill rotWithShape="1">
          <a:blip r:embed="rId2">
            <a:alphaModFix/>
          </a:blip>
          <a:srcRect b="0" l="0" r="0" t="0"/>
          <a:stretch/>
        </p:blipFill>
        <p:spPr>
          <a:xfrm>
            <a:off x="10297699" y="207964"/>
            <a:ext cx="1637628" cy="772591"/>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24" name="Shape 24"/>
        <p:cNvGrpSpPr/>
        <p:nvPr/>
      </p:nvGrpSpPr>
      <p:grpSpPr>
        <a:xfrm>
          <a:off x="0" y="0"/>
          <a:ext cx="0" cy="0"/>
          <a:chOff x="0" y="0"/>
          <a:chExt cx="0" cy="0"/>
        </a:xfrm>
      </p:grpSpPr>
      <p:sp>
        <p:nvSpPr>
          <p:cNvPr id="25" name="Google Shape;25;p3"/>
          <p:cNvSpPr txBox="1"/>
          <p:nvPr>
            <p:ph type="title"/>
          </p:nvPr>
        </p:nvSpPr>
        <p:spPr>
          <a:xfrm>
            <a:off x="838200" y="365125"/>
            <a:ext cx="9268326"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 name="Google Shape;27;p3"/>
          <p:cNvSpPr txBox="1"/>
          <p:nvPr>
            <p:ph idx="12" type="sldNum"/>
          </p:nvPr>
        </p:nvSpPr>
        <p:spPr>
          <a:xfrm>
            <a:off x="10503568" y="6356350"/>
            <a:ext cx="850232"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GB"/>
              <a:t>‹#›</a:t>
            </a:fld>
            <a:endParaRPr/>
          </a:p>
        </p:txBody>
      </p:sp>
      <p:pic>
        <p:nvPicPr>
          <p:cNvPr id="28" name="Google Shape;28;p3"/>
          <p:cNvPicPr preferRelativeResize="0"/>
          <p:nvPr/>
        </p:nvPicPr>
        <p:blipFill rotWithShape="1">
          <a:blip r:embed="rId2">
            <a:alphaModFix/>
          </a:blip>
          <a:srcRect b="0" l="0" r="0" t="0"/>
          <a:stretch/>
        </p:blipFill>
        <p:spPr>
          <a:xfrm>
            <a:off x="10233091" y="159821"/>
            <a:ext cx="1647760" cy="809916"/>
          </a:xfrm>
          <a:prstGeom prst="rect">
            <a:avLst/>
          </a:prstGeom>
          <a:noFill/>
          <a:ln>
            <a:noFill/>
          </a:ln>
        </p:spPr>
      </p:pic>
      <p:sp>
        <p:nvSpPr>
          <p:cNvPr id="29" name="Google Shape;29;p3"/>
          <p:cNvSpPr txBox="1"/>
          <p:nvPr>
            <p:ph idx="11" type="ftr"/>
          </p:nvPr>
        </p:nvSpPr>
        <p:spPr>
          <a:xfrm>
            <a:off x="838200" y="6356350"/>
            <a:ext cx="7315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30" name="Shape 30"/>
        <p:cNvGrpSpPr/>
        <p:nvPr/>
      </p:nvGrpSpPr>
      <p:grpSpPr>
        <a:xfrm>
          <a:off x="0" y="0"/>
          <a:ext cx="0" cy="0"/>
          <a:chOff x="0" y="0"/>
          <a:chExt cx="0" cy="0"/>
        </a:xfrm>
      </p:grpSpPr>
      <p:sp>
        <p:nvSpPr>
          <p:cNvPr id="31" name="Google Shape;31;p4"/>
          <p:cNvSpPr txBox="1"/>
          <p:nvPr>
            <p:ph idx="11" type="ftr"/>
          </p:nvPr>
        </p:nvSpPr>
        <p:spPr>
          <a:xfrm>
            <a:off x="838200" y="6356350"/>
            <a:ext cx="7315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4"/>
          <p:cNvSpPr txBox="1"/>
          <p:nvPr>
            <p:ph idx="12" type="sldNum"/>
          </p:nvPr>
        </p:nvSpPr>
        <p:spPr>
          <a:xfrm>
            <a:off x="10503568" y="6356350"/>
            <a:ext cx="850232"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33" name="Shape 33"/>
        <p:cNvGrpSpPr/>
        <p:nvPr/>
      </p:nvGrpSpPr>
      <p:grpSpPr>
        <a:xfrm>
          <a:off x="0" y="0"/>
          <a:ext cx="0" cy="0"/>
          <a:chOff x="0" y="0"/>
          <a:chExt cx="0" cy="0"/>
        </a:xfrm>
      </p:grpSpPr>
      <p:sp>
        <p:nvSpPr>
          <p:cNvPr id="34" name="Google Shape;34;p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accent1"/>
              </a:buClr>
              <a:buSzPts val="4800"/>
              <a:buFont typeface="Nunito"/>
              <a:buNone/>
              <a:defRPr sz="4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6" name="Google Shape;36;p5"/>
          <p:cNvSpPr txBox="1"/>
          <p:nvPr>
            <p:ph idx="11" type="ftr"/>
          </p:nvPr>
        </p:nvSpPr>
        <p:spPr>
          <a:xfrm>
            <a:off x="838200" y="6356350"/>
            <a:ext cx="7315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37" name="Shape 37"/>
        <p:cNvGrpSpPr/>
        <p:nvPr/>
      </p:nvGrpSpPr>
      <p:grpSpPr>
        <a:xfrm>
          <a:off x="0" y="0"/>
          <a:ext cx="0" cy="0"/>
          <a:chOff x="0" y="0"/>
          <a:chExt cx="0" cy="0"/>
        </a:xfrm>
      </p:grpSpPr>
      <p:sp>
        <p:nvSpPr>
          <p:cNvPr id="38" name="Google Shape;38;p6"/>
          <p:cNvSpPr txBox="1"/>
          <p:nvPr>
            <p:ph type="title"/>
          </p:nvPr>
        </p:nvSpPr>
        <p:spPr>
          <a:xfrm>
            <a:off x="838200" y="365125"/>
            <a:ext cx="9268326"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6"/>
          <p:cNvSpPr txBox="1"/>
          <p:nvPr>
            <p:ph idx="12" type="sldNum"/>
          </p:nvPr>
        </p:nvSpPr>
        <p:spPr>
          <a:xfrm>
            <a:off x="10503568" y="6356350"/>
            <a:ext cx="850232"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GB"/>
              <a:t>‹#›</a:t>
            </a:fld>
            <a:endParaRPr/>
          </a:p>
        </p:txBody>
      </p:sp>
      <p:sp>
        <p:nvSpPr>
          <p:cNvPr id="42" name="Google Shape;42;p6"/>
          <p:cNvSpPr txBox="1"/>
          <p:nvPr>
            <p:ph idx="11" type="ftr"/>
          </p:nvPr>
        </p:nvSpPr>
        <p:spPr>
          <a:xfrm>
            <a:off x="838200" y="6356350"/>
            <a:ext cx="7315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43" name="Shape 43"/>
        <p:cNvGrpSpPr/>
        <p:nvPr/>
      </p:nvGrpSpPr>
      <p:grpSpPr>
        <a:xfrm>
          <a:off x="0" y="0"/>
          <a:ext cx="0" cy="0"/>
          <a:chOff x="0" y="0"/>
          <a:chExt cx="0" cy="0"/>
        </a:xfrm>
      </p:grpSpPr>
      <p:sp>
        <p:nvSpPr>
          <p:cNvPr id="44" name="Google Shape;44;p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6" name="Google Shape;46;p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p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8" name="Google Shape;48;p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 name="Google Shape;49;p7"/>
          <p:cNvSpPr txBox="1"/>
          <p:nvPr>
            <p:ph idx="12" type="sldNum"/>
          </p:nvPr>
        </p:nvSpPr>
        <p:spPr>
          <a:xfrm>
            <a:off x="10503568" y="6356350"/>
            <a:ext cx="850232"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GB"/>
              <a:t>‹#›</a:t>
            </a:fld>
            <a:endParaRPr/>
          </a:p>
        </p:txBody>
      </p:sp>
      <p:sp>
        <p:nvSpPr>
          <p:cNvPr id="50" name="Google Shape;50;p7"/>
          <p:cNvSpPr txBox="1"/>
          <p:nvPr>
            <p:ph idx="11" type="ftr"/>
          </p:nvPr>
        </p:nvSpPr>
        <p:spPr>
          <a:xfrm>
            <a:off x="838200" y="6356350"/>
            <a:ext cx="7315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el título" type="titleOnly">
  <p:cSld name="TITLE_ONLY">
    <p:spTree>
      <p:nvGrpSpPr>
        <p:cNvPr id="51" name="Shape 51"/>
        <p:cNvGrpSpPr/>
        <p:nvPr/>
      </p:nvGrpSpPr>
      <p:grpSpPr>
        <a:xfrm>
          <a:off x="0" y="0"/>
          <a:ext cx="0" cy="0"/>
          <a:chOff x="0" y="0"/>
          <a:chExt cx="0" cy="0"/>
        </a:xfrm>
      </p:grpSpPr>
      <p:sp>
        <p:nvSpPr>
          <p:cNvPr id="52" name="Google Shape;52;p8"/>
          <p:cNvSpPr txBox="1"/>
          <p:nvPr>
            <p:ph type="title"/>
          </p:nvPr>
        </p:nvSpPr>
        <p:spPr>
          <a:xfrm>
            <a:off x="838200" y="365125"/>
            <a:ext cx="9268326"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8"/>
          <p:cNvSpPr txBox="1"/>
          <p:nvPr>
            <p:ph idx="12" type="sldNum"/>
          </p:nvPr>
        </p:nvSpPr>
        <p:spPr>
          <a:xfrm>
            <a:off x="10503568" y="6356350"/>
            <a:ext cx="850232"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GB"/>
              <a:t>‹#›</a:t>
            </a:fld>
            <a:endParaRPr/>
          </a:p>
        </p:txBody>
      </p:sp>
      <p:sp>
        <p:nvSpPr>
          <p:cNvPr id="54" name="Google Shape;54;p8"/>
          <p:cNvSpPr txBox="1"/>
          <p:nvPr>
            <p:ph idx="11" type="ftr"/>
          </p:nvPr>
        </p:nvSpPr>
        <p:spPr>
          <a:xfrm>
            <a:off x="838200" y="6356350"/>
            <a:ext cx="7315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55" name="Shape 55"/>
        <p:cNvGrpSpPr/>
        <p:nvPr/>
      </p:nvGrpSpPr>
      <p:grpSpPr>
        <a:xfrm>
          <a:off x="0" y="0"/>
          <a:ext cx="0" cy="0"/>
          <a:chOff x="0" y="0"/>
          <a:chExt cx="0" cy="0"/>
        </a:xfrm>
      </p:grpSpPr>
      <p:sp>
        <p:nvSpPr>
          <p:cNvPr id="56" name="Google Shape;56;p9"/>
          <p:cNvSpPr txBox="1"/>
          <p:nvPr>
            <p:ph type="title"/>
          </p:nvPr>
        </p:nvSpPr>
        <p:spPr>
          <a:xfrm>
            <a:off x="839788" y="457200"/>
            <a:ext cx="9194549"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accent1"/>
              </a:buClr>
              <a:buSzPts val="3200"/>
              <a:buFont typeface="Nunito"/>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9"/>
          <p:cNvSpPr txBox="1"/>
          <p:nvPr>
            <p:ph idx="1" type="body"/>
          </p:nvPr>
        </p:nvSpPr>
        <p:spPr>
          <a:xfrm>
            <a:off x="5183188" y="2057400"/>
            <a:ext cx="6172200" cy="3803650"/>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8" name="Google Shape;58;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9" name="Google Shape;59;p9"/>
          <p:cNvSpPr txBox="1"/>
          <p:nvPr>
            <p:ph idx="12" type="sldNum"/>
          </p:nvPr>
        </p:nvSpPr>
        <p:spPr>
          <a:xfrm>
            <a:off x="10503568" y="6356350"/>
            <a:ext cx="850232"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GB"/>
              <a:t>‹#›</a:t>
            </a:fld>
            <a:endParaRPr/>
          </a:p>
        </p:txBody>
      </p:sp>
      <p:sp>
        <p:nvSpPr>
          <p:cNvPr id="60" name="Google Shape;60;p9"/>
          <p:cNvSpPr txBox="1"/>
          <p:nvPr>
            <p:ph idx="11" type="ftr"/>
          </p:nvPr>
        </p:nvSpPr>
        <p:spPr>
          <a:xfrm>
            <a:off x="838200" y="6356350"/>
            <a:ext cx="7315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accent1"/>
              </a:buClr>
              <a:buSzPts val="3200"/>
              <a:buFont typeface="Nunito"/>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0"/>
          <p:cNvSpPr/>
          <p:nvPr>
            <p:ph idx="2" type="pic"/>
          </p:nvPr>
        </p:nvSpPr>
        <p:spPr>
          <a:xfrm>
            <a:off x="5183188" y="1215189"/>
            <a:ext cx="6172200" cy="4645861"/>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Nunito"/>
                <a:ea typeface="Nunito"/>
                <a:cs typeface="Nunito"/>
                <a:sym typeface="Nunito"/>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Nunito"/>
                <a:ea typeface="Nunito"/>
                <a:cs typeface="Nunito"/>
                <a:sym typeface="Nunito"/>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Nunito"/>
                <a:ea typeface="Nunito"/>
                <a:cs typeface="Nunito"/>
                <a:sym typeface="Nunito"/>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Nunito"/>
                <a:ea typeface="Nunito"/>
                <a:cs typeface="Nunito"/>
                <a:sym typeface="Nunito"/>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Nunito"/>
                <a:ea typeface="Nunito"/>
                <a:cs typeface="Nunito"/>
                <a:sym typeface="Nunito"/>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4" name="Google Shape;64;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10"/>
          <p:cNvSpPr txBox="1"/>
          <p:nvPr>
            <p:ph idx="11" type="ftr"/>
          </p:nvPr>
        </p:nvSpPr>
        <p:spPr>
          <a:xfrm>
            <a:off x="838200" y="6356350"/>
            <a:ext cx="7315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0"/>
          <p:cNvSpPr txBox="1"/>
          <p:nvPr>
            <p:ph idx="12" type="sldNum"/>
          </p:nvPr>
        </p:nvSpPr>
        <p:spPr>
          <a:xfrm>
            <a:off x="10503568" y="6356350"/>
            <a:ext cx="850232"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67" name="Shape 67"/>
        <p:cNvGrpSpPr/>
        <p:nvPr/>
      </p:nvGrpSpPr>
      <p:grpSpPr>
        <a:xfrm>
          <a:off x="0" y="0"/>
          <a:ext cx="0" cy="0"/>
          <a:chOff x="0" y="0"/>
          <a:chExt cx="0" cy="0"/>
        </a:xfrm>
      </p:grpSpPr>
      <p:sp>
        <p:nvSpPr>
          <p:cNvPr id="68" name="Google Shape;68;p11"/>
          <p:cNvSpPr txBox="1"/>
          <p:nvPr>
            <p:ph type="title"/>
          </p:nvPr>
        </p:nvSpPr>
        <p:spPr>
          <a:xfrm>
            <a:off x="838200" y="365125"/>
            <a:ext cx="9268326"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0" name="Google Shape;70;p11"/>
          <p:cNvSpPr txBox="1"/>
          <p:nvPr>
            <p:ph idx="12" type="sldNum"/>
          </p:nvPr>
        </p:nvSpPr>
        <p:spPr>
          <a:xfrm>
            <a:off x="10503568" y="6356350"/>
            <a:ext cx="850232"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GB"/>
              <a:t>‹#›</a:t>
            </a:fld>
            <a:endParaRPr/>
          </a:p>
        </p:txBody>
      </p:sp>
      <p:sp>
        <p:nvSpPr>
          <p:cNvPr id="71" name="Google Shape;71;p11"/>
          <p:cNvSpPr txBox="1"/>
          <p:nvPr>
            <p:ph idx="11" type="ftr"/>
          </p:nvPr>
        </p:nvSpPr>
        <p:spPr>
          <a:xfrm>
            <a:off x="838200" y="6356350"/>
            <a:ext cx="7315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72" name="Shape 72"/>
        <p:cNvGrpSpPr/>
        <p:nvPr/>
      </p:nvGrpSpPr>
      <p:grpSpPr>
        <a:xfrm>
          <a:off x="0" y="0"/>
          <a:ext cx="0" cy="0"/>
          <a:chOff x="0" y="0"/>
          <a:chExt cx="0" cy="0"/>
        </a:xfrm>
      </p:grpSpPr>
      <p:sp>
        <p:nvSpPr>
          <p:cNvPr id="73" name="Google Shape;73;p12"/>
          <p:cNvSpPr txBox="1"/>
          <p:nvPr>
            <p:ph type="title"/>
          </p:nvPr>
        </p:nvSpPr>
        <p:spPr>
          <a:xfrm rot="5400000">
            <a:off x="5906210"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2"/>
          <p:cNvSpPr txBox="1"/>
          <p:nvPr>
            <p:ph idx="1" type="body"/>
          </p:nvPr>
        </p:nvSpPr>
        <p:spPr>
          <a:xfrm rot="5400000">
            <a:off x="1176797" y="26528"/>
            <a:ext cx="5811838" cy="648903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12"/>
          <p:cNvSpPr txBox="1"/>
          <p:nvPr>
            <p:ph idx="11" type="ftr"/>
          </p:nvPr>
        </p:nvSpPr>
        <p:spPr>
          <a:xfrm>
            <a:off x="838200" y="6356350"/>
            <a:ext cx="7315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2"/>
          <p:cNvSpPr txBox="1"/>
          <p:nvPr>
            <p:ph idx="12" type="sldNum"/>
          </p:nvPr>
        </p:nvSpPr>
        <p:spPr>
          <a:xfrm>
            <a:off x="10503568" y="6356350"/>
            <a:ext cx="850232"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IF ANIMADO">
  <p:cSld name="GIF ANIMADO">
    <p:spTree>
      <p:nvGrpSpPr>
        <p:cNvPr id="77" name="Shape 77"/>
        <p:cNvGrpSpPr/>
        <p:nvPr/>
      </p:nvGrpSpPr>
      <p:grpSpPr>
        <a:xfrm>
          <a:off x="0" y="0"/>
          <a:ext cx="0" cy="0"/>
          <a:chOff x="0" y="0"/>
          <a:chExt cx="0" cy="0"/>
        </a:xfrm>
      </p:grpSpPr>
      <p:sp>
        <p:nvSpPr>
          <p:cNvPr id="78" name="Google Shape;78;p13"/>
          <p:cNvSpPr/>
          <p:nvPr/>
        </p:nvSpPr>
        <p:spPr>
          <a:xfrm>
            <a:off x="0" y="0"/>
            <a:ext cx="12192000" cy="625642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79" name="Google Shape;79;p13"/>
          <p:cNvPicPr preferRelativeResize="0"/>
          <p:nvPr/>
        </p:nvPicPr>
        <p:blipFill rotWithShape="1">
          <a:blip r:embed="rId2">
            <a:alphaModFix/>
          </a:blip>
          <a:srcRect b="0" l="0" r="0" t="0"/>
          <a:stretch/>
        </p:blipFill>
        <p:spPr>
          <a:xfrm>
            <a:off x="4315326" y="1648326"/>
            <a:ext cx="3561348" cy="3561348"/>
          </a:xfrm>
          <a:prstGeom prst="rect">
            <a:avLst/>
          </a:prstGeom>
          <a:noFill/>
          <a:ln>
            <a:noFill/>
          </a:ln>
        </p:spPr>
      </p:pic>
      <p:sp>
        <p:nvSpPr>
          <p:cNvPr id="80" name="Google Shape;80;p13"/>
          <p:cNvSpPr txBox="1"/>
          <p:nvPr>
            <p:ph idx="11" type="ftr"/>
          </p:nvPr>
        </p:nvSpPr>
        <p:spPr>
          <a:xfrm>
            <a:off x="838200" y="6356350"/>
            <a:ext cx="7315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IF ANIMADO">
  <p:cSld name="1_GIF ANIMADO">
    <p:spTree>
      <p:nvGrpSpPr>
        <p:cNvPr id="81" name="Shape 81"/>
        <p:cNvGrpSpPr/>
        <p:nvPr/>
      </p:nvGrpSpPr>
      <p:grpSpPr>
        <a:xfrm>
          <a:off x="0" y="0"/>
          <a:ext cx="0" cy="0"/>
          <a:chOff x="0" y="0"/>
          <a:chExt cx="0" cy="0"/>
        </a:xfrm>
      </p:grpSpPr>
      <p:sp>
        <p:nvSpPr>
          <p:cNvPr id="82" name="Google Shape;82;p14"/>
          <p:cNvSpPr/>
          <p:nvPr/>
        </p:nvSpPr>
        <p:spPr>
          <a:xfrm>
            <a:off x="0" y="0"/>
            <a:ext cx="12192000" cy="625642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3" name="Google Shape;83;p14"/>
          <p:cNvSpPr txBox="1"/>
          <p:nvPr>
            <p:ph idx="11" type="ftr"/>
          </p:nvPr>
        </p:nvSpPr>
        <p:spPr>
          <a:xfrm>
            <a:off x="838200" y="6356350"/>
            <a:ext cx="7315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14"/>
          <p:cNvSpPr txBox="1"/>
          <p:nvPr>
            <p:ph idx="12" type="sldNum"/>
          </p:nvPr>
        </p:nvSpPr>
        <p:spPr>
          <a:xfrm>
            <a:off x="10503568" y="6356350"/>
            <a:ext cx="850232"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theme" Target="../theme/theme2.xml"/><Relationship Id="rId14" Type="http://schemas.openxmlformats.org/officeDocument/2006/relationships/slideLayout" Target="../slideLayouts/slideLayout1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p:nvPr/>
        </p:nvSpPr>
        <p:spPr>
          <a:xfrm>
            <a:off x="0" y="6260841"/>
            <a:ext cx="10335125" cy="597159"/>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 name="Google Shape;11;p1"/>
          <p:cNvSpPr/>
          <p:nvPr/>
        </p:nvSpPr>
        <p:spPr>
          <a:xfrm>
            <a:off x="10335126" y="6260841"/>
            <a:ext cx="1856874" cy="59715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 name="Google Shape;12;p1"/>
          <p:cNvSpPr txBox="1"/>
          <p:nvPr>
            <p:ph type="title"/>
          </p:nvPr>
        </p:nvSpPr>
        <p:spPr>
          <a:xfrm>
            <a:off x="838200" y="365125"/>
            <a:ext cx="9268326"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accent1"/>
              </a:buClr>
              <a:buSzPts val="3600"/>
              <a:buFont typeface="Nunito"/>
              <a:buNone/>
              <a:defRPr b="0" i="0" sz="3600" u="none" cap="none" strike="noStrike">
                <a:solidFill>
                  <a:schemeClr val="accent1"/>
                </a:solidFill>
                <a:latin typeface="Nunito"/>
                <a:ea typeface="Nunito"/>
                <a:cs typeface="Nunito"/>
                <a:sym typeface="Nunito"/>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 name="Google Shape;13;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Nunito"/>
                <a:ea typeface="Nunito"/>
                <a:cs typeface="Nunito"/>
                <a:sym typeface="Nunito"/>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Nunito"/>
                <a:ea typeface="Nunito"/>
                <a:cs typeface="Nunito"/>
                <a:sym typeface="Nunito"/>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Nunito"/>
                <a:ea typeface="Nunito"/>
                <a:cs typeface="Nunito"/>
                <a:sym typeface="Nunito"/>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Nunito"/>
                <a:ea typeface="Nunito"/>
                <a:cs typeface="Nunito"/>
                <a:sym typeface="Nunito"/>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Nunito"/>
                <a:ea typeface="Nunito"/>
                <a:cs typeface="Nunito"/>
                <a:sym typeface="Nunito"/>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1" type="ftr"/>
          </p:nvPr>
        </p:nvSpPr>
        <p:spPr>
          <a:xfrm>
            <a:off x="838200" y="6356350"/>
            <a:ext cx="7315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5" name="Google Shape;15;p1"/>
          <p:cNvSpPr txBox="1"/>
          <p:nvPr>
            <p:ph idx="12" type="sldNum"/>
          </p:nvPr>
        </p:nvSpPr>
        <p:spPr>
          <a:xfrm>
            <a:off x="10503568" y="6356350"/>
            <a:ext cx="850232"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GB"/>
              <a:t>‹#›</a:t>
            </a:fld>
            <a:endParaRPr/>
          </a:p>
        </p:txBody>
      </p:sp>
      <p:pic>
        <p:nvPicPr>
          <p:cNvPr id="16" name="Google Shape;16;p1"/>
          <p:cNvPicPr preferRelativeResize="0"/>
          <p:nvPr/>
        </p:nvPicPr>
        <p:blipFill rotWithShape="1">
          <a:blip r:embed="rId1">
            <a:alphaModFix/>
          </a:blip>
          <a:srcRect b="0" l="0" r="0" t="0"/>
          <a:stretch/>
        </p:blipFill>
        <p:spPr>
          <a:xfrm>
            <a:off x="0" y="0"/>
            <a:ext cx="9805737" cy="2759698"/>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12.png"/><Relationship Id="rId10" Type="http://schemas.openxmlformats.org/officeDocument/2006/relationships/image" Target="../media/image11.png"/><Relationship Id="rId13" Type="http://schemas.openxmlformats.org/officeDocument/2006/relationships/image" Target="../media/image14.png"/><Relationship Id="rId12" Type="http://schemas.openxmlformats.org/officeDocument/2006/relationships/image" Target="../media/image15.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6.png"/><Relationship Id="rId9" Type="http://schemas.openxmlformats.org/officeDocument/2006/relationships/image" Target="../media/image8.png"/><Relationship Id="rId14" Type="http://schemas.openxmlformats.org/officeDocument/2006/relationships/image" Target="../media/image18.png"/><Relationship Id="rId5" Type="http://schemas.openxmlformats.org/officeDocument/2006/relationships/image" Target="../media/image10.png"/><Relationship Id="rId6" Type="http://schemas.openxmlformats.org/officeDocument/2006/relationships/image" Target="../media/image7.png"/><Relationship Id="rId7" Type="http://schemas.openxmlformats.org/officeDocument/2006/relationships/image" Target="../media/image13.png"/><Relationship Id="rId8"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1.png"/></Relationships>
</file>

<file path=ppt/slides/_rels/slide8.xml.rels><?xml version="1.0" encoding="UTF-8" standalone="yes"?><Relationships xmlns="http://schemas.openxmlformats.org/package/2006/relationships"><Relationship Id="rId10" Type="http://schemas.openxmlformats.org/officeDocument/2006/relationships/image" Target="../media/image27.png"/><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2.png"/><Relationship Id="rId4" Type="http://schemas.openxmlformats.org/officeDocument/2006/relationships/image" Target="../media/image23.png"/><Relationship Id="rId9" Type="http://schemas.openxmlformats.org/officeDocument/2006/relationships/image" Target="../media/image28.png"/><Relationship Id="rId5" Type="http://schemas.openxmlformats.org/officeDocument/2006/relationships/image" Target="../media/image24.png"/><Relationship Id="rId6" Type="http://schemas.openxmlformats.org/officeDocument/2006/relationships/image" Target="../media/image25.png"/><Relationship Id="rId7" Type="http://schemas.openxmlformats.org/officeDocument/2006/relationships/image" Target="../media/image26.png"/><Relationship Id="rId8" Type="http://schemas.openxmlformats.org/officeDocument/2006/relationships/image" Target="../media/image3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3.png"/><Relationship Id="rId4" Type="http://schemas.openxmlformats.org/officeDocument/2006/relationships/image" Target="../media/image32.png"/><Relationship Id="rId5" Type="http://schemas.openxmlformats.org/officeDocument/2006/relationships/image" Target="../media/image3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hyperlink" Target="https://abc-ld.org/" TargetMode="External"/><Relationship Id="rId4" Type="http://schemas.openxmlformats.org/officeDocument/2006/relationships/hyperlink" Target="https://abc-ld.org/" TargetMode="External"/><Relationship Id="rId5" Type="http://schemas.openxmlformats.org/officeDocument/2006/relationships/image" Target="../media/image40.png"/><Relationship Id="rId6" Type="http://schemas.openxmlformats.org/officeDocument/2006/relationships/image" Target="../media/image37.png"/><Relationship Id="rId7" Type="http://schemas.openxmlformats.org/officeDocument/2006/relationships/image" Target="../media/image3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9.png"/><Relationship Id="rId4" Type="http://schemas.openxmlformats.org/officeDocument/2006/relationships/image" Target="../media/image43.png"/><Relationship Id="rId5" Type="http://schemas.openxmlformats.org/officeDocument/2006/relationships/image" Target="../media/image41.png"/><Relationship Id="rId6" Type="http://schemas.openxmlformats.org/officeDocument/2006/relationships/image" Target="../media/image42.png"/><Relationship Id="rId7" Type="http://schemas.openxmlformats.org/officeDocument/2006/relationships/image" Target="../media/image44.png"/><Relationship Id="rId8" Type="http://schemas.openxmlformats.org/officeDocument/2006/relationships/image" Target="../media/image4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4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46.png"/><Relationship Id="rId4" Type="http://schemas.openxmlformats.org/officeDocument/2006/relationships/hyperlink" Target="mailto:helen.clare@jisc.ac.uk" TargetMode="External"/><Relationship Id="rId5" Type="http://schemas.openxmlformats.org/officeDocument/2006/relationships/hyperlink" Target="mailto:helen.clare@jisc.ac.uk" TargetMode="External"/><Relationship Id="rId6" Type="http://schemas.openxmlformats.org/officeDocument/2006/relationships/hyperlink" Target="mailto:linas.cepinskas@dans.knaw.nl"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5"/>
          <p:cNvSpPr txBox="1"/>
          <p:nvPr>
            <p:ph type="ctrTitle"/>
          </p:nvPr>
        </p:nvSpPr>
        <p:spPr>
          <a:xfrm>
            <a:off x="565484" y="1122363"/>
            <a:ext cx="10102516" cy="23876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6000"/>
              <a:buFont typeface="Nunito"/>
              <a:buNone/>
            </a:pPr>
            <a:r>
              <a:rPr lang="en-GB"/>
              <a:t>Introduction to pedagogy and training design</a:t>
            </a:r>
            <a:endParaRPr/>
          </a:p>
        </p:txBody>
      </p:sp>
      <p:sp>
        <p:nvSpPr>
          <p:cNvPr id="91" name="Google Shape;91;p15"/>
          <p:cNvSpPr txBox="1"/>
          <p:nvPr>
            <p:ph idx="1" type="subTitle"/>
          </p:nvPr>
        </p:nvSpPr>
        <p:spPr>
          <a:xfrm>
            <a:off x="576542" y="3848452"/>
            <a:ext cx="10102516" cy="1655762"/>
          </a:xfrm>
          <a:prstGeom prst="rect">
            <a:avLst/>
          </a:prstGeom>
          <a:noFill/>
          <a:ln>
            <a:noFill/>
          </a:ln>
        </p:spPr>
        <p:txBody>
          <a:bodyPr anchorCtr="0" anchor="t" bIns="45700" lIns="91425" spcFirstLastPara="1" rIns="91425" wrap="square" tIns="45700">
            <a:normAutofit/>
          </a:bodyPr>
          <a:lstStyle/>
          <a:p>
            <a:pPr indent="0" lvl="0" marL="0" rtl="0" algn="l">
              <a:lnSpc>
                <a:spcPct val="80000"/>
              </a:lnSpc>
              <a:spcBef>
                <a:spcPts val="1000"/>
              </a:spcBef>
              <a:spcAft>
                <a:spcPts val="0"/>
              </a:spcAft>
              <a:buSzPts val="2400"/>
              <a:buNone/>
            </a:pPr>
            <a:r>
              <a:rPr lang="en-GB"/>
              <a:t>Adapted from the EOSC Synergy Train the Online Trainer course</a:t>
            </a:r>
            <a:endParaRPr/>
          </a:p>
          <a:p>
            <a:pPr indent="0" lvl="0" marL="0" rtl="0" algn="l">
              <a:lnSpc>
                <a:spcPct val="80000"/>
              </a:lnSpc>
              <a:spcBef>
                <a:spcPts val="1000"/>
              </a:spcBef>
              <a:spcAft>
                <a:spcPts val="0"/>
              </a:spcAft>
              <a:buSzPts val="2400"/>
              <a:buNone/>
            </a:pPr>
            <a:r>
              <a:rPr lang="en-GB"/>
              <a:t>Helen Clare, Jisc &amp; Linas Cepinskas, DANS</a:t>
            </a:r>
            <a:endParaRPr/>
          </a:p>
        </p:txBody>
      </p:sp>
      <p:pic>
        <p:nvPicPr>
          <p:cNvPr descr="bifi.png" id="92" name="Google Shape;92;p15"/>
          <p:cNvPicPr preferRelativeResize="0"/>
          <p:nvPr/>
        </p:nvPicPr>
        <p:blipFill rotWithShape="1">
          <a:blip r:embed="rId3">
            <a:alphaModFix/>
          </a:blip>
          <a:srcRect b="0" l="0" r="0" t="0"/>
          <a:stretch/>
        </p:blipFill>
        <p:spPr>
          <a:xfrm>
            <a:off x="10738304" y="5349875"/>
            <a:ext cx="1738379" cy="772613"/>
          </a:xfrm>
          <a:prstGeom prst="rect">
            <a:avLst/>
          </a:prstGeom>
          <a:noFill/>
          <a:ln>
            <a:noFill/>
          </a:ln>
        </p:spPr>
      </p:pic>
      <p:pic>
        <p:nvPicPr>
          <p:cNvPr descr="CSIC_logo_trans.tif" id="93" name="Google Shape;93;p15"/>
          <p:cNvPicPr preferRelativeResize="0"/>
          <p:nvPr/>
        </p:nvPicPr>
        <p:blipFill rotWithShape="1">
          <a:blip r:embed="rId4">
            <a:alphaModFix/>
          </a:blip>
          <a:srcRect b="0" l="0" r="0" t="0"/>
          <a:stretch/>
        </p:blipFill>
        <p:spPr>
          <a:xfrm>
            <a:off x="5307575" y="6286129"/>
            <a:ext cx="1854684" cy="562595"/>
          </a:xfrm>
          <a:prstGeom prst="rect">
            <a:avLst/>
          </a:prstGeom>
          <a:noFill/>
          <a:ln>
            <a:noFill/>
          </a:ln>
        </p:spPr>
      </p:pic>
      <p:pic>
        <p:nvPicPr>
          <p:cNvPr descr="lip.png" id="94" name="Google Shape;94;p15"/>
          <p:cNvPicPr preferRelativeResize="0"/>
          <p:nvPr/>
        </p:nvPicPr>
        <p:blipFill rotWithShape="1">
          <a:blip r:embed="rId5">
            <a:alphaModFix/>
          </a:blip>
          <a:srcRect b="0" l="0" r="0" t="0"/>
          <a:stretch/>
        </p:blipFill>
        <p:spPr>
          <a:xfrm>
            <a:off x="7550650" y="6286129"/>
            <a:ext cx="731520" cy="493776"/>
          </a:xfrm>
          <a:prstGeom prst="rect">
            <a:avLst/>
          </a:prstGeom>
          <a:noFill/>
          <a:ln>
            <a:noFill/>
          </a:ln>
        </p:spPr>
      </p:pic>
      <p:pic>
        <p:nvPicPr>
          <p:cNvPr descr="incd.png" id="95" name="Google Shape;95;p15"/>
          <p:cNvPicPr preferRelativeResize="0"/>
          <p:nvPr/>
        </p:nvPicPr>
        <p:blipFill rotWithShape="1">
          <a:blip r:embed="rId6">
            <a:alphaModFix/>
          </a:blip>
          <a:srcRect b="0" l="0" r="44309" t="0"/>
          <a:stretch/>
        </p:blipFill>
        <p:spPr>
          <a:xfrm>
            <a:off x="10276993" y="5380794"/>
            <a:ext cx="811822" cy="733385"/>
          </a:xfrm>
          <a:prstGeom prst="rect">
            <a:avLst/>
          </a:prstGeom>
          <a:noFill/>
          <a:ln>
            <a:noFill/>
          </a:ln>
        </p:spPr>
      </p:pic>
      <p:pic>
        <p:nvPicPr>
          <p:cNvPr descr="jisc.png" id="96" name="Google Shape;96;p15"/>
          <p:cNvPicPr preferRelativeResize="0"/>
          <p:nvPr/>
        </p:nvPicPr>
        <p:blipFill rotWithShape="1">
          <a:blip r:embed="rId7">
            <a:alphaModFix/>
          </a:blip>
          <a:srcRect b="0" l="0" r="0" t="0"/>
          <a:stretch/>
        </p:blipFill>
        <p:spPr>
          <a:xfrm>
            <a:off x="9527054" y="5419290"/>
            <a:ext cx="648762" cy="656394"/>
          </a:xfrm>
          <a:prstGeom prst="rect">
            <a:avLst/>
          </a:prstGeom>
          <a:noFill/>
          <a:ln>
            <a:noFill/>
          </a:ln>
        </p:spPr>
      </p:pic>
      <p:pic>
        <p:nvPicPr>
          <p:cNvPr descr="psnc.png" id="97" name="Google Shape;97;p15"/>
          <p:cNvPicPr preferRelativeResize="0"/>
          <p:nvPr/>
        </p:nvPicPr>
        <p:blipFill rotWithShape="1">
          <a:blip r:embed="rId8">
            <a:alphaModFix/>
          </a:blip>
          <a:srcRect b="0" l="0" r="0" t="0"/>
          <a:stretch/>
        </p:blipFill>
        <p:spPr>
          <a:xfrm>
            <a:off x="7727794" y="5451704"/>
            <a:ext cx="1550327" cy="591567"/>
          </a:xfrm>
          <a:prstGeom prst="rect">
            <a:avLst/>
          </a:prstGeom>
          <a:noFill/>
          <a:ln>
            <a:noFill/>
          </a:ln>
        </p:spPr>
      </p:pic>
      <p:pic>
        <p:nvPicPr>
          <p:cNvPr descr="cesnet.png" id="98" name="Google Shape;98;p15"/>
          <p:cNvPicPr preferRelativeResize="0"/>
          <p:nvPr/>
        </p:nvPicPr>
        <p:blipFill rotWithShape="1">
          <a:blip r:embed="rId9">
            <a:alphaModFix/>
          </a:blip>
          <a:srcRect b="0" l="0" r="0" t="0"/>
          <a:stretch/>
        </p:blipFill>
        <p:spPr>
          <a:xfrm>
            <a:off x="10256872" y="6186478"/>
            <a:ext cx="1363300" cy="751923"/>
          </a:xfrm>
          <a:prstGeom prst="rect">
            <a:avLst/>
          </a:prstGeom>
          <a:noFill/>
          <a:ln>
            <a:noFill/>
          </a:ln>
        </p:spPr>
      </p:pic>
      <p:pic>
        <p:nvPicPr>
          <p:cNvPr descr="dans.png" id="99" name="Google Shape;99;p15"/>
          <p:cNvPicPr preferRelativeResize="0"/>
          <p:nvPr/>
        </p:nvPicPr>
        <p:blipFill rotWithShape="1">
          <a:blip r:embed="rId10">
            <a:alphaModFix/>
          </a:blip>
          <a:srcRect b="0" l="0" r="0" t="0"/>
          <a:stretch/>
        </p:blipFill>
        <p:spPr>
          <a:xfrm>
            <a:off x="8670561" y="6265725"/>
            <a:ext cx="1550327" cy="593427"/>
          </a:xfrm>
          <a:prstGeom prst="rect">
            <a:avLst/>
          </a:prstGeom>
          <a:noFill/>
          <a:ln>
            <a:noFill/>
          </a:ln>
        </p:spPr>
      </p:pic>
      <p:pic>
        <p:nvPicPr>
          <p:cNvPr descr="kit.png" id="100" name="Google Shape;100;p15"/>
          <p:cNvPicPr preferRelativeResize="0"/>
          <p:nvPr/>
        </p:nvPicPr>
        <p:blipFill rotWithShape="1">
          <a:blip r:embed="rId11">
            <a:alphaModFix/>
          </a:blip>
          <a:srcRect b="0" l="0" r="0" t="0"/>
          <a:stretch/>
        </p:blipFill>
        <p:spPr>
          <a:xfrm>
            <a:off x="2157519" y="6324468"/>
            <a:ext cx="1042416" cy="524256"/>
          </a:xfrm>
          <a:prstGeom prst="rect">
            <a:avLst/>
          </a:prstGeom>
          <a:noFill/>
          <a:ln>
            <a:noFill/>
          </a:ln>
        </p:spPr>
      </p:pic>
      <p:pic>
        <p:nvPicPr>
          <p:cNvPr descr="upv.png" id="101" name="Google Shape;101;p15"/>
          <p:cNvPicPr preferRelativeResize="0"/>
          <p:nvPr/>
        </p:nvPicPr>
        <p:blipFill rotWithShape="1">
          <a:blip r:embed="rId12">
            <a:alphaModFix/>
          </a:blip>
          <a:srcRect b="0" l="0" r="0" t="0"/>
          <a:stretch/>
        </p:blipFill>
        <p:spPr>
          <a:xfrm>
            <a:off x="3496792" y="6286129"/>
            <a:ext cx="1481328" cy="493776"/>
          </a:xfrm>
          <a:prstGeom prst="rect">
            <a:avLst/>
          </a:prstGeom>
          <a:noFill/>
          <a:ln>
            <a:noFill/>
          </a:ln>
        </p:spPr>
      </p:pic>
      <p:sp>
        <p:nvSpPr>
          <p:cNvPr id="102" name="Google Shape;102;p15"/>
          <p:cNvSpPr txBox="1"/>
          <p:nvPr/>
        </p:nvSpPr>
        <p:spPr>
          <a:xfrm>
            <a:off x="264662" y="5579546"/>
            <a:ext cx="6464260" cy="483979"/>
          </a:xfrm>
          <a:prstGeom prst="rect">
            <a:avLst/>
          </a:prstGeom>
          <a:noFill/>
          <a:ln>
            <a:noFill/>
          </a:ln>
        </p:spPr>
        <p:txBody>
          <a:bodyPr anchorCtr="0" anchor="t" bIns="45700" lIns="91425" spcFirstLastPara="1" rIns="91425" wrap="square" tIns="45700">
            <a:spAutoFit/>
          </a:bodyPr>
          <a:lstStyle/>
          <a:p>
            <a:pPr indent="0" lvl="0" marL="914400" marR="1162050" rtl="0" algn="l">
              <a:lnSpc>
                <a:spcPct val="120000"/>
              </a:lnSpc>
              <a:spcBef>
                <a:spcPts val="0"/>
              </a:spcBef>
              <a:spcAft>
                <a:spcPts val="0"/>
              </a:spcAft>
              <a:buClr>
                <a:srgbClr val="000000"/>
              </a:buClr>
              <a:buSzPts val="800"/>
              <a:buFont typeface="Arial"/>
              <a:buNone/>
            </a:pPr>
            <a:r>
              <a:rPr b="0" i="0" lang="en-GB" sz="1100" u="none" cap="none" strike="noStrike">
                <a:solidFill>
                  <a:schemeClr val="lt1"/>
                </a:solidFill>
                <a:latin typeface="Calibri"/>
                <a:ea typeface="Calibri"/>
                <a:cs typeface="Calibri"/>
                <a:sym typeface="Calibri"/>
              </a:rPr>
              <a:t>EOSC-SYNERGY receives funding from the European Union’s Horizon 2020 research and innovation programme under grant agreement No. 857647</a:t>
            </a:r>
            <a:endParaRPr b="0" i="0" sz="2400" u="none" cap="none" strike="noStrike">
              <a:solidFill>
                <a:schemeClr val="lt1"/>
              </a:solidFill>
              <a:latin typeface="Arial"/>
              <a:ea typeface="Arial"/>
              <a:cs typeface="Arial"/>
              <a:sym typeface="Arial"/>
            </a:endParaRPr>
          </a:p>
        </p:txBody>
      </p:sp>
      <p:pic>
        <p:nvPicPr>
          <p:cNvPr id="103" name="Google Shape;103;p15"/>
          <p:cNvPicPr preferRelativeResize="0"/>
          <p:nvPr/>
        </p:nvPicPr>
        <p:blipFill rotWithShape="1">
          <a:blip r:embed="rId13">
            <a:alphaModFix/>
          </a:blip>
          <a:srcRect b="0" l="0" r="0" t="0"/>
          <a:stretch/>
        </p:blipFill>
        <p:spPr>
          <a:xfrm>
            <a:off x="584506" y="5633414"/>
            <a:ext cx="590725" cy="383750"/>
          </a:xfrm>
          <a:prstGeom prst="rect">
            <a:avLst/>
          </a:prstGeom>
          <a:noFill/>
          <a:ln>
            <a:noFill/>
          </a:ln>
        </p:spPr>
      </p:pic>
      <p:pic>
        <p:nvPicPr>
          <p:cNvPr id="104" name="Google Shape;104;p15"/>
          <p:cNvPicPr preferRelativeResize="0"/>
          <p:nvPr/>
        </p:nvPicPr>
        <p:blipFill>
          <a:blip r:embed="rId14">
            <a:alphaModFix/>
          </a:blip>
          <a:stretch>
            <a:fillRect/>
          </a:stretch>
        </p:blipFill>
        <p:spPr>
          <a:xfrm>
            <a:off x="10101899" y="3848438"/>
            <a:ext cx="1838501" cy="6463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16"/>
          <p:cNvSpPr txBox="1"/>
          <p:nvPr>
            <p:ph type="title"/>
          </p:nvPr>
        </p:nvSpPr>
        <p:spPr>
          <a:xfrm>
            <a:off x="838200" y="365125"/>
            <a:ext cx="92682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GB"/>
              <a:t>Programme</a:t>
            </a:r>
            <a:endParaRPr/>
          </a:p>
        </p:txBody>
      </p:sp>
      <p:sp>
        <p:nvSpPr>
          <p:cNvPr id="111" name="Google Shape;111;p16"/>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342900" lvl="0" marL="457200" marR="0" rtl="0" algn="l">
              <a:lnSpc>
                <a:spcPct val="150000"/>
              </a:lnSpc>
              <a:spcBef>
                <a:spcPts val="1000"/>
              </a:spcBef>
              <a:spcAft>
                <a:spcPts val="0"/>
              </a:spcAft>
              <a:buSzPts val="1800"/>
              <a:buChar char="●"/>
            </a:pPr>
            <a:r>
              <a:rPr lang="en-GB"/>
              <a:t>10:30-10:50 Introduction to pedagogy </a:t>
            </a:r>
            <a:endParaRPr/>
          </a:p>
          <a:p>
            <a:pPr indent="-342900" lvl="0" marL="457200" marR="0" rtl="0" algn="l">
              <a:lnSpc>
                <a:spcPct val="150000"/>
              </a:lnSpc>
              <a:spcBef>
                <a:spcPts val="0"/>
              </a:spcBef>
              <a:spcAft>
                <a:spcPts val="0"/>
              </a:spcAft>
              <a:buSzPts val="1800"/>
              <a:buChar char="●"/>
            </a:pPr>
            <a:r>
              <a:rPr lang="en-GB"/>
              <a:t>10:50-11:00 Short break</a:t>
            </a:r>
            <a:endParaRPr/>
          </a:p>
          <a:p>
            <a:pPr indent="-342900" lvl="0" marL="457200" marR="0" rtl="0" algn="l">
              <a:lnSpc>
                <a:spcPct val="150000"/>
              </a:lnSpc>
              <a:spcBef>
                <a:spcPts val="0"/>
              </a:spcBef>
              <a:spcAft>
                <a:spcPts val="0"/>
              </a:spcAft>
              <a:buSzPts val="1800"/>
              <a:buChar char="●"/>
            </a:pPr>
            <a:r>
              <a:rPr lang="en-GB"/>
              <a:t>11:00-11:45 Design your training in easy </a:t>
            </a:r>
            <a:r>
              <a:rPr lang="en-GB"/>
              <a:t>steps</a:t>
            </a:r>
            <a:r>
              <a:rPr lang="en-GB"/>
              <a:t>  </a:t>
            </a:r>
            <a:endParaRPr/>
          </a:p>
          <a:p>
            <a:pPr indent="-342900" lvl="1" marL="914400" marR="0" rtl="0" algn="l">
              <a:lnSpc>
                <a:spcPct val="150000"/>
              </a:lnSpc>
              <a:spcBef>
                <a:spcPts val="0"/>
              </a:spcBef>
              <a:spcAft>
                <a:spcPts val="0"/>
              </a:spcAft>
              <a:buSzPts val="1800"/>
              <a:buChar char="○"/>
            </a:pPr>
            <a:r>
              <a:rPr lang="en-GB"/>
              <a:t>Initial training analysis (15 min)</a:t>
            </a:r>
            <a:endParaRPr/>
          </a:p>
          <a:p>
            <a:pPr indent="-342900" lvl="1" marL="914400" marR="0" rtl="0" algn="l">
              <a:lnSpc>
                <a:spcPct val="150000"/>
              </a:lnSpc>
              <a:spcBef>
                <a:spcPts val="0"/>
              </a:spcBef>
              <a:spcAft>
                <a:spcPts val="0"/>
              </a:spcAft>
              <a:buSzPts val="1800"/>
              <a:buChar char="○"/>
            </a:pPr>
            <a:r>
              <a:rPr lang="en-GB"/>
              <a:t>Learner’s journey (20 min)</a:t>
            </a:r>
            <a:endParaRPr/>
          </a:p>
          <a:p>
            <a:pPr indent="-342900" lvl="1" marL="914400" marR="0" rtl="0" algn="l">
              <a:lnSpc>
                <a:spcPct val="150000"/>
              </a:lnSpc>
              <a:spcBef>
                <a:spcPts val="0"/>
              </a:spcBef>
              <a:spcAft>
                <a:spcPts val="0"/>
              </a:spcAft>
              <a:buSzPts val="1800"/>
              <a:buChar char="○"/>
            </a:pPr>
            <a:r>
              <a:rPr lang="en-GB"/>
              <a:t>Rounding up (10 </a:t>
            </a:r>
            <a:r>
              <a:rPr lang="en-GB"/>
              <a:t>min</a:t>
            </a:r>
            <a:r>
              <a:rPr lang="en-GB"/>
              <a:t>)</a:t>
            </a:r>
            <a:endParaRPr/>
          </a:p>
        </p:txBody>
      </p:sp>
      <p:sp>
        <p:nvSpPr>
          <p:cNvPr id="112" name="Google Shape;112;p16"/>
          <p:cNvSpPr txBox="1"/>
          <p:nvPr>
            <p:ph idx="12" type="sldNum"/>
          </p:nvPr>
        </p:nvSpPr>
        <p:spPr>
          <a:xfrm>
            <a:off x="10503568" y="6356350"/>
            <a:ext cx="8502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
        <p:nvSpPr>
          <p:cNvPr id="113" name="Google Shape;113;p16"/>
          <p:cNvSpPr txBox="1"/>
          <p:nvPr>
            <p:ph idx="11" type="ftr"/>
          </p:nvPr>
        </p:nvSpPr>
        <p:spPr>
          <a:xfrm>
            <a:off x="838200" y="6356350"/>
            <a:ext cx="7315200" cy="365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GB">
                <a:latin typeface="Nunito"/>
                <a:ea typeface="Nunito"/>
                <a:cs typeface="Nunito"/>
                <a:sym typeface="Nunito"/>
              </a:rPr>
              <a:t>www.eosc-synergy.eu - </a:t>
            </a:r>
            <a:r>
              <a:rPr lang="en-GB" sz="1000">
                <a:latin typeface="Nunito"/>
                <a:ea typeface="Nunito"/>
                <a:cs typeface="Nunito"/>
                <a:sym typeface="Nunito"/>
              </a:rPr>
              <a:t>RIA 857647</a:t>
            </a:r>
            <a:endParaRPr>
              <a:latin typeface="Nunito"/>
              <a:ea typeface="Nunito"/>
              <a:cs typeface="Nunito"/>
              <a:sym typeface="Nuni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17"/>
          <p:cNvSpPr txBox="1"/>
          <p:nvPr>
            <p:ph type="title"/>
          </p:nvPr>
        </p:nvSpPr>
        <p:spPr>
          <a:xfrm>
            <a:off x="838200" y="365125"/>
            <a:ext cx="9268326"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1800"/>
              <a:buNone/>
            </a:pPr>
            <a:r>
              <a:rPr lang="en-GB"/>
              <a:t>Before we start</a:t>
            </a:r>
            <a:endParaRPr/>
          </a:p>
        </p:txBody>
      </p:sp>
      <p:sp>
        <p:nvSpPr>
          <p:cNvPr id="120" name="Google Shape;120;p17"/>
          <p:cNvSpPr txBox="1"/>
          <p:nvPr>
            <p:ph idx="1" type="body"/>
          </p:nvPr>
        </p:nvSpPr>
        <p:spPr>
          <a:xfrm>
            <a:off x="838200" y="1825625"/>
            <a:ext cx="5325600" cy="4351500"/>
          </a:xfrm>
          <a:prstGeom prst="rect">
            <a:avLst/>
          </a:prstGeom>
          <a:noFill/>
          <a:ln>
            <a:noFill/>
          </a:ln>
        </p:spPr>
        <p:txBody>
          <a:bodyPr anchorCtr="0" anchor="t" bIns="45700" lIns="91425" spcFirstLastPara="1" rIns="91425" wrap="square" tIns="45700">
            <a:normAutofit/>
          </a:bodyPr>
          <a:lstStyle/>
          <a:p>
            <a:pPr indent="-342900" lvl="0" marL="457200" rtl="0" algn="l">
              <a:lnSpc>
                <a:spcPct val="90000"/>
              </a:lnSpc>
              <a:spcBef>
                <a:spcPts val="1000"/>
              </a:spcBef>
              <a:spcAft>
                <a:spcPts val="0"/>
              </a:spcAft>
              <a:buSzPts val="1800"/>
              <a:buChar char="●"/>
            </a:pPr>
            <a:r>
              <a:rPr lang="en-GB"/>
              <a:t>Our aim is to help you create the best training you can</a:t>
            </a:r>
            <a:endParaRPr/>
          </a:p>
          <a:p>
            <a:pPr indent="-342900" lvl="0" marL="457200" rtl="0" algn="l">
              <a:lnSpc>
                <a:spcPct val="90000"/>
              </a:lnSpc>
              <a:spcBef>
                <a:spcPts val="0"/>
              </a:spcBef>
              <a:spcAft>
                <a:spcPts val="0"/>
              </a:spcAft>
              <a:buSzPts val="1800"/>
              <a:buChar char="●"/>
            </a:pPr>
            <a:r>
              <a:rPr lang="en-GB"/>
              <a:t>Meeting your aims and the needs of your learners</a:t>
            </a:r>
            <a:endParaRPr/>
          </a:p>
          <a:p>
            <a:pPr indent="-342900" lvl="0" marL="457200" rtl="0" algn="l">
              <a:lnSpc>
                <a:spcPct val="90000"/>
              </a:lnSpc>
              <a:spcBef>
                <a:spcPts val="0"/>
              </a:spcBef>
              <a:spcAft>
                <a:spcPts val="0"/>
              </a:spcAft>
              <a:buSzPts val="1800"/>
              <a:buChar char="●"/>
            </a:pPr>
            <a:r>
              <a:rPr lang="en-GB"/>
              <a:t>We are starting from the assumption that training is the right solution! </a:t>
            </a:r>
            <a:br>
              <a:rPr lang="en-GB"/>
            </a:br>
            <a:endParaRPr/>
          </a:p>
          <a:p>
            <a:pPr indent="-342900" lvl="0" marL="457200" rtl="0" algn="l">
              <a:lnSpc>
                <a:spcPct val="90000"/>
              </a:lnSpc>
              <a:spcBef>
                <a:spcPts val="0"/>
              </a:spcBef>
              <a:spcAft>
                <a:spcPts val="0"/>
              </a:spcAft>
              <a:buSzPts val="1800"/>
              <a:buChar char="●"/>
            </a:pPr>
            <a:r>
              <a:rPr lang="en-GB"/>
              <a:t>What makes a good / bad training experience? </a:t>
            </a:r>
            <a:endParaRPr/>
          </a:p>
        </p:txBody>
      </p:sp>
      <p:sp>
        <p:nvSpPr>
          <p:cNvPr id="121" name="Google Shape;121;p17"/>
          <p:cNvSpPr txBox="1"/>
          <p:nvPr>
            <p:ph idx="12" type="sldNum"/>
          </p:nvPr>
        </p:nvSpPr>
        <p:spPr>
          <a:xfrm>
            <a:off x="10503568" y="6356350"/>
            <a:ext cx="850232"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GB"/>
              <a:t>‹#›</a:t>
            </a:fld>
            <a:endParaRPr/>
          </a:p>
        </p:txBody>
      </p:sp>
      <p:pic>
        <p:nvPicPr>
          <p:cNvPr id="122" name="Google Shape;122;p17"/>
          <p:cNvPicPr preferRelativeResize="0"/>
          <p:nvPr/>
        </p:nvPicPr>
        <p:blipFill rotWithShape="1">
          <a:blip r:embed="rId3">
            <a:alphaModFix/>
          </a:blip>
          <a:srcRect b="0" l="0" r="0" t="0"/>
          <a:stretch/>
        </p:blipFill>
        <p:spPr>
          <a:xfrm>
            <a:off x="6419468" y="1410955"/>
            <a:ext cx="4557155" cy="3596952"/>
          </a:xfrm>
          <a:prstGeom prst="rect">
            <a:avLst/>
          </a:prstGeom>
          <a:noFill/>
          <a:ln>
            <a:noFill/>
          </a:ln>
        </p:spPr>
      </p:pic>
      <p:sp>
        <p:nvSpPr>
          <p:cNvPr id="123" name="Google Shape;123;p17"/>
          <p:cNvSpPr txBox="1"/>
          <p:nvPr/>
        </p:nvSpPr>
        <p:spPr>
          <a:xfrm>
            <a:off x="5893982" y="5200823"/>
            <a:ext cx="6097772" cy="49244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GB" sz="1400" u="none" cap="none" strike="noStrike">
                <a:solidFill>
                  <a:srgbClr val="000000"/>
                </a:solidFill>
                <a:latin typeface="Nunito"/>
                <a:ea typeface="Nunito"/>
                <a:cs typeface="Nunito"/>
                <a:sym typeface="Nunito"/>
              </a:rPr>
              <a:t>Cathy Moore’s action mapping workflow </a:t>
            </a:r>
            <a:endParaRPr/>
          </a:p>
          <a:p>
            <a:pPr indent="0" lvl="0" marL="0" marR="0" rtl="0" algn="ctr">
              <a:lnSpc>
                <a:spcPct val="100000"/>
              </a:lnSpc>
              <a:spcBef>
                <a:spcPts val="0"/>
              </a:spcBef>
              <a:spcAft>
                <a:spcPts val="0"/>
              </a:spcAft>
              <a:buNone/>
            </a:pPr>
            <a:r>
              <a:rPr b="0" i="0" lang="en-GB" sz="1200" u="none" cap="none" strike="noStrike">
                <a:solidFill>
                  <a:srgbClr val="000000"/>
                </a:solidFill>
                <a:latin typeface="Nunito"/>
                <a:ea typeface="Nunito"/>
                <a:cs typeface="Nunito"/>
                <a:sym typeface="Nunito"/>
              </a:rPr>
              <a:t>https://blog.cathy-moore.com/action-mapping-workflow-at-a-glance/</a:t>
            </a:r>
            <a:endParaRPr/>
          </a:p>
        </p:txBody>
      </p:sp>
      <p:sp>
        <p:nvSpPr>
          <p:cNvPr id="124" name="Google Shape;124;p17"/>
          <p:cNvSpPr txBox="1"/>
          <p:nvPr>
            <p:ph idx="11" type="ftr"/>
          </p:nvPr>
        </p:nvSpPr>
        <p:spPr>
          <a:xfrm>
            <a:off x="838200" y="6356350"/>
            <a:ext cx="7315200" cy="36512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GB">
                <a:latin typeface="Nunito"/>
                <a:ea typeface="Nunito"/>
                <a:cs typeface="Nunito"/>
                <a:sym typeface="Nunito"/>
              </a:rPr>
              <a:t>www.eosc-synergy.eu - </a:t>
            </a:r>
            <a:r>
              <a:rPr lang="en-GB" sz="1000">
                <a:latin typeface="Nunito"/>
                <a:ea typeface="Nunito"/>
                <a:cs typeface="Nunito"/>
                <a:sym typeface="Nunito"/>
              </a:rPr>
              <a:t>RIA 857647</a:t>
            </a:r>
            <a:endParaRPr>
              <a:latin typeface="Nunito"/>
              <a:ea typeface="Nunito"/>
              <a:cs typeface="Nunito"/>
              <a:sym typeface="Nuni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8"/>
          <p:cNvSpPr txBox="1"/>
          <p:nvPr>
            <p:ph type="title"/>
          </p:nvPr>
        </p:nvSpPr>
        <p:spPr>
          <a:xfrm>
            <a:off x="838200" y="365125"/>
            <a:ext cx="9268326"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1800"/>
              <a:buNone/>
            </a:pPr>
            <a:r>
              <a:rPr lang="en-GB"/>
              <a:t>Pedagogy</a:t>
            </a:r>
            <a:endParaRPr/>
          </a:p>
        </p:txBody>
      </p:sp>
      <p:sp>
        <p:nvSpPr>
          <p:cNvPr id="131" name="Google Shape;131;p18"/>
          <p:cNvSpPr txBox="1"/>
          <p:nvPr>
            <p:ph idx="1" type="body"/>
          </p:nvPr>
        </p:nvSpPr>
        <p:spPr>
          <a:xfrm>
            <a:off x="838200" y="1825625"/>
            <a:ext cx="6402859" cy="4351338"/>
          </a:xfrm>
          <a:prstGeom prst="rect">
            <a:avLst/>
          </a:prstGeom>
          <a:noFill/>
          <a:ln>
            <a:noFill/>
          </a:ln>
        </p:spPr>
        <p:txBody>
          <a:bodyPr anchorCtr="0" anchor="t" bIns="45700" lIns="91425" spcFirstLastPara="1" rIns="91425" wrap="square" tIns="45700">
            <a:normAutofit/>
          </a:bodyPr>
          <a:lstStyle/>
          <a:p>
            <a:pPr indent="0" lvl="0" marL="114300" rtl="0" algn="ctr">
              <a:lnSpc>
                <a:spcPct val="90000"/>
              </a:lnSpc>
              <a:spcBef>
                <a:spcPts val="1000"/>
              </a:spcBef>
              <a:spcAft>
                <a:spcPts val="0"/>
              </a:spcAft>
              <a:buSzPts val="1800"/>
              <a:buNone/>
            </a:pPr>
            <a:r>
              <a:rPr lang="en-GB" sz="3200"/>
              <a:t>“the art, science, or profession </a:t>
            </a:r>
            <a:br>
              <a:rPr lang="en-GB" sz="3200"/>
            </a:br>
            <a:r>
              <a:rPr lang="en-GB" sz="3200"/>
              <a:t>of teaching” </a:t>
            </a:r>
            <a:endParaRPr/>
          </a:p>
          <a:p>
            <a:pPr indent="0" lvl="0" marL="114300" rtl="0" algn="ctr">
              <a:lnSpc>
                <a:spcPct val="90000"/>
              </a:lnSpc>
              <a:spcBef>
                <a:spcPts val="1000"/>
              </a:spcBef>
              <a:spcAft>
                <a:spcPts val="0"/>
              </a:spcAft>
              <a:buSzPts val="1800"/>
              <a:buNone/>
            </a:pPr>
            <a:r>
              <a:rPr lang="en-GB" sz="1400"/>
              <a:t>www.merriam-webster.com</a:t>
            </a:r>
            <a:endParaRPr/>
          </a:p>
          <a:p>
            <a:pPr indent="0" lvl="0" marL="114300" rtl="0" algn="ctr">
              <a:lnSpc>
                <a:spcPct val="90000"/>
              </a:lnSpc>
              <a:spcBef>
                <a:spcPts val="1000"/>
              </a:spcBef>
              <a:spcAft>
                <a:spcPts val="0"/>
              </a:spcAft>
              <a:buSzPts val="1800"/>
              <a:buNone/>
            </a:pPr>
            <a:r>
              <a:t/>
            </a:r>
            <a:endParaRPr sz="1600"/>
          </a:p>
          <a:p>
            <a:pPr indent="0" lvl="0" marL="114300" rtl="0" algn="ctr">
              <a:lnSpc>
                <a:spcPct val="90000"/>
              </a:lnSpc>
              <a:spcBef>
                <a:spcPts val="1000"/>
              </a:spcBef>
              <a:spcAft>
                <a:spcPts val="0"/>
              </a:spcAft>
              <a:buSzPts val="1800"/>
              <a:buNone/>
            </a:pPr>
            <a:r>
              <a:rPr lang="en-GB" sz="3200"/>
              <a:t>“the study of the methods and activities of teaching”</a:t>
            </a:r>
            <a:endParaRPr/>
          </a:p>
          <a:p>
            <a:pPr indent="0" lvl="0" marL="114300" rtl="0" algn="ctr">
              <a:lnSpc>
                <a:spcPct val="90000"/>
              </a:lnSpc>
              <a:spcBef>
                <a:spcPts val="1000"/>
              </a:spcBef>
              <a:spcAft>
                <a:spcPts val="0"/>
              </a:spcAft>
              <a:buSzPts val="1800"/>
              <a:buNone/>
            </a:pPr>
            <a:r>
              <a:rPr lang="en-GB" sz="1400"/>
              <a:t>dictionary.cambridge.org</a:t>
            </a:r>
            <a:endParaRPr/>
          </a:p>
          <a:p>
            <a:pPr indent="0" lvl="0" marL="114300" rtl="0" algn="ctr">
              <a:lnSpc>
                <a:spcPct val="90000"/>
              </a:lnSpc>
              <a:spcBef>
                <a:spcPts val="1000"/>
              </a:spcBef>
              <a:spcAft>
                <a:spcPts val="0"/>
              </a:spcAft>
              <a:buSzPts val="1800"/>
              <a:buNone/>
            </a:pPr>
            <a:r>
              <a:t/>
            </a:r>
            <a:endParaRPr sz="1700"/>
          </a:p>
          <a:p>
            <a:pPr indent="0" lvl="0" marL="114300" rtl="0" algn="l">
              <a:lnSpc>
                <a:spcPct val="90000"/>
              </a:lnSpc>
              <a:spcBef>
                <a:spcPts val="1000"/>
              </a:spcBef>
              <a:spcAft>
                <a:spcPts val="0"/>
              </a:spcAft>
              <a:buSzPts val="1800"/>
              <a:buNone/>
            </a:pPr>
            <a:r>
              <a:t/>
            </a:r>
            <a:endParaRPr/>
          </a:p>
          <a:p>
            <a:pPr indent="0" lvl="0" marL="114300" rtl="0" algn="l">
              <a:lnSpc>
                <a:spcPct val="90000"/>
              </a:lnSpc>
              <a:spcBef>
                <a:spcPts val="1000"/>
              </a:spcBef>
              <a:spcAft>
                <a:spcPts val="0"/>
              </a:spcAft>
              <a:buSzPts val="1800"/>
              <a:buNone/>
            </a:pPr>
            <a:r>
              <a:t/>
            </a:r>
            <a:endParaRPr/>
          </a:p>
          <a:p>
            <a:pPr indent="0" lvl="0" marL="114300" rtl="0" algn="l">
              <a:lnSpc>
                <a:spcPct val="90000"/>
              </a:lnSpc>
              <a:spcBef>
                <a:spcPts val="1000"/>
              </a:spcBef>
              <a:spcAft>
                <a:spcPts val="0"/>
              </a:spcAft>
              <a:buSzPts val="1800"/>
              <a:buNone/>
            </a:pPr>
            <a:r>
              <a:t/>
            </a:r>
            <a:endParaRPr/>
          </a:p>
          <a:p>
            <a:pPr indent="0" lvl="0" marL="114300" rtl="0" algn="l">
              <a:lnSpc>
                <a:spcPct val="90000"/>
              </a:lnSpc>
              <a:spcBef>
                <a:spcPts val="1000"/>
              </a:spcBef>
              <a:spcAft>
                <a:spcPts val="0"/>
              </a:spcAft>
              <a:buSzPts val="1800"/>
              <a:buNone/>
            </a:pPr>
            <a:r>
              <a:t/>
            </a:r>
            <a:endParaRPr/>
          </a:p>
        </p:txBody>
      </p:sp>
      <p:sp>
        <p:nvSpPr>
          <p:cNvPr id="132" name="Google Shape;132;p18"/>
          <p:cNvSpPr txBox="1"/>
          <p:nvPr>
            <p:ph idx="12" type="sldNum"/>
          </p:nvPr>
        </p:nvSpPr>
        <p:spPr>
          <a:xfrm>
            <a:off x="10503568" y="6356350"/>
            <a:ext cx="850232"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GB"/>
              <a:t>‹#›</a:t>
            </a:fld>
            <a:endParaRPr/>
          </a:p>
        </p:txBody>
      </p:sp>
      <p:pic>
        <p:nvPicPr>
          <p:cNvPr id="133" name="Google Shape;133;p18"/>
          <p:cNvPicPr preferRelativeResize="0"/>
          <p:nvPr/>
        </p:nvPicPr>
        <p:blipFill rotWithShape="1">
          <a:blip r:embed="rId3">
            <a:alphaModFix/>
          </a:blip>
          <a:srcRect b="0" l="0" r="0" t="0"/>
          <a:stretch/>
        </p:blipFill>
        <p:spPr>
          <a:xfrm>
            <a:off x="7573436" y="1825625"/>
            <a:ext cx="4143848" cy="3054893"/>
          </a:xfrm>
          <a:prstGeom prst="rect">
            <a:avLst/>
          </a:prstGeom>
          <a:noFill/>
          <a:ln cap="flat" cmpd="sng" w="9525">
            <a:solidFill>
              <a:schemeClr val="dk2"/>
            </a:solidFill>
            <a:prstDash val="solid"/>
            <a:round/>
            <a:headEnd len="sm" w="sm" type="none"/>
            <a:tailEnd len="sm" w="sm" type="none"/>
          </a:ln>
        </p:spPr>
      </p:pic>
      <p:sp>
        <p:nvSpPr>
          <p:cNvPr id="134" name="Google Shape;134;p18"/>
          <p:cNvSpPr txBox="1"/>
          <p:nvPr/>
        </p:nvSpPr>
        <p:spPr>
          <a:xfrm>
            <a:off x="6737276" y="4936441"/>
            <a:ext cx="6098058"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GB" sz="1400" u="none" cap="none" strike="noStrike">
                <a:solidFill>
                  <a:srgbClr val="000000"/>
                </a:solidFill>
                <a:latin typeface="Nunito"/>
                <a:ea typeface="Nunito"/>
                <a:cs typeface="Nunito"/>
                <a:sym typeface="Nunito"/>
              </a:rPr>
              <a:t>www.educarepk.com/pedagogy-vs-andragogy.html</a:t>
            </a:r>
            <a:endParaRPr/>
          </a:p>
        </p:txBody>
      </p:sp>
      <p:sp>
        <p:nvSpPr>
          <p:cNvPr id="135" name="Google Shape;135;p18"/>
          <p:cNvSpPr txBox="1"/>
          <p:nvPr>
            <p:ph idx="11" type="ftr"/>
          </p:nvPr>
        </p:nvSpPr>
        <p:spPr>
          <a:xfrm>
            <a:off x="838200" y="6356350"/>
            <a:ext cx="7315200" cy="36512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GB">
                <a:latin typeface="Nunito"/>
                <a:ea typeface="Nunito"/>
                <a:cs typeface="Nunito"/>
                <a:sym typeface="Nunito"/>
              </a:rPr>
              <a:t>www.eosc-synergy.eu - </a:t>
            </a:r>
            <a:r>
              <a:rPr lang="en-GB" sz="1000">
                <a:latin typeface="Nunito"/>
                <a:ea typeface="Nunito"/>
                <a:cs typeface="Nunito"/>
                <a:sym typeface="Nunito"/>
              </a:rPr>
              <a:t>RIA 857647</a:t>
            </a:r>
            <a:endParaRPr>
              <a:latin typeface="Nunito"/>
              <a:ea typeface="Nunito"/>
              <a:cs typeface="Nunito"/>
              <a:sym typeface="Nuni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19"/>
          <p:cNvSpPr txBox="1"/>
          <p:nvPr>
            <p:ph type="title"/>
          </p:nvPr>
        </p:nvSpPr>
        <p:spPr>
          <a:xfrm>
            <a:off x="838200" y="365125"/>
            <a:ext cx="9268326"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1800"/>
              <a:buNone/>
            </a:pPr>
            <a:r>
              <a:rPr lang="en-GB"/>
              <a:t>Bloom’s taxonomy</a:t>
            </a:r>
            <a:endParaRPr/>
          </a:p>
        </p:txBody>
      </p:sp>
      <p:sp>
        <p:nvSpPr>
          <p:cNvPr id="142" name="Google Shape;142;p19"/>
          <p:cNvSpPr txBox="1"/>
          <p:nvPr>
            <p:ph idx="12" type="sldNum"/>
          </p:nvPr>
        </p:nvSpPr>
        <p:spPr>
          <a:xfrm>
            <a:off x="10503568" y="6356350"/>
            <a:ext cx="850232"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GB"/>
              <a:t>‹#›</a:t>
            </a:fld>
            <a:endParaRPr/>
          </a:p>
        </p:txBody>
      </p:sp>
      <p:pic>
        <p:nvPicPr>
          <p:cNvPr descr="Diagram&#10;&#10;Description automatically generated" id="143" name="Google Shape;143;p19"/>
          <p:cNvPicPr preferRelativeResize="0"/>
          <p:nvPr/>
        </p:nvPicPr>
        <p:blipFill rotWithShape="1">
          <a:blip r:embed="rId3">
            <a:alphaModFix/>
          </a:blip>
          <a:srcRect b="0" l="0" r="0" t="11902"/>
          <a:stretch/>
        </p:blipFill>
        <p:spPr>
          <a:xfrm>
            <a:off x="795866" y="1384342"/>
            <a:ext cx="9707719" cy="4810639"/>
          </a:xfrm>
          <a:prstGeom prst="rect">
            <a:avLst/>
          </a:prstGeom>
          <a:noFill/>
          <a:ln>
            <a:noFill/>
          </a:ln>
        </p:spPr>
      </p:pic>
      <p:sp>
        <p:nvSpPr>
          <p:cNvPr id="144" name="Google Shape;144;p19"/>
          <p:cNvSpPr txBox="1"/>
          <p:nvPr>
            <p:ph idx="11" type="ftr"/>
          </p:nvPr>
        </p:nvSpPr>
        <p:spPr>
          <a:xfrm>
            <a:off x="838200" y="6356350"/>
            <a:ext cx="7315200" cy="36512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GB">
                <a:latin typeface="Nunito"/>
                <a:ea typeface="Nunito"/>
                <a:cs typeface="Nunito"/>
                <a:sym typeface="Nunito"/>
              </a:rPr>
              <a:t>www.eosc-synergy.eu - </a:t>
            </a:r>
            <a:r>
              <a:rPr lang="en-GB" sz="1000">
                <a:latin typeface="Nunito"/>
                <a:ea typeface="Nunito"/>
                <a:cs typeface="Nunito"/>
                <a:sym typeface="Nunito"/>
              </a:rPr>
              <a:t>RIA 857647</a:t>
            </a:r>
            <a:endParaRPr>
              <a:latin typeface="Nunito"/>
              <a:ea typeface="Nunito"/>
              <a:cs typeface="Nunito"/>
              <a:sym typeface="Nuni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0"/>
          <p:cNvSpPr txBox="1"/>
          <p:nvPr>
            <p:ph type="title"/>
          </p:nvPr>
        </p:nvSpPr>
        <p:spPr>
          <a:xfrm>
            <a:off x="838200" y="365125"/>
            <a:ext cx="9268326"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1800"/>
              <a:buNone/>
            </a:pPr>
            <a:r>
              <a:rPr lang="en-GB"/>
              <a:t>Scaffolding</a:t>
            </a:r>
            <a:endParaRPr/>
          </a:p>
        </p:txBody>
      </p:sp>
      <p:sp>
        <p:nvSpPr>
          <p:cNvPr id="151" name="Google Shape;151;p20"/>
          <p:cNvSpPr txBox="1"/>
          <p:nvPr>
            <p:ph idx="12" type="sldNum"/>
          </p:nvPr>
        </p:nvSpPr>
        <p:spPr>
          <a:xfrm>
            <a:off x="10503568" y="6356350"/>
            <a:ext cx="850232"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GB"/>
              <a:t>‹#›</a:t>
            </a:fld>
            <a:endParaRPr/>
          </a:p>
        </p:txBody>
      </p:sp>
      <p:pic>
        <p:nvPicPr>
          <p:cNvPr id="152" name="Google Shape;152;p20"/>
          <p:cNvPicPr preferRelativeResize="0"/>
          <p:nvPr/>
        </p:nvPicPr>
        <p:blipFill rotWithShape="1">
          <a:blip r:embed="rId3">
            <a:alphaModFix/>
          </a:blip>
          <a:srcRect b="0" l="0" r="0" t="0"/>
          <a:stretch/>
        </p:blipFill>
        <p:spPr>
          <a:xfrm>
            <a:off x="974449" y="1476333"/>
            <a:ext cx="10503568" cy="4450340"/>
          </a:xfrm>
          <a:prstGeom prst="rect">
            <a:avLst/>
          </a:prstGeom>
          <a:noFill/>
          <a:ln>
            <a:noFill/>
          </a:ln>
        </p:spPr>
      </p:pic>
      <p:sp>
        <p:nvSpPr>
          <p:cNvPr id="153" name="Google Shape;153;p20"/>
          <p:cNvSpPr txBox="1"/>
          <p:nvPr>
            <p:ph idx="11" type="ftr"/>
          </p:nvPr>
        </p:nvSpPr>
        <p:spPr>
          <a:xfrm>
            <a:off x="838200" y="6356350"/>
            <a:ext cx="7315200" cy="36512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GB">
                <a:latin typeface="Nunito"/>
                <a:ea typeface="Nunito"/>
                <a:cs typeface="Nunito"/>
                <a:sym typeface="Nunito"/>
              </a:rPr>
              <a:t>www.eosc-synergy.eu - </a:t>
            </a:r>
            <a:r>
              <a:rPr lang="en-GB" sz="1000">
                <a:latin typeface="Nunito"/>
                <a:ea typeface="Nunito"/>
                <a:cs typeface="Nunito"/>
                <a:sym typeface="Nunito"/>
              </a:rPr>
              <a:t>RIA 857647</a:t>
            </a:r>
            <a:endParaRPr>
              <a:latin typeface="Nunito"/>
              <a:ea typeface="Nunito"/>
              <a:cs typeface="Nunito"/>
              <a:sym typeface="Nuni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1"/>
          <p:cNvSpPr txBox="1"/>
          <p:nvPr>
            <p:ph type="title"/>
          </p:nvPr>
        </p:nvSpPr>
        <p:spPr>
          <a:xfrm>
            <a:off x="838200" y="365125"/>
            <a:ext cx="9268326"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1800"/>
              <a:buNone/>
            </a:pPr>
            <a:r>
              <a:rPr lang="en-GB"/>
              <a:t>Why are you doing training?  </a:t>
            </a:r>
            <a:endParaRPr/>
          </a:p>
        </p:txBody>
      </p:sp>
      <p:sp>
        <p:nvSpPr>
          <p:cNvPr id="160" name="Google Shape;160;p2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342900" lvl="0" marL="457200" rtl="0" algn="l">
              <a:lnSpc>
                <a:spcPct val="90000"/>
              </a:lnSpc>
              <a:spcBef>
                <a:spcPts val="1000"/>
              </a:spcBef>
              <a:spcAft>
                <a:spcPts val="0"/>
              </a:spcAft>
              <a:buSzPts val="3080"/>
              <a:buFont typeface="Arial"/>
              <a:buChar char="•"/>
            </a:pPr>
            <a:r>
              <a:rPr lang="en-GB"/>
              <a:t>Teach others a topic/skill</a:t>
            </a:r>
            <a:endParaRPr/>
          </a:p>
          <a:p>
            <a:pPr indent="-342900" lvl="0" marL="457200" rtl="0" algn="l">
              <a:lnSpc>
                <a:spcPct val="90000"/>
              </a:lnSpc>
              <a:spcBef>
                <a:spcPts val="1000"/>
              </a:spcBef>
              <a:spcAft>
                <a:spcPts val="0"/>
              </a:spcAft>
              <a:buSzPts val="3080"/>
              <a:buFont typeface="Arial"/>
              <a:buChar char="•"/>
            </a:pPr>
            <a:r>
              <a:rPr lang="en-GB"/>
              <a:t>Encourage best use / practice</a:t>
            </a:r>
            <a:endParaRPr/>
          </a:p>
          <a:p>
            <a:pPr indent="-342900" lvl="0" marL="457200" rtl="0" algn="l">
              <a:lnSpc>
                <a:spcPct val="90000"/>
              </a:lnSpc>
              <a:spcBef>
                <a:spcPts val="1000"/>
              </a:spcBef>
              <a:spcAft>
                <a:spcPts val="0"/>
              </a:spcAft>
              <a:buSzPts val="3080"/>
              <a:buFont typeface="Arial"/>
              <a:buChar char="•"/>
            </a:pPr>
            <a:r>
              <a:rPr lang="en-GB"/>
              <a:t>Change attitudes</a:t>
            </a:r>
            <a:endParaRPr/>
          </a:p>
          <a:p>
            <a:pPr indent="-342900" lvl="0" marL="457200" rtl="0" algn="l">
              <a:lnSpc>
                <a:spcPct val="90000"/>
              </a:lnSpc>
              <a:spcBef>
                <a:spcPts val="1000"/>
              </a:spcBef>
              <a:spcAft>
                <a:spcPts val="0"/>
              </a:spcAft>
              <a:buSzPts val="3080"/>
              <a:buFont typeface="Arial"/>
              <a:buChar char="•"/>
            </a:pPr>
            <a:r>
              <a:rPr lang="en-GB"/>
              <a:t>Promote open science</a:t>
            </a:r>
            <a:endParaRPr/>
          </a:p>
          <a:p>
            <a:pPr indent="-342900" lvl="0" marL="457200" rtl="0" algn="l">
              <a:lnSpc>
                <a:spcPct val="90000"/>
              </a:lnSpc>
              <a:spcBef>
                <a:spcPts val="1000"/>
              </a:spcBef>
              <a:spcAft>
                <a:spcPts val="0"/>
              </a:spcAft>
              <a:buSzPts val="3080"/>
              <a:buFont typeface="Arial"/>
              <a:buChar char="•"/>
            </a:pPr>
            <a:r>
              <a:rPr lang="en-GB"/>
              <a:t>Gather feedback on services</a:t>
            </a:r>
            <a:endParaRPr/>
          </a:p>
          <a:p>
            <a:pPr indent="-342900" lvl="0" marL="457200" rtl="0" algn="l">
              <a:lnSpc>
                <a:spcPct val="90000"/>
              </a:lnSpc>
              <a:spcBef>
                <a:spcPts val="1000"/>
              </a:spcBef>
              <a:spcAft>
                <a:spcPts val="0"/>
              </a:spcAft>
              <a:buSzPts val="3080"/>
              <a:buFont typeface="Arial"/>
              <a:buChar char="•"/>
            </a:pPr>
            <a:r>
              <a:rPr lang="en-GB"/>
              <a:t>Build a user community... </a:t>
            </a:r>
            <a:endParaRPr/>
          </a:p>
          <a:p>
            <a:pPr indent="0" lvl="0" marL="0" rtl="0" algn="l">
              <a:lnSpc>
                <a:spcPct val="90000"/>
              </a:lnSpc>
              <a:spcBef>
                <a:spcPts val="1000"/>
              </a:spcBef>
              <a:spcAft>
                <a:spcPts val="0"/>
              </a:spcAft>
              <a:buNone/>
            </a:pPr>
            <a:r>
              <a:t/>
            </a:r>
            <a:endParaRPr/>
          </a:p>
        </p:txBody>
      </p:sp>
      <p:sp>
        <p:nvSpPr>
          <p:cNvPr id="161" name="Google Shape;161;p21"/>
          <p:cNvSpPr txBox="1"/>
          <p:nvPr>
            <p:ph idx="12" type="sldNum"/>
          </p:nvPr>
        </p:nvSpPr>
        <p:spPr>
          <a:xfrm>
            <a:off x="10503568" y="6356350"/>
            <a:ext cx="850232"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GB"/>
              <a:t>‹#›</a:t>
            </a:fld>
            <a:endParaRPr/>
          </a:p>
        </p:txBody>
      </p:sp>
      <p:pic>
        <p:nvPicPr>
          <p:cNvPr descr="Group brainstorm outline" id="162" name="Google Shape;162;p21"/>
          <p:cNvPicPr preferRelativeResize="0"/>
          <p:nvPr/>
        </p:nvPicPr>
        <p:blipFill rotWithShape="1">
          <a:blip r:embed="rId3">
            <a:alphaModFix/>
          </a:blip>
          <a:srcRect b="0" l="0" r="0" t="0"/>
          <a:stretch/>
        </p:blipFill>
        <p:spPr>
          <a:xfrm>
            <a:off x="7241061" y="1690688"/>
            <a:ext cx="3398108" cy="3398108"/>
          </a:xfrm>
          <a:prstGeom prst="rect">
            <a:avLst/>
          </a:prstGeom>
          <a:noFill/>
          <a:ln>
            <a:noFill/>
          </a:ln>
        </p:spPr>
      </p:pic>
      <p:sp>
        <p:nvSpPr>
          <p:cNvPr id="163" name="Google Shape;163;p21"/>
          <p:cNvSpPr txBox="1"/>
          <p:nvPr>
            <p:ph idx="11" type="ftr"/>
          </p:nvPr>
        </p:nvSpPr>
        <p:spPr>
          <a:xfrm>
            <a:off x="838200" y="6356350"/>
            <a:ext cx="7315200" cy="36512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GB">
                <a:latin typeface="Nunito"/>
                <a:ea typeface="Nunito"/>
                <a:cs typeface="Nunito"/>
                <a:sym typeface="Nunito"/>
              </a:rPr>
              <a:t>www.eosc-synergy.eu - </a:t>
            </a:r>
            <a:r>
              <a:rPr lang="en-GB" sz="1000">
                <a:latin typeface="Nunito"/>
                <a:ea typeface="Nunito"/>
                <a:cs typeface="Nunito"/>
                <a:sym typeface="Nunito"/>
              </a:rPr>
              <a:t>RIA 857647</a:t>
            </a:r>
            <a:endParaRPr>
              <a:latin typeface="Nunito"/>
              <a:ea typeface="Nunito"/>
              <a:cs typeface="Nunito"/>
              <a:sym typeface="Nuni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2"/>
          <p:cNvSpPr txBox="1"/>
          <p:nvPr>
            <p:ph type="title"/>
          </p:nvPr>
        </p:nvSpPr>
        <p:spPr>
          <a:xfrm>
            <a:off x="838200" y="365125"/>
            <a:ext cx="9268326"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1800"/>
              <a:buNone/>
            </a:pPr>
            <a:r>
              <a:rPr lang="en-GB"/>
              <a:t>Reasons to think about design</a:t>
            </a:r>
            <a:endParaRPr/>
          </a:p>
        </p:txBody>
      </p:sp>
      <p:sp>
        <p:nvSpPr>
          <p:cNvPr id="170" name="Google Shape;170;p22"/>
          <p:cNvSpPr txBox="1"/>
          <p:nvPr>
            <p:ph idx="1" type="body"/>
          </p:nvPr>
        </p:nvSpPr>
        <p:spPr>
          <a:xfrm>
            <a:off x="1329429" y="1820652"/>
            <a:ext cx="9897140" cy="4351338"/>
          </a:xfrm>
          <a:prstGeom prst="rect">
            <a:avLst/>
          </a:prstGeom>
          <a:noFill/>
          <a:ln>
            <a:noFill/>
          </a:ln>
        </p:spPr>
        <p:txBody>
          <a:bodyPr anchorCtr="0" anchor="t" bIns="45700" lIns="91425" spcFirstLastPara="1" rIns="91425" wrap="square" tIns="45700">
            <a:normAutofit/>
          </a:bodyPr>
          <a:lstStyle/>
          <a:p>
            <a:pPr indent="0" lvl="0" marL="114300" rtl="0" algn="l">
              <a:lnSpc>
                <a:spcPct val="90000"/>
              </a:lnSpc>
              <a:spcBef>
                <a:spcPts val="1000"/>
              </a:spcBef>
              <a:spcAft>
                <a:spcPts val="0"/>
              </a:spcAft>
              <a:buSzPts val="1800"/>
              <a:buNone/>
            </a:pPr>
            <a:r>
              <a:rPr lang="en-GB"/>
              <a:t>Make your course more effective</a:t>
            </a:r>
            <a:endParaRPr/>
          </a:p>
          <a:p>
            <a:pPr indent="0" lvl="0" marL="114300" rtl="0" algn="l">
              <a:lnSpc>
                <a:spcPct val="90000"/>
              </a:lnSpc>
              <a:spcBef>
                <a:spcPts val="1000"/>
              </a:spcBef>
              <a:spcAft>
                <a:spcPts val="0"/>
              </a:spcAft>
              <a:buSzPts val="1800"/>
              <a:buNone/>
            </a:pPr>
            <a:r>
              <a:rPr lang="en-GB"/>
              <a:t>Choose suitable methods and t</a:t>
            </a:r>
            <a:r>
              <a:rPr lang="en-GB"/>
              <a:t>ools </a:t>
            </a:r>
            <a:endParaRPr/>
          </a:p>
          <a:p>
            <a:pPr indent="0" lvl="0" marL="114300" rtl="0" algn="l">
              <a:lnSpc>
                <a:spcPct val="90000"/>
              </a:lnSpc>
              <a:spcBef>
                <a:spcPts val="1000"/>
              </a:spcBef>
              <a:spcAft>
                <a:spcPts val="0"/>
              </a:spcAft>
              <a:buSzPts val="1800"/>
              <a:buNone/>
            </a:pPr>
            <a:r>
              <a:rPr lang="en-GB"/>
              <a:t>Make bes</a:t>
            </a:r>
            <a:r>
              <a:rPr lang="en-GB"/>
              <a:t>t use of resources</a:t>
            </a:r>
            <a:endParaRPr/>
          </a:p>
          <a:p>
            <a:pPr indent="0" lvl="0" marL="114300" rtl="0" algn="l">
              <a:lnSpc>
                <a:spcPct val="90000"/>
              </a:lnSpc>
              <a:spcBef>
                <a:spcPts val="1000"/>
              </a:spcBef>
              <a:spcAft>
                <a:spcPts val="0"/>
              </a:spcAft>
              <a:buSzPts val="1800"/>
              <a:buNone/>
            </a:pPr>
            <a:r>
              <a:rPr lang="en-GB"/>
              <a:t>Make materials easy to use and re-use</a:t>
            </a:r>
            <a:endParaRPr/>
          </a:p>
          <a:p>
            <a:pPr indent="0" lvl="0" marL="114300" rtl="0" algn="l">
              <a:lnSpc>
                <a:spcPct val="90000"/>
              </a:lnSpc>
              <a:spcBef>
                <a:spcPts val="1000"/>
              </a:spcBef>
              <a:spcAft>
                <a:spcPts val="0"/>
              </a:spcAft>
              <a:buSzPts val="1800"/>
              <a:buNone/>
            </a:pPr>
            <a:r>
              <a:rPr lang="en-GB"/>
              <a:t>Meet legal requirements</a:t>
            </a:r>
            <a:endParaRPr/>
          </a:p>
          <a:p>
            <a:pPr indent="0" lvl="0" marL="114300" rtl="0" algn="l">
              <a:lnSpc>
                <a:spcPct val="90000"/>
              </a:lnSpc>
              <a:spcBef>
                <a:spcPts val="1000"/>
              </a:spcBef>
              <a:spcAft>
                <a:spcPts val="0"/>
              </a:spcAft>
              <a:buSzPts val="1800"/>
              <a:buNone/>
            </a:pPr>
            <a:r>
              <a:rPr lang="en-GB"/>
              <a:t>Save yourself time</a:t>
            </a:r>
            <a:endParaRPr/>
          </a:p>
          <a:p>
            <a:pPr indent="0" lvl="0" marL="114300" rtl="0" algn="l">
              <a:lnSpc>
                <a:spcPct val="90000"/>
              </a:lnSpc>
              <a:spcBef>
                <a:spcPts val="1000"/>
              </a:spcBef>
              <a:spcAft>
                <a:spcPts val="0"/>
              </a:spcAft>
              <a:buSzPts val="1800"/>
              <a:buNone/>
            </a:pPr>
            <a:r>
              <a:rPr lang="en-GB"/>
              <a:t>To measure the success of your training</a:t>
            </a:r>
            <a:endParaRPr/>
          </a:p>
        </p:txBody>
      </p:sp>
      <p:sp>
        <p:nvSpPr>
          <p:cNvPr id="171" name="Google Shape;171;p22"/>
          <p:cNvSpPr txBox="1"/>
          <p:nvPr>
            <p:ph idx="12" type="sldNum"/>
          </p:nvPr>
        </p:nvSpPr>
        <p:spPr>
          <a:xfrm>
            <a:off x="10503568" y="6356350"/>
            <a:ext cx="850232"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GB"/>
              <a:t>‹#›</a:t>
            </a:fld>
            <a:endParaRPr/>
          </a:p>
        </p:txBody>
      </p:sp>
      <p:pic>
        <p:nvPicPr>
          <p:cNvPr descr="Alarm Ringing outline" id="172" name="Google Shape;172;p22"/>
          <p:cNvPicPr preferRelativeResize="0"/>
          <p:nvPr/>
        </p:nvPicPr>
        <p:blipFill rotWithShape="1">
          <a:blip r:embed="rId3">
            <a:alphaModFix/>
          </a:blip>
          <a:srcRect b="0" l="0" r="0" t="0"/>
          <a:stretch/>
        </p:blipFill>
        <p:spPr>
          <a:xfrm>
            <a:off x="855587" y="4450369"/>
            <a:ext cx="498786" cy="498786"/>
          </a:xfrm>
          <a:prstGeom prst="rect">
            <a:avLst/>
          </a:prstGeom>
          <a:noFill/>
          <a:ln>
            <a:noFill/>
          </a:ln>
        </p:spPr>
      </p:pic>
      <p:pic>
        <p:nvPicPr>
          <p:cNvPr descr="Artificial Intelligence outline" id="173" name="Google Shape;173;p22"/>
          <p:cNvPicPr preferRelativeResize="0"/>
          <p:nvPr/>
        </p:nvPicPr>
        <p:blipFill rotWithShape="1">
          <a:blip r:embed="rId4">
            <a:alphaModFix/>
          </a:blip>
          <a:srcRect b="0" l="0" r="0" t="0"/>
          <a:stretch/>
        </p:blipFill>
        <p:spPr>
          <a:xfrm>
            <a:off x="862995" y="1931708"/>
            <a:ext cx="498786" cy="498786"/>
          </a:xfrm>
          <a:prstGeom prst="rect">
            <a:avLst/>
          </a:prstGeom>
          <a:noFill/>
          <a:ln>
            <a:noFill/>
          </a:ln>
        </p:spPr>
      </p:pic>
      <p:pic>
        <p:nvPicPr>
          <p:cNvPr descr="Recycle outline" id="174" name="Google Shape;174;p22"/>
          <p:cNvPicPr preferRelativeResize="0"/>
          <p:nvPr/>
        </p:nvPicPr>
        <p:blipFill rotWithShape="1">
          <a:blip r:embed="rId5">
            <a:alphaModFix/>
          </a:blip>
          <a:srcRect b="0" l="0" r="0" t="0"/>
          <a:stretch/>
        </p:blipFill>
        <p:spPr>
          <a:xfrm>
            <a:off x="838200" y="3453353"/>
            <a:ext cx="498786" cy="498786"/>
          </a:xfrm>
          <a:prstGeom prst="rect">
            <a:avLst/>
          </a:prstGeom>
          <a:noFill/>
          <a:ln>
            <a:noFill/>
          </a:ln>
        </p:spPr>
      </p:pic>
      <p:pic>
        <p:nvPicPr>
          <p:cNvPr descr="Coins outline" id="175" name="Google Shape;175;p22"/>
          <p:cNvPicPr preferRelativeResize="0"/>
          <p:nvPr/>
        </p:nvPicPr>
        <p:blipFill rotWithShape="1">
          <a:blip r:embed="rId6">
            <a:alphaModFix/>
          </a:blip>
          <a:srcRect b="0" l="0" r="0" t="0"/>
          <a:stretch/>
        </p:blipFill>
        <p:spPr>
          <a:xfrm>
            <a:off x="872481" y="2941098"/>
            <a:ext cx="479813" cy="479813"/>
          </a:xfrm>
          <a:prstGeom prst="rect">
            <a:avLst/>
          </a:prstGeom>
          <a:noFill/>
          <a:ln>
            <a:noFill/>
          </a:ln>
        </p:spPr>
      </p:pic>
      <p:pic>
        <p:nvPicPr>
          <p:cNvPr descr="Wrench outline" id="176" name="Google Shape;176;p22"/>
          <p:cNvPicPr preferRelativeResize="0"/>
          <p:nvPr/>
        </p:nvPicPr>
        <p:blipFill rotWithShape="1">
          <a:blip r:embed="rId7">
            <a:alphaModFix/>
          </a:blip>
          <a:srcRect b="0" l="0" r="0" t="0"/>
          <a:stretch/>
        </p:blipFill>
        <p:spPr>
          <a:xfrm>
            <a:off x="891996" y="2475831"/>
            <a:ext cx="405705" cy="405705"/>
          </a:xfrm>
          <a:prstGeom prst="rect">
            <a:avLst/>
          </a:prstGeom>
          <a:noFill/>
          <a:ln>
            <a:noFill/>
          </a:ln>
        </p:spPr>
      </p:pic>
      <p:pic>
        <p:nvPicPr>
          <p:cNvPr descr="Scales of justice outline" id="177" name="Google Shape;177;p22"/>
          <p:cNvPicPr preferRelativeResize="0"/>
          <p:nvPr/>
        </p:nvPicPr>
        <p:blipFill rotWithShape="1">
          <a:blip r:embed="rId8">
            <a:alphaModFix/>
          </a:blip>
          <a:srcRect b="0" l="0" r="0" t="0"/>
          <a:stretch/>
        </p:blipFill>
        <p:spPr>
          <a:xfrm>
            <a:off x="900451" y="3996321"/>
            <a:ext cx="445569" cy="445569"/>
          </a:xfrm>
          <a:prstGeom prst="rect">
            <a:avLst/>
          </a:prstGeom>
          <a:noFill/>
          <a:ln>
            <a:noFill/>
          </a:ln>
        </p:spPr>
      </p:pic>
      <p:pic>
        <p:nvPicPr>
          <p:cNvPr descr="Checkmark outline" id="178" name="Google Shape;178;p22"/>
          <p:cNvPicPr preferRelativeResize="0"/>
          <p:nvPr/>
        </p:nvPicPr>
        <p:blipFill rotWithShape="1">
          <a:blip r:embed="rId9">
            <a:alphaModFix/>
          </a:blip>
          <a:srcRect b="0" l="0" r="0" t="0"/>
          <a:stretch/>
        </p:blipFill>
        <p:spPr>
          <a:xfrm>
            <a:off x="917040" y="5034996"/>
            <a:ext cx="412389" cy="412389"/>
          </a:xfrm>
          <a:prstGeom prst="rect">
            <a:avLst/>
          </a:prstGeom>
          <a:noFill/>
          <a:ln>
            <a:noFill/>
          </a:ln>
        </p:spPr>
      </p:pic>
      <p:pic>
        <p:nvPicPr>
          <p:cNvPr descr="Blueprint outline" id="179" name="Google Shape;179;p22"/>
          <p:cNvPicPr preferRelativeResize="0"/>
          <p:nvPr/>
        </p:nvPicPr>
        <p:blipFill rotWithShape="1">
          <a:blip r:embed="rId10">
            <a:alphaModFix/>
          </a:blip>
          <a:srcRect b="0" l="0" r="0" t="0"/>
          <a:stretch/>
        </p:blipFill>
        <p:spPr>
          <a:xfrm>
            <a:off x="8610100" y="1875048"/>
            <a:ext cx="2743700" cy="2743700"/>
          </a:xfrm>
          <a:prstGeom prst="rect">
            <a:avLst/>
          </a:prstGeom>
          <a:noFill/>
          <a:ln>
            <a:noFill/>
          </a:ln>
        </p:spPr>
      </p:pic>
      <p:sp>
        <p:nvSpPr>
          <p:cNvPr id="180" name="Google Shape;180;p22"/>
          <p:cNvSpPr txBox="1"/>
          <p:nvPr>
            <p:ph idx="11" type="ftr"/>
          </p:nvPr>
        </p:nvSpPr>
        <p:spPr>
          <a:xfrm>
            <a:off x="838200" y="6356350"/>
            <a:ext cx="7315200" cy="36512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GB">
                <a:latin typeface="Nunito"/>
                <a:ea typeface="Nunito"/>
                <a:cs typeface="Nunito"/>
                <a:sym typeface="Nunito"/>
              </a:rPr>
              <a:t>www.eosc-synergy.eu - </a:t>
            </a:r>
            <a:r>
              <a:rPr lang="en-GB" sz="1000">
                <a:latin typeface="Nunito"/>
                <a:ea typeface="Nunito"/>
                <a:cs typeface="Nunito"/>
                <a:sym typeface="Nunito"/>
              </a:rPr>
              <a:t>RIA 857647</a:t>
            </a:r>
            <a:endParaRPr>
              <a:latin typeface="Nunito"/>
              <a:ea typeface="Nunito"/>
              <a:cs typeface="Nunito"/>
              <a:sym typeface="Nuni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3"/>
          <p:cNvSpPr txBox="1"/>
          <p:nvPr>
            <p:ph type="title"/>
          </p:nvPr>
        </p:nvSpPr>
        <p:spPr>
          <a:xfrm>
            <a:off x="838200" y="365125"/>
            <a:ext cx="9268326"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1800"/>
              <a:buNone/>
            </a:pPr>
            <a:r>
              <a:rPr lang="en-GB"/>
              <a:t>How to think about good design</a:t>
            </a:r>
            <a:endParaRPr/>
          </a:p>
        </p:txBody>
      </p:sp>
      <p:sp>
        <p:nvSpPr>
          <p:cNvPr id="186" name="Google Shape;186;p23"/>
          <p:cNvSpPr txBox="1"/>
          <p:nvPr>
            <p:ph idx="1" type="body"/>
          </p:nvPr>
        </p:nvSpPr>
        <p:spPr>
          <a:xfrm>
            <a:off x="838200" y="1825625"/>
            <a:ext cx="4338014" cy="4351338"/>
          </a:xfrm>
          <a:prstGeom prst="rect">
            <a:avLst/>
          </a:prstGeom>
          <a:noFill/>
          <a:ln>
            <a:noFill/>
          </a:ln>
        </p:spPr>
        <p:txBody>
          <a:bodyPr anchorCtr="0" anchor="t" bIns="45700" lIns="91425" spcFirstLastPara="1" rIns="91425" wrap="square" tIns="45700">
            <a:normAutofit/>
          </a:bodyPr>
          <a:lstStyle/>
          <a:p>
            <a:pPr indent="-342900" lvl="0" marL="457200" rtl="0" algn="l">
              <a:lnSpc>
                <a:spcPct val="90000"/>
              </a:lnSpc>
              <a:spcBef>
                <a:spcPts val="1000"/>
              </a:spcBef>
              <a:spcAft>
                <a:spcPts val="0"/>
              </a:spcAft>
              <a:buSzPts val="3080"/>
              <a:buChar char="•"/>
            </a:pPr>
            <a:r>
              <a:rPr lang="en-GB"/>
              <a:t>Many models available</a:t>
            </a:r>
            <a:endParaRPr/>
          </a:p>
          <a:p>
            <a:pPr indent="-147320" lvl="0" marL="457200" rtl="0" algn="l">
              <a:lnSpc>
                <a:spcPct val="90000"/>
              </a:lnSpc>
              <a:spcBef>
                <a:spcPts val="1000"/>
              </a:spcBef>
              <a:spcAft>
                <a:spcPts val="0"/>
              </a:spcAft>
              <a:buSzPts val="3080"/>
              <a:buNone/>
            </a:pPr>
            <a:r>
              <a:t/>
            </a:r>
            <a:endParaRPr/>
          </a:p>
          <a:p>
            <a:pPr indent="-342900" lvl="0" marL="457200" rtl="0" algn="l">
              <a:lnSpc>
                <a:spcPct val="90000"/>
              </a:lnSpc>
              <a:spcBef>
                <a:spcPts val="1000"/>
              </a:spcBef>
              <a:spcAft>
                <a:spcPts val="0"/>
              </a:spcAft>
              <a:buSzPts val="3080"/>
              <a:buChar char="•"/>
            </a:pPr>
            <a:r>
              <a:rPr lang="en-GB"/>
              <a:t>ADDIE gives an overarching framework</a:t>
            </a:r>
            <a:endParaRPr/>
          </a:p>
          <a:p>
            <a:pPr indent="-147320" lvl="0" marL="457200" rtl="0" algn="l">
              <a:lnSpc>
                <a:spcPct val="90000"/>
              </a:lnSpc>
              <a:spcBef>
                <a:spcPts val="1000"/>
              </a:spcBef>
              <a:spcAft>
                <a:spcPts val="0"/>
              </a:spcAft>
              <a:buSzPts val="3080"/>
              <a:buNone/>
            </a:pPr>
            <a:r>
              <a:t/>
            </a:r>
            <a:endParaRPr/>
          </a:p>
          <a:p>
            <a:pPr indent="-342900" lvl="0" marL="457200" rtl="0" algn="l">
              <a:lnSpc>
                <a:spcPct val="90000"/>
              </a:lnSpc>
              <a:spcBef>
                <a:spcPts val="1000"/>
              </a:spcBef>
              <a:spcAft>
                <a:spcPts val="0"/>
              </a:spcAft>
              <a:buSzPts val="3080"/>
              <a:buChar char="•"/>
            </a:pPr>
            <a:r>
              <a:rPr lang="en-GB"/>
              <a:t>Other models can be used to guide each stage</a:t>
            </a:r>
            <a:endParaRPr/>
          </a:p>
          <a:p>
            <a:pPr indent="-228600" lvl="0" marL="457200" rtl="0" algn="l">
              <a:lnSpc>
                <a:spcPct val="90000"/>
              </a:lnSpc>
              <a:spcBef>
                <a:spcPts val="1000"/>
              </a:spcBef>
              <a:spcAft>
                <a:spcPts val="0"/>
              </a:spcAft>
              <a:buClr>
                <a:schemeClr val="dk1"/>
              </a:buClr>
              <a:buSzPts val="1800"/>
              <a:buNone/>
            </a:pPr>
            <a:r>
              <a:t/>
            </a:r>
            <a:endParaRPr/>
          </a:p>
        </p:txBody>
      </p:sp>
      <p:sp>
        <p:nvSpPr>
          <p:cNvPr id="187" name="Google Shape;187;p23"/>
          <p:cNvSpPr txBox="1"/>
          <p:nvPr>
            <p:ph idx="12" type="sldNum"/>
          </p:nvPr>
        </p:nvSpPr>
        <p:spPr>
          <a:xfrm>
            <a:off x="10503568" y="6356350"/>
            <a:ext cx="850232"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GB"/>
              <a:t>‹#›</a:t>
            </a:fld>
            <a:endParaRPr/>
          </a:p>
        </p:txBody>
      </p:sp>
      <p:grpSp>
        <p:nvGrpSpPr>
          <p:cNvPr id="188" name="Google Shape;188;p23"/>
          <p:cNvGrpSpPr/>
          <p:nvPr/>
        </p:nvGrpSpPr>
        <p:grpSpPr>
          <a:xfrm>
            <a:off x="6128808" y="1886905"/>
            <a:ext cx="3805540" cy="3807918"/>
            <a:chOff x="6128808" y="1886905"/>
            <a:chExt cx="3805540" cy="3807918"/>
          </a:xfrm>
        </p:grpSpPr>
        <p:grpSp>
          <p:nvGrpSpPr>
            <p:cNvPr id="189" name="Google Shape;189;p23"/>
            <p:cNvGrpSpPr/>
            <p:nvPr/>
          </p:nvGrpSpPr>
          <p:grpSpPr>
            <a:xfrm>
              <a:off x="6128808" y="1886905"/>
              <a:ext cx="3805540" cy="3807918"/>
              <a:chOff x="702286" y="-56263"/>
              <a:chExt cx="3805540" cy="3807918"/>
            </a:xfrm>
          </p:grpSpPr>
          <p:sp>
            <p:nvSpPr>
              <p:cNvPr id="190" name="Google Shape;190;p23"/>
              <p:cNvSpPr/>
              <p:nvPr/>
            </p:nvSpPr>
            <p:spPr>
              <a:xfrm>
                <a:off x="3097161" y="84045"/>
                <a:ext cx="1326167" cy="132616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23"/>
              <p:cNvSpPr txBox="1"/>
              <p:nvPr/>
            </p:nvSpPr>
            <p:spPr>
              <a:xfrm>
                <a:off x="3097161" y="84045"/>
                <a:ext cx="1326167" cy="1326167"/>
              </a:xfrm>
              <a:prstGeom prst="rect">
                <a:avLst/>
              </a:prstGeom>
              <a:noFill/>
              <a:ln>
                <a:noFill/>
              </a:ln>
            </p:spPr>
            <p:txBody>
              <a:bodyPr anchorCtr="0" anchor="ctr" bIns="25400" lIns="25400" spcFirstLastPara="1" rIns="25400" wrap="square" tIns="25400">
                <a:noAutofit/>
              </a:bodyPr>
              <a:lstStyle/>
              <a:p>
                <a:pPr indent="0" lvl="0" marL="0" marR="0" rtl="0" algn="ctr">
                  <a:lnSpc>
                    <a:spcPct val="90000"/>
                  </a:lnSpc>
                  <a:spcBef>
                    <a:spcPts val="0"/>
                  </a:spcBef>
                  <a:spcAft>
                    <a:spcPts val="0"/>
                  </a:spcAft>
                  <a:buClr>
                    <a:srgbClr val="000000"/>
                  </a:buClr>
                  <a:buSzPts val="2000"/>
                  <a:buFont typeface="Arial"/>
                  <a:buNone/>
                </a:pPr>
                <a:r>
                  <a:rPr b="1" i="0" lang="en-GB" sz="2000" u="none" cap="none" strike="noStrike">
                    <a:solidFill>
                      <a:srgbClr val="000000"/>
                    </a:solidFill>
                    <a:latin typeface="Nunito"/>
                    <a:ea typeface="Nunito"/>
                    <a:cs typeface="Nunito"/>
                    <a:sym typeface="Nunito"/>
                  </a:rPr>
                  <a:t>Design</a:t>
                </a:r>
                <a:endParaRPr/>
              </a:p>
            </p:txBody>
          </p:sp>
          <p:sp>
            <p:nvSpPr>
              <p:cNvPr id="192" name="Google Shape;192;p23"/>
              <p:cNvSpPr/>
              <p:nvPr/>
            </p:nvSpPr>
            <p:spPr>
              <a:xfrm>
                <a:off x="755720" y="-451"/>
                <a:ext cx="3752106" cy="3752106"/>
              </a:xfrm>
              <a:custGeom>
                <a:rect b="b" l="l" r="r" t="t"/>
                <a:pathLst>
                  <a:path extrusionOk="0" h="120000" w="120000">
                    <a:moveTo>
                      <a:pt x="112118" y="44111"/>
                    </a:moveTo>
                    <a:cubicBezTo>
                      <a:pt x="114603" y="52261"/>
                      <a:pt x="115141" y="60880"/>
                      <a:pt x="113690" y="69277"/>
                    </a:cubicBezTo>
                    <a:lnTo>
                      <a:pt x="118931" y="70874"/>
                    </a:lnTo>
                    <a:lnTo>
                      <a:pt x="108162" y="74683"/>
                    </a:lnTo>
                    <a:lnTo>
                      <a:pt x="100472" y="65247"/>
                    </a:lnTo>
                    <a:lnTo>
                      <a:pt x="105706" y="66842"/>
                    </a:lnTo>
                    <a:cubicBezTo>
                      <a:pt x="106724" y="60042"/>
                      <a:pt x="106212" y="53100"/>
                      <a:pt x="104207" y="46523"/>
                    </a:cubicBezTo>
                    <a:close/>
                  </a:path>
                </a:pathLst>
              </a:custGeom>
              <a:solidFill>
                <a:srgbClr val="BE2832"/>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3"/>
              <p:cNvSpPr/>
              <p:nvPr/>
            </p:nvSpPr>
            <p:spPr>
              <a:xfrm>
                <a:off x="3097161" y="2340989"/>
                <a:ext cx="1326167" cy="132616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23"/>
              <p:cNvSpPr txBox="1"/>
              <p:nvPr/>
            </p:nvSpPr>
            <p:spPr>
              <a:xfrm>
                <a:off x="3097161" y="2340989"/>
                <a:ext cx="1326167" cy="1326167"/>
              </a:xfrm>
              <a:prstGeom prst="rect">
                <a:avLst/>
              </a:prstGeom>
              <a:noFill/>
              <a:ln>
                <a:noFill/>
              </a:ln>
            </p:spPr>
            <p:txBody>
              <a:bodyPr anchorCtr="0" anchor="ctr" bIns="25400" lIns="25400" spcFirstLastPara="1" rIns="25400" wrap="square" tIns="25400">
                <a:noAutofit/>
              </a:bodyPr>
              <a:lstStyle/>
              <a:p>
                <a:pPr indent="0" lvl="0" marL="0" marR="0" rtl="0" algn="ctr">
                  <a:lnSpc>
                    <a:spcPct val="90000"/>
                  </a:lnSpc>
                  <a:spcBef>
                    <a:spcPts val="0"/>
                  </a:spcBef>
                  <a:spcAft>
                    <a:spcPts val="0"/>
                  </a:spcAft>
                  <a:buClr>
                    <a:srgbClr val="000000"/>
                  </a:buClr>
                  <a:buSzPts val="2000"/>
                  <a:buFont typeface="Arial"/>
                  <a:buNone/>
                </a:pPr>
                <a:r>
                  <a:rPr b="1" i="0" lang="en-GB" sz="2000" u="none" cap="none" strike="noStrike">
                    <a:solidFill>
                      <a:srgbClr val="000000"/>
                    </a:solidFill>
                    <a:latin typeface="Nunito"/>
                    <a:ea typeface="Nunito"/>
                    <a:cs typeface="Nunito"/>
                    <a:sym typeface="Nunito"/>
                  </a:rPr>
                  <a:t>Develop</a:t>
                </a:r>
                <a:endParaRPr/>
              </a:p>
            </p:txBody>
          </p:sp>
          <p:sp>
            <p:nvSpPr>
              <p:cNvPr id="195" name="Google Shape;195;p23"/>
              <p:cNvSpPr/>
              <p:nvPr/>
            </p:nvSpPr>
            <p:spPr>
              <a:xfrm>
                <a:off x="755720" y="-451"/>
                <a:ext cx="3752106" cy="3752106"/>
              </a:xfrm>
              <a:custGeom>
                <a:rect b="b" l="l" r="r" t="t"/>
                <a:pathLst>
                  <a:path extrusionOk="0" h="120000" w="120000">
                    <a:moveTo>
                      <a:pt x="75889" y="112118"/>
                    </a:moveTo>
                    <a:cubicBezTo>
                      <a:pt x="67739" y="114603"/>
                      <a:pt x="59120" y="115141"/>
                      <a:pt x="50723" y="113690"/>
                    </a:cubicBezTo>
                    <a:lnTo>
                      <a:pt x="49126" y="118931"/>
                    </a:lnTo>
                    <a:lnTo>
                      <a:pt x="45317" y="108162"/>
                    </a:lnTo>
                    <a:lnTo>
                      <a:pt x="54753" y="100472"/>
                    </a:lnTo>
                    <a:lnTo>
                      <a:pt x="53158" y="105706"/>
                    </a:lnTo>
                    <a:lnTo>
                      <a:pt x="53158" y="105706"/>
                    </a:lnTo>
                    <a:cubicBezTo>
                      <a:pt x="59958" y="106724"/>
                      <a:pt x="66900" y="106212"/>
                      <a:pt x="73477" y="104207"/>
                    </a:cubicBezTo>
                    <a:close/>
                  </a:path>
                </a:pathLst>
              </a:custGeom>
              <a:solidFill>
                <a:srgbClr val="C9D22A"/>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3"/>
              <p:cNvSpPr/>
              <p:nvPr/>
            </p:nvSpPr>
            <p:spPr>
              <a:xfrm>
                <a:off x="840217" y="2340989"/>
                <a:ext cx="1326167" cy="132616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23"/>
              <p:cNvSpPr txBox="1"/>
              <p:nvPr/>
            </p:nvSpPr>
            <p:spPr>
              <a:xfrm>
                <a:off x="755728" y="2340982"/>
                <a:ext cx="1410600" cy="1326300"/>
              </a:xfrm>
              <a:prstGeom prst="rect">
                <a:avLst/>
              </a:prstGeom>
              <a:noFill/>
              <a:ln>
                <a:noFill/>
              </a:ln>
            </p:spPr>
            <p:txBody>
              <a:bodyPr anchorCtr="0" anchor="ctr" bIns="25400" lIns="25400" spcFirstLastPara="1" rIns="25400" wrap="square" tIns="25400">
                <a:noAutofit/>
              </a:bodyPr>
              <a:lstStyle/>
              <a:p>
                <a:pPr indent="0" lvl="0" marL="0" marR="0" rtl="0" algn="ctr">
                  <a:lnSpc>
                    <a:spcPct val="90000"/>
                  </a:lnSpc>
                  <a:spcBef>
                    <a:spcPts val="0"/>
                  </a:spcBef>
                  <a:spcAft>
                    <a:spcPts val="0"/>
                  </a:spcAft>
                  <a:buClr>
                    <a:srgbClr val="000000"/>
                  </a:buClr>
                  <a:buSzPts val="2000"/>
                  <a:buFont typeface="Arial"/>
                  <a:buNone/>
                </a:pPr>
                <a:r>
                  <a:rPr b="1" i="0" lang="en-GB" sz="2000" u="none" cap="none" strike="noStrike">
                    <a:solidFill>
                      <a:srgbClr val="000000"/>
                    </a:solidFill>
                    <a:latin typeface="Nunito"/>
                    <a:ea typeface="Nunito"/>
                    <a:cs typeface="Nunito"/>
                    <a:sym typeface="Nunito"/>
                  </a:rPr>
                  <a:t>Implement</a:t>
                </a:r>
                <a:endParaRPr/>
              </a:p>
            </p:txBody>
          </p:sp>
          <p:sp>
            <p:nvSpPr>
              <p:cNvPr id="198" name="Google Shape;198;p23"/>
              <p:cNvSpPr/>
              <p:nvPr/>
            </p:nvSpPr>
            <p:spPr>
              <a:xfrm>
                <a:off x="737577" y="-56263"/>
                <a:ext cx="3752106" cy="3752106"/>
              </a:xfrm>
              <a:custGeom>
                <a:rect b="b" l="l" r="r" t="t"/>
                <a:pathLst>
                  <a:path extrusionOk="0" h="120000" w="120000">
                    <a:moveTo>
                      <a:pt x="8502" y="77794"/>
                    </a:moveTo>
                    <a:cubicBezTo>
                      <a:pt x="5719" y="69740"/>
                      <a:pt x="4864" y="61145"/>
                      <a:pt x="6005" y="52700"/>
                    </a:cubicBezTo>
                    <a:lnTo>
                      <a:pt x="709" y="51296"/>
                    </a:lnTo>
                    <a:lnTo>
                      <a:pt x="11331" y="47095"/>
                    </a:lnTo>
                    <a:lnTo>
                      <a:pt x="19363" y="56242"/>
                    </a:lnTo>
                    <a:lnTo>
                      <a:pt x="14073" y="54840"/>
                    </a:lnTo>
                    <a:lnTo>
                      <a:pt x="14073" y="54840"/>
                    </a:lnTo>
                    <a:cubicBezTo>
                      <a:pt x="13306" y="61674"/>
                      <a:pt x="14073" y="68593"/>
                      <a:pt x="16319" y="75093"/>
                    </a:cubicBezTo>
                    <a:close/>
                  </a:path>
                </a:pathLst>
              </a:custGeom>
              <a:solidFill>
                <a:srgbClr val="36BDDF"/>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3"/>
              <p:cNvSpPr/>
              <p:nvPr/>
            </p:nvSpPr>
            <p:spPr>
              <a:xfrm>
                <a:off x="794073" y="84576"/>
                <a:ext cx="1326167" cy="132616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23"/>
              <p:cNvSpPr txBox="1"/>
              <p:nvPr/>
            </p:nvSpPr>
            <p:spPr>
              <a:xfrm>
                <a:off x="794073" y="84576"/>
                <a:ext cx="1326167" cy="1326167"/>
              </a:xfrm>
              <a:prstGeom prst="rect">
                <a:avLst/>
              </a:prstGeom>
              <a:noFill/>
              <a:ln>
                <a:noFill/>
              </a:ln>
            </p:spPr>
            <p:txBody>
              <a:bodyPr anchorCtr="0" anchor="ctr" bIns="25400" lIns="25400" spcFirstLastPara="1" rIns="25400" wrap="square" tIns="25400">
                <a:noAutofit/>
              </a:bodyPr>
              <a:lstStyle/>
              <a:p>
                <a:pPr indent="0" lvl="0" marL="0" marR="0" rtl="0" algn="ctr">
                  <a:lnSpc>
                    <a:spcPct val="90000"/>
                  </a:lnSpc>
                  <a:spcBef>
                    <a:spcPts val="0"/>
                  </a:spcBef>
                  <a:spcAft>
                    <a:spcPts val="0"/>
                  </a:spcAft>
                  <a:buClr>
                    <a:srgbClr val="000000"/>
                  </a:buClr>
                  <a:buSzPts val="2000"/>
                  <a:buFont typeface="Arial"/>
                  <a:buNone/>
                </a:pPr>
                <a:r>
                  <a:rPr b="1" i="0" lang="en-GB" sz="2000" u="none" cap="none" strike="noStrike">
                    <a:solidFill>
                      <a:srgbClr val="000000"/>
                    </a:solidFill>
                    <a:latin typeface="Nunito"/>
                    <a:ea typeface="Nunito"/>
                    <a:cs typeface="Nunito"/>
                    <a:sym typeface="Nunito"/>
                  </a:rPr>
                  <a:t>Analyse</a:t>
                </a:r>
                <a:endParaRPr/>
              </a:p>
            </p:txBody>
          </p:sp>
          <p:sp>
            <p:nvSpPr>
              <p:cNvPr id="201" name="Google Shape;201;p23"/>
              <p:cNvSpPr/>
              <p:nvPr/>
            </p:nvSpPr>
            <p:spPr>
              <a:xfrm>
                <a:off x="702286" y="-17775"/>
                <a:ext cx="3752106" cy="3752106"/>
              </a:xfrm>
              <a:custGeom>
                <a:rect b="b" l="l" r="r" t="t"/>
                <a:pathLst>
                  <a:path extrusionOk="0" h="120000" w="120000">
                    <a:moveTo>
                      <a:pt x="44360" y="7807"/>
                    </a:moveTo>
                    <a:lnTo>
                      <a:pt x="44360" y="7807"/>
                    </a:lnTo>
                    <a:cubicBezTo>
                      <a:pt x="53059" y="5200"/>
                      <a:pt x="62272" y="4809"/>
                      <a:pt x="71160" y="6669"/>
                    </a:cubicBezTo>
                    <a:lnTo>
                      <a:pt x="72941" y="1488"/>
                    </a:lnTo>
                    <a:lnTo>
                      <a:pt x="76369" y="12384"/>
                    </a:lnTo>
                    <a:lnTo>
                      <a:pt x="66668" y="19738"/>
                    </a:lnTo>
                    <a:lnTo>
                      <a:pt x="68447" y="14563"/>
                    </a:lnTo>
                    <a:lnTo>
                      <a:pt x="68447" y="14563"/>
                    </a:lnTo>
                    <a:cubicBezTo>
                      <a:pt x="61219" y="13219"/>
                      <a:pt x="53776" y="13619"/>
                      <a:pt x="46734" y="15729"/>
                    </a:cubicBezTo>
                    <a:close/>
                  </a:path>
                </a:pathLst>
              </a:custGeom>
              <a:solidFill>
                <a:srgbClr val="F8DB0C"/>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2" name="Google Shape;202;p23"/>
            <p:cNvSpPr/>
            <p:nvPr/>
          </p:nvSpPr>
          <p:spPr>
            <a:xfrm>
              <a:off x="7196284" y="2912824"/>
              <a:ext cx="1724025" cy="1733550"/>
            </a:xfrm>
            <a:prstGeom prst="donut">
              <a:avLst>
                <a:gd fmla="val 12283" name="adj"/>
              </a:avLst>
            </a:prstGeom>
            <a:solidFill>
              <a:schemeClr val="accent1">
                <a:alpha val="53725"/>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203" name="Google Shape;203;p23"/>
            <p:cNvSpPr txBox="1"/>
            <p:nvPr/>
          </p:nvSpPr>
          <p:spPr>
            <a:xfrm>
              <a:off x="7446589" y="3579544"/>
              <a:ext cx="1223412"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2000" u="none" cap="none" strike="noStrike">
                  <a:solidFill>
                    <a:srgbClr val="000000"/>
                  </a:solidFill>
                  <a:latin typeface="Nunito"/>
                  <a:ea typeface="Nunito"/>
                  <a:cs typeface="Nunito"/>
                  <a:sym typeface="Nunito"/>
                </a:rPr>
                <a:t>Evaluate</a:t>
              </a:r>
              <a:endParaRPr/>
            </a:p>
          </p:txBody>
        </p:sp>
      </p:grpSp>
      <p:sp>
        <p:nvSpPr>
          <p:cNvPr id="204" name="Google Shape;204;p23"/>
          <p:cNvSpPr txBox="1"/>
          <p:nvPr>
            <p:ph idx="11" type="ftr"/>
          </p:nvPr>
        </p:nvSpPr>
        <p:spPr>
          <a:xfrm>
            <a:off x="838200" y="6356350"/>
            <a:ext cx="7315200" cy="36512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GB">
                <a:latin typeface="Nunito"/>
                <a:ea typeface="Nunito"/>
                <a:cs typeface="Nunito"/>
                <a:sym typeface="Nunito"/>
              </a:rPr>
              <a:t>www.eosc-synergy.eu - </a:t>
            </a:r>
            <a:r>
              <a:rPr lang="en-GB" sz="1000">
                <a:latin typeface="Nunito"/>
                <a:ea typeface="Nunito"/>
                <a:cs typeface="Nunito"/>
                <a:sym typeface="Nunito"/>
              </a:rPr>
              <a:t>RIA 857647</a:t>
            </a:r>
            <a:endParaRPr>
              <a:latin typeface="Nunito"/>
              <a:ea typeface="Nunito"/>
              <a:cs typeface="Nunito"/>
              <a:sym typeface="Nuni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24"/>
          <p:cNvSpPr txBox="1"/>
          <p:nvPr>
            <p:ph type="title"/>
          </p:nvPr>
        </p:nvSpPr>
        <p:spPr>
          <a:xfrm>
            <a:off x="838200" y="365125"/>
            <a:ext cx="9268326"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1800"/>
              <a:buNone/>
            </a:pPr>
            <a:r>
              <a:rPr lang="en-GB"/>
              <a:t>In reality</a:t>
            </a:r>
            <a:endParaRPr/>
          </a:p>
        </p:txBody>
      </p:sp>
      <p:sp>
        <p:nvSpPr>
          <p:cNvPr id="211" name="Google Shape;211;p24"/>
          <p:cNvSpPr txBox="1"/>
          <p:nvPr>
            <p:ph idx="1" type="body"/>
          </p:nvPr>
        </p:nvSpPr>
        <p:spPr>
          <a:xfrm>
            <a:off x="838200" y="1825625"/>
            <a:ext cx="3440060" cy="4351338"/>
          </a:xfrm>
          <a:prstGeom prst="rect">
            <a:avLst/>
          </a:prstGeom>
          <a:noFill/>
          <a:ln>
            <a:noFill/>
          </a:ln>
        </p:spPr>
        <p:txBody>
          <a:bodyPr anchorCtr="0" anchor="t" bIns="45700" lIns="91425" spcFirstLastPara="1" rIns="91425" wrap="square" tIns="45700">
            <a:normAutofit lnSpcReduction="10000"/>
          </a:bodyPr>
          <a:lstStyle/>
          <a:p>
            <a:pPr indent="-342900" lvl="0" marL="457200" rtl="0" algn="l">
              <a:lnSpc>
                <a:spcPct val="90000"/>
              </a:lnSpc>
              <a:spcBef>
                <a:spcPts val="1000"/>
              </a:spcBef>
              <a:spcAft>
                <a:spcPts val="0"/>
              </a:spcAft>
              <a:buSzPts val="3080"/>
              <a:buChar char="•"/>
            </a:pPr>
            <a:r>
              <a:rPr lang="en-GB"/>
              <a:t>It’s tempting to jump straight into development </a:t>
            </a:r>
            <a:endParaRPr/>
          </a:p>
          <a:p>
            <a:pPr indent="-147320" lvl="0" marL="457200" rtl="0" algn="l">
              <a:lnSpc>
                <a:spcPct val="90000"/>
              </a:lnSpc>
              <a:spcBef>
                <a:spcPts val="1000"/>
              </a:spcBef>
              <a:spcAft>
                <a:spcPts val="0"/>
              </a:spcAft>
              <a:buSzPts val="3080"/>
              <a:buNone/>
            </a:pPr>
            <a:r>
              <a:t/>
            </a:r>
            <a:endParaRPr/>
          </a:p>
          <a:p>
            <a:pPr indent="-342900" lvl="0" marL="457200" rtl="0" algn="l">
              <a:lnSpc>
                <a:spcPct val="90000"/>
              </a:lnSpc>
              <a:spcBef>
                <a:spcPts val="1000"/>
              </a:spcBef>
              <a:spcAft>
                <a:spcPts val="0"/>
              </a:spcAft>
              <a:buSzPts val="3080"/>
              <a:buChar char="•"/>
            </a:pPr>
            <a:r>
              <a:rPr lang="en-GB"/>
              <a:t>Don’t skip analysis and design</a:t>
            </a:r>
            <a:endParaRPr/>
          </a:p>
          <a:p>
            <a:pPr indent="0" lvl="0" marL="114300" rtl="0" algn="l">
              <a:lnSpc>
                <a:spcPct val="90000"/>
              </a:lnSpc>
              <a:spcBef>
                <a:spcPts val="1000"/>
              </a:spcBef>
              <a:spcAft>
                <a:spcPts val="0"/>
              </a:spcAft>
              <a:buSzPts val="1800"/>
              <a:buNone/>
            </a:pPr>
            <a:r>
              <a:t/>
            </a:r>
            <a:endParaRPr/>
          </a:p>
          <a:p>
            <a:pPr indent="0" lvl="0" marL="114300" rtl="0" algn="l">
              <a:lnSpc>
                <a:spcPct val="90000"/>
              </a:lnSpc>
              <a:spcBef>
                <a:spcPts val="1000"/>
              </a:spcBef>
              <a:spcAft>
                <a:spcPts val="0"/>
              </a:spcAft>
              <a:buSzPts val="1800"/>
              <a:buNone/>
            </a:pPr>
            <a:r>
              <a:t/>
            </a:r>
            <a:endParaRPr/>
          </a:p>
          <a:p>
            <a:pPr indent="-228600" lvl="1" marL="914400" rtl="0" algn="l">
              <a:lnSpc>
                <a:spcPct val="90000"/>
              </a:lnSpc>
              <a:spcBef>
                <a:spcPts val="500"/>
              </a:spcBef>
              <a:spcAft>
                <a:spcPts val="0"/>
              </a:spcAft>
              <a:buSzPts val="1800"/>
              <a:buNone/>
            </a:pPr>
            <a:r>
              <a:t/>
            </a:r>
            <a:endParaRPr/>
          </a:p>
        </p:txBody>
      </p:sp>
      <p:sp>
        <p:nvSpPr>
          <p:cNvPr id="212" name="Google Shape;212;p24"/>
          <p:cNvSpPr txBox="1"/>
          <p:nvPr>
            <p:ph idx="12" type="sldNum"/>
          </p:nvPr>
        </p:nvSpPr>
        <p:spPr>
          <a:xfrm>
            <a:off x="10503568" y="6356350"/>
            <a:ext cx="850232"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GB"/>
              <a:t>‹#›</a:t>
            </a:fld>
            <a:endParaRPr/>
          </a:p>
        </p:txBody>
      </p:sp>
      <p:sp>
        <p:nvSpPr>
          <p:cNvPr id="213" name="Google Shape;213;p24"/>
          <p:cNvSpPr txBox="1"/>
          <p:nvPr/>
        </p:nvSpPr>
        <p:spPr>
          <a:xfrm>
            <a:off x="10673072" y="1889895"/>
            <a:ext cx="850232"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GB" sz="1400" u="none" cap="none" strike="noStrike">
                <a:solidFill>
                  <a:schemeClr val="lt1"/>
                </a:solidFill>
                <a:latin typeface="Arial"/>
                <a:ea typeface="Arial"/>
                <a:cs typeface="Arial"/>
                <a:sym typeface="Arial"/>
              </a:rPr>
              <a:t>Start here</a:t>
            </a:r>
            <a:endParaRPr/>
          </a:p>
        </p:txBody>
      </p:sp>
      <p:sp>
        <p:nvSpPr>
          <p:cNvPr id="214" name="Google Shape;214;p24"/>
          <p:cNvSpPr/>
          <p:nvPr/>
        </p:nvSpPr>
        <p:spPr>
          <a:xfrm>
            <a:off x="4593287" y="1690688"/>
            <a:ext cx="1153788" cy="829079"/>
          </a:xfrm>
          <a:prstGeom prst="wedgeRoundRectCallout">
            <a:avLst>
              <a:gd fmla="val 84363" name="adj1"/>
              <a:gd fmla="val 38972" name="adj2"/>
              <a:gd fmla="val 16667" name="adj3"/>
            </a:avLst>
          </a:prstGeom>
          <a:solidFill>
            <a:srgbClr val="D5F1F9"/>
          </a:solidFill>
          <a:ln cap="flat" cmpd="sng" w="25400">
            <a:solidFill>
              <a:srgbClr val="2989A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2400" u="none" cap="none" strike="noStrike">
                <a:solidFill>
                  <a:srgbClr val="595959"/>
                </a:solidFill>
                <a:latin typeface="Nunito SemiBold"/>
                <a:ea typeface="Nunito SemiBold"/>
                <a:cs typeface="Nunito SemiBold"/>
                <a:sym typeface="Nunito SemiBold"/>
              </a:rPr>
              <a:t>Start here</a:t>
            </a:r>
            <a:endParaRPr/>
          </a:p>
        </p:txBody>
      </p:sp>
      <p:sp>
        <p:nvSpPr>
          <p:cNvPr id="215" name="Google Shape;215;p24"/>
          <p:cNvSpPr/>
          <p:nvPr/>
        </p:nvSpPr>
        <p:spPr>
          <a:xfrm>
            <a:off x="10503568" y="4646374"/>
            <a:ext cx="1246510" cy="953105"/>
          </a:xfrm>
          <a:prstGeom prst="wedgeRoundRectCallout">
            <a:avLst>
              <a:gd fmla="val -85382" name="adj1"/>
              <a:gd fmla="val 3382" name="adj2"/>
              <a:gd fmla="val 16667" name="adj3"/>
            </a:avLst>
          </a:prstGeom>
          <a:solidFill>
            <a:srgbClr val="AEE4F2"/>
          </a:solidFill>
          <a:ln cap="flat" cmpd="sng" w="25400">
            <a:solidFill>
              <a:srgbClr val="2989A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2400" u="none" cap="none" strike="noStrike">
                <a:solidFill>
                  <a:srgbClr val="3F3F3F"/>
                </a:solidFill>
                <a:latin typeface="Nunito SemiBold"/>
                <a:ea typeface="Nunito SemiBold"/>
                <a:cs typeface="Nunito SemiBold"/>
                <a:sym typeface="Nunito SemiBold"/>
              </a:rPr>
              <a:t>Not here!</a:t>
            </a:r>
            <a:endParaRPr/>
          </a:p>
        </p:txBody>
      </p:sp>
      <p:grpSp>
        <p:nvGrpSpPr>
          <p:cNvPr id="216" name="Google Shape;216;p24"/>
          <p:cNvGrpSpPr/>
          <p:nvPr/>
        </p:nvGrpSpPr>
        <p:grpSpPr>
          <a:xfrm>
            <a:off x="6128808" y="1886905"/>
            <a:ext cx="3805540" cy="3807918"/>
            <a:chOff x="6128808" y="1886905"/>
            <a:chExt cx="3805540" cy="3807918"/>
          </a:xfrm>
        </p:grpSpPr>
        <p:grpSp>
          <p:nvGrpSpPr>
            <p:cNvPr id="217" name="Google Shape;217;p24"/>
            <p:cNvGrpSpPr/>
            <p:nvPr/>
          </p:nvGrpSpPr>
          <p:grpSpPr>
            <a:xfrm>
              <a:off x="6128808" y="1886905"/>
              <a:ext cx="3805540" cy="3807918"/>
              <a:chOff x="702286" y="-56263"/>
              <a:chExt cx="3805540" cy="3807918"/>
            </a:xfrm>
          </p:grpSpPr>
          <p:sp>
            <p:nvSpPr>
              <p:cNvPr id="218" name="Google Shape;218;p24"/>
              <p:cNvSpPr/>
              <p:nvPr/>
            </p:nvSpPr>
            <p:spPr>
              <a:xfrm>
                <a:off x="3097161" y="84045"/>
                <a:ext cx="1326167" cy="132616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4"/>
              <p:cNvSpPr txBox="1"/>
              <p:nvPr/>
            </p:nvSpPr>
            <p:spPr>
              <a:xfrm>
                <a:off x="3097161" y="84045"/>
                <a:ext cx="1326167" cy="1326167"/>
              </a:xfrm>
              <a:prstGeom prst="rect">
                <a:avLst/>
              </a:prstGeom>
              <a:noFill/>
              <a:ln>
                <a:noFill/>
              </a:ln>
            </p:spPr>
            <p:txBody>
              <a:bodyPr anchorCtr="0" anchor="ctr" bIns="25400" lIns="25400" spcFirstLastPara="1" rIns="25400" wrap="square" tIns="25400">
                <a:noAutofit/>
              </a:bodyPr>
              <a:lstStyle/>
              <a:p>
                <a:pPr indent="0" lvl="0" marL="0" marR="0" rtl="0" algn="ctr">
                  <a:lnSpc>
                    <a:spcPct val="90000"/>
                  </a:lnSpc>
                  <a:spcBef>
                    <a:spcPts val="0"/>
                  </a:spcBef>
                  <a:spcAft>
                    <a:spcPts val="0"/>
                  </a:spcAft>
                  <a:buClr>
                    <a:srgbClr val="000000"/>
                  </a:buClr>
                  <a:buSzPts val="2000"/>
                  <a:buFont typeface="Arial"/>
                  <a:buNone/>
                </a:pPr>
                <a:r>
                  <a:rPr b="1" i="0" lang="en-GB" sz="2000" u="none" cap="none" strike="noStrike">
                    <a:solidFill>
                      <a:srgbClr val="000000"/>
                    </a:solidFill>
                    <a:latin typeface="Nunito"/>
                    <a:ea typeface="Nunito"/>
                    <a:cs typeface="Nunito"/>
                    <a:sym typeface="Nunito"/>
                  </a:rPr>
                  <a:t>Design</a:t>
                </a:r>
                <a:endParaRPr/>
              </a:p>
            </p:txBody>
          </p:sp>
          <p:sp>
            <p:nvSpPr>
              <p:cNvPr id="220" name="Google Shape;220;p24"/>
              <p:cNvSpPr/>
              <p:nvPr/>
            </p:nvSpPr>
            <p:spPr>
              <a:xfrm>
                <a:off x="755720" y="-451"/>
                <a:ext cx="3752106" cy="3752106"/>
              </a:xfrm>
              <a:custGeom>
                <a:rect b="b" l="l" r="r" t="t"/>
                <a:pathLst>
                  <a:path extrusionOk="0" h="120000" w="120000">
                    <a:moveTo>
                      <a:pt x="112118" y="44111"/>
                    </a:moveTo>
                    <a:cubicBezTo>
                      <a:pt x="114603" y="52261"/>
                      <a:pt x="115141" y="60880"/>
                      <a:pt x="113690" y="69277"/>
                    </a:cubicBezTo>
                    <a:lnTo>
                      <a:pt x="118931" y="70874"/>
                    </a:lnTo>
                    <a:lnTo>
                      <a:pt x="108162" y="74683"/>
                    </a:lnTo>
                    <a:lnTo>
                      <a:pt x="100472" y="65247"/>
                    </a:lnTo>
                    <a:lnTo>
                      <a:pt x="105706" y="66842"/>
                    </a:lnTo>
                    <a:cubicBezTo>
                      <a:pt x="106724" y="60042"/>
                      <a:pt x="106212" y="53100"/>
                      <a:pt x="104207" y="46523"/>
                    </a:cubicBezTo>
                    <a:close/>
                  </a:path>
                </a:pathLst>
              </a:custGeom>
              <a:solidFill>
                <a:srgbClr val="BE2832"/>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4"/>
              <p:cNvSpPr/>
              <p:nvPr/>
            </p:nvSpPr>
            <p:spPr>
              <a:xfrm>
                <a:off x="3097161" y="2340989"/>
                <a:ext cx="1326167" cy="132616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4"/>
              <p:cNvSpPr txBox="1"/>
              <p:nvPr/>
            </p:nvSpPr>
            <p:spPr>
              <a:xfrm>
                <a:off x="3097161" y="2340989"/>
                <a:ext cx="1326167" cy="1326167"/>
              </a:xfrm>
              <a:prstGeom prst="rect">
                <a:avLst/>
              </a:prstGeom>
              <a:noFill/>
              <a:ln>
                <a:noFill/>
              </a:ln>
            </p:spPr>
            <p:txBody>
              <a:bodyPr anchorCtr="0" anchor="ctr" bIns="25400" lIns="25400" spcFirstLastPara="1" rIns="25400" wrap="square" tIns="25400">
                <a:noAutofit/>
              </a:bodyPr>
              <a:lstStyle/>
              <a:p>
                <a:pPr indent="0" lvl="0" marL="0" marR="0" rtl="0" algn="ctr">
                  <a:lnSpc>
                    <a:spcPct val="90000"/>
                  </a:lnSpc>
                  <a:spcBef>
                    <a:spcPts val="0"/>
                  </a:spcBef>
                  <a:spcAft>
                    <a:spcPts val="0"/>
                  </a:spcAft>
                  <a:buClr>
                    <a:srgbClr val="000000"/>
                  </a:buClr>
                  <a:buSzPts val="2000"/>
                  <a:buFont typeface="Arial"/>
                  <a:buNone/>
                </a:pPr>
                <a:r>
                  <a:rPr b="1" i="0" lang="en-GB" sz="2000" u="none" cap="none" strike="noStrike">
                    <a:solidFill>
                      <a:srgbClr val="000000"/>
                    </a:solidFill>
                    <a:latin typeface="Nunito"/>
                    <a:ea typeface="Nunito"/>
                    <a:cs typeface="Nunito"/>
                    <a:sym typeface="Nunito"/>
                  </a:rPr>
                  <a:t>Develop</a:t>
                </a:r>
                <a:endParaRPr/>
              </a:p>
            </p:txBody>
          </p:sp>
          <p:sp>
            <p:nvSpPr>
              <p:cNvPr id="223" name="Google Shape;223;p24"/>
              <p:cNvSpPr/>
              <p:nvPr/>
            </p:nvSpPr>
            <p:spPr>
              <a:xfrm>
                <a:off x="755720" y="-451"/>
                <a:ext cx="3752106" cy="3752106"/>
              </a:xfrm>
              <a:custGeom>
                <a:rect b="b" l="l" r="r" t="t"/>
                <a:pathLst>
                  <a:path extrusionOk="0" h="120000" w="120000">
                    <a:moveTo>
                      <a:pt x="75889" y="112118"/>
                    </a:moveTo>
                    <a:cubicBezTo>
                      <a:pt x="67739" y="114603"/>
                      <a:pt x="59120" y="115141"/>
                      <a:pt x="50723" y="113690"/>
                    </a:cubicBezTo>
                    <a:lnTo>
                      <a:pt x="49126" y="118931"/>
                    </a:lnTo>
                    <a:lnTo>
                      <a:pt x="45317" y="108162"/>
                    </a:lnTo>
                    <a:lnTo>
                      <a:pt x="54753" y="100472"/>
                    </a:lnTo>
                    <a:lnTo>
                      <a:pt x="53158" y="105706"/>
                    </a:lnTo>
                    <a:lnTo>
                      <a:pt x="53158" y="105706"/>
                    </a:lnTo>
                    <a:cubicBezTo>
                      <a:pt x="59958" y="106724"/>
                      <a:pt x="66900" y="106212"/>
                      <a:pt x="73477" y="104207"/>
                    </a:cubicBezTo>
                    <a:close/>
                  </a:path>
                </a:pathLst>
              </a:custGeom>
              <a:solidFill>
                <a:srgbClr val="C9D22A"/>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24"/>
              <p:cNvSpPr/>
              <p:nvPr/>
            </p:nvSpPr>
            <p:spPr>
              <a:xfrm>
                <a:off x="840217" y="2340989"/>
                <a:ext cx="1326167" cy="132616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24"/>
              <p:cNvSpPr txBox="1"/>
              <p:nvPr/>
            </p:nvSpPr>
            <p:spPr>
              <a:xfrm>
                <a:off x="755728" y="2340982"/>
                <a:ext cx="1410600" cy="1326300"/>
              </a:xfrm>
              <a:prstGeom prst="rect">
                <a:avLst/>
              </a:prstGeom>
              <a:noFill/>
              <a:ln>
                <a:noFill/>
              </a:ln>
            </p:spPr>
            <p:txBody>
              <a:bodyPr anchorCtr="0" anchor="ctr" bIns="25400" lIns="25400" spcFirstLastPara="1" rIns="25400" wrap="square" tIns="25400">
                <a:noAutofit/>
              </a:bodyPr>
              <a:lstStyle/>
              <a:p>
                <a:pPr indent="0" lvl="0" marL="0" marR="0" rtl="0" algn="ctr">
                  <a:lnSpc>
                    <a:spcPct val="90000"/>
                  </a:lnSpc>
                  <a:spcBef>
                    <a:spcPts val="0"/>
                  </a:spcBef>
                  <a:spcAft>
                    <a:spcPts val="0"/>
                  </a:spcAft>
                  <a:buClr>
                    <a:srgbClr val="000000"/>
                  </a:buClr>
                  <a:buSzPts val="2000"/>
                  <a:buFont typeface="Arial"/>
                  <a:buNone/>
                </a:pPr>
                <a:r>
                  <a:rPr b="1" i="0" lang="en-GB" sz="2000" u="none" cap="none" strike="noStrike">
                    <a:solidFill>
                      <a:srgbClr val="000000"/>
                    </a:solidFill>
                    <a:latin typeface="Nunito"/>
                    <a:ea typeface="Nunito"/>
                    <a:cs typeface="Nunito"/>
                    <a:sym typeface="Nunito"/>
                  </a:rPr>
                  <a:t>Implement</a:t>
                </a:r>
                <a:endParaRPr/>
              </a:p>
            </p:txBody>
          </p:sp>
          <p:sp>
            <p:nvSpPr>
              <p:cNvPr id="226" name="Google Shape;226;p24"/>
              <p:cNvSpPr/>
              <p:nvPr/>
            </p:nvSpPr>
            <p:spPr>
              <a:xfrm>
                <a:off x="737577" y="-56263"/>
                <a:ext cx="3752106" cy="3752106"/>
              </a:xfrm>
              <a:custGeom>
                <a:rect b="b" l="l" r="r" t="t"/>
                <a:pathLst>
                  <a:path extrusionOk="0" h="120000" w="120000">
                    <a:moveTo>
                      <a:pt x="8502" y="77794"/>
                    </a:moveTo>
                    <a:cubicBezTo>
                      <a:pt x="5719" y="69740"/>
                      <a:pt x="4864" y="61145"/>
                      <a:pt x="6005" y="52700"/>
                    </a:cubicBezTo>
                    <a:lnTo>
                      <a:pt x="709" y="51296"/>
                    </a:lnTo>
                    <a:lnTo>
                      <a:pt x="11331" y="47095"/>
                    </a:lnTo>
                    <a:lnTo>
                      <a:pt x="19363" y="56242"/>
                    </a:lnTo>
                    <a:lnTo>
                      <a:pt x="14073" y="54840"/>
                    </a:lnTo>
                    <a:lnTo>
                      <a:pt x="14073" y="54840"/>
                    </a:lnTo>
                    <a:cubicBezTo>
                      <a:pt x="13306" y="61674"/>
                      <a:pt x="14073" y="68593"/>
                      <a:pt x="16319" y="75093"/>
                    </a:cubicBezTo>
                    <a:close/>
                  </a:path>
                </a:pathLst>
              </a:custGeom>
              <a:solidFill>
                <a:srgbClr val="36BDDF"/>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24"/>
              <p:cNvSpPr/>
              <p:nvPr/>
            </p:nvSpPr>
            <p:spPr>
              <a:xfrm>
                <a:off x="794073" y="84576"/>
                <a:ext cx="1326167" cy="132616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4"/>
              <p:cNvSpPr txBox="1"/>
              <p:nvPr/>
            </p:nvSpPr>
            <p:spPr>
              <a:xfrm>
                <a:off x="794073" y="84576"/>
                <a:ext cx="1326167" cy="1326167"/>
              </a:xfrm>
              <a:prstGeom prst="rect">
                <a:avLst/>
              </a:prstGeom>
              <a:noFill/>
              <a:ln>
                <a:noFill/>
              </a:ln>
            </p:spPr>
            <p:txBody>
              <a:bodyPr anchorCtr="0" anchor="ctr" bIns="25400" lIns="25400" spcFirstLastPara="1" rIns="25400" wrap="square" tIns="25400">
                <a:noAutofit/>
              </a:bodyPr>
              <a:lstStyle/>
              <a:p>
                <a:pPr indent="0" lvl="0" marL="0" marR="0" rtl="0" algn="ctr">
                  <a:lnSpc>
                    <a:spcPct val="90000"/>
                  </a:lnSpc>
                  <a:spcBef>
                    <a:spcPts val="0"/>
                  </a:spcBef>
                  <a:spcAft>
                    <a:spcPts val="0"/>
                  </a:spcAft>
                  <a:buClr>
                    <a:srgbClr val="000000"/>
                  </a:buClr>
                  <a:buSzPts val="2000"/>
                  <a:buFont typeface="Arial"/>
                  <a:buNone/>
                </a:pPr>
                <a:r>
                  <a:rPr b="1" i="0" lang="en-GB" sz="2000" u="none" cap="none" strike="noStrike">
                    <a:solidFill>
                      <a:srgbClr val="000000"/>
                    </a:solidFill>
                    <a:latin typeface="Nunito"/>
                    <a:ea typeface="Nunito"/>
                    <a:cs typeface="Nunito"/>
                    <a:sym typeface="Nunito"/>
                  </a:rPr>
                  <a:t>Analyse</a:t>
                </a:r>
                <a:endParaRPr/>
              </a:p>
            </p:txBody>
          </p:sp>
          <p:sp>
            <p:nvSpPr>
              <p:cNvPr id="229" name="Google Shape;229;p24"/>
              <p:cNvSpPr/>
              <p:nvPr/>
            </p:nvSpPr>
            <p:spPr>
              <a:xfrm>
                <a:off x="702286" y="-17775"/>
                <a:ext cx="3752106" cy="3752106"/>
              </a:xfrm>
              <a:custGeom>
                <a:rect b="b" l="l" r="r" t="t"/>
                <a:pathLst>
                  <a:path extrusionOk="0" h="120000" w="120000">
                    <a:moveTo>
                      <a:pt x="44360" y="7807"/>
                    </a:moveTo>
                    <a:lnTo>
                      <a:pt x="44360" y="7807"/>
                    </a:lnTo>
                    <a:cubicBezTo>
                      <a:pt x="53059" y="5200"/>
                      <a:pt x="62272" y="4809"/>
                      <a:pt x="71160" y="6669"/>
                    </a:cubicBezTo>
                    <a:lnTo>
                      <a:pt x="72941" y="1488"/>
                    </a:lnTo>
                    <a:lnTo>
                      <a:pt x="76369" y="12384"/>
                    </a:lnTo>
                    <a:lnTo>
                      <a:pt x="66668" y="19738"/>
                    </a:lnTo>
                    <a:lnTo>
                      <a:pt x="68447" y="14563"/>
                    </a:lnTo>
                    <a:lnTo>
                      <a:pt x="68447" y="14563"/>
                    </a:lnTo>
                    <a:cubicBezTo>
                      <a:pt x="61219" y="13219"/>
                      <a:pt x="53776" y="13619"/>
                      <a:pt x="46734" y="15729"/>
                    </a:cubicBezTo>
                    <a:close/>
                  </a:path>
                </a:pathLst>
              </a:custGeom>
              <a:solidFill>
                <a:srgbClr val="F8DB0C"/>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0" name="Google Shape;230;p24"/>
            <p:cNvSpPr/>
            <p:nvPr/>
          </p:nvSpPr>
          <p:spPr>
            <a:xfrm>
              <a:off x="7196284" y="2912824"/>
              <a:ext cx="1724025" cy="1733550"/>
            </a:xfrm>
            <a:prstGeom prst="donut">
              <a:avLst>
                <a:gd fmla="val 12283" name="adj"/>
              </a:avLst>
            </a:prstGeom>
            <a:solidFill>
              <a:schemeClr val="accent1">
                <a:alpha val="53725"/>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231" name="Google Shape;231;p24"/>
            <p:cNvSpPr txBox="1"/>
            <p:nvPr/>
          </p:nvSpPr>
          <p:spPr>
            <a:xfrm>
              <a:off x="7446589" y="3579544"/>
              <a:ext cx="1223412"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2000" u="none" cap="none" strike="noStrike">
                  <a:solidFill>
                    <a:srgbClr val="000000"/>
                  </a:solidFill>
                  <a:latin typeface="Nunito"/>
                  <a:ea typeface="Nunito"/>
                  <a:cs typeface="Nunito"/>
                  <a:sym typeface="Nunito"/>
                </a:rPr>
                <a:t>Evaluate</a:t>
              </a:r>
              <a:endParaRPr/>
            </a:p>
          </p:txBody>
        </p:sp>
      </p:grpSp>
      <p:sp>
        <p:nvSpPr>
          <p:cNvPr id="232" name="Google Shape;232;p24"/>
          <p:cNvSpPr txBox="1"/>
          <p:nvPr>
            <p:ph idx="11" type="ftr"/>
          </p:nvPr>
        </p:nvSpPr>
        <p:spPr>
          <a:xfrm>
            <a:off x="838200" y="6356350"/>
            <a:ext cx="7315200" cy="36512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GB">
                <a:latin typeface="Nunito"/>
                <a:ea typeface="Nunito"/>
                <a:cs typeface="Nunito"/>
                <a:sym typeface="Nunito"/>
              </a:rPr>
              <a:t>www.eosc-synergy.eu - </a:t>
            </a:r>
            <a:r>
              <a:rPr lang="en-GB" sz="1000">
                <a:latin typeface="Nunito"/>
                <a:ea typeface="Nunito"/>
                <a:cs typeface="Nunito"/>
                <a:sym typeface="Nunito"/>
              </a:rPr>
              <a:t>RIA 857647</a:t>
            </a:r>
            <a:endParaRPr>
              <a:latin typeface="Nunito"/>
              <a:ea typeface="Nunito"/>
              <a:cs typeface="Nunito"/>
              <a:sym typeface="Nuni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grpSp>
        <p:nvGrpSpPr>
          <p:cNvPr id="238" name="Google Shape;238;p25"/>
          <p:cNvGrpSpPr/>
          <p:nvPr/>
        </p:nvGrpSpPr>
        <p:grpSpPr>
          <a:xfrm>
            <a:off x="6647619" y="2406343"/>
            <a:ext cx="2782169" cy="2783921"/>
            <a:chOff x="365882" y="-41454"/>
            <a:chExt cx="2782169" cy="2783921"/>
          </a:xfrm>
        </p:grpSpPr>
        <p:sp>
          <p:nvSpPr>
            <p:cNvPr id="239" name="Google Shape;239;p25"/>
            <p:cNvSpPr/>
            <p:nvPr/>
          </p:nvSpPr>
          <p:spPr>
            <a:xfrm>
              <a:off x="2115446" y="60528"/>
              <a:ext cx="971554" cy="97155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25"/>
            <p:cNvSpPr txBox="1"/>
            <p:nvPr/>
          </p:nvSpPr>
          <p:spPr>
            <a:xfrm>
              <a:off x="2115446" y="60528"/>
              <a:ext cx="971554" cy="971554"/>
            </a:xfrm>
            <a:prstGeom prst="rect">
              <a:avLst/>
            </a:prstGeom>
            <a:noFill/>
            <a:ln>
              <a:noFill/>
            </a:ln>
          </p:spPr>
          <p:txBody>
            <a:bodyPr anchorCtr="0" anchor="ctr" bIns="66025" lIns="66025" spcFirstLastPara="1" rIns="66025" wrap="square" tIns="66025">
              <a:noAutofit/>
            </a:bodyPr>
            <a:lstStyle/>
            <a:p>
              <a:pPr indent="0" lvl="0" marL="0" marR="0" rtl="0" algn="ctr">
                <a:lnSpc>
                  <a:spcPct val="90000"/>
                </a:lnSpc>
                <a:spcBef>
                  <a:spcPts val="0"/>
                </a:spcBef>
                <a:spcAft>
                  <a:spcPts val="0"/>
                </a:spcAft>
                <a:buClr>
                  <a:srgbClr val="000000"/>
                </a:buClr>
                <a:buSzPts val="5200"/>
                <a:buFont typeface="Arial"/>
                <a:buNone/>
              </a:pPr>
              <a:r>
                <a:t/>
              </a:r>
              <a:endParaRPr b="1" i="0" sz="5200" u="none" cap="none" strike="noStrike">
                <a:solidFill>
                  <a:srgbClr val="000000"/>
                </a:solidFill>
                <a:latin typeface="Nunito"/>
                <a:ea typeface="Nunito"/>
                <a:cs typeface="Nunito"/>
                <a:sym typeface="Nunito"/>
              </a:endParaRPr>
            </a:p>
          </p:txBody>
        </p:sp>
        <p:sp>
          <p:nvSpPr>
            <p:cNvPr id="241" name="Google Shape;241;p25"/>
            <p:cNvSpPr/>
            <p:nvPr/>
          </p:nvSpPr>
          <p:spPr>
            <a:xfrm>
              <a:off x="405062" y="-522"/>
              <a:ext cx="2742989" cy="2742989"/>
            </a:xfrm>
            <a:custGeom>
              <a:rect b="b" l="l" r="r" t="t"/>
              <a:pathLst>
                <a:path extrusionOk="0" h="120000" w="120000">
                  <a:moveTo>
                    <a:pt x="112124" y="44171"/>
                  </a:moveTo>
                  <a:lnTo>
                    <a:pt x="112124" y="44171"/>
                  </a:lnTo>
                  <a:cubicBezTo>
                    <a:pt x="114586" y="52279"/>
                    <a:pt x="115123" y="60849"/>
                    <a:pt x="113692" y="69201"/>
                  </a:cubicBezTo>
                  <a:lnTo>
                    <a:pt x="118945" y="70796"/>
                  </a:lnTo>
                  <a:lnTo>
                    <a:pt x="108159" y="74625"/>
                  </a:lnTo>
                  <a:lnTo>
                    <a:pt x="100440" y="65177"/>
                  </a:lnTo>
                  <a:lnTo>
                    <a:pt x="105687" y="66770"/>
                  </a:lnTo>
                  <a:cubicBezTo>
                    <a:pt x="106689" y="60012"/>
                    <a:pt x="106178" y="53116"/>
                    <a:pt x="104193" y="46579"/>
                  </a:cubicBezTo>
                  <a:close/>
                </a:path>
              </a:pathLst>
            </a:custGeom>
            <a:solidFill>
              <a:srgbClr val="BE2832"/>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25"/>
            <p:cNvSpPr/>
            <p:nvPr/>
          </p:nvSpPr>
          <p:spPr>
            <a:xfrm>
              <a:off x="2115446" y="1709860"/>
              <a:ext cx="971554" cy="97155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25"/>
            <p:cNvSpPr txBox="1"/>
            <p:nvPr/>
          </p:nvSpPr>
          <p:spPr>
            <a:xfrm>
              <a:off x="2115446" y="1709860"/>
              <a:ext cx="971554" cy="971554"/>
            </a:xfrm>
            <a:prstGeom prst="rect">
              <a:avLst/>
            </a:prstGeom>
            <a:noFill/>
            <a:ln>
              <a:noFill/>
            </a:ln>
          </p:spPr>
          <p:txBody>
            <a:bodyPr anchorCtr="0" anchor="ctr" bIns="66025" lIns="66025" spcFirstLastPara="1" rIns="66025" wrap="square" tIns="66025">
              <a:noAutofit/>
            </a:bodyPr>
            <a:lstStyle/>
            <a:p>
              <a:pPr indent="0" lvl="0" marL="0" marR="0" rtl="0" algn="ctr">
                <a:lnSpc>
                  <a:spcPct val="90000"/>
                </a:lnSpc>
                <a:spcBef>
                  <a:spcPts val="0"/>
                </a:spcBef>
                <a:spcAft>
                  <a:spcPts val="0"/>
                </a:spcAft>
                <a:buClr>
                  <a:srgbClr val="000000"/>
                </a:buClr>
                <a:buSzPts val="5200"/>
                <a:buFont typeface="Arial"/>
                <a:buNone/>
              </a:pPr>
              <a:r>
                <a:t/>
              </a:r>
              <a:endParaRPr b="1" i="0" sz="5200" u="none" cap="none" strike="noStrike">
                <a:solidFill>
                  <a:srgbClr val="000000"/>
                </a:solidFill>
                <a:latin typeface="Nunito"/>
                <a:ea typeface="Nunito"/>
                <a:cs typeface="Nunito"/>
                <a:sym typeface="Nunito"/>
              </a:endParaRPr>
            </a:p>
          </p:txBody>
        </p:sp>
        <p:sp>
          <p:nvSpPr>
            <p:cNvPr id="244" name="Google Shape;244;p25"/>
            <p:cNvSpPr/>
            <p:nvPr/>
          </p:nvSpPr>
          <p:spPr>
            <a:xfrm>
              <a:off x="405062" y="-522"/>
              <a:ext cx="2742989" cy="2742989"/>
            </a:xfrm>
            <a:custGeom>
              <a:rect b="b" l="l" r="r" t="t"/>
              <a:pathLst>
                <a:path extrusionOk="0" h="120000" w="120000">
                  <a:moveTo>
                    <a:pt x="75829" y="112124"/>
                  </a:moveTo>
                  <a:lnTo>
                    <a:pt x="75829" y="112124"/>
                  </a:lnTo>
                  <a:cubicBezTo>
                    <a:pt x="67721" y="114586"/>
                    <a:pt x="59151" y="115123"/>
                    <a:pt x="50799" y="113692"/>
                  </a:cubicBezTo>
                  <a:lnTo>
                    <a:pt x="49204" y="118945"/>
                  </a:lnTo>
                  <a:lnTo>
                    <a:pt x="45375" y="108159"/>
                  </a:lnTo>
                  <a:lnTo>
                    <a:pt x="54823" y="100440"/>
                  </a:lnTo>
                  <a:lnTo>
                    <a:pt x="53230" y="105687"/>
                  </a:lnTo>
                  <a:lnTo>
                    <a:pt x="53230" y="105687"/>
                  </a:lnTo>
                  <a:cubicBezTo>
                    <a:pt x="59988" y="106689"/>
                    <a:pt x="66884" y="106178"/>
                    <a:pt x="73421" y="104193"/>
                  </a:cubicBezTo>
                  <a:close/>
                </a:path>
              </a:pathLst>
            </a:custGeom>
            <a:solidFill>
              <a:srgbClr val="C9D22A"/>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25"/>
            <p:cNvSpPr/>
            <p:nvPr/>
          </p:nvSpPr>
          <p:spPr>
            <a:xfrm>
              <a:off x="466113" y="1709860"/>
              <a:ext cx="971554" cy="97155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25"/>
            <p:cNvSpPr txBox="1"/>
            <p:nvPr/>
          </p:nvSpPr>
          <p:spPr>
            <a:xfrm>
              <a:off x="466113" y="1709860"/>
              <a:ext cx="971554" cy="971554"/>
            </a:xfrm>
            <a:prstGeom prst="rect">
              <a:avLst/>
            </a:prstGeom>
            <a:noFill/>
            <a:ln>
              <a:noFill/>
            </a:ln>
          </p:spPr>
          <p:txBody>
            <a:bodyPr anchorCtr="0" anchor="ctr" bIns="66025" lIns="66025" spcFirstLastPara="1" rIns="66025" wrap="square" tIns="66025">
              <a:noAutofit/>
            </a:bodyPr>
            <a:lstStyle/>
            <a:p>
              <a:pPr indent="0" lvl="0" marL="0" marR="0" rtl="0" algn="ctr">
                <a:lnSpc>
                  <a:spcPct val="90000"/>
                </a:lnSpc>
                <a:spcBef>
                  <a:spcPts val="0"/>
                </a:spcBef>
                <a:spcAft>
                  <a:spcPts val="0"/>
                </a:spcAft>
                <a:buClr>
                  <a:srgbClr val="000000"/>
                </a:buClr>
                <a:buSzPts val="5200"/>
                <a:buFont typeface="Arial"/>
                <a:buNone/>
              </a:pPr>
              <a:r>
                <a:t/>
              </a:r>
              <a:endParaRPr b="1" i="0" sz="5200" u="none" cap="none" strike="noStrike">
                <a:solidFill>
                  <a:srgbClr val="000000"/>
                </a:solidFill>
                <a:latin typeface="Nunito"/>
                <a:ea typeface="Nunito"/>
                <a:cs typeface="Nunito"/>
                <a:sym typeface="Nunito"/>
              </a:endParaRPr>
            </a:p>
          </p:txBody>
        </p:sp>
        <p:sp>
          <p:nvSpPr>
            <p:cNvPr id="247" name="Google Shape;247;p25"/>
            <p:cNvSpPr/>
            <p:nvPr/>
          </p:nvSpPr>
          <p:spPr>
            <a:xfrm>
              <a:off x="391802" y="-41454"/>
              <a:ext cx="2742989" cy="2742989"/>
            </a:xfrm>
            <a:custGeom>
              <a:rect b="b" l="l" r="r" t="t"/>
              <a:pathLst>
                <a:path extrusionOk="0" h="120000" w="120000">
                  <a:moveTo>
                    <a:pt x="8495" y="77741"/>
                  </a:moveTo>
                  <a:lnTo>
                    <a:pt x="8495" y="77741"/>
                  </a:lnTo>
                  <a:cubicBezTo>
                    <a:pt x="5735" y="69728"/>
                    <a:pt x="4883" y="61182"/>
                    <a:pt x="6006" y="52782"/>
                  </a:cubicBezTo>
                  <a:lnTo>
                    <a:pt x="697" y="51381"/>
                  </a:lnTo>
                  <a:lnTo>
                    <a:pt x="11335" y="47158"/>
                  </a:lnTo>
                  <a:lnTo>
                    <a:pt x="19396" y="56316"/>
                  </a:lnTo>
                  <a:lnTo>
                    <a:pt x="14094" y="54917"/>
                  </a:lnTo>
                  <a:lnTo>
                    <a:pt x="14094" y="54917"/>
                  </a:lnTo>
                  <a:cubicBezTo>
                    <a:pt x="13342" y="61708"/>
                    <a:pt x="14107" y="68581"/>
                    <a:pt x="16332" y="75042"/>
                  </a:cubicBezTo>
                  <a:close/>
                </a:path>
              </a:pathLst>
            </a:custGeom>
            <a:solidFill>
              <a:srgbClr val="36BDDF"/>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25"/>
            <p:cNvSpPr/>
            <p:nvPr/>
          </p:nvSpPr>
          <p:spPr>
            <a:xfrm>
              <a:off x="432392" y="60916"/>
              <a:ext cx="971554" cy="97155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5"/>
            <p:cNvSpPr txBox="1"/>
            <p:nvPr/>
          </p:nvSpPr>
          <p:spPr>
            <a:xfrm>
              <a:off x="432392" y="60916"/>
              <a:ext cx="971554" cy="971554"/>
            </a:xfrm>
            <a:prstGeom prst="rect">
              <a:avLst/>
            </a:prstGeom>
            <a:noFill/>
            <a:ln>
              <a:noFill/>
            </a:ln>
          </p:spPr>
          <p:txBody>
            <a:bodyPr anchorCtr="0" anchor="ctr" bIns="66025" lIns="66025" spcFirstLastPara="1" rIns="66025" wrap="square" tIns="66025">
              <a:noAutofit/>
            </a:bodyPr>
            <a:lstStyle/>
            <a:p>
              <a:pPr indent="0" lvl="0" marL="0" marR="0" rtl="0" algn="ctr">
                <a:lnSpc>
                  <a:spcPct val="90000"/>
                </a:lnSpc>
                <a:spcBef>
                  <a:spcPts val="0"/>
                </a:spcBef>
                <a:spcAft>
                  <a:spcPts val="0"/>
                </a:spcAft>
                <a:buClr>
                  <a:srgbClr val="000000"/>
                </a:buClr>
                <a:buSzPts val="5200"/>
                <a:buFont typeface="Arial"/>
                <a:buNone/>
              </a:pPr>
              <a:r>
                <a:t/>
              </a:r>
              <a:endParaRPr b="1" i="0" sz="5200" u="none" cap="none" strike="noStrike">
                <a:solidFill>
                  <a:srgbClr val="000000"/>
                </a:solidFill>
                <a:latin typeface="Nunito"/>
                <a:ea typeface="Nunito"/>
                <a:cs typeface="Nunito"/>
                <a:sym typeface="Nunito"/>
              </a:endParaRPr>
            </a:p>
          </p:txBody>
        </p:sp>
        <p:sp>
          <p:nvSpPr>
            <p:cNvPr id="250" name="Google Shape;250;p25"/>
            <p:cNvSpPr/>
            <p:nvPr/>
          </p:nvSpPr>
          <p:spPr>
            <a:xfrm>
              <a:off x="365882" y="-13180"/>
              <a:ext cx="2742989" cy="2742989"/>
            </a:xfrm>
            <a:custGeom>
              <a:rect b="b" l="l" r="r" t="t"/>
              <a:pathLst>
                <a:path extrusionOk="0" h="120000" w="120000">
                  <a:moveTo>
                    <a:pt x="44426" y="7799"/>
                  </a:moveTo>
                  <a:lnTo>
                    <a:pt x="44426" y="7799"/>
                  </a:lnTo>
                  <a:cubicBezTo>
                    <a:pt x="53083" y="5216"/>
                    <a:pt x="62246" y="4827"/>
                    <a:pt x="71091" y="6666"/>
                  </a:cubicBezTo>
                  <a:lnTo>
                    <a:pt x="72870" y="1473"/>
                  </a:lnTo>
                  <a:lnTo>
                    <a:pt x="76316" y="12388"/>
                  </a:lnTo>
                  <a:lnTo>
                    <a:pt x="66601" y="19768"/>
                  </a:lnTo>
                  <a:lnTo>
                    <a:pt x="68379" y="14580"/>
                  </a:lnTo>
                  <a:lnTo>
                    <a:pt x="68379" y="14580"/>
                  </a:lnTo>
                  <a:cubicBezTo>
                    <a:pt x="61194" y="13255"/>
                    <a:pt x="53797" y="13653"/>
                    <a:pt x="46795" y="15742"/>
                  </a:cubicBezTo>
                  <a:close/>
                </a:path>
              </a:pathLst>
            </a:custGeom>
            <a:solidFill>
              <a:srgbClr val="F8DB0C"/>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1" name="Google Shape;251;p25"/>
          <p:cNvGrpSpPr/>
          <p:nvPr/>
        </p:nvGrpSpPr>
        <p:grpSpPr>
          <a:xfrm>
            <a:off x="6128808" y="1886905"/>
            <a:ext cx="3805540" cy="3807918"/>
            <a:chOff x="702286" y="-56263"/>
            <a:chExt cx="3805540" cy="3807918"/>
          </a:xfrm>
        </p:grpSpPr>
        <p:sp>
          <p:nvSpPr>
            <p:cNvPr id="252" name="Google Shape;252;p25"/>
            <p:cNvSpPr/>
            <p:nvPr/>
          </p:nvSpPr>
          <p:spPr>
            <a:xfrm>
              <a:off x="3097161" y="84045"/>
              <a:ext cx="1326167" cy="132616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5"/>
            <p:cNvSpPr txBox="1"/>
            <p:nvPr/>
          </p:nvSpPr>
          <p:spPr>
            <a:xfrm>
              <a:off x="3097161" y="84045"/>
              <a:ext cx="1326167" cy="1326167"/>
            </a:xfrm>
            <a:prstGeom prst="rect">
              <a:avLst/>
            </a:prstGeom>
            <a:noFill/>
            <a:ln>
              <a:noFill/>
            </a:ln>
          </p:spPr>
          <p:txBody>
            <a:bodyPr anchorCtr="0" anchor="ctr" bIns="25400" lIns="25400" spcFirstLastPara="1" rIns="25400" wrap="square" tIns="25400">
              <a:noAutofit/>
            </a:bodyPr>
            <a:lstStyle/>
            <a:p>
              <a:pPr indent="0" lvl="0" marL="0" marR="0" rtl="0" algn="ctr">
                <a:lnSpc>
                  <a:spcPct val="90000"/>
                </a:lnSpc>
                <a:spcBef>
                  <a:spcPts val="0"/>
                </a:spcBef>
                <a:spcAft>
                  <a:spcPts val="0"/>
                </a:spcAft>
                <a:buClr>
                  <a:srgbClr val="000000"/>
                </a:buClr>
                <a:buSzPts val="2000"/>
                <a:buFont typeface="Arial"/>
                <a:buNone/>
              </a:pPr>
              <a:r>
                <a:rPr b="1" i="0" lang="en-GB" sz="2000" u="none" cap="none" strike="noStrike">
                  <a:solidFill>
                    <a:srgbClr val="000000"/>
                  </a:solidFill>
                  <a:latin typeface="Nunito"/>
                  <a:ea typeface="Nunito"/>
                  <a:cs typeface="Nunito"/>
                  <a:sym typeface="Nunito"/>
                </a:rPr>
                <a:t>Design</a:t>
              </a:r>
              <a:endParaRPr/>
            </a:p>
          </p:txBody>
        </p:sp>
        <p:sp>
          <p:nvSpPr>
            <p:cNvPr id="254" name="Google Shape;254;p25"/>
            <p:cNvSpPr/>
            <p:nvPr/>
          </p:nvSpPr>
          <p:spPr>
            <a:xfrm>
              <a:off x="755720" y="-451"/>
              <a:ext cx="3752106" cy="3752106"/>
            </a:xfrm>
            <a:custGeom>
              <a:rect b="b" l="l" r="r" t="t"/>
              <a:pathLst>
                <a:path extrusionOk="0" h="120000" w="120000">
                  <a:moveTo>
                    <a:pt x="112118" y="44111"/>
                  </a:moveTo>
                  <a:cubicBezTo>
                    <a:pt x="114603" y="52261"/>
                    <a:pt x="115141" y="60880"/>
                    <a:pt x="113690" y="69277"/>
                  </a:cubicBezTo>
                  <a:lnTo>
                    <a:pt x="118931" y="70874"/>
                  </a:lnTo>
                  <a:lnTo>
                    <a:pt x="108162" y="74683"/>
                  </a:lnTo>
                  <a:lnTo>
                    <a:pt x="100472" y="65247"/>
                  </a:lnTo>
                  <a:lnTo>
                    <a:pt x="105706" y="66842"/>
                  </a:lnTo>
                  <a:cubicBezTo>
                    <a:pt x="106724" y="60042"/>
                    <a:pt x="106212" y="53100"/>
                    <a:pt x="104207" y="46523"/>
                  </a:cubicBezTo>
                  <a:close/>
                </a:path>
              </a:pathLst>
            </a:custGeom>
            <a:solidFill>
              <a:srgbClr val="BE2832"/>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25"/>
            <p:cNvSpPr/>
            <p:nvPr/>
          </p:nvSpPr>
          <p:spPr>
            <a:xfrm>
              <a:off x="3097161" y="2340989"/>
              <a:ext cx="1326167" cy="132616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25"/>
            <p:cNvSpPr txBox="1"/>
            <p:nvPr/>
          </p:nvSpPr>
          <p:spPr>
            <a:xfrm>
              <a:off x="3097161" y="2340989"/>
              <a:ext cx="1326167" cy="1326167"/>
            </a:xfrm>
            <a:prstGeom prst="rect">
              <a:avLst/>
            </a:prstGeom>
            <a:noFill/>
            <a:ln>
              <a:noFill/>
            </a:ln>
          </p:spPr>
          <p:txBody>
            <a:bodyPr anchorCtr="0" anchor="ctr" bIns="25400" lIns="25400" spcFirstLastPara="1" rIns="25400" wrap="square" tIns="25400">
              <a:noAutofit/>
            </a:bodyPr>
            <a:lstStyle/>
            <a:p>
              <a:pPr indent="0" lvl="0" marL="0" marR="0" rtl="0" algn="ctr">
                <a:lnSpc>
                  <a:spcPct val="90000"/>
                </a:lnSpc>
                <a:spcBef>
                  <a:spcPts val="0"/>
                </a:spcBef>
                <a:spcAft>
                  <a:spcPts val="0"/>
                </a:spcAft>
                <a:buClr>
                  <a:srgbClr val="000000"/>
                </a:buClr>
                <a:buSzPts val="2000"/>
                <a:buFont typeface="Arial"/>
                <a:buNone/>
              </a:pPr>
              <a:r>
                <a:rPr b="1" i="0" lang="en-GB" sz="2000" u="none" cap="none" strike="noStrike">
                  <a:solidFill>
                    <a:srgbClr val="000000"/>
                  </a:solidFill>
                  <a:latin typeface="Nunito"/>
                  <a:ea typeface="Nunito"/>
                  <a:cs typeface="Nunito"/>
                  <a:sym typeface="Nunito"/>
                </a:rPr>
                <a:t>Develop</a:t>
              </a:r>
              <a:endParaRPr/>
            </a:p>
          </p:txBody>
        </p:sp>
        <p:sp>
          <p:nvSpPr>
            <p:cNvPr id="257" name="Google Shape;257;p25"/>
            <p:cNvSpPr/>
            <p:nvPr/>
          </p:nvSpPr>
          <p:spPr>
            <a:xfrm>
              <a:off x="755720" y="-451"/>
              <a:ext cx="3752106" cy="3752106"/>
            </a:xfrm>
            <a:custGeom>
              <a:rect b="b" l="l" r="r" t="t"/>
              <a:pathLst>
                <a:path extrusionOk="0" h="120000" w="120000">
                  <a:moveTo>
                    <a:pt x="75889" y="112118"/>
                  </a:moveTo>
                  <a:cubicBezTo>
                    <a:pt x="67739" y="114603"/>
                    <a:pt x="59120" y="115141"/>
                    <a:pt x="50723" y="113690"/>
                  </a:cubicBezTo>
                  <a:lnTo>
                    <a:pt x="49126" y="118931"/>
                  </a:lnTo>
                  <a:lnTo>
                    <a:pt x="45317" y="108162"/>
                  </a:lnTo>
                  <a:lnTo>
                    <a:pt x="54753" y="100472"/>
                  </a:lnTo>
                  <a:lnTo>
                    <a:pt x="53158" y="105706"/>
                  </a:lnTo>
                  <a:lnTo>
                    <a:pt x="53158" y="105706"/>
                  </a:lnTo>
                  <a:cubicBezTo>
                    <a:pt x="59958" y="106724"/>
                    <a:pt x="66900" y="106212"/>
                    <a:pt x="73477" y="104207"/>
                  </a:cubicBezTo>
                  <a:close/>
                </a:path>
              </a:pathLst>
            </a:custGeom>
            <a:solidFill>
              <a:srgbClr val="C9D22A"/>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25"/>
            <p:cNvSpPr/>
            <p:nvPr/>
          </p:nvSpPr>
          <p:spPr>
            <a:xfrm>
              <a:off x="840217" y="2340989"/>
              <a:ext cx="1326167" cy="132616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25"/>
            <p:cNvSpPr txBox="1"/>
            <p:nvPr/>
          </p:nvSpPr>
          <p:spPr>
            <a:xfrm>
              <a:off x="794078" y="2340982"/>
              <a:ext cx="1372200" cy="1326300"/>
            </a:xfrm>
            <a:prstGeom prst="rect">
              <a:avLst/>
            </a:prstGeom>
            <a:noFill/>
            <a:ln>
              <a:noFill/>
            </a:ln>
          </p:spPr>
          <p:txBody>
            <a:bodyPr anchorCtr="0" anchor="ctr" bIns="25400" lIns="25400" spcFirstLastPara="1" rIns="25400" wrap="square" tIns="25400">
              <a:noAutofit/>
            </a:bodyPr>
            <a:lstStyle/>
            <a:p>
              <a:pPr indent="0" lvl="0" marL="0" marR="0" rtl="0" algn="ctr">
                <a:lnSpc>
                  <a:spcPct val="90000"/>
                </a:lnSpc>
                <a:spcBef>
                  <a:spcPts val="0"/>
                </a:spcBef>
                <a:spcAft>
                  <a:spcPts val="0"/>
                </a:spcAft>
                <a:buClr>
                  <a:srgbClr val="000000"/>
                </a:buClr>
                <a:buSzPts val="2000"/>
                <a:buFont typeface="Arial"/>
                <a:buNone/>
              </a:pPr>
              <a:r>
                <a:rPr b="1" i="0" lang="en-GB" sz="2000" u="none" cap="none" strike="noStrike">
                  <a:solidFill>
                    <a:srgbClr val="000000"/>
                  </a:solidFill>
                  <a:latin typeface="Nunito"/>
                  <a:ea typeface="Nunito"/>
                  <a:cs typeface="Nunito"/>
                  <a:sym typeface="Nunito"/>
                </a:rPr>
                <a:t>Implement</a:t>
              </a:r>
              <a:endParaRPr/>
            </a:p>
          </p:txBody>
        </p:sp>
        <p:sp>
          <p:nvSpPr>
            <p:cNvPr id="260" name="Google Shape;260;p25"/>
            <p:cNvSpPr/>
            <p:nvPr/>
          </p:nvSpPr>
          <p:spPr>
            <a:xfrm>
              <a:off x="737577" y="-56263"/>
              <a:ext cx="3752106" cy="3752106"/>
            </a:xfrm>
            <a:custGeom>
              <a:rect b="b" l="l" r="r" t="t"/>
              <a:pathLst>
                <a:path extrusionOk="0" h="120000" w="120000">
                  <a:moveTo>
                    <a:pt x="8502" y="77794"/>
                  </a:moveTo>
                  <a:cubicBezTo>
                    <a:pt x="5719" y="69740"/>
                    <a:pt x="4864" y="61145"/>
                    <a:pt x="6005" y="52700"/>
                  </a:cubicBezTo>
                  <a:lnTo>
                    <a:pt x="709" y="51296"/>
                  </a:lnTo>
                  <a:lnTo>
                    <a:pt x="11331" y="47095"/>
                  </a:lnTo>
                  <a:lnTo>
                    <a:pt x="19363" y="56242"/>
                  </a:lnTo>
                  <a:lnTo>
                    <a:pt x="14073" y="54840"/>
                  </a:lnTo>
                  <a:lnTo>
                    <a:pt x="14073" y="54840"/>
                  </a:lnTo>
                  <a:cubicBezTo>
                    <a:pt x="13306" y="61674"/>
                    <a:pt x="14073" y="68593"/>
                    <a:pt x="16319" y="75093"/>
                  </a:cubicBezTo>
                  <a:close/>
                </a:path>
              </a:pathLst>
            </a:custGeom>
            <a:solidFill>
              <a:srgbClr val="36BDDF"/>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25"/>
            <p:cNvSpPr/>
            <p:nvPr/>
          </p:nvSpPr>
          <p:spPr>
            <a:xfrm>
              <a:off x="794073" y="84576"/>
              <a:ext cx="1326167" cy="132616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5"/>
            <p:cNvSpPr txBox="1"/>
            <p:nvPr/>
          </p:nvSpPr>
          <p:spPr>
            <a:xfrm>
              <a:off x="794073" y="84576"/>
              <a:ext cx="1326167" cy="1326167"/>
            </a:xfrm>
            <a:prstGeom prst="rect">
              <a:avLst/>
            </a:prstGeom>
            <a:noFill/>
            <a:ln>
              <a:noFill/>
            </a:ln>
          </p:spPr>
          <p:txBody>
            <a:bodyPr anchorCtr="0" anchor="ctr" bIns="25400" lIns="25400" spcFirstLastPara="1" rIns="25400" wrap="square" tIns="25400">
              <a:noAutofit/>
            </a:bodyPr>
            <a:lstStyle/>
            <a:p>
              <a:pPr indent="0" lvl="0" marL="0" marR="0" rtl="0" algn="ctr">
                <a:lnSpc>
                  <a:spcPct val="90000"/>
                </a:lnSpc>
                <a:spcBef>
                  <a:spcPts val="0"/>
                </a:spcBef>
                <a:spcAft>
                  <a:spcPts val="0"/>
                </a:spcAft>
                <a:buClr>
                  <a:srgbClr val="000000"/>
                </a:buClr>
                <a:buSzPts val="2000"/>
                <a:buFont typeface="Arial"/>
                <a:buNone/>
              </a:pPr>
              <a:r>
                <a:rPr b="1" i="0" lang="en-GB" sz="2000" u="none" cap="none" strike="noStrike">
                  <a:solidFill>
                    <a:srgbClr val="000000"/>
                  </a:solidFill>
                  <a:latin typeface="Nunito"/>
                  <a:ea typeface="Nunito"/>
                  <a:cs typeface="Nunito"/>
                  <a:sym typeface="Nunito"/>
                </a:rPr>
                <a:t>Analyse</a:t>
              </a:r>
              <a:endParaRPr/>
            </a:p>
          </p:txBody>
        </p:sp>
        <p:sp>
          <p:nvSpPr>
            <p:cNvPr id="263" name="Google Shape;263;p25"/>
            <p:cNvSpPr/>
            <p:nvPr/>
          </p:nvSpPr>
          <p:spPr>
            <a:xfrm>
              <a:off x="702286" y="-17775"/>
              <a:ext cx="3752106" cy="3752106"/>
            </a:xfrm>
            <a:custGeom>
              <a:rect b="b" l="l" r="r" t="t"/>
              <a:pathLst>
                <a:path extrusionOk="0" h="120000" w="120000">
                  <a:moveTo>
                    <a:pt x="44360" y="7807"/>
                  </a:moveTo>
                  <a:lnTo>
                    <a:pt x="44360" y="7807"/>
                  </a:lnTo>
                  <a:cubicBezTo>
                    <a:pt x="53059" y="5200"/>
                    <a:pt x="62272" y="4809"/>
                    <a:pt x="71160" y="6669"/>
                  </a:cubicBezTo>
                  <a:lnTo>
                    <a:pt x="72941" y="1488"/>
                  </a:lnTo>
                  <a:lnTo>
                    <a:pt x="76369" y="12384"/>
                  </a:lnTo>
                  <a:lnTo>
                    <a:pt x="66668" y="19738"/>
                  </a:lnTo>
                  <a:lnTo>
                    <a:pt x="68447" y="14563"/>
                  </a:lnTo>
                  <a:lnTo>
                    <a:pt x="68447" y="14563"/>
                  </a:lnTo>
                  <a:cubicBezTo>
                    <a:pt x="61219" y="13219"/>
                    <a:pt x="53776" y="13619"/>
                    <a:pt x="46734" y="15729"/>
                  </a:cubicBezTo>
                  <a:close/>
                </a:path>
              </a:pathLst>
            </a:custGeom>
            <a:solidFill>
              <a:srgbClr val="F8DB0C"/>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4" name="Google Shape;264;p25"/>
          <p:cNvSpPr txBox="1"/>
          <p:nvPr>
            <p:ph type="title"/>
          </p:nvPr>
        </p:nvSpPr>
        <p:spPr>
          <a:xfrm>
            <a:off x="838200" y="365125"/>
            <a:ext cx="9268326"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1800"/>
              <a:buNone/>
            </a:pPr>
            <a:r>
              <a:rPr lang="en-GB"/>
              <a:t>In reality</a:t>
            </a:r>
            <a:endParaRPr/>
          </a:p>
        </p:txBody>
      </p:sp>
      <p:sp>
        <p:nvSpPr>
          <p:cNvPr id="265" name="Google Shape;265;p25"/>
          <p:cNvSpPr txBox="1"/>
          <p:nvPr>
            <p:ph idx="1" type="body"/>
          </p:nvPr>
        </p:nvSpPr>
        <p:spPr>
          <a:xfrm>
            <a:off x="838199" y="1825625"/>
            <a:ext cx="4278687" cy="4351338"/>
          </a:xfrm>
          <a:prstGeom prst="rect">
            <a:avLst/>
          </a:prstGeom>
          <a:noFill/>
          <a:ln>
            <a:noFill/>
          </a:ln>
        </p:spPr>
        <p:txBody>
          <a:bodyPr anchorCtr="0" anchor="t" bIns="45700" lIns="91425" spcFirstLastPara="1" rIns="91425" wrap="square" tIns="45700">
            <a:normAutofit/>
          </a:bodyPr>
          <a:lstStyle/>
          <a:p>
            <a:pPr indent="0" lvl="0" marL="114300" rtl="0" algn="l">
              <a:lnSpc>
                <a:spcPct val="90000"/>
              </a:lnSpc>
              <a:spcBef>
                <a:spcPts val="1000"/>
              </a:spcBef>
              <a:spcAft>
                <a:spcPts val="0"/>
              </a:spcAft>
              <a:buSzPts val="1800"/>
              <a:buNone/>
            </a:pPr>
            <a:r>
              <a:t/>
            </a:r>
            <a:endParaRPr/>
          </a:p>
          <a:p>
            <a:pPr indent="-342900" lvl="0" marL="457200" rtl="0" algn="l">
              <a:lnSpc>
                <a:spcPct val="90000"/>
              </a:lnSpc>
              <a:spcBef>
                <a:spcPts val="1000"/>
              </a:spcBef>
              <a:spcAft>
                <a:spcPts val="0"/>
              </a:spcAft>
              <a:buSzPts val="3080"/>
              <a:buChar char="•"/>
            </a:pPr>
            <a:r>
              <a:rPr lang="en-GB"/>
              <a:t>It’s iterative</a:t>
            </a:r>
            <a:endParaRPr/>
          </a:p>
          <a:p>
            <a:pPr indent="-147320" lvl="0" marL="457200" rtl="0" algn="l">
              <a:lnSpc>
                <a:spcPct val="90000"/>
              </a:lnSpc>
              <a:spcBef>
                <a:spcPts val="1000"/>
              </a:spcBef>
              <a:spcAft>
                <a:spcPts val="0"/>
              </a:spcAft>
              <a:buSzPts val="3080"/>
              <a:buNone/>
            </a:pPr>
            <a:r>
              <a:t/>
            </a:r>
            <a:endParaRPr/>
          </a:p>
          <a:p>
            <a:pPr indent="-342900" lvl="0" marL="457200" rtl="0" algn="l">
              <a:spcBef>
                <a:spcPts val="1000"/>
              </a:spcBef>
              <a:spcAft>
                <a:spcPts val="0"/>
              </a:spcAft>
              <a:buSzPts val="3080"/>
              <a:buChar char="•"/>
            </a:pPr>
            <a:r>
              <a:rPr lang="en-GB"/>
              <a:t>It’s not always linear</a:t>
            </a:r>
            <a:endParaRPr/>
          </a:p>
          <a:p>
            <a:pPr indent="0" lvl="0" marL="457200" rtl="0" algn="l">
              <a:spcBef>
                <a:spcPts val="1000"/>
              </a:spcBef>
              <a:spcAft>
                <a:spcPts val="0"/>
              </a:spcAft>
              <a:buNone/>
            </a:pPr>
            <a:r>
              <a:t/>
            </a:r>
            <a:endParaRPr/>
          </a:p>
          <a:p>
            <a:pPr indent="-342900" lvl="0" marL="457200" rtl="0" algn="l">
              <a:spcBef>
                <a:spcPts val="1000"/>
              </a:spcBef>
              <a:spcAft>
                <a:spcPts val="0"/>
              </a:spcAft>
              <a:buSzPts val="3080"/>
              <a:buChar char="•"/>
            </a:pPr>
            <a:r>
              <a:rPr lang="en-GB"/>
              <a:t>Evaluation at the core</a:t>
            </a:r>
            <a:endParaRPr/>
          </a:p>
          <a:p>
            <a:pPr indent="0" lvl="0" marL="0" rtl="0" algn="l">
              <a:lnSpc>
                <a:spcPct val="90000"/>
              </a:lnSpc>
              <a:spcBef>
                <a:spcPts val="1000"/>
              </a:spcBef>
              <a:spcAft>
                <a:spcPts val="0"/>
              </a:spcAft>
              <a:buSzPts val="1800"/>
              <a:buNone/>
            </a:pPr>
            <a:r>
              <a:t/>
            </a:r>
            <a:endParaRPr/>
          </a:p>
          <a:p>
            <a:pPr indent="-228600" lvl="1" marL="914400" rtl="0" algn="l">
              <a:lnSpc>
                <a:spcPct val="90000"/>
              </a:lnSpc>
              <a:spcBef>
                <a:spcPts val="500"/>
              </a:spcBef>
              <a:spcAft>
                <a:spcPts val="0"/>
              </a:spcAft>
              <a:buSzPts val="1800"/>
              <a:buNone/>
            </a:pPr>
            <a:r>
              <a:t/>
            </a:r>
            <a:endParaRPr/>
          </a:p>
        </p:txBody>
      </p:sp>
      <p:sp>
        <p:nvSpPr>
          <p:cNvPr id="266" name="Google Shape;266;p25"/>
          <p:cNvSpPr txBox="1"/>
          <p:nvPr>
            <p:ph idx="12" type="sldNum"/>
          </p:nvPr>
        </p:nvSpPr>
        <p:spPr>
          <a:xfrm>
            <a:off x="10503568" y="6356350"/>
            <a:ext cx="850232"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GB"/>
              <a:t>‹#›</a:t>
            </a:fld>
            <a:endParaRPr/>
          </a:p>
        </p:txBody>
      </p:sp>
      <p:sp>
        <p:nvSpPr>
          <p:cNvPr id="267" name="Google Shape;267;p25"/>
          <p:cNvSpPr txBox="1"/>
          <p:nvPr/>
        </p:nvSpPr>
        <p:spPr>
          <a:xfrm>
            <a:off x="10673072" y="1889895"/>
            <a:ext cx="85023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68" name="Google Shape;268;p25"/>
          <p:cNvSpPr/>
          <p:nvPr/>
        </p:nvSpPr>
        <p:spPr>
          <a:xfrm>
            <a:off x="7196284" y="2912824"/>
            <a:ext cx="1724025" cy="1733550"/>
          </a:xfrm>
          <a:prstGeom prst="donut">
            <a:avLst>
              <a:gd fmla="val 12283" name="adj"/>
            </a:avLst>
          </a:prstGeom>
          <a:solidFill>
            <a:schemeClr val="accent1">
              <a:alpha val="53725"/>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269" name="Google Shape;269;p25"/>
          <p:cNvSpPr txBox="1"/>
          <p:nvPr/>
        </p:nvSpPr>
        <p:spPr>
          <a:xfrm>
            <a:off x="7446589" y="3579544"/>
            <a:ext cx="1223412"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2000" u="none" cap="none" strike="noStrike">
                <a:solidFill>
                  <a:srgbClr val="000000"/>
                </a:solidFill>
                <a:latin typeface="Nunito"/>
                <a:ea typeface="Nunito"/>
                <a:cs typeface="Nunito"/>
                <a:sym typeface="Nunito"/>
              </a:rPr>
              <a:t>Evaluate</a:t>
            </a:r>
            <a:endParaRPr/>
          </a:p>
        </p:txBody>
      </p:sp>
      <p:cxnSp>
        <p:nvCxnSpPr>
          <p:cNvPr id="270" name="Google Shape;270;p25"/>
          <p:cNvCxnSpPr/>
          <p:nvPr/>
        </p:nvCxnSpPr>
        <p:spPr>
          <a:xfrm>
            <a:off x="8392081" y="4060424"/>
            <a:ext cx="499696" cy="561243"/>
          </a:xfrm>
          <a:prstGeom prst="straightConnector1">
            <a:avLst/>
          </a:prstGeom>
          <a:noFill/>
          <a:ln cap="flat" cmpd="sng" w="31750">
            <a:solidFill>
              <a:srgbClr val="32BADD"/>
            </a:solidFill>
            <a:prstDash val="solid"/>
            <a:round/>
            <a:headEnd len="med" w="med" type="triangle"/>
            <a:tailEnd len="med" w="med" type="triangle"/>
          </a:ln>
        </p:spPr>
      </p:cxnSp>
      <p:cxnSp>
        <p:nvCxnSpPr>
          <p:cNvPr id="271" name="Google Shape;271;p25"/>
          <p:cNvCxnSpPr/>
          <p:nvPr/>
        </p:nvCxnSpPr>
        <p:spPr>
          <a:xfrm flipH="1" rot="10800000">
            <a:off x="8282763" y="2832054"/>
            <a:ext cx="387238" cy="596946"/>
          </a:xfrm>
          <a:prstGeom prst="straightConnector1">
            <a:avLst/>
          </a:prstGeom>
          <a:noFill/>
          <a:ln cap="flat" cmpd="sng" w="31750">
            <a:solidFill>
              <a:srgbClr val="32BADD"/>
            </a:solidFill>
            <a:prstDash val="solid"/>
            <a:round/>
            <a:headEnd len="med" w="med" type="triangle"/>
            <a:tailEnd len="med" w="med" type="triangle"/>
          </a:ln>
        </p:spPr>
      </p:cxnSp>
      <p:cxnSp>
        <p:nvCxnSpPr>
          <p:cNvPr id="272" name="Google Shape;272;p25"/>
          <p:cNvCxnSpPr/>
          <p:nvPr/>
        </p:nvCxnSpPr>
        <p:spPr>
          <a:xfrm flipH="1" rot="10800000">
            <a:off x="7245378" y="4044286"/>
            <a:ext cx="575846" cy="577381"/>
          </a:xfrm>
          <a:prstGeom prst="straightConnector1">
            <a:avLst/>
          </a:prstGeom>
          <a:noFill/>
          <a:ln cap="flat" cmpd="sng" w="31750">
            <a:solidFill>
              <a:srgbClr val="32BADD"/>
            </a:solidFill>
            <a:prstDash val="solid"/>
            <a:round/>
            <a:headEnd len="med" w="med" type="triangle"/>
            <a:tailEnd len="med" w="med" type="triangle"/>
          </a:ln>
        </p:spPr>
      </p:cxnSp>
      <p:cxnSp>
        <p:nvCxnSpPr>
          <p:cNvPr id="273" name="Google Shape;273;p25"/>
          <p:cNvCxnSpPr/>
          <p:nvPr/>
        </p:nvCxnSpPr>
        <p:spPr>
          <a:xfrm>
            <a:off x="7331246" y="2941108"/>
            <a:ext cx="489978" cy="516176"/>
          </a:xfrm>
          <a:prstGeom prst="straightConnector1">
            <a:avLst/>
          </a:prstGeom>
          <a:noFill/>
          <a:ln cap="flat" cmpd="sng" w="31750">
            <a:solidFill>
              <a:srgbClr val="32BADD"/>
            </a:solidFill>
            <a:prstDash val="solid"/>
            <a:round/>
            <a:headEnd len="med" w="med" type="triangle"/>
            <a:tailEnd len="med" w="med" type="triangle"/>
          </a:ln>
        </p:spPr>
      </p:cxnSp>
      <p:sp>
        <p:nvSpPr>
          <p:cNvPr id="274" name="Google Shape;274;p25"/>
          <p:cNvSpPr txBox="1"/>
          <p:nvPr>
            <p:ph idx="11" type="ftr"/>
          </p:nvPr>
        </p:nvSpPr>
        <p:spPr>
          <a:xfrm>
            <a:off x="838200" y="6356350"/>
            <a:ext cx="7315200" cy="36512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GB">
                <a:latin typeface="Nunito"/>
                <a:ea typeface="Nunito"/>
                <a:cs typeface="Nunito"/>
                <a:sym typeface="Nunito"/>
              </a:rPr>
              <a:t>www.eosc-synergy.eu - </a:t>
            </a:r>
            <a:r>
              <a:rPr lang="en-GB" sz="1000">
                <a:latin typeface="Nunito"/>
                <a:ea typeface="Nunito"/>
                <a:cs typeface="Nunito"/>
                <a:sym typeface="Nunito"/>
              </a:rPr>
              <a:t>RIA 857647</a:t>
            </a:r>
            <a:endParaRPr>
              <a:latin typeface="Nunito"/>
              <a:ea typeface="Nunito"/>
              <a:cs typeface="Nunito"/>
              <a:sym typeface="Nuni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7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26"/>
          <p:cNvSpPr txBox="1"/>
          <p:nvPr>
            <p:ph type="title"/>
          </p:nvPr>
        </p:nvSpPr>
        <p:spPr>
          <a:xfrm>
            <a:off x="838200" y="365125"/>
            <a:ext cx="9268326"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1800"/>
              <a:buNone/>
            </a:pPr>
            <a:r>
              <a:rPr lang="en-GB"/>
              <a:t>Evaluation</a:t>
            </a:r>
            <a:endParaRPr/>
          </a:p>
        </p:txBody>
      </p:sp>
      <p:sp>
        <p:nvSpPr>
          <p:cNvPr id="281" name="Google Shape;281;p26"/>
          <p:cNvSpPr txBox="1"/>
          <p:nvPr>
            <p:ph idx="1" type="body"/>
          </p:nvPr>
        </p:nvSpPr>
        <p:spPr>
          <a:xfrm>
            <a:off x="838200" y="1825625"/>
            <a:ext cx="5426676" cy="4351338"/>
          </a:xfrm>
          <a:prstGeom prst="rect">
            <a:avLst/>
          </a:prstGeom>
          <a:noFill/>
          <a:ln>
            <a:noFill/>
          </a:ln>
        </p:spPr>
        <p:txBody>
          <a:bodyPr anchorCtr="0" anchor="t" bIns="45700" lIns="91425" spcFirstLastPara="1" rIns="91425" wrap="square" tIns="45700">
            <a:normAutofit/>
          </a:bodyPr>
          <a:lstStyle/>
          <a:p>
            <a:pPr indent="-342900" lvl="0" marL="457200" rtl="0" algn="l">
              <a:lnSpc>
                <a:spcPct val="90000"/>
              </a:lnSpc>
              <a:spcBef>
                <a:spcPts val="1000"/>
              </a:spcBef>
              <a:spcAft>
                <a:spcPts val="0"/>
              </a:spcAft>
              <a:buSzPts val="3080"/>
              <a:buChar char="•"/>
            </a:pPr>
            <a:r>
              <a:rPr lang="en-GB"/>
              <a:t>Different levels of evaluation</a:t>
            </a:r>
            <a:endParaRPr/>
          </a:p>
          <a:p>
            <a:pPr indent="-147320" lvl="0" marL="457200" rtl="0" algn="l">
              <a:lnSpc>
                <a:spcPct val="90000"/>
              </a:lnSpc>
              <a:spcBef>
                <a:spcPts val="1000"/>
              </a:spcBef>
              <a:spcAft>
                <a:spcPts val="0"/>
              </a:spcAft>
              <a:buSzPts val="3080"/>
              <a:buNone/>
            </a:pPr>
            <a:r>
              <a:t/>
            </a:r>
            <a:endParaRPr/>
          </a:p>
          <a:p>
            <a:pPr indent="-342900" lvl="0" marL="457200" rtl="0" algn="l">
              <a:lnSpc>
                <a:spcPct val="90000"/>
              </a:lnSpc>
              <a:spcBef>
                <a:spcPts val="1000"/>
              </a:spcBef>
              <a:spcAft>
                <a:spcPts val="0"/>
              </a:spcAft>
              <a:buSzPts val="3080"/>
              <a:buChar char="•"/>
            </a:pPr>
            <a:r>
              <a:rPr lang="en-GB"/>
              <a:t>Linked to assessment </a:t>
            </a:r>
            <a:endParaRPr/>
          </a:p>
          <a:p>
            <a:pPr indent="-147320" lvl="0" marL="457200" rtl="0" algn="l">
              <a:lnSpc>
                <a:spcPct val="90000"/>
              </a:lnSpc>
              <a:spcBef>
                <a:spcPts val="1000"/>
              </a:spcBef>
              <a:spcAft>
                <a:spcPts val="0"/>
              </a:spcAft>
              <a:buSzPts val="3080"/>
              <a:buNone/>
            </a:pPr>
            <a:r>
              <a:t/>
            </a:r>
            <a:endParaRPr/>
          </a:p>
          <a:p>
            <a:pPr indent="-342900" lvl="0" marL="457200" rtl="0" algn="l">
              <a:lnSpc>
                <a:spcPct val="90000"/>
              </a:lnSpc>
              <a:spcBef>
                <a:spcPts val="1000"/>
              </a:spcBef>
              <a:spcAft>
                <a:spcPts val="0"/>
              </a:spcAft>
              <a:buSzPts val="3080"/>
              <a:buChar char="•"/>
            </a:pPr>
            <a:r>
              <a:rPr lang="en-GB"/>
              <a:t>Needs to be considered in design, not at the end</a:t>
            </a:r>
            <a:endParaRPr/>
          </a:p>
        </p:txBody>
      </p:sp>
      <p:sp>
        <p:nvSpPr>
          <p:cNvPr id="282" name="Google Shape;282;p26"/>
          <p:cNvSpPr txBox="1"/>
          <p:nvPr>
            <p:ph idx="12" type="sldNum"/>
          </p:nvPr>
        </p:nvSpPr>
        <p:spPr>
          <a:xfrm>
            <a:off x="10503568" y="6356350"/>
            <a:ext cx="850232"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GB"/>
              <a:t>‹#›</a:t>
            </a:fld>
            <a:endParaRPr/>
          </a:p>
        </p:txBody>
      </p:sp>
      <p:grpSp>
        <p:nvGrpSpPr>
          <p:cNvPr id="283" name="Google Shape;283;p26"/>
          <p:cNvGrpSpPr/>
          <p:nvPr/>
        </p:nvGrpSpPr>
        <p:grpSpPr>
          <a:xfrm>
            <a:off x="5337840" y="1270913"/>
            <a:ext cx="4929622" cy="4038867"/>
            <a:chOff x="0" y="0"/>
            <a:chExt cx="4929622" cy="4038867"/>
          </a:xfrm>
        </p:grpSpPr>
        <p:sp>
          <p:nvSpPr>
            <p:cNvPr id="284" name="Google Shape;284;p26"/>
            <p:cNvSpPr/>
            <p:nvPr/>
          </p:nvSpPr>
          <p:spPr>
            <a:xfrm>
              <a:off x="1848608" y="0"/>
              <a:ext cx="1232405" cy="1012900"/>
            </a:xfrm>
            <a:prstGeom prst="trapezoid">
              <a:avLst>
                <a:gd fmla="val 60835" name="adj"/>
              </a:avLst>
            </a:prstGeom>
            <a:solidFill>
              <a:schemeClr val="accent2"/>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26"/>
            <p:cNvSpPr txBox="1"/>
            <p:nvPr/>
          </p:nvSpPr>
          <p:spPr>
            <a:xfrm>
              <a:off x="1848608" y="0"/>
              <a:ext cx="1232405" cy="1012900"/>
            </a:xfrm>
            <a:prstGeom prst="rect">
              <a:avLst/>
            </a:prstGeom>
            <a:noFill/>
            <a:ln>
              <a:noFill/>
            </a:ln>
          </p:spPr>
          <p:txBody>
            <a:bodyPr anchorCtr="0" anchor="ctr" bIns="81275" lIns="81275" spcFirstLastPara="1" rIns="81275" wrap="square" tIns="81275">
              <a:noAutofit/>
            </a:bodyPr>
            <a:lstStyle/>
            <a:p>
              <a:pPr indent="0" lvl="0" marL="0" marR="0" rtl="0" algn="ctr">
                <a:lnSpc>
                  <a:spcPct val="90000"/>
                </a:lnSpc>
                <a:spcBef>
                  <a:spcPts val="0"/>
                </a:spcBef>
                <a:spcAft>
                  <a:spcPts val="0"/>
                </a:spcAft>
                <a:buClr>
                  <a:srgbClr val="000000"/>
                </a:buClr>
                <a:buSzPts val="6400"/>
                <a:buFont typeface="Arial"/>
                <a:buNone/>
              </a:pPr>
              <a:r>
                <a:t/>
              </a:r>
              <a:endParaRPr b="0" i="0" sz="6400" u="none" cap="none" strike="noStrike">
                <a:solidFill>
                  <a:schemeClr val="lt1"/>
                </a:solidFill>
                <a:latin typeface="Arial"/>
                <a:ea typeface="Arial"/>
                <a:cs typeface="Arial"/>
                <a:sym typeface="Arial"/>
              </a:endParaRPr>
            </a:p>
          </p:txBody>
        </p:sp>
        <p:sp>
          <p:nvSpPr>
            <p:cNvPr id="286" name="Google Shape;286;p26"/>
            <p:cNvSpPr/>
            <p:nvPr/>
          </p:nvSpPr>
          <p:spPr>
            <a:xfrm>
              <a:off x="1232405" y="1012900"/>
              <a:ext cx="2464811" cy="1012900"/>
            </a:xfrm>
            <a:prstGeom prst="trapezoid">
              <a:avLst>
                <a:gd fmla="val 60835" name="adj"/>
              </a:avLst>
            </a:prstGeom>
            <a:solidFill>
              <a:schemeClr val="accent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26"/>
            <p:cNvSpPr txBox="1"/>
            <p:nvPr/>
          </p:nvSpPr>
          <p:spPr>
            <a:xfrm>
              <a:off x="1663747" y="1012900"/>
              <a:ext cx="1602127" cy="1012900"/>
            </a:xfrm>
            <a:prstGeom prst="rect">
              <a:avLst/>
            </a:prstGeom>
            <a:noFill/>
            <a:ln>
              <a:noFill/>
            </a:ln>
          </p:spPr>
          <p:txBody>
            <a:bodyPr anchorCtr="0" anchor="ctr" bIns="81275" lIns="81275" spcFirstLastPara="1" rIns="81275" wrap="square" tIns="81275">
              <a:noAutofit/>
            </a:bodyPr>
            <a:lstStyle/>
            <a:p>
              <a:pPr indent="0" lvl="0" marL="0" marR="0" rtl="0" algn="ctr">
                <a:lnSpc>
                  <a:spcPct val="90000"/>
                </a:lnSpc>
                <a:spcBef>
                  <a:spcPts val="0"/>
                </a:spcBef>
                <a:spcAft>
                  <a:spcPts val="0"/>
                </a:spcAft>
                <a:buClr>
                  <a:srgbClr val="000000"/>
                </a:buClr>
                <a:buSzPts val="6400"/>
                <a:buFont typeface="Arial"/>
                <a:buNone/>
              </a:pPr>
              <a:r>
                <a:t/>
              </a:r>
              <a:endParaRPr b="0" i="0" sz="6400" u="none" cap="none" strike="noStrike">
                <a:solidFill>
                  <a:schemeClr val="lt1"/>
                </a:solidFill>
                <a:latin typeface="Arial"/>
                <a:ea typeface="Arial"/>
                <a:cs typeface="Arial"/>
                <a:sym typeface="Arial"/>
              </a:endParaRPr>
            </a:p>
          </p:txBody>
        </p:sp>
        <p:sp>
          <p:nvSpPr>
            <p:cNvPr id="288" name="Google Shape;288;p26"/>
            <p:cNvSpPr/>
            <p:nvPr/>
          </p:nvSpPr>
          <p:spPr>
            <a:xfrm>
              <a:off x="616202" y="2025799"/>
              <a:ext cx="3697216" cy="1012900"/>
            </a:xfrm>
            <a:prstGeom prst="trapezoid">
              <a:avLst>
                <a:gd fmla="val 60835"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6"/>
            <p:cNvSpPr txBox="1"/>
            <p:nvPr/>
          </p:nvSpPr>
          <p:spPr>
            <a:xfrm>
              <a:off x="1263215" y="2025799"/>
              <a:ext cx="2403190" cy="1012900"/>
            </a:xfrm>
            <a:prstGeom prst="rect">
              <a:avLst/>
            </a:prstGeom>
            <a:noFill/>
            <a:ln>
              <a:noFill/>
            </a:ln>
          </p:spPr>
          <p:txBody>
            <a:bodyPr anchorCtr="0" anchor="ctr" bIns="81275" lIns="81275" spcFirstLastPara="1" rIns="81275" wrap="square" tIns="81275">
              <a:noAutofit/>
            </a:bodyPr>
            <a:lstStyle/>
            <a:p>
              <a:pPr indent="0" lvl="0" marL="0" marR="0" rtl="0" algn="ctr">
                <a:lnSpc>
                  <a:spcPct val="90000"/>
                </a:lnSpc>
                <a:spcBef>
                  <a:spcPts val="0"/>
                </a:spcBef>
                <a:spcAft>
                  <a:spcPts val="0"/>
                </a:spcAft>
                <a:buClr>
                  <a:srgbClr val="000000"/>
                </a:buClr>
                <a:buSzPts val="6400"/>
                <a:buFont typeface="Arial"/>
                <a:buNone/>
              </a:pPr>
              <a:r>
                <a:t/>
              </a:r>
              <a:endParaRPr b="0" i="0" sz="6400" u="none" cap="none" strike="noStrike">
                <a:solidFill>
                  <a:schemeClr val="lt1"/>
                </a:solidFill>
                <a:latin typeface="Arial"/>
                <a:ea typeface="Arial"/>
                <a:cs typeface="Arial"/>
                <a:sym typeface="Arial"/>
              </a:endParaRPr>
            </a:p>
          </p:txBody>
        </p:sp>
        <p:sp>
          <p:nvSpPr>
            <p:cNvPr id="290" name="Google Shape;290;p26"/>
            <p:cNvSpPr/>
            <p:nvPr/>
          </p:nvSpPr>
          <p:spPr>
            <a:xfrm>
              <a:off x="0" y="3025967"/>
              <a:ext cx="4929622" cy="1012900"/>
            </a:xfrm>
            <a:prstGeom prst="trapezoid">
              <a:avLst>
                <a:gd fmla="val 60835" name="adj"/>
              </a:avLst>
            </a:prstGeom>
            <a:solidFill>
              <a:schemeClr val="accent4"/>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26"/>
            <p:cNvSpPr txBox="1"/>
            <p:nvPr/>
          </p:nvSpPr>
          <p:spPr>
            <a:xfrm>
              <a:off x="862683" y="3025967"/>
              <a:ext cx="3204254" cy="1012900"/>
            </a:xfrm>
            <a:prstGeom prst="rect">
              <a:avLst/>
            </a:prstGeom>
            <a:noFill/>
            <a:ln>
              <a:noFill/>
            </a:ln>
          </p:spPr>
          <p:txBody>
            <a:bodyPr anchorCtr="0" anchor="ctr" bIns="81275" lIns="81275" spcFirstLastPara="1" rIns="81275" wrap="square" tIns="81275">
              <a:noAutofit/>
            </a:bodyPr>
            <a:lstStyle/>
            <a:p>
              <a:pPr indent="0" lvl="0" marL="0" marR="0" rtl="0" algn="ctr">
                <a:lnSpc>
                  <a:spcPct val="90000"/>
                </a:lnSpc>
                <a:spcBef>
                  <a:spcPts val="0"/>
                </a:spcBef>
                <a:spcAft>
                  <a:spcPts val="0"/>
                </a:spcAft>
                <a:buClr>
                  <a:srgbClr val="000000"/>
                </a:buClr>
                <a:buSzPts val="6400"/>
                <a:buFont typeface="Arial"/>
                <a:buNone/>
              </a:pPr>
              <a:r>
                <a:t/>
              </a:r>
              <a:endParaRPr b="0" i="0" sz="6400" u="none" cap="none" strike="noStrike">
                <a:solidFill>
                  <a:schemeClr val="lt1"/>
                </a:solidFill>
                <a:latin typeface="Arial"/>
                <a:ea typeface="Arial"/>
                <a:cs typeface="Arial"/>
                <a:sym typeface="Arial"/>
              </a:endParaRPr>
            </a:p>
          </p:txBody>
        </p:sp>
      </p:grpSp>
      <p:sp>
        <p:nvSpPr>
          <p:cNvPr id="292" name="Google Shape;292;p26"/>
          <p:cNvSpPr txBox="1"/>
          <p:nvPr/>
        </p:nvSpPr>
        <p:spPr>
          <a:xfrm>
            <a:off x="5001721" y="5488128"/>
            <a:ext cx="5755102"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Kirkpatrick, D. L. (1994). Evaluating training programs: the four levels. </a:t>
            </a:r>
            <a:br>
              <a:rPr b="0" i="0" lang="en-GB" sz="1400" u="none" cap="none" strike="noStrike">
                <a:solidFill>
                  <a:srgbClr val="000000"/>
                </a:solidFill>
                <a:latin typeface="Arial"/>
                <a:ea typeface="Arial"/>
                <a:cs typeface="Arial"/>
                <a:sym typeface="Arial"/>
              </a:rPr>
            </a:br>
            <a:r>
              <a:rPr b="0" i="0" lang="en-GB" sz="1400" u="none" cap="none" strike="noStrike">
                <a:solidFill>
                  <a:srgbClr val="000000"/>
                </a:solidFill>
                <a:latin typeface="Arial"/>
                <a:ea typeface="Arial"/>
                <a:cs typeface="Arial"/>
                <a:sym typeface="Arial"/>
              </a:rPr>
              <a:t>San Francisco: Berrett-Koehler.</a:t>
            </a:r>
            <a:endParaRPr b="0" i="0" sz="1400" u="none" cap="none" strike="noStrike">
              <a:solidFill>
                <a:srgbClr val="000000"/>
              </a:solidFill>
              <a:latin typeface="Arial"/>
              <a:ea typeface="Arial"/>
              <a:cs typeface="Arial"/>
              <a:sym typeface="Arial"/>
            </a:endParaRPr>
          </a:p>
        </p:txBody>
      </p:sp>
      <p:sp>
        <p:nvSpPr>
          <p:cNvPr id="293" name="Google Shape;293;p26"/>
          <p:cNvSpPr txBox="1"/>
          <p:nvPr/>
        </p:nvSpPr>
        <p:spPr>
          <a:xfrm>
            <a:off x="10048615" y="4501557"/>
            <a:ext cx="1431802"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2400" u="none" cap="none" strike="noStrike">
                <a:solidFill>
                  <a:srgbClr val="000000"/>
                </a:solidFill>
                <a:latin typeface="Nunito"/>
                <a:ea typeface="Nunito"/>
                <a:cs typeface="Nunito"/>
                <a:sym typeface="Nunito"/>
              </a:rPr>
              <a:t>Reaction</a:t>
            </a:r>
            <a:endParaRPr/>
          </a:p>
        </p:txBody>
      </p:sp>
      <p:sp>
        <p:nvSpPr>
          <p:cNvPr id="294" name="Google Shape;294;p26"/>
          <p:cNvSpPr txBox="1"/>
          <p:nvPr/>
        </p:nvSpPr>
        <p:spPr>
          <a:xfrm>
            <a:off x="9388220" y="3412612"/>
            <a:ext cx="1436612"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2400" u="none" cap="none" strike="noStrike">
                <a:solidFill>
                  <a:srgbClr val="000000"/>
                </a:solidFill>
                <a:latin typeface="Nunito"/>
                <a:ea typeface="Nunito"/>
                <a:cs typeface="Nunito"/>
                <a:sym typeface="Nunito"/>
              </a:rPr>
              <a:t>Learning</a:t>
            </a:r>
            <a:endParaRPr/>
          </a:p>
        </p:txBody>
      </p:sp>
      <p:sp>
        <p:nvSpPr>
          <p:cNvPr id="295" name="Google Shape;295;p26"/>
          <p:cNvSpPr txBox="1"/>
          <p:nvPr/>
        </p:nvSpPr>
        <p:spPr>
          <a:xfrm>
            <a:off x="8805047" y="2426041"/>
            <a:ext cx="1627369"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2400" u="none" cap="none" strike="noStrike">
                <a:solidFill>
                  <a:srgbClr val="000000"/>
                </a:solidFill>
                <a:latin typeface="Nunito"/>
                <a:ea typeface="Nunito"/>
                <a:cs typeface="Nunito"/>
                <a:sym typeface="Nunito"/>
              </a:rPr>
              <a:t>Behaviour</a:t>
            </a:r>
            <a:endParaRPr/>
          </a:p>
        </p:txBody>
      </p:sp>
      <p:sp>
        <p:nvSpPr>
          <p:cNvPr id="296" name="Google Shape;296;p26"/>
          <p:cNvSpPr txBox="1"/>
          <p:nvPr/>
        </p:nvSpPr>
        <p:spPr>
          <a:xfrm>
            <a:off x="8298977" y="1542663"/>
            <a:ext cx="1258678"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2400" u="none" cap="none" strike="noStrike">
                <a:solidFill>
                  <a:srgbClr val="000000"/>
                </a:solidFill>
                <a:latin typeface="Nunito"/>
                <a:ea typeface="Nunito"/>
                <a:cs typeface="Nunito"/>
                <a:sym typeface="Nunito"/>
              </a:rPr>
              <a:t>Results</a:t>
            </a:r>
            <a:endParaRPr/>
          </a:p>
        </p:txBody>
      </p:sp>
      <p:sp>
        <p:nvSpPr>
          <p:cNvPr id="297" name="Google Shape;297;p26"/>
          <p:cNvSpPr txBox="1"/>
          <p:nvPr>
            <p:ph idx="11" type="ftr"/>
          </p:nvPr>
        </p:nvSpPr>
        <p:spPr>
          <a:xfrm>
            <a:off x="838200" y="6356350"/>
            <a:ext cx="7315200" cy="36512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GB">
                <a:latin typeface="Nunito"/>
                <a:ea typeface="Nunito"/>
                <a:cs typeface="Nunito"/>
                <a:sym typeface="Nunito"/>
              </a:rPr>
              <a:t>www.eosc-synergy.eu - </a:t>
            </a:r>
            <a:r>
              <a:rPr lang="en-GB" sz="1000">
                <a:latin typeface="Nunito"/>
                <a:ea typeface="Nunito"/>
                <a:cs typeface="Nunito"/>
                <a:sym typeface="Nunito"/>
              </a:rPr>
              <a:t>RIA 857647</a:t>
            </a:r>
            <a:endParaRPr>
              <a:latin typeface="Nunito"/>
              <a:ea typeface="Nunito"/>
              <a:cs typeface="Nunito"/>
              <a:sym typeface="Nunit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27"/>
          <p:cNvSpPr txBox="1"/>
          <p:nvPr>
            <p:ph type="title"/>
          </p:nvPr>
        </p:nvSpPr>
        <p:spPr>
          <a:xfrm>
            <a:off x="838200" y="365125"/>
            <a:ext cx="9268326"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1800"/>
              <a:buNone/>
            </a:pPr>
            <a:r>
              <a:rPr lang="en-GB"/>
              <a:t>Two points to remember</a:t>
            </a:r>
            <a:endParaRPr/>
          </a:p>
        </p:txBody>
      </p:sp>
      <p:sp>
        <p:nvSpPr>
          <p:cNvPr id="304" name="Google Shape;304;p27"/>
          <p:cNvSpPr txBox="1"/>
          <p:nvPr>
            <p:ph idx="12" type="sldNum"/>
          </p:nvPr>
        </p:nvSpPr>
        <p:spPr>
          <a:xfrm>
            <a:off x="10503568" y="6356350"/>
            <a:ext cx="850232"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GB"/>
              <a:t>‹#›</a:t>
            </a:fld>
            <a:endParaRPr/>
          </a:p>
        </p:txBody>
      </p:sp>
      <p:pic>
        <p:nvPicPr>
          <p:cNvPr descr="Bloom" id="305" name="Google Shape;305;p27"/>
          <p:cNvPicPr preferRelativeResize="0"/>
          <p:nvPr/>
        </p:nvPicPr>
        <p:blipFill rotWithShape="1">
          <a:blip r:embed="rId3">
            <a:alphaModFix/>
          </a:blip>
          <a:srcRect b="0" l="0" r="0" t="0"/>
          <a:stretch/>
        </p:blipFill>
        <p:spPr>
          <a:xfrm>
            <a:off x="680230" y="1505336"/>
            <a:ext cx="5748262" cy="4510087"/>
          </a:xfrm>
          <a:prstGeom prst="rect">
            <a:avLst/>
          </a:prstGeom>
          <a:noFill/>
          <a:ln>
            <a:noFill/>
          </a:ln>
        </p:spPr>
      </p:pic>
      <p:sp>
        <p:nvSpPr>
          <p:cNvPr id="306" name="Google Shape;306;p27"/>
          <p:cNvSpPr txBox="1"/>
          <p:nvPr/>
        </p:nvSpPr>
        <p:spPr>
          <a:xfrm>
            <a:off x="838200" y="6492875"/>
            <a:ext cx="6713697" cy="2616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100" u="none" cap="none" strike="noStrike">
                <a:solidFill>
                  <a:srgbClr val="000000"/>
                </a:solidFill>
                <a:latin typeface="Nunito"/>
                <a:ea typeface="Nunito"/>
                <a:cs typeface="Nunito"/>
                <a:sym typeface="Nunito"/>
              </a:rPr>
              <a:t>Image: Ron Carranza, https://teachonline.asu.edu/2016/05/integrating-technology-blooms-taxonomy/</a:t>
            </a:r>
            <a:endParaRPr/>
          </a:p>
        </p:txBody>
      </p:sp>
      <p:sp>
        <p:nvSpPr>
          <p:cNvPr id="307" name="Google Shape;307;p27"/>
          <p:cNvSpPr txBox="1"/>
          <p:nvPr/>
        </p:nvSpPr>
        <p:spPr>
          <a:xfrm>
            <a:off x="7551897" y="2027238"/>
            <a:ext cx="3712200" cy="3109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2800" u="none" cap="none" strike="noStrike">
                <a:solidFill>
                  <a:srgbClr val="000000"/>
                </a:solidFill>
                <a:latin typeface="Nunito"/>
                <a:ea typeface="Nunito"/>
                <a:cs typeface="Nunito"/>
                <a:sym typeface="Nunito"/>
              </a:rPr>
              <a:t>1. Activities should match </a:t>
            </a:r>
            <a:r>
              <a:rPr lang="en-GB" sz="2800">
                <a:latin typeface="Nunito"/>
                <a:ea typeface="Nunito"/>
                <a:cs typeface="Nunito"/>
                <a:sym typeface="Nunito"/>
              </a:rPr>
              <a:t>the</a:t>
            </a:r>
            <a:r>
              <a:rPr b="0" i="0" lang="en-GB" sz="2800" u="none" cap="none" strike="noStrike">
                <a:solidFill>
                  <a:srgbClr val="000000"/>
                </a:solidFill>
                <a:latin typeface="Nunito"/>
                <a:ea typeface="Nunito"/>
                <a:cs typeface="Nunito"/>
                <a:sym typeface="Nunito"/>
              </a:rPr>
              <a:t> intended outcomes</a:t>
            </a:r>
            <a:endParaRPr/>
          </a:p>
          <a:p>
            <a:pPr indent="0" lvl="0" marL="0" marR="0" rtl="0" algn="l">
              <a:lnSpc>
                <a:spcPct val="100000"/>
              </a:lnSpc>
              <a:spcBef>
                <a:spcPts val="0"/>
              </a:spcBef>
              <a:spcAft>
                <a:spcPts val="0"/>
              </a:spcAft>
              <a:buNone/>
            </a:pPr>
            <a:r>
              <a:t/>
            </a:r>
            <a:endParaRPr b="0" i="0" sz="2800" u="none" cap="none" strike="noStrike">
              <a:solidFill>
                <a:srgbClr val="000000"/>
              </a:solidFill>
              <a:latin typeface="Nunito"/>
              <a:ea typeface="Nunito"/>
              <a:cs typeface="Nunito"/>
              <a:sym typeface="Nunito"/>
            </a:endParaRPr>
          </a:p>
          <a:p>
            <a:pPr indent="0" lvl="0" marL="0" marR="0" rtl="0" algn="l">
              <a:lnSpc>
                <a:spcPct val="100000"/>
              </a:lnSpc>
              <a:spcBef>
                <a:spcPts val="0"/>
              </a:spcBef>
              <a:spcAft>
                <a:spcPts val="0"/>
              </a:spcAft>
              <a:buNone/>
            </a:pPr>
            <a:r>
              <a:rPr b="0" i="0" lang="en-GB" sz="2800" u="none" cap="none" strike="noStrike">
                <a:solidFill>
                  <a:srgbClr val="000000"/>
                </a:solidFill>
                <a:latin typeface="Nunito"/>
                <a:ea typeface="Nunito"/>
                <a:cs typeface="Nunito"/>
                <a:sym typeface="Nunito"/>
              </a:rPr>
              <a:t>2. And be engaging and appropriate for learners</a:t>
            </a:r>
            <a:endParaRPr/>
          </a:p>
        </p:txBody>
      </p:sp>
      <p:sp>
        <p:nvSpPr>
          <p:cNvPr id="308" name="Google Shape;308;p27"/>
          <p:cNvSpPr txBox="1"/>
          <p:nvPr>
            <p:ph idx="11" type="ftr"/>
          </p:nvPr>
        </p:nvSpPr>
        <p:spPr>
          <a:xfrm>
            <a:off x="838200" y="6356350"/>
            <a:ext cx="7315200" cy="36512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GB">
                <a:latin typeface="Nunito"/>
                <a:ea typeface="Nunito"/>
                <a:cs typeface="Nunito"/>
                <a:sym typeface="Nunito"/>
              </a:rPr>
              <a:t>www.eosc-synergy.eu - </a:t>
            </a:r>
            <a:r>
              <a:rPr lang="en-GB" sz="1000">
                <a:latin typeface="Nunito"/>
                <a:ea typeface="Nunito"/>
                <a:cs typeface="Nunito"/>
                <a:sym typeface="Nunito"/>
              </a:rPr>
              <a:t>RIA 857647</a:t>
            </a:r>
            <a:endParaRPr>
              <a:latin typeface="Nunito"/>
              <a:ea typeface="Nunito"/>
              <a:cs typeface="Nunito"/>
              <a:sym typeface="Nunit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28"/>
          <p:cNvSpPr txBox="1"/>
          <p:nvPr>
            <p:ph type="title"/>
          </p:nvPr>
        </p:nvSpPr>
        <p:spPr>
          <a:xfrm>
            <a:off x="838200" y="365125"/>
            <a:ext cx="9268326"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1800"/>
              <a:buNone/>
            </a:pPr>
            <a:r>
              <a:rPr lang="en-GB"/>
              <a:t>Technology won’t fix poor training design </a:t>
            </a:r>
            <a:endParaRPr/>
          </a:p>
        </p:txBody>
      </p:sp>
      <p:sp>
        <p:nvSpPr>
          <p:cNvPr id="315" name="Google Shape;315;p28"/>
          <p:cNvSpPr txBox="1"/>
          <p:nvPr>
            <p:ph idx="12" type="sldNum"/>
          </p:nvPr>
        </p:nvSpPr>
        <p:spPr>
          <a:xfrm>
            <a:off x="10503568" y="6356350"/>
            <a:ext cx="850232"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GB"/>
              <a:t>‹#›</a:t>
            </a:fld>
            <a:endParaRPr/>
          </a:p>
        </p:txBody>
      </p:sp>
      <p:pic>
        <p:nvPicPr>
          <p:cNvPr descr="Garbage outline" id="316" name="Google Shape;316;p28"/>
          <p:cNvPicPr preferRelativeResize="0"/>
          <p:nvPr/>
        </p:nvPicPr>
        <p:blipFill rotWithShape="1">
          <a:blip r:embed="rId3">
            <a:alphaModFix/>
          </a:blip>
          <a:srcRect b="0" l="0" r="0" t="0"/>
          <a:stretch/>
        </p:blipFill>
        <p:spPr>
          <a:xfrm>
            <a:off x="721055" y="2505739"/>
            <a:ext cx="1846522" cy="1846522"/>
          </a:xfrm>
          <a:prstGeom prst="rect">
            <a:avLst/>
          </a:prstGeom>
          <a:noFill/>
          <a:ln>
            <a:noFill/>
          </a:ln>
        </p:spPr>
      </p:pic>
      <p:pic>
        <p:nvPicPr>
          <p:cNvPr descr="Garbage with solid fill" id="317" name="Google Shape;317;p28"/>
          <p:cNvPicPr preferRelativeResize="0"/>
          <p:nvPr/>
        </p:nvPicPr>
        <p:blipFill rotWithShape="1">
          <a:blip r:embed="rId4">
            <a:alphaModFix/>
          </a:blip>
          <a:srcRect b="0" l="0" r="0" t="0"/>
          <a:stretch/>
        </p:blipFill>
        <p:spPr>
          <a:xfrm>
            <a:off x="8890775" y="2505739"/>
            <a:ext cx="1846522" cy="1846522"/>
          </a:xfrm>
          <a:prstGeom prst="rect">
            <a:avLst/>
          </a:prstGeom>
          <a:noFill/>
          <a:ln>
            <a:noFill/>
          </a:ln>
        </p:spPr>
      </p:pic>
      <p:sp>
        <p:nvSpPr>
          <p:cNvPr id="318" name="Google Shape;318;p28"/>
          <p:cNvSpPr/>
          <p:nvPr/>
        </p:nvSpPr>
        <p:spPr>
          <a:xfrm rot="-5400000">
            <a:off x="3315728" y="2785604"/>
            <a:ext cx="536472" cy="1359448"/>
          </a:xfrm>
          <a:prstGeom prst="downArrow">
            <a:avLst>
              <a:gd fmla="val 50000" name="adj1"/>
              <a:gd fmla="val 50000" name="adj2"/>
            </a:avLst>
          </a:prstGeom>
          <a:solidFill>
            <a:schemeClr val="accent1"/>
          </a:solidFill>
          <a:ln cap="flat" cmpd="sng" w="25400">
            <a:solidFill>
              <a:srgbClr val="2989A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Monitor with solid fill" id="319" name="Google Shape;319;p28"/>
          <p:cNvPicPr preferRelativeResize="0"/>
          <p:nvPr/>
        </p:nvPicPr>
        <p:blipFill rotWithShape="1">
          <a:blip r:embed="rId5">
            <a:alphaModFix/>
          </a:blip>
          <a:srcRect b="0" l="0" r="0" t="0"/>
          <a:stretch/>
        </p:blipFill>
        <p:spPr>
          <a:xfrm>
            <a:off x="4789965" y="2431311"/>
            <a:ext cx="2068035" cy="2068035"/>
          </a:xfrm>
          <a:prstGeom prst="rect">
            <a:avLst/>
          </a:prstGeom>
          <a:noFill/>
          <a:ln>
            <a:noFill/>
          </a:ln>
        </p:spPr>
      </p:pic>
      <p:sp>
        <p:nvSpPr>
          <p:cNvPr id="320" name="Google Shape;320;p28"/>
          <p:cNvSpPr/>
          <p:nvPr/>
        </p:nvSpPr>
        <p:spPr>
          <a:xfrm rot="-5400000">
            <a:off x="7606151" y="2785604"/>
            <a:ext cx="536472" cy="1359448"/>
          </a:xfrm>
          <a:prstGeom prst="downArrow">
            <a:avLst>
              <a:gd fmla="val 50000" name="adj1"/>
              <a:gd fmla="val 50000" name="adj2"/>
            </a:avLst>
          </a:prstGeom>
          <a:solidFill>
            <a:schemeClr val="accent1"/>
          </a:solidFill>
          <a:ln cap="flat" cmpd="sng" w="25400">
            <a:solidFill>
              <a:srgbClr val="2989A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21" name="Google Shape;321;p28"/>
          <p:cNvSpPr txBox="1"/>
          <p:nvPr>
            <p:ph idx="11" type="ftr"/>
          </p:nvPr>
        </p:nvSpPr>
        <p:spPr>
          <a:xfrm>
            <a:off x="838200" y="6356350"/>
            <a:ext cx="7315200" cy="36512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GB">
                <a:latin typeface="Nunito"/>
                <a:ea typeface="Nunito"/>
                <a:cs typeface="Nunito"/>
                <a:sym typeface="Nunito"/>
              </a:rPr>
              <a:t>www.eosc-synergy.eu - </a:t>
            </a:r>
            <a:r>
              <a:rPr lang="en-GB" sz="1000">
                <a:latin typeface="Nunito"/>
                <a:ea typeface="Nunito"/>
                <a:cs typeface="Nunito"/>
                <a:sym typeface="Nunito"/>
              </a:rPr>
              <a:t>RIA 857647</a:t>
            </a:r>
            <a:endParaRPr>
              <a:latin typeface="Nunito"/>
              <a:ea typeface="Nunito"/>
              <a:cs typeface="Nunito"/>
              <a:sym typeface="Nunit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29"/>
          <p:cNvSpPr txBox="1"/>
          <p:nvPr>
            <p:ph type="title"/>
          </p:nvPr>
        </p:nvSpPr>
        <p:spPr>
          <a:xfrm>
            <a:off x="838200" y="365125"/>
            <a:ext cx="9268326"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1800"/>
              <a:buNone/>
            </a:pPr>
            <a:r>
              <a:rPr lang="en-GB"/>
              <a:t>Your initial training analysis</a:t>
            </a:r>
            <a:endParaRPr/>
          </a:p>
        </p:txBody>
      </p:sp>
      <p:sp>
        <p:nvSpPr>
          <p:cNvPr id="328" name="Google Shape;328;p2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342900" lvl="0" marL="457200" rtl="0" algn="l">
              <a:lnSpc>
                <a:spcPct val="90000"/>
              </a:lnSpc>
              <a:spcBef>
                <a:spcPts val="1000"/>
              </a:spcBef>
              <a:spcAft>
                <a:spcPts val="0"/>
              </a:spcAft>
              <a:buSzPts val="3080"/>
              <a:buChar char="•"/>
            </a:pPr>
            <a:r>
              <a:rPr lang="en-GB"/>
              <a:t>The goals of your training</a:t>
            </a:r>
            <a:endParaRPr/>
          </a:p>
          <a:p>
            <a:pPr indent="-342900" lvl="0" marL="457200" rtl="0" algn="l">
              <a:lnSpc>
                <a:spcPct val="90000"/>
              </a:lnSpc>
              <a:spcBef>
                <a:spcPts val="1000"/>
              </a:spcBef>
              <a:spcAft>
                <a:spcPts val="0"/>
              </a:spcAft>
              <a:buSzPts val="3080"/>
              <a:buChar char="•"/>
            </a:pPr>
            <a:r>
              <a:rPr lang="en-GB"/>
              <a:t>Topics to cover</a:t>
            </a:r>
            <a:endParaRPr/>
          </a:p>
          <a:p>
            <a:pPr indent="-342900" lvl="0" marL="457200" rtl="0" algn="l">
              <a:lnSpc>
                <a:spcPct val="90000"/>
              </a:lnSpc>
              <a:spcBef>
                <a:spcPts val="1000"/>
              </a:spcBef>
              <a:spcAft>
                <a:spcPts val="0"/>
              </a:spcAft>
              <a:buSzPts val="3080"/>
              <a:buChar char="•"/>
            </a:pPr>
            <a:r>
              <a:rPr lang="en-GB"/>
              <a:t>Your audience / learners</a:t>
            </a:r>
            <a:endParaRPr/>
          </a:p>
          <a:p>
            <a:pPr indent="-342900" lvl="0" marL="457200" rtl="0" algn="l">
              <a:lnSpc>
                <a:spcPct val="90000"/>
              </a:lnSpc>
              <a:spcBef>
                <a:spcPts val="1000"/>
              </a:spcBef>
              <a:spcAft>
                <a:spcPts val="0"/>
              </a:spcAft>
              <a:buSzPts val="3080"/>
              <a:buChar char="•"/>
            </a:pPr>
            <a:r>
              <a:rPr lang="en-GB"/>
              <a:t>Learning outcomes</a:t>
            </a:r>
            <a:endParaRPr/>
          </a:p>
          <a:p>
            <a:pPr indent="-342900" lvl="0" marL="457200" rtl="0" algn="l">
              <a:lnSpc>
                <a:spcPct val="90000"/>
              </a:lnSpc>
              <a:spcBef>
                <a:spcPts val="1000"/>
              </a:spcBef>
              <a:spcAft>
                <a:spcPts val="0"/>
              </a:spcAft>
              <a:buSzPts val="3080"/>
              <a:buChar char="•"/>
            </a:pPr>
            <a:r>
              <a:rPr lang="en-GB"/>
              <a:t>Delivery method </a:t>
            </a:r>
            <a:endParaRPr/>
          </a:p>
          <a:p>
            <a:pPr indent="-342900" lvl="0" marL="457200" rtl="0" algn="l">
              <a:lnSpc>
                <a:spcPct val="90000"/>
              </a:lnSpc>
              <a:spcBef>
                <a:spcPts val="1000"/>
              </a:spcBef>
              <a:spcAft>
                <a:spcPts val="0"/>
              </a:spcAft>
              <a:buSzPts val="3080"/>
              <a:buChar char="•"/>
            </a:pPr>
            <a:r>
              <a:rPr lang="en-GB"/>
              <a:t>Practical issues </a:t>
            </a:r>
            <a:endParaRPr/>
          </a:p>
          <a:p>
            <a:pPr indent="0" lvl="0" marL="114300" rtl="0" algn="l">
              <a:lnSpc>
                <a:spcPct val="90000"/>
              </a:lnSpc>
              <a:spcBef>
                <a:spcPts val="1000"/>
              </a:spcBef>
              <a:spcAft>
                <a:spcPts val="0"/>
              </a:spcAft>
              <a:buSzPts val="1800"/>
              <a:buNone/>
            </a:pPr>
            <a:r>
              <a:t/>
            </a:r>
            <a:endParaRPr/>
          </a:p>
          <a:p>
            <a:pPr indent="-228600" lvl="0" marL="457200" rtl="0" algn="l">
              <a:lnSpc>
                <a:spcPct val="90000"/>
              </a:lnSpc>
              <a:spcBef>
                <a:spcPts val="1000"/>
              </a:spcBef>
              <a:spcAft>
                <a:spcPts val="0"/>
              </a:spcAft>
              <a:buClr>
                <a:schemeClr val="dk1"/>
              </a:buClr>
              <a:buSzPts val="1800"/>
              <a:buNone/>
            </a:pPr>
            <a:r>
              <a:t/>
            </a:r>
            <a:endParaRPr/>
          </a:p>
        </p:txBody>
      </p:sp>
      <p:sp>
        <p:nvSpPr>
          <p:cNvPr id="329" name="Google Shape;329;p29"/>
          <p:cNvSpPr txBox="1"/>
          <p:nvPr>
            <p:ph idx="12" type="sldNum"/>
          </p:nvPr>
        </p:nvSpPr>
        <p:spPr>
          <a:xfrm>
            <a:off x="10503568" y="6356350"/>
            <a:ext cx="850232"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GB"/>
              <a:t>‹#›</a:t>
            </a:fld>
            <a:endParaRPr/>
          </a:p>
        </p:txBody>
      </p:sp>
      <p:pic>
        <p:nvPicPr>
          <p:cNvPr id="330" name="Google Shape;330;p29"/>
          <p:cNvPicPr preferRelativeResize="0"/>
          <p:nvPr/>
        </p:nvPicPr>
        <p:blipFill rotWithShape="1">
          <a:blip r:embed="rId3">
            <a:alphaModFix/>
          </a:blip>
          <a:srcRect b="0" l="0" r="0" t="0"/>
          <a:stretch/>
        </p:blipFill>
        <p:spPr>
          <a:xfrm>
            <a:off x="7010637" y="1259028"/>
            <a:ext cx="3492931" cy="4588879"/>
          </a:xfrm>
          <a:prstGeom prst="rect">
            <a:avLst/>
          </a:prstGeom>
          <a:noFill/>
          <a:ln cap="flat" cmpd="sng" w="9525">
            <a:solidFill>
              <a:srgbClr val="2989A2"/>
            </a:solidFill>
            <a:prstDash val="solid"/>
            <a:round/>
            <a:headEnd len="sm" w="sm" type="none"/>
            <a:tailEnd len="sm" w="sm" type="none"/>
          </a:ln>
        </p:spPr>
      </p:pic>
      <p:sp>
        <p:nvSpPr>
          <p:cNvPr id="331" name="Google Shape;331;p29"/>
          <p:cNvSpPr txBox="1"/>
          <p:nvPr>
            <p:ph idx="11" type="ftr"/>
          </p:nvPr>
        </p:nvSpPr>
        <p:spPr>
          <a:xfrm>
            <a:off x="838200" y="6356350"/>
            <a:ext cx="7315200" cy="36512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GB">
                <a:latin typeface="Nunito"/>
                <a:ea typeface="Nunito"/>
                <a:cs typeface="Nunito"/>
                <a:sym typeface="Nunito"/>
              </a:rPr>
              <a:t>www.eosc-synergy.eu - </a:t>
            </a:r>
            <a:r>
              <a:rPr lang="en-GB" sz="1000">
                <a:latin typeface="Nunito"/>
                <a:ea typeface="Nunito"/>
                <a:cs typeface="Nunito"/>
                <a:sym typeface="Nunito"/>
              </a:rPr>
              <a:t>RIA 857647</a:t>
            </a:r>
            <a:endParaRPr>
              <a:latin typeface="Nunito"/>
              <a:ea typeface="Nunito"/>
              <a:cs typeface="Nunito"/>
              <a:sym typeface="Nunit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30"/>
          <p:cNvSpPr txBox="1"/>
          <p:nvPr>
            <p:ph type="title"/>
          </p:nvPr>
        </p:nvSpPr>
        <p:spPr>
          <a:xfrm>
            <a:off x="838200" y="365125"/>
            <a:ext cx="9268326"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1800"/>
              <a:buNone/>
            </a:pPr>
            <a:r>
              <a:rPr lang="en-GB"/>
              <a:t>Goals, objectives and outcomes</a:t>
            </a:r>
            <a:endParaRPr/>
          </a:p>
        </p:txBody>
      </p:sp>
      <p:sp>
        <p:nvSpPr>
          <p:cNvPr id="338" name="Google Shape;338;p30"/>
          <p:cNvSpPr txBox="1"/>
          <p:nvPr>
            <p:ph idx="12" type="sldNum"/>
          </p:nvPr>
        </p:nvSpPr>
        <p:spPr>
          <a:xfrm>
            <a:off x="10503568" y="6356350"/>
            <a:ext cx="850232"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GB"/>
              <a:t>‹#›</a:t>
            </a:fld>
            <a:endParaRPr/>
          </a:p>
        </p:txBody>
      </p:sp>
      <p:grpSp>
        <p:nvGrpSpPr>
          <p:cNvPr id="339" name="Google Shape;339;p30"/>
          <p:cNvGrpSpPr/>
          <p:nvPr/>
        </p:nvGrpSpPr>
        <p:grpSpPr>
          <a:xfrm>
            <a:off x="993303" y="1642900"/>
            <a:ext cx="6547793" cy="4293705"/>
            <a:chOff x="0" y="0"/>
            <a:chExt cx="6547793" cy="4293705"/>
          </a:xfrm>
        </p:grpSpPr>
        <p:sp>
          <p:nvSpPr>
            <p:cNvPr id="340" name="Google Shape;340;p30"/>
            <p:cNvSpPr/>
            <p:nvPr/>
          </p:nvSpPr>
          <p:spPr>
            <a:xfrm rot="10800000">
              <a:off x="0" y="0"/>
              <a:ext cx="6547793" cy="1431235"/>
            </a:xfrm>
            <a:prstGeom prst="trapezoid">
              <a:avLst>
                <a:gd fmla="val 76249" name="adj"/>
              </a:avLst>
            </a:prstGeom>
            <a:solidFill>
              <a:schemeClr val="accent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30"/>
            <p:cNvSpPr txBox="1"/>
            <p:nvPr/>
          </p:nvSpPr>
          <p:spPr>
            <a:xfrm>
              <a:off x="1145863" y="0"/>
              <a:ext cx="4256066" cy="1431235"/>
            </a:xfrm>
            <a:prstGeom prst="rect">
              <a:avLst/>
            </a:prstGeom>
            <a:noFill/>
            <a:ln>
              <a:noFill/>
            </a:ln>
          </p:spPr>
          <p:txBody>
            <a:bodyPr anchorCtr="0" anchor="ctr" bIns="41900" lIns="41900" spcFirstLastPara="1" rIns="41900" wrap="square" tIns="41900">
              <a:noAutofit/>
            </a:bodyPr>
            <a:lstStyle/>
            <a:p>
              <a:pPr indent="0" lvl="0" marL="0" marR="0" rtl="0" algn="ctr">
                <a:lnSpc>
                  <a:spcPct val="90000"/>
                </a:lnSpc>
                <a:spcBef>
                  <a:spcPts val="0"/>
                </a:spcBef>
                <a:spcAft>
                  <a:spcPts val="0"/>
                </a:spcAft>
                <a:buClr>
                  <a:srgbClr val="000000"/>
                </a:buClr>
                <a:buSzPts val="3300"/>
                <a:buFont typeface="Arial"/>
                <a:buNone/>
              </a:pPr>
              <a:r>
                <a:rPr b="1" i="0" lang="en-GB" sz="3300" u="none" cap="none" strike="noStrike">
                  <a:solidFill>
                    <a:schemeClr val="dk1"/>
                  </a:solidFill>
                  <a:latin typeface="Arial"/>
                  <a:ea typeface="Arial"/>
                  <a:cs typeface="Arial"/>
                  <a:sym typeface="Arial"/>
                </a:rPr>
                <a:t>Goals</a:t>
              </a:r>
              <a:endParaRPr>
                <a:solidFill>
                  <a:schemeClr val="dk1"/>
                </a:solidFill>
              </a:endParaRPr>
            </a:p>
          </p:txBody>
        </p:sp>
        <p:sp>
          <p:nvSpPr>
            <p:cNvPr id="342" name="Google Shape;342;p30"/>
            <p:cNvSpPr/>
            <p:nvPr/>
          </p:nvSpPr>
          <p:spPr>
            <a:xfrm rot="10800000">
              <a:off x="1091299" y="1431235"/>
              <a:ext cx="4365196" cy="1431235"/>
            </a:xfrm>
            <a:prstGeom prst="trapezoid">
              <a:avLst>
                <a:gd fmla="val 76249"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30"/>
            <p:cNvSpPr txBox="1"/>
            <p:nvPr/>
          </p:nvSpPr>
          <p:spPr>
            <a:xfrm>
              <a:off x="1855208" y="1431235"/>
              <a:ext cx="2837377" cy="1431235"/>
            </a:xfrm>
            <a:prstGeom prst="rect">
              <a:avLst/>
            </a:prstGeom>
            <a:noFill/>
            <a:ln>
              <a:noFill/>
            </a:ln>
          </p:spPr>
          <p:txBody>
            <a:bodyPr anchorCtr="0" anchor="ctr" bIns="41900" lIns="41900" spcFirstLastPara="1" rIns="41900" wrap="square" tIns="41900">
              <a:noAutofit/>
            </a:bodyPr>
            <a:lstStyle/>
            <a:p>
              <a:pPr indent="0" lvl="0" marL="0" marR="0" rtl="0" algn="ctr">
                <a:lnSpc>
                  <a:spcPct val="90000"/>
                </a:lnSpc>
                <a:spcBef>
                  <a:spcPts val="0"/>
                </a:spcBef>
                <a:spcAft>
                  <a:spcPts val="0"/>
                </a:spcAft>
                <a:buClr>
                  <a:srgbClr val="000000"/>
                </a:buClr>
                <a:buSzPts val="3300"/>
                <a:buFont typeface="Arial"/>
                <a:buNone/>
              </a:pPr>
              <a:r>
                <a:rPr b="1" i="0" lang="en-GB" sz="3300" u="none" cap="none" strike="noStrike">
                  <a:solidFill>
                    <a:schemeClr val="dk1"/>
                  </a:solidFill>
                  <a:latin typeface="Arial"/>
                  <a:ea typeface="Arial"/>
                  <a:cs typeface="Arial"/>
                  <a:sym typeface="Arial"/>
                </a:rPr>
                <a:t>Objectives</a:t>
              </a:r>
              <a:endParaRPr>
                <a:solidFill>
                  <a:schemeClr val="dk1"/>
                </a:solidFill>
              </a:endParaRPr>
            </a:p>
          </p:txBody>
        </p:sp>
        <p:sp>
          <p:nvSpPr>
            <p:cNvPr id="344" name="Google Shape;344;p30"/>
            <p:cNvSpPr/>
            <p:nvPr/>
          </p:nvSpPr>
          <p:spPr>
            <a:xfrm rot="10800000">
              <a:off x="2182598" y="2862470"/>
              <a:ext cx="2182598" cy="1431235"/>
            </a:xfrm>
            <a:prstGeom prst="trapezoid">
              <a:avLst>
                <a:gd fmla="val 76249" name="adj"/>
              </a:avLst>
            </a:prstGeom>
            <a:solidFill>
              <a:schemeClr val="accent4"/>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30"/>
            <p:cNvSpPr txBox="1"/>
            <p:nvPr/>
          </p:nvSpPr>
          <p:spPr>
            <a:xfrm>
              <a:off x="2182598" y="2862470"/>
              <a:ext cx="2182598" cy="1431235"/>
            </a:xfrm>
            <a:prstGeom prst="rect">
              <a:avLst/>
            </a:prstGeom>
            <a:noFill/>
            <a:ln>
              <a:noFill/>
            </a:ln>
          </p:spPr>
          <p:txBody>
            <a:bodyPr anchorCtr="0" anchor="ctr" bIns="41900" lIns="41900" spcFirstLastPara="1" rIns="41900" wrap="square" tIns="41900">
              <a:noAutofit/>
            </a:bodyPr>
            <a:lstStyle/>
            <a:p>
              <a:pPr indent="0" lvl="0" marL="0" marR="0" rtl="0" algn="ctr">
                <a:lnSpc>
                  <a:spcPct val="90000"/>
                </a:lnSpc>
                <a:spcBef>
                  <a:spcPts val="0"/>
                </a:spcBef>
                <a:spcAft>
                  <a:spcPts val="0"/>
                </a:spcAft>
                <a:buClr>
                  <a:srgbClr val="000000"/>
                </a:buClr>
                <a:buSzPts val="3300"/>
                <a:buFont typeface="Arial"/>
                <a:buNone/>
              </a:pPr>
              <a:r>
                <a:rPr b="1" i="0" lang="en-GB" sz="3300" u="none" cap="none" strike="noStrike">
                  <a:solidFill>
                    <a:schemeClr val="dk1"/>
                  </a:solidFill>
                  <a:latin typeface="Arial"/>
                  <a:ea typeface="Arial"/>
                  <a:cs typeface="Arial"/>
                  <a:sym typeface="Arial"/>
                </a:rPr>
                <a:t>Outcomes</a:t>
              </a:r>
              <a:endParaRPr>
                <a:solidFill>
                  <a:schemeClr val="dk1"/>
                </a:solidFill>
              </a:endParaRPr>
            </a:p>
          </p:txBody>
        </p:sp>
      </p:grpSp>
      <p:sp>
        <p:nvSpPr>
          <p:cNvPr id="346" name="Google Shape;346;p30"/>
          <p:cNvSpPr/>
          <p:nvPr/>
        </p:nvSpPr>
        <p:spPr>
          <a:xfrm flipH="1">
            <a:off x="6364356" y="3322177"/>
            <a:ext cx="2663687" cy="982939"/>
          </a:xfrm>
          <a:prstGeom prst="homePlate">
            <a:avLst>
              <a:gd fmla="val 37818" name="adj"/>
            </a:avLst>
          </a:prstGeom>
          <a:solidFill>
            <a:srgbClr val="C00000">
              <a:alpha val="23921"/>
            </a:srgbClr>
          </a:solidFill>
          <a:ln cap="flat" cmpd="sng" w="381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1800" u="none" cap="none" strike="noStrike">
                <a:solidFill>
                  <a:schemeClr val="dk1"/>
                </a:solidFill>
                <a:latin typeface="Arial"/>
                <a:ea typeface="Arial"/>
                <a:cs typeface="Arial"/>
                <a:sym typeface="Arial"/>
              </a:rPr>
              <a:t>What </a:t>
            </a:r>
            <a:r>
              <a:rPr b="1" i="1" lang="en-GB" sz="1800" u="none" cap="none" strike="noStrike">
                <a:solidFill>
                  <a:schemeClr val="dk1"/>
                </a:solidFill>
                <a:latin typeface="Arial"/>
                <a:ea typeface="Arial"/>
                <a:cs typeface="Arial"/>
                <a:sym typeface="Arial"/>
              </a:rPr>
              <a:t>trainers</a:t>
            </a:r>
            <a:r>
              <a:rPr b="0" i="0" lang="en-GB" sz="1800" u="none" cap="none" strike="noStrike">
                <a:solidFill>
                  <a:schemeClr val="dk1"/>
                </a:solidFill>
                <a:latin typeface="Arial"/>
                <a:ea typeface="Arial"/>
                <a:cs typeface="Arial"/>
                <a:sym typeface="Arial"/>
              </a:rPr>
              <a:t> will do to pursue the goal</a:t>
            </a:r>
            <a:endParaRPr/>
          </a:p>
        </p:txBody>
      </p:sp>
      <p:sp>
        <p:nvSpPr>
          <p:cNvPr id="347" name="Google Shape;347;p30"/>
          <p:cNvSpPr/>
          <p:nvPr/>
        </p:nvSpPr>
        <p:spPr>
          <a:xfrm flipH="1">
            <a:off x="5472363" y="4736784"/>
            <a:ext cx="2663687" cy="982939"/>
          </a:xfrm>
          <a:prstGeom prst="homePlate">
            <a:avLst>
              <a:gd fmla="val 35603" name="adj"/>
            </a:avLst>
          </a:prstGeom>
          <a:solidFill>
            <a:srgbClr val="C00000">
              <a:alpha val="23921"/>
            </a:srgbClr>
          </a:solidFill>
          <a:ln cap="flat" cmpd="sng" w="381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1800" u="none" cap="none" strike="noStrike">
                <a:solidFill>
                  <a:schemeClr val="dk1"/>
                </a:solidFill>
                <a:latin typeface="Arial"/>
                <a:ea typeface="Arial"/>
                <a:cs typeface="Arial"/>
                <a:sym typeface="Arial"/>
              </a:rPr>
              <a:t>What </a:t>
            </a:r>
            <a:r>
              <a:rPr b="1" i="1" lang="en-GB" sz="1800" u="none" cap="none" strike="noStrike">
                <a:solidFill>
                  <a:schemeClr val="dk1"/>
                </a:solidFill>
                <a:latin typeface="Arial"/>
                <a:ea typeface="Arial"/>
                <a:cs typeface="Arial"/>
                <a:sym typeface="Arial"/>
              </a:rPr>
              <a:t>learners</a:t>
            </a:r>
            <a:r>
              <a:rPr b="0" i="0" lang="en-GB" sz="1800" u="none" cap="none" strike="noStrike">
                <a:solidFill>
                  <a:schemeClr val="dk1"/>
                </a:solidFill>
                <a:latin typeface="Arial"/>
                <a:ea typeface="Arial"/>
                <a:cs typeface="Arial"/>
                <a:sym typeface="Arial"/>
              </a:rPr>
              <a:t> can do afterwards (evidence of reaching goal) </a:t>
            </a:r>
            <a:endParaRPr/>
          </a:p>
        </p:txBody>
      </p:sp>
      <p:sp>
        <p:nvSpPr>
          <p:cNvPr id="348" name="Google Shape;348;p30"/>
          <p:cNvSpPr/>
          <p:nvPr/>
        </p:nvSpPr>
        <p:spPr>
          <a:xfrm flipH="1">
            <a:off x="7333982" y="1898505"/>
            <a:ext cx="2663687" cy="982939"/>
          </a:xfrm>
          <a:prstGeom prst="homePlate">
            <a:avLst>
              <a:gd fmla="val 36710" name="adj"/>
            </a:avLst>
          </a:prstGeom>
          <a:solidFill>
            <a:srgbClr val="C00000">
              <a:alpha val="23921"/>
            </a:srgbClr>
          </a:solidFill>
          <a:ln cap="rnd" cmpd="sng" w="381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1800" u="none" cap="none" strike="noStrike">
                <a:solidFill>
                  <a:schemeClr val="dk1"/>
                </a:solidFill>
                <a:latin typeface="Arial"/>
                <a:ea typeface="Arial"/>
                <a:cs typeface="Arial"/>
                <a:sym typeface="Arial"/>
              </a:rPr>
              <a:t>The </a:t>
            </a:r>
            <a:r>
              <a:rPr b="1" i="1" lang="en-GB" sz="1800" u="none" cap="none" strike="noStrike">
                <a:solidFill>
                  <a:schemeClr val="dk1"/>
                </a:solidFill>
                <a:latin typeface="Arial"/>
                <a:ea typeface="Arial"/>
                <a:cs typeface="Arial"/>
                <a:sym typeface="Arial"/>
              </a:rPr>
              <a:t>big picture</a:t>
            </a:r>
            <a:endParaRPr/>
          </a:p>
        </p:txBody>
      </p:sp>
      <p:sp>
        <p:nvSpPr>
          <p:cNvPr id="349" name="Google Shape;349;p30"/>
          <p:cNvSpPr txBox="1"/>
          <p:nvPr/>
        </p:nvSpPr>
        <p:spPr>
          <a:xfrm>
            <a:off x="1129227" y="5936605"/>
            <a:ext cx="4184159"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Adapted from: http://www.drew.edu/sla/outcomes/ </a:t>
            </a:r>
            <a:endParaRPr/>
          </a:p>
        </p:txBody>
      </p:sp>
      <p:pic>
        <p:nvPicPr>
          <p:cNvPr id="350" name="Google Shape;350;p30"/>
          <p:cNvPicPr preferRelativeResize="0"/>
          <p:nvPr/>
        </p:nvPicPr>
        <p:blipFill rotWithShape="1">
          <a:blip r:embed="rId3">
            <a:alphaModFix/>
          </a:blip>
          <a:srcRect b="0" l="0" r="0" t="0"/>
          <a:stretch/>
        </p:blipFill>
        <p:spPr>
          <a:xfrm>
            <a:off x="9161505" y="5881545"/>
            <a:ext cx="873688" cy="307777"/>
          </a:xfrm>
          <a:prstGeom prst="rect">
            <a:avLst/>
          </a:prstGeom>
          <a:noFill/>
          <a:ln>
            <a:noFill/>
          </a:ln>
        </p:spPr>
      </p:pic>
      <p:sp>
        <p:nvSpPr>
          <p:cNvPr id="351" name="Google Shape;351;p30"/>
          <p:cNvSpPr txBox="1"/>
          <p:nvPr>
            <p:ph idx="11" type="ftr"/>
          </p:nvPr>
        </p:nvSpPr>
        <p:spPr>
          <a:xfrm>
            <a:off x="838200" y="6356350"/>
            <a:ext cx="7315200" cy="36512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GB">
                <a:latin typeface="Nunito"/>
                <a:ea typeface="Nunito"/>
                <a:cs typeface="Nunito"/>
                <a:sym typeface="Nunito"/>
              </a:rPr>
              <a:t>www.eosc-synergy.eu - </a:t>
            </a:r>
            <a:r>
              <a:rPr lang="en-GB" sz="1000">
                <a:latin typeface="Nunito"/>
                <a:ea typeface="Nunito"/>
                <a:cs typeface="Nunito"/>
                <a:sym typeface="Nunito"/>
              </a:rPr>
              <a:t>RIA 857647</a:t>
            </a:r>
            <a:endParaRPr>
              <a:latin typeface="Nunito"/>
              <a:ea typeface="Nunito"/>
              <a:cs typeface="Nunito"/>
              <a:sym typeface="Nunito"/>
            </a:endParaRPr>
          </a:p>
        </p:txBody>
      </p:sp>
      <p:sp>
        <p:nvSpPr>
          <p:cNvPr id="352" name="Google Shape;352;p30"/>
          <p:cNvSpPr txBox="1"/>
          <p:nvPr/>
        </p:nvSpPr>
        <p:spPr>
          <a:xfrm>
            <a:off x="10327575" y="1904275"/>
            <a:ext cx="16335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latin typeface="Nunito"/>
                <a:ea typeface="Nunito"/>
                <a:cs typeface="Nunito"/>
                <a:sym typeface="Nunito"/>
              </a:rPr>
              <a:t>Improve data management at Ghent University</a:t>
            </a:r>
            <a:endParaRPr>
              <a:latin typeface="Nunito"/>
              <a:ea typeface="Nunito"/>
              <a:cs typeface="Nunito"/>
              <a:sym typeface="Nunito"/>
            </a:endParaRPr>
          </a:p>
        </p:txBody>
      </p:sp>
      <p:sp>
        <p:nvSpPr>
          <p:cNvPr id="353" name="Google Shape;353;p30"/>
          <p:cNvSpPr txBox="1"/>
          <p:nvPr/>
        </p:nvSpPr>
        <p:spPr>
          <a:xfrm>
            <a:off x="9161500" y="3319113"/>
            <a:ext cx="2835000" cy="8313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Nunito"/>
              <a:buChar char="●"/>
            </a:pPr>
            <a:r>
              <a:rPr lang="en-GB">
                <a:latin typeface="Nunito"/>
                <a:ea typeface="Nunito"/>
                <a:cs typeface="Nunito"/>
                <a:sym typeface="Nunito"/>
              </a:rPr>
              <a:t>Run a series of workshops</a:t>
            </a:r>
            <a:endParaRPr>
              <a:latin typeface="Nunito"/>
              <a:ea typeface="Nunito"/>
              <a:cs typeface="Nunito"/>
              <a:sym typeface="Nunito"/>
            </a:endParaRPr>
          </a:p>
          <a:p>
            <a:pPr indent="-317500" lvl="0" marL="457200" rtl="0" algn="l">
              <a:spcBef>
                <a:spcPts val="0"/>
              </a:spcBef>
              <a:spcAft>
                <a:spcPts val="0"/>
              </a:spcAft>
              <a:buSzPts val="1400"/>
              <a:buFont typeface="Nunito"/>
              <a:buChar char="●"/>
            </a:pPr>
            <a:r>
              <a:rPr lang="en-GB">
                <a:latin typeface="Nunito"/>
                <a:ea typeface="Nunito"/>
                <a:cs typeface="Nunito"/>
                <a:sym typeface="Nunito"/>
              </a:rPr>
              <a:t>Raise awareness of available support services</a:t>
            </a:r>
            <a:endParaRPr>
              <a:latin typeface="Nunito"/>
              <a:ea typeface="Nunito"/>
              <a:cs typeface="Nunito"/>
              <a:sym typeface="Nunito"/>
            </a:endParaRPr>
          </a:p>
        </p:txBody>
      </p:sp>
      <p:sp>
        <p:nvSpPr>
          <p:cNvPr id="354" name="Google Shape;354;p30"/>
          <p:cNvSpPr txBox="1"/>
          <p:nvPr/>
        </p:nvSpPr>
        <p:spPr>
          <a:xfrm>
            <a:off x="8501100" y="4406800"/>
            <a:ext cx="3495300" cy="14775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Nunito"/>
              <a:buChar char="●"/>
            </a:pPr>
            <a:r>
              <a:rPr lang="en-GB">
                <a:latin typeface="Nunito"/>
                <a:ea typeface="Nunito"/>
                <a:cs typeface="Nunito"/>
                <a:sym typeface="Nunito"/>
              </a:rPr>
              <a:t>List the features of a data  management plan</a:t>
            </a:r>
            <a:endParaRPr>
              <a:latin typeface="Nunito"/>
              <a:ea typeface="Nunito"/>
              <a:cs typeface="Nunito"/>
              <a:sym typeface="Nunito"/>
            </a:endParaRPr>
          </a:p>
          <a:p>
            <a:pPr indent="-317500" lvl="0" marL="457200" rtl="0" algn="l">
              <a:spcBef>
                <a:spcPts val="0"/>
              </a:spcBef>
              <a:spcAft>
                <a:spcPts val="0"/>
              </a:spcAft>
              <a:buSzPts val="1400"/>
              <a:buFont typeface="Nunito"/>
              <a:buChar char="●"/>
            </a:pPr>
            <a:r>
              <a:rPr lang="en-GB">
                <a:latin typeface="Nunito"/>
                <a:ea typeface="Nunito"/>
                <a:cs typeface="Nunito"/>
                <a:sym typeface="Nunito"/>
              </a:rPr>
              <a:t>Explain why data management is important  </a:t>
            </a:r>
            <a:endParaRPr>
              <a:latin typeface="Nunito"/>
              <a:ea typeface="Nunito"/>
              <a:cs typeface="Nunito"/>
              <a:sym typeface="Nunito"/>
            </a:endParaRPr>
          </a:p>
          <a:p>
            <a:pPr indent="-317500" lvl="0" marL="457200" rtl="0" algn="l">
              <a:spcBef>
                <a:spcPts val="0"/>
              </a:spcBef>
              <a:spcAft>
                <a:spcPts val="0"/>
              </a:spcAft>
              <a:buSzPts val="1400"/>
              <a:buFont typeface="Nunito"/>
              <a:buChar char="●"/>
            </a:pPr>
            <a:r>
              <a:rPr lang="en-GB">
                <a:latin typeface="Nunito"/>
                <a:ea typeface="Nunito"/>
                <a:cs typeface="Nunito"/>
                <a:sym typeface="Nunito"/>
              </a:rPr>
              <a:t>Be able to create a DMP</a:t>
            </a:r>
            <a:endParaRPr>
              <a:latin typeface="Nunito"/>
              <a:ea typeface="Nunito"/>
              <a:cs typeface="Nunito"/>
              <a:sym typeface="Nunito"/>
            </a:endParaRPr>
          </a:p>
          <a:p>
            <a:pPr indent="-317500" lvl="0" marL="457200" rtl="0" algn="l">
              <a:spcBef>
                <a:spcPts val="0"/>
              </a:spcBef>
              <a:spcAft>
                <a:spcPts val="0"/>
              </a:spcAft>
              <a:buSzPts val="1400"/>
              <a:buFont typeface="Nunito"/>
              <a:buChar char="●"/>
            </a:pPr>
            <a:r>
              <a:rPr lang="en-GB">
                <a:latin typeface="Nunito"/>
                <a:ea typeface="Nunito"/>
                <a:cs typeface="Nunito"/>
                <a:sym typeface="Nunito"/>
              </a:rPr>
              <a:t>Know where to get support </a:t>
            </a:r>
            <a:endParaRPr>
              <a:latin typeface="Nunito"/>
              <a:ea typeface="Nunito"/>
              <a:cs typeface="Nunito"/>
              <a:sym typeface="Nunit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31"/>
          <p:cNvSpPr txBox="1"/>
          <p:nvPr>
            <p:ph type="title"/>
          </p:nvPr>
        </p:nvSpPr>
        <p:spPr>
          <a:xfrm>
            <a:off x="838200" y="365125"/>
            <a:ext cx="9268326"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1800"/>
              <a:buNone/>
            </a:pPr>
            <a:r>
              <a:rPr lang="en-GB"/>
              <a:t>Your audience</a:t>
            </a:r>
            <a:endParaRPr/>
          </a:p>
        </p:txBody>
      </p:sp>
      <p:sp>
        <p:nvSpPr>
          <p:cNvPr id="360" name="Google Shape;360;p31"/>
          <p:cNvSpPr txBox="1"/>
          <p:nvPr>
            <p:ph idx="1" type="body"/>
          </p:nvPr>
        </p:nvSpPr>
        <p:spPr>
          <a:xfrm>
            <a:off x="838200" y="1825625"/>
            <a:ext cx="4790440" cy="4351338"/>
          </a:xfrm>
          <a:prstGeom prst="rect">
            <a:avLst/>
          </a:prstGeom>
          <a:noFill/>
          <a:ln>
            <a:noFill/>
          </a:ln>
        </p:spPr>
        <p:txBody>
          <a:bodyPr anchorCtr="0" anchor="t" bIns="45700" lIns="91425" spcFirstLastPara="1" rIns="91425" wrap="square" tIns="45700">
            <a:normAutofit/>
          </a:bodyPr>
          <a:lstStyle/>
          <a:p>
            <a:pPr indent="-342900" lvl="0" marL="457200" rtl="0" algn="l">
              <a:lnSpc>
                <a:spcPct val="90000"/>
              </a:lnSpc>
              <a:spcBef>
                <a:spcPts val="1000"/>
              </a:spcBef>
              <a:spcAft>
                <a:spcPts val="0"/>
              </a:spcAft>
              <a:buSzPts val="3080"/>
              <a:buChar char="•"/>
            </a:pPr>
            <a:r>
              <a:rPr lang="en-GB"/>
              <a:t>Role, background and context</a:t>
            </a:r>
            <a:endParaRPr/>
          </a:p>
          <a:p>
            <a:pPr indent="-342900" lvl="0" marL="457200" rtl="0" algn="l">
              <a:lnSpc>
                <a:spcPct val="90000"/>
              </a:lnSpc>
              <a:spcBef>
                <a:spcPts val="1000"/>
              </a:spcBef>
              <a:spcAft>
                <a:spcPts val="0"/>
              </a:spcAft>
              <a:buSzPts val="3080"/>
              <a:buChar char="•"/>
            </a:pPr>
            <a:r>
              <a:rPr lang="en-GB"/>
              <a:t>Prior knowledge, skills and experiences </a:t>
            </a:r>
            <a:endParaRPr/>
          </a:p>
          <a:p>
            <a:pPr indent="-342900" lvl="0" marL="457200" rtl="0" algn="l">
              <a:lnSpc>
                <a:spcPct val="90000"/>
              </a:lnSpc>
              <a:spcBef>
                <a:spcPts val="1000"/>
              </a:spcBef>
              <a:spcAft>
                <a:spcPts val="0"/>
              </a:spcAft>
              <a:buSzPts val="3080"/>
              <a:buChar char="•"/>
            </a:pPr>
            <a:r>
              <a:rPr lang="en-GB"/>
              <a:t>Motivation </a:t>
            </a:r>
            <a:endParaRPr/>
          </a:p>
          <a:p>
            <a:pPr indent="-342900" lvl="0" marL="457200" rtl="0" algn="l">
              <a:lnSpc>
                <a:spcPct val="90000"/>
              </a:lnSpc>
              <a:spcBef>
                <a:spcPts val="1000"/>
              </a:spcBef>
              <a:spcAft>
                <a:spcPts val="0"/>
              </a:spcAft>
              <a:buSzPts val="3080"/>
              <a:buChar char="•"/>
            </a:pPr>
            <a:r>
              <a:rPr lang="en-GB"/>
              <a:t>Barriers / fears</a:t>
            </a:r>
            <a:endParaRPr/>
          </a:p>
          <a:p>
            <a:pPr indent="-228600" lvl="0" marL="457200" rtl="0" algn="l">
              <a:lnSpc>
                <a:spcPct val="90000"/>
              </a:lnSpc>
              <a:spcBef>
                <a:spcPts val="1000"/>
              </a:spcBef>
              <a:spcAft>
                <a:spcPts val="0"/>
              </a:spcAft>
              <a:buClr>
                <a:schemeClr val="dk1"/>
              </a:buClr>
              <a:buSzPts val="1800"/>
              <a:buNone/>
            </a:pPr>
            <a:r>
              <a:t/>
            </a:r>
            <a:endParaRPr/>
          </a:p>
        </p:txBody>
      </p:sp>
      <p:sp>
        <p:nvSpPr>
          <p:cNvPr id="361" name="Google Shape;361;p31"/>
          <p:cNvSpPr txBox="1"/>
          <p:nvPr>
            <p:ph idx="12" type="sldNum"/>
          </p:nvPr>
        </p:nvSpPr>
        <p:spPr>
          <a:xfrm>
            <a:off x="10503568" y="6356350"/>
            <a:ext cx="850232"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GB"/>
              <a:t>‹#›</a:t>
            </a:fld>
            <a:endParaRPr/>
          </a:p>
        </p:txBody>
      </p:sp>
      <p:sp>
        <p:nvSpPr>
          <p:cNvPr id="362" name="Google Shape;362;p31"/>
          <p:cNvSpPr txBox="1"/>
          <p:nvPr>
            <p:ph idx="11" type="ftr"/>
          </p:nvPr>
        </p:nvSpPr>
        <p:spPr>
          <a:xfrm>
            <a:off x="838200" y="6356350"/>
            <a:ext cx="7315200" cy="36512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GB">
                <a:latin typeface="Nunito"/>
                <a:ea typeface="Nunito"/>
                <a:cs typeface="Nunito"/>
                <a:sym typeface="Nunito"/>
              </a:rPr>
              <a:t>www.eosc-synergy.eu - </a:t>
            </a:r>
            <a:r>
              <a:rPr lang="en-GB" sz="1000">
                <a:latin typeface="Nunito"/>
                <a:ea typeface="Nunito"/>
                <a:cs typeface="Nunito"/>
                <a:sym typeface="Nunito"/>
              </a:rPr>
              <a:t>RIA 857647</a:t>
            </a:r>
            <a:endParaRPr>
              <a:latin typeface="Nunito"/>
              <a:ea typeface="Nunito"/>
              <a:cs typeface="Nunito"/>
              <a:sym typeface="Nunito"/>
            </a:endParaRPr>
          </a:p>
        </p:txBody>
      </p:sp>
      <p:pic>
        <p:nvPicPr>
          <p:cNvPr id="363" name="Google Shape;363;p31"/>
          <p:cNvPicPr preferRelativeResize="0"/>
          <p:nvPr/>
        </p:nvPicPr>
        <p:blipFill>
          <a:blip r:embed="rId3">
            <a:alphaModFix/>
          </a:blip>
          <a:stretch>
            <a:fillRect/>
          </a:stretch>
        </p:blipFill>
        <p:spPr>
          <a:xfrm>
            <a:off x="6329252" y="1347703"/>
            <a:ext cx="3777275" cy="37772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32"/>
          <p:cNvSpPr txBox="1"/>
          <p:nvPr>
            <p:ph type="title"/>
          </p:nvPr>
        </p:nvSpPr>
        <p:spPr>
          <a:xfrm>
            <a:off x="838200" y="365125"/>
            <a:ext cx="9268326"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1800"/>
              <a:buNone/>
            </a:pPr>
            <a:r>
              <a:rPr lang="en-GB"/>
              <a:t>The ABC learning design method</a:t>
            </a:r>
            <a:endParaRPr/>
          </a:p>
        </p:txBody>
      </p:sp>
      <p:sp>
        <p:nvSpPr>
          <p:cNvPr id="370" name="Google Shape;370;p3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lnSpcReduction="10000"/>
          </a:bodyPr>
          <a:lstStyle/>
          <a:p>
            <a:pPr indent="-342900" lvl="0" marL="457200" rtl="0" algn="l">
              <a:lnSpc>
                <a:spcPct val="90000"/>
              </a:lnSpc>
              <a:spcBef>
                <a:spcPts val="1000"/>
              </a:spcBef>
              <a:spcAft>
                <a:spcPts val="0"/>
              </a:spcAft>
              <a:buSzPts val="3080"/>
              <a:buChar char="•"/>
            </a:pPr>
            <a:r>
              <a:rPr lang="en-GB" sz="2800"/>
              <a:t>Well established </a:t>
            </a:r>
            <a:endParaRPr/>
          </a:p>
          <a:p>
            <a:pPr indent="-342900" lvl="0" marL="457200" rtl="0" algn="l">
              <a:lnSpc>
                <a:spcPct val="90000"/>
              </a:lnSpc>
              <a:spcBef>
                <a:spcPts val="1000"/>
              </a:spcBef>
              <a:spcAft>
                <a:spcPts val="0"/>
              </a:spcAft>
              <a:buSzPts val="3080"/>
              <a:buChar char="•"/>
            </a:pPr>
            <a:r>
              <a:rPr lang="en-GB"/>
              <a:t>Quick and simple (1.5 hours)</a:t>
            </a:r>
            <a:endParaRPr/>
          </a:p>
          <a:p>
            <a:pPr indent="-342900" lvl="0" marL="457200" rtl="0" algn="l">
              <a:lnSpc>
                <a:spcPct val="90000"/>
              </a:lnSpc>
              <a:spcBef>
                <a:spcPts val="1000"/>
              </a:spcBef>
              <a:spcAft>
                <a:spcPts val="0"/>
              </a:spcAft>
              <a:buSzPts val="3080"/>
              <a:buChar char="•"/>
            </a:pPr>
            <a:r>
              <a:rPr lang="en-GB" sz="2800"/>
              <a:t>Can be done online</a:t>
            </a:r>
            <a:endParaRPr/>
          </a:p>
          <a:p>
            <a:pPr indent="-147320" lvl="0" marL="457200" rtl="0" algn="l">
              <a:lnSpc>
                <a:spcPct val="90000"/>
              </a:lnSpc>
              <a:spcBef>
                <a:spcPts val="1000"/>
              </a:spcBef>
              <a:spcAft>
                <a:spcPts val="0"/>
              </a:spcAft>
              <a:buSzPts val="3080"/>
              <a:buNone/>
            </a:pPr>
            <a:r>
              <a:t/>
            </a:r>
            <a:endParaRPr/>
          </a:p>
          <a:p>
            <a:pPr indent="-342900" lvl="0" marL="457200" rtl="0" algn="l">
              <a:lnSpc>
                <a:spcPct val="90000"/>
              </a:lnSpc>
              <a:spcBef>
                <a:spcPts val="1000"/>
              </a:spcBef>
              <a:spcAft>
                <a:spcPts val="0"/>
              </a:spcAft>
              <a:buSzPts val="3080"/>
              <a:buChar char="•"/>
            </a:pPr>
            <a:r>
              <a:rPr lang="en-GB"/>
              <a:t>Map learner journey</a:t>
            </a:r>
            <a:endParaRPr/>
          </a:p>
          <a:p>
            <a:pPr indent="-342900" lvl="0" marL="457200" rtl="0" algn="l">
              <a:lnSpc>
                <a:spcPct val="90000"/>
              </a:lnSpc>
              <a:spcBef>
                <a:spcPts val="1000"/>
              </a:spcBef>
              <a:spcAft>
                <a:spcPts val="0"/>
              </a:spcAft>
              <a:buSzPts val="3080"/>
              <a:buChar char="•"/>
            </a:pPr>
            <a:r>
              <a:rPr lang="en-GB" sz="2800"/>
              <a:t>Identify learning type activities</a:t>
            </a:r>
            <a:endParaRPr/>
          </a:p>
          <a:p>
            <a:pPr indent="-342900" lvl="0" marL="457200" rtl="0" algn="l">
              <a:lnSpc>
                <a:spcPct val="90000"/>
              </a:lnSpc>
              <a:spcBef>
                <a:spcPts val="1000"/>
              </a:spcBef>
              <a:spcAft>
                <a:spcPts val="0"/>
              </a:spcAft>
              <a:buSzPts val="3080"/>
              <a:buChar char="•"/>
            </a:pPr>
            <a:r>
              <a:rPr lang="en-GB" sz="2800"/>
              <a:t>Select specific activities</a:t>
            </a:r>
            <a:endParaRPr/>
          </a:p>
          <a:p>
            <a:pPr indent="0" lvl="0" marL="114300" rtl="0" algn="l">
              <a:lnSpc>
                <a:spcPct val="90000"/>
              </a:lnSpc>
              <a:spcBef>
                <a:spcPts val="1000"/>
              </a:spcBef>
              <a:spcAft>
                <a:spcPts val="0"/>
              </a:spcAft>
              <a:buSzPts val="1800"/>
              <a:buNone/>
            </a:pPr>
            <a:r>
              <a:t/>
            </a:r>
            <a:endParaRPr sz="2400" u="sng">
              <a:solidFill>
                <a:schemeClr val="hlink"/>
              </a:solidFill>
              <a:hlinkClick r:id="rId3"/>
            </a:endParaRPr>
          </a:p>
          <a:p>
            <a:pPr indent="0" lvl="7" marL="3314700" rtl="0" algn="l">
              <a:lnSpc>
                <a:spcPct val="90000"/>
              </a:lnSpc>
              <a:spcBef>
                <a:spcPts val="500"/>
              </a:spcBef>
              <a:spcAft>
                <a:spcPts val="0"/>
              </a:spcAft>
              <a:buSzPts val="1800"/>
              <a:buNone/>
            </a:pPr>
            <a:r>
              <a:rPr lang="en-GB" sz="2400" u="sng">
                <a:solidFill>
                  <a:schemeClr val="hlink"/>
                </a:solidFill>
                <a:hlinkClick r:id="rId4"/>
              </a:rPr>
              <a:t>https://abc-ld.org/</a:t>
            </a:r>
            <a:r>
              <a:rPr lang="en-GB" sz="2400"/>
              <a:t> </a:t>
            </a:r>
            <a:endParaRPr/>
          </a:p>
        </p:txBody>
      </p:sp>
      <p:sp>
        <p:nvSpPr>
          <p:cNvPr id="371" name="Google Shape;371;p32"/>
          <p:cNvSpPr txBox="1"/>
          <p:nvPr>
            <p:ph idx="12" type="sldNum"/>
          </p:nvPr>
        </p:nvSpPr>
        <p:spPr>
          <a:xfrm>
            <a:off x="10503568" y="6356350"/>
            <a:ext cx="850232"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GB"/>
              <a:t>‹#›</a:t>
            </a:fld>
            <a:endParaRPr/>
          </a:p>
        </p:txBody>
      </p:sp>
      <p:pic>
        <p:nvPicPr>
          <p:cNvPr id="372" name="Google Shape;372;p32"/>
          <p:cNvPicPr preferRelativeResize="0"/>
          <p:nvPr/>
        </p:nvPicPr>
        <p:blipFill rotWithShape="1">
          <a:blip r:embed="rId5">
            <a:alphaModFix/>
          </a:blip>
          <a:srcRect b="0" l="0" r="0" t="0"/>
          <a:stretch/>
        </p:blipFill>
        <p:spPr>
          <a:xfrm>
            <a:off x="6096000" y="1420961"/>
            <a:ext cx="5245062" cy="2708516"/>
          </a:xfrm>
          <a:prstGeom prst="rect">
            <a:avLst/>
          </a:prstGeom>
          <a:noFill/>
          <a:ln>
            <a:noFill/>
          </a:ln>
        </p:spPr>
      </p:pic>
      <p:pic>
        <p:nvPicPr>
          <p:cNvPr id="373" name="Google Shape;373;p32"/>
          <p:cNvPicPr preferRelativeResize="0"/>
          <p:nvPr/>
        </p:nvPicPr>
        <p:blipFill rotWithShape="1">
          <a:blip r:embed="rId6">
            <a:alphaModFix/>
          </a:blip>
          <a:srcRect b="0" l="0" r="0" t="0"/>
          <a:stretch/>
        </p:blipFill>
        <p:spPr>
          <a:xfrm>
            <a:off x="1196545" y="5572465"/>
            <a:ext cx="2640227" cy="568810"/>
          </a:xfrm>
          <a:prstGeom prst="rect">
            <a:avLst/>
          </a:prstGeom>
          <a:noFill/>
          <a:ln>
            <a:noFill/>
          </a:ln>
        </p:spPr>
      </p:pic>
      <p:pic>
        <p:nvPicPr>
          <p:cNvPr id="374" name="Google Shape;374;p32"/>
          <p:cNvPicPr preferRelativeResize="0"/>
          <p:nvPr/>
        </p:nvPicPr>
        <p:blipFill rotWithShape="1">
          <a:blip r:embed="rId7">
            <a:alphaModFix/>
          </a:blip>
          <a:srcRect b="0" l="0" r="0" t="0"/>
          <a:stretch/>
        </p:blipFill>
        <p:spPr>
          <a:xfrm>
            <a:off x="7857032" y="3301287"/>
            <a:ext cx="3881150" cy="2875676"/>
          </a:xfrm>
          <a:prstGeom prst="rect">
            <a:avLst/>
          </a:prstGeom>
          <a:noFill/>
          <a:ln>
            <a:noFill/>
          </a:ln>
        </p:spPr>
      </p:pic>
      <p:sp>
        <p:nvSpPr>
          <p:cNvPr id="375" name="Google Shape;375;p32"/>
          <p:cNvSpPr txBox="1"/>
          <p:nvPr>
            <p:ph idx="11" type="ftr"/>
          </p:nvPr>
        </p:nvSpPr>
        <p:spPr>
          <a:xfrm>
            <a:off x="838200" y="6356350"/>
            <a:ext cx="7315200" cy="36512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GB">
                <a:latin typeface="Nunito"/>
                <a:ea typeface="Nunito"/>
                <a:cs typeface="Nunito"/>
                <a:sym typeface="Nunito"/>
              </a:rPr>
              <a:t>www.eosc-synergy.eu - </a:t>
            </a:r>
            <a:r>
              <a:rPr lang="en-GB" sz="1000">
                <a:latin typeface="Nunito"/>
                <a:ea typeface="Nunito"/>
                <a:cs typeface="Nunito"/>
                <a:sym typeface="Nunito"/>
              </a:rPr>
              <a:t>RIA 857647</a:t>
            </a:r>
            <a:endParaRPr>
              <a:latin typeface="Nunito"/>
              <a:ea typeface="Nunito"/>
              <a:cs typeface="Nunito"/>
              <a:sym typeface="Nunit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grpSp>
        <p:nvGrpSpPr>
          <p:cNvPr id="380" name="Google Shape;380;p33"/>
          <p:cNvGrpSpPr/>
          <p:nvPr/>
        </p:nvGrpSpPr>
        <p:grpSpPr>
          <a:xfrm>
            <a:off x="889083" y="1388514"/>
            <a:ext cx="9166559" cy="4752793"/>
            <a:chOff x="1710555" y="1301503"/>
            <a:chExt cx="8771854" cy="4450378"/>
          </a:xfrm>
        </p:grpSpPr>
        <p:pic>
          <p:nvPicPr>
            <p:cNvPr id="381" name="Google Shape;381;p33"/>
            <p:cNvPicPr preferRelativeResize="0"/>
            <p:nvPr/>
          </p:nvPicPr>
          <p:blipFill rotWithShape="1">
            <a:blip r:embed="rId3">
              <a:alphaModFix/>
            </a:blip>
            <a:srcRect b="0" l="0" r="0" t="0"/>
            <a:stretch/>
          </p:blipFill>
          <p:spPr>
            <a:xfrm>
              <a:off x="1710555" y="1301503"/>
              <a:ext cx="2828571" cy="2162069"/>
            </a:xfrm>
            <a:prstGeom prst="rect">
              <a:avLst/>
            </a:prstGeom>
            <a:noFill/>
            <a:ln>
              <a:noFill/>
            </a:ln>
            <a:effectLst>
              <a:outerShdw blurRad="50800" rotWithShape="0" algn="tl" dir="2700000" dist="38100">
                <a:srgbClr val="000000">
                  <a:alpha val="40000"/>
                </a:srgbClr>
              </a:outerShdw>
            </a:effectLst>
          </p:spPr>
        </p:pic>
        <p:pic>
          <p:nvPicPr>
            <p:cNvPr id="382" name="Google Shape;382;p33"/>
            <p:cNvPicPr preferRelativeResize="0"/>
            <p:nvPr/>
          </p:nvPicPr>
          <p:blipFill rotWithShape="1">
            <a:blip r:embed="rId4">
              <a:alphaModFix/>
            </a:blip>
            <a:srcRect b="0" l="0" r="0" t="0"/>
            <a:stretch/>
          </p:blipFill>
          <p:spPr>
            <a:xfrm>
              <a:off x="4645765" y="1301503"/>
              <a:ext cx="2849999" cy="2162069"/>
            </a:xfrm>
            <a:prstGeom prst="rect">
              <a:avLst/>
            </a:prstGeom>
            <a:noFill/>
            <a:ln>
              <a:noFill/>
            </a:ln>
            <a:effectLst>
              <a:outerShdw blurRad="50800" rotWithShape="0" algn="tl" dir="2700000" dist="38100">
                <a:srgbClr val="000000">
                  <a:alpha val="40000"/>
                </a:srgbClr>
              </a:outerShdw>
            </a:effectLst>
          </p:spPr>
        </p:pic>
        <p:pic>
          <p:nvPicPr>
            <p:cNvPr id="383" name="Google Shape;383;p33"/>
            <p:cNvPicPr preferRelativeResize="0"/>
            <p:nvPr/>
          </p:nvPicPr>
          <p:blipFill rotWithShape="1">
            <a:blip r:embed="rId5">
              <a:alphaModFix/>
            </a:blip>
            <a:srcRect b="0" l="0" r="0" t="0"/>
            <a:stretch/>
          </p:blipFill>
          <p:spPr>
            <a:xfrm>
              <a:off x="7602402" y="1301503"/>
              <a:ext cx="2880007" cy="2162069"/>
            </a:xfrm>
            <a:prstGeom prst="rect">
              <a:avLst/>
            </a:prstGeom>
            <a:noFill/>
            <a:ln>
              <a:noFill/>
            </a:ln>
            <a:effectLst>
              <a:outerShdw blurRad="50800" rotWithShape="0" algn="tl" dir="2700000" dist="38100">
                <a:srgbClr val="000000">
                  <a:alpha val="40000"/>
                </a:srgbClr>
              </a:outerShdw>
            </a:effectLst>
          </p:spPr>
        </p:pic>
        <p:pic>
          <p:nvPicPr>
            <p:cNvPr id="384" name="Google Shape;384;p33"/>
            <p:cNvPicPr preferRelativeResize="0"/>
            <p:nvPr/>
          </p:nvPicPr>
          <p:blipFill rotWithShape="1">
            <a:blip r:embed="rId6">
              <a:alphaModFix/>
            </a:blip>
            <a:srcRect b="0" l="0" r="0" t="0"/>
            <a:stretch/>
          </p:blipFill>
          <p:spPr>
            <a:xfrm>
              <a:off x="1710555" y="3614197"/>
              <a:ext cx="2828571" cy="2137684"/>
            </a:xfrm>
            <a:prstGeom prst="rect">
              <a:avLst/>
            </a:prstGeom>
            <a:noFill/>
            <a:ln>
              <a:noFill/>
            </a:ln>
            <a:effectLst>
              <a:outerShdw blurRad="50800" rotWithShape="0" algn="tl" dir="2700000" dist="38100">
                <a:srgbClr val="000000">
                  <a:alpha val="40000"/>
                </a:srgbClr>
              </a:outerShdw>
            </a:effectLst>
          </p:spPr>
        </p:pic>
        <p:pic>
          <p:nvPicPr>
            <p:cNvPr id="385" name="Google Shape;385;p33"/>
            <p:cNvPicPr preferRelativeResize="0"/>
            <p:nvPr/>
          </p:nvPicPr>
          <p:blipFill rotWithShape="1">
            <a:blip r:embed="rId7">
              <a:alphaModFix/>
            </a:blip>
            <a:srcRect b="0" l="0" r="0" t="0"/>
            <a:stretch/>
          </p:blipFill>
          <p:spPr>
            <a:xfrm>
              <a:off x="4645765" y="3627327"/>
              <a:ext cx="2849999" cy="2111423"/>
            </a:xfrm>
            <a:prstGeom prst="rect">
              <a:avLst/>
            </a:prstGeom>
            <a:noFill/>
            <a:ln>
              <a:noFill/>
            </a:ln>
            <a:effectLst>
              <a:outerShdw blurRad="50800" rotWithShape="0" algn="tl" dir="2700000" dist="38100">
                <a:srgbClr val="000000">
                  <a:alpha val="40000"/>
                </a:srgbClr>
              </a:outerShdw>
            </a:effectLst>
          </p:spPr>
        </p:pic>
        <p:pic>
          <p:nvPicPr>
            <p:cNvPr id="386" name="Google Shape;386;p33"/>
            <p:cNvPicPr preferRelativeResize="0"/>
            <p:nvPr/>
          </p:nvPicPr>
          <p:blipFill rotWithShape="1">
            <a:blip r:embed="rId8">
              <a:alphaModFix/>
            </a:blip>
            <a:srcRect b="-126" l="0" r="0" t="0"/>
            <a:stretch/>
          </p:blipFill>
          <p:spPr>
            <a:xfrm>
              <a:off x="7602402" y="3627327"/>
              <a:ext cx="2879044" cy="2105869"/>
            </a:xfrm>
            <a:prstGeom prst="rect">
              <a:avLst/>
            </a:prstGeom>
            <a:noFill/>
            <a:ln>
              <a:noFill/>
            </a:ln>
            <a:effectLst>
              <a:outerShdw blurRad="50800" rotWithShape="0" algn="tl" dir="2700000" dist="38100">
                <a:srgbClr val="000000">
                  <a:alpha val="40000"/>
                </a:srgbClr>
              </a:outerShdw>
            </a:effectLst>
          </p:spPr>
        </p:pic>
      </p:grpSp>
      <p:sp>
        <p:nvSpPr>
          <p:cNvPr id="387" name="Google Shape;387;p33"/>
          <p:cNvSpPr txBox="1"/>
          <p:nvPr>
            <p:ph type="title"/>
          </p:nvPr>
        </p:nvSpPr>
        <p:spPr>
          <a:xfrm>
            <a:off x="838200" y="365125"/>
            <a:ext cx="9268326"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1800"/>
              <a:buNone/>
            </a:pPr>
            <a:r>
              <a:rPr lang="en-GB"/>
              <a:t>ABC Learning types cards </a:t>
            </a:r>
            <a:endParaRPr/>
          </a:p>
        </p:txBody>
      </p:sp>
      <p:sp>
        <p:nvSpPr>
          <p:cNvPr id="388" name="Google Shape;388;p33"/>
          <p:cNvSpPr txBox="1"/>
          <p:nvPr>
            <p:ph idx="11" type="ftr"/>
          </p:nvPr>
        </p:nvSpPr>
        <p:spPr>
          <a:xfrm>
            <a:off x="838200" y="6356350"/>
            <a:ext cx="7315200" cy="36512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GB">
                <a:latin typeface="Nunito"/>
                <a:ea typeface="Nunito"/>
                <a:cs typeface="Nunito"/>
                <a:sym typeface="Nunito"/>
              </a:rPr>
              <a:t>www.eosc-synergy.eu - </a:t>
            </a:r>
            <a:r>
              <a:rPr lang="en-GB" sz="1000">
                <a:latin typeface="Nunito"/>
                <a:ea typeface="Nunito"/>
                <a:cs typeface="Nunito"/>
                <a:sym typeface="Nunito"/>
              </a:rPr>
              <a:t>RIA 857647</a:t>
            </a:r>
            <a:endParaRPr>
              <a:latin typeface="Nunito"/>
              <a:ea typeface="Nunito"/>
              <a:cs typeface="Nunito"/>
              <a:sym typeface="Nunito"/>
            </a:endParaRPr>
          </a:p>
        </p:txBody>
      </p:sp>
      <p:sp>
        <p:nvSpPr>
          <p:cNvPr id="389" name="Google Shape;389;p33"/>
          <p:cNvSpPr txBox="1"/>
          <p:nvPr>
            <p:ph idx="12" type="sldNum"/>
          </p:nvPr>
        </p:nvSpPr>
        <p:spPr>
          <a:xfrm>
            <a:off x="10503568" y="6356350"/>
            <a:ext cx="850232"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GB"/>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34"/>
          <p:cNvSpPr txBox="1"/>
          <p:nvPr>
            <p:ph idx="12" type="sldNum"/>
          </p:nvPr>
        </p:nvSpPr>
        <p:spPr>
          <a:xfrm>
            <a:off x="10503568" y="6356350"/>
            <a:ext cx="850232"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GB"/>
              <a:t>‹#›</a:t>
            </a:fld>
            <a:endParaRPr/>
          </a:p>
        </p:txBody>
      </p:sp>
      <p:pic>
        <p:nvPicPr>
          <p:cNvPr descr="A picture containing text, whiteboard&#10;&#10;Description automatically generated" id="396" name="Google Shape;396;p34"/>
          <p:cNvPicPr preferRelativeResize="0"/>
          <p:nvPr/>
        </p:nvPicPr>
        <p:blipFill rotWithShape="1">
          <a:blip r:embed="rId3">
            <a:alphaModFix/>
          </a:blip>
          <a:srcRect b="0" l="0" r="0" t="0"/>
          <a:stretch/>
        </p:blipFill>
        <p:spPr>
          <a:xfrm>
            <a:off x="1524000" y="255180"/>
            <a:ext cx="9144000" cy="5921783"/>
          </a:xfrm>
          <a:prstGeom prst="rect">
            <a:avLst/>
          </a:prstGeom>
          <a:noFill/>
          <a:ln>
            <a:noFill/>
          </a:ln>
        </p:spPr>
      </p:pic>
      <p:sp>
        <p:nvSpPr>
          <p:cNvPr id="397" name="Google Shape;397;p34"/>
          <p:cNvSpPr txBox="1"/>
          <p:nvPr>
            <p:ph idx="11" type="ftr"/>
          </p:nvPr>
        </p:nvSpPr>
        <p:spPr>
          <a:xfrm>
            <a:off x="838200" y="6356350"/>
            <a:ext cx="7315200" cy="36512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GB"/>
              <a:t>www.eosc-synergy.eu - RIA 857647</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35"/>
          <p:cNvSpPr txBox="1"/>
          <p:nvPr>
            <p:ph type="title"/>
          </p:nvPr>
        </p:nvSpPr>
        <p:spPr>
          <a:xfrm>
            <a:off x="838200" y="365125"/>
            <a:ext cx="9268326" cy="1325563"/>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1400"/>
              </a:spcAft>
              <a:buClr>
                <a:schemeClr val="dk1"/>
              </a:buClr>
              <a:buSzPts val="1100"/>
              <a:buFont typeface="Arial"/>
              <a:buNone/>
            </a:pPr>
            <a:r>
              <a:rPr lang="en-GB"/>
              <a:t>Design your training in easy steps</a:t>
            </a:r>
            <a:endParaRPr/>
          </a:p>
        </p:txBody>
      </p:sp>
      <p:sp>
        <p:nvSpPr>
          <p:cNvPr id="403" name="Google Shape;403;p3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419100" lvl="0" marL="457200" rtl="0" algn="l">
              <a:lnSpc>
                <a:spcPct val="115000"/>
              </a:lnSpc>
              <a:spcBef>
                <a:spcPts val="0"/>
              </a:spcBef>
              <a:spcAft>
                <a:spcPts val="0"/>
              </a:spcAft>
              <a:buSzPts val="3000"/>
              <a:buChar char="•"/>
            </a:pPr>
            <a:r>
              <a:rPr b="1" lang="en-GB"/>
              <a:t>Why? </a:t>
            </a:r>
            <a:r>
              <a:rPr lang="en-GB"/>
              <a:t>To understand the basics of developing a training course (face-to-face/online) and practise designing it. </a:t>
            </a:r>
            <a:endParaRPr/>
          </a:p>
          <a:p>
            <a:pPr indent="-419100" lvl="0" marL="457200" rtl="0" algn="l">
              <a:lnSpc>
                <a:spcPct val="115000"/>
              </a:lnSpc>
              <a:spcBef>
                <a:spcPts val="0"/>
              </a:spcBef>
              <a:spcAft>
                <a:spcPts val="0"/>
              </a:spcAft>
              <a:buSzPts val="3000"/>
              <a:buChar char="•"/>
            </a:pPr>
            <a:r>
              <a:rPr b="1" lang="en-GB"/>
              <a:t>What? </a:t>
            </a:r>
            <a:r>
              <a:rPr lang="en-GB"/>
              <a:t>2 worksheets with practical questions from the initial training analysis and the ABC learning design model.</a:t>
            </a:r>
            <a:endParaRPr/>
          </a:p>
          <a:p>
            <a:pPr indent="-419100" lvl="0" marL="457200" rtl="0" algn="l">
              <a:lnSpc>
                <a:spcPct val="115000"/>
              </a:lnSpc>
              <a:spcBef>
                <a:spcPts val="0"/>
              </a:spcBef>
              <a:spcAft>
                <a:spcPts val="0"/>
              </a:spcAft>
              <a:buSzPts val="3000"/>
              <a:buChar char="•"/>
            </a:pPr>
            <a:r>
              <a:rPr b="1" lang="en-GB"/>
              <a:t>How?</a:t>
            </a:r>
            <a:r>
              <a:rPr lang="en-GB"/>
              <a:t> Small groups of 5-6 participants.</a:t>
            </a:r>
            <a:endParaRPr/>
          </a:p>
          <a:p>
            <a:pPr indent="-419100" lvl="0" marL="457200" rtl="0" algn="l">
              <a:lnSpc>
                <a:spcPct val="115000"/>
              </a:lnSpc>
              <a:spcBef>
                <a:spcPts val="0"/>
              </a:spcBef>
              <a:spcAft>
                <a:spcPts val="0"/>
              </a:spcAft>
              <a:buSzPts val="3000"/>
              <a:buChar char="•"/>
            </a:pPr>
            <a:r>
              <a:rPr b="1" lang="en-GB"/>
              <a:t>Duration</a:t>
            </a:r>
            <a:r>
              <a:rPr lang="en-GB"/>
              <a:t>: 45 minutes</a:t>
            </a:r>
            <a:endParaRPr/>
          </a:p>
          <a:p>
            <a:pPr indent="-419100" lvl="0" marL="457200" rtl="0" algn="l">
              <a:lnSpc>
                <a:spcPct val="115000"/>
              </a:lnSpc>
              <a:spcBef>
                <a:spcPts val="0"/>
              </a:spcBef>
              <a:spcAft>
                <a:spcPts val="0"/>
              </a:spcAft>
              <a:buSzPts val="3000"/>
              <a:buChar char="•"/>
            </a:pPr>
            <a:r>
              <a:rPr lang="en-GB"/>
              <a:t>Breakout group links in the chat box. </a:t>
            </a:r>
            <a:endParaRPr/>
          </a:p>
        </p:txBody>
      </p:sp>
      <p:sp>
        <p:nvSpPr>
          <p:cNvPr id="404" name="Google Shape;404;p35"/>
          <p:cNvSpPr txBox="1"/>
          <p:nvPr>
            <p:ph idx="12" type="sldNum"/>
          </p:nvPr>
        </p:nvSpPr>
        <p:spPr>
          <a:xfrm>
            <a:off x="10503568" y="6356350"/>
            <a:ext cx="850232"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GB"/>
              <a:t>‹#›</a:t>
            </a:fld>
            <a:endParaRPr/>
          </a:p>
        </p:txBody>
      </p:sp>
      <p:sp>
        <p:nvSpPr>
          <p:cNvPr id="405" name="Google Shape;405;p35"/>
          <p:cNvSpPr txBox="1"/>
          <p:nvPr>
            <p:ph idx="11" type="ftr"/>
          </p:nvPr>
        </p:nvSpPr>
        <p:spPr>
          <a:xfrm>
            <a:off x="838200" y="6356350"/>
            <a:ext cx="7315200" cy="36512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GB">
                <a:latin typeface="Nunito"/>
                <a:ea typeface="Nunito"/>
                <a:cs typeface="Nunito"/>
                <a:sym typeface="Nunito"/>
              </a:rPr>
              <a:t>www.eosc-synergy.eu - </a:t>
            </a:r>
            <a:r>
              <a:rPr lang="en-GB" sz="1000">
                <a:latin typeface="Nunito"/>
                <a:ea typeface="Nunito"/>
                <a:cs typeface="Nunito"/>
                <a:sym typeface="Nunito"/>
              </a:rPr>
              <a:t>RIA 857647</a:t>
            </a:r>
            <a:endParaRPr>
              <a:latin typeface="Nunito"/>
              <a:ea typeface="Nunito"/>
              <a:cs typeface="Nunito"/>
              <a:sym typeface="Nunit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36"/>
          <p:cNvSpPr txBox="1"/>
          <p:nvPr>
            <p:ph type="title"/>
          </p:nvPr>
        </p:nvSpPr>
        <p:spPr>
          <a:xfrm>
            <a:off x="838200" y="633600"/>
            <a:ext cx="9268200" cy="1325700"/>
          </a:xfrm>
          <a:prstGeom prst="rect">
            <a:avLst/>
          </a:prstGeom>
        </p:spPr>
        <p:txBody>
          <a:bodyPr anchorCtr="0" anchor="ctr" bIns="45700" lIns="91425" spcFirstLastPara="1" rIns="91425" wrap="square" tIns="45700">
            <a:normAutofit/>
          </a:bodyPr>
          <a:lstStyle/>
          <a:p>
            <a:pPr indent="0" lvl="0" marL="0" rtl="0" algn="l">
              <a:lnSpc>
                <a:spcPct val="100000"/>
              </a:lnSpc>
              <a:spcBef>
                <a:spcPts val="0"/>
              </a:spcBef>
              <a:spcAft>
                <a:spcPts val="0"/>
              </a:spcAft>
              <a:buClr>
                <a:schemeClr val="dk1"/>
              </a:buClr>
              <a:buSzPts val="1100"/>
              <a:buFont typeface="Arial"/>
              <a:buNone/>
            </a:pPr>
            <a:r>
              <a:rPr lang="en-GB"/>
              <a:t>Let’s start: an initial training analysis </a:t>
            </a:r>
            <a:endParaRPr/>
          </a:p>
          <a:p>
            <a:pPr indent="0" lvl="0" marL="0" rtl="0" algn="l">
              <a:spcBef>
                <a:spcPts val="1400"/>
              </a:spcBef>
              <a:spcAft>
                <a:spcPts val="0"/>
              </a:spcAft>
              <a:buNone/>
            </a:pPr>
            <a:r>
              <a:t/>
            </a:r>
            <a:endParaRPr/>
          </a:p>
        </p:txBody>
      </p:sp>
      <p:sp>
        <p:nvSpPr>
          <p:cNvPr id="412" name="Google Shape;412;p36"/>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0" lvl="0" marL="0" rtl="0" algn="l">
              <a:lnSpc>
                <a:spcPct val="115000"/>
              </a:lnSpc>
              <a:spcBef>
                <a:spcPts val="1000"/>
              </a:spcBef>
              <a:spcAft>
                <a:spcPts val="0"/>
              </a:spcAft>
              <a:buNone/>
            </a:pPr>
            <a:r>
              <a:rPr lang="en-GB"/>
              <a:t>Worksheet A - Initial training analysis (15 min): </a:t>
            </a:r>
            <a:endParaRPr/>
          </a:p>
          <a:p>
            <a:pPr indent="-419100" lvl="0" marL="457200" rtl="0" algn="l">
              <a:lnSpc>
                <a:spcPct val="115000"/>
              </a:lnSpc>
              <a:spcBef>
                <a:spcPts val="1000"/>
              </a:spcBef>
              <a:spcAft>
                <a:spcPts val="0"/>
              </a:spcAft>
              <a:buSzPts val="3000"/>
              <a:buChar char="•"/>
            </a:pPr>
            <a:r>
              <a:rPr lang="en-GB"/>
              <a:t>W</a:t>
            </a:r>
            <a:r>
              <a:rPr lang="en-GB"/>
              <a:t>ork through the worksheet by writing max. 2-3 sentences for each question. </a:t>
            </a:r>
            <a:endParaRPr/>
          </a:p>
          <a:p>
            <a:pPr indent="-419100" lvl="0" marL="457200" rtl="0" algn="l">
              <a:lnSpc>
                <a:spcPct val="115000"/>
              </a:lnSpc>
              <a:spcBef>
                <a:spcPts val="0"/>
              </a:spcBef>
              <a:spcAft>
                <a:spcPts val="0"/>
              </a:spcAft>
              <a:buSzPts val="3000"/>
              <a:buChar char="•"/>
            </a:pPr>
            <a:r>
              <a:rPr lang="en-GB"/>
              <a:t>Focus on </a:t>
            </a:r>
            <a:r>
              <a:rPr b="1" lang="en-GB"/>
              <a:t>title</a:t>
            </a:r>
            <a:r>
              <a:rPr lang="en-GB"/>
              <a:t>/</a:t>
            </a:r>
            <a:r>
              <a:rPr b="1" lang="en-GB"/>
              <a:t>topics</a:t>
            </a:r>
            <a:r>
              <a:rPr lang="en-GB"/>
              <a:t>, </a:t>
            </a:r>
            <a:r>
              <a:rPr b="1" lang="en-GB"/>
              <a:t>goals</a:t>
            </a:r>
            <a:r>
              <a:rPr lang="en-GB"/>
              <a:t>, </a:t>
            </a:r>
            <a:r>
              <a:rPr b="1" lang="en-GB"/>
              <a:t>audience</a:t>
            </a:r>
            <a:r>
              <a:rPr lang="en-GB"/>
              <a:t>, </a:t>
            </a:r>
            <a:r>
              <a:rPr b="1" lang="en-GB"/>
              <a:t>content </a:t>
            </a:r>
            <a:r>
              <a:rPr lang="en-GB"/>
              <a:t>and</a:t>
            </a:r>
            <a:r>
              <a:rPr b="1" lang="en-GB"/>
              <a:t> benefits/outcomes for your learners</a:t>
            </a:r>
            <a:r>
              <a:rPr lang="en-GB"/>
              <a:t>. </a:t>
            </a:r>
            <a:endParaRPr/>
          </a:p>
          <a:p>
            <a:pPr indent="-419100" lvl="0" marL="457200" rtl="0" algn="l">
              <a:lnSpc>
                <a:spcPct val="115000"/>
              </a:lnSpc>
              <a:spcBef>
                <a:spcPts val="0"/>
              </a:spcBef>
              <a:spcAft>
                <a:spcPts val="0"/>
              </a:spcAft>
              <a:buSzPts val="3000"/>
              <a:buChar char="•"/>
            </a:pPr>
            <a:r>
              <a:rPr lang="en-GB"/>
              <a:t>Running out of time? Continue with the next stage, and update this form later, if needed. </a:t>
            </a:r>
            <a:endParaRPr/>
          </a:p>
        </p:txBody>
      </p:sp>
      <p:sp>
        <p:nvSpPr>
          <p:cNvPr id="413" name="Google Shape;413;p36"/>
          <p:cNvSpPr txBox="1"/>
          <p:nvPr>
            <p:ph idx="12" type="sldNum"/>
          </p:nvPr>
        </p:nvSpPr>
        <p:spPr>
          <a:xfrm>
            <a:off x="10503568" y="6356350"/>
            <a:ext cx="8502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
        <p:nvSpPr>
          <p:cNvPr id="414" name="Google Shape;414;p36"/>
          <p:cNvSpPr txBox="1"/>
          <p:nvPr>
            <p:ph idx="11" type="ftr"/>
          </p:nvPr>
        </p:nvSpPr>
        <p:spPr>
          <a:xfrm>
            <a:off x="838200" y="6356350"/>
            <a:ext cx="7315200" cy="365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GB">
                <a:latin typeface="Nunito"/>
                <a:ea typeface="Nunito"/>
                <a:cs typeface="Nunito"/>
                <a:sym typeface="Nunito"/>
              </a:rPr>
              <a:t>www.eosc-synergy.eu - </a:t>
            </a:r>
            <a:r>
              <a:rPr lang="en-GB" sz="1000">
                <a:latin typeface="Nunito"/>
                <a:ea typeface="Nunito"/>
                <a:cs typeface="Nunito"/>
                <a:sym typeface="Nunito"/>
              </a:rPr>
              <a:t>RIA 857647</a:t>
            </a:r>
            <a:endParaRPr>
              <a:latin typeface="Nunito"/>
              <a:ea typeface="Nunito"/>
              <a:cs typeface="Nunito"/>
              <a:sym typeface="Nunito"/>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37"/>
          <p:cNvSpPr txBox="1"/>
          <p:nvPr>
            <p:ph type="title"/>
          </p:nvPr>
        </p:nvSpPr>
        <p:spPr>
          <a:xfrm>
            <a:off x="838200" y="365125"/>
            <a:ext cx="92682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GB"/>
              <a:t>Let’s continue with a design </a:t>
            </a:r>
            <a:endParaRPr/>
          </a:p>
        </p:txBody>
      </p:sp>
      <p:sp>
        <p:nvSpPr>
          <p:cNvPr id="421" name="Google Shape;421;p37"/>
          <p:cNvSpPr txBox="1"/>
          <p:nvPr>
            <p:ph idx="1" type="body"/>
          </p:nvPr>
        </p:nvSpPr>
        <p:spPr>
          <a:xfrm>
            <a:off x="838200" y="1825625"/>
            <a:ext cx="10515600" cy="43512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GB"/>
              <a:t>Worksheet B -  A learner’s </a:t>
            </a:r>
            <a:r>
              <a:rPr lang="en-GB"/>
              <a:t>journey</a:t>
            </a:r>
            <a:r>
              <a:rPr lang="en-GB"/>
              <a:t> (20 min)</a:t>
            </a:r>
            <a:endParaRPr/>
          </a:p>
          <a:p>
            <a:pPr indent="0" lvl="0" marL="0" rtl="0" algn="l">
              <a:lnSpc>
                <a:spcPct val="115000"/>
              </a:lnSpc>
              <a:spcBef>
                <a:spcPts val="0"/>
              </a:spcBef>
              <a:spcAft>
                <a:spcPts val="0"/>
              </a:spcAft>
              <a:buNone/>
            </a:pPr>
            <a:r>
              <a:t/>
            </a:r>
            <a:endParaRPr/>
          </a:p>
          <a:p>
            <a:pPr indent="-419100" lvl="0" marL="457200" rtl="0" algn="l">
              <a:lnSpc>
                <a:spcPct val="100000"/>
              </a:lnSpc>
              <a:spcBef>
                <a:spcPts val="0"/>
              </a:spcBef>
              <a:spcAft>
                <a:spcPts val="0"/>
              </a:spcAft>
              <a:buSzPts val="3000"/>
              <a:buChar char="•"/>
            </a:pPr>
            <a:r>
              <a:rPr lang="en-GB" sz="2500"/>
              <a:t>Think of the</a:t>
            </a:r>
            <a:r>
              <a:rPr b="1" lang="en-GB" sz="2500"/>
              <a:t> content</a:t>
            </a:r>
            <a:r>
              <a:rPr lang="en-GB" sz="2500"/>
              <a:t> and </a:t>
            </a:r>
            <a:r>
              <a:rPr b="1" lang="en-GB" sz="2500"/>
              <a:t>learning activities</a:t>
            </a:r>
            <a:r>
              <a:rPr lang="en-GB" sz="2500"/>
              <a:t> you would like to include in your training (topics/sessions, learning activities, duration). </a:t>
            </a:r>
            <a:endParaRPr sz="2500"/>
          </a:p>
          <a:p>
            <a:pPr indent="-419100" lvl="0" marL="457200" rtl="0" algn="l">
              <a:lnSpc>
                <a:spcPct val="100000"/>
              </a:lnSpc>
              <a:spcBef>
                <a:spcPts val="0"/>
              </a:spcBef>
              <a:spcAft>
                <a:spcPts val="0"/>
              </a:spcAft>
              <a:buSzPts val="3000"/>
              <a:buChar char="•"/>
            </a:pPr>
            <a:r>
              <a:rPr lang="en-GB" sz="2500"/>
              <a:t>Write down your choices in </a:t>
            </a:r>
            <a:r>
              <a:rPr b="1" lang="en-GB" sz="2500"/>
              <a:t>short sentences/key words.</a:t>
            </a:r>
            <a:r>
              <a:rPr lang="en-GB" sz="2500"/>
              <a:t> </a:t>
            </a:r>
            <a:endParaRPr sz="2500"/>
          </a:p>
          <a:p>
            <a:pPr indent="-419100" lvl="0" marL="457200" rtl="0" algn="l">
              <a:lnSpc>
                <a:spcPct val="100000"/>
              </a:lnSpc>
              <a:spcBef>
                <a:spcPts val="0"/>
              </a:spcBef>
              <a:spcAft>
                <a:spcPts val="0"/>
              </a:spcAft>
              <a:buSzPts val="3000"/>
              <a:buChar char="•"/>
            </a:pPr>
            <a:r>
              <a:rPr lang="en-GB" sz="2500"/>
              <a:t>If needed, go back to Worksheet A for the </a:t>
            </a:r>
            <a:r>
              <a:rPr b="1" lang="en-GB" sz="2500"/>
              <a:t>content section</a:t>
            </a:r>
            <a:r>
              <a:rPr lang="en-GB" sz="2500"/>
              <a:t> of your future course. </a:t>
            </a:r>
            <a:endParaRPr sz="2500"/>
          </a:p>
          <a:p>
            <a:pPr indent="0" lvl="0" marL="0" rtl="0" algn="l">
              <a:lnSpc>
                <a:spcPct val="115000"/>
              </a:lnSpc>
              <a:spcBef>
                <a:spcPts val="600"/>
              </a:spcBef>
              <a:spcAft>
                <a:spcPts val="0"/>
              </a:spcAft>
              <a:buClr>
                <a:schemeClr val="dk1"/>
              </a:buClr>
              <a:buSzPts val="1100"/>
              <a:buFont typeface="Arial"/>
              <a:buNone/>
            </a:pPr>
            <a:r>
              <a:t/>
            </a:r>
            <a:endParaRPr sz="2500"/>
          </a:p>
          <a:p>
            <a:pPr indent="0" lvl="0" marL="0" rtl="0" algn="l">
              <a:lnSpc>
                <a:spcPct val="115000"/>
              </a:lnSpc>
              <a:spcBef>
                <a:spcPts val="0"/>
              </a:spcBef>
              <a:spcAft>
                <a:spcPts val="0"/>
              </a:spcAft>
              <a:buClr>
                <a:schemeClr val="dk1"/>
              </a:buClr>
              <a:buSzPts val="1100"/>
              <a:buFont typeface="Arial"/>
              <a:buNone/>
            </a:pPr>
            <a:r>
              <a:t/>
            </a:r>
            <a:endParaRPr sz="2500"/>
          </a:p>
        </p:txBody>
      </p:sp>
      <p:sp>
        <p:nvSpPr>
          <p:cNvPr id="422" name="Google Shape;422;p37"/>
          <p:cNvSpPr txBox="1"/>
          <p:nvPr>
            <p:ph idx="12" type="sldNum"/>
          </p:nvPr>
        </p:nvSpPr>
        <p:spPr>
          <a:xfrm>
            <a:off x="10503568" y="6356350"/>
            <a:ext cx="8502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
        <p:nvSpPr>
          <p:cNvPr id="423" name="Google Shape;423;p37"/>
          <p:cNvSpPr txBox="1"/>
          <p:nvPr>
            <p:ph idx="11" type="ftr"/>
          </p:nvPr>
        </p:nvSpPr>
        <p:spPr>
          <a:xfrm>
            <a:off x="838200" y="6356350"/>
            <a:ext cx="7315200" cy="365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GB">
                <a:latin typeface="Nunito"/>
                <a:ea typeface="Nunito"/>
                <a:cs typeface="Nunito"/>
                <a:sym typeface="Nunito"/>
              </a:rPr>
              <a:t>www.eosc-synergy.eu - </a:t>
            </a:r>
            <a:r>
              <a:rPr lang="en-GB" sz="1000">
                <a:latin typeface="Nunito"/>
                <a:ea typeface="Nunito"/>
                <a:cs typeface="Nunito"/>
                <a:sym typeface="Nunito"/>
              </a:rPr>
              <a:t>RIA 857647</a:t>
            </a:r>
            <a:endParaRPr>
              <a:latin typeface="Nunito"/>
              <a:ea typeface="Nunito"/>
              <a:cs typeface="Nunito"/>
              <a:sym typeface="Nunit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pic>
        <p:nvPicPr>
          <p:cNvPr id="429" name="Google Shape;429;p38"/>
          <p:cNvPicPr preferRelativeResize="0"/>
          <p:nvPr/>
        </p:nvPicPr>
        <p:blipFill rotWithShape="1">
          <a:blip r:embed="rId3">
            <a:alphaModFix/>
          </a:blip>
          <a:srcRect b="0" l="0" r="0" t="0"/>
          <a:stretch/>
        </p:blipFill>
        <p:spPr>
          <a:xfrm>
            <a:off x="838200" y="853137"/>
            <a:ext cx="3486665" cy="5151725"/>
          </a:xfrm>
          <a:prstGeom prst="rect">
            <a:avLst/>
          </a:prstGeom>
          <a:noFill/>
          <a:ln>
            <a:noFill/>
          </a:ln>
        </p:spPr>
      </p:pic>
      <p:sp>
        <p:nvSpPr>
          <p:cNvPr id="430" name="Google Shape;430;p38"/>
          <p:cNvSpPr txBox="1"/>
          <p:nvPr>
            <p:ph idx="1" type="body"/>
          </p:nvPr>
        </p:nvSpPr>
        <p:spPr>
          <a:xfrm>
            <a:off x="4324865" y="1369319"/>
            <a:ext cx="7428469" cy="4351338"/>
          </a:xfrm>
          <a:prstGeom prst="rect">
            <a:avLst/>
          </a:prstGeom>
          <a:noFill/>
          <a:ln>
            <a:noFill/>
          </a:ln>
        </p:spPr>
        <p:txBody>
          <a:bodyPr anchorCtr="0" anchor="t" bIns="45700" lIns="91425" spcFirstLastPara="1" rIns="91425" wrap="square" tIns="45700">
            <a:normAutofit fontScale="92500" lnSpcReduction="20000"/>
          </a:bodyPr>
          <a:lstStyle/>
          <a:p>
            <a:pPr indent="0" lvl="0" marL="114300" rtl="0" algn="ctr">
              <a:lnSpc>
                <a:spcPct val="90000"/>
              </a:lnSpc>
              <a:spcBef>
                <a:spcPts val="0"/>
              </a:spcBef>
              <a:spcAft>
                <a:spcPts val="0"/>
              </a:spcAft>
              <a:buSzPct val="48648"/>
              <a:buNone/>
            </a:pPr>
            <a:br>
              <a:rPr b="0" lang="en-GB" sz="4000"/>
            </a:br>
            <a:r>
              <a:rPr b="0" i="0" lang="en-GB" u="none" strike="noStrike">
                <a:solidFill>
                  <a:srgbClr val="000000"/>
                </a:solidFill>
                <a:latin typeface="Nunito"/>
                <a:ea typeface="Nunito"/>
                <a:cs typeface="Nunito"/>
                <a:sym typeface="Nunito"/>
              </a:rPr>
              <a:t>For further information: </a:t>
            </a:r>
            <a:endParaRPr b="0" sz="4000"/>
          </a:p>
          <a:p>
            <a:pPr indent="0" lvl="0" marL="114300" rtl="0" algn="ctr">
              <a:lnSpc>
                <a:spcPct val="90000"/>
              </a:lnSpc>
              <a:spcBef>
                <a:spcPts val="0"/>
              </a:spcBef>
              <a:spcAft>
                <a:spcPts val="0"/>
              </a:spcAft>
              <a:buSzPct val="48648"/>
              <a:buNone/>
            </a:pPr>
            <a:br>
              <a:rPr b="0" lang="en-GB" sz="4000"/>
            </a:br>
            <a:r>
              <a:rPr lang="en-GB" sz="3000" u="sng">
                <a:solidFill>
                  <a:schemeClr val="hlink"/>
                </a:solidFill>
                <a:hlinkClick r:id="rId4"/>
              </a:rPr>
              <a:t>h</a:t>
            </a:r>
            <a:r>
              <a:rPr b="0" lang="en-GB" sz="3000" u="sng">
                <a:solidFill>
                  <a:schemeClr val="hlink"/>
                </a:solidFill>
                <a:hlinkClick r:id="rId5"/>
              </a:rPr>
              <a:t>elen.clare@jisc.ac.uk</a:t>
            </a:r>
            <a:endParaRPr b="0" sz="3000"/>
          </a:p>
          <a:p>
            <a:pPr indent="0" lvl="0" marL="114300" rtl="0" algn="ctr">
              <a:lnSpc>
                <a:spcPct val="90000"/>
              </a:lnSpc>
              <a:spcBef>
                <a:spcPts val="0"/>
              </a:spcBef>
              <a:spcAft>
                <a:spcPts val="0"/>
              </a:spcAft>
              <a:buSzPct val="64864"/>
              <a:buNone/>
            </a:pPr>
            <a:r>
              <a:rPr lang="en-GB" sz="3000" u="sng">
                <a:solidFill>
                  <a:schemeClr val="hlink"/>
                </a:solidFill>
                <a:hlinkClick r:id="rId6"/>
              </a:rPr>
              <a:t>linas.cepinskas@dans.knaw.nl</a:t>
            </a:r>
            <a:r>
              <a:rPr lang="en-GB" sz="3000"/>
              <a:t> </a:t>
            </a:r>
            <a:endParaRPr b="0" sz="3000"/>
          </a:p>
          <a:p>
            <a:pPr indent="0" lvl="0" marL="114300" rtl="0" algn="ctr">
              <a:lnSpc>
                <a:spcPct val="90000"/>
              </a:lnSpc>
              <a:spcBef>
                <a:spcPts val="0"/>
              </a:spcBef>
              <a:spcAft>
                <a:spcPts val="0"/>
              </a:spcAft>
              <a:buSzPct val="48648"/>
              <a:buNone/>
            </a:pPr>
            <a:br>
              <a:rPr b="0" lang="en-GB" sz="4000"/>
            </a:br>
            <a:br>
              <a:rPr b="0" lang="en-GB" sz="4000"/>
            </a:br>
            <a:r>
              <a:rPr b="1" lang="en-GB" sz="3000">
                <a:solidFill>
                  <a:srgbClr val="DD282E"/>
                </a:solidFill>
                <a:latin typeface="Nunito"/>
                <a:ea typeface="Nunito"/>
                <a:cs typeface="Nunito"/>
                <a:sym typeface="Nunito"/>
              </a:rPr>
              <a:t>learn</a:t>
            </a:r>
            <a:r>
              <a:rPr b="1" i="0" lang="en-GB" sz="3000" u="none" strike="noStrike">
                <a:solidFill>
                  <a:srgbClr val="DD282E"/>
                </a:solidFill>
                <a:latin typeface="Nunito"/>
                <a:ea typeface="Nunito"/>
                <a:cs typeface="Nunito"/>
                <a:sym typeface="Nunito"/>
              </a:rPr>
              <a:t>.eosc-synergy.eu</a:t>
            </a:r>
            <a:endParaRPr b="0" sz="4300"/>
          </a:p>
          <a:p>
            <a:pPr indent="0" lvl="0" marL="114300" rtl="0" algn="ctr">
              <a:lnSpc>
                <a:spcPct val="90000"/>
              </a:lnSpc>
              <a:spcBef>
                <a:spcPts val="0"/>
              </a:spcBef>
              <a:spcAft>
                <a:spcPts val="0"/>
              </a:spcAft>
              <a:buSzPct val="64864"/>
              <a:buNone/>
            </a:pPr>
            <a:r>
              <a:t/>
            </a:r>
            <a:endParaRPr b="0" sz="3000"/>
          </a:p>
          <a:p>
            <a:pPr indent="0" lvl="0" marL="114300" rtl="0" algn="ctr">
              <a:lnSpc>
                <a:spcPct val="90000"/>
              </a:lnSpc>
              <a:spcBef>
                <a:spcPts val="0"/>
              </a:spcBef>
              <a:spcAft>
                <a:spcPts val="0"/>
              </a:spcAft>
              <a:buSzPct val="48648"/>
              <a:buNone/>
            </a:pPr>
            <a:r>
              <a:rPr b="1" i="0" lang="en-GB" u="none" strike="noStrike">
                <a:solidFill>
                  <a:srgbClr val="DD282E"/>
                </a:solidFill>
                <a:latin typeface="Nunito"/>
                <a:ea typeface="Nunito"/>
                <a:cs typeface="Nunito"/>
                <a:sym typeface="Nunito"/>
              </a:rPr>
              <a:t>www.eosc-synergy.eu</a:t>
            </a:r>
            <a:endParaRPr b="0" sz="4000"/>
          </a:p>
          <a:p>
            <a:pPr indent="0" lvl="0" marL="114300" rtl="0" algn="l">
              <a:lnSpc>
                <a:spcPct val="90000"/>
              </a:lnSpc>
              <a:spcBef>
                <a:spcPts val="1000"/>
              </a:spcBef>
              <a:spcAft>
                <a:spcPts val="0"/>
              </a:spcAft>
              <a:buSzPct val="69498"/>
              <a:buNone/>
            </a:pPr>
            <a:br>
              <a:rPr lang="en-GB"/>
            </a:br>
            <a:endParaRPr/>
          </a:p>
        </p:txBody>
      </p:sp>
      <p:sp>
        <p:nvSpPr>
          <p:cNvPr id="431" name="Google Shape;431;p38"/>
          <p:cNvSpPr txBox="1"/>
          <p:nvPr>
            <p:ph idx="12" type="sldNum"/>
          </p:nvPr>
        </p:nvSpPr>
        <p:spPr>
          <a:xfrm>
            <a:off x="10503568" y="6356350"/>
            <a:ext cx="850232"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GB"/>
              <a:t>‹#›</a:t>
            </a:fld>
            <a:endParaRPr/>
          </a:p>
        </p:txBody>
      </p:sp>
      <p:sp>
        <p:nvSpPr>
          <p:cNvPr id="432" name="Google Shape;432;p38"/>
          <p:cNvSpPr txBox="1"/>
          <p:nvPr>
            <p:ph idx="11" type="ftr"/>
          </p:nvPr>
        </p:nvSpPr>
        <p:spPr>
          <a:xfrm>
            <a:off x="838200" y="6356350"/>
            <a:ext cx="7315200" cy="36512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GB">
                <a:latin typeface="Nunito"/>
                <a:ea typeface="Nunito"/>
                <a:cs typeface="Nunito"/>
                <a:sym typeface="Nunito"/>
              </a:rPr>
              <a:t>www.eosc-synergy.eu - </a:t>
            </a:r>
            <a:r>
              <a:rPr lang="en-GB" sz="1000">
                <a:latin typeface="Nunito"/>
                <a:ea typeface="Nunito"/>
                <a:cs typeface="Nunito"/>
                <a:sym typeface="Nunito"/>
              </a:rPr>
              <a:t>RIA 857647</a:t>
            </a:r>
            <a:endParaRPr>
              <a:latin typeface="Nunito"/>
              <a:ea typeface="Nunito"/>
              <a:cs typeface="Nunito"/>
              <a:sym typeface="Nunito"/>
            </a:endParaRPr>
          </a:p>
        </p:txBody>
      </p:sp>
    </p:spTree>
  </p:cSld>
  <p:clrMapOvr>
    <a:masterClrMapping/>
  </p:clrMapOvr>
</p:sld>
</file>

<file path=ppt/theme/theme1.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EOSC">
      <a:dk1>
        <a:srgbClr val="000000"/>
      </a:dk1>
      <a:lt1>
        <a:srgbClr val="FFFFFF"/>
      </a:lt1>
      <a:dk2>
        <a:srgbClr val="44546A"/>
      </a:dk2>
      <a:lt2>
        <a:srgbClr val="E7E6E6"/>
      </a:lt2>
      <a:accent1>
        <a:srgbClr val="39BDDF"/>
      </a:accent1>
      <a:accent2>
        <a:srgbClr val="DD282E"/>
      </a:accent2>
      <a:accent3>
        <a:srgbClr val="C8D400"/>
      </a:accent3>
      <a:accent4>
        <a:srgbClr val="FFDB00"/>
      </a:accent4>
      <a:accent5>
        <a:srgbClr val="4472C4"/>
      </a:accent5>
      <a:accent6>
        <a:srgbClr val="70AD47"/>
      </a:accent6>
      <a:hlink>
        <a:srgbClr val="39BDDF"/>
      </a:hlink>
      <a:folHlink>
        <a:srgbClr val="95999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