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264" r:id="rId3"/>
    <p:sldId id="266" r:id="rId4"/>
    <p:sldId id="267" r:id="rId5"/>
    <p:sldId id="259" r:id="rId6"/>
    <p:sldId id="258" r:id="rId7"/>
    <p:sldId id="265" r:id="rId8"/>
    <p:sldId id="261" r:id="rId9"/>
    <p:sldId id="262" r:id="rId10"/>
    <p:sldId id="263" r:id="rId1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23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0155CDA-201E-4D51-AC87-02B0D2D12F95}" type="datetimeFigureOut">
              <a:rPr lang="ko-KR" altLang="en-US" smtClean="0"/>
              <a:t>2017-08-25</a:t>
            </a:fld>
            <a:endParaRPr lang="ko-KR" altLang="en-US"/>
          </a:p>
        </p:txBody>
      </p:sp>
      <p:sp>
        <p:nvSpPr>
          <p:cNvPr id="4" name="바닥글 개체 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altLang="ko-KR" smtClean="0"/>
              <a:t>HOSEO UNIVERSITY</a:t>
            </a:r>
            <a:endParaRPr lang="ko-KR" altLang="en-US"/>
          </a:p>
        </p:txBody>
      </p:sp>
      <p:sp>
        <p:nvSpPr>
          <p:cNvPr id="5" name="슬라이드 번호 개체 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B328036-3963-4DC1-AC6A-767DB9A11637}" type="slidenum">
              <a:rPr lang="ko-KR" altLang="en-US" smtClean="0"/>
              <a:t>‹#›</a:t>
            </a:fld>
            <a:endParaRPr lang="ko-KR" altLang="en-US"/>
          </a:p>
        </p:txBody>
      </p:sp>
    </p:spTree>
    <p:extLst>
      <p:ext uri="{BB962C8B-B14F-4D97-AF65-F5344CB8AC3E}">
        <p14:creationId xmlns:p14="http://schemas.microsoft.com/office/powerpoint/2010/main" val="177034665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16D513-9C6B-4364-9A3A-543B4B1FA624}" type="datetimeFigureOut">
              <a:rPr lang="ko-KR" altLang="en-US" smtClean="0"/>
              <a:t>2017-08-25</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altLang="ko-KR" smtClean="0"/>
              <a:t>HOSEO UNIVERSITY</a:t>
            </a:r>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A93934-D2F0-46E5-84D8-ED878E16E172}" type="slidenum">
              <a:rPr lang="ko-KR" altLang="en-US" smtClean="0"/>
              <a:t>‹#›</a:t>
            </a:fld>
            <a:endParaRPr lang="ko-KR" altLang="en-US"/>
          </a:p>
        </p:txBody>
      </p:sp>
    </p:spTree>
    <p:extLst>
      <p:ext uri="{BB962C8B-B14F-4D97-AF65-F5344CB8AC3E}">
        <p14:creationId xmlns:p14="http://schemas.microsoft.com/office/powerpoint/2010/main" val="2322101622"/>
      </p:ext>
    </p:extLst>
  </p:cSld>
  <p:clrMap bg1="lt1" tx1="dk1" bg2="lt2" tx2="dk2" accent1="accent1" accent2="accent2" accent3="accent3" accent4="accent4" accent5="accent5" accent6="accent6" hlink="hlink" folHlink="folHlink"/>
  <p:hf hdr="0" dt="0"/>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12A93934-D2F0-46E5-84D8-ED878E16E172}" type="slidenum">
              <a:rPr lang="ko-KR" altLang="en-US" smtClean="0"/>
              <a:t>1</a:t>
            </a:fld>
            <a:endParaRPr lang="ko-KR" altLang="en-US"/>
          </a:p>
        </p:txBody>
      </p:sp>
      <p:sp>
        <p:nvSpPr>
          <p:cNvPr id="5" name="바닥글 개체 틀 4"/>
          <p:cNvSpPr>
            <a:spLocks noGrp="1"/>
          </p:cNvSpPr>
          <p:nvPr>
            <p:ph type="ftr" sz="quarter" idx="11"/>
          </p:nvPr>
        </p:nvSpPr>
        <p:spPr/>
        <p:txBody>
          <a:bodyPr/>
          <a:lstStyle/>
          <a:p>
            <a:r>
              <a:rPr lang="en-US" altLang="ko-KR" smtClean="0"/>
              <a:t>HOSEO UNIVERSITY</a:t>
            </a:r>
            <a:endParaRPr lang="ko-KR" altLang="en-US"/>
          </a:p>
        </p:txBody>
      </p:sp>
    </p:spTree>
    <p:extLst>
      <p:ext uri="{BB962C8B-B14F-4D97-AF65-F5344CB8AC3E}">
        <p14:creationId xmlns:p14="http://schemas.microsoft.com/office/powerpoint/2010/main" val="4124762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39A31160-B8F5-47CD-B709-1643BA8382FE}" type="datetime1">
              <a:rPr lang="ko-KR" altLang="en-US" smtClean="0"/>
              <a:t>2017-08-25</a:t>
            </a:fld>
            <a:endParaRPr lang="ko-KR" altLang="en-US"/>
          </a:p>
        </p:txBody>
      </p:sp>
      <p:sp>
        <p:nvSpPr>
          <p:cNvPr id="5" name="바닥글 개체 틀 4"/>
          <p:cNvSpPr>
            <a:spLocks noGrp="1"/>
          </p:cNvSpPr>
          <p:nvPr>
            <p:ph type="ftr" sz="quarter" idx="11"/>
          </p:nvPr>
        </p:nvSpPr>
        <p:spPr/>
        <p:txBody>
          <a:bodyPr/>
          <a:lstStyle/>
          <a:p>
            <a:r>
              <a:rPr lang="en-US" altLang="ko-KR" smtClean="0"/>
              <a:t>IMID 2017  Mora Veera Madhava Rao, Cheol-Hee Moon, Paper No:01-1006</a:t>
            </a:r>
            <a:endParaRPr lang="ko-KR" altLang="en-US"/>
          </a:p>
        </p:txBody>
      </p:sp>
      <p:sp>
        <p:nvSpPr>
          <p:cNvPr id="6" name="슬라이드 번호 개체 틀 5"/>
          <p:cNvSpPr>
            <a:spLocks noGrp="1"/>
          </p:cNvSpPr>
          <p:nvPr>
            <p:ph type="sldNum" sz="quarter" idx="12"/>
          </p:nvPr>
        </p:nvSpPr>
        <p:spPr/>
        <p:txBody>
          <a:bodyPr/>
          <a:lstStyle/>
          <a:p>
            <a:fld id="{74453A04-D89D-490D-88C1-5D2014348B69}" type="slidenum">
              <a:rPr lang="ko-KR" altLang="en-US" smtClean="0"/>
              <a:t>‹#›</a:t>
            </a:fld>
            <a:endParaRPr lang="ko-KR" altLang="en-US"/>
          </a:p>
        </p:txBody>
      </p:sp>
    </p:spTree>
    <p:extLst>
      <p:ext uri="{BB962C8B-B14F-4D97-AF65-F5344CB8AC3E}">
        <p14:creationId xmlns:p14="http://schemas.microsoft.com/office/powerpoint/2010/main" val="1640297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788D4DE-A3D8-4EEA-8148-45A09EB4D8C3}" type="datetime1">
              <a:rPr lang="ko-KR" altLang="en-US" smtClean="0"/>
              <a:t>2017-08-25</a:t>
            </a:fld>
            <a:endParaRPr lang="ko-KR" altLang="en-US"/>
          </a:p>
        </p:txBody>
      </p:sp>
      <p:sp>
        <p:nvSpPr>
          <p:cNvPr id="5" name="바닥글 개체 틀 4"/>
          <p:cNvSpPr>
            <a:spLocks noGrp="1"/>
          </p:cNvSpPr>
          <p:nvPr>
            <p:ph type="ftr" sz="quarter" idx="11"/>
          </p:nvPr>
        </p:nvSpPr>
        <p:spPr/>
        <p:txBody>
          <a:bodyPr/>
          <a:lstStyle/>
          <a:p>
            <a:r>
              <a:rPr lang="en-US" altLang="ko-KR" smtClean="0"/>
              <a:t>IMID 2017  Mora Veera Madhava Rao, Cheol-Hee Moon, Paper No:01-1006</a:t>
            </a:r>
            <a:endParaRPr lang="ko-KR" altLang="en-US"/>
          </a:p>
        </p:txBody>
      </p:sp>
      <p:sp>
        <p:nvSpPr>
          <p:cNvPr id="6" name="슬라이드 번호 개체 틀 5"/>
          <p:cNvSpPr>
            <a:spLocks noGrp="1"/>
          </p:cNvSpPr>
          <p:nvPr>
            <p:ph type="sldNum" sz="quarter" idx="12"/>
          </p:nvPr>
        </p:nvSpPr>
        <p:spPr/>
        <p:txBody>
          <a:bodyPr/>
          <a:lstStyle/>
          <a:p>
            <a:fld id="{74453A04-D89D-490D-88C1-5D2014348B69}" type="slidenum">
              <a:rPr lang="ko-KR" altLang="en-US" smtClean="0"/>
              <a:t>‹#›</a:t>
            </a:fld>
            <a:endParaRPr lang="ko-KR" altLang="en-US"/>
          </a:p>
        </p:txBody>
      </p:sp>
    </p:spTree>
    <p:extLst>
      <p:ext uri="{BB962C8B-B14F-4D97-AF65-F5344CB8AC3E}">
        <p14:creationId xmlns:p14="http://schemas.microsoft.com/office/powerpoint/2010/main" val="1951467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5DB46FC5-D623-476B-89B7-315D35CE60C1}" type="datetime1">
              <a:rPr lang="ko-KR" altLang="en-US" smtClean="0"/>
              <a:t>2017-08-25</a:t>
            </a:fld>
            <a:endParaRPr lang="ko-KR" altLang="en-US"/>
          </a:p>
        </p:txBody>
      </p:sp>
      <p:sp>
        <p:nvSpPr>
          <p:cNvPr id="5" name="바닥글 개체 틀 4"/>
          <p:cNvSpPr>
            <a:spLocks noGrp="1"/>
          </p:cNvSpPr>
          <p:nvPr>
            <p:ph type="ftr" sz="quarter" idx="11"/>
          </p:nvPr>
        </p:nvSpPr>
        <p:spPr/>
        <p:txBody>
          <a:bodyPr/>
          <a:lstStyle/>
          <a:p>
            <a:r>
              <a:rPr lang="en-US" altLang="ko-KR" smtClean="0"/>
              <a:t>IMID 2017  Mora Veera Madhava Rao, Cheol-Hee Moon, Paper No:01-1006</a:t>
            </a:r>
            <a:endParaRPr lang="ko-KR" altLang="en-US"/>
          </a:p>
        </p:txBody>
      </p:sp>
      <p:sp>
        <p:nvSpPr>
          <p:cNvPr id="6" name="슬라이드 번호 개체 틀 5"/>
          <p:cNvSpPr>
            <a:spLocks noGrp="1"/>
          </p:cNvSpPr>
          <p:nvPr>
            <p:ph type="sldNum" sz="quarter" idx="12"/>
          </p:nvPr>
        </p:nvSpPr>
        <p:spPr/>
        <p:txBody>
          <a:bodyPr/>
          <a:lstStyle/>
          <a:p>
            <a:fld id="{74453A04-D89D-490D-88C1-5D2014348B69}" type="slidenum">
              <a:rPr lang="ko-KR" altLang="en-US" smtClean="0"/>
              <a:t>‹#›</a:t>
            </a:fld>
            <a:endParaRPr lang="ko-KR" altLang="en-US"/>
          </a:p>
        </p:txBody>
      </p:sp>
    </p:spTree>
    <p:extLst>
      <p:ext uri="{BB962C8B-B14F-4D97-AF65-F5344CB8AC3E}">
        <p14:creationId xmlns:p14="http://schemas.microsoft.com/office/powerpoint/2010/main" val="3176239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9B3725F9-4D79-4DAE-AB87-CEB8C152C92A}" type="datetime1">
              <a:rPr lang="ko-KR" altLang="en-US" smtClean="0"/>
              <a:t>2017-08-25</a:t>
            </a:fld>
            <a:endParaRPr lang="ko-KR" altLang="en-US"/>
          </a:p>
        </p:txBody>
      </p:sp>
      <p:sp>
        <p:nvSpPr>
          <p:cNvPr id="6" name="바닥글 개체 틀 5"/>
          <p:cNvSpPr>
            <a:spLocks noGrp="1"/>
          </p:cNvSpPr>
          <p:nvPr>
            <p:ph type="ftr" sz="quarter" idx="11"/>
          </p:nvPr>
        </p:nvSpPr>
        <p:spPr/>
        <p:txBody>
          <a:bodyPr/>
          <a:lstStyle/>
          <a:p>
            <a:r>
              <a:rPr lang="en-US" altLang="ko-KR" smtClean="0"/>
              <a:t>IMID 2017  Mora Veera Madhava Rao, Cheol-Hee Moon, Paper No:01-1006</a:t>
            </a:r>
            <a:endParaRPr lang="ko-KR" altLang="en-US"/>
          </a:p>
        </p:txBody>
      </p:sp>
      <p:sp>
        <p:nvSpPr>
          <p:cNvPr id="7" name="슬라이드 번호 개체 틀 6"/>
          <p:cNvSpPr>
            <a:spLocks noGrp="1"/>
          </p:cNvSpPr>
          <p:nvPr>
            <p:ph type="sldNum" sz="quarter" idx="12"/>
          </p:nvPr>
        </p:nvSpPr>
        <p:spPr/>
        <p:txBody>
          <a:bodyPr/>
          <a:lstStyle/>
          <a:p>
            <a:fld id="{74453A04-D89D-490D-88C1-5D2014348B69}" type="slidenum">
              <a:rPr lang="ko-KR" altLang="en-US" smtClean="0"/>
              <a:t>‹#›</a:t>
            </a:fld>
            <a:endParaRPr lang="ko-KR" altLang="en-US"/>
          </a:p>
        </p:txBody>
      </p:sp>
    </p:spTree>
    <p:extLst>
      <p:ext uri="{BB962C8B-B14F-4D97-AF65-F5344CB8AC3E}">
        <p14:creationId xmlns:p14="http://schemas.microsoft.com/office/powerpoint/2010/main" val="3358919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AA6C6E40-2DB1-4E8C-8264-BA0CC2925DFC}" type="datetime1">
              <a:rPr lang="ko-KR" altLang="en-US" smtClean="0"/>
              <a:t>2017-08-25</a:t>
            </a:fld>
            <a:endParaRPr lang="ko-KR" altLang="en-US"/>
          </a:p>
        </p:txBody>
      </p:sp>
      <p:sp>
        <p:nvSpPr>
          <p:cNvPr id="8" name="바닥글 개체 틀 7"/>
          <p:cNvSpPr>
            <a:spLocks noGrp="1"/>
          </p:cNvSpPr>
          <p:nvPr>
            <p:ph type="ftr" sz="quarter" idx="11"/>
          </p:nvPr>
        </p:nvSpPr>
        <p:spPr/>
        <p:txBody>
          <a:bodyPr/>
          <a:lstStyle/>
          <a:p>
            <a:r>
              <a:rPr lang="en-US" altLang="ko-KR" smtClean="0"/>
              <a:t>IMID 2017  Mora Veera Madhava Rao, Cheol-Hee Moon, Paper No:01-1006</a:t>
            </a:r>
            <a:endParaRPr lang="ko-KR" altLang="en-US"/>
          </a:p>
        </p:txBody>
      </p:sp>
      <p:sp>
        <p:nvSpPr>
          <p:cNvPr id="9" name="슬라이드 번호 개체 틀 8"/>
          <p:cNvSpPr>
            <a:spLocks noGrp="1"/>
          </p:cNvSpPr>
          <p:nvPr>
            <p:ph type="sldNum" sz="quarter" idx="12"/>
          </p:nvPr>
        </p:nvSpPr>
        <p:spPr/>
        <p:txBody>
          <a:bodyPr/>
          <a:lstStyle/>
          <a:p>
            <a:fld id="{74453A04-D89D-490D-88C1-5D2014348B69}" type="slidenum">
              <a:rPr lang="ko-KR" altLang="en-US" smtClean="0"/>
              <a:t>‹#›</a:t>
            </a:fld>
            <a:endParaRPr lang="ko-KR" altLang="en-US"/>
          </a:p>
        </p:txBody>
      </p:sp>
    </p:spTree>
    <p:extLst>
      <p:ext uri="{BB962C8B-B14F-4D97-AF65-F5344CB8AC3E}">
        <p14:creationId xmlns:p14="http://schemas.microsoft.com/office/powerpoint/2010/main" val="3799537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943442D3-E360-4903-ACEF-1D517D1578FA}" type="datetime1">
              <a:rPr lang="ko-KR" altLang="en-US" smtClean="0"/>
              <a:t>2017-08-25</a:t>
            </a:fld>
            <a:endParaRPr lang="ko-KR" altLang="en-US"/>
          </a:p>
        </p:txBody>
      </p:sp>
      <p:sp>
        <p:nvSpPr>
          <p:cNvPr id="4" name="바닥글 개체 틀 3"/>
          <p:cNvSpPr>
            <a:spLocks noGrp="1"/>
          </p:cNvSpPr>
          <p:nvPr>
            <p:ph type="ftr" sz="quarter" idx="11"/>
          </p:nvPr>
        </p:nvSpPr>
        <p:spPr/>
        <p:txBody>
          <a:bodyPr/>
          <a:lstStyle/>
          <a:p>
            <a:r>
              <a:rPr lang="en-US" altLang="ko-KR" smtClean="0"/>
              <a:t>IMID 2017  Mora Veera Madhava Rao, Cheol-Hee Moon, Paper No:01-1006</a:t>
            </a:r>
            <a:endParaRPr lang="ko-KR" altLang="en-US"/>
          </a:p>
        </p:txBody>
      </p:sp>
      <p:sp>
        <p:nvSpPr>
          <p:cNvPr id="5" name="슬라이드 번호 개체 틀 4"/>
          <p:cNvSpPr>
            <a:spLocks noGrp="1"/>
          </p:cNvSpPr>
          <p:nvPr>
            <p:ph type="sldNum" sz="quarter" idx="12"/>
          </p:nvPr>
        </p:nvSpPr>
        <p:spPr/>
        <p:txBody>
          <a:bodyPr/>
          <a:lstStyle/>
          <a:p>
            <a:fld id="{74453A04-D89D-490D-88C1-5D2014348B69}" type="slidenum">
              <a:rPr lang="ko-KR" altLang="en-US" smtClean="0"/>
              <a:t>‹#›</a:t>
            </a:fld>
            <a:endParaRPr lang="ko-KR" altLang="en-US"/>
          </a:p>
        </p:txBody>
      </p:sp>
    </p:spTree>
    <p:extLst>
      <p:ext uri="{BB962C8B-B14F-4D97-AF65-F5344CB8AC3E}">
        <p14:creationId xmlns:p14="http://schemas.microsoft.com/office/powerpoint/2010/main" val="2347157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71874B79-1942-445F-9EB9-33AE137C7B5E}" type="datetime1">
              <a:rPr lang="ko-KR" altLang="en-US" smtClean="0"/>
              <a:t>2017-08-25</a:t>
            </a:fld>
            <a:endParaRPr lang="ko-KR" altLang="en-US"/>
          </a:p>
        </p:txBody>
      </p:sp>
      <p:sp>
        <p:nvSpPr>
          <p:cNvPr id="3" name="바닥글 개체 틀 2"/>
          <p:cNvSpPr>
            <a:spLocks noGrp="1"/>
          </p:cNvSpPr>
          <p:nvPr>
            <p:ph type="ftr" sz="quarter" idx="11"/>
          </p:nvPr>
        </p:nvSpPr>
        <p:spPr/>
        <p:txBody>
          <a:bodyPr/>
          <a:lstStyle/>
          <a:p>
            <a:r>
              <a:rPr lang="en-US" altLang="ko-KR" smtClean="0"/>
              <a:t>IMID 2017  Mora Veera Madhava Rao, Cheol-Hee Moon, Paper No:01-1006</a:t>
            </a:r>
            <a:endParaRPr lang="ko-KR" altLang="en-US"/>
          </a:p>
        </p:txBody>
      </p:sp>
      <p:sp>
        <p:nvSpPr>
          <p:cNvPr id="4" name="슬라이드 번호 개체 틀 3"/>
          <p:cNvSpPr>
            <a:spLocks noGrp="1"/>
          </p:cNvSpPr>
          <p:nvPr>
            <p:ph type="sldNum" sz="quarter" idx="12"/>
          </p:nvPr>
        </p:nvSpPr>
        <p:spPr/>
        <p:txBody>
          <a:bodyPr/>
          <a:lstStyle/>
          <a:p>
            <a:fld id="{74453A04-D89D-490D-88C1-5D2014348B69}" type="slidenum">
              <a:rPr lang="ko-KR" altLang="en-US" smtClean="0"/>
              <a:t>‹#›</a:t>
            </a:fld>
            <a:endParaRPr lang="ko-KR" altLang="en-US"/>
          </a:p>
        </p:txBody>
      </p:sp>
    </p:spTree>
    <p:extLst>
      <p:ext uri="{BB962C8B-B14F-4D97-AF65-F5344CB8AC3E}">
        <p14:creationId xmlns:p14="http://schemas.microsoft.com/office/powerpoint/2010/main" val="1684361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4CD2E624-881B-49EE-8A2B-77BC5AEFB002}" type="datetime1">
              <a:rPr lang="ko-KR" altLang="en-US" smtClean="0"/>
              <a:t>2017-08-25</a:t>
            </a:fld>
            <a:endParaRPr lang="ko-KR" altLang="en-US"/>
          </a:p>
        </p:txBody>
      </p:sp>
      <p:sp>
        <p:nvSpPr>
          <p:cNvPr id="6" name="바닥글 개체 틀 5"/>
          <p:cNvSpPr>
            <a:spLocks noGrp="1"/>
          </p:cNvSpPr>
          <p:nvPr>
            <p:ph type="ftr" sz="quarter" idx="11"/>
          </p:nvPr>
        </p:nvSpPr>
        <p:spPr/>
        <p:txBody>
          <a:bodyPr/>
          <a:lstStyle/>
          <a:p>
            <a:r>
              <a:rPr lang="en-US" altLang="ko-KR" smtClean="0"/>
              <a:t>IMID 2017  Mora Veera Madhava Rao, Cheol-Hee Moon, Paper No:01-1006</a:t>
            </a:r>
            <a:endParaRPr lang="ko-KR" altLang="en-US"/>
          </a:p>
        </p:txBody>
      </p:sp>
      <p:sp>
        <p:nvSpPr>
          <p:cNvPr id="7" name="슬라이드 번호 개체 틀 6"/>
          <p:cNvSpPr>
            <a:spLocks noGrp="1"/>
          </p:cNvSpPr>
          <p:nvPr>
            <p:ph type="sldNum" sz="quarter" idx="12"/>
          </p:nvPr>
        </p:nvSpPr>
        <p:spPr/>
        <p:txBody>
          <a:bodyPr/>
          <a:lstStyle/>
          <a:p>
            <a:fld id="{74453A04-D89D-490D-88C1-5D2014348B69}" type="slidenum">
              <a:rPr lang="ko-KR" altLang="en-US" smtClean="0"/>
              <a:t>‹#›</a:t>
            </a:fld>
            <a:endParaRPr lang="ko-KR" altLang="en-US"/>
          </a:p>
        </p:txBody>
      </p:sp>
    </p:spTree>
    <p:extLst>
      <p:ext uri="{BB962C8B-B14F-4D97-AF65-F5344CB8AC3E}">
        <p14:creationId xmlns:p14="http://schemas.microsoft.com/office/powerpoint/2010/main" val="156080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95875C2A-4B34-4B02-8298-299E0A7C7246}" type="datetime1">
              <a:rPr lang="ko-KR" altLang="en-US" smtClean="0"/>
              <a:t>2017-08-25</a:t>
            </a:fld>
            <a:endParaRPr lang="ko-KR" altLang="en-US"/>
          </a:p>
        </p:txBody>
      </p:sp>
      <p:sp>
        <p:nvSpPr>
          <p:cNvPr id="6" name="바닥글 개체 틀 5"/>
          <p:cNvSpPr>
            <a:spLocks noGrp="1"/>
          </p:cNvSpPr>
          <p:nvPr>
            <p:ph type="ftr" sz="quarter" idx="11"/>
          </p:nvPr>
        </p:nvSpPr>
        <p:spPr/>
        <p:txBody>
          <a:bodyPr/>
          <a:lstStyle/>
          <a:p>
            <a:r>
              <a:rPr lang="en-US" altLang="ko-KR" smtClean="0"/>
              <a:t>IMID 2017  Mora Veera Madhava Rao, Cheol-Hee Moon, Paper No:01-1006</a:t>
            </a:r>
            <a:endParaRPr lang="ko-KR" altLang="en-US"/>
          </a:p>
        </p:txBody>
      </p:sp>
      <p:sp>
        <p:nvSpPr>
          <p:cNvPr id="7" name="슬라이드 번호 개체 틀 6"/>
          <p:cNvSpPr>
            <a:spLocks noGrp="1"/>
          </p:cNvSpPr>
          <p:nvPr>
            <p:ph type="sldNum" sz="quarter" idx="12"/>
          </p:nvPr>
        </p:nvSpPr>
        <p:spPr/>
        <p:txBody>
          <a:bodyPr/>
          <a:lstStyle/>
          <a:p>
            <a:fld id="{74453A04-D89D-490D-88C1-5D2014348B69}" type="slidenum">
              <a:rPr lang="ko-KR" altLang="en-US" smtClean="0"/>
              <a:t>‹#›</a:t>
            </a:fld>
            <a:endParaRPr lang="ko-KR" altLang="en-US"/>
          </a:p>
        </p:txBody>
      </p:sp>
    </p:spTree>
    <p:extLst>
      <p:ext uri="{BB962C8B-B14F-4D97-AF65-F5344CB8AC3E}">
        <p14:creationId xmlns:p14="http://schemas.microsoft.com/office/powerpoint/2010/main" val="3606698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9484CC2C-0177-496D-AF88-B5DE948AB9E3}" type="datetime1">
              <a:rPr lang="ko-KR" altLang="en-US" smtClean="0"/>
              <a:t>2017-08-25</a:t>
            </a:fld>
            <a:endParaRPr lang="ko-KR" altLang="en-US"/>
          </a:p>
        </p:txBody>
      </p:sp>
      <p:sp>
        <p:nvSpPr>
          <p:cNvPr id="5" name="바닥글 개체 틀 4"/>
          <p:cNvSpPr>
            <a:spLocks noGrp="1"/>
          </p:cNvSpPr>
          <p:nvPr>
            <p:ph type="ftr" sz="quarter" idx="11"/>
          </p:nvPr>
        </p:nvSpPr>
        <p:spPr/>
        <p:txBody>
          <a:bodyPr/>
          <a:lstStyle/>
          <a:p>
            <a:r>
              <a:rPr lang="en-US" altLang="ko-KR" smtClean="0"/>
              <a:t>IMID 2017  Mora Veera Madhava Rao, Cheol-Hee Moon, Paper No:01-1006</a:t>
            </a:r>
            <a:endParaRPr lang="ko-KR" altLang="en-US"/>
          </a:p>
        </p:txBody>
      </p:sp>
      <p:sp>
        <p:nvSpPr>
          <p:cNvPr id="6" name="슬라이드 번호 개체 틀 5"/>
          <p:cNvSpPr>
            <a:spLocks noGrp="1"/>
          </p:cNvSpPr>
          <p:nvPr>
            <p:ph type="sldNum" sz="quarter" idx="12"/>
          </p:nvPr>
        </p:nvSpPr>
        <p:spPr/>
        <p:txBody>
          <a:bodyPr/>
          <a:lstStyle/>
          <a:p>
            <a:fld id="{74453A04-D89D-490D-88C1-5D2014348B69}" type="slidenum">
              <a:rPr lang="ko-KR" altLang="en-US" smtClean="0"/>
              <a:t>‹#›</a:t>
            </a:fld>
            <a:endParaRPr lang="ko-KR" altLang="en-US"/>
          </a:p>
        </p:txBody>
      </p:sp>
    </p:spTree>
    <p:extLst>
      <p:ext uri="{BB962C8B-B14F-4D97-AF65-F5344CB8AC3E}">
        <p14:creationId xmlns:p14="http://schemas.microsoft.com/office/powerpoint/2010/main" val="376584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7A9929AC-08EB-48DD-BF64-C135A465DF4C}" type="datetime1">
              <a:rPr lang="ko-KR" altLang="en-US" smtClean="0"/>
              <a:t>2017-08-25</a:t>
            </a:fld>
            <a:endParaRPr lang="ko-KR" altLang="en-US"/>
          </a:p>
        </p:txBody>
      </p:sp>
      <p:sp>
        <p:nvSpPr>
          <p:cNvPr id="5" name="바닥글 개체 틀 4"/>
          <p:cNvSpPr>
            <a:spLocks noGrp="1"/>
          </p:cNvSpPr>
          <p:nvPr>
            <p:ph type="ftr" sz="quarter" idx="11"/>
          </p:nvPr>
        </p:nvSpPr>
        <p:spPr/>
        <p:txBody>
          <a:bodyPr/>
          <a:lstStyle/>
          <a:p>
            <a:r>
              <a:rPr lang="en-US" altLang="ko-KR" smtClean="0"/>
              <a:t>IMID 2017  Mora Veera Madhava Rao, Cheol-Hee Moon, Paper No:01-1006</a:t>
            </a:r>
            <a:endParaRPr lang="ko-KR" altLang="en-US"/>
          </a:p>
        </p:txBody>
      </p:sp>
      <p:sp>
        <p:nvSpPr>
          <p:cNvPr id="6" name="슬라이드 번호 개체 틀 5"/>
          <p:cNvSpPr>
            <a:spLocks noGrp="1"/>
          </p:cNvSpPr>
          <p:nvPr>
            <p:ph type="sldNum" sz="quarter" idx="12"/>
          </p:nvPr>
        </p:nvSpPr>
        <p:spPr/>
        <p:txBody>
          <a:bodyPr/>
          <a:lstStyle/>
          <a:p>
            <a:fld id="{74453A04-D89D-490D-88C1-5D2014348B69}" type="slidenum">
              <a:rPr lang="ko-KR" altLang="en-US" smtClean="0"/>
              <a:t>‹#›</a:t>
            </a:fld>
            <a:endParaRPr lang="ko-KR" altLang="en-US"/>
          </a:p>
        </p:txBody>
      </p:sp>
    </p:spTree>
    <p:extLst>
      <p:ext uri="{BB962C8B-B14F-4D97-AF65-F5344CB8AC3E}">
        <p14:creationId xmlns:p14="http://schemas.microsoft.com/office/powerpoint/2010/main" val="808108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D4CCEA-6A4F-4916-9F7E-22C0147FBD80}" type="datetime1">
              <a:rPr lang="ko-KR" altLang="en-US" smtClean="0"/>
              <a:t>2017-08-25</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ko-KR" smtClean="0"/>
              <a:t>IMID 2017  Mora Veera Madhava Rao, Cheol-Hee Moon, Paper No:01-1006</a:t>
            </a:r>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53A04-D89D-490D-88C1-5D2014348B69}" type="slidenum">
              <a:rPr lang="ko-KR" altLang="en-US" smtClean="0"/>
              <a:t>‹#›</a:t>
            </a:fld>
            <a:endParaRPr lang="ko-KR" altLang="en-US"/>
          </a:p>
        </p:txBody>
      </p:sp>
    </p:spTree>
    <p:extLst>
      <p:ext uri="{BB962C8B-B14F-4D97-AF65-F5344CB8AC3E}">
        <p14:creationId xmlns:p14="http://schemas.microsoft.com/office/powerpoint/2010/main" val="1965543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dhavmora@yahoo.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0.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1.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179917" y="1268760"/>
            <a:ext cx="8496944" cy="2308324"/>
          </a:xfrm>
          <a:prstGeom prst="rect">
            <a:avLst/>
          </a:prstGeom>
        </p:spPr>
        <p:txBody>
          <a:bodyPr wrap="square">
            <a:spAutoFit/>
          </a:bodyPr>
          <a:lstStyle/>
          <a:p>
            <a:pPr algn="ctr" hangingPunct="0">
              <a:spcAft>
                <a:spcPts val="0"/>
              </a:spcAft>
            </a:pPr>
            <a:r>
              <a:rPr lang="en-US" altLang="ko-KR" sz="4800" b="1" spc="-20" dirty="0">
                <a:solidFill>
                  <a:srgbClr val="000000"/>
                </a:solidFill>
                <a:latin typeface="Times New Roman" pitchFamily="18" charset="0"/>
                <a:ea typeface="바탕체"/>
                <a:cs typeface="Times New Roman" pitchFamily="18" charset="0"/>
              </a:rPr>
              <a:t>Efficient electron transport layer for high performance Polymer Light-Emitting Devices</a:t>
            </a:r>
            <a:endParaRPr lang="ko-KR" altLang="ko-KR" sz="4800" b="1" dirty="0">
              <a:effectLst/>
              <a:latin typeface="Times New Roman" pitchFamily="18" charset="0"/>
              <a:ea typeface="바탕체"/>
              <a:cs typeface="Times New Roman" pitchFamily="18" charset="0"/>
            </a:endParaRPr>
          </a:p>
        </p:txBody>
      </p:sp>
      <p:sp>
        <p:nvSpPr>
          <p:cNvPr id="5" name="직사각형 4"/>
          <p:cNvSpPr/>
          <p:nvPr/>
        </p:nvSpPr>
        <p:spPr>
          <a:xfrm>
            <a:off x="179917" y="4293096"/>
            <a:ext cx="8496944" cy="1569660"/>
          </a:xfrm>
          <a:prstGeom prst="rect">
            <a:avLst/>
          </a:prstGeom>
        </p:spPr>
        <p:txBody>
          <a:bodyPr wrap="square">
            <a:spAutoFit/>
          </a:bodyPr>
          <a:lstStyle/>
          <a:p>
            <a:pPr algn="ctr" hangingPunct="0">
              <a:spcAft>
                <a:spcPts val="0"/>
              </a:spcAft>
            </a:pPr>
            <a:r>
              <a:rPr lang="en-US" altLang="ko-KR" sz="2400" b="1" i="1" spc="-20" dirty="0" smtClean="0">
                <a:solidFill>
                  <a:srgbClr val="000000"/>
                </a:solidFill>
                <a:effectLst/>
                <a:latin typeface="Times New Roman" pitchFamily="18" charset="0"/>
                <a:ea typeface="바탕체"/>
                <a:cs typeface="Times New Roman" pitchFamily="18" charset="0"/>
              </a:rPr>
              <a:t>Mora </a:t>
            </a:r>
            <a:r>
              <a:rPr lang="en-US" altLang="ko-KR" sz="2400" b="1" i="1" spc="-20" dirty="0" err="1" smtClean="0">
                <a:solidFill>
                  <a:srgbClr val="000000"/>
                </a:solidFill>
                <a:effectLst/>
                <a:latin typeface="Times New Roman" pitchFamily="18" charset="0"/>
                <a:ea typeface="바탕체"/>
                <a:cs typeface="Times New Roman" pitchFamily="18" charset="0"/>
              </a:rPr>
              <a:t>Veera</a:t>
            </a:r>
            <a:r>
              <a:rPr lang="en-US" altLang="ko-KR" sz="2400" b="1" i="1" spc="-20" dirty="0" smtClean="0">
                <a:solidFill>
                  <a:srgbClr val="000000"/>
                </a:solidFill>
                <a:effectLst/>
                <a:latin typeface="Times New Roman" pitchFamily="18" charset="0"/>
                <a:ea typeface="바탕체"/>
                <a:cs typeface="Times New Roman" pitchFamily="18" charset="0"/>
              </a:rPr>
              <a:t> </a:t>
            </a:r>
            <a:r>
              <a:rPr lang="en-US" altLang="ko-KR" sz="2400" b="1" i="1" spc="-20" dirty="0" err="1" smtClean="0">
                <a:solidFill>
                  <a:srgbClr val="000000"/>
                </a:solidFill>
                <a:effectLst/>
                <a:latin typeface="Times New Roman" pitchFamily="18" charset="0"/>
                <a:ea typeface="바탕체"/>
                <a:cs typeface="Times New Roman" pitchFamily="18" charset="0"/>
              </a:rPr>
              <a:t>Madhava</a:t>
            </a:r>
            <a:r>
              <a:rPr lang="en-US" altLang="ko-KR" sz="2400" b="1" i="1" spc="-20" dirty="0" smtClean="0">
                <a:solidFill>
                  <a:srgbClr val="000000"/>
                </a:solidFill>
                <a:effectLst/>
                <a:latin typeface="Times New Roman" pitchFamily="18" charset="0"/>
                <a:ea typeface="바탕체"/>
                <a:cs typeface="Times New Roman" pitchFamily="18" charset="0"/>
              </a:rPr>
              <a:t> </a:t>
            </a:r>
            <a:r>
              <a:rPr lang="en-US" altLang="ko-KR" sz="2400" b="1" i="1" spc="-20" dirty="0" err="1" smtClean="0">
                <a:solidFill>
                  <a:srgbClr val="000000"/>
                </a:solidFill>
                <a:effectLst/>
                <a:latin typeface="Times New Roman" pitchFamily="18" charset="0"/>
                <a:ea typeface="바탕체"/>
                <a:cs typeface="Times New Roman" pitchFamily="18" charset="0"/>
              </a:rPr>
              <a:t>Rao</a:t>
            </a:r>
            <a:r>
              <a:rPr lang="en-US" altLang="ko-KR" sz="2400" b="1" i="1" spc="-20" dirty="0" smtClean="0">
                <a:solidFill>
                  <a:srgbClr val="000000"/>
                </a:solidFill>
                <a:effectLst/>
                <a:latin typeface="Times New Roman" pitchFamily="18" charset="0"/>
                <a:ea typeface="바탕체"/>
                <a:cs typeface="Times New Roman" pitchFamily="18" charset="0"/>
              </a:rPr>
              <a:t>, </a:t>
            </a:r>
            <a:r>
              <a:rPr lang="en-US" altLang="ko-KR" sz="2400" b="1" i="1" spc="-20" dirty="0" err="1" smtClean="0">
                <a:solidFill>
                  <a:srgbClr val="000000"/>
                </a:solidFill>
                <a:effectLst/>
                <a:latin typeface="Times New Roman" pitchFamily="18" charset="0"/>
                <a:ea typeface="바탕체"/>
                <a:cs typeface="Times New Roman" pitchFamily="18" charset="0"/>
              </a:rPr>
              <a:t>Cheol-Hee</a:t>
            </a:r>
            <a:r>
              <a:rPr lang="en-US" altLang="ko-KR" sz="2400" b="1" i="1" spc="-20" dirty="0" smtClean="0">
                <a:solidFill>
                  <a:srgbClr val="000000"/>
                </a:solidFill>
                <a:effectLst/>
                <a:latin typeface="Times New Roman" pitchFamily="18" charset="0"/>
                <a:ea typeface="바탕체"/>
                <a:cs typeface="Times New Roman" pitchFamily="18" charset="0"/>
              </a:rPr>
              <a:t> Moon</a:t>
            </a:r>
            <a:endParaRPr lang="ko-KR" altLang="ko-KR" sz="2400" dirty="0" smtClean="0">
              <a:effectLst/>
              <a:latin typeface="Times New Roman" pitchFamily="18" charset="0"/>
              <a:ea typeface="바탕체"/>
              <a:cs typeface="Times New Roman" pitchFamily="18" charset="0"/>
            </a:endParaRPr>
          </a:p>
          <a:p>
            <a:pPr algn="ctr" hangingPunct="0">
              <a:spcAft>
                <a:spcPts val="0"/>
              </a:spcAft>
            </a:pPr>
            <a:r>
              <a:rPr lang="en-US" altLang="ko-KR" sz="2400" b="1" i="1" spc="-20" dirty="0" smtClean="0">
                <a:solidFill>
                  <a:srgbClr val="000000"/>
                </a:solidFill>
                <a:effectLst/>
                <a:latin typeface="Times New Roman" pitchFamily="18" charset="0"/>
                <a:ea typeface="바탕체"/>
                <a:cs typeface="Times New Roman" pitchFamily="18" charset="0"/>
              </a:rPr>
              <a:t>Department of Display Engineering, </a:t>
            </a:r>
            <a:r>
              <a:rPr lang="en-US" altLang="ko-KR" sz="2400" b="1" i="1" spc="-20" dirty="0" err="1" smtClean="0">
                <a:solidFill>
                  <a:srgbClr val="000000"/>
                </a:solidFill>
                <a:effectLst/>
                <a:latin typeface="Times New Roman" pitchFamily="18" charset="0"/>
                <a:ea typeface="바탕체"/>
                <a:cs typeface="Times New Roman" pitchFamily="18" charset="0"/>
              </a:rPr>
              <a:t>Hoseo</a:t>
            </a:r>
            <a:r>
              <a:rPr lang="en-US" altLang="ko-KR" sz="2400" b="1" i="1" spc="-20" dirty="0" smtClean="0">
                <a:solidFill>
                  <a:srgbClr val="000000"/>
                </a:solidFill>
                <a:effectLst/>
                <a:latin typeface="Times New Roman" pitchFamily="18" charset="0"/>
                <a:ea typeface="바탕체"/>
                <a:cs typeface="Times New Roman" pitchFamily="18" charset="0"/>
              </a:rPr>
              <a:t> University, </a:t>
            </a:r>
            <a:r>
              <a:rPr lang="en-US" altLang="ko-KR" sz="2400" b="1" i="1" spc="-20" dirty="0" err="1" smtClean="0">
                <a:solidFill>
                  <a:srgbClr val="000000"/>
                </a:solidFill>
                <a:effectLst/>
                <a:latin typeface="Times New Roman" pitchFamily="18" charset="0"/>
                <a:ea typeface="바탕체"/>
                <a:cs typeface="Times New Roman" pitchFamily="18" charset="0"/>
              </a:rPr>
              <a:t>Asan</a:t>
            </a:r>
            <a:r>
              <a:rPr lang="en-US" altLang="ko-KR" sz="2400" b="1" i="1" spc="-20" dirty="0" smtClean="0">
                <a:solidFill>
                  <a:srgbClr val="000000"/>
                </a:solidFill>
                <a:effectLst/>
                <a:latin typeface="Times New Roman" pitchFamily="18" charset="0"/>
                <a:ea typeface="바탕체"/>
                <a:cs typeface="Times New Roman" pitchFamily="18" charset="0"/>
              </a:rPr>
              <a:t>, 336-795, Republic of Korea</a:t>
            </a:r>
            <a:endParaRPr lang="ko-KR" altLang="ko-KR" sz="2400" dirty="0" smtClean="0">
              <a:effectLst/>
              <a:latin typeface="Times New Roman" pitchFamily="18" charset="0"/>
              <a:ea typeface="바탕체"/>
              <a:cs typeface="Times New Roman" pitchFamily="18" charset="0"/>
            </a:endParaRPr>
          </a:p>
          <a:p>
            <a:pPr algn="ctr" hangingPunct="0">
              <a:spcAft>
                <a:spcPts val="0"/>
              </a:spcAft>
            </a:pPr>
            <a:r>
              <a:rPr lang="pt-BR" altLang="ko-KR" sz="2400" i="1" spc="-20" dirty="0" smtClean="0">
                <a:solidFill>
                  <a:srgbClr val="000000"/>
                </a:solidFill>
                <a:effectLst/>
                <a:latin typeface="Times New Roman" pitchFamily="18" charset="0"/>
                <a:ea typeface="바탕체"/>
                <a:cs typeface="Times New Roman" pitchFamily="18" charset="0"/>
              </a:rPr>
              <a:t>Tel.:82-41-540-5923, E-mail: </a:t>
            </a:r>
            <a:r>
              <a:rPr lang="pt-BR" altLang="ko-KR" sz="2400" i="1" u="sng" spc="-20" dirty="0" smtClean="0">
                <a:solidFill>
                  <a:srgbClr val="000000"/>
                </a:solidFill>
                <a:effectLst/>
                <a:latin typeface="Times New Roman" pitchFamily="18" charset="0"/>
                <a:ea typeface="바탕체"/>
                <a:cs typeface="Times New Roman" pitchFamily="18" charset="0"/>
                <a:hlinkClick r:id="rId3"/>
              </a:rPr>
              <a:t>madhavmora@yahoo.com</a:t>
            </a:r>
            <a:r>
              <a:rPr lang="pt-BR" altLang="ko-KR" sz="2400" i="1" spc="-20" dirty="0" smtClean="0">
                <a:solidFill>
                  <a:srgbClr val="000000"/>
                </a:solidFill>
                <a:effectLst/>
                <a:latin typeface="Times New Roman" pitchFamily="18" charset="0"/>
                <a:ea typeface="바탕체"/>
                <a:cs typeface="Times New Roman" pitchFamily="18" charset="0"/>
              </a:rPr>
              <a:t> </a:t>
            </a:r>
            <a:endParaRPr lang="ko-KR" altLang="ko-KR" sz="2400" dirty="0">
              <a:effectLst/>
              <a:latin typeface="Times New Roman" pitchFamily="18" charset="0"/>
              <a:ea typeface="바탕체"/>
              <a:cs typeface="Times New Roman" pitchFamily="18" charset="0"/>
            </a:endParaRPr>
          </a:p>
        </p:txBody>
      </p:sp>
      <p:sp>
        <p:nvSpPr>
          <p:cNvPr id="2" name="직사각형 1"/>
          <p:cNvSpPr/>
          <p:nvPr/>
        </p:nvSpPr>
        <p:spPr>
          <a:xfrm>
            <a:off x="6012160" y="0"/>
            <a:ext cx="3179931" cy="461665"/>
          </a:xfrm>
          <a:prstGeom prst="rect">
            <a:avLst/>
          </a:prstGeom>
        </p:spPr>
        <p:txBody>
          <a:bodyPr wrap="square">
            <a:spAutoFit/>
          </a:bodyPr>
          <a:lstStyle/>
          <a:p>
            <a:r>
              <a:rPr lang="en-US" altLang="ko-KR" sz="2400" b="1" dirty="0">
                <a:effectLst>
                  <a:outerShdw blurRad="38100" dist="38100" dir="2700000" algn="tl">
                    <a:srgbClr val="000000">
                      <a:alpha val="43137"/>
                    </a:srgbClr>
                  </a:outerShdw>
                </a:effectLst>
              </a:rPr>
              <a:t> Paper No.: 01_1006</a:t>
            </a:r>
            <a:endParaRPr lang="ko-KR" altLang="en-US" sz="2400" b="1" dirty="0">
              <a:effectLst>
                <a:outerShdw blurRad="38100" dist="38100" dir="2700000" algn="tl">
                  <a:srgbClr val="000000">
                    <a:alpha val="43137"/>
                  </a:srgbClr>
                </a:outerShdw>
              </a:effectLst>
            </a:endParaRPr>
          </a:p>
        </p:txBody>
      </p:sp>
      <p:sp>
        <p:nvSpPr>
          <p:cNvPr id="8" name="슬라이드 번호 개체 틀 7"/>
          <p:cNvSpPr>
            <a:spLocks noGrp="1"/>
          </p:cNvSpPr>
          <p:nvPr>
            <p:ph type="sldNum" sz="quarter" idx="12"/>
          </p:nvPr>
        </p:nvSpPr>
        <p:spPr/>
        <p:txBody>
          <a:bodyPr/>
          <a:lstStyle/>
          <a:p>
            <a:fld id="{74453A04-D89D-490D-88C1-5D2014348B69}" type="slidenum">
              <a:rPr lang="ko-KR" altLang="en-US" sz="2400" b="1" smtClean="0">
                <a:solidFill>
                  <a:schemeClr val="tx1"/>
                </a:solidFill>
                <a:effectLst>
                  <a:outerShdw blurRad="38100" dist="38100" dir="2700000" algn="tl">
                    <a:srgbClr val="000000">
                      <a:alpha val="43137"/>
                    </a:srgbClr>
                  </a:outerShdw>
                </a:effectLst>
              </a:rPr>
              <a:t>1</a:t>
            </a:fld>
            <a:endParaRPr lang="ko-KR" altLang="en-US" sz="2400" b="1" dirty="0">
              <a:solidFill>
                <a:schemeClr val="tx1"/>
              </a:solidFill>
              <a:effectLst>
                <a:outerShdw blurRad="38100" dist="38100" dir="2700000" algn="tl">
                  <a:srgbClr val="000000">
                    <a:alpha val="43137"/>
                  </a:srgbClr>
                </a:outerShdw>
              </a:effectLst>
            </a:endParaRPr>
          </a:p>
        </p:txBody>
      </p:sp>
      <p:sp>
        <p:nvSpPr>
          <p:cNvPr id="3" name="바닥글 개체 틀 2"/>
          <p:cNvSpPr>
            <a:spLocks noGrp="1"/>
          </p:cNvSpPr>
          <p:nvPr>
            <p:ph type="ftr" sz="quarter" idx="11"/>
          </p:nvPr>
        </p:nvSpPr>
        <p:spPr>
          <a:xfrm>
            <a:off x="1331640" y="6356350"/>
            <a:ext cx="6120680" cy="365125"/>
          </a:xfrm>
        </p:spPr>
        <p:txBody>
          <a:bodyPr/>
          <a:lstStyle/>
          <a:p>
            <a:r>
              <a:rPr lang="en-US" altLang="ko-KR" smtClean="0"/>
              <a:t>IMID 2017  Mora Veera Madhava Rao, Cheol-Hee Moon, Paper No:01-1006</a:t>
            </a:r>
            <a:endParaRPr lang="ko-KR" altLang="en-US" dirty="0"/>
          </a:p>
        </p:txBody>
      </p:sp>
      <p:pic>
        <p:nvPicPr>
          <p:cNvPr id="6146" name="Picture 2" descr="호서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340100"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48607" y="-11356"/>
            <a:ext cx="1524000" cy="162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35075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0" y="72824"/>
            <a:ext cx="5076056" cy="2852120"/>
          </a:xfrm>
          <a:prstGeom prst="rect">
            <a:avLst/>
          </a:prstGeom>
        </p:spPr>
        <p:txBody>
          <a:bodyPr vert="horz" lIns="91440" tIns="45720" rIns="91440" bIns="45720" rtlCol="0">
            <a:normAutofit fontScale="47500" lnSpcReduction="20000"/>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itchFamily="2" charset="2"/>
              <a:buNone/>
            </a:pPr>
            <a:r>
              <a:rPr lang="en-US" altLang="zh-TW" sz="7700" dirty="0" smtClean="0"/>
              <a:t>   </a:t>
            </a:r>
            <a:r>
              <a:rPr lang="en-US" altLang="zh-TW" sz="7700" b="1" u="sng" dirty="0" smtClean="0">
                <a:effectLst>
                  <a:outerShdw blurRad="38100" dist="38100" dir="2700000" algn="tl">
                    <a:srgbClr val="000000">
                      <a:alpha val="43137"/>
                    </a:srgbClr>
                  </a:outerShdw>
                </a:effectLst>
              </a:rPr>
              <a:t>Introduction</a:t>
            </a:r>
          </a:p>
          <a:p>
            <a:pPr>
              <a:lnSpc>
                <a:spcPct val="90000"/>
              </a:lnSpc>
              <a:buFont typeface="Wingdings" pitchFamily="2" charset="2"/>
              <a:buNone/>
            </a:pPr>
            <a:endParaRPr lang="en-US" altLang="zh-TW" sz="3800" b="1" u="sng" dirty="0" smtClean="0">
              <a:solidFill>
                <a:srgbClr val="0070C0"/>
              </a:solidFill>
              <a:latin typeface="Times New Roman" pitchFamily="18" charset="0"/>
              <a:cs typeface="Times New Roman" pitchFamily="18" charset="0"/>
            </a:endParaRPr>
          </a:p>
          <a:p>
            <a:pPr>
              <a:buFont typeface="Wingdings" pitchFamily="2" charset="2"/>
              <a:buChar char="Ø"/>
            </a:pPr>
            <a:r>
              <a:rPr lang="en-US" altLang="zh-TW" sz="4400" dirty="0">
                <a:solidFill>
                  <a:srgbClr val="0070C0"/>
                </a:solidFill>
                <a:latin typeface="Times New Roman" pitchFamily="18" charset="0"/>
                <a:cs typeface="Times New Roman" pitchFamily="18" charset="0"/>
              </a:rPr>
              <a:t>No backlight</a:t>
            </a:r>
          </a:p>
          <a:p>
            <a:pPr>
              <a:buFont typeface="Wingdings" pitchFamily="2" charset="2"/>
              <a:buChar char="Ø"/>
            </a:pPr>
            <a:r>
              <a:rPr lang="en-US" altLang="zh-TW" sz="4400" dirty="0">
                <a:solidFill>
                  <a:srgbClr val="0070C0"/>
                </a:solidFill>
                <a:latin typeface="Times New Roman" pitchFamily="18" charset="0"/>
                <a:cs typeface="Times New Roman" pitchFamily="18" charset="0"/>
              </a:rPr>
              <a:t>High brightness</a:t>
            </a:r>
          </a:p>
          <a:p>
            <a:pPr>
              <a:buFont typeface="Wingdings" pitchFamily="2" charset="2"/>
              <a:buChar char="Ø"/>
            </a:pPr>
            <a:r>
              <a:rPr lang="en-US" altLang="zh-TW" sz="4400" dirty="0">
                <a:solidFill>
                  <a:srgbClr val="0070C0"/>
                </a:solidFill>
                <a:latin typeface="Times New Roman" pitchFamily="18" charset="0"/>
                <a:cs typeface="Times New Roman" pitchFamily="18" charset="0"/>
              </a:rPr>
              <a:t>High contrast ratio</a:t>
            </a:r>
          </a:p>
          <a:p>
            <a:pPr>
              <a:buFont typeface="Wingdings" pitchFamily="2" charset="2"/>
              <a:buChar char="Ø"/>
            </a:pPr>
            <a:r>
              <a:rPr lang="en-US" altLang="zh-TW" sz="4400" dirty="0">
                <a:solidFill>
                  <a:srgbClr val="0070C0"/>
                </a:solidFill>
                <a:latin typeface="Times New Roman" pitchFamily="18" charset="0"/>
                <a:cs typeface="Times New Roman" pitchFamily="18" charset="0"/>
              </a:rPr>
              <a:t>Low power consumption than LCD</a:t>
            </a:r>
          </a:p>
          <a:p>
            <a:pPr>
              <a:buFont typeface="Wingdings" pitchFamily="2" charset="2"/>
              <a:buChar char="Ø"/>
            </a:pPr>
            <a:r>
              <a:rPr lang="en-US" altLang="zh-TW" sz="4400" dirty="0">
                <a:solidFill>
                  <a:srgbClr val="0070C0"/>
                </a:solidFill>
                <a:latin typeface="Times New Roman" pitchFamily="18" charset="0"/>
                <a:cs typeface="Times New Roman" pitchFamily="18" charset="0"/>
              </a:rPr>
              <a:t>Does not need diffusers , </a:t>
            </a:r>
            <a:r>
              <a:rPr lang="en-US" altLang="zh-TW" sz="4400" dirty="0" err="1">
                <a:solidFill>
                  <a:srgbClr val="0070C0"/>
                </a:solidFill>
                <a:latin typeface="Times New Roman" pitchFamily="18" charset="0"/>
                <a:cs typeface="Times New Roman" pitchFamily="18" charset="0"/>
              </a:rPr>
              <a:t>polarisers</a:t>
            </a:r>
            <a:r>
              <a:rPr lang="en-US" altLang="zh-TW" sz="4400" dirty="0">
                <a:solidFill>
                  <a:srgbClr val="0070C0"/>
                </a:solidFill>
                <a:latin typeface="Times New Roman" pitchFamily="18" charset="0"/>
                <a:cs typeface="Times New Roman" pitchFamily="18" charset="0"/>
              </a:rPr>
              <a:t> </a:t>
            </a:r>
            <a:r>
              <a:rPr lang="en-US" altLang="zh-TW" sz="4400" dirty="0" err="1">
                <a:solidFill>
                  <a:srgbClr val="0070C0"/>
                </a:solidFill>
                <a:latin typeface="Times New Roman" pitchFamily="18" charset="0"/>
                <a:cs typeface="Times New Roman" pitchFamily="18" charset="0"/>
              </a:rPr>
              <a:t>etc</a:t>
            </a:r>
            <a:r>
              <a:rPr lang="en-US" altLang="zh-TW" sz="4400" dirty="0">
                <a:solidFill>
                  <a:srgbClr val="0070C0"/>
                </a:solidFill>
                <a:latin typeface="Times New Roman" pitchFamily="18" charset="0"/>
                <a:cs typeface="Times New Roman" pitchFamily="18" charset="0"/>
              </a:rPr>
              <a:t> that goes with LCD display</a:t>
            </a:r>
          </a:p>
          <a:p>
            <a:pPr>
              <a:lnSpc>
                <a:spcPct val="90000"/>
              </a:lnSpc>
              <a:buFont typeface="Wingdings" pitchFamily="2" charset="2"/>
              <a:buNone/>
            </a:pPr>
            <a:endParaRPr lang="en-US" altLang="zh-TW" sz="2400" b="1" u="sng" dirty="0" smtClean="0"/>
          </a:p>
          <a:p>
            <a:pPr>
              <a:lnSpc>
                <a:spcPct val="90000"/>
              </a:lnSpc>
              <a:buFont typeface="Wingdings" pitchFamily="2" charset="2"/>
              <a:buNone/>
            </a:pPr>
            <a:endParaRPr lang="en-US" altLang="zh-TW" sz="2400" b="1" u="sng" dirty="0"/>
          </a:p>
          <a:p>
            <a:pPr>
              <a:lnSpc>
                <a:spcPct val="90000"/>
              </a:lnSpc>
              <a:buFont typeface="Wingdings" pitchFamily="2" charset="2"/>
              <a:buNone/>
            </a:pPr>
            <a:endParaRPr lang="en-US" altLang="zh-TW" sz="2400" b="1" u="sng" dirty="0" smtClean="0"/>
          </a:p>
          <a:p>
            <a:pPr>
              <a:lnSpc>
                <a:spcPct val="90000"/>
              </a:lnSpc>
              <a:buFont typeface="Wingdings" pitchFamily="2" charset="2"/>
              <a:buNone/>
            </a:pPr>
            <a:endParaRPr lang="en-US" altLang="zh-TW" sz="2400" b="1" u="sng" dirty="0"/>
          </a:p>
          <a:p>
            <a:pPr>
              <a:lnSpc>
                <a:spcPct val="90000"/>
              </a:lnSpc>
              <a:buFont typeface="Wingdings" pitchFamily="2" charset="2"/>
              <a:buNone/>
            </a:pPr>
            <a:endParaRPr lang="en-US" altLang="zh-TW" sz="2400" b="1" u="sng" dirty="0"/>
          </a:p>
          <a:p>
            <a:pPr>
              <a:lnSpc>
                <a:spcPct val="90000"/>
              </a:lnSpc>
              <a:buFont typeface="Wingdings" pitchFamily="2" charset="2"/>
              <a:buNone/>
            </a:pPr>
            <a:endParaRPr lang="en-US" altLang="zh-TW" sz="2400" b="1" u="sng" dirty="0" smtClean="0"/>
          </a:p>
          <a:p>
            <a:pPr>
              <a:lnSpc>
                <a:spcPct val="90000"/>
              </a:lnSpc>
              <a:buFont typeface="Wingdings" pitchFamily="2" charset="2"/>
              <a:buNone/>
            </a:pPr>
            <a:endParaRPr lang="en-US" altLang="zh-TW" sz="2400" b="1" u="sng" dirty="0" smtClean="0"/>
          </a:p>
          <a:p>
            <a:pPr>
              <a:lnSpc>
                <a:spcPct val="90000"/>
              </a:lnSpc>
              <a:buFont typeface="Wingdings" pitchFamily="2" charset="2"/>
              <a:buNone/>
            </a:pPr>
            <a:endParaRPr lang="en-US" altLang="zh-TW" sz="2400" b="1" u="sng" dirty="0" smtClean="0">
              <a:solidFill>
                <a:srgbClr val="0000FF"/>
              </a:solidFill>
            </a:endParaRPr>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686416"/>
            <a:ext cx="2133600" cy="199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97298" y="3322590"/>
            <a:ext cx="4546710" cy="2973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90000"/>
              </a:lnSpc>
              <a:buNone/>
            </a:pPr>
            <a:r>
              <a:rPr lang="en-US" altLang="zh-TW" sz="2400" dirty="0">
                <a:latin typeface="Times New Roman" pitchFamily="18" charset="0"/>
                <a:cs typeface="Tahoma" pitchFamily="34" charset="0"/>
              </a:rPr>
              <a:t>The PLED based on </a:t>
            </a:r>
            <a:r>
              <a:rPr lang="en-US" altLang="zh-TW" sz="2400" dirty="0" smtClean="0">
                <a:latin typeface="Times New Roman" pitchFamily="18" charset="0"/>
                <a:cs typeface="Tahoma" pitchFamily="34" charset="0"/>
              </a:rPr>
              <a:t>solution-processing technologies </a:t>
            </a:r>
            <a:r>
              <a:rPr lang="en-US" altLang="zh-TW" sz="2400" dirty="0">
                <a:latin typeface="Times New Roman" pitchFamily="18" charset="0"/>
                <a:cs typeface="Tahoma" pitchFamily="34" charset="0"/>
              </a:rPr>
              <a:t>have advantages</a:t>
            </a:r>
          </a:p>
          <a:p>
            <a:endParaRPr lang="en-US" altLang="zh-TW" sz="2400" dirty="0" smtClean="0">
              <a:solidFill>
                <a:srgbClr val="FF0000"/>
              </a:solidFill>
              <a:latin typeface="Times New Roman" pitchFamily="18" charset="0"/>
            </a:endParaRPr>
          </a:p>
          <a:p>
            <a:pPr>
              <a:buFont typeface="Wingdings" pitchFamily="2" charset="2"/>
              <a:buChar char="Ø"/>
            </a:pPr>
            <a:r>
              <a:rPr lang="en-US" altLang="zh-TW" sz="2400" dirty="0" smtClean="0">
                <a:solidFill>
                  <a:srgbClr val="FF0000"/>
                </a:solidFill>
                <a:latin typeface="Times New Roman" pitchFamily="18" charset="0"/>
              </a:rPr>
              <a:t> </a:t>
            </a:r>
            <a:r>
              <a:rPr lang="en-US" altLang="zh-TW" sz="2400" dirty="0">
                <a:solidFill>
                  <a:srgbClr val="FF0000"/>
                </a:solidFill>
                <a:latin typeface="Times New Roman" pitchFamily="18" charset="0"/>
              </a:rPr>
              <a:t>Low cost</a:t>
            </a:r>
          </a:p>
          <a:p>
            <a:pPr>
              <a:buFont typeface="Wingdings" pitchFamily="2" charset="2"/>
              <a:buChar char="Ø"/>
            </a:pPr>
            <a:r>
              <a:rPr lang="en-US" altLang="zh-TW" sz="2400" dirty="0">
                <a:solidFill>
                  <a:srgbClr val="FF0000"/>
                </a:solidFill>
                <a:latin typeface="Times New Roman" pitchFamily="18" charset="0"/>
              </a:rPr>
              <a:t> Large-area fabrications</a:t>
            </a:r>
          </a:p>
          <a:p>
            <a:pPr>
              <a:buFont typeface="Wingdings" pitchFamily="2" charset="2"/>
              <a:buChar char="Ø"/>
            </a:pPr>
            <a:r>
              <a:rPr lang="en-US" altLang="zh-TW" sz="2400" dirty="0">
                <a:solidFill>
                  <a:srgbClr val="FF0000"/>
                </a:solidFill>
                <a:latin typeface="Times New Roman" pitchFamily="18" charset="0"/>
              </a:rPr>
              <a:t> Light weight</a:t>
            </a:r>
          </a:p>
          <a:p>
            <a:pPr>
              <a:buFont typeface="Wingdings" pitchFamily="2" charset="2"/>
              <a:buChar char="Ø"/>
            </a:pPr>
            <a:r>
              <a:rPr lang="en-US" altLang="zh-TW" sz="2400" dirty="0">
                <a:solidFill>
                  <a:srgbClr val="FF0000"/>
                </a:solidFill>
                <a:latin typeface="Times New Roman" pitchFamily="18" charset="0"/>
              </a:rPr>
              <a:t> Easy Process</a:t>
            </a:r>
          </a:p>
          <a:p>
            <a:pPr>
              <a:buFont typeface="Wingdings" pitchFamily="2" charset="2"/>
              <a:buChar char="Ø"/>
            </a:pPr>
            <a:r>
              <a:rPr lang="en-US" altLang="zh-TW" sz="2400" dirty="0">
                <a:solidFill>
                  <a:srgbClr val="FF0000"/>
                </a:solidFill>
                <a:latin typeface="Times New Roman" pitchFamily="18" charset="0"/>
              </a:rPr>
              <a:t> </a:t>
            </a:r>
            <a:r>
              <a:rPr lang="en-US" altLang="zh-TW" sz="2400" dirty="0" smtClean="0">
                <a:solidFill>
                  <a:srgbClr val="FF0000"/>
                </a:solidFill>
                <a:latin typeface="Times New Roman" pitchFamily="18" charset="0"/>
              </a:rPr>
              <a:t>Flexible</a:t>
            </a:r>
            <a:endParaRPr lang="en-US" altLang="zh-TW" sz="2400" dirty="0">
              <a:solidFill>
                <a:srgbClr val="FF0000"/>
              </a:solidFill>
              <a:latin typeface="Times New Roman" pitchFamily="18" charset="0"/>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7084" y="4536762"/>
            <a:ext cx="2592388" cy="175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899" y="2368709"/>
            <a:ext cx="2101850" cy="216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0072" y="101368"/>
            <a:ext cx="3880778" cy="2128887"/>
          </a:xfrm>
          <a:prstGeom prst="rect">
            <a:avLst/>
          </a:prstGeom>
          <a:noFill/>
          <a:extLst>
            <a:ext uri="{909E8E84-426E-40DD-AFC4-6F175D3DCCD1}">
              <a14:hiddenFill xmlns:a14="http://schemas.microsoft.com/office/drawing/2010/main">
                <a:solidFill>
                  <a:srgbClr val="FFFFFF"/>
                </a:solidFill>
              </a14:hiddenFill>
            </a:ext>
          </a:extLst>
        </p:spPr>
      </p:pic>
      <p:sp>
        <p:nvSpPr>
          <p:cNvPr id="2" name="슬라이드 번호 개체 틀 1"/>
          <p:cNvSpPr>
            <a:spLocks noGrp="1"/>
          </p:cNvSpPr>
          <p:nvPr>
            <p:ph type="sldNum" sz="quarter" idx="12"/>
          </p:nvPr>
        </p:nvSpPr>
        <p:spPr/>
        <p:txBody>
          <a:bodyPr/>
          <a:lstStyle/>
          <a:p>
            <a:fld id="{74453A04-D89D-490D-88C1-5D2014348B69}" type="slidenum">
              <a:rPr lang="ko-KR" altLang="en-US" sz="2400" b="1" smtClean="0">
                <a:solidFill>
                  <a:schemeClr val="tx1"/>
                </a:solidFill>
                <a:effectLst>
                  <a:outerShdw blurRad="38100" dist="38100" dir="2700000" algn="tl">
                    <a:srgbClr val="000000">
                      <a:alpha val="43137"/>
                    </a:srgbClr>
                  </a:outerShdw>
                </a:effectLst>
              </a:rPr>
              <a:t>2</a:t>
            </a:fld>
            <a:endParaRPr lang="ko-KR" altLang="en-US" sz="2400" b="1" dirty="0">
              <a:solidFill>
                <a:schemeClr val="tx1"/>
              </a:solidFill>
              <a:effectLst>
                <a:outerShdw blurRad="38100" dist="38100" dir="2700000" algn="tl">
                  <a:srgbClr val="000000">
                    <a:alpha val="43137"/>
                  </a:srgbClr>
                </a:outerShdw>
              </a:effectLst>
            </a:endParaRPr>
          </a:p>
        </p:txBody>
      </p:sp>
      <p:sp>
        <p:nvSpPr>
          <p:cNvPr id="3" name="바닥글 개체 틀 2"/>
          <p:cNvSpPr>
            <a:spLocks noGrp="1"/>
          </p:cNvSpPr>
          <p:nvPr>
            <p:ph type="ftr" sz="quarter" idx="11"/>
          </p:nvPr>
        </p:nvSpPr>
        <p:spPr>
          <a:xfrm>
            <a:off x="1259632" y="6356350"/>
            <a:ext cx="5445968" cy="365125"/>
          </a:xfrm>
        </p:spPr>
        <p:txBody>
          <a:bodyPr/>
          <a:lstStyle/>
          <a:p>
            <a:r>
              <a:rPr lang="en-US" altLang="ko-KR" smtClean="0"/>
              <a:t>IMID 2017  Mora Veera Madhava Rao, Cheol-Hee Moon, Paper No:01-1006</a:t>
            </a:r>
            <a:endParaRPr lang="ko-KR" altLang="en-US" dirty="0"/>
          </a:p>
        </p:txBody>
      </p:sp>
    </p:spTree>
    <p:extLst>
      <p:ext uri="{BB962C8B-B14F-4D97-AF65-F5344CB8AC3E}">
        <p14:creationId xmlns:p14="http://schemas.microsoft.com/office/powerpoint/2010/main" val="226497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par>
                                <p:cTn id="8" presetID="4" presetClass="entr" presetSubtype="16"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ox(in)">
                                      <p:cBhvr>
                                        <p:cTn id="10" dur="500"/>
                                        <p:tgtEl>
                                          <p:spTgt spid="11"/>
                                        </p:tgtEl>
                                      </p:cBhvr>
                                    </p:animEffect>
                                  </p:childTnLst>
                                </p:cTn>
                              </p:par>
                              <p:par>
                                <p:cTn id="11" presetID="3" presetClass="entr" presetSubtype="1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533400" y="228600"/>
            <a:ext cx="80010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ko-KR" b="1">
              <a:ea typeface="굴림" charset="-127"/>
            </a:endParaRPr>
          </a:p>
          <a:p>
            <a:endParaRPr lang="en-US" altLang="ko-KR" b="1">
              <a:ea typeface="굴림" charset="-127"/>
            </a:endParaRPr>
          </a:p>
          <a:p>
            <a:endParaRPr lang="en-US" altLang="ko-KR" b="1">
              <a:ea typeface="굴림" charset="-127"/>
            </a:endParaRPr>
          </a:p>
          <a:p>
            <a:endParaRPr lang="en-US" altLang="ko-KR" b="1">
              <a:ea typeface="굴림" charset="-127"/>
            </a:endParaRPr>
          </a:p>
          <a:p>
            <a:endParaRPr lang="en-US" altLang="ko-KR" b="1">
              <a:ea typeface="굴림" charset="-127"/>
            </a:endParaRPr>
          </a:p>
        </p:txBody>
      </p:sp>
      <p:sp>
        <p:nvSpPr>
          <p:cNvPr id="5" name="Text Box 3"/>
          <p:cNvSpPr txBox="1">
            <a:spLocks noChangeArrowheads="1"/>
          </p:cNvSpPr>
          <p:nvPr/>
        </p:nvSpPr>
        <p:spPr bwMode="auto">
          <a:xfrm>
            <a:off x="468313" y="4510088"/>
            <a:ext cx="3600450" cy="576262"/>
          </a:xfrm>
          <a:prstGeom prst="rect">
            <a:avLst/>
          </a:prstGeom>
          <a:gradFill rotWithShape="1">
            <a:gsLst>
              <a:gs pos="0">
                <a:srgbClr val="00FFFF">
                  <a:gamma/>
                  <a:shade val="46275"/>
                  <a:invGamma/>
                </a:srgbClr>
              </a:gs>
              <a:gs pos="50000">
                <a:srgbClr val="00FFFF"/>
              </a:gs>
              <a:gs pos="100000">
                <a:srgbClr val="00FFFF">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pPr>
            <a:r>
              <a:rPr kumimoji="1" lang="en-US" altLang="zh-TW">
                <a:solidFill>
                  <a:schemeClr val="bg1"/>
                </a:solidFill>
                <a:ea typeface="新細明體" pitchFamily="18" charset="-120"/>
              </a:rPr>
              <a:t>Glass</a:t>
            </a:r>
          </a:p>
        </p:txBody>
      </p:sp>
      <p:sp>
        <p:nvSpPr>
          <p:cNvPr id="6" name="Text Box 4"/>
          <p:cNvSpPr txBox="1">
            <a:spLocks noChangeArrowheads="1"/>
          </p:cNvSpPr>
          <p:nvPr/>
        </p:nvSpPr>
        <p:spPr bwMode="auto">
          <a:xfrm>
            <a:off x="469900" y="4221163"/>
            <a:ext cx="3600450" cy="287337"/>
          </a:xfrm>
          <a:prstGeom prst="rect">
            <a:avLst/>
          </a:prstGeom>
          <a:gradFill rotWithShape="1">
            <a:gsLst>
              <a:gs pos="0">
                <a:srgbClr val="33CC33">
                  <a:gamma/>
                  <a:shade val="46275"/>
                  <a:invGamma/>
                </a:srgbClr>
              </a:gs>
              <a:gs pos="50000">
                <a:srgbClr val="33CC33"/>
              </a:gs>
              <a:gs pos="100000">
                <a:srgbClr val="33CC33">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pPr>
            <a:r>
              <a:rPr kumimoji="1" lang="en-US" altLang="zh-TW">
                <a:solidFill>
                  <a:srgbClr val="FFFFFF"/>
                </a:solidFill>
                <a:ea typeface="新細明體" pitchFamily="18" charset="-120"/>
              </a:rPr>
              <a:t>Anode</a:t>
            </a:r>
          </a:p>
        </p:txBody>
      </p:sp>
      <p:sp>
        <p:nvSpPr>
          <p:cNvPr id="7" name="Text Box 5"/>
          <p:cNvSpPr txBox="1">
            <a:spLocks noChangeArrowheads="1"/>
          </p:cNvSpPr>
          <p:nvPr/>
        </p:nvSpPr>
        <p:spPr bwMode="auto">
          <a:xfrm>
            <a:off x="828675" y="3716338"/>
            <a:ext cx="2879725" cy="503237"/>
          </a:xfrm>
          <a:prstGeom prst="rect">
            <a:avLst/>
          </a:prstGeom>
          <a:gradFill rotWithShape="1">
            <a:gsLst>
              <a:gs pos="0">
                <a:srgbClr val="0033CC">
                  <a:gamma/>
                  <a:shade val="46275"/>
                  <a:invGamma/>
                </a:srgbClr>
              </a:gs>
              <a:gs pos="50000">
                <a:srgbClr val="0033CC"/>
              </a:gs>
              <a:gs pos="100000">
                <a:srgbClr val="0033CC">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pPr>
            <a:r>
              <a:rPr kumimoji="1" lang="en-US" altLang="zh-TW">
                <a:latin typeface="Times New Roman" pitchFamily="18" charset="0"/>
                <a:ea typeface="新細明體" pitchFamily="18" charset="-120"/>
              </a:rPr>
              <a:t>HTL</a:t>
            </a:r>
          </a:p>
        </p:txBody>
      </p:sp>
      <p:sp>
        <p:nvSpPr>
          <p:cNvPr id="8" name="Text Box 6"/>
          <p:cNvSpPr txBox="1">
            <a:spLocks noChangeArrowheads="1"/>
          </p:cNvSpPr>
          <p:nvPr/>
        </p:nvSpPr>
        <p:spPr bwMode="auto">
          <a:xfrm>
            <a:off x="828675" y="3141663"/>
            <a:ext cx="2879725" cy="576262"/>
          </a:xfrm>
          <a:prstGeom prst="rect">
            <a:avLst/>
          </a:prstGeom>
          <a:solidFill>
            <a:srgbClr val="96969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pPr>
            <a:r>
              <a:rPr kumimoji="1" lang="en-US" altLang="zh-TW" sz="1600">
                <a:solidFill>
                  <a:srgbClr val="FF0000"/>
                </a:solidFill>
                <a:latin typeface="Times New Roman" pitchFamily="18" charset="0"/>
                <a:ea typeface="新細明體" pitchFamily="18" charset="-120"/>
              </a:rPr>
              <a:t>EML</a:t>
            </a:r>
          </a:p>
        </p:txBody>
      </p:sp>
      <p:sp>
        <p:nvSpPr>
          <p:cNvPr id="9" name="Text Box 7"/>
          <p:cNvSpPr txBox="1">
            <a:spLocks noChangeArrowheads="1"/>
          </p:cNvSpPr>
          <p:nvPr/>
        </p:nvSpPr>
        <p:spPr bwMode="auto">
          <a:xfrm>
            <a:off x="1116013" y="2565400"/>
            <a:ext cx="2303462" cy="576263"/>
          </a:xfrm>
          <a:prstGeom prst="rect">
            <a:avLst/>
          </a:prstGeom>
          <a:gradFill rotWithShape="1">
            <a:gsLst>
              <a:gs pos="0">
                <a:srgbClr val="DDDDDD">
                  <a:gamma/>
                  <a:shade val="46275"/>
                  <a:invGamma/>
                </a:srgbClr>
              </a:gs>
              <a:gs pos="50000">
                <a:srgbClr val="DDDDDD"/>
              </a:gs>
              <a:gs pos="100000">
                <a:srgbClr val="DDDDDD">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pPr>
            <a:r>
              <a:rPr kumimoji="1" lang="en-US" altLang="zh-TW" dirty="0">
                <a:ea typeface="新細明體" pitchFamily="18" charset="-120"/>
              </a:rPr>
              <a:t>Cathode</a:t>
            </a:r>
          </a:p>
        </p:txBody>
      </p:sp>
      <p:sp>
        <p:nvSpPr>
          <p:cNvPr id="10" name="Line 8"/>
          <p:cNvSpPr>
            <a:spLocks noChangeShapeType="1"/>
          </p:cNvSpPr>
          <p:nvPr/>
        </p:nvSpPr>
        <p:spPr bwMode="auto">
          <a:xfrm flipV="1">
            <a:off x="2197100" y="2062163"/>
            <a:ext cx="0" cy="5032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1" name="Line 9"/>
          <p:cNvSpPr>
            <a:spLocks noChangeShapeType="1"/>
          </p:cNvSpPr>
          <p:nvPr/>
        </p:nvSpPr>
        <p:spPr bwMode="auto">
          <a:xfrm flipH="1">
            <a:off x="541338" y="2062163"/>
            <a:ext cx="16557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2" name="Line 10"/>
          <p:cNvSpPr>
            <a:spLocks noChangeShapeType="1"/>
          </p:cNvSpPr>
          <p:nvPr/>
        </p:nvSpPr>
        <p:spPr bwMode="auto">
          <a:xfrm flipV="1">
            <a:off x="541338" y="3214688"/>
            <a:ext cx="0" cy="10080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3" name="Line 11"/>
          <p:cNvSpPr>
            <a:spLocks noChangeShapeType="1"/>
          </p:cNvSpPr>
          <p:nvPr/>
        </p:nvSpPr>
        <p:spPr bwMode="auto">
          <a:xfrm>
            <a:off x="325438" y="3214688"/>
            <a:ext cx="431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4" name="Line 12"/>
          <p:cNvSpPr>
            <a:spLocks noChangeShapeType="1"/>
          </p:cNvSpPr>
          <p:nvPr/>
        </p:nvSpPr>
        <p:spPr bwMode="auto">
          <a:xfrm>
            <a:off x="396875" y="3070225"/>
            <a:ext cx="2889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5" name="Line 13"/>
          <p:cNvSpPr>
            <a:spLocks noChangeShapeType="1"/>
          </p:cNvSpPr>
          <p:nvPr/>
        </p:nvSpPr>
        <p:spPr bwMode="auto">
          <a:xfrm>
            <a:off x="541338" y="2062163"/>
            <a:ext cx="0" cy="10080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nvGrpSpPr>
          <p:cNvPr id="16" name="Group 14"/>
          <p:cNvGrpSpPr>
            <a:grpSpLocks/>
          </p:cNvGrpSpPr>
          <p:nvPr/>
        </p:nvGrpSpPr>
        <p:grpSpPr bwMode="auto">
          <a:xfrm>
            <a:off x="3060700" y="2133600"/>
            <a:ext cx="358775" cy="360363"/>
            <a:chOff x="3243" y="2024"/>
            <a:chExt cx="181" cy="182"/>
          </a:xfrm>
        </p:grpSpPr>
        <p:sp>
          <p:nvSpPr>
            <p:cNvPr id="17" name="Oval 15"/>
            <p:cNvSpPr>
              <a:spLocks noChangeArrowheads="1"/>
            </p:cNvSpPr>
            <p:nvPr/>
          </p:nvSpPr>
          <p:spPr bwMode="auto">
            <a:xfrm>
              <a:off x="3243" y="2024"/>
              <a:ext cx="181" cy="18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8" name="Line 16"/>
            <p:cNvSpPr>
              <a:spLocks noChangeShapeType="1"/>
            </p:cNvSpPr>
            <p:nvPr/>
          </p:nvSpPr>
          <p:spPr bwMode="auto">
            <a:xfrm>
              <a:off x="3243" y="2115"/>
              <a:ext cx="18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sp>
        <p:nvSpPr>
          <p:cNvPr id="19" name="AutoShape 17"/>
          <p:cNvSpPr>
            <a:spLocks noChangeArrowheads="1"/>
          </p:cNvSpPr>
          <p:nvPr/>
        </p:nvSpPr>
        <p:spPr bwMode="auto">
          <a:xfrm>
            <a:off x="3060700" y="4581525"/>
            <a:ext cx="360363" cy="360363"/>
          </a:xfrm>
          <a:prstGeom prst="flowChartOr">
            <a:avLst/>
          </a:prstGeom>
          <a:noFill/>
          <a:ln w="9525">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20" name="AutoShape 18"/>
          <p:cNvSpPr>
            <a:spLocks noChangeArrowheads="1"/>
          </p:cNvSpPr>
          <p:nvPr/>
        </p:nvSpPr>
        <p:spPr bwMode="auto">
          <a:xfrm>
            <a:off x="395288" y="3429000"/>
            <a:ext cx="3600450" cy="2420938"/>
          </a:xfrm>
          <a:prstGeom prst="downArrow">
            <a:avLst>
              <a:gd name="adj1" fmla="val 50000"/>
              <a:gd name="adj2" fmla="val 25000"/>
            </a:avLst>
          </a:prstGeom>
          <a:gradFill rotWithShape="1">
            <a:gsLst>
              <a:gs pos="0">
                <a:srgbClr val="FFFFFF">
                  <a:alpha val="24001"/>
                </a:srgbClr>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kumimoji="1" lang="ko-KR" altLang="ko-KR">
              <a:latin typeface="Times New Roman" pitchFamily="18" charset="0"/>
              <a:ea typeface="新細明體" pitchFamily="18" charset="-120"/>
            </a:endParaRPr>
          </a:p>
        </p:txBody>
      </p:sp>
      <p:sp>
        <p:nvSpPr>
          <p:cNvPr id="21" name="Text Box 19"/>
          <p:cNvSpPr txBox="1">
            <a:spLocks noChangeArrowheads="1"/>
          </p:cNvSpPr>
          <p:nvPr/>
        </p:nvSpPr>
        <p:spPr bwMode="auto">
          <a:xfrm rot="5400000">
            <a:off x="665956" y="4237832"/>
            <a:ext cx="19319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TW" sz="2400">
                <a:solidFill>
                  <a:srgbClr val="FFFF00"/>
                </a:solidFill>
                <a:latin typeface="Times New Roman" pitchFamily="18" charset="0"/>
                <a:ea typeface="新細明體" pitchFamily="18" charset="-120"/>
              </a:rPr>
              <a:t>Light emitting</a:t>
            </a:r>
          </a:p>
        </p:txBody>
      </p:sp>
      <p:sp>
        <p:nvSpPr>
          <p:cNvPr id="22" name="Rectangle 20"/>
          <p:cNvSpPr>
            <a:spLocks noChangeArrowheads="1"/>
          </p:cNvSpPr>
          <p:nvPr/>
        </p:nvSpPr>
        <p:spPr bwMode="auto">
          <a:xfrm>
            <a:off x="6446838" y="4200525"/>
            <a:ext cx="576262" cy="2089150"/>
          </a:xfrm>
          <a:prstGeom prst="rect">
            <a:avLst/>
          </a:prstGeom>
          <a:gradFill rotWithShape="1">
            <a:gsLst>
              <a:gs pos="0">
                <a:srgbClr val="0033CC">
                  <a:gamma/>
                  <a:shade val="46275"/>
                  <a:invGamma/>
                </a:srgbClr>
              </a:gs>
              <a:gs pos="50000">
                <a:srgbClr val="0033CC"/>
              </a:gs>
              <a:gs pos="100000">
                <a:srgbClr val="0033CC">
                  <a:gamma/>
                  <a:shade val="46275"/>
                  <a:invGamma/>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TW" sz="1200">
                <a:solidFill>
                  <a:schemeClr val="bg2"/>
                </a:solidFill>
                <a:latin typeface="Times New Roman" pitchFamily="18" charset="0"/>
                <a:ea typeface="新細明體" pitchFamily="18" charset="-120"/>
              </a:rPr>
              <a:t>HTL</a:t>
            </a:r>
          </a:p>
        </p:txBody>
      </p:sp>
      <p:sp>
        <p:nvSpPr>
          <p:cNvPr id="23" name="Rectangle 21"/>
          <p:cNvSpPr>
            <a:spLocks noChangeArrowheads="1"/>
          </p:cNvSpPr>
          <p:nvPr/>
        </p:nvSpPr>
        <p:spPr bwMode="auto">
          <a:xfrm>
            <a:off x="7023100" y="4344988"/>
            <a:ext cx="574675" cy="2087562"/>
          </a:xfrm>
          <a:prstGeom prst="rect">
            <a:avLst/>
          </a:prstGeom>
          <a:solidFill>
            <a:srgbClr val="808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TW">
                <a:solidFill>
                  <a:srgbClr val="FF0066"/>
                </a:solidFill>
                <a:latin typeface="Times New Roman" pitchFamily="18" charset="0"/>
                <a:ea typeface="新細明體" pitchFamily="18" charset="-120"/>
              </a:rPr>
              <a:t>EML</a:t>
            </a:r>
          </a:p>
        </p:txBody>
      </p:sp>
      <p:sp>
        <p:nvSpPr>
          <p:cNvPr id="24" name="Rectangle 22"/>
          <p:cNvSpPr>
            <a:spLocks noChangeArrowheads="1"/>
          </p:cNvSpPr>
          <p:nvPr/>
        </p:nvSpPr>
        <p:spPr bwMode="auto">
          <a:xfrm>
            <a:off x="5797550" y="5857875"/>
            <a:ext cx="647700" cy="71438"/>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25" name="AutoShape 23"/>
          <p:cNvSpPr>
            <a:spLocks noChangeArrowheads="1"/>
          </p:cNvSpPr>
          <p:nvPr/>
        </p:nvSpPr>
        <p:spPr bwMode="auto">
          <a:xfrm>
            <a:off x="5799138" y="6361113"/>
            <a:ext cx="358775" cy="260350"/>
          </a:xfrm>
          <a:prstGeom prst="flowChartOr">
            <a:avLst/>
          </a:prstGeom>
          <a:noFill/>
          <a:ln w="9525">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26" name="Text Box 24"/>
          <p:cNvSpPr txBox="1">
            <a:spLocks noChangeArrowheads="1"/>
          </p:cNvSpPr>
          <p:nvPr/>
        </p:nvSpPr>
        <p:spPr bwMode="auto">
          <a:xfrm>
            <a:off x="5635625" y="5513388"/>
            <a:ext cx="7254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TW" sz="1600">
                <a:latin typeface="Times New Roman" pitchFamily="18" charset="0"/>
                <a:ea typeface="新細明體" pitchFamily="18" charset="-120"/>
              </a:rPr>
              <a:t>Anode</a:t>
            </a:r>
          </a:p>
        </p:txBody>
      </p:sp>
      <p:sp>
        <p:nvSpPr>
          <p:cNvPr id="27" name="Rectangle 25"/>
          <p:cNvSpPr>
            <a:spLocks noChangeArrowheads="1"/>
          </p:cNvSpPr>
          <p:nvPr/>
        </p:nvSpPr>
        <p:spPr bwMode="auto">
          <a:xfrm>
            <a:off x="7597775" y="4581525"/>
            <a:ext cx="541338" cy="714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28" name="Text Box 26"/>
          <p:cNvSpPr txBox="1">
            <a:spLocks noChangeArrowheads="1"/>
          </p:cNvSpPr>
          <p:nvPr/>
        </p:nvSpPr>
        <p:spPr bwMode="auto">
          <a:xfrm>
            <a:off x="7597775" y="4749800"/>
            <a:ext cx="8620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TW" sz="1600">
                <a:latin typeface="Times New Roman" pitchFamily="18" charset="0"/>
                <a:ea typeface="新細明體" pitchFamily="18" charset="-120"/>
              </a:rPr>
              <a:t>Cathode</a:t>
            </a:r>
          </a:p>
        </p:txBody>
      </p:sp>
      <p:grpSp>
        <p:nvGrpSpPr>
          <p:cNvPr id="29" name="Group 27"/>
          <p:cNvGrpSpPr>
            <a:grpSpLocks/>
          </p:cNvGrpSpPr>
          <p:nvPr/>
        </p:nvGrpSpPr>
        <p:grpSpPr bwMode="auto">
          <a:xfrm>
            <a:off x="7780338" y="4164013"/>
            <a:ext cx="358775" cy="360362"/>
            <a:chOff x="3243" y="2024"/>
            <a:chExt cx="181" cy="182"/>
          </a:xfrm>
        </p:grpSpPr>
        <p:sp>
          <p:nvSpPr>
            <p:cNvPr id="30" name="Oval 28"/>
            <p:cNvSpPr>
              <a:spLocks noChangeArrowheads="1"/>
            </p:cNvSpPr>
            <p:nvPr/>
          </p:nvSpPr>
          <p:spPr bwMode="auto">
            <a:xfrm>
              <a:off x="3243" y="2024"/>
              <a:ext cx="181" cy="18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31" name="Line 29"/>
            <p:cNvSpPr>
              <a:spLocks noChangeShapeType="1"/>
            </p:cNvSpPr>
            <p:nvPr/>
          </p:nvSpPr>
          <p:spPr bwMode="auto">
            <a:xfrm>
              <a:off x="3243" y="2115"/>
              <a:ext cx="18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sp>
        <p:nvSpPr>
          <p:cNvPr id="32" name="AutoShape 30"/>
          <p:cNvSpPr>
            <a:spLocks noChangeArrowheads="1"/>
          </p:cNvSpPr>
          <p:nvPr/>
        </p:nvSpPr>
        <p:spPr bwMode="auto">
          <a:xfrm>
            <a:off x="5797550" y="6000750"/>
            <a:ext cx="360363" cy="360363"/>
          </a:xfrm>
          <a:prstGeom prst="flowChartOr">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33" name="AutoShape 31"/>
          <p:cNvSpPr>
            <a:spLocks noChangeArrowheads="1"/>
          </p:cNvSpPr>
          <p:nvPr/>
        </p:nvSpPr>
        <p:spPr bwMode="auto">
          <a:xfrm>
            <a:off x="5148263" y="4652963"/>
            <a:ext cx="2124075" cy="1196975"/>
          </a:xfrm>
          <a:prstGeom prst="leftArrow">
            <a:avLst>
              <a:gd name="adj1" fmla="val 50000"/>
              <a:gd name="adj2" fmla="val 44363"/>
            </a:avLst>
          </a:prstGeom>
          <a:solidFill>
            <a:srgbClr val="DDDDDD">
              <a:alpha val="71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34" name="Text Box 32"/>
          <p:cNvSpPr txBox="1">
            <a:spLocks noChangeArrowheads="1"/>
          </p:cNvSpPr>
          <p:nvPr/>
        </p:nvSpPr>
        <p:spPr bwMode="auto">
          <a:xfrm>
            <a:off x="5408613" y="5146675"/>
            <a:ext cx="149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TW">
                <a:solidFill>
                  <a:srgbClr val="FF0066"/>
                </a:solidFill>
                <a:latin typeface="Times New Roman" pitchFamily="18" charset="0"/>
                <a:ea typeface="新細明體" pitchFamily="18" charset="-120"/>
              </a:rPr>
              <a:t>Light emitting</a:t>
            </a:r>
          </a:p>
        </p:txBody>
      </p:sp>
      <p:sp>
        <p:nvSpPr>
          <p:cNvPr id="35" name="Rectangle 34"/>
          <p:cNvSpPr>
            <a:spLocks noChangeArrowheads="1"/>
          </p:cNvSpPr>
          <p:nvPr/>
        </p:nvSpPr>
        <p:spPr bwMode="auto">
          <a:xfrm>
            <a:off x="381000" y="381000"/>
            <a:ext cx="301556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TW" sz="2800" b="1" u="sng" dirty="0" smtClean="0">
                <a:solidFill>
                  <a:srgbClr val="FF0000"/>
                </a:solidFill>
                <a:effectLst>
                  <a:outerShdw blurRad="38100" dist="38100" dir="2700000" algn="tl">
                    <a:srgbClr val="000000">
                      <a:alpha val="43137"/>
                    </a:srgbClr>
                  </a:outerShdw>
                </a:effectLst>
                <a:latin typeface="Times New Roman" pitchFamily="18" charset="0"/>
                <a:ea typeface="新細明體" pitchFamily="18" charset="-120"/>
              </a:rPr>
              <a:t>Principle </a:t>
            </a:r>
            <a:r>
              <a:rPr kumimoji="1" lang="en-US" altLang="zh-TW" sz="2800" b="1" u="sng" dirty="0">
                <a:solidFill>
                  <a:srgbClr val="FF0000"/>
                </a:solidFill>
                <a:effectLst>
                  <a:outerShdw blurRad="38100" dist="38100" dir="2700000" algn="tl">
                    <a:srgbClr val="000000">
                      <a:alpha val="43137"/>
                    </a:srgbClr>
                  </a:outerShdw>
                </a:effectLst>
                <a:latin typeface="Times New Roman" pitchFamily="18" charset="0"/>
                <a:ea typeface="新細明體" pitchFamily="18" charset="-120"/>
              </a:rPr>
              <a:t>of </a:t>
            </a:r>
            <a:r>
              <a:rPr kumimoji="1" lang="en-US" altLang="zh-TW" sz="2800" b="1" u="sng" dirty="0" smtClean="0">
                <a:solidFill>
                  <a:srgbClr val="FF0000"/>
                </a:solidFill>
                <a:effectLst>
                  <a:outerShdw blurRad="38100" dist="38100" dir="2700000" algn="tl">
                    <a:srgbClr val="000000">
                      <a:alpha val="43137"/>
                    </a:srgbClr>
                  </a:outerShdw>
                </a:effectLst>
                <a:latin typeface="Times New Roman" pitchFamily="18" charset="0"/>
                <a:ea typeface="新細明體" pitchFamily="18" charset="-120"/>
              </a:rPr>
              <a:t>PLED</a:t>
            </a:r>
            <a:endParaRPr kumimoji="1" lang="zh-TW" altLang="en-US" sz="2800" b="1" u="sng" dirty="0">
              <a:solidFill>
                <a:srgbClr val="FF0000"/>
              </a:solidFill>
              <a:effectLst>
                <a:outerShdw blurRad="38100" dist="38100" dir="2700000" algn="tl">
                  <a:srgbClr val="000000">
                    <a:alpha val="43137"/>
                  </a:srgbClr>
                </a:outerShdw>
              </a:effectLst>
              <a:latin typeface="Times New Roman" pitchFamily="18" charset="0"/>
              <a:ea typeface="新細明體" pitchFamily="18" charset="-120"/>
            </a:endParaRPr>
          </a:p>
        </p:txBody>
      </p:sp>
      <p:sp>
        <p:nvSpPr>
          <p:cNvPr id="36" name="Text Box 33"/>
          <p:cNvSpPr txBox="1">
            <a:spLocks noChangeArrowheads="1"/>
          </p:cNvSpPr>
          <p:nvPr/>
        </p:nvSpPr>
        <p:spPr bwMode="auto">
          <a:xfrm>
            <a:off x="5148263" y="1503363"/>
            <a:ext cx="3771900"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20000"/>
              </a:spcBef>
              <a:buClr>
                <a:schemeClr val="tx1"/>
              </a:buClr>
              <a:buFontTx/>
              <a:buAutoNum type="arabicPeriod"/>
            </a:pPr>
            <a:r>
              <a:rPr kumimoji="1" lang="en-US" altLang="zh-TW" sz="2000" dirty="0">
                <a:latin typeface="Times New Roman" pitchFamily="18" charset="0"/>
                <a:ea typeface="新細明體" pitchFamily="18" charset="-120"/>
              </a:rPr>
              <a:t>Electron come from cathode</a:t>
            </a:r>
            <a:br>
              <a:rPr kumimoji="1" lang="en-US" altLang="zh-TW" sz="2000" dirty="0">
                <a:latin typeface="Times New Roman" pitchFamily="18" charset="0"/>
                <a:ea typeface="新細明體" pitchFamily="18" charset="-120"/>
              </a:rPr>
            </a:br>
            <a:r>
              <a:rPr kumimoji="1" lang="en-US" altLang="zh-TW" sz="2000" dirty="0">
                <a:latin typeface="Times New Roman" pitchFamily="18" charset="0"/>
                <a:ea typeface="新細明體" pitchFamily="18" charset="-120"/>
              </a:rPr>
              <a:t>Hole come from anode</a:t>
            </a:r>
          </a:p>
          <a:p>
            <a:pPr>
              <a:buClr>
                <a:schemeClr val="tx1"/>
              </a:buClr>
            </a:pPr>
            <a:endParaRPr kumimoji="1" lang="en-US" altLang="zh-TW" sz="2000" dirty="0">
              <a:latin typeface="Times New Roman" pitchFamily="18" charset="0"/>
              <a:ea typeface="新細明體" pitchFamily="18" charset="-120"/>
            </a:endParaRPr>
          </a:p>
          <a:p>
            <a:pPr>
              <a:buClr>
                <a:schemeClr val="tx1"/>
              </a:buClr>
            </a:pPr>
            <a:r>
              <a:rPr kumimoji="1" lang="en-US" altLang="zh-TW" sz="2000" dirty="0">
                <a:latin typeface="Times New Roman" pitchFamily="18" charset="0"/>
                <a:ea typeface="新細明體" pitchFamily="18" charset="-120"/>
              </a:rPr>
              <a:t>2. Combination in emission layer</a:t>
            </a:r>
          </a:p>
          <a:p>
            <a:pPr>
              <a:buClr>
                <a:schemeClr val="tx1"/>
              </a:buClr>
            </a:pPr>
            <a:endParaRPr kumimoji="1" lang="en-US" altLang="zh-TW" sz="2000" dirty="0">
              <a:latin typeface="Times New Roman" pitchFamily="18" charset="0"/>
              <a:ea typeface="新細明體" pitchFamily="18" charset="-120"/>
            </a:endParaRPr>
          </a:p>
          <a:p>
            <a:pPr>
              <a:buClr>
                <a:schemeClr val="tx1"/>
              </a:buClr>
            </a:pPr>
            <a:r>
              <a:rPr kumimoji="1" lang="en-US" altLang="zh-TW" sz="2000" dirty="0">
                <a:latin typeface="Times New Roman" pitchFamily="18" charset="0"/>
                <a:ea typeface="新細明體" pitchFamily="18" charset="-120"/>
              </a:rPr>
              <a:t>3. Generate light and pass through the bottom of device</a:t>
            </a:r>
          </a:p>
        </p:txBody>
      </p:sp>
      <p:sp>
        <p:nvSpPr>
          <p:cNvPr id="2" name="슬라이드 번호 개체 틀 1"/>
          <p:cNvSpPr>
            <a:spLocks noGrp="1"/>
          </p:cNvSpPr>
          <p:nvPr>
            <p:ph type="sldNum" sz="quarter" idx="12"/>
          </p:nvPr>
        </p:nvSpPr>
        <p:spPr/>
        <p:txBody>
          <a:bodyPr/>
          <a:lstStyle/>
          <a:p>
            <a:fld id="{74453A04-D89D-490D-88C1-5D2014348B69}" type="slidenum">
              <a:rPr lang="ko-KR" altLang="en-US" sz="2400" b="1" smtClean="0">
                <a:effectLst>
                  <a:outerShdw blurRad="38100" dist="38100" dir="2700000" algn="tl">
                    <a:srgbClr val="000000">
                      <a:alpha val="43137"/>
                    </a:srgbClr>
                  </a:outerShdw>
                </a:effectLst>
              </a:rPr>
              <a:t>3</a:t>
            </a:fld>
            <a:endParaRPr lang="ko-KR" altLang="en-US" sz="2400" b="1" dirty="0">
              <a:effectLst>
                <a:outerShdw blurRad="38100" dist="38100" dir="2700000" algn="tl">
                  <a:srgbClr val="000000">
                    <a:alpha val="43137"/>
                  </a:srgbClr>
                </a:outerShdw>
              </a:effectLst>
            </a:endParaRPr>
          </a:p>
        </p:txBody>
      </p:sp>
      <p:sp>
        <p:nvSpPr>
          <p:cNvPr id="3" name="바닥글 개체 틀 2"/>
          <p:cNvSpPr>
            <a:spLocks noGrp="1"/>
          </p:cNvSpPr>
          <p:nvPr>
            <p:ph type="ftr" sz="quarter" idx="11"/>
          </p:nvPr>
        </p:nvSpPr>
        <p:spPr>
          <a:xfrm>
            <a:off x="757238" y="6368079"/>
            <a:ext cx="5474664" cy="365125"/>
          </a:xfrm>
        </p:spPr>
        <p:txBody>
          <a:bodyPr/>
          <a:lstStyle/>
          <a:p>
            <a:r>
              <a:rPr lang="en-US" altLang="ko-KR" smtClean="0"/>
              <a:t>IMID 2017  Mora Veera Madhava Rao, Cheol-Hee Moon, Paper No:01-1006</a:t>
            </a:r>
            <a:endParaRPr lang="ko-KR" altLang="en-US" dirty="0"/>
          </a:p>
        </p:txBody>
      </p:sp>
    </p:spTree>
    <p:extLst>
      <p:ext uri="{BB962C8B-B14F-4D97-AF65-F5344CB8AC3E}">
        <p14:creationId xmlns:p14="http://schemas.microsoft.com/office/powerpoint/2010/main" val="55655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ox(in)">
                                      <p:cBhvr>
                                        <p:cTn id="7" dur="1000"/>
                                        <p:tgtEl>
                                          <p:spTgt spid="19"/>
                                        </p:tgtEl>
                                      </p:cBhvr>
                                    </p:animEffect>
                                  </p:childTnLst>
                                </p:cTn>
                              </p:par>
                              <p:par>
                                <p:cTn id="8" presetID="4"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ox(in)">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1" nodeType="clickEffect">
                                  <p:stCondLst>
                                    <p:cond delay="0"/>
                                  </p:stCondLst>
                                  <p:childTnLst>
                                    <p:animMotion origin="layout" path="M 2.5E-6 4.46809E-6 L -0.004 -0.19404 " pathEditMode="relative" rAng="0" ptsTypes="AA">
                                      <p:cBhvr>
                                        <p:cTn id="14" dur="2000" fill="hold"/>
                                        <p:tgtEl>
                                          <p:spTgt spid="19"/>
                                        </p:tgtEl>
                                        <p:attrNameLst>
                                          <p:attrName>ppt_x</p:attrName>
                                          <p:attrName>ppt_y</p:attrName>
                                        </p:attrNameLst>
                                      </p:cBhvr>
                                      <p:rCtr x="-208" y="-9713"/>
                                    </p:animMotion>
                                  </p:childTnLst>
                                </p:cTn>
                              </p:par>
                              <p:par>
                                <p:cTn id="15" presetID="0" presetClass="path" presetSubtype="0" accel="50000" decel="50000" fill="hold" nodeType="withEffect">
                                  <p:stCondLst>
                                    <p:cond delay="0"/>
                                  </p:stCondLst>
                                  <p:childTnLst>
                                    <p:animMotion origin="layout" path="M 2.5E-6 -1.28585E-6 L -0.004 0.16258 " pathEditMode="relative" rAng="0" ptsTypes="AA">
                                      <p:cBhvr>
                                        <p:cTn id="16" dur="2000" fill="hold"/>
                                        <p:tgtEl>
                                          <p:spTgt spid="16"/>
                                        </p:tgtEl>
                                        <p:attrNameLst>
                                          <p:attrName>ppt_x</p:attrName>
                                          <p:attrName>ppt_y</p:attrName>
                                        </p:attrNameLst>
                                      </p:cBhvr>
                                      <p:rCtr x="-208" y="8117"/>
                                    </p:animMotion>
                                  </p:childTnLst>
                                </p:cTn>
                              </p:par>
                            </p:childTnLst>
                          </p:cTn>
                        </p:par>
                        <p:par>
                          <p:cTn id="17" fill="hold">
                            <p:stCondLst>
                              <p:cond delay="2000"/>
                            </p:stCondLst>
                            <p:childTnLst>
                              <p:par>
                                <p:cTn id="18" presetID="3" presetClass="exit" presetSubtype="10" fill="hold" nodeType="afterEffect">
                                  <p:stCondLst>
                                    <p:cond delay="0"/>
                                  </p:stCondLst>
                                  <p:childTnLst>
                                    <p:animEffect transition="out" filter="blinds(horizontal)">
                                      <p:cBhvr>
                                        <p:cTn id="19" dur="2000"/>
                                        <p:tgtEl>
                                          <p:spTgt spid="16"/>
                                        </p:tgtEl>
                                      </p:cBhvr>
                                    </p:animEffect>
                                    <p:set>
                                      <p:cBhvr>
                                        <p:cTn id="20" dur="1" fill="hold">
                                          <p:stCondLst>
                                            <p:cond delay="1999"/>
                                          </p:stCondLst>
                                        </p:cTn>
                                        <p:tgtEl>
                                          <p:spTgt spid="16"/>
                                        </p:tgtEl>
                                        <p:attrNameLst>
                                          <p:attrName>style.visibility</p:attrName>
                                        </p:attrNameLst>
                                      </p:cBhvr>
                                      <p:to>
                                        <p:strVal val="hidden"/>
                                      </p:to>
                                    </p:set>
                                  </p:childTnLst>
                                </p:cTn>
                              </p:par>
                              <p:par>
                                <p:cTn id="21" presetID="3" presetClass="exit" presetSubtype="10" fill="hold" grpId="2" nodeType="withEffect">
                                  <p:stCondLst>
                                    <p:cond delay="0"/>
                                  </p:stCondLst>
                                  <p:childTnLst>
                                    <p:animEffect transition="out" filter="blinds(horizontal)">
                                      <p:cBhvr>
                                        <p:cTn id="22" dur="2000"/>
                                        <p:tgtEl>
                                          <p:spTgt spid="19"/>
                                        </p:tgtEl>
                                      </p:cBhvr>
                                    </p:animEffect>
                                    <p:set>
                                      <p:cBhvr>
                                        <p:cTn id="23" dur="1" fill="hold">
                                          <p:stCondLst>
                                            <p:cond delay="1999"/>
                                          </p:stCondLst>
                                        </p:cTn>
                                        <p:tgtEl>
                                          <p:spTgt spid="19"/>
                                        </p:tgtEl>
                                        <p:attrNameLst>
                                          <p:attrName>style.visibility</p:attrName>
                                        </p:attrNameLst>
                                      </p:cBhvr>
                                      <p:to>
                                        <p:strVal val="hidden"/>
                                      </p:to>
                                    </p:set>
                                  </p:childTnLst>
                                </p:cTn>
                              </p:par>
                              <p:par>
                                <p:cTn id="24" presetID="3" presetClass="entr" presetSubtype="1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par>
                          <p:cTn id="27" fill="hold">
                            <p:stCondLst>
                              <p:cond delay="4000"/>
                            </p:stCondLst>
                            <p:childTnLst>
                              <p:par>
                                <p:cTn id="28" presetID="1" presetClass="emph" presetSubtype="2" fill="hold" nodeType="afterEffect">
                                  <p:stCondLst>
                                    <p:cond delay="0"/>
                                  </p:stCondLst>
                                  <p:childTnLst>
                                    <p:animClr clrSpc="rgb" dir="cw">
                                      <p:cBhvr>
                                        <p:cTn id="29" dur="500" fill="hold"/>
                                        <p:tgtEl>
                                          <p:spTgt spid="8"/>
                                        </p:tgtEl>
                                        <p:attrNameLst>
                                          <p:attrName>fillcolor</p:attrName>
                                        </p:attrNameLst>
                                      </p:cBhvr>
                                      <p:to>
                                        <a:schemeClr val="bg1"/>
                                      </p:to>
                                    </p:animClr>
                                    <p:set>
                                      <p:cBhvr>
                                        <p:cTn id="30" dur="500" fill="hold"/>
                                        <p:tgtEl>
                                          <p:spTgt spid="8"/>
                                        </p:tgtEl>
                                        <p:attrNameLst>
                                          <p:attrName>fill.type</p:attrName>
                                        </p:attrNameLst>
                                      </p:cBhvr>
                                      <p:to>
                                        <p:strVal val="solid"/>
                                      </p:to>
                                    </p:set>
                                    <p:set>
                                      <p:cBhvr>
                                        <p:cTn id="31" dur="500" fill="hold"/>
                                        <p:tgtEl>
                                          <p:spTgt spid="8"/>
                                        </p:tgtEl>
                                        <p:attrNameLst>
                                          <p:attrName>fill.on</p:attrName>
                                        </p:attrNameLst>
                                      </p:cBhvr>
                                      <p:to>
                                        <p:strVal val="true"/>
                                      </p:to>
                                    </p:set>
                                  </p:childTnLst>
                                </p:cTn>
                              </p:par>
                            </p:childTnLst>
                          </p:cTn>
                        </p:par>
                        <p:par>
                          <p:cTn id="32" fill="hold">
                            <p:stCondLst>
                              <p:cond delay="4500"/>
                            </p:stCondLst>
                            <p:childTnLst>
                              <p:par>
                                <p:cTn id="33" presetID="3" presetClass="entr" presetSubtype="1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linds(horizontal)">
                                      <p:cBhvr>
                                        <p:cTn id="35" dur="500"/>
                                        <p:tgtEl>
                                          <p:spTgt spid="21"/>
                                        </p:tgtEl>
                                      </p:cBhvr>
                                    </p:animEffect>
                                  </p:childTnLst>
                                </p:cTn>
                              </p:par>
                              <p:par>
                                <p:cTn id="36" presetID="3" presetClass="entr" presetSubtype="1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blinds(horizontal)">
                                      <p:cBhvr>
                                        <p:cTn id="38" dur="1000"/>
                                        <p:tgtEl>
                                          <p:spTgt spid="29"/>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blinds(horizontal)">
                                      <p:cBhvr>
                                        <p:cTn id="41" dur="1000"/>
                                        <p:tgtEl>
                                          <p:spTgt spid="32"/>
                                        </p:tgtEl>
                                      </p:cBhvr>
                                    </p:animEffect>
                                  </p:childTnLst>
                                </p:cTn>
                              </p:par>
                              <p:par>
                                <p:cTn id="42" presetID="0" presetClass="path" presetSubtype="0" accel="50000" decel="50000" fill="hold" nodeType="withEffect">
                                  <p:stCondLst>
                                    <p:cond delay="0"/>
                                  </p:stCondLst>
                                  <p:childTnLst>
                                    <p:animMotion origin="layout" path="M -3.05556E-6 5.78035E-7 C -0.01233 0.00185 -0.02465 0.00393 -0.03021 5.78035E-7 C -0.03576 -0.00393 -0.02622 -0.01873 -0.03333 -0.02335 C -0.04045 -0.02798 -0.06597 -0.05503 -0.07292 -0.02751 C -0.07986 5.78035E-7 -0.07813 0.1089 -0.07465 0.14173 " pathEditMode="relative" ptsTypes="aaaaA">
                                      <p:cBhvr>
                                        <p:cTn id="43" dur="2000" fill="hold"/>
                                        <p:tgtEl>
                                          <p:spTgt spid="29"/>
                                        </p:tgtEl>
                                        <p:attrNameLst>
                                          <p:attrName>ppt_x</p:attrName>
                                          <p:attrName>ppt_y</p:attrName>
                                        </p:attrNameLst>
                                      </p:cBhvr>
                                    </p:animMotion>
                                  </p:childTnLst>
                                </p:cTn>
                              </p:par>
                              <p:par>
                                <p:cTn id="44" presetID="0" presetClass="path" presetSubtype="0" accel="50000" decel="50000" fill="hold" grpId="1" nodeType="withEffect">
                                  <p:stCondLst>
                                    <p:cond delay="0"/>
                                  </p:stCondLst>
                                  <p:childTnLst>
                                    <p:animMotion origin="layout" path="M 4.16667E-6 4.39306E-6 C 0.01493 -0.00232 0.02986 -0.00463 0.03645 4.39306E-6 C 0.04305 0.00462 0.03177 0.02196 0.03975 0.02751 C 0.04774 0.03306 0.07569 0.02751 0.0842 0.03375 C 0.0927 0.04 0.08073 0.05988 0.09045 0.06543 C 0.10017 0.07098 0.13281 0.07028 0.14288 0.06751 C 0.15295 0.06474 0.15191 0.08208 0.15086 0.04855 C 0.14982 0.01502 0.12725 -0.11353 0.13645 -0.13318 " pathEditMode="relative" rAng="0" ptsTypes="aaaaaaaA">
                                      <p:cBhvr>
                                        <p:cTn id="45" dur="2000" fill="hold"/>
                                        <p:tgtEl>
                                          <p:spTgt spid="32"/>
                                        </p:tgtEl>
                                        <p:attrNameLst>
                                          <p:attrName>ppt_x</p:attrName>
                                          <p:attrName>ppt_y</p:attrName>
                                        </p:attrNameLst>
                                      </p:cBhvr>
                                      <p:rCtr x="7639" y="-2566"/>
                                    </p:animMotion>
                                  </p:childTnLst>
                                </p:cTn>
                              </p:par>
                              <p:par>
                                <p:cTn id="46" presetID="3" presetClass="exit" presetSubtype="10" fill="hold" nodeType="withEffect">
                                  <p:stCondLst>
                                    <p:cond delay="0"/>
                                  </p:stCondLst>
                                  <p:childTnLst>
                                    <p:animEffect transition="out" filter="blinds(horizontal)">
                                      <p:cBhvr>
                                        <p:cTn id="47" dur="2000"/>
                                        <p:tgtEl>
                                          <p:spTgt spid="29"/>
                                        </p:tgtEl>
                                      </p:cBhvr>
                                    </p:animEffect>
                                    <p:set>
                                      <p:cBhvr>
                                        <p:cTn id="48" dur="1" fill="hold">
                                          <p:stCondLst>
                                            <p:cond delay="1999"/>
                                          </p:stCondLst>
                                        </p:cTn>
                                        <p:tgtEl>
                                          <p:spTgt spid="29"/>
                                        </p:tgtEl>
                                        <p:attrNameLst>
                                          <p:attrName>style.visibility</p:attrName>
                                        </p:attrNameLst>
                                      </p:cBhvr>
                                      <p:to>
                                        <p:strVal val="hidden"/>
                                      </p:to>
                                    </p:set>
                                  </p:childTnLst>
                                </p:cTn>
                              </p:par>
                              <p:par>
                                <p:cTn id="49" presetID="3" presetClass="exit" presetSubtype="10" fill="hold" grpId="2" nodeType="withEffect">
                                  <p:stCondLst>
                                    <p:cond delay="0"/>
                                  </p:stCondLst>
                                  <p:childTnLst>
                                    <p:animEffect transition="out" filter="blinds(horizontal)">
                                      <p:cBhvr>
                                        <p:cTn id="50" dur="2000"/>
                                        <p:tgtEl>
                                          <p:spTgt spid="32"/>
                                        </p:tgtEl>
                                      </p:cBhvr>
                                    </p:animEffect>
                                    <p:set>
                                      <p:cBhvr>
                                        <p:cTn id="51" dur="1" fill="hold">
                                          <p:stCondLst>
                                            <p:cond delay="1999"/>
                                          </p:stCondLst>
                                        </p:cTn>
                                        <p:tgtEl>
                                          <p:spTgt spid="32"/>
                                        </p:tgtEl>
                                        <p:attrNameLst>
                                          <p:attrName>style.visibility</p:attrName>
                                        </p:attrNameLst>
                                      </p:cBhvr>
                                      <p:to>
                                        <p:strVal val="hidden"/>
                                      </p:to>
                                    </p:set>
                                  </p:childTnLst>
                                </p:cTn>
                              </p:par>
                              <p:par>
                                <p:cTn id="52" presetID="3" presetClass="entr" presetSubtype="10"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blinds(horizontal)">
                                      <p:cBhvr>
                                        <p:cTn id="54" dur="500"/>
                                        <p:tgtEl>
                                          <p:spTgt spid="33"/>
                                        </p:tgtEl>
                                      </p:cBhvr>
                                    </p:animEffect>
                                  </p:childTnLst>
                                </p:cTn>
                              </p:par>
                              <p:par>
                                <p:cTn id="55" presetID="1" presetClass="emph" presetSubtype="2" fill="hold" nodeType="withEffect">
                                  <p:stCondLst>
                                    <p:cond delay="0"/>
                                  </p:stCondLst>
                                  <p:childTnLst>
                                    <p:animClr clrSpc="rgb" dir="cw">
                                      <p:cBhvr>
                                        <p:cTn id="56" dur="500" fill="hold"/>
                                        <p:tgtEl>
                                          <p:spTgt spid="23"/>
                                        </p:tgtEl>
                                        <p:attrNameLst>
                                          <p:attrName>fillcolor</p:attrName>
                                        </p:attrNameLst>
                                      </p:cBhvr>
                                      <p:to>
                                        <a:schemeClr val="bg1"/>
                                      </p:to>
                                    </p:animClr>
                                    <p:set>
                                      <p:cBhvr>
                                        <p:cTn id="57" dur="500" fill="hold"/>
                                        <p:tgtEl>
                                          <p:spTgt spid="23"/>
                                        </p:tgtEl>
                                        <p:attrNameLst>
                                          <p:attrName>fill.type</p:attrName>
                                        </p:attrNameLst>
                                      </p:cBhvr>
                                      <p:to>
                                        <p:strVal val="solid"/>
                                      </p:to>
                                    </p:set>
                                    <p:set>
                                      <p:cBhvr>
                                        <p:cTn id="58" dur="500" fill="hold"/>
                                        <p:tgtEl>
                                          <p:spTgt spid="23"/>
                                        </p:tgtEl>
                                        <p:attrNameLst>
                                          <p:attrName>fill.on</p:attrName>
                                        </p:attrNameLst>
                                      </p:cBhvr>
                                      <p:to>
                                        <p:strVal val="true"/>
                                      </p:to>
                                    </p:set>
                                  </p:childTnLst>
                                </p:cTn>
                              </p:par>
                              <p:par>
                                <p:cTn id="59" presetID="3" presetClass="entr" presetSubtype="1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blinds(horizontal)">
                                      <p:cBhvr>
                                        <p:cTn id="6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animBg="1"/>
      <p:bldP spid="21" grpId="0"/>
      <p:bldP spid="32" grpId="0" animBg="1"/>
      <p:bldP spid="32" grpId="1" animBg="1"/>
      <p:bldP spid="32" grpId="2" animBg="1"/>
      <p:bldP spid="33" grpId="0" animBg="1"/>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flipV="1">
            <a:off x="6162675" y="4422775"/>
            <a:ext cx="504825" cy="109538"/>
          </a:xfrm>
          <a:prstGeom prst="rect">
            <a:avLst/>
          </a:prstGeom>
          <a:solidFill>
            <a:srgbClr val="C0C0C0"/>
          </a:solidFill>
          <a:ln w="9525">
            <a:miter lim="800000"/>
            <a:headEnd/>
            <a:tailEnd/>
          </a:ln>
          <a:effectLst/>
          <a:scene3d>
            <a:camera prst="legacyObliqueTopRight">
              <a:rot lat="0" lon="1200000" rev="0"/>
            </a:camera>
            <a:lightRig rig="legacyFlat3" dir="b"/>
          </a:scene3d>
          <a:sp3d extrusionH="100000" prstMaterial="legacyMetal">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flatTx/>
          </a:bodyPr>
          <a:lstStyle/>
          <a:p>
            <a:pPr algn="ctr"/>
            <a:endParaRPr kumimoji="1" lang="ko-KR" altLang="ko-KR">
              <a:latin typeface="Tahoma" pitchFamily="34" charset="0"/>
              <a:ea typeface="新細明體" pitchFamily="18" charset="-120"/>
            </a:endParaRPr>
          </a:p>
        </p:txBody>
      </p:sp>
      <p:sp>
        <p:nvSpPr>
          <p:cNvPr id="5" name="AutoShape 9"/>
          <p:cNvSpPr>
            <a:spLocks noChangeArrowheads="1"/>
          </p:cNvSpPr>
          <p:nvPr/>
        </p:nvSpPr>
        <p:spPr bwMode="auto">
          <a:xfrm>
            <a:off x="692150" y="1781175"/>
            <a:ext cx="1655763" cy="433388"/>
          </a:xfrm>
          <a:prstGeom prst="flowChartAlternateProcess">
            <a:avLst/>
          </a:prstGeom>
          <a:solidFill>
            <a:srgbClr val="99CC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zh-TW" sz="1600" dirty="0">
              <a:solidFill>
                <a:srgbClr val="000000"/>
              </a:solidFill>
              <a:effectLst>
                <a:outerShdw blurRad="38100" dist="38100" dir="2700000" algn="tl">
                  <a:srgbClr val="FFFFFF"/>
                </a:outerShdw>
              </a:effectLst>
              <a:latin typeface="Times New Roman" pitchFamily="18" charset="0"/>
              <a:ea typeface="新細明體" pitchFamily="18" charset="-120"/>
            </a:endParaRPr>
          </a:p>
          <a:p>
            <a:pPr algn="ctr"/>
            <a:r>
              <a:rPr lang="en-US" altLang="zh-TW" sz="1600" dirty="0">
                <a:solidFill>
                  <a:srgbClr val="FFFFFF"/>
                </a:solidFill>
                <a:effectLst>
                  <a:outerShdw blurRad="38100" dist="38100" dir="2700000" algn="tl">
                    <a:srgbClr val="000000"/>
                  </a:outerShdw>
                </a:effectLst>
                <a:latin typeface="Times New Roman" pitchFamily="18" charset="0"/>
                <a:ea typeface="新細明體" pitchFamily="18" charset="-120"/>
              </a:rPr>
              <a:t>Clean ITO</a:t>
            </a:r>
          </a:p>
          <a:p>
            <a:pPr algn="ctr"/>
            <a:endParaRPr kumimoji="1" lang="en-US" altLang="zh-TW" sz="1600" dirty="0">
              <a:solidFill>
                <a:srgbClr val="FF0000"/>
              </a:solidFill>
              <a:effectLst>
                <a:outerShdw blurRad="38100" dist="38100" dir="2700000" algn="tl">
                  <a:srgbClr val="000000"/>
                </a:outerShdw>
              </a:effectLst>
              <a:latin typeface="Times New Roman" pitchFamily="18" charset="0"/>
              <a:ea typeface="新細明體" pitchFamily="18" charset="-120"/>
            </a:endParaRPr>
          </a:p>
        </p:txBody>
      </p:sp>
      <p:grpSp>
        <p:nvGrpSpPr>
          <p:cNvPr id="6" name="Group 10"/>
          <p:cNvGrpSpPr>
            <a:grpSpLocks/>
          </p:cNvGrpSpPr>
          <p:nvPr/>
        </p:nvGrpSpPr>
        <p:grpSpPr bwMode="auto">
          <a:xfrm>
            <a:off x="692150" y="1673225"/>
            <a:ext cx="6176963" cy="4822825"/>
            <a:chOff x="340" y="958"/>
            <a:chExt cx="3891" cy="3038"/>
          </a:xfrm>
        </p:grpSpPr>
        <p:sp>
          <p:nvSpPr>
            <p:cNvPr id="7" name="AutoShape 11"/>
            <p:cNvSpPr>
              <a:spLocks noChangeArrowheads="1"/>
            </p:cNvSpPr>
            <p:nvPr/>
          </p:nvSpPr>
          <p:spPr bwMode="auto">
            <a:xfrm>
              <a:off x="340" y="1502"/>
              <a:ext cx="1043" cy="658"/>
            </a:xfrm>
            <a:prstGeom prst="flowChartAlternateProcess">
              <a:avLst/>
            </a:prstGeom>
            <a:solidFill>
              <a:srgbClr val="99CC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altLang="zh-TW" sz="1600" dirty="0">
                <a:solidFill>
                  <a:srgbClr val="FF0000"/>
                </a:solidFill>
                <a:effectLst>
                  <a:outerShdw blurRad="38100" dist="38100" dir="2700000" algn="tl">
                    <a:srgbClr val="000000"/>
                  </a:outerShdw>
                </a:effectLst>
                <a:latin typeface="Times New Roman" pitchFamily="18" charset="0"/>
                <a:ea typeface="新細明體" pitchFamily="18" charset="-120"/>
              </a:endParaRPr>
            </a:p>
            <a:p>
              <a:pPr algn="ctr"/>
              <a:r>
                <a:rPr kumimoji="1" lang="en-US" altLang="zh-TW" sz="1600" dirty="0">
                  <a:solidFill>
                    <a:srgbClr val="FFFFFF"/>
                  </a:solidFill>
                  <a:effectLst>
                    <a:outerShdw blurRad="38100" dist="38100" dir="2700000" algn="tl">
                      <a:srgbClr val="000000"/>
                    </a:outerShdw>
                  </a:effectLst>
                  <a:latin typeface="Times New Roman" pitchFamily="18" charset="0"/>
                  <a:ea typeface="新細明體" pitchFamily="18" charset="-120"/>
                </a:rPr>
                <a:t>Spin </a:t>
              </a:r>
              <a:r>
                <a:rPr kumimoji="1" lang="en-US" altLang="zh-TW" dirty="0">
                  <a:solidFill>
                    <a:srgbClr val="FFFFFF"/>
                  </a:solidFill>
                  <a:effectLst>
                    <a:outerShdw blurRad="38100" dist="38100" dir="2700000" algn="tl">
                      <a:srgbClr val="000000"/>
                    </a:outerShdw>
                  </a:effectLst>
                  <a:latin typeface="Times New Roman" pitchFamily="18" charset="0"/>
                  <a:ea typeface="新細明體" pitchFamily="18" charset="-120"/>
                </a:rPr>
                <a:t>coated</a:t>
              </a:r>
              <a:r>
                <a:rPr kumimoji="1" lang="en-US" altLang="zh-TW" dirty="0">
                  <a:solidFill>
                    <a:srgbClr val="FFFFFF"/>
                  </a:solidFill>
                  <a:latin typeface="Times New Roman" pitchFamily="18" charset="0"/>
                  <a:ea typeface="新細明體" pitchFamily="18" charset="-120"/>
                </a:rPr>
                <a:t> </a:t>
              </a:r>
            </a:p>
            <a:p>
              <a:pPr algn="ctr"/>
              <a:r>
                <a:rPr lang="en-US" altLang="zh-TW" sz="1600" dirty="0">
                  <a:solidFill>
                    <a:srgbClr val="FFFFFF"/>
                  </a:solidFill>
                  <a:effectLst>
                    <a:outerShdw blurRad="38100" dist="38100" dir="2700000" algn="tl">
                      <a:srgbClr val="000000"/>
                    </a:outerShdw>
                  </a:effectLst>
                  <a:latin typeface="Times New Roman" pitchFamily="18" charset="0"/>
                  <a:ea typeface="新細明體" pitchFamily="18" charset="-120"/>
                </a:rPr>
                <a:t>PEDOT:PSS</a:t>
              </a:r>
            </a:p>
            <a:p>
              <a:pPr algn="ctr"/>
              <a:r>
                <a:rPr lang="en-US" altLang="zh-TW" sz="1600" dirty="0">
                  <a:solidFill>
                    <a:srgbClr val="FF0000"/>
                  </a:solidFill>
                  <a:effectLst>
                    <a:outerShdw blurRad="38100" dist="38100" dir="2700000" algn="tl">
                      <a:srgbClr val="000000"/>
                    </a:outerShdw>
                  </a:effectLst>
                  <a:latin typeface="Times New Roman" pitchFamily="18" charset="0"/>
                  <a:ea typeface="新細明體" pitchFamily="18" charset="-120"/>
                </a:rPr>
                <a:t>4000 rpm , 60s</a:t>
              </a:r>
            </a:p>
            <a:p>
              <a:pPr algn="ctr"/>
              <a:endParaRPr kumimoji="1" lang="en-US" altLang="zh-TW" sz="1600" dirty="0">
                <a:solidFill>
                  <a:srgbClr val="FF0000"/>
                </a:solidFill>
                <a:effectLst>
                  <a:outerShdw blurRad="38100" dist="38100" dir="2700000" algn="tl">
                    <a:srgbClr val="000000"/>
                  </a:outerShdw>
                </a:effectLst>
                <a:latin typeface="Times New Roman" pitchFamily="18" charset="0"/>
                <a:ea typeface="新細明體" pitchFamily="18" charset="-120"/>
              </a:endParaRPr>
            </a:p>
          </p:txBody>
        </p:sp>
        <p:sp>
          <p:nvSpPr>
            <p:cNvPr id="8" name="AutoShape 12"/>
            <p:cNvSpPr>
              <a:spLocks noChangeArrowheads="1"/>
            </p:cNvSpPr>
            <p:nvPr/>
          </p:nvSpPr>
          <p:spPr bwMode="auto">
            <a:xfrm>
              <a:off x="1679" y="1774"/>
              <a:ext cx="840" cy="410"/>
            </a:xfrm>
            <a:prstGeom prst="flowChartAlternateProcess">
              <a:avLst/>
            </a:prstGeom>
            <a:solidFill>
              <a:srgbClr val="3399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a:solidFill>
                    <a:schemeClr val="bg1"/>
                  </a:solidFill>
                  <a:effectLst>
                    <a:outerShdw blurRad="38100" dist="38100" dir="2700000" algn="tl">
                      <a:srgbClr val="000000"/>
                    </a:outerShdw>
                  </a:effectLst>
                  <a:latin typeface="Times New Roman" pitchFamily="18" charset="0"/>
                  <a:ea typeface="新細明體" pitchFamily="18" charset="-120"/>
                </a:rPr>
                <a:t>Sc</a:t>
              </a:r>
              <a:r>
                <a:rPr kumimoji="1" lang="en-US" altLang="zh-TW">
                  <a:solidFill>
                    <a:schemeClr val="bg1"/>
                  </a:solidFill>
                  <a:effectLst>
                    <a:outerShdw blurRad="38100" dist="38100" dir="2700000" algn="tl">
                      <a:srgbClr val="000000"/>
                    </a:outerShdw>
                  </a:effectLst>
                  <a:latin typeface="Times New Roman" pitchFamily="18" charset="0"/>
                  <a:ea typeface="新細明體" pitchFamily="18" charset="-120"/>
                </a:rPr>
                <a:t>rape for </a:t>
              </a:r>
            </a:p>
            <a:p>
              <a:pPr algn="ctr"/>
              <a:r>
                <a:rPr kumimoji="1" lang="en-US" altLang="zh-TW">
                  <a:solidFill>
                    <a:schemeClr val="bg1"/>
                  </a:solidFill>
                  <a:effectLst>
                    <a:outerShdw blurRad="38100" dist="38100" dir="2700000" algn="tl">
                      <a:srgbClr val="000000"/>
                    </a:outerShdw>
                  </a:effectLst>
                  <a:latin typeface="Times New Roman" pitchFamily="18" charset="0"/>
                  <a:ea typeface="新細明體" pitchFamily="18" charset="-120"/>
                </a:rPr>
                <a:t>anode</a:t>
              </a:r>
            </a:p>
          </p:txBody>
        </p:sp>
        <p:sp>
          <p:nvSpPr>
            <p:cNvPr id="9" name="AutoShape 13"/>
            <p:cNvSpPr>
              <a:spLocks noChangeArrowheads="1"/>
            </p:cNvSpPr>
            <p:nvPr/>
          </p:nvSpPr>
          <p:spPr bwMode="auto">
            <a:xfrm>
              <a:off x="408" y="2340"/>
              <a:ext cx="862" cy="726"/>
            </a:xfrm>
            <a:prstGeom prst="flowChartDecision">
              <a:avLst/>
            </a:prstGeom>
            <a:solidFill>
              <a:srgbClr val="99CC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TW">
                  <a:solidFill>
                    <a:srgbClr val="FF0000"/>
                  </a:solidFill>
                  <a:latin typeface="Times New Roman" pitchFamily="18" charset="0"/>
                  <a:ea typeface="新細明體" pitchFamily="18" charset="-120"/>
                </a:rPr>
                <a:t>Baked</a:t>
              </a:r>
            </a:p>
            <a:p>
              <a:pPr algn="ctr"/>
              <a:r>
                <a:rPr kumimoji="1" lang="en-US" altLang="zh-TW" sz="1200">
                  <a:solidFill>
                    <a:srgbClr val="FF0000"/>
                  </a:solidFill>
                  <a:latin typeface="Tahoma" pitchFamily="34" charset="0"/>
                  <a:ea typeface="新細明體" pitchFamily="18" charset="-120"/>
                </a:rPr>
                <a:t>(</a:t>
              </a:r>
              <a:r>
                <a:rPr kumimoji="1" lang="en-US" altLang="zh-TW" sz="1200">
                  <a:solidFill>
                    <a:srgbClr val="FF0000"/>
                  </a:solidFill>
                  <a:latin typeface="Times New Roman" pitchFamily="18" charset="0"/>
                  <a:ea typeface="新細明體" pitchFamily="18" charset="-120"/>
                </a:rPr>
                <a:t>150℃ 30min)</a:t>
              </a:r>
            </a:p>
          </p:txBody>
        </p:sp>
        <p:sp>
          <p:nvSpPr>
            <p:cNvPr id="10" name="Line 14"/>
            <p:cNvSpPr>
              <a:spLocks noChangeShapeType="1"/>
            </p:cNvSpPr>
            <p:nvPr/>
          </p:nvSpPr>
          <p:spPr bwMode="auto">
            <a:xfrm>
              <a:off x="839" y="1321"/>
              <a:ext cx="0" cy="18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1" name="Line 15"/>
            <p:cNvSpPr>
              <a:spLocks noChangeShapeType="1"/>
            </p:cNvSpPr>
            <p:nvPr/>
          </p:nvSpPr>
          <p:spPr bwMode="auto">
            <a:xfrm>
              <a:off x="842" y="2159"/>
              <a:ext cx="0" cy="18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2" name="AutoShape 16"/>
            <p:cNvSpPr>
              <a:spLocks noChangeArrowheads="1"/>
            </p:cNvSpPr>
            <p:nvPr/>
          </p:nvSpPr>
          <p:spPr bwMode="auto">
            <a:xfrm>
              <a:off x="2971" y="958"/>
              <a:ext cx="1260" cy="681"/>
            </a:xfrm>
            <a:prstGeom prst="flowChartAlternateProcess">
              <a:avLst/>
            </a:prstGeom>
            <a:solidFill>
              <a:srgbClr val="3399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2400">
                  <a:solidFill>
                    <a:schemeClr val="bg1"/>
                  </a:solidFill>
                  <a:latin typeface="Times New Roman" pitchFamily="18" charset="0"/>
                  <a:ea typeface="新細明體" pitchFamily="18" charset="-120"/>
                </a:rPr>
                <a:t>Me</a:t>
              </a:r>
              <a:r>
                <a:rPr kumimoji="1" lang="en-US" altLang="zh-TW" sz="2400">
                  <a:solidFill>
                    <a:schemeClr val="bg1"/>
                  </a:solidFill>
                  <a:latin typeface="Times New Roman" pitchFamily="18" charset="0"/>
                  <a:ea typeface="新細明體" pitchFamily="18" charset="-120"/>
                </a:rPr>
                <a:t>asurement</a:t>
              </a:r>
            </a:p>
          </p:txBody>
        </p:sp>
        <p:sp>
          <p:nvSpPr>
            <p:cNvPr id="13" name="Line 17"/>
            <p:cNvSpPr>
              <a:spLocks noChangeShapeType="1"/>
            </p:cNvSpPr>
            <p:nvPr/>
          </p:nvSpPr>
          <p:spPr bwMode="auto">
            <a:xfrm flipV="1">
              <a:off x="2064" y="3068"/>
              <a:ext cx="0" cy="26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4" name="AutoShape 18"/>
            <p:cNvSpPr>
              <a:spLocks noChangeArrowheads="1"/>
            </p:cNvSpPr>
            <p:nvPr/>
          </p:nvSpPr>
          <p:spPr bwMode="auto">
            <a:xfrm>
              <a:off x="1679" y="958"/>
              <a:ext cx="840" cy="681"/>
            </a:xfrm>
            <a:prstGeom prst="flowChartAlternateProcess">
              <a:avLst/>
            </a:prstGeom>
            <a:solidFill>
              <a:srgbClr val="99CC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a:solidFill>
                    <a:srgbClr val="FFFFFF"/>
                  </a:solidFill>
                  <a:effectLst>
                    <a:outerShdw blurRad="38100" dist="38100" dir="2700000" algn="tl">
                      <a:srgbClr val="000000"/>
                    </a:outerShdw>
                  </a:effectLst>
                  <a:latin typeface="Times New Roman" pitchFamily="18" charset="0"/>
                  <a:ea typeface="新細明體" pitchFamily="18" charset="-120"/>
                </a:rPr>
                <a:t>Deposition</a:t>
              </a:r>
            </a:p>
            <a:p>
              <a:pPr algn="ctr"/>
              <a:r>
                <a:rPr lang="en-US" altLang="zh-TW">
                  <a:solidFill>
                    <a:schemeClr val="bg1"/>
                  </a:solidFill>
                  <a:effectLst>
                    <a:outerShdw blurRad="38100" dist="38100" dir="2700000" algn="tl">
                      <a:srgbClr val="000000"/>
                    </a:outerShdw>
                  </a:effectLst>
                  <a:latin typeface="Times New Roman" pitchFamily="18" charset="0"/>
                  <a:ea typeface="新細明體" pitchFamily="18" charset="-120"/>
                </a:rPr>
                <a:t>electrode</a:t>
              </a:r>
            </a:p>
          </p:txBody>
        </p:sp>
        <p:sp>
          <p:nvSpPr>
            <p:cNvPr id="15" name="AutoShape 19"/>
            <p:cNvSpPr>
              <a:spLocks noChangeArrowheads="1"/>
            </p:cNvSpPr>
            <p:nvPr/>
          </p:nvSpPr>
          <p:spPr bwMode="auto">
            <a:xfrm>
              <a:off x="408" y="3248"/>
              <a:ext cx="862" cy="726"/>
            </a:xfrm>
            <a:prstGeom prst="flowChartDecision">
              <a:avLst/>
            </a:prstGeom>
            <a:solidFill>
              <a:srgbClr val="3399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TW">
                  <a:solidFill>
                    <a:schemeClr val="bg1"/>
                  </a:solidFill>
                  <a:latin typeface="Times New Roman" pitchFamily="18" charset="0"/>
                  <a:ea typeface="新細明體" pitchFamily="18" charset="-120"/>
                </a:rPr>
                <a:t>Baked</a:t>
              </a:r>
            </a:p>
            <a:p>
              <a:pPr algn="ctr"/>
              <a:r>
                <a:rPr kumimoji="1" lang="en-US" altLang="zh-TW" sz="1200">
                  <a:solidFill>
                    <a:schemeClr val="bg1"/>
                  </a:solidFill>
                  <a:latin typeface="Tahoma" pitchFamily="34" charset="0"/>
                  <a:ea typeface="新細明體" pitchFamily="18" charset="-120"/>
                </a:rPr>
                <a:t>(</a:t>
              </a:r>
              <a:r>
                <a:rPr kumimoji="1" lang="en-US" altLang="zh-TW" sz="1200">
                  <a:solidFill>
                    <a:schemeClr val="bg1"/>
                  </a:solidFill>
                  <a:latin typeface="Times New Roman" pitchFamily="18" charset="0"/>
                  <a:ea typeface="新細明體" pitchFamily="18" charset="-120"/>
                </a:rPr>
                <a:t>150℃ 5 min)</a:t>
              </a:r>
            </a:p>
          </p:txBody>
        </p:sp>
        <p:sp>
          <p:nvSpPr>
            <p:cNvPr id="16" name="Line 20"/>
            <p:cNvSpPr>
              <a:spLocks noChangeShapeType="1"/>
            </p:cNvSpPr>
            <p:nvPr/>
          </p:nvSpPr>
          <p:spPr bwMode="auto">
            <a:xfrm>
              <a:off x="839" y="3066"/>
              <a:ext cx="0" cy="18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7" name="Line 21"/>
            <p:cNvSpPr>
              <a:spLocks noChangeShapeType="1"/>
            </p:cNvSpPr>
            <p:nvPr/>
          </p:nvSpPr>
          <p:spPr bwMode="auto">
            <a:xfrm>
              <a:off x="1270" y="3612"/>
              <a:ext cx="409" cy="1"/>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8" name="AutoShape 22"/>
            <p:cNvSpPr>
              <a:spLocks noChangeArrowheads="1"/>
            </p:cNvSpPr>
            <p:nvPr/>
          </p:nvSpPr>
          <p:spPr bwMode="auto">
            <a:xfrm>
              <a:off x="1655" y="3315"/>
              <a:ext cx="840" cy="681"/>
            </a:xfrm>
            <a:prstGeom prst="flowChartAlternateProcess">
              <a:avLst/>
            </a:prstGeom>
            <a:solidFill>
              <a:srgbClr val="3399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TW" sz="1600">
                  <a:solidFill>
                    <a:srgbClr val="FFFFFF"/>
                  </a:solidFill>
                  <a:effectLst>
                    <a:outerShdw blurRad="38100" dist="38100" dir="2700000" algn="tl">
                      <a:srgbClr val="000000"/>
                    </a:outerShdw>
                  </a:effectLst>
                  <a:latin typeface="Times New Roman" pitchFamily="18" charset="0"/>
                  <a:ea typeface="新細明體" pitchFamily="18" charset="-120"/>
                </a:rPr>
                <a:t>Spin </a:t>
              </a:r>
              <a:r>
                <a:rPr kumimoji="1" lang="en-US" altLang="zh-TW">
                  <a:solidFill>
                    <a:srgbClr val="FFFFFF"/>
                  </a:solidFill>
                  <a:effectLst>
                    <a:outerShdw blurRad="38100" dist="38100" dir="2700000" algn="tl">
                      <a:srgbClr val="000000"/>
                    </a:outerShdw>
                  </a:effectLst>
                  <a:latin typeface="Times New Roman" pitchFamily="18" charset="0"/>
                  <a:ea typeface="新細明體" pitchFamily="18" charset="-120"/>
                </a:rPr>
                <a:t>coated</a:t>
              </a:r>
              <a:r>
                <a:rPr kumimoji="1" lang="en-US" altLang="zh-TW">
                  <a:solidFill>
                    <a:srgbClr val="FFFFFF"/>
                  </a:solidFill>
                  <a:latin typeface="Times New Roman" pitchFamily="18" charset="0"/>
                  <a:ea typeface="新細明體" pitchFamily="18" charset="-120"/>
                </a:rPr>
                <a:t> </a:t>
              </a:r>
            </a:p>
            <a:p>
              <a:pPr algn="ctr"/>
              <a:r>
                <a:rPr lang="en-US" altLang="zh-TW" sz="1600">
                  <a:solidFill>
                    <a:srgbClr val="FFFFFF"/>
                  </a:solidFill>
                  <a:effectLst>
                    <a:outerShdw blurRad="38100" dist="38100" dir="2700000" algn="tl">
                      <a:srgbClr val="000000"/>
                    </a:outerShdw>
                  </a:effectLst>
                  <a:latin typeface="Times New Roman" pitchFamily="18" charset="0"/>
                  <a:ea typeface="新細明體" pitchFamily="18" charset="-120"/>
                </a:rPr>
                <a:t>EML</a:t>
              </a:r>
            </a:p>
          </p:txBody>
        </p:sp>
        <p:sp>
          <p:nvSpPr>
            <p:cNvPr id="19" name="Line 23"/>
            <p:cNvSpPr>
              <a:spLocks noChangeShapeType="1"/>
            </p:cNvSpPr>
            <p:nvPr/>
          </p:nvSpPr>
          <p:spPr bwMode="auto">
            <a:xfrm flipV="1">
              <a:off x="2071" y="2159"/>
              <a:ext cx="0" cy="26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0" name="AutoShape 24"/>
            <p:cNvSpPr>
              <a:spLocks noChangeArrowheads="1"/>
            </p:cNvSpPr>
            <p:nvPr/>
          </p:nvSpPr>
          <p:spPr bwMode="auto">
            <a:xfrm>
              <a:off x="1655" y="2388"/>
              <a:ext cx="840" cy="680"/>
            </a:xfrm>
            <a:prstGeom prst="flowChartDecision">
              <a:avLst/>
            </a:prstGeom>
            <a:solidFill>
              <a:srgbClr val="3399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TW" sz="1200">
                  <a:solidFill>
                    <a:schemeClr val="bg1"/>
                  </a:solidFill>
                  <a:latin typeface="Times New Roman" pitchFamily="18" charset="0"/>
                  <a:ea typeface="新細明體" pitchFamily="18" charset="-120"/>
                </a:rPr>
                <a:t>Baked</a:t>
              </a:r>
            </a:p>
            <a:p>
              <a:pPr algn="ctr"/>
              <a:r>
                <a:rPr kumimoji="1" lang="en-US" altLang="zh-TW" sz="1200">
                  <a:solidFill>
                    <a:schemeClr val="bg1"/>
                  </a:solidFill>
                  <a:latin typeface="Times New Roman" pitchFamily="18" charset="0"/>
                  <a:ea typeface="新細明體" pitchFamily="18" charset="-120"/>
                </a:rPr>
                <a:t>(65℃ 30min)</a:t>
              </a:r>
            </a:p>
          </p:txBody>
        </p:sp>
        <p:sp>
          <p:nvSpPr>
            <p:cNvPr id="21" name="Line 25"/>
            <p:cNvSpPr>
              <a:spLocks noChangeShapeType="1"/>
            </p:cNvSpPr>
            <p:nvPr/>
          </p:nvSpPr>
          <p:spPr bwMode="auto">
            <a:xfrm flipV="1">
              <a:off x="2078" y="1639"/>
              <a:ext cx="0" cy="13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2" name="Line 26"/>
            <p:cNvSpPr>
              <a:spLocks noChangeShapeType="1"/>
            </p:cNvSpPr>
            <p:nvPr/>
          </p:nvSpPr>
          <p:spPr bwMode="auto">
            <a:xfrm>
              <a:off x="2519" y="1299"/>
              <a:ext cx="409" cy="1"/>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sp>
        <p:nvSpPr>
          <p:cNvPr id="23" name="Rectangle 27"/>
          <p:cNvSpPr>
            <a:spLocks noChangeArrowheads="1"/>
          </p:cNvSpPr>
          <p:nvPr/>
        </p:nvSpPr>
        <p:spPr bwMode="auto">
          <a:xfrm>
            <a:off x="4868863" y="6496050"/>
            <a:ext cx="2627312" cy="142875"/>
          </a:xfrm>
          <a:prstGeom prst="rect">
            <a:avLst/>
          </a:prstGeom>
          <a:solidFill>
            <a:srgbClr val="00FFFF"/>
          </a:solidFill>
          <a:ln w="9525">
            <a:miter lim="800000"/>
            <a:headEnd/>
            <a:tailEnd/>
          </a:ln>
          <a:effectLst/>
          <a:scene3d>
            <a:camera prst="legacyObliqueTopRight">
              <a:rot lat="0" lon="1200000" rev="0"/>
            </a:camera>
            <a:lightRig rig="legacyFlat3" dir="b"/>
          </a:scene3d>
          <a:sp3d extrusionH="1801800" prstMaterial="legacyMatte">
            <a:bevelT w="13500" h="13500" prst="angle"/>
            <a:bevelB w="13500" h="13500" prst="angle"/>
            <a:extrusionClr>
              <a:srgbClr val="00FFFF"/>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ko-KR" altLang="en-US"/>
          </a:p>
        </p:txBody>
      </p:sp>
      <p:sp>
        <p:nvSpPr>
          <p:cNvPr id="24" name="Rectangle 28"/>
          <p:cNvSpPr>
            <a:spLocks noChangeArrowheads="1"/>
          </p:cNvSpPr>
          <p:nvPr/>
        </p:nvSpPr>
        <p:spPr bwMode="auto">
          <a:xfrm flipV="1">
            <a:off x="6345238" y="6464300"/>
            <a:ext cx="323850" cy="63500"/>
          </a:xfrm>
          <a:prstGeom prst="rect">
            <a:avLst/>
          </a:prstGeom>
          <a:solidFill>
            <a:srgbClr val="EAEAEA"/>
          </a:solidFill>
          <a:ln w="9525">
            <a:miter lim="800000"/>
            <a:headEnd/>
            <a:tailEnd/>
          </a:ln>
          <a:effectLst/>
          <a:scene3d>
            <a:camera prst="legacyObliqueTopRight">
              <a:rot lat="0" lon="1200000" rev="0"/>
            </a:camera>
            <a:lightRig rig="legacyFlat3" dir="b"/>
          </a:scene3d>
          <a:sp3d extrusionH="1801800" prstMaterial="legacyMatte">
            <a:bevelT w="13500" h="13500" prst="angle"/>
            <a:bevelB w="13500" h="13500" prst="angle"/>
            <a:extrusionClr>
              <a:srgbClr val="EAEAEA"/>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ko-KR" altLang="en-US"/>
          </a:p>
        </p:txBody>
      </p:sp>
      <p:sp>
        <p:nvSpPr>
          <p:cNvPr id="25" name="Rectangle 29"/>
          <p:cNvSpPr>
            <a:spLocks noChangeArrowheads="1"/>
          </p:cNvSpPr>
          <p:nvPr/>
        </p:nvSpPr>
        <p:spPr bwMode="auto">
          <a:xfrm flipV="1">
            <a:off x="5480050" y="6337300"/>
            <a:ext cx="323850" cy="63500"/>
          </a:xfrm>
          <a:prstGeom prst="rect">
            <a:avLst/>
          </a:prstGeom>
          <a:solidFill>
            <a:srgbClr val="EAEAEA"/>
          </a:solidFill>
          <a:ln w="9525">
            <a:miter lim="800000"/>
            <a:headEnd/>
            <a:tailEnd/>
          </a:ln>
          <a:effectLst/>
          <a:scene3d>
            <a:camera prst="legacyObliqueTopRight">
              <a:rot lat="0" lon="1200000" rev="0"/>
            </a:camera>
            <a:lightRig rig="legacyFlat3" dir="b"/>
          </a:scene3d>
          <a:sp3d extrusionH="1801800" prstMaterial="legacyMatte">
            <a:bevelT w="13500" h="13500" prst="angle"/>
            <a:bevelB w="13500" h="13500" prst="angle"/>
            <a:extrusionClr>
              <a:srgbClr val="EAEAEA"/>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ko-KR" altLang="en-US"/>
          </a:p>
        </p:txBody>
      </p:sp>
      <p:grpSp>
        <p:nvGrpSpPr>
          <p:cNvPr id="26" name="Group 30"/>
          <p:cNvGrpSpPr>
            <a:grpSpLocks/>
          </p:cNvGrpSpPr>
          <p:nvPr/>
        </p:nvGrpSpPr>
        <p:grpSpPr bwMode="auto">
          <a:xfrm>
            <a:off x="4976813" y="6173788"/>
            <a:ext cx="2627312" cy="287337"/>
            <a:chOff x="3039" y="3793"/>
            <a:chExt cx="1655" cy="181"/>
          </a:xfrm>
        </p:grpSpPr>
        <p:sp>
          <p:nvSpPr>
            <p:cNvPr id="27" name="Rectangle 31"/>
            <p:cNvSpPr>
              <a:spLocks noChangeArrowheads="1"/>
            </p:cNvSpPr>
            <p:nvPr/>
          </p:nvSpPr>
          <p:spPr bwMode="auto">
            <a:xfrm>
              <a:off x="3039" y="3793"/>
              <a:ext cx="952" cy="158"/>
            </a:xfrm>
            <a:prstGeom prst="rect">
              <a:avLst/>
            </a:prstGeom>
            <a:solidFill>
              <a:srgbClr val="800080"/>
            </a:solidFill>
            <a:ln w="9525">
              <a:miter lim="800000"/>
              <a:headEnd/>
              <a:tailEnd/>
            </a:ln>
            <a:effectLst/>
            <a:scene3d>
              <a:camera prst="legacyObliqueTopRight">
                <a:rot lat="0" lon="1200000" rev="0"/>
              </a:camera>
              <a:lightRig rig="legacyFlat3" dir="b"/>
            </a:scene3d>
            <a:sp3d extrusionH="1801800" prstMaterial="legacyMatte">
              <a:bevelT w="13500" h="13500" prst="angle"/>
              <a:bevelB w="13500" h="13500" prst="angle"/>
              <a:extrusionClr>
                <a:srgbClr val="80008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algn="ctr"/>
              <a:endParaRPr kumimoji="1" lang="ko-KR" altLang="ko-KR">
                <a:latin typeface="Tahoma" pitchFamily="34" charset="0"/>
                <a:ea typeface="新細明體" pitchFamily="18" charset="-120"/>
              </a:endParaRPr>
            </a:p>
          </p:txBody>
        </p:sp>
        <p:sp>
          <p:nvSpPr>
            <p:cNvPr id="28" name="Rectangle 32"/>
            <p:cNvSpPr>
              <a:spLocks noChangeArrowheads="1"/>
            </p:cNvSpPr>
            <p:nvPr/>
          </p:nvSpPr>
          <p:spPr bwMode="auto">
            <a:xfrm>
              <a:off x="3991" y="3793"/>
              <a:ext cx="703" cy="181"/>
            </a:xfrm>
            <a:prstGeom prst="rect">
              <a:avLst/>
            </a:prstGeom>
            <a:solidFill>
              <a:srgbClr val="800080"/>
            </a:solidFill>
            <a:ln w="9525">
              <a:miter lim="800000"/>
              <a:headEnd/>
              <a:tailEnd/>
            </a:ln>
            <a:effectLst/>
            <a:scene3d>
              <a:camera prst="legacyObliqueTopRight">
                <a:rot lat="0" lon="1200000" rev="0"/>
              </a:camera>
              <a:lightRig rig="legacyFlat3" dir="b"/>
            </a:scene3d>
            <a:sp3d extrusionH="1433500" prstMaterial="legacyMatte">
              <a:bevelT w="13500" h="13500" prst="angle"/>
              <a:bevelB w="13500" h="13500" prst="angle"/>
              <a:extrusionClr>
                <a:srgbClr val="80008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algn="ctr"/>
              <a:endParaRPr kumimoji="1" lang="ko-KR" altLang="ko-KR">
                <a:latin typeface="Tahoma" pitchFamily="34" charset="0"/>
                <a:ea typeface="新細明體" pitchFamily="18" charset="-120"/>
              </a:endParaRPr>
            </a:p>
          </p:txBody>
        </p:sp>
      </p:grpSp>
      <p:sp>
        <p:nvSpPr>
          <p:cNvPr id="29" name="Rectangle 33"/>
          <p:cNvSpPr>
            <a:spLocks noChangeArrowheads="1"/>
          </p:cNvSpPr>
          <p:nvPr/>
        </p:nvSpPr>
        <p:spPr bwMode="auto">
          <a:xfrm flipV="1">
            <a:off x="5480050" y="6337300"/>
            <a:ext cx="323850" cy="63500"/>
          </a:xfrm>
          <a:prstGeom prst="rect">
            <a:avLst/>
          </a:prstGeom>
          <a:solidFill>
            <a:srgbClr val="EAEAEA"/>
          </a:solidFill>
          <a:ln w="9525">
            <a:miter lim="800000"/>
            <a:headEnd/>
            <a:tailEnd/>
          </a:ln>
          <a:effectLst/>
          <a:scene3d>
            <a:camera prst="legacyObliqueTopRight">
              <a:rot lat="0" lon="1200000" rev="0"/>
            </a:camera>
            <a:lightRig rig="legacyFlat3" dir="b"/>
          </a:scene3d>
          <a:sp3d prstMaterial="legacyMatte">
            <a:bevelT w="13500" h="13500" prst="angle"/>
            <a:bevelB w="13500" h="13500" prst="angle"/>
            <a:extrusionClr>
              <a:srgbClr val="EAEAEA"/>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ko-KR" altLang="en-US"/>
          </a:p>
        </p:txBody>
      </p:sp>
      <p:sp>
        <p:nvSpPr>
          <p:cNvPr id="30" name="Rectangle 34"/>
          <p:cNvSpPr>
            <a:spLocks noChangeArrowheads="1"/>
          </p:cNvSpPr>
          <p:nvPr/>
        </p:nvSpPr>
        <p:spPr bwMode="auto">
          <a:xfrm flipV="1">
            <a:off x="6345238" y="6464300"/>
            <a:ext cx="323850" cy="63500"/>
          </a:xfrm>
          <a:prstGeom prst="rect">
            <a:avLst/>
          </a:prstGeom>
          <a:solidFill>
            <a:srgbClr val="EAEAEA"/>
          </a:solidFill>
          <a:ln w="9525">
            <a:miter lim="800000"/>
            <a:headEnd/>
            <a:tailEnd/>
          </a:ln>
          <a:effectLst/>
          <a:scene3d>
            <a:camera prst="legacyObliqueTopRight">
              <a:rot lat="0" lon="1200000" rev="0"/>
            </a:camera>
            <a:lightRig rig="legacyFlat3" dir="b"/>
          </a:scene3d>
          <a:sp3d extrusionH="303200" prstMaterial="legacyMatte">
            <a:bevelT w="13500" h="13500" prst="angle"/>
            <a:bevelB w="13500" h="13500" prst="angle"/>
            <a:extrusionClr>
              <a:srgbClr val="EAEAEA"/>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ko-KR" altLang="en-US"/>
          </a:p>
        </p:txBody>
      </p:sp>
      <p:grpSp>
        <p:nvGrpSpPr>
          <p:cNvPr id="31" name="Group 35"/>
          <p:cNvGrpSpPr>
            <a:grpSpLocks/>
          </p:cNvGrpSpPr>
          <p:nvPr/>
        </p:nvGrpSpPr>
        <p:grpSpPr bwMode="auto">
          <a:xfrm>
            <a:off x="4975225" y="5762625"/>
            <a:ext cx="2628900" cy="446088"/>
            <a:chOff x="3038" y="3534"/>
            <a:chExt cx="1656" cy="281"/>
          </a:xfrm>
        </p:grpSpPr>
        <p:sp>
          <p:nvSpPr>
            <p:cNvPr id="32" name="Rectangle 36"/>
            <p:cNvSpPr>
              <a:spLocks noChangeArrowheads="1"/>
            </p:cNvSpPr>
            <p:nvPr/>
          </p:nvSpPr>
          <p:spPr bwMode="auto">
            <a:xfrm>
              <a:off x="3560" y="3534"/>
              <a:ext cx="703" cy="158"/>
            </a:xfrm>
            <a:prstGeom prst="rect">
              <a:avLst/>
            </a:prstGeom>
            <a:solidFill>
              <a:srgbClr val="00FF00"/>
            </a:solidFill>
            <a:ln w="9525">
              <a:miter lim="800000"/>
              <a:headEnd/>
              <a:tailEnd/>
            </a:ln>
            <a:effectLst/>
            <a:scene3d>
              <a:camera prst="legacyObliqueTopRight">
                <a:rot lat="0" lon="1200000" rev="0"/>
              </a:camera>
              <a:lightRig rig="legacyFlat3" dir="b"/>
            </a:scene3d>
            <a:sp3d extrusionH="1217600" prstMaterial="legacyMatte">
              <a:bevelT w="13500" h="13500" prst="angle"/>
              <a:bevelB w="13500" h="13500" prst="angle"/>
              <a:extrusionClr>
                <a:srgbClr val="00FF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algn="ctr"/>
              <a:endParaRPr kumimoji="1" lang="ko-KR" altLang="ko-KR">
                <a:latin typeface="Tahoma" pitchFamily="34" charset="0"/>
                <a:ea typeface="新細明體" pitchFamily="18" charset="-120"/>
              </a:endParaRPr>
            </a:p>
          </p:txBody>
        </p:sp>
        <p:sp>
          <p:nvSpPr>
            <p:cNvPr id="33" name="Rectangle 37"/>
            <p:cNvSpPr>
              <a:spLocks noChangeArrowheads="1"/>
            </p:cNvSpPr>
            <p:nvPr/>
          </p:nvSpPr>
          <p:spPr bwMode="auto">
            <a:xfrm>
              <a:off x="3038" y="3635"/>
              <a:ext cx="953" cy="158"/>
            </a:xfrm>
            <a:prstGeom prst="rect">
              <a:avLst/>
            </a:prstGeom>
            <a:solidFill>
              <a:srgbClr val="00FF00"/>
            </a:solidFill>
            <a:ln w="9525">
              <a:miter lim="800000"/>
              <a:headEnd/>
              <a:tailEnd/>
            </a:ln>
            <a:effectLst/>
            <a:scene3d>
              <a:camera prst="legacyObliqueTopRight">
                <a:rot lat="0" lon="1200000" rev="0"/>
              </a:camera>
              <a:lightRig rig="legacyFlat3" dir="b"/>
            </a:scene3d>
            <a:sp3d extrusionH="1547800" prstMaterial="legacyMatte">
              <a:bevelT w="13500" h="13500" prst="angle"/>
              <a:bevelB w="13500" h="13500" prst="angle"/>
              <a:extrusionClr>
                <a:srgbClr val="00FF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algn="ctr"/>
              <a:endParaRPr kumimoji="1" lang="ko-KR" altLang="ko-KR">
                <a:latin typeface="Tahoma" pitchFamily="34" charset="0"/>
                <a:ea typeface="新細明體" pitchFamily="18" charset="-120"/>
              </a:endParaRPr>
            </a:p>
          </p:txBody>
        </p:sp>
        <p:sp>
          <p:nvSpPr>
            <p:cNvPr id="34" name="Rectangle 38"/>
            <p:cNvSpPr>
              <a:spLocks noChangeArrowheads="1"/>
            </p:cNvSpPr>
            <p:nvPr/>
          </p:nvSpPr>
          <p:spPr bwMode="auto">
            <a:xfrm>
              <a:off x="3991" y="3657"/>
              <a:ext cx="703" cy="158"/>
            </a:xfrm>
            <a:prstGeom prst="rect">
              <a:avLst/>
            </a:prstGeom>
            <a:solidFill>
              <a:srgbClr val="00FF00"/>
            </a:solidFill>
            <a:ln w="9525">
              <a:miter lim="800000"/>
              <a:headEnd/>
              <a:tailEnd/>
            </a:ln>
            <a:effectLst/>
            <a:scene3d>
              <a:camera prst="legacyObliqueTopRight">
                <a:rot lat="0" lon="1200000" rev="0"/>
              </a:camera>
              <a:lightRig rig="legacyFlat3" dir="b"/>
            </a:scene3d>
            <a:sp3d extrusionH="1433500" prstMaterial="legacyMatte">
              <a:bevelT w="13500" h="13500" prst="angle"/>
              <a:bevelB w="13500" h="13500" prst="angle"/>
              <a:extrusionClr>
                <a:srgbClr val="00FF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algn="ctr"/>
              <a:endParaRPr kumimoji="1" lang="ko-KR" altLang="ko-KR">
                <a:latin typeface="Tahoma" pitchFamily="34" charset="0"/>
                <a:ea typeface="新細明體" pitchFamily="18" charset="-120"/>
              </a:endParaRPr>
            </a:p>
          </p:txBody>
        </p:sp>
      </p:grpSp>
      <p:sp>
        <p:nvSpPr>
          <p:cNvPr id="35" name="Text Box 39"/>
          <p:cNvSpPr txBox="1">
            <a:spLocks noChangeArrowheads="1"/>
          </p:cNvSpPr>
          <p:nvPr/>
        </p:nvSpPr>
        <p:spPr bwMode="auto">
          <a:xfrm rot="425877">
            <a:off x="5803900" y="5970588"/>
            <a:ext cx="50641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TW" sz="1200">
                <a:solidFill>
                  <a:schemeClr val="bg1"/>
                </a:solidFill>
                <a:latin typeface="Times New Roman" pitchFamily="18" charset="0"/>
                <a:ea typeface="新細明體" pitchFamily="18" charset="-120"/>
              </a:rPr>
              <a:t>EML</a:t>
            </a:r>
          </a:p>
        </p:txBody>
      </p:sp>
      <p:sp>
        <p:nvSpPr>
          <p:cNvPr id="36" name="Text Box 40"/>
          <p:cNvSpPr txBox="1">
            <a:spLocks noChangeArrowheads="1"/>
          </p:cNvSpPr>
          <p:nvPr/>
        </p:nvSpPr>
        <p:spPr bwMode="auto">
          <a:xfrm rot="425877">
            <a:off x="5622925" y="6200775"/>
            <a:ext cx="838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TW" sz="1000">
                <a:solidFill>
                  <a:schemeClr val="bg1"/>
                </a:solidFill>
                <a:latin typeface="Times New Roman" pitchFamily="18" charset="0"/>
                <a:ea typeface="新細明體" pitchFamily="18" charset="-120"/>
              </a:rPr>
              <a:t>PEDOT:PSS</a:t>
            </a:r>
          </a:p>
        </p:txBody>
      </p:sp>
      <p:grpSp>
        <p:nvGrpSpPr>
          <p:cNvPr id="37" name="Group 41"/>
          <p:cNvGrpSpPr>
            <a:grpSpLocks/>
          </p:cNvGrpSpPr>
          <p:nvPr/>
        </p:nvGrpSpPr>
        <p:grpSpPr bwMode="auto">
          <a:xfrm>
            <a:off x="5135563" y="4532313"/>
            <a:ext cx="3243262" cy="571500"/>
            <a:chOff x="3139" y="3286"/>
            <a:chExt cx="2043" cy="360"/>
          </a:xfrm>
        </p:grpSpPr>
        <p:grpSp>
          <p:nvGrpSpPr>
            <p:cNvPr id="38" name="Group 42"/>
            <p:cNvGrpSpPr>
              <a:grpSpLocks/>
            </p:cNvGrpSpPr>
            <p:nvPr/>
          </p:nvGrpSpPr>
          <p:grpSpPr bwMode="auto">
            <a:xfrm>
              <a:off x="4217" y="3360"/>
              <a:ext cx="965" cy="286"/>
              <a:chOff x="4217" y="3360"/>
              <a:chExt cx="965" cy="286"/>
            </a:xfrm>
          </p:grpSpPr>
          <p:sp>
            <p:nvSpPr>
              <p:cNvPr id="46" name="Rectangle 43"/>
              <p:cNvSpPr>
                <a:spLocks noChangeArrowheads="1"/>
              </p:cNvSpPr>
              <p:nvPr/>
            </p:nvSpPr>
            <p:spPr bwMode="auto">
              <a:xfrm flipV="1">
                <a:off x="4705" y="3360"/>
                <a:ext cx="477" cy="69"/>
              </a:xfrm>
              <a:prstGeom prst="rect">
                <a:avLst/>
              </a:prstGeom>
              <a:solidFill>
                <a:srgbClr val="C0C0C0"/>
              </a:solidFill>
              <a:ln w="9525">
                <a:miter lim="800000"/>
                <a:headEnd/>
                <a:tailEnd/>
              </a:ln>
              <a:effectLst/>
              <a:scene3d>
                <a:camera prst="legacyObliqueTopRight">
                  <a:rot lat="0" lon="1200000" rev="0"/>
                </a:camera>
                <a:lightRig rig="legacyFlat3" dir="b"/>
              </a:scene3d>
              <a:sp3d extrusionH="100000" prstMaterial="legacyMetal">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flatTx/>
              </a:bodyPr>
              <a:lstStyle/>
              <a:p>
                <a:pPr algn="ctr"/>
                <a:endParaRPr kumimoji="1" lang="ko-KR" altLang="ko-KR">
                  <a:latin typeface="Tahoma" pitchFamily="34" charset="0"/>
                  <a:ea typeface="新細明體" pitchFamily="18" charset="-120"/>
                </a:endParaRPr>
              </a:p>
            </p:txBody>
          </p:sp>
          <p:sp>
            <p:nvSpPr>
              <p:cNvPr id="47" name="Rectangle 44"/>
              <p:cNvSpPr>
                <a:spLocks noChangeArrowheads="1"/>
              </p:cNvSpPr>
              <p:nvPr/>
            </p:nvSpPr>
            <p:spPr bwMode="auto">
              <a:xfrm flipV="1">
                <a:off x="4580" y="3407"/>
                <a:ext cx="477" cy="69"/>
              </a:xfrm>
              <a:prstGeom prst="rect">
                <a:avLst/>
              </a:prstGeom>
              <a:solidFill>
                <a:srgbClr val="C0C0C0"/>
              </a:solidFill>
              <a:ln w="9525">
                <a:miter lim="800000"/>
                <a:headEnd/>
                <a:tailEnd/>
              </a:ln>
              <a:effectLst/>
              <a:scene3d>
                <a:camera prst="legacyObliqueTopRight">
                  <a:rot lat="0" lon="1200000" rev="0"/>
                </a:camera>
                <a:lightRig rig="legacyFlat3" dir="b"/>
              </a:scene3d>
              <a:sp3d extrusionH="100000" prstMaterial="legacyMetal">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flatTx/>
              </a:bodyPr>
              <a:lstStyle/>
              <a:p>
                <a:pPr algn="ctr"/>
                <a:endParaRPr kumimoji="1" lang="ko-KR" altLang="ko-KR">
                  <a:latin typeface="Tahoma" pitchFamily="34" charset="0"/>
                  <a:ea typeface="新細明體" pitchFamily="18" charset="-120"/>
                </a:endParaRPr>
              </a:p>
            </p:txBody>
          </p:sp>
          <p:sp>
            <p:nvSpPr>
              <p:cNvPr id="48" name="Rectangle 45"/>
              <p:cNvSpPr>
                <a:spLocks noChangeArrowheads="1"/>
              </p:cNvSpPr>
              <p:nvPr/>
            </p:nvSpPr>
            <p:spPr bwMode="auto">
              <a:xfrm flipV="1">
                <a:off x="4467" y="3475"/>
                <a:ext cx="477" cy="69"/>
              </a:xfrm>
              <a:prstGeom prst="rect">
                <a:avLst/>
              </a:prstGeom>
              <a:solidFill>
                <a:srgbClr val="C0C0C0"/>
              </a:solidFill>
              <a:ln w="9525">
                <a:miter lim="800000"/>
                <a:headEnd/>
                <a:tailEnd/>
              </a:ln>
              <a:effectLst/>
              <a:scene3d>
                <a:camera prst="legacyObliqueTopRight">
                  <a:rot lat="0" lon="1200000" rev="0"/>
                </a:camera>
                <a:lightRig rig="legacyFlat3" dir="b"/>
              </a:scene3d>
              <a:sp3d extrusionH="100000" prstMaterial="legacyMetal">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flatTx/>
              </a:bodyPr>
              <a:lstStyle/>
              <a:p>
                <a:pPr algn="ctr"/>
                <a:endParaRPr kumimoji="1" lang="ko-KR" altLang="ko-KR">
                  <a:latin typeface="Tahoma" pitchFamily="34" charset="0"/>
                  <a:ea typeface="新細明體" pitchFamily="18" charset="-120"/>
                </a:endParaRPr>
              </a:p>
            </p:txBody>
          </p:sp>
          <p:sp>
            <p:nvSpPr>
              <p:cNvPr id="49" name="Rectangle 46"/>
              <p:cNvSpPr>
                <a:spLocks noChangeArrowheads="1"/>
              </p:cNvSpPr>
              <p:nvPr/>
            </p:nvSpPr>
            <p:spPr bwMode="auto">
              <a:xfrm flipV="1">
                <a:off x="4353" y="3521"/>
                <a:ext cx="477" cy="69"/>
              </a:xfrm>
              <a:prstGeom prst="rect">
                <a:avLst/>
              </a:prstGeom>
              <a:solidFill>
                <a:srgbClr val="C0C0C0"/>
              </a:solidFill>
              <a:ln w="9525">
                <a:miter lim="800000"/>
                <a:headEnd/>
                <a:tailEnd/>
              </a:ln>
              <a:effectLst/>
              <a:scene3d>
                <a:camera prst="legacyObliqueTopRight">
                  <a:rot lat="0" lon="1200000" rev="0"/>
                </a:camera>
                <a:lightRig rig="legacyFlat3" dir="b"/>
              </a:scene3d>
              <a:sp3d extrusionH="100000" prstMaterial="legacyMetal">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flatTx/>
              </a:bodyPr>
              <a:lstStyle/>
              <a:p>
                <a:pPr algn="ctr"/>
                <a:endParaRPr kumimoji="1" lang="ko-KR" altLang="ko-KR">
                  <a:latin typeface="Tahoma" pitchFamily="34" charset="0"/>
                  <a:ea typeface="新細明體" pitchFamily="18" charset="-120"/>
                </a:endParaRPr>
              </a:p>
            </p:txBody>
          </p:sp>
          <p:sp>
            <p:nvSpPr>
              <p:cNvPr id="50" name="Rectangle 47"/>
              <p:cNvSpPr>
                <a:spLocks noChangeArrowheads="1"/>
              </p:cNvSpPr>
              <p:nvPr/>
            </p:nvSpPr>
            <p:spPr bwMode="auto">
              <a:xfrm flipV="1">
                <a:off x="4217" y="3577"/>
                <a:ext cx="477" cy="69"/>
              </a:xfrm>
              <a:prstGeom prst="rect">
                <a:avLst/>
              </a:prstGeom>
              <a:solidFill>
                <a:srgbClr val="C0C0C0"/>
              </a:solidFill>
              <a:ln w="9525">
                <a:miter lim="800000"/>
                <a:headEnd/>
                <a:tailEnd/>
              </a:ln>
              <a:effectLst/>
              <a:scene3d>
                <a:camera prst="legacyObliqueTopRight">
                  <a:rot lat="0" lon="1200000" rev="0"/>
                </a:camera>
                <a:lightRig rig="legacyFlat3" dir="b"/>
              </a:scene3d>
              <a:sp3d extrusionH="100000" prstMaterial="legacyMetal">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flatTx/>
              </a:bodyPr>
              <a:lstStyle/>
              <a:p>
                <a:pPr algn="ctr"/>
                <a:endParaRPr kumimoji="1" lang="ko-KR" altLang="ko-KR">
                  <a:latin typeface="Tahoma" pitchFamily="34" charset="0"/>
                  <a:ea typeface="新細明體" pitchFamily="18" charset="-120"/>
                </a:endParaRPr>
              </a:p>
            </p:txBody>
          </p:sp>
        </p:grpSp>
        <p:grpSp>
          <p:nvGrpSpPr>
            <p:cNvPr id="39" name="Group 48"/>
            <p:cNvGrpSpPr>
              <a:grpSpLocks/>
            </p:cNvGrpSpPr>
            <p:nvPr/>
          </p:nvGrpSpPr>
          <p:grpSpPr bwMode="auto">
            <a:xfrm>
              <a:off x="3139" y="3286"/>
              <a:ext cx="965" cy="286"/>
              <a:chOff x="3139" y="3286"/>
              <a:chExt cx="965" cy="286"/>
            </a:xfrm>
          </p:grpSpPr>
          <p:grpSp>
            <p:nvGrpSpPr>
              <p:cNvPr id="40" name="Group 49"/>
              <p:cNvGrpSpPr>
                <a:grpSpLocks/>
              </p:cNvGrpSpPr>
              <p:nvPr/>
            </p:nvGrpSpPr>
            <p:grpSpPr bwMode="auto">
              <a:xfrm>
                <a:off x="3275" y="3286"/>
                <a:ext cx="829" cy="230"/>
                <a:chOff x="3275" y="3286"/>
                <a:chExt cx="829" cy="230"/>
              </a:xfrm>
            </p:grpSpPr>
            <p:sp>
              <p:nvSpPr>
                <p:cNvPr id="42" name="Rectangle 50"/>
                <p:cNvSpPr>
                  <a:spLocks noChangeArrowheads="1"/>
                </p:cNvSpPr>
                <p:nvPr/>
              </p:nvSpPr>
              <p:spPr bwMode="auto">
                <a:xfrm flipV="1">
                  <a:off x="3627" y="3286"/>
                  <a:ext cx="477" cy="69"/>
                </a:xfrm>
                <a:prstGeom prst="rect">
                  <a:avLst/>
                </a:prstGeom>
                <a:solidFill>
                  <a:srgbClr val="C0C0C0"/>
                </a:solidFill>
                <a:ln w="9525">
                  <a:miter lim="800000"/>
                  <a:headEnd/>
                  <a:tailEnd/>
                </a:ln>
                <a:effectLst/>
                <a:scene3d>
                  <a:camera prst="legacyObliqueTopRight">
                    <a:rot lat="0" lon="1200000" rev="0"/>
                  </a:camera>
                  <a:lightRig rig="legacyFlat3" dir="b"/>
                </a:scene3d>
                <a:sp3d extrusionH="100000" prstMaterial="legacyMetal">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flatTx/>
                </a:bodyPr>
                <a:lstStyle/>
                <a:p>
                  <a:pPr algn="ctr"/>
                  <a:endParaRPr kumimoji="1" lang="ko-KR" altLang="ko-KR">
                    <a:latin typeface="Tahoma" pitchFamily="34" charset="0"/>
                    <a:ea typeface="新細明體" pitchFamily="18" charset="-120"/>
                  </a:endParaRPr>
                </a:p>
              </p:txBody>
            </p:sp>
            <p:sp>
              <p:nvSpPr>
                <p:cNvPr id="43" name="Rectangle 51"/>
                <p:cNvSpPr>
                  <a:spLocks noChangeArrowheads="1"/>
                </p:cNvSpPr>
                <p:nvPr/>
              </p:nvSpPr>
              <p:spPr bwMode="auto">
                <a:xfrm flipV="1">
                  <a:off x="3502" y="3333"/>
                  <a:ext cx="477" cy="69"/>
                </a:xfrm>
                <a:prstGeom prst="rect">
                  <a:avLst/>
                </a:prstGeom>
                <a:solidFill>
                  <a:srgbClr val="C0C0C0"/>
                </a:solidFill>
                <a:ln w="9525">
                  <a:miter lim="800000"/>
                  <a:headEnd/>
                  <a:tailEnd/>
                </a:ln>
                <a:effectLst/>
                <a:scene3d>
                  <a:camera prst="legacyObliqueTopRight">
                    <a:rot lat="0" lon="1200000" rev="0"/>
                  </a:camera>
                  <a:lightRig rig="legacyFlat3" dir="b"/>
                </a:scene3d>
                <a:sp3d extrusionH="100000" prstMaterial="legacyMetal">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flatTx/>
                </a:bodyPr>
                <a:lstStyle/>
                <a:p>
                  <a:pPr algn="ctr"/>
                  <a:endParaRPr kumimoji="1" lang="ko-KR" altLang="ko-KR">
                    <a:latin typeface="Tahoma" pitchFamily="34" charset="0"/>
                    <a:ea typeface="新細明體" pitchFamily="18" charset="-120"/>
                  </a:endParaRPr>
                </a:p>
              </p:txBody>
            </p:sp>
            <p:sp>
              <p:nvSpPr>
                <p:cNvPr id="44" name="Rectangle 52"/>
                <p:cNvSpPr>
                  <a:spLocks noChangeArrowheads="1"/>
                </p:cNvSpPr>
                <p:nvPr/>
              </p:nvSpPr>
              <p:spPr bwMode="auto">
                <a:xfrm flipV="1">
                  <a:off x="3389" y="3401"/>
                  <a:ext cx="477" cy="69"/>
                </a:xfrm>
                <a:prstGeom prst="rect">
                  <a:avLst/>
                </a:prstGeom>
                <a:solidFill>
                  <a:srgbClr val="C0C0C0"/>
                </a:solidFill>
                <a:ln w="9525">
                  <a:miter lim="800000"/>
                  <a:headEnd/>
                  <a:tailEnd/>
                </a:ln>
                <a:effectLst/>
                <a:scene3d>
                  <a:camera prst="legacyObliqueTopRight">
                    <a:rot lat="0" lon="1200000" rev="0"/>
                  </a:camera>
                  <a:lightRig rig="legacyFlat3" dir="b"/>
                </a:scene3d>
                <a:sp3d extrusionH="100000" prstMaterial="legacyMetal">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flatTx/>
                </a:bodyPr>
                <a:lstStyle/>
                <a:p>
                  <a:pPr algn="ctr"/>
                  <a:endParaRPr kumimoji="1" lang="ko-KR" altLang="ko-KR">
                    <a:latin typeface="Tahoma" pitchFamily="34" charset="0"/>
                    <a:ea typeface="新細明體" pitchFamily="18" charset="-120"/>
                  </a:endParaRPr>
                </a:p>
              </p:txBody>
            </p:sp>
            <p:sp>
              <p:nvSpPr>
                <p:cNvPr id="45" name="Rectangle 53"/>
                <p:cNvSpPr>
                  <a:spLocks noChangeArrowheads="1"/>
                </p:cNvSpPr>
                <p:nvPr/>
              </p:nvSpPr>
              <p:spPr bwMode="auto">
                <a:xfrm flipV="1">
                  <a:off x="3275" y="3447"/>
                  <a:ext cx="477" cy="69"/>
                </a:xfrm>
                <a:prstGeom prst="rect">
                  <a:avLst/>
                </a:prstGeom>
                <a:solidFill>
                  <a:srgbClr val="C0C0C0"/>
                </a:solidFill>
                <a:ln w="9525">
                  <a:miter lim="800000"/>
                  <a:headEnd/>
                  <a:tailEnd/>
                </a:ln>
                <a:effectLst/>
                <a:scene3d>
                  <a:camera prst="legacyObliqueTopRight">
                    <a:rot lat="0" lon="1200000" rev="0"/>
                  </a:camera>
                  <a:lightRig rig="legacyFlat3" dir="b"/>
                </a:scene3d>
                <a:sp3d extrusionH="100000" prstMaterial="legacyMetal">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flatTx/>
                </a:bodyPr>
                <a:lstStyle/>
                <a:p>
                  <a:pPr algn="ctr"/>
                  <a:endParaRPr kumimoji="1" lang="ko-KR" altLang="ko-KR">
                    <a:latin typeface="Tahoma" pitchFamily="34" charset="0"/>
                    <a:ea typeface="新細明體" pitchFamily="18" charset="-120"/>
                  </a:endParaRPr>
                </a:p>
              </p:txBody>
            </p:sp>
          </p:grpSp>
          <p:sp>
            <p:nvSpPr>
              <p:cNvPr id="41" name="Rectangle 54"/>
              <p:cNvSpPr>
                <a:spLocks noChangeArrowheads="1"/>
              </p:cNvSpPr>
              <p:nvPr/>
            </p:nvSpPr>
            <p:spPr bwMode="auto">
              <a:xfrm flipV="1">
                <a:off x="3139" y="3503"/>
                <a:ext cx="477" cy="69"/>
              </a:xfrm>
              <a:prstGeom prst="rect">
                <a:avLst/>
              </a:prstGeom>
              <a:solidFill>
                <a:srgbClr val="C0C0C0"/>
              </a:solidFill>
              <a:ln w="9525">
                <a:miter lim="800000"/>
                <a:headEnd/>
                <a:tailEnd/>
              </a:ln>
              <a:effectLst/>
              <a:scene3d>
                <a:camera prst="legacyObliqueTopRight">
                  <a:rot lat="0" lon="1200000" rev="0"/>
                </a:camera>
                <a:lightRig rig="legacyFlat3" dir="b"/>
              </a:scene3d>
              <a:sp3d extrusionH="100000" prstMaterial="legacyMetal">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flatTx/>
              </a:bodyPr>
              <a:lstStyle/>
              <a:p>
                <a:pPr algn="ctr"/>
                <a:endParaRPr kumimoji="1" lang="ko-KR" altLang="ko-KR">
                  <a:latin typeface="Tahoma" pitchFamily="34" charset="0"/>
                  <a:ea typeface="新細明體" pitchFamily="18" charset="-120"/>
                </a:endParaRPr>
              </a:p>
            </p:txBody>
          </p:sp>
        </p:grpSp>
      </p:grpSp>
      <p:sp>
        <p:nvSpPr>
          <p:cNvPr id="51" name="Rectangle 55"/>
          <p:cNvSpPr>
            <a:spLocks noChangeArrowheads="1"/>
          </p:cNvSpPr>
          <p:nvPr/>
        </p:nvSpPr>
        <p:spPr bwMode="auto">
          <a:xfrm flipV="1">
            <a:off x="6557963" y="5103813"/>
            <a:ext cx="504825" cy="109537"/>
          </a:xfrm>
          <a:prstGeom prst="rect">
            <a:avLst/>
          </a:prstGeom>
          <a:solidFill>
            <a:srgbClr val="C0C0C0"/>
          </a:solidFill>
          <a:ln w="9525">
            <a:miter lim="800000"/>
            <a:headEnd/>
            <a:tailEnd/>
          </a:ln>
          <a:effectLst/>
          <a:scene3d>
            <a:camera prst="legacyObliqueTopRight">
              <a:rot lat="0" lon="1200000" rev="0"/>
            </a:camera>
            <a:lightRig rig="legacyFlat3" dir="b"/>
          </a:scene3d>
          <a:sp3d extrusionH="100000" prstMaterial="legacyMetal">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flatTx/>
          </a:bodyPr>
          <a:lstStyle/>
          <a:p>
            <a:pPr algn="ctr"/>
            <a:endParaRPr kumimoji="1" lang="ko-KR" altLang="ko-KR">
              <a:latin typeface="Tahoma" pitchFamily="34" charset="0"/>
              <a:ea typeface="新細明體" pitchFamily="18" charset="-120"/>
            </a:endParaRPr>
          </a:p>
        </p:txBody>
      </p:sp>
      <p:sp>
        <p:nvSpPr>
          <p:cNvPr id="52" name="Rectangle 56"/>
          <p:cNvSpPr>
            <a:spLocks noChangeArrowheads="1"/>
          </p:cNvSpPr>
          <p:nvPr/>
        </p:nvSpPr>
        <p:spPr bwMode="auto">
          <a:xfrm flipV="1">
            <a:off x="6345238" y="6464300"/>
            <a:ext cx="323850" cy="63500"/>
          </a:xfrm>
          <a:prstGeom prst="rect">
            <a:avLst/>
          </a:prstGeom>
          <a:solidFill>
            <a:srgbClr val="EAEAEA"/>
          </a:solidFill>
          <a:ln w="9525">
            <a:miter lim="800000"/>
            <a:headEnd/>
            <a:tailEnd/>
          </a:ln>
          <a:effectLst/>
          <a:scene3d>
            <a:camera prst="legacyObliqueTopRight">
              <a:rot lat="0" lon="1200000" rev="0"/>
            </a:camera>
            <a:lightRig rig="legacyFlat3" dir="b"/>
          </a:scene3d>
          <a:sp3d extrusionH="36500" prstMaterial="legacyMatte">
            <a:bevelT w="13500" h="13500" prst="angle"/>
            <a:bevelB w="13500" h="13500" prst="angle"/>
            <a:extrusionClr>
              <a:srgbClr val="EAEAEA"/>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ko-KR" altLang="en-US"/>
          </a:p>
        </p:txBody>
      </p:sp>
      <p:sp>
        <p:nvSpPr>
          <p:cNvPr id="53" name="Rectangle 7"/>
          <p:cNvSpPr>
            <a:spLocks noChangeArrowheads="1"/>
          </p:cNvSpPr>
          <p:nvPr/>
        </p:nvSpPr>
        <p:spPr bwMode="auto">
          <a:xfrm>
            <a:off x="4364038" y="1295400"/>
            <a:ext cx="2555875" cy="1962150"/>
          </a:xfrm>
          <a:prstGeom prst="rect">
            <a:avLst/>
          </a:prstGeom>
          <a:solidFill>
            <a:srgbClr val="808080">
              <a:alpha val="33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54" name="Rectangle 6"/>
          <p:cNvSpPr>
            <a:spLocks noChangeArrowheads="1"/>
          </p:cNvSpPr>
          <p:nvPr/>
        </p:nvSpPr>
        <p:spPr bwMode="auto">
          <a:xfrm>
            <a:off x="2559051" y="2822575"/>
            <a:ext cx="1804988" cy="2530475"/>
          </a:xfrm>
          <a:prstGeom prst="rect">
            <a:avLst/>
          </a:prstGeom>
          <a:solidFill>
            <a:srgbClr val="808080">
              <a:alpha val="33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55" name="Rectangle 5"/>
          <p:cNvSpPr>
            <a:spLocks noChangeArrowheads="1"/>
          </p:cNvSpPr>
          <p:nvPr/>
        </p:nvSpPr>
        <p:spPr bwMode="auto">
          <a:xfrm>
            <a:off x="471488" y="5353050"/>
            <a:ext cx="3892550" cy="1646238"/>
          </a:xfrm>
          <a:prstGeom prst="rect">
            <a:avLst/>
          </a:prstGeom>
          <a:solidFill>
            <a:srgbClr val="808080">
              <a:alpha val="33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56" name="Rectangle 58"/>
          <p:cNvSpPr>
            <a:spLocks noChangeArrowheads="1"/>
          </p:cNvSpPr>
          <p:nvPr/>
        </p:nvSpPr>
        <p:spPr bwMode="auto">
          <a:xfrm>
            <a:off x="88078" y="116632"/>
            <a:ext cx="334092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en-US" altLang="ko-KR" sz="3600" b="1" u="sng" dirty="0" smtClean="0">
                <a:effectLst>
                  <a:outerShdw blurRad="38100" dist="38100" dir="2700000" algn="tl">
                    <a:srgbClr val="000000">
                      <a:alpha val="43137"/>
                    </a:srgbClr>
                  </a:outerShdw>
                </a:effectLst>
                <a:latin typeface="Times New Roman" pitchFamily="18" charset="0"/>
                <a:ea typeface="新細明體" pitchFamily="18" charset="-120"/>
                <a:cs typeface="Times New Roman" pitchFamily="18" charset="0"/>
              </a:rPr>
              <a:t>Experimental</a:t>
            </a:r>
            <a:endParaRPr kumimoji="1" lang="en-US" altLang="ko-KR" sz="3600" b="1" u="sng" dirty="0">
              <a:effectLst>
                <a:outerShdw blurRad="38100" dist="38100" dir="2700000" algn="tl">
                  <a:srgbClr val="000000">
                    <a:alpha val="43137"/>
                  </a:srgbClr>
                </a:outerShdw>
              </a:effectLst>
              <a:latin typeface="Times New Roman" pitchFamily="18" charset="0"/>
              <a:ea typeface="굴림" charset="-127"/>
              <a:cs typeface="Times New Roman" pitchFamily="18" charset="0"/>
            </a:endParaRPr>
          </a:p>
        </p:txBody>
      </p:sp>
      <p:sp>
        <p:nvSpPr>
          <p:cNvPr id="2" name="슬라이드 번호 개체 틀 1"/>
          <p:cNvSpPr>
            <a:spLocks noGrp="1"/>
          </p:cNvSpPr>
          <p:nvPr>
            <p:ph type="sldNum" sz="quarter" idx="12"/>
          </p:nvPr>
        </p:nvSpPr>
        <p:spPr>
          <a:xfrm>
            <a:off x="6805305" y="6387711"/>
            <a:ext cx="2133600" cy="365125"/>
          </a:xfrm>
        </p:spPr>
        <p:txBody>
          <a:bodyPr/>
          <a:lstStyle/>
          <a:p>
            <a:fld id="{74453A04-D89D-490D-88C1-5D2014348B69}" type="slidenum">
              <a:rPr lang="ko-KR" altLang="en-US" sz="2400" b="1" smtClean="0">
                <a:effectLst>
                  <a:outerShdw blurRad="38100" dist="38100" dir="2700000" algn="tl">
                    <a:srgbClr val="000000">
                      <a:alpha val="43137"/>
                    </a:srgbClr>
                  </a:outerShdw>
                </a:effectLst>
              </a:rPr>
              <a:t>4</a:t>
            </a:fld>
            <a:endParaRPr lang="ko-KR" altLang="en-US" sz="2400" b="1" dirty="0">
              <a:effectLst>
                <a:outerShdw blurRad="38100" dist="38100" dir="2700000" algn="tl">
                  <a:srgbClr val="000000">
                    <a:alpha val="43137"/>
                  </a:srgbClr>
                </a:outerShdw>
              </a:effectLst>
            </a:endParaRPr>
          </a:p>
        </p:txBody>
      </p:sp>
      <p:sp>
        <p:nvSpPr>
          <p:cNvPr id="3" name="바닥글 개체 틀 2"/>
          <p:cNvSpPr>
            <a:spLocks noGrp="1"/>
          </p:cNvSpPr>
          <p:nvPr>
            <p:ph type="ftr" sz="quarter" idx="11"/>
          </p:nvPr>
        </p:nvSpPr>
        <p:spPr>
          <a:xfrm>
            <a:off x="539552" y="6527800"/>
            <a:ext cx="6018411" cy="365125"/>
          </a:xfrm>
        </p:spPr>
        <p:txBody>
          <a:bodyPr/>
          <a:lstStyle/>
          <a:p>
            <a:r>
              <a:rPr lang="en-US" altLang="ko-KR" dirty="0" smtClean="0"/>
              <a:t>IMID 2017  Mora </a:t>
            </a:r>
            <a:r>
              <a:rPr lang="en-US" altLang="ko-KR" dirty="0" err="1" smtClean="0"/>
              <a:t>Veera</a:t>
            </a:r>
            <a:r>
              <a:rPr lang="en-US" altLang="ko-KR" dirty="0" smtClean="0"/>
              <a:t> </a:t>
            </a:r>
            <a:r>
              <a:rPr lang="en-US" altLang="ko-KR" dirty="0" err="1" smtClean="0"/>
              <a:t>Madhava</a:t>
            </a:r>
            <a:r>
              <a:rPr lang="en-US" altLang="ko-KR" dirty="0" smtClean="0"/>
              <a:t> </a:t>
            </a:r>
            <a:r>
              <a:rPr lang="en-US" altLang="ko-KR" dirty="0" err="1" smtClean="0"/>
              <a:t>Rao</a:t>
            </a:r>
            <a:r>
              <a:rPr lang="en-US" altLang="ko-KR" dirty="0" smtClean="0"/>
              <a:t>, </a:t>
            </a:r>
            <a:r>
              <a:rPr lang="en-US" altLang="ko-KR" dirty="0" err="1" smtClean="0"/>
              <a:t>Cheol-Hee</a:t>
            </a:r>
            <a:r>
              <a:rPr lang="en-US" altLang="ko-KR" dirty="0" smtClean="0"/>
              <a:t> Moon, Paper No:01-1006</a:t>
            </a:r>
            <a:endParaRPr lang="ko-KR" altLang="en-US" dirty="0"/>
          </a:p>
        </p:txBody>
      </p:sp>
    </p:spTree>
    <p:extLst>
      <p:ext uri="{BB962C8B-B14F-4D97-AF65-F5344CB8AC3E}">
        <p14:creationId xmlns:p14="http://schemas.microsoft.com/office/powerpoint/2010/main" val="5179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blinds(horizontal)">
                                      <p:cBhvr>
                                        <p:cTn id="13" dur="500"/>
                                        <p:tgtEl>
                                          <p:spTgt spid="51"/>
                                        </p:tgtEl>
                                      </p:cBhvr>
                                    </p:animEffect>
                                  </p:childTnLst>
                                </p:cTn>
                              </p:par>
                            </p:childTnLst>
                          </p:cTn>
                        </p:par>
                      </p:childTnLst>
                    </p:cTn>
                  </p:par>
                  <p:par>
                    <p:cTn id="14" fill="hold">
                      <p:stCondLst>
                        <p:cond delay="indefinite"/>
                      </p:stCondLst>
                      <p:childTnLst>
                        <p:par>
                          <p:cTn id="15" fill="hold">
                            <p:stCondLst>
                              <p:cond delay="0"/>
                            </p:stCondLst>
                            <p:childTnLst>
                              <p:par>
                                <p:cTn id="16" presetID="0" presetClass="path" presetSubtype="0" accel="50000" decel="50000" fill="hold" nodeType="clickEffect">
                                  <p:stCondLst>
                                    <p:cond delay="0"/>
                                  </p:stCondLst>
                                  <p:childTnLst>
                                    <p:animMotion origin="layout" path="M -2.22222E-6 -4.07407E-6 L -2.22222E-6 0.12408 " pathEditMode="relative" rAng="0" ptsTypes="AA">
                                      <p:cBhvr>
                                        <p:cTn id="17" dur="2000" fill="hold"/>
                                        <p:tgtEl>
                                          <p:spTgt spid="37"/>
                                        </p:tgtEl>
                                        <p:attrNameLst>
                                          <p:attrName>ppt_x</p:attrName>
                                          <p:attrName>ppt_y</p:attrName>
                                        </p:attrNameLst>
                                      </p:cBhvr>
                                      <p:rCtr x="0" y="6204"/>
                                    </p:animMotion>
                                  </p:childTnLst>
                                </p:cTn>
                              </p:par>
                              <p:par>
                                <p:cTn id="18" presetID="0" presetClass="path" presetSubtype="0" accel="50000" decel="50000" fill="hold" grpId="1" nodeType="withEffect">
                                  <p:stCondLst>
                                    <p:cond delay="0"/>
                                  </p:stCondLst>
                                  <p:childTnLst>
                                    <p:animMotion origin="layout" path="M 5E-6 -1.11111E-6 L 5E-6 0.19537 " pathEditMode="relative" rAng="0" ptsTypes="AA">
                                      <p:cBhvr>
                                        <p:cTn id="19" dur="2000" fill="hold"/>
                                        <p:tgtEl>
                                          <p:spTgt spid="51"/>
                                        </p:tgtEl>
                                        <p:attrNameLst>
                                          <p:attrName>ppt_x</p:attrName>
                                          <p:attrName>ppt_y</p:attrName>
                                        </p:attrNameLst>
                                      </p:cBhvr>
                                      <p:rCtr x="0" y="9769"/>
                                    </p:animMotion>
                                  </p:childTnLst>
                                </p:cTn>
                              </p:par>
                              <p:par>
                                <p:cTn id="20" presetID="0" presetClass="path" presetSubtype="0" accel="50000" decel="50000" fill="hold" grpId="1" nodeType="withEffect">
                                  <p:stCondLst>
                                    <p:cond delay="0"/>
                                  </p:stCondLst>
                                  <p:childTnLst>
                                    <p:animMotion origin="layout" path="M 0 0 L 0 0.15741 " pathEditMode="relative" ptsTypes="AA">
                                      <p:cBhvr>
                                        <p:cTn id="21"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1" grpId="0" animBg="1"/>
      <p:bldP spid="51"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직사각형 30"/>
          <p:cNvSpPr/>
          <p:nvPr/>
        </p:nvSpPr>
        <p:spPr>
          <a:xfrm>
            <a:off x="271396" y="116632"/>
            <a:ext cx="7306487" cy="646331"/>
          </a:xfrm>
          <a:prstGeom prst="rect">
            <a:avLst/>
          </a:prstGeom>
        </p:spPr>
        <p:txBody>
          <a:bodyPr wrap="none">
            <a:spAutoFit/>
          </a:bodyPr>
          <a:lstStyle/>
          <a:p>
            <a:r>
              <a:rPr lang="en-US" altLang="zh-TW" sz="3600" dirty="0" smtClean="0">
                <a:solidFill>
                  <a:schemeClr val="tx1"/>
                </a:solidFill>
                <a:effectLst/>
                <a:latin typeface="Times New Roman" pitchFamily="18" charset="0"/>
              </a:rPr>
              <a:t>Device structure </a:t>
            </a:r>
            <a:r>
              <a:rPr lang="en-US" altLang="zh-TW" sz="3600" dirty="0" smtClean="0">
                <a:latin typeface="Times New Roman" pitchFamily="18" charset="0"/>
              </a:rPr>
              <a:t>and organic materials</a:t>
            </a:r>
            <a:endParaRPr lang="ko-KR" altLang="en-US" sz="3600" dirty="0"/>
          </a:p>
        </p:txBody>
      </p:sp>
      <p:grpSp>
        <p:nvGrpSpPr>
          <p:cNvPr id="43" name="Canvas 10"/>
          <p:cNvGrpSpPr/>
          <p:nvPr/>
        </p:nvGrpSpPr>
        <p:grpSpPr>
          <a:xfrm>
            <a:off x="611560" y="1877888"/>
            <a:ext cx="2390775" cy="2781300"/>
            <a:chOff x="0" y="0"/>
            <a:chExt cx="2390775" cy="2781300"/>
          </a:xfrm>
        </p:grpSpPr>
        <p:sp>
          <p:nvSpPr>
            <p:cNvPr id="44" name="직사각형 43"/>
            <p:cNvSpPr/>
            <p:nvPr/>
          </p:nvSpPr>
          <p:spPr>
            <a:xfrm>
              <a:off x="0" y="0"/>
              <a:ext cx="2390775" cy="2781300"/>
            </a:xfrm>
            <a:prstGeom prst="rect">
              <a:avLst/>
            </a:prstGeom>
            <a:noFill/>
            <a:ln>
              <a:noFill/>
            </a:ln>
          </p:spPr>
        </p:sp>
        <p:sp>
          <p:nvSpPr>
            <p:cNvPr id="45" name="Text Box 4"/>
            <p:cNvSpPr txBox="1">
              <a:spLocks noChangeArrowheads="1"/>
            </p:cNvSpPr>
            <p:nvPr/>
          </p:nvSpPr>
          <p:spPr bwMode="auto">
            <a:xfrm>
              <a:off x="0" y="2295524"/>
              <a:ext cx="2355949" cy="452395"/>
            </a:xfrm>
            <a:prstGeom prst="rect">
              <a:avLst/>
            </a:prstGeom>
            <a:ln>
              <a:headEnd/>
              <a:tailEnd/>
            </a:ln>
            <a:extLst/>
          </p:spPr>
          <p:style>
            <a:lnRef idx="2">
              <a:schemeClr val="dk1"/>
            </a:lnRef>
            <a:fillRef idx="1">
              <a:schemeClr val="lt1"/>
            </a:fillRef>
            <a:effectRef idx="0">
              <a:schemeClr val="dk1"/>
            </a:effectRef>
            <a:fontRef idx="minor">
              <a:schemeClr val="dk1"/>
            </a:fontRef>
          </p:style>
          <p:txBody>
            <a:bodyPr rot="0" vert="horz" wrap="square" lIns="91440" tIns="45720" rIns="91440" bIns="45720" anchor="ctr" anchorCtr="1" upright="1">
              <a:noAutofit/>
            </a:bodyPr>
            <a:lstStyle/>
            <a:p>
              <a:pPr algn="ctr" latinLnBrk="1">
                <a:lnSpc>
                  <a:spcPct val="115000"/>
                </a:lnSpc>
                <a:spcAft>
                  <a:spcPts val="1000"/>
                </a:spcAft>
              </a:pPr>
              <a:r>
                <a:rPr lang="en-US" sz="1800" kern="100" dirty="0">
                  <a:effectLst/>
                  <a:latin typeface="Arial"/>
                  <a:ea typeface="PMingLiU"/>
                  <a:cs typeface="Times New Roman"/>
                </a:rPr>
                <a:t>Glass</a:t>
              </a:r>
              <a:endParaRPr lang="ko-KR" sz="1000" kern="100" dirty="0">
                <a:effectLst/>
                <a:latin typeface="맑은 고딕"/>
                <a:ea typeface="맑은 고딕"/>
                <a:cs typeface="Times New Roman"/>
              </a:endParaRPr>
            </a:p>
          </p:txBody>
        </p:sp>
        <p:sp>
          <p:nvSpPr>
            <p:cNvPr id="46" name="Text Box 5"/>
            <p:cNvSpPr txBox="1">
              <a:spLocks noChangeArrowheads="1"/>
            </p:cNvSpPr>
            <p:nvPr/>
          </p:nvSpPr>
          <p:spPr bwMode="auto">
            <a:xfrm>
              <a:off x="0" y="1884054"/>
              <a:ext cx="2355950" cy="411469"/>
            </a:xfrm>
            <a:prstGeom prst="rect">
              <a:avLst/>
            </a:prstGeom>
            <a:ln>
              <a:headEnd/>
              <a:tailEnd/>
            </a:ln>
            <a:extLst/>
          </p:spPr>
          <p:style>
            <a:lnRef idx="2">
              <a:schemeClr val="dk1"/>
            </a:lnRef>
            <a:fillRef idx="1">
              <a:schemeClr val="lt1"/>
            </a:fillRef>
            <a:effectRef idx="0">
              <a:schemeClr val="dk1"/>
            </a:effectRef>
            <a:fontRef idx="minor">
              <a:schemeClr val="dk1"/>
            </a:fontRef>
          </p:style>
          <p:txBody>
            <a:bodyPr rot="0" vert="horz" wrap="square" lIns="91440" tIns="45720" rIns="91440" bIns="45720" anchor="ctr" anchorCtr="1" upright="1">
              <a:noAutofit/>
            </a:bodyPr>
            <a:lstStyle/>
            <a:p>
              <a:pPr algn="ctr" latinLnBrk="1">
                <a:lnSpc>
                  <a:spcPct val="115000"/>
                </a:lnSpc>
                <a:spcAft>
                  <a:spcPts val="1000"/>
                </a:spcAft>
              </a:pPr>
              <a:r>
                <a:rPr lang="en-US" sz="1800" kern="100">
                  <a:effectLst/>
                  <a:latin typeface="Arial"/>
                  <a:ea typeface="PMingLiU"/>
                  <a:cs typeface="Times New Roman"/>
                </a:rPr>
                <a:t>ITO</a:t>
              </a:r>
              <a:endParaRPr lang="ko-KR" sz="1000" kern="100">
                <a:effectLst/>
                <a:latin typeface="맑은 고딕"/>
                <a:ea typeface="맑은 고딕"/>
                <a:cs typeface="Times New Roman"/>
              </a:endParaRPr>
            </a:p>
          </p:txBody>
        </p:sp>
        <p:sp>
          <p:nvSpPr>
            <p:cNvPr id="47" name="Text Box 6"/>
            <p:cNvSpPr txBox="1">
              <a:spLocks noChangeArrowheads="1"/>
            </p:cNvSpPr>
            <p:nvPr/>
          </p:nvSpPr>
          <p:spPr bwMode="auto">
            <a:xfrm>
              <a:off x="8382" y="1442492"/>
              <a:ext cx="2347568" cy="431932"/>
            </a:xfrm>
            <a:prstGeom prst="rect">
              <a:avLst/>
            </a:prstGeom>
            <a:ln>
              <a:headEnd/>
              <a:tailEnd/>
            </a:ln>
            <a:extLst/>
          </p:spPr>
          <p:style>
            <a:lnRef idx="2">
              <a:schemeClr val="dk1"/>
            </a:lnRef>
            <a:fillRef idx="1">
              <a:schemeClr val="lt1"/>
            </a:fillRef>
            <a:effectRef idx="0">
              <a:schemeClr val="dk1"/>
            </a:effectRef>
            <a:fontRef idx="minor">
              <a:schemeClr val="dk1"/>
            </a:fontRef>
          </p:style>
          <p:txBody>
            <a:bodyPr rot="0" vert="horz" wrap="square" lIns="91440" tIns="45720" rIns="91440" bIns="45720" anchor="ctr" anchorCtr="1" upright="1">
              <a:noAutofit/>
            </a:bodyPr>
            <a:lstStyle/>
            <a:p>
              <a:pPr algn="ctr" latinLnBrk="1">
                <a:lnSpc>
                  <a:spcPct val="115000"/>
                </a:lnSpc>
                <a:spcAft>
                  <a:spcPts val="1000"/>
                </a:spcAft>
              </a:pPr>
              <a:r>
                <a:rPr lang="en-US" sz="1800" kern="100" dirty="0">
                  <a:effectLst/>
                  <a:latin typeface="Arial"/>
                  <a:ea typeface="PMingLiU"/>
                  <a:cs typeface="Times New Roman"/>
                </a:rPr>
                <a:t>PEDOT:PSS</a:t>
              </a:r>
              <a:endParaRPr lang="ko-KR" sz="1000" kern="100" dirty="0">
                <a:effectLst/>
                <a:latin typeface="맑은 고딕"/>
                <a:ea typeface="맑은 고딕"/>
                <a:cs typeface="Times New Roman"/>
              </a:endParaRPr>
            </a:p>
          </p:txBody>
        </p:sp>
        <p:sp>
          <p:nvSpPr>
            <p:cNvPr id="48" name="Text Box 7"/>
            <p:cNvSpPr txBox="1">
              <a:spLocks noChangeArrowheads="1"/>
            </p:cNvSpPr>
            <p:nvPr/>
          </p:nvSpPr>
          <p:spPr bwMode="auto">
            <a:xfrm>
              <a:off x="8382" y="852011"/>
              <a:ext cx="2347568" cy="576404"/>
            </a:xfrm>
            <a:prstGeom prst="rect">
              <a:avLst/>
            </a:prstGeom>
            <a:ln>
              <a:headEnd/>
              <a:tailEnd/>
            </a:ln>
            <a:extLst/>
          </p:spPr>
          <p:style>
            <a:lnRef idx="2">
              <a:schemeClr val="dk1"/>
            </a:lnRef>
            <a:fillRef idx="1">
              <a:schemeClr val="lt1"/>
            </a:fillRef>
            <a:effectRef idx="0">
              <a:schemeClr val="dk1"/>
            </a:effectRef>
            <a:fontRef idx="minor">
              <a:schemeClr val="dk1"/>
            </a:fontRef>
          </p:style>
          <p:txBody>
            <a:bodyPr rot="0" vert="horz" wrap="square" lIns="91440" tIns="45720" rIns="91440" bIns="45720" anchor="ctr" anchorCtr="1" upright="1">
              <a:noAutofit/>
            </a:bodyPr>
            <a:lstStyle/>
            <a:p>
              <a:pPr algn="just" latinLnBrk="1">
                <a:lnSpc>
                  <a:spcPct val="115000"/>
                </a:lnSpc>
                <a:spcAft>
                  <a:spcPts val="1000"/>
                </a:spcAft>
              </a:pPr>
              <a:r>
                <a:rPr lang="en-US" sz="1800" kern="100">
                  <a:effectLst/>
                  <a:latin typeface="Arial"/>
                  <a:ea typeface="PMingLiU"/>
                  <a:cs typeface="Times New Roman"/>
                </a:rPr>
                <a:t>    </a:t>
              </a:r>
              <a:r>
                <a:rPr lang="en-US" sz="1800" kern="100">
                  <a:effectLst/>
                  <a:latin typeface="Arial"/>
                  <a:ea typeface="맑은 고딕"/>
                  <a:cs typeface="Times New Roman"/>
                </a:rPr>
                <a:t>MEH</a:t>
              </a:r>
              <a:r>
                <a:rPr lang="en-US" sz="1800" kern="100">
                  <a:effectLst/>
                  <a:latin typeface="Arial"/>
                  <a:ea typeface="PMingLiU"/>
                  <a:cs typeface="Times New Roman"/>
                </a:rPr>
                <a:t>-PPV </a:t>
              </a:r>
              <a:endParaRPr lang="ko-KR" sz="1000" kern="100">
                <a:effectLst/>
                <a:latin typeface="맑은 고딕"/>
                <a:ea typeface="맑은 고딕"/>
                <a:cs typeface="Times New Roman"/>
              </a:endParaRPr>
            </a:p>
          </p:txBody>
        </p:sp>
        <p:sp>
          <p:nvSpPr>
            <p:cNvPr id="49" name="Text Box 8"/>
            <p:cNvSpPr txBox="1">
              <a:spLocks noChangeArrowheads="1"/>
            </p:cNvSpPr>
            <p:nvPr/>
          </p:nvSpPr>
          <p:spPr bwMode="auto">
            <a:xfrm>
              <a:off x="8381" y="514170"/>
              <a:ext cx="2347569" cy="337100"/>
            </a:xfrm>
            <a:prstGeom prst="rect">
              <a:avLst/>
            </a:prstGeom>
            <a:ln>
              <a:headEnd/>
              <a:tailEnd/>
            </a:ln>
            <a:extLst/>
          </p:spPr>
          <p:style>
            <a:lnRef idx="2">
              <a:schemeClr val="dk1"/>
            </a:lnRef>
            <a:fillRef idx="1">
              <a:schemeClr val="lt1"/>
            </a:fillRef>
            <a:effectRef idx="0">
              <a:schemeClr val="dk1"/>
            </a:effectRef>
            <a:fontRef idx="minor">
              <a:schemeClr val="dk1"/>
            </a:fontRef>
          </p:style>
          <p:txBody>
            <a:bodyPr rot="0" vert="horz" wrap="square" lIns="91440" tIns="45720" rIns="91440" bIns="45720" anchor="ctr" anchorCtr="1" upright="1">
              <a:noAutofit/>
            </a:bodyPr>
            <a:lstStyle/>
            <a:p>
              <a:pPr algn="ctr" latinLnBrk="1">
                <a:lnSpc>
                  <a:spcPct val="115000"/>
                </a:lnSpc>
                <a:spcAft>
                  <a:spcPts val="1000"/>
                </a:spcAft>
              </a:pPr>
              <a:r>
                <a:rPr lang="en-US" sz="1800" kern="100">
                  <a:effectLst/>
                  <a:latin typeface="Arial"/>
                  <a:ea typeface="맑은 고딕"/>
                  <a:cs typeface="Times New Roman"/>
                </a:rPr>
                <a:t>PBD:</a:t>
              </a:r>
              <a:r>
                <a:rPr lang="en-US" sz="1800" kern="100">
                  <a:effectLst/>
                  <a:latin typeface="Arial"/>
                  <a:ea typeface="PMingLiU"/>
                  <a:cs typeface="Times New Roman"/>
                </a:rPr>
                <a:t>Cs2CO3</a:t>
              </a:r>
              <a:endParaRPr lang="ko-KR" sz="1000" kern="100">
                <a:effectLst/>
                <a:latin typeface="맑은 고딕"/>
                <a:ea typeface="맑은 고딕"/>
                <a:cs typeface="Times New Roman"/>
              </a:endParaRPr>
            </a:p>
          </p:txBody>
        </p:sp>
        <p:sp>
          <p:nvSpPr>
            <p:cNvPr id="50" name="Text Box 9"/>
            <p:cNvSpPr txBox="1">
              <a:spLocks noChangeArrowheads="1"/>
            </p:cNvSpPr>
            <p:nvPr/>
          </p:nvSpPr>
          <p:spPr bwMode="auto">
            <a:xfrm>
              <a:off x="8381" y="0"/>
              <a:ext cx="2347569" cy="503057"/>
            </a:xfrm>
            <a:prstGeom prst="rect">
              <a:avLst/>
            </a:prstGeom>
            <a:ln>
              <a:headEnd/>
              <a:tailEnd/>
            </a:ln>
            <a:extLst/>
          </p:spPr>
          <p:style>
            <a:lnRef idx="2">
              <a:schemeClr val="dk1"/>
            </a:lnRef>
            <a:fillRef idx="1">
              <a:schemeClr val="lt1"/>
            </a:fillRef>
            <a:effectRef idx="0">
              <a:schemeClr val="dk1"/>
            </a:effectRef>
            <a:fontRef idx="minor">
              <a:schemeClr val="dk1"/>
            </a:fontRef>
          </p:style>
          <p:txBody>
            <a:bodyPr rot="0" vert="horz" wrap="square" lIns="91440" tIns="45720" rIns="91440" bIns="45720" anchor="ctr" anchorCtr="1" upright="1">
              <a:noAutofit/>
            </a:bodyPr>
            <a:lstStyle/>
            <a:p>
              <a:pPr algn="ctr" latinLnBrk="1">
                <a:lnSpc>
                  <a:spcPct val="115000"/>
                </a:lnSpc>
                <a:spcAft>
                  <a:spcPts val="1000"/>
                </a:spcAft>
              </a:pPr>
              <a:r>
                <a:rPr lang="en-US" sz="1800" kern="100" dirty="0" err="1">
                  <a:effectLst/>
                  <a:latin typeface="Arial"/>
                  <a:ea typeface="PMingLiU"/>
                  <a:cs typeface="Times New Roman"/>
                </a:rPr>
                <a:t>Ca</a:t>
              </a:r>
              <a:r>
                <a:rPr lang="en-US" sz="1800" kern="100" dirty="0">
                  <a:effectLst/>
                  <a:latin typeface="Arial"/>
                  <a:ea typeface="PMingLiU"/>
                  <a:cs typeface="Times New Roman"/>
                </a:rPr>
                <a:t>/Al</a:t>
              </a:r>
              <a:endParaRPr lang="ko-KR" sz="1000" kern="100" dirty="0">
                <a:effectLst/>
                <a:latin typeface="맑은 고딕"/>
                <a:ea typeface="맑은 고딕"/>
                <a:cs typeface="Times New Roman"/>
              </a:endParaRPr>
            </a:p>
          </p:txBody>
        </p:sp>
      </p:grpSp>
      <p:pic>
        <p:nvPicPr>
          <p:cNvPr id="51" name="Picture 3" descr="mfcd03093943-lar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6584" y="928092"/>
            <a:ext cx="2016224" cy="18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2" descr="mfcd00003101-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0600" y="3746634"/>
            <a:ext cx="1872208" cy="19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직사각형 52"/>
          <p:cNvSpPr/>
          <p:nvPr/>
        </p:nvSpPr>
        <p:spPr>
          <a:xfrm>
            <a:off x="5694888" y="2851424"/>
            <a:ext cx="1083632" cy="307777"/>
          </a:xfrm>
          <a:prstGeom prst="rect">
            <a:avLst/>
          </a:prstGeom>
        </p:spPr>
        <p:txBody>
          <a:bodyPr wrap="square">
            <a:spAutoFit/>
          </a:bodyPr>
          <a:lstStyle/>
          <a:p>
            <a:r>
              <a:rPr lang="en-US" altLang="ko-KR" sz="1400" b="1" dirty="0" smtClean="0"/>
              <a:t>MEHPPV</a:t>
            </a:r>
            <a:endParaRPr lang="ko-KR" altLang="en-US" sz="1400" b="1" dirty="0"/>
          </a:p>
        </p:txBody>
      </p:sp>
      <p:sp>
        <p:nvSpPr>
          <p:cNvPr id="54" name="직사각형 53"/>
          <p:cNvSpPr/>
          <p:nvPr/>
        </p:nvSpPr>
        <p:spPr>
          <a:xfrm>
            <a:off x="6084168" y="5735423"/>
            <a:ext cx="613522" cy="307777"/>
          </a:xfrm>
          <a:prstGeom prst="rect">
            <a:avLst/>
          </a:prstGeom>
        </p:spPr>
        <p:txBody>
          <a:bodyPr wrap="square">
            <a:spAutoFit/>
          </a:bodyPr>
          <a:lstStyle/>
          <a:p>
            <a:r>
              <a:rPr lang="en-US" altLang="ko-KR" sz="1400" b="1" dirty="0" smtClean="0"/>
              <a:t>PBD</a:t>
            </a:r>
            <a:endParaRPr lang="ko-KR" altLang="en-US" sz="1400" b="1" dirty="0"/>
          </a:p>
        </p:txBody>
      </p:sp>
      <p:sp>
        <p:nvSpPr>
          <p:cNvPr id="2" name="슬라이드 번호 개체 틀 1"/>
          <p:cNvSpPr>
            <a:spLocks noGrp="1"/>
          </p:cNvSpPr>
          <p:nvPr>
            <p:ph type="sldNum" sz="quarter" idx="12"/>
          </p:nvPr>
        </p:nvSpPr>
        <p:spPr/>
        <p:txBody>
          <a:bodyPr/>
          <a:lstStyle/>
          <a:p>
            <a:fld id="{74453A04-D89D-490D-88C1-5D2014348B69}" type="slidenum">
              <a:rPr lang="ko-KR" altLang="en-US" sz="2400" b="1" smtClean="0">
                <a:effectLst>
                  <a:outerShdw blurRad="38100" dist="38100" dir="2700000" algn="tl">
                    <a:srgbClr val="000000">
                      <a:alpha val="43137"/>
                    </a:srgbClr>
                  </a:outerShdw>
                </a:effectLst>
              </a:rPr>
              <a:t>5</a:t>
            </a:fld>
            <a:endParaRPr lang="ko-KR" altLang="en-US" sz="2400" b="1" dirty="0">
              <a:effectLst>
                <a:outerShdw blurRad="38100" dist="38100" dir="2700000" algn="tl">
                  <a:srgbClr val="000000">
                    <a:alpha val="43137"/>
                  </a:srgbClr>
                </a:outerShdw>
              </a:effectLst>
            </a:endParaRPr>
          </a:p>
        </p:txBody>
      </p:sp>
      <p:sp>
        <p:nvSpPr>
          <p:cNvPr id="3" name="바닥글 개체 틀 2"/>
          <p:cNvSpPr>
            <a:spLocks noGrp="1"/>
          </p:cNvSpPr>
          <p:nvPr>
            <p:ph type="ftr" sz="quarter" idx="11"/>
          </p:nvPr>
        </p:nvSpPr>
        <p:spPr>
          <a:xfrm>
            <a:off x="683568" y="6356350"/>
            <a:ext cx="6192688" cy="365125"/>
          </a:xfrm>
        </p:spPr>
        <p:txBody>
          <a:bodyPr/>
          <a:lstStyle/>
          <a:p>
            <a:r>
              <a:rPr lang="en-US" altLang="ko-KR" smtClean="0"/>
              <a:t>IMID 2017  Mora Veera Madhava Rao, Cheol-Hee Moon, Paper No:01-1006</a:t>
            </a:r>
            <a:endParaRPr lang="ko-KR" altLang="en-US" dirty="0"/>
          </a:p>
        </p:txBody>
      </p:sp>
    </p:spTree>
    <p:extLst>
      <p:ext uri="{BB962C8B-B14F-4D97-AF65-F5344CB8AC3E}">
        <p14:creationId xmlns:p14="http://schemas.microsoft.com/office/powerpoint/2010/main" val="6255626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51723" y="1124744"/>
            <a:ext cx="8850290" cy="461665"/>
          </a:xfrm>
          <a:prstGeom prst="rect">
            <a:avLst/>
          </a:prstGeom>
        </p:spPr>
        <p:txBody>
          <a:bodyPr wrap="square">
            <a:spAutoFit/>
          </a:bodyPr>
          <a:lstStyle/>
          <a:p>
            <a:r>
              <a:rPr lang="en-US" altLang="zh-TW" sz="2400" b="1" dirty="0">
                <a:latin typeface="Times New Roman" pitchFamily="18" charset="0"/>
              </a:rPr>
              <a:t>Current </a:t>
            </a:r>
            <a:r>
              <a:rPr lang="en-US" altLang="zh-TW" sz="2400" b="1" dirty="0" smtClean="0">
                <a:latin typeface="Times New Roman" pitchFamily="18" charset="0"/>
              </a:rPr>
              <a:t>density-voltage curves </a:t>
            </a:r>
            <a:r>
              <a:rPr lang="en-US" altLang="zh-TW" sz="2400" b="1" dirty="0">
                <a:latin typeface="Times New Roman" pitchFamily="18" charset="0"/>
              </a:rPr>
              <a:t>of </a:t>
            </a:r>
            <a:r>
              <a:rPr lang="en-US" altLang="zh-TW" sz="2400" b="1" dirty="0" smtClean="0">
                <a:latin typeface="Times New Roman" pitchFamily="18" charset="0"/>
              </a:rPr>
              <a:t>PLEDs</a:t>
            </a:r>
            <a:endParaRPr lang="en-US" altLang="zh-TW" sz="2400" b="1" dirty="0">
              <a:latin typeface="Times New Roman" pitchFamily="18" charset="0"/>
            </a:endParaRPr>
          </a:p>
        </p:txBody>
      </p:sp>
      <p:graphicFrame>
        <p:nvGraphicFramePr>
          <p:cNvPr id="2" name="개체 1"/>
          <p:cNvGraphicFramePr>
            <a:graphicFrameLocks noChangeAspect="1"/>
          </p:cNvGraphicFramePr>
          <p:nvPr>
            <p:extLst>
              <p:ext uri="{D42A27DB-BD31-4B8C-83A1-F6EECF244321}">
                <p14:modId xmlns:p14="http://schemas.microsoft.com/office/powerpoint/2010/main" val="2937997574"/>
              </p:ext>
            </p:extLst>
          </p:nvPr>
        </p:nvGraphicFramePr>
        <p:xfrm>
          <a:off x="-21096" y="1586409"/>
          <a:ext cx="4397547" cy="4809728"/>
        </p:xfrm>
        <a:graphic>
          <a:graphicData uri="http://schemas.openxmlformats.org/presentationml/2006/ole">
            <mc:AlternateContent xmlns:mc="http://schemas.openxmlformats.org/markup-compatibility/2006">
              <mc:Choice xmlns:v="urn:schemas-microsoft-com:vml" Requires="v">
                <p:oleObj spid="_x0000_s2080" name="Graph" r:id="rId3" imgW="4154400" imgH="2901600" progId="Origin50.Graph">
                  <p:embed/>
                </p:oleObj>
              </mc:Choice>
              <mc:Fallback>
                <p:oleObj name="Graph" r:id="rId3" imgW="4154400" imgH="2901600" progId="Origin50.Graph">
                  <p:embed/>
                  <p:pic>
                    <p:nvPicPr>
                      <p:cNvPr id="0" name="개체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96" y="1586409"/>
                        <a:ext cx="4397547" cy="4809728"/>
                      </a:xfrm>
                      <a:prstGeom prst="rect">
                        <a:avLst/>
                      </a:prstGeom>
                      <a:noFill/>
                      <a:ln>
                        <a:noFill/>
                      </a:ln>
                    </p:spPr>
                  </p:pic>
                </p:oleObj>
              </mc:Fallback>
            </mc:AlternateContent>
          </a:graphicData>
        </a:graphic>
      </p:graphicFrame>
      <p:sp>
        <p:nvSpPr>
          <p:cNvPr id="10" name="직사각형 9"/>
          <p:cNvSpPr/>
          <p:nvPr/>
        </p:nvSpPr>
        <p:spPr>
          <a:xfrm>
            <a:off x="4258816" y="2708920"/>
            <a:ext cx="4608512" cy="2862322"/>
          </a:xfrm>
          <a:prstGeom prst="rect">
            <a:avLst/>
          </a:prstGeom>
        </p:spPr>
        <p:txBody>
          <a:bodyPr wrap="square">
            <a:spAutoFit/>
          </a:bodyPr>
          <a:lstStyle/>
          <a:p>
            <a:r>
              <a:rPr lang="en-US" altLang="ko-KR" sz="2000" dirty="0" smtClean="0">
                <a:latin typeface="Times New Roman" pitchFamily="18" charset="0"/>
                <a:cs typeface="Times New Roman" pitchFamily="18" charset="0"/>
              </a:rPr>
              <a:t>The </a:t>
            </a:r>
            <a:r>
              <a:rPr lang="en-US" altLang="ko-KR" sz="2000" dirty="0">
                <a:latin typeface="Times New Roman" pitchFamily="18" charset="0"/>
                <a:cs typeface="Times New Roman" pitchFamily="18" charset="0"/>
              </a:rPr>
              <a:t>energy level of the </a:t>
            </a:r>
            <a:r>
              <a:rPr lang="en-US" altLang="ko-KR" sz="2000" dirty="0" smtClean="0">
                <a:latin typeface="Times New Roman" pitchFamily="18" charset="0"/>
                <a:cs typeface="Times New Roman" pitchFamily="18" charset="0"/>
              </a:rPr>
              <a:t>HOMO </a:t>
            </a:r>
            <a:r>
              <a:rPr lang="en-US" altLang="ko-KR" sz="2000" dirty="0">
                <a:latin typeface="Times New Roman" pitchFamily="18" charset="0"/>
                <a:cs typeface="Times New Roman" pitchFamily="18" charset="0"/>
              </a:rPr>
              <a:t>of PEDOT:PSS is around -5.2 </a:t>
            </a:r>
            <a:r>
              <a:rPr lang="en-US" altLang="ko-KR" sz="2000" dirty="0" err="1">
                <a:latin typeface="Times New Roman" pitchFamily="18" charset="0"/>
                <a:cs typeface="Times New Roman" pitchFamily="18" charset="0"/>
              </a:rPr>
              <a:t>eV</a:t>
            </a:r>
            <a:r>
              <a:rPr lang="en-US" altLang="ko-KR" sz="2000" dirty="0">
                <a:latin typeface="Times New Roman" pitchFamily="18" charset="0"/>
                <a:cs typeface="Times New Roman" pitchFamily="18" charset="0"/>
              </a:rPr>
              <a:t> and the HOMO level of MEHPPV is around -5.1 </a:t>
            </a:r>
            <a:r>
              <a:rPr lang="en-US" altLang="ko-KR" sz="2000" dirty="0" err="1">
                <a:latin typeface="Times New Roman" pitchFamily="18" charset="0"/>
                <a:cs typeface="Times New Roman" pitchFamily="18" charset="0"/>
              </a:rPr>
              <a:t>eV</a:t>
            </a:r>
            <a:r>
              <a:rPr lang="en-US" altLang="ko-KR" sz="2000" dirty="0">
                <a:latin typeface="Times New Roman" pitchFamily="18" charset="0"/>
                <a:cs typeface="Times New Roman" pitchFamily="18" charset="0"/>
              </a:rPr>
              <a:t>, there is almost no hole-injection barrier from PEDOT:PSS to MEHPPV. The current density-voltage characteristics show very few difference between Cs2CO3/</a:t>
            </a:r>
            <a:r>
              <a:rPr lang="en-US" altLang="ko-KR" sz="2000" dirty="0" err="1">
                <a:latin typeface="Times New Roman" pitchFamily="18" charset="0"/>
                <a:cs typeface="Times New Roman" pitchFamily="18" charset="0"/>
              </a:rPr>
              <a:t>Ca</a:t>
            </a:r>
            <a:r>
              <a:rPr lang="en-US" altLang="ko-KR" sz="2000" dirty="0">
                <a:latin typeface="Times New Roman" pitchFamily="18" charset="0"/>
                <a:cs typeface="Times New Roman" pitchFamily="18" charset="0"/>
              </a:rPr>
              <a:t>/Al or PBD:Cs2CO3/</a:t>
            </a:r>
            <a:r>
              <a:rPr lang="en-US" altLang="ko-KR" sz="2000" dirty="0" err="1">
                <a:latin typeface="Times New Roman" pitchFamily="18" charset="0"/>
                <a:cs typeface="Times New Roman" pitchFamily="18" charset="0"/>
              </a:rPr>
              <a:t>Ca</a:t>
            </a:r>
            <a:r>
              <a:rPr lang="en-US" altLang="ko-KR" sz="2000" dirty="0">
                <a:latin typeface="Times New Roman" pitchFamily="18" charset="0"/>
                <a:cs typeface="Times New Roman" pitchFamily="18" charset="0"/>
              </a:rPr>
              <a:t>/Al </a:t>
            </a:r>
            <a:r>
              <a:rPr lang="en-US" altLang="ko-KR" sz="2000" dirty="0" smtClean="0">
                <a:latin typeface="Times New Roman" pitchFamily="18" charset="0"/>
                <a:cs typeface="Times New Roman" pitchFamily="18" charset="0"/>
              </a:rPr>
              <a:t>cathodes</a:t>
            </a:r>
            <a:endParaRPr lang="ko-KR" altLang="en-US" sz="2000" dirty="0">
              <a:latin typeface="Times New Roman" pitchFamily="18" charset="0"/>
              <a:cs typeface="Times New Roman" pitchFamily="18" charset="0"/>
            </a:endParaRPr>
          </a:p>
        </p:txBody>
      </p:sp>
      <p:sp>
        <p:nvSpPr>
          <p:cNvPr id="5" name="직사각형 4"/>
          <p:cNvSpPr/>
          <p:nvPr/>
        </p:nvSpPr>
        <p:spPr>
          <a:xfrm>
            <a:off x="35496" y="116632"/>
            <a:ext cx="8850290" cy="461665"/>
          </a:xfrm>
          <a:prstGeom prst="rect">
            <a:avLst/>
          </a:prstGeom>
        </p:spPr>
        <p:txBody>
          <a:bodyPr wrap="square">
            <a:spAutoFit/>
          </a:bodyPr>
          <a:lstStyle/>
          <a:p>
            <a:r>
              <a:rPr lang="en-US" altLang="zh-TW" sz="2400" b="1" u="sng" dirty="0" smtClean="0">
                <a:effectLst>
                  <a:outerShdw blurRad="38100" dist="38100" dir="2700000" algn="tl">
                    <a:srgbClr val="000000">
                      <a:alpha val="43137"/>
                    </a:srgbClr>
                  </a:outerShdw>
                </a:effectLst>
                <a:latin typeface="Times New Roman" pitchFamily="18" charset="0"/>
              </a:rPr>
              <a:t>Results &amp; Discussion</a:t>
            </a:r>
            <a:endParaRPr lang="en-US" altLang="zh-TW" sz="2400" b="1" u="sng" dirty="0">
              <a:effectLst>
                <a:outerShdw blurRad="38100" dist="38100" dir="2700000" algn="tl">
                  <a:srgbClr val="000000">
                    <a:alpha val="43137"/>
                  </a:srgbClr>
                </a:outerShdw>
              </a:effectLst>
              <a:latin typeface="Times New Roman" pitchFamily="18" charset="0"/>
            </a:endParaRPr>
          </a:p>
        </p:txBody>
      </p:sp>
      <p:sp>
        <p:nvSpPr>
          <p:cNvPr id="3" name="슬라이드 번호 개체 틀 2"/>
          <p:cNvSpPr>
            <a:spLocks noGrp="1"/>
          </p:cNvSpPr>
          <p:nvPr>
            <p:ph type="sldNum" sz="quarter" idx="12"/>
          </p:nvPr>
        </p:nvSpPr>
        <p:spPr/>
        <p:txBody>
          <a:bodyPr/>
          <a:lstStyle/>
          <a:p>
            <a:fld id="{74453A04-D89D-490D-88C1-5D2014348B69}" type="slidenum">
              <a:rPr lang="ko-KR" altLang="en-US" sz="2400" b="1" smtClean="0">
                <a:effectLst>
                  <a:outerShdw blurRad="38100" dist="38100" dir="2700000" algn="tl">
                    <a:srgbClr val="000000">
                      <a:alpha val="43137"/>
                    </a:srgbClr>
                  </a:outerShdw>
                </a:effectLst>
              </a:rPr>
              <a:t>6</a:t>
            </a:fld>
            <a:endParaRPr lang="ko-KR" altLang="en-US" sz="2400" b="1" dirty="0">
              <a:effectLst>
                <a:outerShdw blurRad="38100" dist="38100" dir="2700000" algn="tl">
                  <a:srgbClr val="000000">
                    <a:alpha val="43137"/>
                  </a:srgbClr>
                </a:outerShdw>
              </a:effectLst>
            </a:endParaRPr>
          </a:p>
        </p:txBody>
      </p:sp>
      <p:sp>
        <p:nvSpPr>
          <p:cNvPr id="6" name="바닥글 개체 틀 5"/>
          <p:cNvSpPr>
            <a:spLocks noGrp="1"/>
          </p:cNvSpPr>
          <p:nvPr>
            <p:ph type="ftr" sz="quarter" idx="11"/>
          </p:nvPr>
        </p:nvSpPr>
        <p:spPr>
          <a:xfrm>
            <a:off x="1187624" y="6356350"/>
            <a:ext cx="5544616" cy="365125"/>
          </a:xfrm>
        </p:spPr>
        <p:txBody>
          <a:bodyPr/>
          <a:lstStyle/>
          <a:p>
            <a:r>
              <a:rPr lang="en-US" altLang="ko-KR" smtClean="0"/>
              <a:t>IMID 2017  Mora Veera Madhava Rao, Cheol-Hee Moon, Paper No:01-1006</a:t>
            </a:r>
            <a:endParaRPr lang="ko-KR" altLang="en-US" dirty="0"/>
          </a:p>
        </p:txBody>
      </p:sp>
    </p:spTree>
    <p:extLst>
      <p:ext uri="{BB962C8B-B14F-4D97-AF65-F5344CB8AC3E}">
        <p14:creationId xmlns:p14="http://schemas.microsoft.com/office/powerpoint/2010/main" val="15802510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개체 3"/>
          <p:cNvGraphicFramePr>
            <a:graphicFrameLocks noChangeAspect="1"/>
          </p:cNvGraphicFramePr>
          <p:nvPr>
            <p:extLst>
              <p:ext uri="{D42A27DB-BD31-4B8C-83A1-F6EECF244321}">
                <p14:modId xmlns:p14="http://schemas.microsoft.com/office/powerpoint/2010/main" val="3301846031"/>
              </p:ext>
            </p:extLst>
          </p:nvPr>
        </p:nvGraphicFramePr>
        <p:xfrm>
          <a:off x="0" y="1700808"/>
          <a:ext cx="4176465" cy="4968552"/>
        </p:xfrm>
        <a:graphic>
          <a:graphicData uri="http://schemas.openxmlformats.org/presentationml/2006/ole">
            <mc:AlternateContent xmlns:mc="http://schemas.openxmlformats.org/markup-compatibility/2006">
              <mc:Choice xmlns:v="urn:schemas-microsoft-com:vml" Requires="v">
                <p:oleObj spid="_x0000_s5139" name="Graph" r:id="rId3" imgW="4153814" imgH="2901696" progId="Origin50.Graph">
                  <p:embed/>
                </p:oleObj>
              </mc:Choice>
              <mc:Fallback>
                <p:oleObj name="Graph" r:id="rId3" imgW="4153814" imgH="2901696" progId="Origin50.Graph">
                  <p:embed/>
                  <p:pic>
                    <p:nvPicPr>
                      <p:cNvPr id="0" name="개체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00808"/>
                        <a:ext cx="4176465" cy="4968552"/>
                      </a:xfrm>
                      <a:prstGeom prst="rect">
                        <a:avLst/>
                      </a:prstGeom>
                      <a:noFill/>
                      <a:ln>
                        <a:noFill/>
                      </a:ln>
                    </p:spPr>
                  </p:pic>
                </p:oleObj>
              </mc:Fallback>
            </mc:AlternateContent>
          </a:graphicData>
        </a:graphic>
      </p:graphicFrame>
      <p:sp>
        <p:nvSpPr>
          <p:cNvPr id="5" name="직사각형 4"/>
          <p:cNvSpPr/>
          <p:nvPr/>
        </p:nvSpPr>
        <p:spPr>
          <a:xfrm>
            <a:off x="3779912" y="2564904"/>
            <a:ext cx="5184576" cy="3170099"/>
          </a:xfrm>
          <a:prstGeom prst="rect">
            <a:avLst/>
          </a:prstGeom>
        </p:spPr>
        <p:txBody>
          <a:bodyPr wrap="square">
            <a:spAutoFit/>
          </a:bodyPr>
          <a:lstStyle/>
          <a:p>
            <a:r>
              <a:rPr lang="en-US" altLang="ko-KR" sz="2000" dirty="0" smtClean="0">
                <a:latin typeface="Times New Roman" pitchFamily="18" charset="0"/>
                <a:cs typeface="Times New Roman" pitchFamily="18" charset="0"/>
              </a:rPr>
              <a:t>The Brightness </a:t>
            </a:r>
            <a:r>
              <a:rPr lang="en-US" altLang="ko-KR" sz="2000" dirty="0">
                <a:latin typeface="Times New Roman" pitchFamily="18" charset="0"/>
                <a:cs typeface="Times New Roman" pitchFamily="18" charset="0"/>
              </a:rPr>
              <a:t>versus </a:t>
            </a:r>
            <a:r>
              <a:rPr lang="en-US" altLang="ko-KR" sz="2000" dirty="0" smtClean="0">
                <a:latin typeface="Times New Roman" pitchFamily="18" charset="0"/>
                <a:cs typeface="Times New Roman" pitchFamily="18" charset="0"/>
              </a:rPr>
              <a:t> </a:t>
            </a:r>
            <a:r>
              <a:rPr lang="en-US" altLang="ko-KR" sz="2000" dirty="0">
                <a:latin typeface="Times New Roman" pitchFamily="18" charset="0"/>
                <a:cs typeface="Times New Roman" pitchFamily="18" charset="0"/>
              </a:rPr>
              <a:t>voltage characteristics differs greatly with changing cathodes as a result of the different hole blocking and  electron-injection abilities as well as different digress of quenching among these two kinds of cathode configurations.  Because the energy level of the </a:t>
            </a:r>
            <a:r>
              <a:rPr lang="en-US" altLang="ko-KR" sz="2000" dirty="0" smtClean="0">
                <a:latin typeface="Times New Roman" pitchFamily="18" charset="0"/>
                <a:cs typeface="Times New Roman" pitchFamily="18" charset="0"/>
              </a:rPr>
              <a:t>LUMO of </a:t>
            </a:r>
            <a:r>
              <a:rPr lang="en-US" altLang="ko-KR" sz="2000" dirty="0">
                <a:latin typeface="Times New Roman" pitchFamily="18" charset="0"/>
                <a:cs typeface="Times New Roman" pitchFamily="18" charset="0"/>
              </a:rPr>
              <a:t>MEHPPV is around -3.0 </a:t>
            </a:r>
            <a:r>
              <a:rPr lang="en-US" altLang="ko-KR" sz="2000" dirty="0" err="1">
                <a:latin typeface="Times New Roman" pitchFamily="18" charset="0"/>
                <a:cs typeface="Times New Roman" pitchFamily="18" charset="0"/>
              </a:rPr>
              <a:t>eV</a:t>
            </a:r>
            <a:r>
              <a:rPr lang="en-US" altLang="ko-KR" sz="2000" dirty="0">
                <a:latin typeface="Times New Roman" pitchFamily="18" charset="0"/>
                <a:cs typeface="Times New Roman" pitchFamily="18" charset="0"/>
              </a:rPr>
              <a:t> and the work function of Al and </a:t>
            </a:r>
            <a:r>
              <a:rPr lang="en-US" altLang="ko-KR" sz="2000" dirty="0" err="1">
                <a:latin typeface="Times New Roman" pitchFamily="18" charset="0"/>
                <a:cs typeface="Times New Roman" pitchFamily="18" charset="0"/>
              </a:rPr>
              <a:t>Ca</a:t>
            </a:r>
            <a:r>
              <a:rPr lang="en-US" altLang="ko-KR" sz="2000" dirty="0">
                <a:latin typeface="Times New Roman" pitchFamily="18" charset="0"/>
                <a:cs typeface="Times New Roman" pitchFamily="18" charset="0"/>
              </a:rPr>
              <a:t> are -4.3 </a:t>
            </a:r>
            <a:r>
              <a:rPr lang="en-US" altLang="ko-KR" sz="2000" dirty="0" err="1">
                <a:latin typeface="Times New Roman" pitchFamily="18" charset="0"/>
                <a:cs typeface="Times New Roman" pitchFamily="18" charset="0"/>
              </a:rPr>
              <a:t>eV</a:t>
            </a:r>
            <a:r>
              <a:rPr lang="en-US" altLang="ko-KR" sz="2000" dirty="0">
                <a:latin typeface="Times New Roman" pitchFamily="18" charset="0"/>
                <a:cs typeface="Times New Roman" pitchFamily="18" charset="0"/>
              </a:rPr>
              <a:t> and -2.9 </a:t>
            </a:r>
            <a:r>
              <a:rPr lang="en-US" altLang="ko-KR" sz="2000" dirty="0" err="1">
                <a:latin typeface="Times New Roman" pitchFamily="18" charset="0"/>
                <a:cs typeface="Times New Roman" pitchFamily="18" charset="0"/>
              </a:rPr>
              <a:t>eV</a:t>
            </a:r>
            <a:r>
              <a:rPr lang="en-US" altLang="ko-KR" sz="2000" dirty="0">
                <a:latin typeface="Times New Roman" pitchFamily="18" charset="0"/>
                <a:cs typeface="Times New Roman" pitchFamily="18" charset="0"/>
              </a:rPr>
              <a:t> </a:t>
            </a:r>
            <a:r>
              <a:rPr lang="en-US" altLang="ko-KR" sz="2000" dirty="0" smtClean="0">
                <a:latin typeface="Times New Roman" pitchFamily="18" charset="0"/>
                <a:cs typeface="Times New Roman" pitchFamily="18" charset="0"/>
              </a:rPr>
              <a:t>respectively</a:t>
            </a:r>
          </a:p>
          <a:p>
            <a:endParaRPr lang="ko-KR" altLang="en-US" sz="2000" dirty="0">
              <a:latin typeface="Times New Roman" pitchFamily="18" charset="0"/>
              <a:cs typeface="Times New Roman" pitchFamily="18" charset="0"/>
            </a:endParaRPr>
          </a:p>
        </p:txBody>
      </p:sp>
      <p:sp>
        <p:nvSpPr>
          <p:cNvPr id="6" name="직사각형 5"/>
          <p:cNvSpPr/>
          <p:nvPr/>
        </p:nvSpPr>
        <p:spPr>
          <a:xfrm>
            <a:off x="395536" y="1340768"/>
            <a:ext cx="3730508" cy="369332"/>
          </a:xfrm>
          <a:prstGeom prst="rect">
            <a:avLst/>
          </a:prstGeom>
        </p:spPr>
        <p:txBody>
          <a:bodyPr wrap="none">
            <a:spAutoFit/>
          </a:bodyPr>
          <a:lstStyle/>
          <a:p>
            <a:r>
              <a:rPr lang="en-US" altLang="zh-TW" b="1" dirty="0">
                <a:latin typeface="Times New Roman" pitchFamily="18" charset="0"/>
              </a:rPr>
              <a:t>Brightness-voltage curves of PLEDs</a:t>
            </a:r>
            <a:endParaRPr lang="ko-KR" altLang="en-US" dirty="0"/>
          </a:p>
        </p:txBody>
      </p:sp>
      <p:sp>
        <p:nvSpPr>
          <p:cNvPr id="2" name="슬라이드 번호 개체 틀 1"/>
          <p:cNvSpPr>
            <a:spLocks noGrp="1"/>
          </p:cNvSpPr>
          <p:nvPr>
            <p:ph type="sldNum" sz="quarter" idx="12"/>
          </p:nvPr>
        </p:nvSpPr>
        <p:spPr/>
        <p:txBody>
          <a:bodyPr/>
          <a:lstStyle/>
          <a:p>
            <a:fld id="{74453A04-D89D-490D-88C1-5D2014348B69}" type="slidenum">
              <a:rPr lang="ko-KR" altLang="en-US" sz="2400" b="1" smtClean="0">
                <a:effectLst>
                  <a:outerShdw blurRad="38100" dist="38100" dir="2700000" algn="tl">
                    <a:srgbClr val="000000">
                      <a:alpha val="43137"/>
                    </a:srgbClr>
                  </a:outerShdw>
                </a:effectLst>
              </a:rPr>
              <a:t>7</a:t>
            </a:fld>
            <a:endParaRPr lang="ko-KR" altLang="en-US" sz="2400" b="1" dirty="0">
              <a:effectLst>
                <a:outerShdw blurRad="38100" dist="38100" dir="2700000" algn="tl">
                  <a:srgbClr val="000000">
                    <a:alpha val="43137"/>
                  </a:srgbClr>
                </a:outerShdw>
              </a:effectLst>
            </a:endParaRPr>
          </a:p>
        </p:txBody>
      </p:sp>
      <p:sp>
        <p:nvSpPr>
          <p:cNvPr id="3" name="바닥글 개체 틀 2"/>
          <p:cNvSpPr>
            <a:spLocks noGrp="1"/>
          </p:cNvSpPr>
          <p:nvPr>
            <p:ph type="ftr" sz="quarter" idx="11"/>
          </p:nvPr>
        </p:nvSpPr>
        <p:spPr>
          <a:xfrm>
            <a:off x="1331640" y="6356350"/>
            <a:ext cx="5976664" cy="365125"/>
          </a:xfrm>
        </p:spPr>
        <p:txBody>
          <a:bodyPr/>
          <a:lstStyle/>
          <a:p>
            <a:r>
              <a:rPr lang="en-US" altLang="ko-KR" smtClean="0"/>
              <a:t>IMID 2017  Mora Veera Madhava Rao, Cheol-Hee Moon, Paper No:01-1006</a:t>
            </a:r>
            <a:endParaRPr lang="ko-KR" altLang="en-US" dirty="0"/>
          </a:p>
        </p:txBody>
      </p:sp>
    </p:spTree>
    <p:extLst>
      <p:ext uri="{BB962C8B-B14F-4D97-AF65-F5344CB8AC3E}">
        <p14:creationId xmlns:p14="http://schemas.microsoft.com/office/powerpoint/2010/main" val="36053710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직사각형 8"/>
          <p:cNvSpPr/>
          <p:nvPr/>
        </p:nvSpPr>
        <p:spPr>
          <a:xfrm>
            <a:off x="107504" y="118968"/>
            <a:ext cx="9036496" cy="830997"/>
          </a:xfrm>
          <a:prstGeom prst="rect">
            <a:avLst/>
          </a:prstGeom>
        </p:spPr>
        <p:txBody>
          <a:bodyPr wrap="square">
            <a:spAutoFit/>
          </a:bodyPr>
          <a:lstStyle/>
          <a:p>
            <a:r>
              <a:rPr lang="en-US" altLang="zh-TW" sz="2400" b="1" dirty="0" smtClean="0">
                <a:effectLst/>
                <a:latin typeface="Times New Roman" pitchFamily="18" charset="0"/>
              </a:rPr>
              <a:t>Current efficiency-current density curves of blue PLEDs</a:t>
            </a:r>
          </a:p>
          <a:p>
            <a:endParaRPr lang="ko-KR" altLang="en-US" sz="2400" b="1" dirty="0"/>
          </a:p>
        </p:txBody>
      </p:sp>
      <p:graphicFrame>
        <p:nvGraphicFramePr>
          <p:cNvPr id="2" name="개체 1"/>
          <p:cNvGraphicFramePr>
            <a:graphicFrameLocks noChangeAspect="1"/>
          </p:cNvGraphicFramePr>
          <p:nvPr>
            <p:extLst>
              <p:ext uri="{D42A27DB-BD31-4B8C-83A1-F6EECF244321}">
                <p14:modId xmlns:p14="http://schemas.microsoft.com/office/powerpoint/2010/main" val="883648107"/>
              </p:ext>
            </p:extLst>
          </p:nvPr>
        </p:nvGraphicFramePr>
        <p:xfrm>
          <a:off x="5679" y="1268760"/>
          <a:ext cx="2952750" cy="3529012"/>
        </p:xfrm>
        <a:graphic>
          <a:graphicData uri="http://schemas.openxmlformats.org/presentationml/2006/ole">
            <mc:AlternateContent xmlns:mc="http://schemas.openxmlformats.org/markup-compatibility/2006">
              <mc:Choice xmlns:v="urn:schemas-microsoft-com:vml" Requires="v">
                <p:oleObj spid="_x0000_s1046" name="Graph" r:id="rId3" imgW="4154400" imgH="2901600" progId="Origin50.Graph">
                  <p:embed/>
                </p:oleObj>
              </mc:Choice>
              <mc:Fallback>
                <p:oleObj name="Graph" r:id="rId3" imgW="4154400" imgH="2901600" progId="Origin50.Graph">
                  <p:embed/>
                  <p:pic>
                    <p:nvPicPr>
                      <p:cNvPr id="0" name="개체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9" y="1268760"/>
                        <a:ext cx="2952750"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직사각형 2"/>
          <p:cNvSpPr/>
          <p:nvPr/>
        </p:nvSpPr>
        <p:spPr>
          <a:xfrm>
            <a:off x="3419872" y="1124744"/>
            <a:ext cx="5328592" cy="5324535"/>
          </a:xfrm>
          <a:prstGeom prst="rect">
            <a:avLst/>
          </a:prstGeom>
        </p:spPr>
        <p:txBody>
          <a:bodyPr wrap="square">
            <a:spAutoFit/>
          </a:bodyPr>
          <a:lstStyle/>
          <a:p>
            <a:pPr marL="342900" indent="-342900">
              <a:buFont typeface="Wingdings" pitchFamily="2" charset="2"/>
              <a:buChar char="Ø"/>
            </a:pPr>
            <a:r>
              <a:rPr lang="ko-KR" altLang="ko-KR" sz="2000" dirty="0">
                <a:latin typeface="Times New Roman" pitchFamily="18" charset="0"/>
                <a:cs typeface="Times New Roman" pitchFamily="18" charset="0"/>
              </a:rPr>
              <a:t> </a:t>
            </a:r>
            <a:r>
              <a:rPr lang="en-US" altLang="ko-KR" sz="2000" dirty="0" smtClean="0">
                <a:latin typeface="Times New Roman" pitchFamily="18" charset="0"/>
                <a:cs typeface="Times New Roman" pitchFamily="18" charset="0"/>
              </a:rPr>
              <a:t>Current efficiency versus current density curves  </a:t>
            </a:r>
            <a:r>
              <a:rPr lang="en-US" altLang="ko-KR" sz="2000" dirty="0">
                <a:latin typeface="Times New Roman" pitchFamily="18" charset="0"/>
                <a:cs typeface="Times New Roman" pitchFamily="18" charset="0"/>
              </a:rPr>
              <a:t>shows that the devices with PBD:Cs2CO3/</a:t>
            </a:r>
            <a:r>
              <a:rPr lang="en-US" altLang="ko-KR" sz="2000" dirty="0" err="1">
                <a:latin typeface="Times New Roman" pitchFamily="18" charset="0"/>
                <a:cs typeface="Times New Roman" pitchFamily="18" charset="0"/>
              </a:rPr>
              <a:t>Ca</a:t>
            </a:r>
            <a:r>
              <a:rPr lang="en-US" altLang="ko-KR" sz="2000" dirty="0">
                <a:latin typeface="Times New Roman" pitchFamily="18" charset="0"/>
                <a:cs typeface="Times New Roman" pitchFamily="18" charset="0"/>
              </a:rPr>
              <a:t>/Al cathodes have higher current efficiency( 2.6 cd/A at 100 A/cm2) than that of the device with Cs2CO3/</a:t>
            </a:r>
            <a:r>
              <a:rPr lang="en-US" altLang="ko-KR" sz="2000" dirty="0" err="1">
                <a:latin typeface="Times New Roman" pitchFamily="18" charset="0"/>
                <a:cs typeface="Times New Roman" pitchFamily="18" charset="0"/>
              </a:rPr>
              <a:t>Ca</a:t>
            </a:r>
            <a:r>
              <a:rPr lang="en-US" altLang="ko-KR" sz="2000" dirty="0">
                <a:latin typeface="Times New Roman" pitchFamily="18" charset="0"/>
                <a:cs typeface="Times New Roman" pitchFamily="18" charset="0"/>
              </a:rPr>
              <a:t>/Al cathode( 1.45 cd/A biased at 100 A/cm2). </a:t>
            </a:r>
            <a:endParaRPr lang="en-US" altLang="ko-KR" sz="2000" dirty="0" smtClean="0">
              <a:latin typeface="Times New Roman" pitchFamily="18" charset="0"/>
              <a:cs typeface="Times New Roman" pitchFamily="18" charset="0"/>
            </a:endParaRPr>
          </a:p>
          <a:p>
            <a:pPr marL="342900" indent="-342900">
              <a:buFont typeface="Wingdings" pitchFamily="2" charset="2"/>
              <a:buChar char="Ø"/>
            </a:pPr>
            <a:endParaRPr lang="en-US" altLang="ko-KR" sz="2000" dirty="0" smtClean="0">
              <a:latin typeface="Times New Roman" pitchFamily="18" charset="0"/>
              <a:cs typeface="Times New Roman" pitchFamily="18" charset="0"/>
            </a:endParaRPr>
          </a:p>
          <a:p>
            <a:pPr marL="342900" indent="-342900">
              <a:buFont typeface="Wingdings" pitchFamily="2" charset="2"/>
              <a:buChar char="Ø"/>
            </a:pPr>
            <a:r>
              <a:rPr lang="en-US" altLang="ko-KR" sz="2000" dirty="0" smtClean="0">
                <a:latin typeface="Times New Roman" pitchFamily="18" charset="0"/>
                <a:cs typeface="Times New Roman" pitchFamily="18" charset="0"/>
              </a:rPr>
              <a:t>The </a:t>
            </a:r>
            <a:r>
              <a:rPr lang="en-US" altLang="ko-KR" sz="2000" dirty="0">
                <a:latin typeface="Times New Roman" pitchFamily="18" charset="0"/>
                <a:cs typeface="Times New Roman" pitchFamily="18" charset="0"/>
              </a:rPr>
              <a:t>current efficiency remains high in the high brightness regime when the devices are biased at high current</a:t>
            </a:r>
            <a:r>
              <a:rPr lang="en-US" altLang="ko-KR" sz="2000" dirty="0" smtClean="0">
                <a:latin typeface="Times New Roman" pitchFamily="18" charset="0"/>
                <a:cs typeface="Times New Roman" pitchFamily="18" charset="0"/>
              </a:rPr>
              <a:t>.</a:t>
            </a:r>
          </a:p>
          <a:p>
            <a:pPr marL="342900" indent="-342900">
              <a:buFont typeface="Wingdings" pitchFamily="2" charset="2"/>
              <a:buChar char="Ø"/>
            </a:pPr>
            <a:endParaRPr lang="en-US" altLang="ko-KR" sz="2000" dirty="0">
              <a:latin typeface="Times New Roman" pitchFamily="18" charset="0"/>
              <a:cs typeface="Times New Roman" pitchFamily="18" charset="0"/>
            </a:endParaRPr>
          </a:p>
          <a:p>
            <a:pPr marL="342900" indent="-342900">
              <a:buFont typeface="Wingdings" pitchFamily="2" charset="2"/>
              <a:buChar char="Ø"/>
            </a:pPr>
            <a:r>
              <a:rPr lang="en-US" altLang="ko-KR" sz="2000" dirty="0" smtClean="0">
                <a:latin typeface="Times New Roman" pitchFamily="18" charset="0"/>
                <a:cs typeface="Times New Roman" pitchFamily="18" charset="0"/>
              </a:rPr>
              <a:t> </a:t>
            </a:r>
            <a:r>
              <a:rPr lang="en-US" altLang="ko-KR" sz="2000" dirty="0">
                <a:latin typeface="Times New Roman" pitchFamily="18" charset="0"/>
                <a:cs typeface="Times New Roman" pitchFamily="18" charset="0"/>
              </a:rPr>
              <a:t>No variation in the electroluminescence spectra was observed (not shown in here). Therefore, the increases in the current efficiencies for the above devices are due to the improvement in the device performance, but not the color change of the emission. </a:t>
            </a:r>
            <a:endParaRPr lang="ko-KR" altLang="en-US" sz="2000" dirty="0">
              <a:latin typeface="Times New Roman" pitchFamily="18" charset="0"/>
              <a:cs typeface="Times New Roman" pitchFamily="18" charset="0"/>
            </a:endParaRPr>
          </a:p>
        </p:txBody>
      </p:sp>
      <p:sp>
        <p:nvSpPr>
          <p:cNvPr id="4" name="슬라이드 번호 개체 틀 3"/>
          <p:cNvSpPr>
            <a:spLocks noGrp="1"/>
          </p:cNvSpPr>
          <p:nvPr>
            <p:ph type="sldNum" sz="quarter" idx="12"/>
          </p:nvPr>
        </p:nvSpPr>
        <p:spPr/>
        <p:txBody>
          <a:bodyPr/>
          <a:lstStyle/>
          <a:p>
            <a:fld id="{74453A04-D89D-490D-88C1-5D2014348B69}" type="slidenum">
              <a:rPr lang="ko-KR" altLang="en-US" sz="2400" b="1" smtClean="0">
                <a:effectLst>
                  <a:outerShdw blurRad="38100" dist="38100" dir="2700000" algn="tl">
                    <a:srgbClr val="000000">
                      <a:alpha val="43137"/>
                    </a:srgbClr>
                  </a:outerShdw>
                </a:effectLst>
              </a:rPr>
              <a:t>8</a:t>
            </a:fld>
            <a:endParaRPr lang="ko-KR" altLang="en-US" sz="2400" b="1" dirty="0">
              <a:effectLst>
                <a:outerShdw blurRad="38100" dist="38100" dir="2700000" algn="tl">
                  <a:srgbClr val="000000">
                    <a:alpha val="43137"/>
                  </a:srgbClr>
                </a:outerShdw>
              </a:effectLst>
            </a:endParaRPr>
          </a:p>
        </p:txBody>
      </p:sp>
      <p:sp>
        <p:nvSpPr>
          <p:cNvPr id="5" name="바닥글 개체 틀 4"/>
          <p:cNvSpPr>
            <a:spLocks noGrp="1"/>
          </p:cNvSpPr>
          <p:nvPr>
            <p:ph type="ftr" sz="quarter" idx="11"/>
          </p:nvPr>
        </p:nvSpPr>
        <p:spPr>
          <a:xfrm>
            <a:off x="755576" y="6356350"/>
            <a:ext cx="5760640" cy="365125"/>
          </a:xfrm>
        </p:spPr>
        <p:txBody>
          <a:bodyPr/>
          <a:lstStyle/>
          <a:p>
            <a:r>
              <a:rPr lang="en-US" altLang="ko-KR" smtClean="0"/>
              <a:t>IMID 2017  Mora Veera Madhava Rao, Cheol-Hee Moon, Paper No:01-1006</a:t>
            </a:r>
            <a:endParaRPr lang="ko-KR" altLang="en-US" dirty="0"/>
          </a:p>
        </p:txBody>
      </p:sp>
    </p:spTree>
    <p:extLst>
      <p:ext uri="{BB962C8B-B14F-4D97-AF65-F5344CB8AC3E}">
        <p14:creationId xmlns:p14="http://schemas.microsoft.com/office/powerpoint/2010/main" val="30097287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179512" y="20689"/>
            <a:ext cx="8712968" cy="6709529"/>
          </a:xfrm>
          <a:prstGeom prst="rect">
            <a:avLst/>
          </a:prstGeom>
        </p:spPr>
        <p:txBody>
          <a:bodyPr wrap="square">
            <a:spAutoFit/>
          </a:bodyPr>
          <a:lstStyle/>
          <a:p>
            <a:pPr>
              <a:tabLst>
                <a:tab pos="508000" algn="l"/>
              </a:tabLst>
            </a:pPr>
            <a:r>
              <a:rPr lang="en-US" altLang="ko-KR" sz="3600" b="1" u="sng" dirty="0" smtClean="0">
                <a:solidFill>
                  <a:srgbClr val="000000"/>
                </a:solidFill>
                <a:effectLst>
                  <a:outerShdw blurRad="38100" dist="38100" dir="2700000" algn="tl">
                    <a:srgbClr val="000000">
                      <a:alpha val="43137"/>
                    </a:srgbClr>
                  </a:outerShdw>
                </a:effectLst>
                <a:latin typeface="Times New Roman" pitchFamily="18" charset="0"/>
                <a:cs typeface="Times New Roman" pitchFamily="18" charset="0"/>
              </a:rPr>
              <a:t>Conclusion</a:t>
            </a:r>
          </a:p>
          <a:p>
            <a:pPr>
              <a:tabLst>
                <a:tab pos="508000" algn="l"/>
              </a:tabLst>
            </a:pPr>
            <a:endParaRPr lang="en-US" altLang="ko-KR" dirty="0" smtClean="0">
              <a:solidFill>
                <a:srgbClr val="000000"/>
              </a:solidFill>
              <a:effectLst/>
            </a:endParaRPr>
          </a:p>
          <a:p>
            <a:r>
              <a:rPr lang="en-US" altLang="ko-KR" sz="2000" dirty="0"/>
              <a:t>In conclusion, we demonstrated a efficient PLED that consisted of interfacial layer between an emissive layer and cathode.  This improvement can be attributed to the excellent balancing of holes and electrons through increasing electron transporting and blocking holes with reduced surface roughness. The result is a maximum brightness of over 6200 cd/m</a:t>
            </a:r>
            <a:r>
              <a:rPr lang="en-US" altLang="ko-KR" sz="2000" baseline="30000" dirty="0"/>
              <a:t>2</a:t>
            </a:r>
            <a:r>
              <a:rPr lang="en-US" altLang="ko-KR" sz="2000" dirty="0"/>
              <a:t> and maximum luminance efficiency of 2.5 cd/A.   Most importantly, our results indicate that high-performance   PLEDs can be fabricated by processing all the layers from solution. We regard the formation of specific interaction and reaction at the interfacial layer during the cathode deposition which results in the enhanced injection of electrons. </a:t>
            </a:r>
            <a:endParaRPr lang="en-US" altLang="zh-TW" sz="2000" dirty="0">
              <a:latin typeface="Times New Roman" pitchFamily="18" charset="0"/>
              <a:cs typeface="Times New Roman" pitchFamily="18" charset="0"/>
            </a:endParaRPr>
          </a:p>
          <a:p>
            <a:pPr indent="140335">
              <a:tabLst>
                <a:tab pos="508000" algn="l"/>
              </a:tabLst>
            </a:pPr>
            <a:r>
              <a:rPr lang="en-US" altLang="ko-KR" sz="3600" b="1" u="sng" dirty="0" smtClean="0">
                <a:solidFill>
                  <a:srgbClr val="000000"/>
                </a:solidFill>
                <a:effectLst>
                  <a:outerShdw blurRad="38100" dist="38100" dir="2700000" algn="tl">
                    <a:srgbClr val="000000">
                      <a:alpha val="43137"/>
                    </a:srgbClr>
                  </a:outerShdw>
                </a:effectLst>
                <a:latin typeface="Times New Roman" pitchFamily="18" charset="0"/>
                <a:cs typeface="Times New Roman" pitchFamily="18" charset="0"/>
              </a:rPr>
              <a:t>Acknowledgments</a:t>
            </a:r>
            <a:endParaRPr lang="ko-KR" altLang="ko-KR" sz="3600" b="1" u="sng"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en-US" altLang="ko-KR" sz="2400" kern="100" dirty="0" smtClean="0">
                <a:solidFill>
                  <a:srgbClr val="000000"/>
                </a:solidFill>
                <a:effectLst/>
                <a:latin typeface="Times New Roman"/>
                <a:ea typeface="신명조"/>
              </a:rPr>
              <a:t>This research was supported by the MOTIE (Ministry of Trade, Industry &amp; Energy (PJT#10067826) and Development of core-technology and components in organic electronics for ICT convergence support program for the development of the future display device</a:t>
            </a:r>
            <a:endParaRPr lang="ko-KR" altLang="ko-KR" sz="2400" kern="100" dirty="0">
              <a:effectLst/>
              <a:latin typeface="Times New Roman"/>
              <a:ea typeface="신명조"/>
            </a:endParaRPr>
          </a:p>
        </p:txBody>
      </p:sp>
      <p:sp>
        <p:nvSpPr>
          <p:cNvPr id="2" name="슬라이드 번호 개체 틀 1"/>
          <p:cNvSpPr>
            <a:spLocks noGrp="1"/>
          </p:cNvSpPr>
          <p:nvPr>
            <p:ph type="sldNum" sz="quarter" idx="12"/>
          </p:nvPr>
        </p:nvSpPr>
        <p:spPr/>
        <p:txBody>
          <a:bodyPr/>
          <a:lstStyle/>
          <a:p>
            <a:fld id="{74453A04-D89D-490D-88C1-5D2014348B69}" type="slidenum">
              <a:rPr lang="ko-KR" altLang="en-US" sz="2400" b="1" smtClean="0">
                <a:effectLst>
                  <a:outerShdw blurRad="38100" dist="38100" dir="2700000" algn="tl">
                    <a:srgbClr val="000000">
                      <a:alpha val="43137"/>
                    </a:srgbClr>
                  </a:outerShdw>
                </a:effectLst>
              </a:rPr>
              <a:t>9</a:t>
            </a:fld>
            <a:endParaRPr lang="ko-KR" altLang="en-US" sz="2400" b="1" dirty="0">
              <a:effectLst>
                <a:outerShdw blurRad="38100" dist="38100" dir="2700000" algn="tl">
                  <a:srgbClr val="000000">
                    <a:alpha val="43137"/>
                  </a:srgbClr>
                </a:outerShdw>
              </a:effectLst>
            </a:endParaRPr>
          </a:p>
        </p:txBody>
      </p:sp>
      <p:sp>
        <p:nvSpPr>
          <p:cNvPr id="3" name="바닥글 개체 틀 2"/>
          <p:cNvSpPr>
            <a:spLocks noGrp="1"/>
          </p:cNvSpPr>
          <p:nvPr>
            <p:ph type="ftr" sz="quarter" idx="11"/>
          </p:nvPr>
        </p:nvSpPr>
        <p:spPr>
          <a:xfrm>
            <a:off x="2339752" y="6356350"/>
            <a:ext cx="5688632" cy="365125"/>
          </a:xfrm>
        </p:spPr>
        <p:txBody>
          <a:bodyPr/>
          <a:lstStyle/>
          <a:p>
            <a:r>
              <a:rPr lang="en-US" altLang="ko-KR" smtClean="0"/>
              <a:t>IMID 2017  Mora Veera Madhava Rao, Cheol-Hee Moon, Paper No:01-1006</a:t>
            </a:r>
            <a:endParaRPr lang="ko-KR" altLang="en-US" dirty="0"/>
          </a:p>
        </p:txBody>
      </p:sp>
    </p:spTree>
    <p:extLst>
      <p:ext uri="{BB962C8B-B14F-4D97-AF65-F5344CB8AC3E}">
        <p14:creationId xmlns:p14="http://schemas.microsoft.com/office/powerpoint/2010/main" val="30093996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251520" y="260648"/>
            <a:ext cx="8496944" cy="4893647"/>
          </a:xfrm>
          <a:prstGeom prst="rect">
            <a:avLst/>
          </a:prstGeom>
        </p:spPr>
        <p:txBody>
          <a:bodyPr wrap="square">
            <a:spAutoFit/>
          </a:bodyPr>
          <a:lstStyle/>
          <a:p>
            <a:pPr algn="ctr" latinLnBrk="0"/>
            <a:r>
              <a:rPr lang="en-US" altLang="ko-KR" sz="3600" b="1" u="sng" dirty="0" smtClean="0">
                <a:effectLst>
                  <a:outerShdw blurRad="38100" dist="38100" dir="2700000" algn="tl">
                    <a:srgbClr val="000000">
                      <a:alpha val="43137"/>
                    </a:srgbClr>
                  </a:outerShdw>
                </a:effectLst>
                <a:latin typeface="Times New Roman" pitchFamily="18" charset="0"/>
                <a:cs typeface="Times New Roman" pitchFamily="18" charset="0"/>
              </a:rPr>
              <a:t>References</a:t>
            </a:r>
          </a:p>
          <a:p>
            <a:pPr algn="ctr" latinLnBrk="0"/>
            <a:endParaRPr lang="ko-KR" altLang="ko-KR" sz="3600" kern="100" dirty="0" smtClean="0">
              <a:effectLst/>
              <a:latin typeface="Times New Roman" pitchFamily="18" charset="0"/>
              <a:ea typeface="바탕체"/>
              <a:cs typeface="Times New Roman" pitchFamily="18" charset="0"/>
            </a:endParaRPr>
          </a:p>
          <a:p>
            <a:pPr marL="342900" lvl="0" indent="-342900" algn="just">
              <a:buFont typeface="+mj-lt"/>
              <a:buAutoNum type="arabicPeriod"/>
            </a:pPr>
            <a:r>
              <a:rPr lang="en-US" altLang="ko-KR" sz="2400" kern="100" dirty="0">
                <a:solidFill>
                  <a:srgbClr val="000000"/>
                </a:solidFill>
                <a:latin typeface="Times New Roman" pitchFamily="18" charset="0"/>
                <a:ea typeface="바탕체"/>
                <a:cs typeface="Times New Roman" pitchFamily="18" charset="0"/>
              </a:rPr>
              <a:t>MVM </a:t>
            </a:r>
            <a:r>
              <a:rPr lang="en-US" altLang="ko-KR" sz="2400" kern="100" dirty="0" err="1">
                <a:solidFill>
                  <a:srgbClr val="000000"/>
                </a:solidFill>
                <a:latin typeface="Times New Roman" pitchFamily="18" charset="0"/>
                <a:ea typeface="바탕체"/>
                <a:cs typeface="Times New Roman" pitchFamily="18" charset="0"/>
              </a:rPr>
              <a:t>Rao</a:t>
            </a:r>
            <a:r>
              <a:rPr lang="en-US" altLang="ko-KR" sz="2400" kern="100" dirty="0">
                <a:solidFill>
                  <a:srgbClr val="000000"/>
                </a:solidFill>
                <a:latin typeface="Times New Roman" pitchFamily="18" charset="0"/>
                <a:ea typeface="바탕체"/>
                <a:cs typeface="Times New Roman" pitchFamily="18" charset="0"/>
              </a:rPr>
              <a:t>, YK Su, TS Huang, ML </a:t>
            </a:r>
            <a:r>
              <a:rPr lang="en-US" altLang="ko-KR" sz="2400" kern="100" dirty="0" err="1">
                <a:solidFill>
                  <a:srgbClr val="000000"/>
                </a:solidFill>
                <a:latin typeface="Times New Roman" pitchFamily="18" charset="0"/>
                <a:ea typeface="바탕체"/>
                <a:cs typeface="Times New Roman" pitchFamily="18" charset="0"/>
              </a:rPr>
              <a:t>Tu</a:t>
            </a:r>
            <a:r>
              <a:rPr lang="en-US" altLang="ko-KR" sz="2400" kern="100" dirty="0">
                <a:solidFill>
                  <a:srgbClr val="000000"/>
                </a:solidFill>
                <a:latin typeface="Times New Roman" pitchFamily="18" charset="0"/>
                <a:ea typeface="바탕체"/>
                <a:cs typeface="Times New Roman" pitchFamily="18" charset="0"/>
              </a:rPr>
              <a:t>, SS Wu, CY Huang, Journal of The Electrochemical Society 157 (8), H832-H836 (2010)</a:t>
            </a:r>
            <a:endParaRPr lang="ko-KR" altLang="ko-KR" sz="2400" kern="100" dirty="0">
              <a:latin typeface="Times New Roman" pitchFamily="18" charset="0"/>
              <a:ea typeface="바탕체"/>
              <a:cs typeface="Times New Roman" pitchFamily="18" charset="0"/>
            </a:endParaRPr>
          </a:p>
          <a:p>
            <a:pPr marL="342900" lvl="0" indent="-342900" algn="just">
              <a:buFont typeface="+mj-lt"/>
              <a:buAutoNum type="arabicPeriod"/>
            </a:pPr>
            <a:r>
              <a:rPr lang="en-US" altLang="ko-KR" sz="2400" kern="100" dirty="0">
                <a:solidFill>
                  <a:srgbClr val="000000"/>
                </a:solidFill>
                <a:latin typeface="Times New Roman" pitchFamily="18" charset="0"/>
                <a:ea typeface="바탕체"/>
                <a:cs typeface="Times New Roman" pitchFamily="18" charset="0"/>
              </a:rPr>
              <a:t>MVM </a:t>
            </a:r>
            <a:r>
              <a:rPr lang="en-US" altLang="ko-KR" sz="2400" kern="100" dirty="0" err="1">
                <a:solidFill>
                  <a:srgbClr val="000000"/>
                </a:solidFill>
                <a:latin typeface="Times New Roman" pitchFamily="18" charset="0"/>
                <a:ea typeface="바탕체"/>
                <a:cs typeface="Times New Roman" pitchFamily="18" charset="0"/>
              </a:rPr>
              <a:t>Rao</a:t>
            </a:r>
            <a:r>
              <a:rPr lang="en-US" altLang="ko-KR" sz="2400" kern="100" dirty="0">
                <a:solidFill>
                  <a:srgbClr val="000000"/>
                </a:solidFill>
                <a:latin typeface="Times New Roman" pitchFamily="18" charset="0"/>
                <a:ea typeface="바탕체"/>
                <a:cs typeface="Times New Roman" pitchFamily="18" charset="0"/>
              </a:rPr>
              <a:t>, YK Su, TS Huang, ECS Solid State Letters 2 (1), R5-R7 (2013)</a:t>
            </a:r>
            <a:endParaRPr lang="ko-KR" altLang="ko-KR" sz="2400" kern="100" dirty="0">
              <a:latin typeface="Times New Roman" pitchFamily="18" charset="0"/>
              <a:ea typeface="바탕체"/>
              <a:cs typeface="Times New Roman" pitchFamily="18" charset="0"/>
            </a:endParaRPr>
          </a:p>
          <a:p>
            <a:pPr marL="342900" lvl="0" indent="-342900" algn="just">
              <a:buFont typeface="+mj-lt"/>
              <a:buAutoNum type="arabicPeriod"/>
            </a:pPr>
            <a:r>
              <a:rPr lang="en-US" altLang="ko-KR" sz="2400" kern="100" dirty="0">
                <a:solidFill>
                  <a:srgbClr val="000000"/>
                </a:solidFill>
                <a:latin typeface="Times New Roman" pitchFamily="18" charset="0"/>
                <a:ea typeface="바탕체"/>
                <a:cs typeface="Times New Roman" pitchFamily="18" charset="0"/>
              </a:rPr>
              <a:t>MVM </a:t>
            </a:r>
            <a:r>
              <a:rPr lang="en-US" altLang="ko-KR" sz="2400" kern="100" dirty="0" err="1">
                <a:solidFill>
                  <a:srgbClr val="000000"/>
                </a:solidFill>
                <a:latin typeface="Times New Roman" pitchFamily="18" charset="0"/>
                <a:ea typeface="바탕체"/>
                <a:cs typeface="Times New Roman" pitchFamily="18" charset="0"/>
              </a:rPr>
              <a:t>Rao</a:t>
            </a:r>
            <a:r>
              <a:rPr lang="en-US" altLang="ko-KR" sz="2400" kern="100" dirty="0">
                <a:solidFill>
                  <a:srgbClr val="000000"/>
                </a:solidFill>
                <a:latin typeface="Times New Roman" pitchFamily="18" charset="0"/>
                <a:ea typeface="바탕체"/>
                <a:cs typeface="Times New Roman" pitchFamily="18" charset="0"/>
              </a:rPr>
              <a:t>, TS Huang, YK Su, ML </a:t>
            </a:r>
            <a:r>
              <a:rPr lang="en-US" altLang="ko-KR" sz="2400" kern="100" dirty="0" err="1">
                <a:solidFill>
                  <a:srgbClr val="000000"/>
                </a:solidFill>
                <a:latin typeface="Times New Roman" pitchFamily="18" charset="0"/>
                <a:ea typeface="바탕체"/>
                <a:cs typeface="Times New Roman" pitchFamily="18" charset="0"/>
              </a:rPr>
              <a:t>Tu</a:t>
            </a:r>
            <a:r>
              <a:rPr lang="en-US" altLang="ko-KR" sz="2400" kern="100" dirty="0">
                <a:solidFill>
                  <a:srgbClr val="000000"/>
                </a:solidFill>
                <a:latin typeface="Times New Roman" pitchFamily="18" charset="0"/>
                <a:ea typeface="바탕체"/>
                <a:cs typeface="Times New Roman" pitchFamily="18" charset="0"/>
              </a:rPr>
              <a:t>, CY Huang, SS Wu, Nano-Micro Letters 2 (1), 49-52</a:t>
            </a:r>
            <a:endParaRPr lang="ko-KR" altLang="ko-KR" sz="2400" kern="100" dirty="0">
              <a:latin typeface="Times New Roman" pitchFamily="18" charset="0"/>
              <a:ea typeface="바탕체"/>
              <a:cs typeface="Times New Roman" pitchFamily="18" charset="0"/>
            </a:endParaRPr>
          </a:p>
          <a:p>
            <a:pPr marL="342900" lvl="0" indent="-342900" algn="just">
              <a:buFont typeface="+mj-lt"/>
              <a:buAutoNum type="arabicPeriod"/>
            </a:pPr>
            <a:r>
              <a:rPr lang="en-US" altLang="ko-KR" sz="2400" kern="100" dirty="0" err="1">
                <a:solidFill>
                  <a:srgbClr val="000000"/>
                </a:solidFill>
                <a:latin typeface="Times New Roman" pitchFamily="18" charset="0"/>
                <a:ea typeface="바탕체"/>
                <a:cs typeface="Times New Roman" pitchFamily="18" charset="0"/>
              </a:rPr>
              <a:t>Mi</a:t>
            </a:r>
            <a:r>
              <a:rPr lang="en-US" altLang="ko-KR" sz="2400" kern="100" dirty="0">
                <a:solidFill>
                  <a:srgbClr val="000000"/>
                </a:solidFill>
                <a:latin typeface="Times New Roman" pitchFamily="18" charset="0"/>
                <a:ea typeface="바탕체"/>
                <a:cs typeface="Times New Roman" pitchFamily="18" charset="0"/>
              </a:rPr>
              <a:t>-Young Ha, MVM </a:t>
            </a:r>
            <a:r>
              <a:rPr lang="en-US" altLang="ko-KR" sz="2400" kern="100" dirty="0" err="1">
                <a:solidFill>
                  <a:srgbClr val="000000"/>
                </a:solidFill>
                <a:latin typeface="Times New Roman" pitchFamily="18" charset="0"/>
                <a:ea typeface="바탕체"/>
                <a:cs typeface="Times New Roman" pitchFamily="18" charset="0"/>
              </a:rPr>
              <a:t>Rao</a:t>
            </a:r>
            <a:r>
              <a:rPr lang="en-US" altLang="ko-KR" sz="2400" kern="100" dirty="0">
                <a:solidFill>
                  <a:srgbClr val="000000"/>
                </a:solidFill>
                <a:latin typeface="Times New Roman" pitchFamily="18" charset="0"/>
                <a:ea typeface="바탕체"/>
                <a:cs typeface="Times New Roman" pitchFamily="18" charset="0"/>
              </a:rPr>
              <a:t> ,</a:t>
            </a:r>
            <a:r>
              <a:rPr lang="en-US" altLang="ko-KR" sz="2400" kern="100" dirty="0" err="1">
                <a:solidFill>
                  <a:srgbClr val="000000"/>
                </a:solidFill>
                <a:latin typeface="Times New Roman" pitchFamily="18" charset="0"/>
                <a:ea typeface="바탕체"/>
                <a:cs typeface="Times New Roman" pitchFamily="18" charset="0"/>
              </a:rPr>
              <a:t>Dae-Gyu</a:t>
            </a:r>
            <a:r>
              <a:rPr lang="en-US" altLang="ko-KR" sz="2400" kern="100" dirty="0">
                <a:solidFill>
                  <a:srgbClr val="000000"/>
                </a:solidFill>
                <a:latin typeface="Times New Roman" pitchFamily="18" charset="0"/>
                <a:ea typeface="바탕체"/>
                <a:cs typeface="Times New Roman" pitchFamily="18" charset="0"/>
              </a:rPr>
              <a:t> Moon, ECS Journal of Solid State Science and Technology 5 (10), R155 (2016</a:t>
            </a:r>
            <a:r>
              <a:rPr lang="en-US" altLang="ko-KR" sz="2400" kern="100" dirty="0" smtClean="0">
                <a:solidFill>
                  <a:srgbClr val="000000"/>
                </a:solidFill>
                <a:latin typeface="Times New Roman" pitchFamily="18" charset="0"/>
                <a:ea typeface="바탕체"/>
                <a:cs typeface="Times New Roman" pitchFamily="18" charset="0"/>
              </a:rPr>
              <a:t>)</a:t>
            </a:r>
          </a:p>
          <a:p>
            <a:pPr marL="342900" lvl="0" indent="-342900" algn="just">
              <a:buFont typeface="+mj-lt"/>
              <a:buAutoNum type="arabicPeriod"/>
            </a:pPr>
            <a:endParaRPr lang="ko-KR" altLang="ko-KR" sz="2400" kern="100" dirty="0">
              <a:effectLst/>
              <a:latin typeface="Times New Roman" pitchFamily="18" charset="0"/>
              <a:ea typeface="바탕체"/>
              <a:cs typeface="Times New Roman" pitchFamily="18" charset="0"/>
            </a:endParaRPr>
          </a:p>
        </p:txBody>
      </p:sp>
      <p:sp>
        <p:nvSpPr>
          <p:cNvPr id="2" name="슬라이드 번호 개체 틀 1"/>
          <p:cNvSpPr>
            <a:spLocks noGrp="1"/>
          </p:cNvSpPr>
          <p:nvPr>
            <p:ph type="sldNum" sz="quarter" idx="12"/>
          </p:nvPr>
        </p:nvSpPr>
        <p:spPr/>
        <p:txBody>
          <a:bodyPr/>
          <a:lstStyle/>
          <a:p>
            <a:fld id="{74453A04-D89D-490D-88C1-5D2014348B69}" type="slidenum">
              <a:rPr lang="ko-KR" altLang="en-US" sz="2400" b="1" smtClean="0">
                <a:effectLst>
                  <a:outerShdw blurRad="38100" dist="38100" dir="2700000" algn="tl">
                    <a:srgbClr val="000000">
                      <a:alpha val="43137"/>
                    </a:srgbClr>
                  </a:outerShdw>
                </a:effectLst>
              </a:rPr>
              <a:t>10</a:t>
            </a:fld>
            <a:endParaRPr lang="ko-KR" altLang="en-US" sz="2400" b="1" dirty="0">
              <a:effectLst>
                <a:outerShdw blurRad="38100" dist="38100" dir="2700000" algn="tl">
                  <a:srgbClr val="000000">
                    <a:alpha val="43137"/>
                  </a:srgbClr>
                </a:outerShdw>
              </a:effectLst>
            </a:endParaRPr>
          </a:p>
        </p:txBody>
      </p:sp>
      <p:sp>
        <p:nvSpPr>
          <p:cNvPr id="3" name="바닥글 개체 틀 2"/>
          <p:cNvSpPr>
            <a:spLocks noGrp="1"/>
          </p:cNvSpPr>
          <p:nvPr>
            <p:ph type="ftr" sz="quarter" idx="11"/>
          </p:nvPr>
        </p:nvSpPr>
        <p:spPr>
          <a:xfrm>
            <a:off x="1763688" y="6356350"/>
            <a:ext cx="5904656" cy="365125"/>
          </a:xfrm>
        </p:spPr>
        <p:txBody>
          <a:bodyPr/>
          <a:lstStyle/>
          <a:p>
            <a:r>
              <a:rPr lang="en-US" altLang="ko-KR" smtClean="0"/>
              <a:t>IMID 2017  Mora Veera Madhava Rao, Cheol-Hee Moon, Paper No:01-1006</a:t>
            </a:r>
            <a:endParaRPr lang="ko-KR" altLang="en-US" dirty="0"/>
          </a:p>
        </p:txBody>
      </p:sp>
    </p:spTree>
    <p:extLst>
      <p:ext uri="{BB962C8B-B14F-4D97-AF65-F5344CB8AC3E}">
        <p14:creationId xmlns:p14="http://schemas.microsoft.com/office/powerpoint/2010/main" val="22647186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TotalTime>
  <Words>789</Words>
  <Application>Microsoft Office PowerPoint</Application>
  <PresentationFormat>화면 슬라이드 쇼(4:3)</PresentationFormat>
  <Paragraphs>120</Paragraphs>
  <Slides>10</Slides>
  <Notes>1</Notes>
  <HiddenSlides>0</HiddenSlides>
  <MMClips>0</MMClips>
  <ScaleCrop>false</ScaleCrop>
  <HeadingPairs>
    <vt:vector size="6" baseType="variant">
      <vt:variant>
        <vt:lpstr>테마</vt:lpstr>
      </vt:variant>
      <vt:variant>
        <vt:i4>1</vt:i4>
      </vt:variant>
      <vt:variant>
        <vt:lpstr>포함된 OLE 서버</vt:lpstr>
      </vt:variant>
      <vt:variant>
        <vt:i4>1</vt:i4>
      </vt:variant>
      <vt:variant>
        <vt:lpstr>슬라이드 제목</vt:lpstr>
      </vt:variant>
      <vt:variant>
        <vt:i4>10</vt:i4>
      </vt:variant>
    </vt:vector>
  </HeadingPairs>
  <TitlesOfParts>
    <vt:vector size="12" baseType="lpstr">
      <vt:lpstr>Office 테마</vt:lpstr>
      <vt:lpstr>Graph</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user</dc:creator>
  <cp:lastModifiedBy>user</cp:lastModifiedBy>
  <cp:revision>42</cp:revision>
  <dcterms:created xsi:type="dcterms:W3CDTF">2017-08-23T01:57:47Z</dcterms:created>
  <dcterms:modified xsi:type="dcterms:W3CDTF">2017-08-25T02:12:06Z</dcterms:modified>
</cp:coreProperties>
</file>