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3"/>
  </p:notesMasterIdLst>
  <p:handoutMasterIdLst>
    <p:handoutMasterId r:id="rId44"/>
  </p:handoutMasterIdLst>
  <p:sldIdLst>
    <p:sldId id="832" r:id="rId5"/>
    <p:sldId id="1209" r:id="rId6"/>
    <p:sldId id="1077" r:id="rId7"/>
    <p:sldId id="975" r:id="rId8"/>
    <p:sldId id="1255" r:id="rId9"/>
    <p:sldId id="1158" r:id="rId10"/>
    <p:sldId id="1027" r:id="rId11"/>
    <p:sldId id="1159" r:id="rId12"/>
    <p:sldId id="860" r:id="rId13"/>
    <p:sldId id="1036" r:id="rId14"/>
    <p:sldId id="1212" r:id="rId15"/>
    <p:sldId id="1258" r:id="rId16"/>
    <p:sldId id="862" r:id="rId17"/>
    <p:sldId id="893" r:id="rId18"/>
    <p:sldId id="1162" r:id="rId19"/>
    <p:sldId id="1257" r:id="rId20"/>
    <p:sldId id="1256" r:id="rId21"/>
    <p:sldId id="1221" r:id="rId22"/>
    <p:sldId id="1259" r:id="rId23"/>
    <p:sldId id="1163" r:id="rId24"/>
    <p:sldId id="1252" r:id="rId25"/>
    <p:sldId id="1145" r:id="rId26"/>
    <p:sldId id="1015" r:id="rId27"/>
    <p:sldId id="1016" r:id="rId28"/>
    <p:sldId id="1017" r:id="rId29"/>
    <p:sldId id="1137" r:id="rId30"/>
    <p:sldId id="1247" r:id="rId31"/>
    <p:sldId id="1254" r:id="rId32"/>
    <p:sldId id="1218" r:id="rId33"/>
    <p:sldId id="1216" r:id="rId34"/>
    <p:sldId id="1217" r:id="rId35"/>
    <p:sldId id="1076" r:id="rId36"/>
    <p:sldId id="1213" r:id="rId37"/>
    <p:sldId id="963" r:id="rId38"/>
    <p:sldId id="1249" r:id="rId39"/>
    <p:sldId id="1250" r:id="rId40"/>
    <p:sldId id="1144" r:id="rId41"/>
    <p:sldId id="1075" r:id="rId42"/>
  </p:sldIdLst>
  <p:sldSz cx="9144000" cy="5143500" type="screen16x9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3B75A66-9E91-4DD9-B746-828A96ED2253}">
          <p14:sldIdLst>
            <p14:sldId id="832"/>
            <p14:sldId id="1209"/>
            <p14:sldId id="1077"/>
            <p14:sldId id="975"/>
            <p14:sldId id="1255"/>
            <p14:sldId id="1158"/>
            <p14:sldId id="1027"/>
            <p14:sldId id="1159"/>
            <p14:sldId id="860"/>
            <p14:sldId id="1036"/>
            <p14:sldId id="1212"/>
            <p14:sldId id="1258"/>
            <p14:sldId id="862"/>
            <p14:sldId id="893"/>
            <p14:sldId id="1162"/>
            <p14:sldId id="1257"/>
            <p14:sldId id="1256"/>
            <p14:sldId id="1221"/>
            <p14:sldId id="1259"/>
            <p14:sldId id="1163"/>
            <p14:sldId id="1252"/>
            <p14:sldId id="1145"/>
            <p14:sldId id="1015"/>
            <p14:sldId id="1016"/>
            <p14:sldId id="1017"/>
            <p14:sldId id="1137"/>
            <p14:sldId id="1247"/>
            <p14:sldId id="1254"/>
            <p14:sldId id="1218"/>
            <p14:sldId id="1216"/>
            <p14:sldId id="1217"/>
            <p14:sldId id="1076"/>
            <p14:sldId id="1213"/>
            <p14:sldId id="963"/>
            <p14:sldId id="1249"/>
            <p14:sldId id="1250"/>
            <p14:sldId id="1144"/>
            <p14:sldId id="107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04040"/>
    <a:srgbClr val="0070C0"/>
    <a:srgbClr val="007DFF"/>
    <a:srgbClr val="00B66C"/>
    <a:srgbClr val="FFFFFF"/>
    <a:srgbClr val="D40658"/>
    <a:srgbClr val="1C1C1C"/>
    <a:srgbClr val="DEDEDE"/>
    <a:srgbClr val="66FFCC"/>
    <a:srgbClr val="3DF5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94" autoAdjust="0"/>
    <p:restoredTop sz="90418" autoAdjust="0"/>
  </p:normalViewPr>
  <p:slideViewPr>
    <p:cSldViewPr snapToGrid="0">
      <p:cViewPr varScale="1">
        <p:scale>
          <a:sx n="76" d="100"/>
          <a:sy n="76" d="100"/>
        </p:scale>
        <p:origin x="156" y="36"/>
      </p:cViewPr>
      <p:guideLst/>
    </p:cSldViewPr>
  </p:slideViewPr>
  <p:outlineViewPr>
    <p:cViewPr>
      <p:scale>
        <a:sx n="33" d="100"/>
        <a:sy n="33" d="100"/>
      </p:scale>
      <p:origin x="0" y="-155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-952"/>
    </p:cViewPr>
  </p:sorterViewPr>
  <p:notesViewPr>
    <p:cSldViewPr snapToGrid="0">
      <p:cViewPr varScale="1">
        <p:scale>
          <a:sx n="44" d="100"/>
          <a:sy n="44" d="100"/>
        </p:scale>
        <p:origin x="2780" y="56"/>
      </p:cViewPr>
      <p:guideLst/>
    </p:cSldViewPr>
  </p:notesViewPr>
  <p:gridSpacing cx="719999" cy="71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ED9627-9D3F-42D1-8522-E451F03C09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92D06B-5C50-4DDA-9C40-049A9F0D55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50B0E-BB32-4727-89CB-B61E34D56F29}" type="datetimeFigureOut">
              <a:rPr lang="en-GB" smtClean="0"/>
              <a:t>14/06/2021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0ED44-F077-42C2-968B-64D73BD748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7F69B-2856-491C-9F4F-31075833E3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DEE47-987F-43FA-B4F8-8FEF07612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273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235226-B145-4E10-983B-1CC3FFD77C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CFC5A7-8C8B-4687-B28B-5BF9AEB6A4D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418932-800F-49B7-9B85-80D8118CABFE}" type="datetimeFigureOut">
              <a:rPr lang="en-GB"/>
              <a:pPr>
                <a:defRPr/>
              </a:pPr>
              <a:t>14/06/2021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6F1F158-007E-427F-8465-C261315941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4E36E06-D37F-4889-B95F-01BE44729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15012-0BDA-4DFA-8088-A120A094BD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E7443-C6D5-424B-AFA3-DE5D71095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0FE0A2-34EE-413D-B87D-BE548BE2D9D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1724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4073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356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3222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29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8979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6922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29669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5401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020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768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084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82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52810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32455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4643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8835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9291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4395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1445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21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08763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191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1027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3263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525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7252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4237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8282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29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98336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6820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31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798834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32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353587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821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34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39347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35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04102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36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468295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0954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30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 slid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3560" cy="57151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Slidedeck</a:t>
            </a:r>
            <a:r>
              <a:rPr lang="en-US" dirty="0"/>
              <a:t>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356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C3458B68-B602-4B1E-8CDB-6CDDA65301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16704"/>
            <a:ext cx="2174239" cy="953238"/>
          </a:xfrm>
          <a:prstGeom prst="rect">
            <a:avLst/>
          </a:prstGeom>
        </p:spPr>
      </p:pic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7E58FB9-FEF2-4FAA-AB76-18AB01605D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647477"/>
            <a:ext cx="4353560" cy="454025"/>
          </a:xfrm>
        </p:spPr>
        <p:txBody>
          <a:bodyPr/>
          <a:lstStyle>
            <a:lvl1pPr marL="0" indent="0">
              <a:buNone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  <a:endParaRPr lang="en-GB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80E1784-6502-40DF-8151-F6A3B84DF5A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3pPr marL="180975" indent="0">
              <a:buNone/>
              <a:defRPr/>
            </a:lvl3pPr>
            <a:lvl4pPr marL="612775" indent="0">
              <a:buNone/>
              <a:defRPr/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6C92EC-BC0C-4EBC-8D53-FF272E3DFC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756482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 slide (Light)"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3560" cy="571512"/>
          </a:xfrm>
        </p:spPr>
        <p:txBody>
          <a:bodyPr/>
          <a:lstStyle>
            <a:lvl1pPr>
              <a:lnSpc>
                <a:spcPct val="100000"/>
              </a:lnSpc>
              <a:defRPr sz="3400" b="1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Slidedeck</a:t>
            </a:r>
            <a:r>
              <a:rPr lang="en-US" dirty="0"/>
              <a:t> title</a:t>
            </a:r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BD8555-5574-479C-8AEF-5074012734A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3pPr marL="180975" indent="0">
              <a:buNone/>
              <a:defRPr/>
            </a:lvl3pPr>
            <a:lvl4pPr marL="612775" indent="0">
              <a:buNone/>
              <a:defRPr/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356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C3458B68-B602-4B1E-8CDB-6CDDA65301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16704"/>
            <a:ext cx="2174240" cy="953238"/>
          </a:xfrm>
          <a:prstGeom prst="rect">
            <a:avLst/>
          </a:prstGeom>
        </p:spPr>
      </p:pic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7E58FB9-FEF2-4FAA-AB76-18AB01605D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667355"/>
            <a:ext cx="4353560" cy="454025"/>
          </a:xfrm>
        </p:spPr>
        <p:txBody>
          <a:bodyPr/>
          <a:lstStyle>
            <a:lvl1pPr marL="0" indent="0">
              <a:buNone/>
              <a:defRPr sz="2800" b="0"/>
            </a:lvl1pPr>
          </a:lstStyle>
          <a:p>
            <a:pPr lvl="0"/>
            <a:r>
              <a:rPr lang="en-US" dirty="0"/>
              <a:t>Presenter name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8AC59EB-9A36-4EA3-AC52-BE180B22E2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940385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no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82804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8280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805BFC-AF9C-4B7E-93F7-279A1D977E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7368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no image (Light)"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82804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8280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5726976-7A05-4BEF-8964-FA32F5CA5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981418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61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61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BD67C99-C0BD-4075-A538-B65ED75A430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3pPr marL="180975" indent="0">
              <a:buNone/>
              <a:defRPr/>
            </a:lvl3pPr>
            <a:lvl4pPr marL="612775" indent="0">
              <a:buNone/>
              <a:defRPr>
                <a:solidFill>
                  <a:schemeClr val="bg1"/>
                </a:solidFill>
              </a:defRPr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19C7F3F-A7F4-4792-82B3-96F3765D73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095488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image (Light)"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61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61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BD67C99-C0BD-4075-A538-B65ED75A430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3pPr marL="180975" indent="0">
              <a:buNone/>
              <a:defRPr/>
            </a:lvl3pPr>
            <a:lvl4pPr marL="612775" indent="0">
              <a:buNone/>
              <a:defRPr/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5A5A480-3DF0-476F-BC27-7A0516C98E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545122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eading, bullets, image (Ligh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31800" y="702773"/>
            <a:ext cx="39211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702659"/>
            <a:ext cx="3921125" cy="545115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838B155-C9C2-4DB1-8588-E414A618F5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5189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018247D9-5503-486A-97BE-69C90ACD67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1325887"/>
            <a:ext cx="3921124" cy="282867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4 to 6 bullet points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3CD9B988-3A63-4943-931E-ADE925B898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931743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>
          <p15:clr>
            <a:srgbClr val="FBAE40"/>
          </p15:clr>
        </p15:guide>
        <p15:guide id="6" pos="548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bullets, imag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31800" y="702773"/>
            <a:ext cx="39211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702659"/>
            <a:ext cx="3921125" cy="54511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8E39823-F30B-468B-8008-58BE47430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4450"/>
            <a:ext cx="3921124" cy="2840108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bg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838B155-C9C2-4DB1-8588-E414A618F5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5189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4042E0-7FF5-484F-9E1D-4056C3E07F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637053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 userDrawn="1">
          <p15:clr>
            <a:srgbClr val="FBAE40"/>
          </p15:clr>
        </p15:guide>
        <p15:guide id="6" pos="548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1BA11250-F612-4164-9C20-CAEEC9CF7F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682938"/>
            <a:ext cx="3921124" cy="347162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70E3B20-94D5-4F38-BAE2-3DD3B53ED0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7162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185624-3F0D-443B-A4C6-FD0439CEFF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17820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 userDrawn="1">
          <p15:clr>
            <a:srgbClr val="FBAE40"/>
          </p15:clr>
        </p15:guide>
        <p15:guide id="6" pos="5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3F70B52-F7B4-4FC4-9472-3F73A12A49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682940"/>
            <a:ext cx="3920400" cy="3471618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tx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EFE4AFE-B570-485B-8926-6A4990AFE3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71618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9E77A27-9A41-4A09-83C0-3986423F3C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213745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 userDrawn="1">
          <p15:clr>
            <a:srgbClr val="FBAE40"/>
          </p15:clr>
        </p15:guide>
        <p15:guide id="6" pos="548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bullets, image (Dark) (Al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791076" y="683054"/>
            <a:ext cx="39211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1075" y="682940"/>
            <a:ext cx="3921125" cy="545115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57E95CB-6286-4E8D-8ABC-6A9BD85351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FA79611A-8145-4287-999D-C17E624B80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1075" y="1294731"/>
            <a:ext cx="3921125" cy="2859827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4 to 6 bullet points</a:t>
            </a:r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CE593B8-0DC7-446B-84E2-9F8F693BA5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558609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  <p15:guide id="7" pos="27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bullets, image (Light) (Al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791076" y="683054"/>
            <a:ext cx="39211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1075" y="682940"/>
            <a:ext cx="3921125" cy="54511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8E39823-F30B-468B-8008-58BE47430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1076" y="1294731"/>
            <a:ext cx="3921124" cy="2859827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bg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57E95CB-6286-4E8D-8ABC-6A9BD85351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39231439-2736-4BF2-9729-CC3E43F7C6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600203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 userDrawn="1">
          <p15:clr>
            <a:srgbClr val="FBAE40"/>
          </p15:clr>
        </p15:guide>
        <p15:guide id="7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Dark) (Al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1BA11250-F612-4164-9C20-CAEEC9CF7F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1076" y="682940"/>
            <a:ext cx="3921124" cy="3471618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6DCB931-AF3E-493E-BBC5-0ACD78686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F83EAF9-96D4-4FDD-B57F-01E621C4CB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793268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72" userDrawn="1">
          <p15:clr>
            <a:srgbClr val="FBAE40"/>
          </p15:clr>
        </p15:guide>
        <p15:guide id="7" pos="301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Al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3F70B52-F7B4-4FC4-9472-3F73A12A49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7900" y="682940"/>
            <a:ext cx="3920400" cy="3471618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tx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819D4C3-6603-43E5-90D7-20E616ECFD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179F407-0D62-49A1-B4C8-5A2B20F329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24113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 userDrawn="1">
          <p15:clr>
            <a:srgbClr val="FBAE40"/>
          </p15:clr>
        </p15:guide>
        <p15:guide id="7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3DD6AC7-34D2-4DCA-AEEA-3FFE241C70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9500" y="755968"/>
            <a:ext cx="3060700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DDC7B71-8338-4886-9324-FE10798586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03801" y="755968"/>
            <a:ext cx="3060699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E9D6D81-F605-4611-878D-235C279E4A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2918147"/>
            <a:ext cx="3050407" cy="996946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EC6CF01-8567-4E9F-AA45-61AA44F6B9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2" y="2918146"/>
            <a:ext cx="3060700" cy="996946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9C31122-3D18-46C6-9108-0ACC75C908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79347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 userDrawn="1">
          <p15:clr>
            <a:srgbClr val="FBAE40"/>
          </p15:clr>
        </p15:guide>
        <p15:guide id="7" pos="680" userDrawn="1">
          <p15:clr>
            <a:srgbClr val="FBAE40"/>
          </p15:clr>
        </p15:guide>
        <p15:guide id="8" pos="3152" userDrawn="1">
          <p15:clr>
            <a:srgbClr val="FBAE40"/>
          </p15:clr>
        </p15:guide>
        <p15:guide id="9" pos="50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0AB5B7F-65EB-40B3-8ADF-96F4B0AC0201}"/>
              </a:ext>
            </a:extLst>
          </p:cNvPr>
          <p:cNvCxnSpPr>
            <a:cxnSpLocks/>
          </p:cNvCxnSpPr>
          <p:nvPr userDrawn="1"/>
        </p:nvCxnSpPr>
        <p:spPr>
          <a:xfrm>
            <a:off x="1079500" y="2887666"/>
            <a:ext cx="303458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D68D267A-F5EA-4642-8DED-8C076DFFD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9500" y="755968"/>
            <a:ext cx="3060700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4ECC00A9-083C-4789-9FCC-AB8D7284A6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03801" y="755968"/>
            <a:ext cx="3060699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7EF0F4-6140-4CA6-AC02-2ADC1F1CA43D}"/>
              </a:ext>
            </a:extLst>
          </p:cNvPr>
          <p:cNvCxnSpPr>
            <a:cxnSpLocks/>
          </p:cNvCxnSpPr>
          <p:nvPr userDrawn="1"/>
        </p:nvCxnSpPr>
        <p:spPr>
          <a:xfrm>
            <a:off x="5003803" y="2887666"/>
            <a:ext cx="30607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80CF1839-676C-46B5-A599-21AA96E532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2918146"/>
            <a:ext cx="3050407" cy="1027427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0A1946A-052F-4EDE-BDC4-BAB850806D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2" y="2918145"/>
            <a:ext cx="3060700" cy="1027427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7E33B8-20F0-425F-945D-53C91292D0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435338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pos="680">
          <p15:clr>
            <a:srgbClr val="FBAE40"/>
          </p15:clr>
        </p15:guide>
        <p15:guide id="8" pos="3152">
          <p15:clr>
            <a:srgbClr val="FBAE40"/>
          </p15:clr>
        </p15:guide>
        <p15:guide id="9" pos="50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EC9224A-09C5-42AB-BE72-2D01A39D18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1525" y="3160713"/>
            <a:ext cx="2520950" cy="701302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23FD6B0-E4D1-480A-8912-97C55DB2C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2200" y="3160713"/>
            <a:ext cx="2520950" cy="701301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3132603"/>
            <a:ext cx="251936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0" y="1254440"/>
            <a:ext cx="2519363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F6DC436-4D86-413D-BBB3-A15CE4285A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12000" y="1254440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337A4C9-22E2-49AC-B029-CC29936ED3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2200" y="1254442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3312000" y="3124983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A2A627-4CB8-4EF2-85D8-B14D75F9C353}"/>
              </a:ext>
            </a:extLst>
          </p:cNvPr>
          <p:cNvCxnSpPr>
            <a:cxnSpLocks/>
          </p:cNvCxnSpPr>
          <p:nvPr userDrawn="1"/>
        </p:nvCxnSpPr>
        <p:spPr>
          <a:xfrm>
            <a:off x="6192200" y="3124983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5972E1-EF4A-4234-99B1-AF32BAA9EA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0850" y="3161758"/>
            <a:ext cx="2519363" cy="700256"/>
          </a:xfrm>
        </p:spPr>
        <p:txBody>
          <a:bodyPr/>
          <a:lstStyle>
            <a:lvl1pPr marL="216000" indent="-216000">
              <a:spcAft>
                <a:spcPts val="600"/>
              </a:spcAft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9D4E3298-09B7-4A6D-81E1-57FDEC110C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015935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 userDrawn="1">
          <p15:clr>
            <a:srgbClr val="FBAE40"/>
          </p15:clr>
        </p15:guide>
        <p15:guide id="8" pos="3674" userDrawn="1">
          <p15:clr>
            <a:srgbClr val="FBAE40"/>
          </p15:clr>
        </p15:guide>
        <p15:guide id="9" pos="3901" userDrawn="1">
          <p15:clr>
            <a:srgbClr val="FBAE40"/>
          </p15:clr>
        </p15:guide>
        <p15:guide id="10" pos="208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C9863077-8CC3-4BBF-B430-3855EC0D66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1525" y="3160713"/>
            <a:ext cx="2520950" cy="701302"/>
          </a:xfrm>
        </p:spPr>
        <p:txBody>
          <a:bodyPr/>
          <a:lstStyle>
            <a:lvl1pPr marL="288000" indent="-288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DA455E2B-2D9B-44D5-AF1B-E5C2833F6E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2200" y="3160713"/>
            <a:ext cx="2520950" cy="701301"/>
          </a:xfrm>
        </p:spPr>
        <p:txBody>
          <a:bodyPr/>
          <a:lstStyle>
            <a:lvl1pPr marL="288000" indent="-288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5" name="Title 7">
            <a:extLst>
              <a:ext uri="{FF2B5EF4-FFF2-40B4-BE49-F238E27FC236}">
                <a16:creationId xmlns:a16="http://schemas.microsoft.com/office/drawing/2014/main" id="{40A893CA-5C26-4EC6-BAD0-71AE648588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3160713"/>
            <a:ext cx="2520000" cy="701304"/>
          </a:xfrm>
        </p:spPr>
        <p:txBody>
          <a:bodyPr/>
          <a:lstStyle>
            <a:lvl1pPr marL="288000" indent="-288000">
              <a:lnSpc>
                <a:spcPct val="100000"/>
              </a:lnSpc>
              <a:spcAft>
                <a:spcPts val="500"/>
              </a:spcAft>
              <a:buFontTx/>
              <a:buChar char="–"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471527B-53ED-44E4-B84A-A9BF95EDB671}"/>
              </a:ext>
            </a:extLst>
          </p:cNvPr>
          <p:cNvCxnSpPr>
            <a:cxnSpLocks/>
          </p:cNvCxnSpPr>
          <p:nvPr userDrawn="1"/>
        </p:nvCxnSpPr>
        <p:spPr>
          <a:xfrm>
            <a:off x="431800" y="3132603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B69E7F7-A753-4EE6-A6F6-2E1E773084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0" y="1254440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C756934B-E4E0-4141-9A7B-4932B5A304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12000" y="1254440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9E943CD3-34B8-45E5-AFBD-CA8813D4BE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2200" y="1254442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356D04E-96CE-42C6-8797-23AC35DCD5B2}"/>
              </a:ext>
            </a:extLst>
          </p:cNvPr>
          <p:cNvCxnSpPr>
            <a:cxnSpLocks/>
          </p:cNvCxnSpPr>
          <p:nvPr userDrawn="1"/>
        </p:nvCxnSpPr>
        <p:spPr>
          <a:xfrm>
            <a:off x="3312000" y="3124983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F5CABF2-DF5C-477C-A26C-AC42B4516332}"/>
              </a:ext>
            </a:extLst>
          </p:cNvPr>
          <p:cNvCxnSpPr>
            <a:cxnSpLocks/>
          </p:cNvCxnSpPr>
          <p:nvPr userDrawn="1"/>
        </p:nvCxnSpPr>
        <p:spPr>
          <a:xfrm>
            <a:off x="6192200" y="3124983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885F8A9C-838B-4FB5-87B8-7A9D3778A7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259589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 userDrawn="1">
          <p15:clr>
            <a:srgbClr val="FBAE40"/>
          </p15:clr>
        </p15:guide>
        <p15:guide id="7" pos="2086" userDrawn="1">
          <p15:clr>
            <a:srgbClr val="FBAE40"/>
          </p15:clr>
        </p15:guide>
        <p15:guide id="8" pos="3674" userDrawn="1">
          <p15:clr>
            <a:srgbClr val="FBAE40"/>
          </p15:clr>
        </p15:guide>
        <p15:guide id="9" pos="3901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box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B5299B8-75C7-4CEB-9D2A-D2DB0A44F4D4}"/>
              </a:ext>
            </a:extLst>
          </p:cNvPr>
          <p:cNvCxnSpPr>
            <a:cxnSpLocks/>
          </p:cNvCxnSpPr>
          <p:nvPr userDrawn="1"/>
        </p:nvCxnSpPr>
        <p:spPr>
          <a:xfrm>
            <a:off x="1079498" y="1606370"/>
            <a:ext cx="303458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0D6B7F-4D7A-4A69-8F7D-C94B97D75491}"/>
              </a:ext>
            </a:extLst>
          </p:cNvPr>
          <p:cNvCxnSpPr>
            <a:cxnSpLocks/>
          </p:cNvCxnSpPr>
          <p:nvPr userDrawn="1"/>
        </p:nvCxnSpPr>
        <p:spPr>
          <a:xfrm>
            <a:off x="5003801" y="1606370"/>
            <a:ext cx="30607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E9D6D81-F605-4611-878D-235C279E4A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498" y="1636850"/>
            <a:ext cx="3050407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EC6CF01-8567-4E9F-AA45-61AA44F6B9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0" y="1636849"/>
            <a:ext cx="3060700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181450E-2EAF-4796-B7BB-FBA6157142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627973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pos="680">
          <p15:clr>
            <a:srgbClr val="FBAE40"/>
          </p15:clr>
        </p15:guide>
        <p15:guide id="8" pos="3152">
          <p15:clr>
            <a:srgbClr val="FBAE40"/>
          </p15:clr>
        </p15:guide>
        <p15:guide id="9" pos="50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box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4C0798-3A00-4D85-AA21-D37CEDB1FA2D}"/>
              </a:ext>
            </a:extLst>
          </p:cNvPr>
          <p:cNvCxnSpPr>
            <a:cxnSpLocks/>
          </p:cNvCxnSpPr>
          <p:nvPr userDrawn="1"/>
        </p:nvCxnSpPr>
        <p:spPr>
          <a:xfrm>
            <a:off x="1079498" y="1606370"/>
            <a:ext cx="303458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CB00C7-989B-45C7-AA4C-E065DBEAFA1C}"/>
              </a:ext>
            </a:extLst>
          </p:cNvPr>
          <p:cNvCxnSpPr>
            <a:cxnSpLocks/>
          </p:cNvCxnSpPr>
          <p:nvPr userDrawn="1"/>
        </p:nvCxnSpPr>
        <p:spPr>
          <a:xfrm>
            <a:off x="5003801" y="1606370"/>
            <a:ext cx="30607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8DA490F-DDDB-45E4-BA8E-6EAC2B08F3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498" y="1636850"/>
            <a:ext cx="3050407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98B511-DCBF-4838-9F07-F0BAEBE4EA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0" y="1636849"/>
            <a:ext cx="3060700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64FCC35-6330-4F26-9073-A3D5A1E804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00336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pos="680">
          <p15:clr>
            <a:srgbClr val="FBAE40"/>
          </p15:clr>
        </p15:guide>
        <p15:guide id="8" pos="3152">
          <p15:clr>
            <a:srgbClr val="FBAE40"/>
          </p15:clr>
        </p15:guide>
        <p15:guide id="9" pos="50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box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EC9224A-09C5-42AB-BE72-2D01A39D18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0575" y="1539436"/>
            <a:ext cx="2520950" cy="701302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23FD6B0-E4D1-480A-8912-97C55DB2C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1250" y="1539436"/>
            <a:ext cx="2520950" cy="701301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0850" y="1511326"/>
            <a:ext cx="251936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3311050" y="1503706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A2A627-4CB8-4EF2-85D8-B14D75F9C353}"/>
              </a:ext>
            </a:extLst>
          </p:cNvPr>
          <p:cNvCxnSpPr>
            <a:cxnSpLocks/>
          </p:cNvCxnSpPr>
          <p:nvPr userDrawn="1"/>
        </p:nvCxnSpPr>
        <p:spPr>
          <a:xfrm>
            <a:off x="6191250" y="1503706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5972E1-EF4A-4234-99B1-AF32BAA9EA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900" y="1540481"/>
            <a:ext cx="2519363" cy="700256"/>
          </a:xfrm>
        </p:spPr>
        <p:txBody>
          <a:bodyPr/>
          <a:lstStyle>
            <a:lvl1pPr marL="216000" indent="-216000">
              <a:spcAft>
                <a:spcPts val="600"/>
              </a:spcAft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B49F0C2-B36A-49E5-B55E-0BE42CE00A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12459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>
          <p15:clr>
            <a:srgbClr val="FBAE40"/>
          </p15:clr>
        </p15:guide>
        <p15:guide id="8" pos="3674">
          <p15:clr>
            <a:srgbClr val="FBAE40"/>
          </p15:clr>
        </p15:guide>
        <p15:guide id="9" pos="3901">
          <p15:clr>
            <a:srgbClr val="FBAE40"/>
          </p15:clr>
        </p15:guide>
        <p15:guide id="10" pos="208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box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9026A22-B87C-46F8-B2F4-6A0F11F9A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0575" y="1539436"/>
            <a:ext cx="2520950" cy="701302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1911C50-0DDD-4A01-9B6D-DC79062CAB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1250" y="1539436"/>
            <a:ext cx="2520950" cy="701301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FD4059-1CEA-431F-9737-E09AE1FE1EB5}"/>
              </a:ext>
            </a:extLst>
          </p:cNvPr>
          <p:cNvCxnSpPr>
            <a:cxnSpLocks/>
          </p:cNvCxnSpPr>
          <p:nvPr userDrawn="1"/>
        </p:nvCxnSpPr>
        <p:spPr>
          <a:xfrm>
            <a:off x="430850" y="1511326"/>
            <a:ext cx="251936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C88001-0B7A-4142-B613-954FB5D1A6C1}"/>
              </a:ext>
            </a:extLst>
          </p:cNvPr>
          <p:cNvCxnSpPr>
            <a:cxnSpLocks/>
          </p:cNvCxnSpPr>
          <p:nvPr userDrawn="1"/>
        </p:nvCxnSpPr>
        <p:spPr>
          <a:xfrm>
            <a:off x="3311050" y="1503706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7A71E79-A98D-4A0F-8EA8-7B9B1469E422}"/>
              </a:ext>
            </a:extLst>
          </p:cNvPr>
          <p:cNvCxnSpPr>
            <a:cxnSpLocks/>
          </p:cNvCxnSpPr>
          <p:nvPr userDrawn="1"/>
        </p:nvCxnSpPr>
        <p:spPr>
          <a:xfrm>
            <a:off x="6191250" y="1503706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F94767EF-D844-43F5-980B-C5081407A3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900" y="1540481"/>
            <a:ext cx="2519363" cy="700256"/>
          </a:xfrm>
        </p:spPr>
        <p:txBody>
          <a:bodyPr/>
          <a:lstStyle>
            <a:lvl1pPr marL="216000" indent="-216000"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D7398D0-FEF0-498F-94C0-267E6DB754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020719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>
          <p15:clr>
            <a:srgbClr val="FBAE40"/>
          </p15:clr>
        </p15:guide>
        <p15:guide id="7" pos="2086">
          <p15:clr>
            <a:srgbClr val="FBAE40"/>
          </p15:clr>
        </p15:guide>
        <p15:guide id="8" pos="3674">
          <p15:clr>
            <a:srgbClr val="FBAE40"/>
          </p15:clr>
        </p15:guide>
        <p15:guide id="9" pos="390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3471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3471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34709" y="420336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34710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5010147" y="420336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10148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4709" y="4203347"/>
            <a:ext cx="2299138" cy="322707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0147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09D842B-21D1-45D5-A6FC-902C18A8F2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823412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 userDrawn="1">
          <p15:clr>
            <a:srgbClr val="FBAE40"/>
          </p15:clr>
        </p15:guide>
        <p15:guide id="7" orient="horz" pos="1620" userDrawn="1">
          <p15:clr>
            <a:srgbClr val="FBAE40"/>
          </p15:clr>
        </p15:guide>
        <p15:guide id="8" pos="3152" userDrawn="1">
          <p15:clr>
            <a:srgbClr val="FBAE40"/>
          </p15:clr>
        </p15:guide>
        <p15:guide id="9" pos="1156" userDrawn="1">
          <p15:clr>
            <a:srgbClr val="FBAE40"/>
          </p15:clr>
        </p15:guide>
        <p15:guide id="10" pos="4604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1062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41063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41062" y="419425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1062" y="257633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5010150" y="419425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10150" y="257633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41062" y="4194240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0150" y="4194240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4E4481A-4ACE-4711-B580-93A8079124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262381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156" userDrawn="1">
          <p15:clr>
            <a:srgbClr val="FBAE40"/>
          </p15:clr>
        </p15:guide>
        <p15:guide id="7" orient="horz" pos="1620" userDrawn="1">
          <p15:clr>
            <a:srgbClr val="FBAE40"/>
          </p15:clr>
        </p15:guide>
        <p15:guide id="8" pos="2608" userDrawn="1">
          <p15:clr>
            <a:srgbClr val="FBAE40"/>
          </p15:clr>
        </p15:guide>
        <p15:guide id="9" pos="3152" userDrawn="1">
          <p15:clr>
            <a:srgbClr val="FBAE40"/>
          </p15:clr>
        </p15:guide>
        <p15:guide id="10" pos="460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Dark) (Al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3471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3471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34709" y="420336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34710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4709" y="4203347"/>
            <a:ext cx="2299138" cy="322707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86F4DAB-B431-4C8F-B92F-1183DA9918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897341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3152">
          <p15:clr>
            <a:srgbClr val="FBAE40"/>
          </p15:clr>
        </p15:guide>
        <p15:guide id="9" pos="1156">
          <p15:clr>
            <a:srgbClr val="FBAE40"/>
          </p15:clr>
        </p15:guide>
        <p15:guide id="10" pos="460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Light) (Al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1062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41063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41062" y="419425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1062" y="257633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41062" y="4194240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6508766-540F-43B6-B3EF-230CF2F610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29239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156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2608">
          <p15:clr>
            <a:srgbClr val="FBAE40"/>
          </p15:clr>
        </p15:guide>
        <p15:guide id="9" pos="3152">
          <p15:clr>
            <a:srgbClr val="FBAE40"/>
          </p15:clr>
        </p15:guide>
        <p15:guide id="10" pos="460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6125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6125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125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9712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9712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9712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6AFD672-803A-4A36-ACBD-90E88FA58C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4853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7" orient="horz" pos="2981" userDrawn="1">
          <p15:clr>
            <a:srgbClr val="FBAE40"/>
          </p15:clr>
        </p15:guide>
        <p15:guide id="8" pos="1723" userDrawn="1">
          <p15:clr>
            <a:srgbClr val="FBAE40"/>
          </p15:clr>
        </p15:guide>
        <p15:guide id="9" pos="2154" userDrawn="1">
          <p15:clr>
            <a:srgbClr val="FBAE40"/>
          </p15:clr>
        </p15:guide>
        <p15:guide id="10" pos="3606" userDrawn="1">
          <p15:clr>
            <a:srgbClr val="FBAE40"/>
          </p15:clr>
        </p15:guide>
        <p15:guide id="11" pos="4037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1799" y="4202205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800" y="258428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799" y="420219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5386" y="4202205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5387" y="258428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5386" y="420219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218AF280-30E5-4835-9869-6DBCD92B1E5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092106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723" userDrawn="1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2154" userDrawn="1">
          <p15:clr>
            <a:srgbClr val="FBAE40"/>
          </p15:clr>
        </p15:guide>
        <p15:guide id="9" pos="3606" userDrawn="1">
          <p15:clr>
            <a:srgbClr val="FBAE40"/>
          </p15:clr>
        </p15:guide>
        <p15:guide id="10" pos="403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1797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798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6413061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3062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797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13061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2425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2426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2425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F8E39FB8-0668-42FA-954E-C94EE947AF4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538544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606" userDrawn="1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1723" userDrawn="1">
          <p15:clr>
            <a:srgbClr val="FBAE40"/>
          </p15:clr>
        </p15:guide>
        <p15:guide id="9" pos="2154" userDrawn="1">
          <p15:clr>
            <a:srgbClr val="FBAE40"/>
          </p15:clr>
        </p15:guide>
        <p15:guide id="10" pos="4037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6124" y="4203361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6125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6417388" y="4203361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7389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124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17388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6752" y="4203361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6753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6752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5D88DCAB-9113-4AC2-8181-52F7F49C4D5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596812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723" userDrawn="1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2154" userDrawn="1">
          <p15:clr>
            <a:srgbClr val="FBAE40"/>
          </p15:clr>
        </p15:guide>
        <p15:guide id="9" pos="3606" userDrawn="1">
          <p15:clr>
            <a:srgbClr val="FBAE40"/>
          </p15:clr>
        </p15:guide>
        <p15:guide id="10" pos="4037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chart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75E0450-A966-4DE2-A878-B35B1C17081C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4791077" y="682938"/>
            <a:ext cx="3921122" cy="346234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chart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226ACCD3-1FD3-493E-8616-B63E8A20F5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682938"/>
            <a:ext cx="3921124" cy="3462342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B8A390-0093-4514-BC17-264F326550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180869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744" userDrawn="1">
          <p15:clr>
            <a:srgbClr val="FBAE40"/>
          </p15:clr>
        </p15:guide>
        <p15:guide id="7" pos="301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chart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75E0450-A966-4DE2-A878-B35B1C17081C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4791077" y="682939"/>
            <a:ext cx="3921122" cy="3463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chart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AB92DF82-0651-4A19-A491-404FD49C15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682938"/>
            <a:ext cx="3921124" cy="34632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E86848B-BFE2-4D7D-8E33-8BFF220BDB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105343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744" userDrawn="1">
          <p15:clr>
            <a:srgbClr val="FBAE40"/>
          </p15:clr>
        </p15:guide>
        <p15:guide id="7" pos="3016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ople circl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23FD6B0-E4D1-480A-8912-97C55DB2C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27933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3348537"/>
            <a:ext cx="1692000" cy="701304"/>
          </a:xfrm>
        </p:spPr>
        <p:txBody>
          <a:bodyPr/>
          <a:lstStyle>
            <a:lvl1pPr algn="ctr">
              <a:lnSpc>
                <a:spcPct val="100000"/>
              </a:lnSpc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name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8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8AD8BE2-39B8-493E-A60F-709B51DE3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7933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86CEE51E-47DA-420E-A605-A66715C1C7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824066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3DFB02D-3DF9-49E2-9A6D-B72407AD2A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202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5AEE4AA6-C375-4A82-9820-15E9C81737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4066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DE667011-FA77-499D-AD1E-64A45A637A6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0200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People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A0A416F-989B-41E3-AFF8-6748AA7E1A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934139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655" userDrawn="1">
          <p15:clr>
            <a:srgbClr val="FBAE40"/>
          </p15:clr>
        </p15:guide>
        <p15:guide id="7" pos="1338" userDrawn="1">
          <p15:clr>
            <a:srgbClr val="FBAE40"/>
          </p15:clr>
        </p15:guide>
        <p15:guide id="8" pos="2721" userDrawn="1">
          <p15:clr>
            <a:srgbClr val="FBAE40"/>
          </p15:clr>
        </p15:guide>
        <p15:guide id="9" pos="3039" userDrawn="1">
          <p15:clr>
            <a:srgbClr val="FBAE40"/>
          </p15:clr>
        </p15:guide>
        <p15:guide id="10" pos="4105" userDrawn="1">
          <p15:clr>
            <a:srgbClr val="FBAE40"/>
          </p15:clr>
        </p15:guide>
        <p15:guide id="11" pos="4422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ople circl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8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8AD8BE2-39B8-493E-A60F-709B51DE3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7933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86CEE51E-47DA-420E-A605-A66715C1C7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824066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3DFB02D-3DF9-49E2-9A6D-B72407AD2A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202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People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2DAB8DF6-73B0-465A-A5B5-63EB5EAE6B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27933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29" name="Title 7">
            <a:extLst>
              <a:ext uri="{FF2B5EF4-FFF2-40B4-BE49-F238E27FC236}">
                <a16:creationId xmlns:a16="http://schemas.microsoft.com/office/drawing/2014/main" id="{05F97DA4-1BA5-411A-8D02-EE02B66C04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3348537"/>
            <a:ext cx="1692000" cy="701304"/>
          </a:xfrm>
        </p:spPr>
        <p:txBody>
          <a:bodyPr/>
          <a:lstStyle>
            <a:lvl1pPr algn="ctr">
              <a:lnSpc>
                <a:spcPct val="100000"/>
              </a:lnSpc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name</a:t>
            </a:r>
            <a:endParaRPr lang="en-GB" dirty="0"/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26AF3E9D-4783-429D-B30A-761E095F50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4066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BE3E3404-208A-4DD2-9535-DC848B6F64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0200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1F252F2-96D8-4142-970B-8EDCF4D57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891434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338" userDrawn="1">
          <p15:clr>
            <a:srgbClr val="FBAE40"/>
          </p15:clr>
        </p15:guide>
        <p15:guide id="7" pos="1655" userDrawn="1">
          <p15:clr>
            <a:srgbClr val="FBAE40"/>
          </p15:clr>
        </p15:guide>
        <p15:guide id="8" pos="2721" userDrawn="1">
          <p15:clr>
            <a:srgbClr val="FBAE40"/>
          </p15:clr>
        </p15:guide>
        <p15:guide id="9" pos="3039" userDrawn="1">
          <p15:clr>
            <a:srgbClr val="FBAE40"/>
          </p15:clr>
        </p15:guide>
        <p15:guide id="10" pos="4105" userDrawn="1">
          <p15:clr>
            <a:srgbClr val="FBAE40"/>
          </p15:clr>
        </p15:guide>
        <p15:guide id="11" pos="4422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, titl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Slide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1447800"/>
            <a:ext cx="5645149" cy="265176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5690464-3C1C-497F-8F4E-E218056E62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86212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, titl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Slide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1447800"/>
            <a:ext cx="5645149" cy="26532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8C491EF-5B0F-4E64-AE49-B7AA5D7EDC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058459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0" y="411163"/>
            <a:ext cx="5645149" cy="28800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5AC2A8-8EE4-4D6D-84E5-096502CFB5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96994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411162"/>
            <a:ext cx="5645149" cy="28800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BE669E-E698-4381-82EA-A9A0DBC87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719516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38DEE8-034B-4AA1-A8A7-6DFB691A44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2"/>
            <a:ext cx="8280398" cy="4321175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F8C8BBE-C764-4266-A29F-CEF90A927B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34259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549AF7-992D-4DF7-8F38-87B6CA8397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2"/>
            <a:ext cx="8280398" cy="4321175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5A96754-8B5F-481D-AEAD-38B470C682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808362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5FA0B099-D98B-4334-B69B-347B6181D5C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31800" y="431800"/>
            <a:ext cx="828040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  <a:endParaRPr lang="en-GB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64EA9-55AA-41D3-854D-4E8DBDF87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223963"/>
            <a:ext cx="8280400" cy="14430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dirty="0"/>
              <a:t>Click to add sub-header text</a:t>
            </a:r>
          </a:p>
          <a:p>
            <a:pPr lvl="0"/>
            <a:endParaRPr lang="en-GB" dirty="0"/>
          </a:p>
          <a:p>
            <a:pPr marL="288000" marR="0" lvl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43" r:id="rId2"/>
    <p:sldLayoutId id="2147483945" r:id="rId3"/>
    <p:sldLayoutId id="2147483947" r:id="rId4"/>
    <p:sldLayoutId id="2147483946" r:id="rId5"/>
    <p:sldLayoutId id="2147483948" r:id="rId6"/>
    <p:sldLayoutId id="2147483989" r:id="rId7"/>
    <p:sldLayoutId id="2147483956" r:id="rId8"/>
    <p:sldLayoutId id="2147483955" r:id="rId9"/>
    <p:sldLayoutId id="2147483957" r:id="rId10"/>
    <p:sldLayoutId id="2147483988" r:id="rId11"/>
    <p:sldLayoutId id="2147483960" r:id="rId12"/>
    <p:sldLayoutId id="2147483961" r:id="rId13"/>
    <p:sldLayoutId id="2147483962" r:id="rId14"/>
    <p:sldLayoutId id="2147483970" r:id="rId15"/>
    <p:sldLayoutId id="2147483978" r:id="rId16"/>
    <p:sldLayoutId id="2147483951" r:id="rId17"/>
    <p:sldLayoutId id="2147483950" r:id="rId18"/>
    <p:sldLayoutId id="2147483981" r:id="rId19"/>
    <p:sldLayoutId id="2147483982" r:id="rId20"/>
    <p:sldLayoutId id="2147483983" r:id="rId21"/>
    <p:sldLayoutId id="2147483984" r:id="rId22"/>
    <p:sldLayoutId id="2147483971" r:id="rId23"/>
    <p:sldLayoutId id="2147483973" r:id="rId24"/>
    <p:sldLayoutId id="2147483985" r:id="rId25"/>
    <p:sldLayoutId id="2147483986" r:id="rId26"/>
    <p:sldLayoutId id="2147483976" r:id="rId27"/>
    <p:sldLayoutId id="2147483977" r:id="rId28"/>
    <p:sldLayoutId id="2147483975" r:id="rId29"/>
    <p:sldLayoutId id="2147483974" r:id="rId30"/>
    <p:sldLayoutId id="2147483964" r:id="rId31"/>
    <p:sldLayoutId id="2147483958" r:id="rId32"/>
    <p:sldLayoutId id="2147483954" r:id="rId33"/>
    <p:sldLayoutId id="2147483953" r:id="rId34"/>
    <p:sldLayoutId id="2147483965" r:id="rId35"/>
    <p:sldLayoutId id="2147483966" r:id="rId36"/>
    <p:sldLayoutId id="2147483967" r:id="rId37"/>
    <p:sldLayoutId id="2147483968" r:id="rId38"/>
    <p:sldLayoutId id="2147483979" r:id="rId39"/>
    <p:sldLayoutId id="2147483980" r:id="rId40"/>
  </p:sldLayoutIdLst>
  <p:hf hdr="0"/>
  <p:txStyles>
    <p:titleStyle>
      <a:lvl1pPr marL="0" indent="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88000" marR="0" indent="-288000" algn="l" defTabSz="914400" rtl="0" eaLnBrk="0" fontAlgn="base" latinLnBrk="0" hangingPunct="0">
        <a:lnSpc>
          <a:spcPct val="100000"/>
        </a:lnSpc>
        <a:spcBef>
          <a:spcPct val="0"/>
        </a:spcBef>
        <a:spcAft>
          <a:spcPts val="800"/>
        </a:spcAft>
        <a:buClrTx/>
        <a:buSzTx/>
        <a:buFont typeface="Arial" panose="020B0604020202020204" pitchFamily="34" charset="0"/>
        <a:buChar char="–"/>
        <a:tabLst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4318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8636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2954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28000" indent="-252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160000" indent="-252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3332807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00D61-6563-4FCB-9C3E-A771DD769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471973" cy="1432218"/>
          </a:xfrm>
        </p:spPr>
        <p:txBody>
          <a:bodyPr/>
          <a:lstStyle/>
          <a:p>
            <a:r>
              <a:rPr lang="en-GB" dirty="0"/>
              <a:t>The Turing Way</a:t>
            </a:r>
            <a:br>
              <a:rPr lang="en-GB" dirty="0"/>
            </a:br>
            <a:r>
              <a:rPr lang="en-GB" sz="2300" dirty="0"/>
              <a:t>Empowering researchers in reproducible, ethical, inclusive and collaborative science</a:t>
            </a:r>
            <a:endParaRPr lang="en-GB" sz="2300" i="1" dirty="0"/>
          </a:p>
        </p:txBody>
      </p:sp>
      <p:pic>
        <p:nvPicPr>
          <p:cNvPr id="7" name="Picture Placeholder 6" descr="A close up of a computer keyboard&#10;&#10;Description automatically generated">
            <a:extLst>
              <a:ext uri="{FF2B5EF4-FFF2-40B4-BE49-F238E27FC236}">
                <a16:creationId xmlns:a16="http://schemas.microsoft.com/office/drawing/2014/main" id="{25F50532-9BD1-4B07-8642-4505F2E178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2" r="27032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851AC4-36C6-4A21-9E46-931A817AB4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D53CF47-78F7-4719-814E-40FC816992E6}"/>
              </a:ext>
            </a:extLst>
          </p:cNvPr>
          <p:cNvSpPr txBox="1">
            <a:spLocks/>
          </p:cNvSpPr>
          <p:nvPr/>
        </p:nvSpPr>
        <p:spPr>
          <a:xfrm>
            <a:off x="431800" y="3938570"/>
            <a:ext cx="4353560" cy="97356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GB" dirty="0"/>
              <a:t>Kirstie Whitaker</a:t>
            </a:r>
          </a:p>
          <a:p>
            <a:pPr>
              <a:spcAft>
                <a:spcPts val="0"/>
              </a:spcAft>
            </a:pPr>
            <a:r>
              <a:rPr lang="en-GB" sz="2000" dirty="0"/>
              <a:t>Pronouns: she/her</a:t>
            </a:r>
          </a:p>
        </p:txBody>
      </p:sp>
    </p:spTree>
    <p:extLst>
      <p:ext uri="{BB962C8B-B14F-4D97-AF65-F5344CB8AC3E}">
        <p14:creationId xmlns:p14="http://schemas.microsoft.com/office/powerpoint/2010/main" val="3442568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6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898602E-5BD0-7A41-A5A8-648F6B68C3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72238" b="43703"/>
          <a:stretch/>
        </p:blipFill>
        <p:spPr>
          <a:xfrm>
            <a:off x="234092" y="259487"/>
            <a:ext cx="792148" cy="917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4CD434-0B04-1040-856A-D427DB67BA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619" t="50018" r="-1380" b="-6315"/>
          <a:stretch/>
        </p:blipFill>
        <p:spPr>
          <a:xfrm>
            <a:off x="7874688" y="3176373"/>
            <a:ext cx="792148" cy="91797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497A97-4755-0842-B024-52D7AF07F1E2}"/>
              </a:ext>
            </a:extLst>
          </p:cNvPr>
          <p:cNvSpPr/>
          <p:nvPr/>
        </p:nvSpPr>
        <p:spPr>
          <a:xfrm>
            <a:off x="265232" y="907572"/>
            <a:ext cx="8581475" cy="2422715"/>
          </a:xfrm>
          <a:prstGeom prst="rect">
            <a:avLst/>
          </a:prstGeom>
          <a:solidFill>
            <a:srgbClr val="2A9686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The Turing Way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 is an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 open source book project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 that involves and supports a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diverse research community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in ensuring that reproducible and ethical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data science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is accessible and comprehensible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for everyone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8E7D677-ACF6-46BC-B10C-42ADFCEC1B89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vert="horz" lIns="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prstClr val="white"/>
                </a:solidFill>
              </a:rPr>
              <a:t>@TuringWay @kirstie_j</a:t>
            </a:r>
          </a:p>
          <a:p>
            <a:r>
              <a:rPr lang="en-GB" dirty="0">
                <a:solidFill>
                  <a:prstClr val="white"/>
                </a:solidFill>
              </a:rPr>
              <a:t>https://doi.org/10.5281/zenodo.4944374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04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The Turing Way is:</a:t>
            </a:r>
          </a:p>
          <a:p>
            <a:r>
              <a:rPr lang="en-GB" sz="3200" dirty="0"/>
              <a:t>a book</a:t>
            </a:r>
          </a:p>
          <a:p>
            <a:r>
              <a:rPr lang="en-GB" sz="3200" dirty="0"/>
              <a:t>a community</a:t>
            </a:r>
          </a:p>
          <a:p>
            <a:r>
              <a:rPr lang="en-GB" sz="3200" dirty="0"/>
              <a:t>a global collaboration</a:t>
            </a:r>
          </a:p>
          <a:p>
            <a:r>
              <a:rPr lang="en-GB" sz="3200" dirty="0"/>
              <a:t>a whole tonne of work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F96F1F-18F3-48FC-8F1B-20A7983A7E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1836F2-24C2-4A03-A835-74DCB42865B5}"/>
              </a:ext>
            </a:extLst>
          </p:cNvPr>
          <p:cNvSpPr/>
          <p:nvPr/>
        </p:nvSpPr>
        <p:spPr>
          <a:xfrm>
            <a:off x="5251450" y="693848"/>
            <a:ext cx="3892551" cy="349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005AE7-D6EA-4584-8E74-C0256094E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3412" y="693518"/>
            <a:ext cx="2788626" cy="349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2314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323D9746-D142-4C69-804F-A6F68546A0E5}"/>
              </a:ext>
            </a:extLst>
          </p:cNvPr>
          <p:cNvSpPr/>
          <p:nvPr/>
        </p:nvSpPr>
        <p:spPr>
          <a:xfrm>
            <a:off x="1" y="935903"/>
            <a:ext cx="9144000" cy="424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135EBB2C-E9FB-4C75-B3D4-F890DDF203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4" t="66022" r="28976" b="22695"/>
          <a:stretch/>
        </p:blipFill>
        <p:spPr>
          <a:xfrm>
            <a:off x="6102000" y="935903"/>
            <a:ext cx="3024000" cy="4140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89E9E-379D-4EA2-BDE7-80EC9A3015F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Thank you to our 250+ contributors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2A3F514B-8F58-477A-917C-CD48F3EEE2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4" t="43091" r="28976" b="45624"/>
          <a:stretch/>
        </p:blipFill>
        <p:spPr>
          <a:xfrm>
            <a:off x="18000" y="935903"/>
            <a:ext cx="3024000" cy="414000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843CC78-C937-4BC6-B0E9-4E81F02159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4" t="54470" r="28976" b="33950"/>
          <a:stretch/>
        </p:blipFill>
        <p:spPr>
          <a:xfrm>
            <a:off x="3060000" y="935903"/>
            <a:ext cx="3024000" cy="4248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10F34C1-D01B-40E7-9DB6-42DA3CE80120}"/>
              </a:ext>
            </a:extLst>
          </p:cNvPr>
          <p:cNvSpPr txBox="1">
            <a:spLocks/>
          </p:cNvSpPr>
          <p:nvPr/>
        </p:nvSpPr>
        <p:spPr>
          <a:xfrm>
            <a:off x="5513832" y="4442197"/>
            <a:ext cx="3630168" cy="701302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@TuringWay @kirstie_j</a:t>
            </a:r>
          </a:p>
          <a:p>
            <a:r>
              <a:rPr lang="en-US" dirty="0">
                <a:solidFill>
                  <a:schemeClr val="tx1"/>
                </a:solidFill>
              </a:rPr>
              <a:t>https://doi.org/10.5281/zenodo.4944374</a:t>
            </a:r>
          </a:p>
        </p:txBody>
      </p:sp>
    </p:spTree>
    <p:extLst>
      <p:ext uri="{BB962C8B-B14F-4D97-AF65-F5344CB8AC3E}">
        <p14:creationId xmlns:p14="http://schemas.microsoft.com/office/powerpoint/2010/main" val="1787291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Malvika Sharan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“No one can change research culture on their own. Scaling our community by empowering YOU to participate is how we will change the world.”</a:t>
            </a:r>
          </a:p>
        </p:txBody>
      </p:sp>
      <p:pic>
        <p:nvPicPr>
          <p:cNvPr id="1026" name="Picture 2" descr="https://pbs.twimg.com/media/Dc8OoowXkAA4giX.jpg:large">
            <a:extLst>
              <a:ext uri="{FF2B5EF4-FFF2-40B4-BE49-F238E27FC236}">
                <a16:creationId xmlns:a16="http://schemas.microsoft.com/office/drawing/2014/main" id="{6C0FA588-E678-41FF-A660-5C70651ED227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5" r="770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82D24A-4C5A-40CD-91E5-4DFC72EFA5AB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white"/>
                </a:solidFill>
              </a:rPr>
              <a:t>https://doi.org/10.5281/zenodo.4536335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white"/>
                </a:solidFill>
              </a:rPr>
              <a:t>https://foss-backstage.de/session/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building-culture-collaboration-open-source-communities-turing-way</a:t>
            </a:r>
          </a:p>
        </p:txBody>
      </p:sp>
      <p:pic>
        <p:nvPicPr>
          <p:cNvPr id="7" name="Picture 6" descr="A person standing in front of a flower&#10;&#10;Description automatically generated">
            <a:extLst>
              <a:ext uri="{FF2B5EF4-FFF2-40B4-BE49-F238E27FC236}">
                <a16:creationId xmlns:a16="http://schemas.microsoft.com/office/drawing/2014/main" id="{27676A48-811E-4082-B590-CB45D49AFB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81"/>
          <a:stretch/>
        </p:blipFill>
        <p:spPr>
          <a:xfrm>
            <a:off x="5167423" y="625401"/>
            <a:ext cx="3976577" cy="356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675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sitting at a table using a computer&#10;&#10;Description automatically generated">
            <a:extLst>
              <a:ext uri="{FF2B5EF4-FFF2-40B4-BE49-F238E27FC236}">
                <a16:creationId xmlns:a16="http://schemas.microsoft.com/office/drawing/2014/main" id="{3FFB4377-7E81-461C-AB54-091C17BE85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1" b="10861"/>
          <a:stretch>
            <a:fillRect/>
          </a:stretch>
        </p:blipFill>
        <p:spPr>
          <a:xfrm>
            <a:off x="-356085" y="510"/>
            <a:ext cx="9855191" cy="5142990"/>
          </a:xfr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236B073-131B-4896-9E0F-5A2FE939EA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Picture credit: Chris </a:t>
            </a:r>
            <a:r>
              <a:rPr lang="en-GB" dirty="0" err="1"/>
              <a:t>Gorgolewski</a:t>
            </a:r>
            <a:endParaRPr lang="en-GB" dirty="0"/>
          </a:p>
          <a:p>
            <a:r>
              <a:rPr lang="en-GB" dirty="0"/>
              <a:t> 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</p:spTree>
    <p:extLst>
      <p:ext uri="{BB962C8B-B14F-4D97-AF65-F5344CB8AC3E}">
        <p14:creationId xmlns:p14="http://schemas.microsoft.com/office/powerpoint/2010/main" val="1573768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Our human needs are what makes reproducibility so challenging to implement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pic>
        <p:nvPicPr>
          <p:cNvPr id="8" name="Picture 2" descr="https://ndownloader.figshare.com/files/9646846/preview/9646846/preview.jpg">
            <a:extLst>
              <a:ext uri="{FF2B5EF4-FFF2-40B4-BE49-F238E27FC236}">
                <a16:creationId xmlns:a16="http://schemas.microsoft.com/office/drawing/2014/main" id="{9409484A-8BC6-4F54-B5E0-41855DCA81D4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7" r="7937"/>
          <a:stretch>
            <a:fillRect/>
          </a:stretch>
        </p:blipFill>
        <p:spPr bwMode="auto">
          <a:xfrm>
            <a:off x="5251450" y="703263"/>
            <a:ext cx="3892550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31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C627D-A4C1-446A-B67C-A8DA1088A0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7E061F-47B7-4D61-85B9-9795A7BFB97C}"/>
              </a:ext>
            </a:extLst>
          </p:cNvPr>
          <p:cNvSpPr/>
          <p:nvPr/>
        </p:nvSpPr>
        <p:spPr>
          <a:xfrm>
            <a:off x="870331" y="409697"/>
            <a:ext cx="7560000" cy="387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Picture Placeholder 4">
            <a:extLst>
              <a:ext uri="{FF2B5EF4-FFF2-40B4-BE49-F238E27FC236}">
                <a16:creationId xmlns:a16="http://schemas.microsoft.com/office/drawing/2014/main" id="{864E3B77-F537-4813-9C2D-14166283D6C1}"/>
              </a:ext>
            </a:extLst>
          </p:cNvPr>
          <p:cNvGraphicFramePr>
            <a:graphicFrameLocks noGrp="1"/>
          </p:cNvGraphicFramePr>
          <p:nvPr>
            <p:ph type="pic" sz="quarter" idx="10"/>
          </p:nvPr>
        </p:nvGraphicFramePr>
        <p:xfrm>
          <a:off x="870331" y="411161"/>
          <a:ext cx="7560000" cy="3868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002">
                  <a:extLst>
                    <a:ext uri="{9D8B030D-6E8A-4147-A177-3AD203B41FA5}">
                      <a16:colId xmlns:a16="http://schemas.microsoft.com/office/drawing/2014/main" val="495368565"/>
                    </a:ext>
                  </a:extLst>
                </a:gridCol>
                <a:gridCol w="840002">
                  <a:extLst>
                    <a:ext uri="{9D8B030D-6E8A-4147-A177-3AD203B41FA5}">
                      <a16:colId xmlns:a16="http://schemas.microsoft.com/office/drawing/2014/main" val="1063661409"/>
                    </a:ext>
                  </a:extLst>
                </a:gridCol>
                <a:gridCol w="2939998">
                  <a:extLst>
                    <a:ext uri="{9D8B030D-6E8A-4147-A177-3AD203B41FA5}">
                      <a16:colId xmlns:a16="http://schemas.microsoft.com/office/drawing/2014/main" val="1479851905"/>
                    </a:ext>
                  </a:extLst>
                </a:gridCol>
                <a:gridCol w="2939998">
                  <a:extLst>
                    <a:ext uri="{9D8B030D-6E8A-4147-A177-3AD203B41FA5}">
                      <a16:colId xmlns:a16="http://schemas.microsoft.com/office/drawing/2014/main" val="188804056"/>
                    </a:ext>
                  </a:extLst>
                </a:gridCol>
              </a:tblGrid>
              <a:tr h="764223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rPr>
                        <a:t>Data</a:t>
                      </a:r>
                      <a:endParaRPr lang="en-GB" sz="4400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884886"/>
                  </a:ext>
                </a:extLst>
              </a:tr>
              <a:tr h="674851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Same</a:t>
                      </a:r>
                      <a:endParaRPr lang="en-GB" sz="24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Different</a:t>
                      </a:r>
                      <a:endParaRPr lang="en-GB" sz="24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976131"/>
                  </a:ext>
                </a:extLst>
              </a:tr>
              <a:tr h="1214731">
                <a:tc rowSpan="2">
                  <a:txBody>
                    <a:bodyPr/>
                    <a:lstStyle/>
                    <a:p>
                      <a:pPr algn="ctr"/>
                      <a:r>
                        <a:rPr lang="en-GB" sz="3600" b="1" dirty="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rPr>
                        <a:t>Analysis</a:t>
                      </a:r>
                    </a:p>
                  </a:txBody>
                  <a:tcPr marL="84670" marR="84670" marT="42335" marB="42335" vert="vert270" anchor="ctr"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Same</a:t>
                      </a:r>
                    </a:p>
                  </a:txBody>
                  <a:tcPr marL="84670" marR="84670" marT="42335" marB="42335" vert="vert270" anchor="ctr">
                    <a:solidFill>
                      <a:srgbClr val="0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Gill Sans MT" panose="020B0502020104020203" pitchFamily="34" charset="0"/>
                        </a:rPr>
                        <a:t>Reproducible</a:t>
                      </a:r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Gill Sans MT" panose="020B0502020104020203" pitchFamily="34" charset="0"/>
                        </a:rPr>
                        <a:t>Replicable</a:t>
                      </a:r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240244"/>
                  </a:ext>
                </a:extLst>
              </a:tr>
              <a:tr h="1214731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Different</a:t>
                      </a:r>
                      <a:endParaRPr lang="en-GB" sz="18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vert="vert270" anchor="ctr">
                    <a:solidFill>
                      <a:srgbClr val="0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Gill Sans MT" panose="020B0502020104020203" pitchFamily="34" charset="0"/>
                        </a:rPr>
                        <a:t>Robust</a:t>
                      </a:r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err="1">
                          <a:latin typeface="Gill Sans MT" panose="020B0502020104020203" pitchFamily="34" charset="0"/>
                        </a:rPr>
                        <a:t>Generalisable</a:t>
                      </a:r>
                      <a:endParaRPr lang="en-GB" sz="32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93883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CECAFC1-C5D8-4048-A0AB-6B2ACC6189CE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https://the-turing-way.netlify.app/reproducible-research/</a:t>
            </a:r>
          </a:p>
          <a:p>
            <a:r>
              <a:rPr lang="en-GB" sz="1400" dirty="0">
                <a:solidFill>
                  <a:schemeClr val="bg1"/>
                </a:solidFill>
              </a:rPr>
              <a:t>overview/overview-definitions.html</a:t>
            </a:r>
          </a:p>
        </p:txBody>
      </p:sp>
    </p:spTree>
    <p:extLst>
      <p:ext uri="{BB962C8B-B14F-4D97-AF65-F5344CB8AC3E}">
        <p14:creationId xmlns:p14="http://schemas.microsoft.com/office/powerpoint/2010/main" val="3471256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56EF4-7C06-4F61-ABA1-34B879246A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75D193-D19C-4D0B-8AE2-CDC120133872}"/>
              </a:ext>
            </a:extLst>
          </p:cNvPr>
          <p:cNvSpPr txBox="1">
            <a:spLocks/>
          </p:cNvSpPr>
          <p:nvPr/>
        </p:nvSpPr>
        <p:spPr bwMode="auto">
          <a:xfrm>
            <a:off x="2015516" y="1308763"/>
            <a:ext cx="5112568" cy="2693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sz="5400" dirty="0">
                <a:solidFill>
                  <a:schemeClr val="accent6"/>
                </a:solidFill>
              </a:rPr>
              <a:t>Barriers to reproducible research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DB45EB-FD2E-4B16-BCE4-700295190C6E}"/>
              </a:ext>
            </a:extLst>
          </p:cNvPr>
          <p:cNvSpPr txBox="1"/>
          <p:nvPr/>
        </p:nvSpPr>
        <p:spPr>
          <a:xfrm>
            <a:off x="3401155" y="106552"/>
            <a:ext cx="3024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Held to higher standards than others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FDB789-712B-4256-BB19-43DC86845489}"/>
              </a:ext>
            </a:extLst>
          </p:cNvPr>
          <p:cNvSpPr txBox="1"/>
          <p:nvPr/>
        </p:nvSpPr>
        <p:spPr>
          <a:xfrm>
            <a:off x="251520" y="603090"/>
            <a:ext cx="2876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Is not considered for promotion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39C54D-C934-49CE-9B6D-18550AB944D7}"/>
              </a:ext>
            </a:extLst>
          </p:cNvPr>
          <p:cNvSpPr txBox="1"/>
          <p:nvPr/>
        </p:nvSpPr>
        <p:spPr>
          <a:xfrm>
            <a:off x="5388309" y="3745290"/>
            <a:ext cx="1823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Takes 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6FDF34-BE68-45CA-B734-A4B2E9D72E1C}"/>
              </a:ext>
            </a:extLst>
          </p:cNvPr>
          <p:cNvSpPr txBox="1"/>
          <p:nvPr/>
        </p:nvSpPr>
        <p:spPr>
          <a:xfrm>
            <a:off x="251520" y="1922327"/>
            <a:ext cx="20786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Requires additional skills and a change of mindset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3BBF65-1255-4658-A4C1-CC5E67BC0CD5}"/>
              </a:ext>
            </a:extLst>
          </p:cNvPr>
          <p:cNvSpPr txBox="1"/>
          <p:nvPr/>
        </p:nvSpPr>
        <p:spPr>
          <a:xfrm>
            <a:off x="6300192" y="859336"/>
            <a:ext cx="2843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Publication bias towards novel findings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489D50-3CC0-4ADF-B503-CDBBDF93562D}"/>
              </a:ext>
            </a:extLst>
          </p:cNvPr>
          <p:cNvSpPr txBox="1"/>
          <p:nvPr/>
        </p:nvSpPr>
        <p:spPr>
          <a:xfrm>
            <a:off x="6838776" y="2914130"/>
            <a:ext cx="205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Plead the 5th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5050F1-EB84-42A1-BD4E-B00B52FE5308}"/>
              </a:ext>
            </a:extLst>
          </p:cNvPr>
          <p:cNvSpPr txBox="1"/>
          <p:nvPr/>
        </p:nvSpPr>
        <p:spPr>
          <a:xfrm>
            <a:off x="1488819" y="4036300"/>
            <a:ext cx="3277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Support additional users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80BB25-D67B-4DFF-8212-AAFFEE178C7C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https://the-turing-way.netlify.app/</a:t>
            </a:r>
          </a:p>
          <a:p>
            <a:r>
              <a:rPr lang="en-GB" sz="1400" dirty="0">
                <a:solidFill>
                  <a:schemeClr val="bg1"/>
                </a:solidFill>
              </a:rPr>
              <a:t>reproducible-research/overview/overview-barriers.html</a:t>
            </a:r>
          </a:p>
        </p:txBody>
      </p:sp>
    </p:spTree>
    <p:extLst>
      <p:ext uri="{BB962C8B-B14F-4D97-AF65-F5344CB8AC3E}">
        <p14:creationId xmlns:p14="http://schemas.microsoft.com/office/powerpoint/2010/main" val="1926999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682938"/>
            <a:ext cx="3924299" cy="347162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To be fully reproducible we have to cover all the steps of the research cycle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And that is super overwhelming…but we’re here to help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6E5AEC-B095-4B4A-9726-A22F839BAA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" r="2499" b="317"/>
          <a:stretch/>
        </p:blipFill>
        <p:spPr>
          <a:xfrm>
            <a:off x="4555815" y="702659"/>
            <a:ext cx="4588185" cy="373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14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80AAF56-F245-487F-B3ED-48A496F9CA4A}"/>
              </a:ext>
            </a:extLst>
          </p:cNvPr>
          <p:cNvSpPr/>
          <p:nvPr/>
        </p:nvSpPr>
        <p:spPr>
          <a:xfrm>
            <a:off x="0" y="-1"/>
            <a:ext cx="9144000" cy="51663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B80BD1-1AC6-409E-81CE-8D2208FDF8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00" t="13333" r="26100" b="7994"/>
          <a:stretch/>
        </p:blipFill>
        <p:spPr>
          <a:xfrm>
            <a:off x="924560" y="0"/>
            <a:ext cx="7294880" cy="514870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51576" y="4279697"/>
            <a:ext cx="3392424" cy="863802"/>
          </a:xfrm>
          <a:solidFill>
            <a:srgbClr val="FFFFFF">
              <a:alpha val="50196"/>
            </a:srgbClr>
          </a:solidFill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@TuringWay @kirstie_j</a:t>
            </a:r>
          </a:p>
          <a:p>
            <a:r>
              <a:rPr lang="en-US" dirty="0">
                <a:solidFill>
                  <a:schemeClr val="tx1"/>
                </a:solidFill>
              </a:rPr>
              <a:t>https://doi.org/10.5281/zenodo.4944374</a:t>
            </a:r>
          </a:p>
        </p:txBody>
      </p:sp>
    </p:spTree>
    <p:extLst>
      <p:ext uri="{BB962C8B-B14F-4D97-AF65-F5344CB8AC3E}">
        <p14:creationId xmlns:p14="http://schemas.microsoft.com/office/powerpoint/2010/main" val="491423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80AAF56-F245-487F-B3ED-48A496F9CA4A}"/>
              </a:ext>
            </a:extLst>
          </p:cNvPr>
          <p:cNvSpPr/>
          <p:nvPr/>
        </p:nvSpPr>
        <p:spPr>
          <a:xfrm>
            <a:off x="0" y="-1"/>
            <a:ext cx="9144000" cy="51663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B80BD1-1AC6-409E-81CE-8D2208FDF8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00" t="13333" r="26100" b="7994"/>
          <a:stretch/>
        </p:blipFill>
        <p:spPr>
          <a:xfrm>
            <a:off x="924560" y="0"/>
            <a:ext cx="7294880" cy="514870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51576" y="4279697"/>
            <a:ext cx="3392424" cy="863802"/>
          </a:xfrm>
          <a:solidFill>
            <a:srgbClr val="FFFFFF">
              <a:alpha val="50196"/>
            </a:srgbClr>
          </a:solidFill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@TuringWay @kirstie_j</a:t>
            </a:r>
          </a:p>
          <a:p>
            <a:r>
              <a:rPr lang="en-US" dirty="0">
                <a:solidFill>
                  <a:schemeClr val="tx1"/>
                </a:solidFill>
              </a:rPr>
              <a:t>https://doi.org/10.5281/zenodo.4944374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DDF1FD-A060-44AC-8B07-3599E05E89F3}"/>
              </a:ext>
            </a:extLst>
          </p:cNvPr>
          <p:cNvSpPr txBox="1"/>
          <p:nvPr/>
        </p:nvSpPr>
        <p:spPr>
          <a:xfrm>
            <a:off x="79416" y="3576763"/>
            <a:ext cx="1055242" cy="5201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Code testing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6B70AB-5504-42B0-8D7C-70E8DEA115E4}"/>
              </a:ext>
            </a:extLst>
          </p:cNvPr>
          <p:cNvSpPr txBox="1"/>
          <p:nvPr/>
        </p:nvSpPr>
        <p:spPr>
          <a:xfrm>
            <a:off x="79416" y="4077513"/>
            <a:ext cx="1515238" cy="5201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Continuous integration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6C57F5-A692-4660-AA43-1D1D89C52EE6}"/>
              </a:ext>
            </a:extLst>
          </p:cNvPr>
          <p:cNvSpPr txBox="1"/>
          <p:nvPr/>
        </p:nvSpPr>
        <p:spPr>
          <a:xfrm>
            <a:off x="79416" y="3076013"/>
            <a:ext cx="1515238" cy="5201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Reproducible environments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265C6F-996B-449E-8AC0-827AB67BB227}"/>
              </a:ext>
            </a:extLst>
          </p:cNvPr>
          <p:cNvSpPr txBox="1"/>
          <p:nvPr/>
        </p:nvSpPr>
        <p:spPr>
          <a:xfrm>
            <a:off x="79416" y="2575263"/>
            <a:ext cx="1515238" cy="5201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Research data management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330489-3BDD-4185-B3F3-26993A1D3F4F}"/>
              </a:ext>
            </a:extLst>
          </p:cNvPr>
          <p:cNvSpPr txBox="1"/>
          <p:nvPr/>
        </p:nvSpPr>
        <p:spPr>
          <a:xfrm>
            <a:off x="79416" y="2074513"/>
            <a:ext cx="1515238" cy="5201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Version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773735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https://software.ac.uk/about/fellows/becky-arnold</a:t>
            </a:r>
          </a:p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Becky Arnold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“There are a lot of things you need to know before you can jump into continuous integration.</a:t>
            </a:r>
          </a:p>
          <a:p>
            <a:pPr marL="0" indent="0">
              <a:buNone/>
            </a:pPr>
            <a:r>
              <a:rPr lang="en-GB" dirty="0"/>
              <a:t>Version control is a prerequisite for pretty much everything.”</a:t>
            </a:r>
          </a:p>
        </p:txBody>
      </p:sp>
      <p:pic>
        <p:nvPicPr>
          <p:cNvPr id="7" name="Picture Placeholder 6" descr="A close up of a coral&#10;&#10;Description automatically generated">
            <a:extLst>
              <a:ext uri="{FF2B5EF4-FFF2-40B4-BE49-F238E27FC236}">
                <a16:creationId xmlns:a16="http://schemas.microsoft.com/office/drawing/2014/main" id="{F9324FF5-53C9-452D-811C-B08D08976D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r="25843"/>
          <a:stretch/>
        </p:blipFill>
        <p:spPr>
          <a:xfrm>
            <a:off x="5251450" y="702659"/>
            <a:ext cx="3892550" cy="3451894"/>
          </a:xfrm>
        </p:spPr>
      </p:pic>
    </p:spTree>
    <p:extLst>
      <p:ext uri="{BB962C8B-B14F-4D97-AF65-F5344CB8AC3E}">
        <p14:creationId xmlns:p14="http://schemas.microsoft.com/office/powerpoint/2010/main" val="4283946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AF5B6-009D-43D5-82B6-861C577D2A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pic>
        <p:nvPicPr>
          <p:cNvPr id="5" name="Picture 2" descr="http://3.bp.blogspot.com/-SnWr9oa-G30/UY6tZKwGZPI/AAAAAAAABLc/dyQGoX_i3E8/s800/Github.png">
            <a:extLst>
              <a:ext uri="{FF2B5EF4-FFF2-40B4-BE49-F238E27FC236}">
                <a16:creationId xmlns:a16="http://schemas.microsoft.com/office/drawing/2014/main" id="{CACFA405-6141-4E7E-8F64-8A3427F89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2660"/>
            <a:ext cx="4787900" cy="324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6A981C-9BA7-4BC5-BE3D-BB58F6B1F6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334" t="23913" r="46854" b="50580"/>
          <a:stretch/>
        </p:blipFill>
        <p:spPr>
          <a:xfrm>
            <a:off x="1906904" y="2522000"/>
            <a:ext cx="906708" cy="9067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A1039D-A8D8-4243-B8D8-75FB53B3DC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1341" t="44898" r="46848" b="29592"/>
          <a:stretch/>
        </p:blipFill>
        <p:spPr>
          <a:xfrm>
            <a:off x="3282169" y="2532568"/>
            <a:ext cx="906708" cy="906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BA98C0-CA58-4D59-AB47-6272CA788A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664" t="17107" r="46527" b="57382"/>
          <a:stretch/>
        </p:blipFill>
        <p:spPr>
          <a:xfrm>
            <a:off x="531640" y="2532568"/>
            <a:ext cx="906708" cy="9067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207495-5829-48C6-BCE1-DAD2B075CFE1}"/>
              </a:ext>
            </a:extLst>
          </p:cNvPr>
          <p:cNvSpPr txBox="1"/>
          <p:nvPr/>
        </p:nvSpPr>
        <p:spPr>
          <a:xfrm>
            <a:off x="-1" y="4302177"/>
            <a:ext cx="64088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https://the-turing-way.netlify.app/collaboration/github-novice.html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https://the-turing-way.netlify.com/reproducible-research/vcs.html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15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AF5B6-009D-43D5-82B6-861C577D2A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pic>
        <p:nvPicPr>
          <p:cNvPr id="5" name="Picture 2" descr="http://3.bp.blogspot.com/-SnWr9oa-G30/UY6tZKwGZPI/AAAAAAAABLc/dyQGoX_i3E8/s800/Github.png">
            <a:extLst>
              <a:ext uri="{FF2B5EF4-FFF2-40B4-BE49-F238E27FC236}">
                <a16:creationId xmlns:a16="http://schemas.microsoft.com/office/drawing/2014/main" id="{CACFA405-6141-4E7E-8F64-8A3427F89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2660"/>
            <a:ext cx="4787900" cy="324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6A981C-9BA7-4BC5-BE3D-BB58F6B1F6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334" t="23913" r="46854" b="50580"/>
          <a:stretch/>
        </p:blipFill>
        <p:spPr>
          <a:xfrm>
            <a:off x="1906904" y="2522000"/>
            <a:ext cx="906708" cy="9067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A1039D-A8D8-4243-B8D8-75FB53B3DC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1341" t="44898" r="46848" b="29592"/>
          <a:stretch/>
        </p:blipFill>
        <p:spPr>
          <a:xfrm>
            <a:off x="3282169" y="2532568"/>
            <a:ext cx="906708" cy="906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BA98C0-CA58-4D59-AB47-6272CA788A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664" t="17107" r="46527" b="57382"/>
          <a:stretch/>
        </p:blipFill>
        <p:spPr>
          <a:xfrm>
            <a:off x="531640" y="2532568"/>
            <a:ext cx="906708" cy="906708"/>
          </a:xfrm>
          <a:prstGeom prst="rect">
            <a:avLst/>
          </a:prstGeom>
        </p:spPr>
      </p:pic>
      <p:pic>
        <p:nvPicPr>
          <p:cNvPr id="10" name="Picture 9" descr="A person standing in front of a whiteboard&#10;&#10;Description automatically generated">
            <a:extLst>
              <a:ext uri="{FF2B5EF4-FFF2-40B4-BE49-F238E27FC236}">
                <a16:creationId xmlns:a16="http://schemas.microsoft.com/office/drawing/2014/main" id="{083587D5-6237-4EC6-B073-9197018A5B2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64" t="7889" r="11267" b="16002"/>
          <a:stretch/>
        </p:blipFill>
        <p:spPr>
          <a:xfrm>
            <a:off x="5251450" y="702660"/>
            <a:ext cx="3892550" cy="34518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207495-5829-48C6-BCE1-DAD2B075CFE1}"/>
              </a:ext>
            </a:extLst>
          </p:cNvPr>
          <p:cNvSpPr txBox="1"/>
          <p:nvPr/>
        </p:nvSpPr>
        <p:spPr>
          <a:xfrm>
            <a:off x="-1" y="4302177"/>
            <a:ext cx="6692114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https://the-turing-way.netlify.app/collaboration/github-novice.html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https://the-turing-way.netlify.com/reproducible-research/vcs.html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https://neurohackademy.org</a:t>
            </a:r>
          </a:p>
        </p:txBody>
      </p:sp>
    </p:spTree>
    <p:extLst>
      <p:ext uri="{BB962C8B-B14F-4D97-AF65-F5344CB8AC3E}">
        <p14:creationId xmlns:p14="http://schemas.microsoft.com/office/powerpoint/2010/main" val="1879002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Emma </a:t>
            </a:r>
            <a:r>
              <a:rPr lang="en-GB" sz="3200" b="1" dirty="0" err="1"/>
              <a:t>Karoune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“People who use GitHub regularly don’t realise how many words there are that people like me don’t know! It can be really demoralising.”</a:t>
            </a:r>
          </a:p>
        </p:txBody>
      </p:sp>
      <p:pic>
        <p:nvPicPr>
          <p:cNvPr id="1026" name="Picture 2" descr="https://pbs.twimg.com/media/Dc8OoowXkAA4giX.jpg:large">
            <a:extLst>
              <a:ext uri="{FF2B5EF4-FFF2-40B4-BE49-F238E27FC236}">
                <a16:creationId xmlns:a16="http://schemas.microsoft.com/office/drawing/2014/main" id="{6C0FA588-E678-41FF-A660-5C70651ED227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5" r="770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82D24A-4C5A-40CD-91E5-4DFC72EFA5AB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https://the-turing-way.netlify.app/collaboration/github-novice.html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676A48-811E-4082-B590-CB45D49AFB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15" t="12220" r="18538" b="59550"/>
          <a:stretch/>
        </p:blipFill>
        <p:spPr>
          <a:xfrm>
            <a:off x="5251450" y="718990"/>
            <a:ext cx="3924000" cy="34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80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Emma </a:t>
            </a:r>
            <a:r>
              <a:rPr lang="en-GB" sz="3200" b="1" dirty="0" err="1"/>
              <a:t>Karoune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“People who use GitHub regularly don’t realise how many words there are that people like me don’t know! It can be really demoralising.”</a:t>
            </a:r>
          </a:p>
        </p:txBody>
      </p:sp>
      <p:pic>
        <p:nvPicPr>
          <p:cNvPr id="1026" name="Picture 2" descr="https://pbs.twimg.com/media/Dc8OoowXkAA4giX.jpg:large">
            <a:extLst>
              <a:ext uri="{FF2B5EF4-FFF2-40B4-BE49-F238E27FC236}">
                <a16:creationId xmlns:a16="http://schemas.microsoft.com/office/drawing/2014/main" id="{6C0FA588-E678-41FF-A660-5C70651ED227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5" r="770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82D24A-4C5A-40CD-91E5-4DFC72EFA5AB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https://the-turing-way.netlify.app/collaboration/github-novice.html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676A48-811E-4082-B590-CB45D49AFB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6" r="5486"/>
          <a:stretch/>
        </p:blipFill>
        <p:spPr>
          <a:xfrm>
            <a:off x="5167423" y="625401"/>
            <a:ext cx="3976577" cy="356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020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A46EEF1-C751-40DD-A333-E9BCD667D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AF5B6-009D-43D5-82B6-861C577D2A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@TuringWay @kirstie_j</a:t>
            </a:r>
          </a:p>
          <a:p>
            <a:r>
              <a:rPr lang="en-US" dirty="0">
                <a:solidFill>
                  <a:schemeClr val="tx1"/>
                </a:solidFill>
              </a:rPr>
              <a:t>https://doi.org/10.5281/zenodo.4944374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207495-5829-48C6-BCE1-DAD2B075CFE1}"/>
              </a:ext>
            </a:extLst>
          </p:cNvPr>
          <p:cNvSpPr txBox="1"/>
          <p:nvPr/>
        </p:nvSpPr>
        <p:spPr>
          <a:xfrm>
            <a:off x="-1" y="4302177"/>
            <a:ext cx="64088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https://the-turing-way.netlify.app/collaboration/github-novice.html</a:t>
            </a:r>
          </a:p>
        </p:txBody>
      </p:sp>
    </p:spTree>
    <p:extLst>
      <p:ext uri="{BB962C8B-B14F-4D97-AF65-F5344CB8AC3E}">
        <p14:creationId xmlns:p14="http://schemas.microsoft.com/office/powerpoint/2010/main" val="2234984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A46EEF1-C751-40DD-A333-E9BCD667D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AF5B6-009D-43D5-82B6-861C577D2A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@TuringWay @kirstie_j</a:t>
            </a:r>
          </a:p>
          <a:p>
            <a:r>
              <a:rPr lang="en-US" dirty="0">
                <a:solidFill>
                  <a:schemeClr val="tx1"/>
                </a:solidFill>
              </a:rPr>
              <a:t>https://doi.org/10.5281/zenodo.4944374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207495-5829-48C6-BCE1-DAD2B075CFE1}"/>
              </a:ext>
            </a:extLst>
          </p:cNvPr>
          <p:cNvSpPr txBox="1"/>
          <p:nvPr/>
        </p:nvSpPr>
        <p:spPr>
          <a:xfrm>
            <a:off x="-1" y="4302177"/>
            <a:ext cx="64088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https://the-turing-way.netlify.app/collaboration/github-novice.html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85F37F-5730-4E00-9B5E-CDAEAD0EDEAA}"/>
              </a:ext>
            </a:extLst>
          </p:cNvPr>
          <p:cNvSpPr/>
          <p:nvPr/>
        </p:nvSpPr>
        <p:spPr>
          <a:xfrm>
            <a:off x="2567031" y="4815281"/>
            <a:ext cx="1182848" cy="285225"/>
          </a:xfrm>
          <a:prstGeom prst="rect">
            <a:avLst/>
          </a:prstGeom>
          <a:noFill/>
          <a:ln w="57150">
            <a:solidFill>
              <a:srgbClr val="007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192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8AE95A-77FE-4B7C-9B42-32F39170E046}"/>
              </a:ext>
            </a:extLst>
          </p:cNvPr>
          <p:cNvSpPr/>
          <p:nvPr/>
        </p:nvSpPr>
        <p:spPr>
          <a:xfrm>
            <a:off x="431800" y="0"/>
            <a:ext cx="8280400" cy="4540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pic>
        <p:nvPicPr>
          <p:cNvPr id="1026" name="Picture 2" descr="The Turing Way project is illustrated as a road or path with shops for different data science skills. People can go in and out with their shopping cart and pick and choose what they need">
            <a:extLst>
              <a:ext uri="{FF2B5EF4-FFF2-40B4-BE49-F238E27FC236}">
                <a16:creationId xmlns:a16="http://schemas.microsoft.com/office/drawing/2014/main" id="{B0A1CDD9-F6FD-4B90-8A42-A10CC6193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2" b="5448"/>
          <a:stretch/>
        </p:blipFill>
        <p:spPr bwMode="auto">
          <a:xfrm>
            <a:off x="833757" y="0"/>
            <a:ext cx="7476486" cy="454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171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B9156E-B13B-4371-8625-3AD26F6779DE}"/>
              </a:ext>
            </a:extLst>
          </p:cNvPr>
          <p:cNvSpPr/>
          <p:nvPr/>
        </p:nvSpPr>
        <p:spPr>
          <a:xfrm>
            <a:off x="431800" y="0"/>
            <a:ext cx="8280400" cy="4540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8" descr="An iceberg's tip is labelled with the project related technical terms, and a few divers are exploring a huge part of iceberg underwater which are labelled with community oriented collaborative terms">
            <a:extLst>
              <a:ext uri="{FF2B5EF4-FFF2-40B4-BE49-F238E27FC236}">
                <a16:creationId xmlns:a16="http://schemas.microsoft.com/office/drawing/2014/main" id="{9028FBB7-95FB-4275-B613-CDE3D4D31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711" y="62653"/>
            <a:ext cx="6509497" cy="447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295B460-6854-4EBF-ADE5-8D642BDC627B}"/>
              </a:ext>
            </a:extLst>
          </p:cNvPr>
          <p:cNvSpPr txBox="1">
            <a:spLocks/>
          </p:cNvSpPr>
          <p:nvPr/>
        </p:nvSpPr>
        <p:spPr>
          <a:xfrm>
            <a:off x="0" y="4279697"/>
            <a:ext cx="8712200" cy="863802"/>
          </a:xfrm>
          <a:prstGeom prst="rect">
            <a:avLst/>
          </a:prstGeom>
        </p:spPr>
        <p:txBody>
          <a:bodyPr vert="horz" lIns="10800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https://the-turing-way.netlify.app/collaboration/collaboration.html</a:t>
            </a:r>
          </a:p>
        </p:txBody>
      </p:sp>
    </p:spTree>
    <p:extLst>
      <p:ext uri="{BB962C8B-B14F-4D97-AF65-F5344CB8AC3E}">
        <p14:creationId xmlns:p14="http://schemas.microsoft.com/office/powerpoint/2010/main" val="3175593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458;p80">
            <a:extLst>
              <a:ext uri="{FF2B5EF4-FFF2-40B4-BE49-F238E27FC236}">
                <a16:creationId xmlns:a16="http://schemas.microsoft.com/office/drawing/2014/main" id="{46330036-D075-43DD-8FC3-C82F799FF1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7396" t="5169" b="1971"/>
          <a:stretch/>
        </p:blipFill>
        <p:spPr>
          <a:xfrm>
            <a:off x="5251450" y="703878"/>
            <a:ext cx="3892550" cy="3470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682938"/>
            <a:ext cx="3921124" cy="347162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Every project has a culture</a:t>
            </a:r>
          </a:p>
          <a:p>
            <a:r>
              <a:rPr lang="en-GB" dirty="0"/>
              <a:t>Whose work is valued? </a:t>
            </a:r>
          </a:p>
          <a:p>
            <a:r>
              <a:rPr lang="en-GB" dirty="0"/>
              <a:t>Who is glue?</a:t>
            </a:r>
          </a:p>
          <a:p>
            <a:r>
              <a:rPr lang="en-GB" dirty="0"/>
              <a:t>Beware a tyranny of </a:t>
            </a:r>
            <a:r>
              <a:rPr lang="en-GB" dirty="0" err="1"/>
              <a:t>structurelessness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2595AC-4373-4230-83D7-216DFF7D906C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https://noidea.dog/glue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https://www.wired.com/story/silicon-valley-tyranny-of-structurelessness/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Trebuchet MS"/>
                <a:cs typeface="Trebuchet MS"/>
                <a:sym typeface="Trebuchet MS"/>
              </a:rPr>
              <a:t>https://www.jofreeman.com/joreen/tyranny.htm</a:t>
            </a:r>
          </a:p>
        </p:txBody>
      </p:sp>
    </p:spTree>
    <p:extLst>
      <p:ext uri="{BB962C8B-B14F-4D97-AF65-F5344CB8AC3E}">
        <p14:creationId xmlns:p14="http://schemas.microsoft.com/office/powerpoint/2010/main" val="1136506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88B960-1339-4FD1-9630-9D17717118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0C2A42-A088-4AF8-AD9D-9F1FBC0C4C5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https://medium.com/@penguinpress/an-excerpt-from-how-not-to-be-wrong-by-jordan-ellenberg-664e708cfc3d</a:t>
            </a:r>
          </a:p>
        </p:txBody>
      </p:sp>
      <p:pic>
        <p:nvPicPr>
          <p:cNvPr id="10" name="Google Shape;696;p108">
            <a:extLst>
              <a:ext uri="{FF2B5EF4-FFF2-40B4-BE49-F238E27FC236}">
                <a16:creationId xmlns:a16="http://schemas.microsoft.com/office/drawing/2014/main" id="{D64E302B-CDEB-497A-924C-ADA3FDBA18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575" y="0"/>
            <a:ext cx="8283625" cy="4348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8002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88B960-1339-4FD1-9630-9D17717118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0C2A42-A088-4AF8-AD9D-9F1FBC0C4C5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https://medium.com/@penguinpress/an-excerpt-from-how-not-to-be-wrong-by-jordan-ellenberg-664e708cfc3d</a:t>
            </a:r>
          </a:p>
        </p:txBody>
      </p:sp>
      <p:pic>
        <p:nvPicPr>
          <p:cNvPr id="10" name="Google Shape;696;p108">
            <a:extLst>
              <a:ext uri="{FF2B5EF4-FFF2-40B4-BE49-F238E27FC236}">
                <a16:creationId xmlns:a16="http://schemas.microsoft.com/office/drawing/2014/main" id="{D64E302B-CDEB-497A-924C-ADA3FDBA18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575" y="0"/>
            <a:ext cx="8283625" cy="4348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8;p109">
            <a:extLst>
              <a:ext uri="{FF2B5EF4-FFF2-40B4-BE49-F238E27FC236}">
                <a16:creationId xmlns:a16="http://schemas.microsoft.com/office/drawing/2014/main" id="{1A74B302-3E4B-41C4-A09B-394B76DA75F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163" y="2990880"/>
            <a:ext cx="7487675" cy="929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9894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29FAC965-490E-42C1-AAD3-C0672C2725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1" r="11510"/>
          <a:stretch/>
        </p:blipFill>
        <p:spPr bwMode="auto">
          <a:xfrm>
            <a:off x="5251450" y="702659"/>
            <a:ext cx="3892550" cy="345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Whose voices are missing?</a:t>
            </a:r>
          </a:p>
          <a:p>
            <a:r>
              <a:rPr lang="en-GB" sz="3200" dirty="0"/>
              <a:t>In this room</a:t>
            </a:r>
          </a:p>
          <a:p>
            <a:r>
              <a:rPr lang="en-GB" sz="3200" dirty="0"/>
              <a:t>In your friend group</a:t>
            </a:r>
          </a:p>
          <a:p>
            <a:r>
              <a:rPr lang="en-GB" sz="3200" dirty="0"/>
              <a:t>At open source coding events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2BF09-6223-4F8E-A99D-9BF4881024FF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https://thepsychologist.bps.org.uk/volume-33/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november-2020/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bropenscience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-broken-science</a:t>
            </a:r>
          </a:p>
        </p:txBody>
      </p:sp>
    </p:spTree>
    <p:extLst>
      <p:ext uri="{BB962C8B-B14F-4D97-AF65-F5344CB8AC3E}">
        <p14:creationId xmlns:p14="http://schemas.microsoft.com/office/powerpoint/2010/main" val="2585710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There are many different definitions of “open”. </a:t>
            </a:r>
          </a:p>
          <a:p>
            <a:pPr marL="0" indent="0">
              <a:buNone/>
            </a:pPr>
            <a:r>
              <a:rPr lang="en-GB" sz="3200" dirty="0"/>
              <a:t>The purpose of open should be built upon equity, diversity and inclusion.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B064E4-F9F2-499D-97B3-1179182B478D}"/>
              </a:ext>
            </a:extLst>
          </p:cNvPr>
          <p:cNvSpPr/>
          <p:nvPr/>
        </p:nvSpPr>
        <p:spPr>
          <a:xfrm>
            <a:off x="5251450" y="693848"/>
            <a:ext cx="3892551" cy="349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Google Shape;347;p65">
            <a:extLst>
              <a:ext uri="{FF2B5EF4-FFF2-40B4-BE49-F238E27FC236}">
                <a16:creationId xmlns:a16="http://schemas.microsoft.com/office/drawing/2014/main" id="{4414894B-5043-4620-A323-53B6CD262AC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2"/>
          <a:stretch/>
        </p:blipFill>
        <p:spPr>
          <a:xfrm>
            <a:off x="5271725" y="876960"/>
            <a:ext cx="3852000" cy="308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79A5D56-CEF6-4208-BE51-76903EB232CA}"/>
              </a:ext>
            </a:extLst>
          </p:cNvPr>
          <p:cNvSpPr txBox="1">
            <a:spLocks/>
          </p:cNvSpPr>
          <p:nvPr/>
        </p:nvSpPr>
        <p:spPr>
          <a:xfrm>
            <a:off x="0" y="4279697"/>
            <a:ext cx="8712200" cy="863802"/>
          </a:xfrm>
          <a:prstGeom prst="rect">
            <a:avLst/>
          </a:prstGeom>
        </p:spPr>
        <p:txBody>
          <a:bodyPr vert="horz" lIns="10800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Whitaker &amp; Guest, 2020; derived from Robinson &amp;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Champieux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2018,</a:t>
            </a: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Itself adapted from Berlin Open Science Meetup.</a:t>
            </a: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https://osaos.codeforscience.org/what-is-open</a:t>
            </a:r>
          </a:p>
        </p:txBody>
      </p:sp>
    </p:spTree>
    <p:extLst>
      <p:ext uri="{BB962C8B-B14F-4D97-AF65-F5344CB8AC3E}">
        <p14:creationId xmlns:p14="http://schemas.microsoft.com/office/powerpoint/2010/main" val="2928745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682938"/>
            <a:ext cx="3921124" cy="3775774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Our community management materials are all openly available:</a:t>
            </a:r>
          </a:p>
          <a:p>
            <a:r>
              <a:rPr lang="en-GB" sz="2400" dirty="0"/>
              <a:t>Code of conduct</a:t>
            </a:r>
          </a:p>
          <a:p>
            <a:r>
              <a:rPr lang="en-GB" sz="2400" dirty="0"/>
              <a:t>Style guide</a:t>
            </a:r>
          </a:p>
          <a:p>
            <a:r>
              <a:rPr lang="en-GB" sz="2400" dirty="0"/>
              <a:t>Acknowledging contributors</a:t>
            </a:r>
          </a:p>
          <a:p>
            <a:r>
              <a:rPr lang="en-GB" sz="2400" dirty="0"/>
              <a:t>Event templates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A5C764-182A-40BD-BBE7-6B30F7001FD5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white"/>
                </a:solidFill>
              </a:rPr>
              <a:t>https://the-turing-way.netlify.app/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community-handbook/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community-handbook.html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white"/>
                </a:solidFill>
              </a:rPr>
              <a:t>https://the-turing-way.netlify.app/community-handbook/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acknowledgement/acknowledgement-members.html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0C0554-114C-4178-BE6F-06B7D74A3424}"/>
              </a:ext>
            </a:extLst>
          </p:cNvPr>
          <p:cNvSpPr/>
          <p:nvPr/>
        </p:nvSpPr>
        <p:spPr>
          <a:xfrm>
            <a:off x="5251450" y="693848"/>
            <a:ext cx="3892551" cy="349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913667E-2290-42EC-BBAF-500CBB7DF3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551" b="52878"/>
          <a:stretch/>
        </p:blipFill>
        <p:spPr>
          <a:xfrm>
            <a:off x="5251450" y="727388"/>
            <a:ext cx="3892550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39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682938"/>
            <a:ext cx="3921124" cy="3775774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Our community management materials are all openly available and always evolving:</a:t>
            </a:r>
          </a:p>
          <a:p>
            <a:r>
              <a:rPr lang="en-GB" sz="2400" dirty="0"/>
              <a:t>Pathways to getting involved</a:t>
            </a:r>
          </a:p>
          <a:p>
            <a:r>
              <a:rPr lang="en-GB" sz="2400" dirty="0"/>
              <a:t>Governance and decision making</a:t>
            </a:r>
          </a:p>
          <a:p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A5C764-182A-40BD-BBE7-6B30F7001FD5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white"/>
                </a:solidFill>
              </a:rPr>
              <a:t>https://github.com/alan-turing-institute/the-turing-way/issues/1732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0C0554-114C-4178-BE6F-06B7D74A3424}"/>
              </a:ext>
            </a:extLst>
          </p:cNvPr>
          <p:cNvSpPr/>
          <p:nvPr/>
        </p:nvSpPr>
        <p:spPr>
          <a:xfrm>
            <a:off x="5251450" y="693848"/>
            <a:ext cx="3892551" cy="349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913667E-2290-42EC-BBAF-500CBB7DF3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551" b="52878"/>
          <a:stretch/>
        </p:blipFill>
        <p:spPr>
          <a:xfrm>
            <a:off x="5251450" y="727388"/>
            <a:ext cx="3892550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94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F11B7D-1C8C-4F6C-908C-5EE66C0F48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728"/>
          <a:stretch/>
        </p:blipFill>
        <p:spPr>
          <a:xfrm>
            <a:off x="4382800" y="0"/>
            <a:ext cx="3528000" cy="521237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 good first issue should take longer to write than it does to fix</a:t>
            </a:r>
          </a:p>
          <a:p>
            <a:r>
              <a:rPr lang="en-GB" dirty="0"/>
              <a:t>The goal is to welcome people more than “just” to fix the bug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8B7C0A9-4708-407B-8A54-59B1E84C35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32A91E-E751-4D53-AFB3-BE0294C9EB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498"/>
          <a:stretch/>
        </p:blipFill>
        <p:spPr>
          <a:xfrm>
            <a:off x="5616000" y="0"/>
            <a:ext cx="3528000" cy="5203773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D17885E-EEB1-4E8D-AB43-3B3E5C2F866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16000" y="4533899"/>
            <a:ext cx="3528000" cy="609599"/>
          </a:xfrm>
          <a:solidFill>
            <a:srgbClr val="FFFFFF">
              <a:alpha val="50196"/>
            </a:srgbClr>
          </a:solidFill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@TuringWay @kirstie_j</a:t>
            </a:r>
          </a:p>
          <a:p>
            <a:r>
              <a:rPr lang="en-US" dirty="0">
                <a:solidFill>
                  <a:schemeClr val="tx1"/>
                </a:solidFill>
              </a:rPr>
              <a:t>https://doi.org/10.5281/zenodo.4944374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088A6B-117C-411E-B862-F8B41929F5B6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white"/>
                </a:solidFill>
              </a:rPr>
              <a:t>https://github.com/alan-turing-institute/the-turing-way/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issues/1409 &amp; issues/1414</a:t>
            </a:r>
          </a:p>
        </p:txBody>
      </p:sp>
    </p:spTree>
    <p:extLst>
      <p:ext uri="{BB962C8B-B14F-4D97-AF65-F5344CB8AC3E}">
        <p14:creationId xmlns:p14="http://schemas.microsoft.com/office/powerpoint/2010/main" val="2048644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Paul </a:t>
            </a:r>
            <a:r>
              <a:rPr lang="en-GB" sz="3200" b="1" dirty="0" err="1"/>
              <a:t>Owoicho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“There are lots of distracting formatting inconsistencies in the book that I can turn into ‘good first issues’ for new community members.”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0697934A-0733-4F07-A185-F859497854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0" b="5660"/>
          <a:stretch/>
        </p:blipFill>
        <p:spPr>
          <a:xfrm>
            <a:off x="5251450" y="702659"/>
            <a:ext cx="3892550" cy="345189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03D973-68B2-46EF-8A08-F1C3BD9A9151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https://developers.google.com/season-of-docs</a:t>
            </a:r>
          </a:p>
        </p:txBody>
      </p:sp>
    </p:spTree>
    <p:extLst>
      <p:ext uri="{BB962C8B-B14F-4D97-AF65-F5344CB8AC3E}">
        <p14:creationId xmlns:p14="http://schemas.microsoft.com/office/powerpoint/2010/main" val="412208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5E6265-32BE-4F7A-9750-4FE6898DB2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22" r="9445"/>
          <a:stretch/>
        </p:blipFill>
        <p:spPr>
          <a:xfrm>
            <a:off x="431799" y="0"/>
            <a:ext cx="8282347" cy="4470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A567156-763F-45A8-B7FF-3C98932C8C73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https://github.com/alan-turing-institute/the-turing-way/pull/1459</a:t>
            </a:r>
          </a:p>
        </p:txBody>
      </p:sp>
    </p:spTree>
    <p:extLst>
      <p:ext uri="{BB962C8B-B14F-4D97-AF65-F5344CB8AC3E}">
        <p14:creationId xmlns:p14="http://schemas.microsoft.com/office/powerpoint/2010/main" val="1768865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813231-E45A-4030-835D-3F534F3BDA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200" b="1" dirty="0"/>
              <a:t>Collaboration cafes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1182C-D168-4E3A-9F3A-E5A4E09E41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7475" cy="3406451"/>
          </a:xfrm>
        </p:spPr>
        <p:txBody>
          <a:bodyPr/>
          <a:lstStyle/>
          <a:p>
            <a:r>
              <a:rPr lang="en-GB" sz="2400" dirty="0"/>
              <a:t>1</a:t>
            </a:r>
            <a:r>
              <a:rPr lang="en-GB" sz="2400" baseline="30000" dirty="0"/>
              <a:t>st</a:t>
            </a:r>
            <a:r>
              <a:rPr lang="en-GB" sz="2400" dirty="0"/>
              <a:t> and 3</a:t>
            </a:r>
            <a:r>
              <a:rPr lang="en-GB" sz="2400" baseline="30000" dirty="0"/>
              <a:t>rd</a:t>
            </a:r>
            <a:r>
              <a:rPr lang="en-GB" sz="2400" dirty="0"/>
              <a:t> Wednesdays of each month</a:t>
            </a:r>
          </a:p>
          <a:p>
            <a:r>
              <a:rPr lang="en-GB" sz="2400" dirty="0"/>
              <a:t>All remote participation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Zoom call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Pomodoro technique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Breakout rooms for mentored contributions</a:t>
            </a:r>
            <a:endParaRPr lang="en-GB" sz="2000" dirty="0"/>
          </a:p>
          <a:p>
            <a:r>
              <a:rPr lang="en-GB" sz="2400" dirty="0"/>
              <a:t>Everyone welcome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095C734-27BD-4260-BF62-DA64554674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03E048-C689-499E-9237-B1DDECB23BC9}"/>
              </a:ext>
            </a:extLst>
          </p:cNvPr>
          <p:cNvSpPr txBox="1">
            <a:spLocks/>
          </p:cNvSpPr>
          <p:nvPr/>
        </p:nvSpPr>
        <p:spPr>
          <a:xfrm>
            <a:off x="4791076" y="1920899"/>
            <a:ext cx="3921124" cy="34064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1548B6-6C2A-4F7F-9715-469CFC1F236D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https://github.com/alan-turing-institute/the-turing-way/blob/master/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project_management/online-collaboration-cafe.md</a:t>
            </a:r>
          </a:p>
        </p:txBody>
      </p:sp>
      <p:pic>
        <p:nvPicPr>
          <p:cNvPr id="12" name="Picture Placeholder 9">
            <a:extLst>
              <a:ext uri="{FF2B5EF4-FFF2-40B4-BE49-F238E27FC236}">
                <a16:creationId xmlns:a16="http://schemas.microsoft.com/office/drawing/2014/main" id="{5EA4EEFC-0914-468F-BE6B-458083C93661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 rotWithShape="1">
          <a:blip r:embed="rId3"/>
          <a:srcRect l="32475" t="5845" r="13534" b="30826"/>
          <a:stretch/>
        </p:blipFill>
        <p:spPr>
          <a:xfrm>
            <a:off x="5252400" y="702659"/>
            <a:ext cx="3891600" cy="342360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983C59C-9A38-455A-9E61-1A47AEAF3F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" r="2257"/>
          <a:stretch/>
        </p:blipFill>
        <p:spPr>
          <a:xfrm>
            <a:off x="5252400" y="702658"/>
            <a:ext cx="3891600" cy="342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544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https://martinagvilas.github.io</a:t>
            </a:r>
          </a:p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Martina Vilas 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“The co-working hours are friendly for introverts who might be intimidated working with new people. These personal interactions are also crucial for staying motivated!”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Placeholder 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D074CE1F-5159-429B-839B-2954092006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9" b="56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916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813231-E45A-4030-835D-3F534F3BDA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200" b="1" dirty="0"/>
              <a:t>Join us!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1182C-D168-4E3A-9F3A-E5A4E09E41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47774"/>
            <a:ext cx="3927475" cy="3484563"/>
          </a:xfrm>
        </p:spPr>
        <p:txBody>
          <a:bodyPr/>
          <a:lstStyle/>
          <a:p>
            <a:r>
              <a:rPr lang="en-GB" sz="2400" dirty="0"/>
              <a:t>You can help in so many ways!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Editing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Writing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Linking</a:t>
            </a:r>
          </a:p>
          <a:p>
            <a:pPr marL="720725" indent="-287338"/>
            <a:r>
              <a:rPr lang="en-GB" sz="2000" dirty="0">
                <a:solidFill>
                  <a:prstClr val="white"/>
                </a:solidFill>
              </a:rPr>
              <a:t>Automating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Curating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Translating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Promoting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095C734-27BD-4260-BF62-DA64554674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pic>
        <p:nvPicPr>
          <p:cNvPr id="1028" name="Picture 4" descr="hope please GIF">
            <a:extLst>
              <a:ext uri="{FF2B5EF4-FFF2-40B4-BE49-F238E27FC236}">
                <a16:creationId xmlns:a16="http://schemas.microsoft.com/office/drawing/2014/main" id="{22C50509-ED58-43FD-B4D2-7ABD29887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00" y="702659"/>
            <a:ext cx="4320000" cy="243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03E048-C689-499E-9237-B1DDECB23BC9}"/>
              </a:ext>
            </a:extLst>
          </p:cNvPr>
          <p:cNvSpPr txBox="1">
            <a:spLocks/>
          </p:cNvSpPr>
          <p:nvPr/>
        </p:nvSpPr>
        <p:spPr>
          <a:xfrm>
            <a:off x="4791076" y="1920899"/>
            <a:ext cx="3921124" cy="34064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77BE68-A2A0-4DEE-A8CC-262CECBD9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708" y="702659"/>
            <a:ext cx="4334291" cy="28961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70FEF7-2967-4159-9CC5-2FBE49338649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https://github.com/alan-turing-institute/the-turing-way/issues/1712</a:t>
            </a:r>
          </a:p>
        </p:txBody>
      </p:sp>
    </p:spTree>
    <p:extLst>
      <p:ext uri="{BB962C8B-B14F-4D97-AF65-F5344CB8AC3E}">
        <p14:creationId xmlns:p14="http://schemas.microsoft.com/office/powerpoint/2010/main" val="7823805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813231-E45A-4030-835D-3F534F3BDA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200" b="1" dirty="0"/>
              <a:t>Join us!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1182C-D168-4E3A-9F3A-E5A4E09E41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47774"/>
            <a:ext cx="3927475" cy="3484563"/>
          </a:xfrm>
        </p:spPr>
        <p:txBody>
          <a:bodyPr/>
          <a:lstStyle/>
          <a:p>
            <a:r>
              <a:rPr lang="en-GB" sz="2400" dirty="0"/>
              <a:t>You can help in so many ways!</a:t>
            </a:r>
          </a:p>
          <a:p>
            <a:r>
              <a:rPr lang="en-GB" sz="2400" dirty="0"/>
              <a:t>Collaboration cafés twice per month, co-working sessions every week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095C734-27BD-4260-BF62-DA64554674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pic>
        <p:nvPicPr>
          <p:cNvPr id="1028" name="Picture 4" descr="hope please GIF">
            <a:extLst>
              <a:ext uri="{FF2B5EF4-FFF2-40B4-BE49-F238E27FC236}">
                <a16:creationId xmlns:a16="http://schemas.microsoft.com/office/drawing/2014/main" id="{22C50509-ED58-43FD-B4D2-7ABD29887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00" y="702659"/>
            <a:ext cx="4320000" cy="243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03E048-C689-499E-9237-B1DDECB23BC9}"/>
              </a:ext>
            </a:extLst>
          </p:cNvPr>
          <p:cNvSpPr txBox="1">
            <a:spLocks/>
          </p:cNvSpPr>
          <p:nvPr/>
        </p:nvSpPr>
        <p:spPr>
          <a:xfrm>
            <a:off x="4791076" y="1920899"/>
            <a:ext cx="3921124" cy="34064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77BE68-A2A0-4DEE-A8CC-262CECBD9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708" y="702659"/>
            <a:ext cx="4334291" cy="289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184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813231-E45A-4030-835D-3F534F3BDA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200" b="1" dirty="0"/>
              <a:t>Join us!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1182C-D168-4E3A-9F3A-E5A4E09E41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47774"/>
            <a:ext cx="3927475" cy="3484563"/>
          </a:xfrm>
        </p:spPr>
        <p:txBody>
          <a:bodyPr/>
          <a:lstStyle/>
          <a:p>
            <a:r>
              <a:rPr lang="en-GB" sz="2400" dirty="0"/>
              <a:t>You can help in so many ways!</a:t>
            </a:r>
          </a:p>
          <a:p>
            <a:r>
              <a:rPr lang="en-GB" sz="2400" dirty="0"/>
              <a:t>Collaboration cafés twice per month, co-working sessions every week</a:t>
            </a:r>
          </a:p>
          <a:p>
            <a:r>
              <a:rPr lang="en-GB" sz="2400" dirty="0"/>
              <a:t>Use any of these skills. Do high quality work. You are changing the world with every bug fix.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095C734-27BD-4260-BF62-DA64554674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pic>
        <p:nvPicPr>
          <p:cNvPr id="1028" name="Picture 4" descr="hope please GIF">
            <a:extLst>
              <a:ext uri="{FF2B5EF4-FFF2-40B4-BE49-F238E27FC236}">
                <a16:creationId xmlns:a16="http://schemas.microsoft.com/office/drawing/2014/main" id="{22C50509-ED58-43FD-B4D2-7ABD29887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00" y="702659"/>
            <a:ext cx="4320000" cy="243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03E048-C689-499E-9237-B1DDECB23BC9}"/>
              </a:ext>
            </a:extLst>
          </p:cNvPr>
          <p:cNvSpPr txBox="1">
            <a:spLocks/>
          </p:cNvSpPr>
          <p:nvPr/>
        </p:nvSpPr>
        <p:spPr>
          <a:xfrm>
            <a:off x="4791076" y="1920899"/>
            <a:ext cx="3921124" cy="34064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77BE68-A2A0-4DEE-A8CC-262CECBD9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708" y="702659"/>
            <a:ext cx="4334291" cy="289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13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sitting, table, photo&#10;&#10;Description automatically generated">
            <a:extLst>
              <a:ext uri="{FF2B5EF4-FFF2-40B4-BE49-F238E27FC236}">
                <a16:creationId xmlns:a16="http://schemas.microsoft.com/office/drawing/2014/main" id="{700B260F-3BC4-4AD3-9601-3C9D4D820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987E7E7-E4CA-4DF4-807D-160BA58063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GrootGif</a:t>
            </a:r>
            <a:endParaRPr lang="en-GB" dirty="0"/>
          </a:p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A853E7-8850-4AEE-9512-A04E8A0140E1}"/>
              </a:ext>
            </a:extLst>
          </p:cNvPr>
          <p:cNvSpPr txBox="1"/>
          <p:nvPr/>
        </p:nvSpPr>
        <p:spPr>
          <a:xfrm>
            <a:off x="-2" y="4302177"/>
            <a:ext cx="707027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FBF9B80-AF2B-4290-A66D-6BA0C35E22AD}"/>
              </a:ext>
            </a:extLst>
          </p:cNvPr>
          <p:cNvSpPr txBox="1">
            <a:spLocks/>
          </p:cNvSpPr>
          <p:nvPr/>
        </p:nvSpPr>
        <p:spPr>
          <a:xfrm>
            <a:off x="431800" y="411163"/>
            <a:ext cx="4605564" cy="3406450"/>
          </a:xfrm>
          <a:prstGeom prst="rect">
            <a:avLst/>
          </a:prstGeom>
          <a:noFill/>
        </p:spPr>
        <p:txBody>
          <a:bodyPr/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marR="0" lvl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you are not kind to yourself, you can not be kind to others</a:t>
            </a:r>
          </a:p>
          <a:p>
            <a:pPr marL="288000" marR="0" lvl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if you are not kind, none of the other stuff matters</a:t>
            </a:r>
          </a:p>
          <a:p>
            <a:pPr marL="288000" marR="0" lvl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A49061-EA64-45F5-B8CD-471AE338E6D9}"/>
              </a:ext>
            </a:extLst>
          </p:cNvPr>
          <p:cNvSpPr txBox="1"/>
          <p:nvPr/>
        </p:nvSpPr>
        <p:spPr>
          <a:xfrm>
            <a:off x="-2" y="4302177"/>
            <a:ext cx="5926669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Spectacular card from Elizabeth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DuPre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6292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547625-BFEB-49B7-BF26-4ED6BF2B92F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6B5A0-1EEF-4427-85D5-E869E10D7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1196390"/>
            <a:ext cx="8273626" cy="3947109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2000" dirty="0"/>
              <a:t>Book: </a:t>
            </a:r>
            <a:r>
              <a:rPr lang="en-GB" sz="2000" u="sng" dirty="0">
                <a:solidFill>
                  <a:schemeClr val="accent3"/>
                </a:solidFill>
              </a:rPr>
              <a:t>https://the-turing-way.netlify.com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Newsletter: </a:t>
            </a:r>
            <a:r>
              <a:rPr lang="en-GB" sz="2000" u="sng" dirty="0">
                <a:solidFill>
                  <a:schemeClr val="accent3"/>
                </a:solidFill>
              </a:rPr>
              <a:t>https://tinyletter.com/TuringWay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GitHub: </a:t>
            </a:r>
            <a:r>
              <a:rPr lang="en-GB" sz="2000" u="sng" dirty="0">
                <a:solidFill>
                  <a:schemeClr val="accent3"/>
                </a:solidFill>
              </a:rPr>
              <a:t>https://github.com/alan-turing-institute/the-turing-way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Slack: </a:t>
            </a:r>
            <a:r>
              <a:rPr lang="en-GB" sz="2000" u="sng" dirty="0">
                <a:solidFill>
                  <a:schemeClr val="accent3"/>
                </a:solidFill>
              </a:rPr>
              <a:t>https://tinyurl.com/jointuringwayslack</a:t>
            </a:r>
            <a:endParaRPr lang="en-GB" sz="2000" dirty="0"/>
          </a:p>
          <a:p>
            <a:pPr>
              <a:spcAft>
                <a:spcPts val="600"/>
              </a:spcAft>
            </a:pPr>
            <a:r>
              <a:rPr lang="en-GB" sz="2000" dirty="0"/>
              <a:t>Next Collaboration Café: 16 June at 3pm UK, 10am EST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Original artwork by </a:t>
            </a:r>
            <a:r>
              <a:rPr lang="en-GB" sz="2000" dirty="0" err="1"/>
              <a:t>Scriberia</a:t>
            </a:r>
            <a:r>
              <a:rPr lang="en-GB" sz="2000" dirty="0"/>
              <a:t>:</a:t>
            </a:r>
            <a:r>
              <a:rPr lang="en-GB" sz="2000" dirty="0">
                <a:solidFill>
                  <a:schemeClr val="accent3"/>
                </a:solidFill>
              </a:rPr>
              <a:t> </a:t>
            </a:r>
            <a:r>
              <a:rPr lang="en-GB" sz="2000" u="sng" dirty="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https://doi.org/10.5281/zenodo.3332807</a:t>
            </a:r>
            <a:r>
              <a:rPr lang="en-GB" sz="2000" u="sng" dirty="0">
                <a:solidFill>
                  <a:schemeClr val="accent3"/>
                </a:solidFill>
              </a:rPr>
              <a:t> </a:t>
            </a:r>
            <a:endParaRPr lang="en-GB" sz="2000" dirty="0"/>
          </a:p>
          <a:p>
            <a:pPr>
              <a:spcAft>
                <a:spcPts val="600"/>
              </a:spcAft>
            </a:pPr>
            <a:r>
              <a:rPr lang="en-GB" sz="1400" dirty="0"/>
              <a:t>This work was supported by The UKRI Strategic Priorities Fund under the EPSRC Grant EP/T001569/1, particularly the "Tools, Practices and Systems" theme within that grant, and by The Alan Turing Institute under the EPSRC grant EP/N510129/1. 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E562D7F-2B90-466D-A872-CD702A065B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@TuringWay @kirstie_j</a:t>
            </a:r>
          </a:p>
          <a:p>
            <a:r>
              <a:rPr lang="en-US" dirty="0"/>
              <a:t>https://doi.org/10.5281/zenodo.4944374</a:t>
            </a:r>
          </a:p>
        </p:txBody>
      </p:sp>
      <p:pic>
        <p:nvPicPr>
          <p:cNvPr id="7" name="Picture 6" descr="ATI_logo_white.ai">
            <a:extLst>
              <a:ext uri="{FF2B5EF4-FFF2-40B4-BE49-F238E27FC236}">
                <a16:creationId xmlns:a16="http://schemas.microsoft.com/office/drawing/2014/main" id="{75CAF629-25B7-4072-BB58-8745F983CF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4128" y="515777"/>
            <a:ext cx="1381299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24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uring Presentation Palette">
      <a:dk1>
        <a:srgbClr val="1C1C1C"/>
      </a:dk1>
      <a:lt1>
        <a:sysClr val="window" lastClr="FFFFFF"/>
      </a:lt1>
      <a:dk2>
        <a:srgbClr val="404040"/>
      </a:dk2>
      <a:lt2>
        <a:srgbClr val="DEDEDE"/>
      </a:lt2>
      <a:accent1>
        <a:srgbClr val="00B0F0"/>
      </a:accent1>
      <a:accent2>
        <a:srgbClr val="0070C0"/>
      </a:accent2>
      <a:accent3>
        <a:srgbClr val="06CA7B"/>
      </a:accent3>
      <a:accent4>
        <a:srgbClr val="002060"/>
      </a:accent4>
      <a:accent5>
        <a:srgbClr val="7D02C2"/>
      </a:accent5>
      <a:accent6>
        <a:srgbClr val="FF007D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 typeface="Arial" panose="020B0604020202020204" pitchFamily="34" charset="0"/>
          <a:buNone/>
          <a:tabLst/>
          <a:defRPr kumimoji="0" sz="1600" b="0" i="0" u="none" strike="noStrike" kern="120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 Alan Turing Master PPT with intro slides_widescreen_v3" id="{5DFD5C9A-0A2C-4E03-B4D8-1CB4749D4479}" vid="{9C62355F-E4EE-46CD-BECD-0FFB3DDDDA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AA62DCEA4FAE4394823B509BA2709F" ma:contentTypeVersion="" ma:contentTypeDescription="Create a new document." ma:contentTypeScope="" ma:versionID="f5f144880e0222ce0d875f5b6d538bcd">
  <xsd:schema xmlns:xsd="http://www.w3.org/2001/XMLSchema" xmlns:xs="http://www.w3.org/2001/XMLSchema" xmlns:p="http://schemas.microsoft.com/office/2006/metadata/properties" xmlns:ns2="ddc16f2e-ac79-420b-bf02-152a3fab2b22" xmlns:ns3="e5618448-e42b-40ea-80d2-fe7c2030a18b" targetNamespace="http://schemas.microsoft.com/office/2006/metadata/properties" ma:root="true" ma:fieldsID="d8f14032b450dcf0b5dfeee191d447cb" ns2:_="" ns3:_="">
    <xsd:import namespace="ddc16f2e-ac79-420b-bf02-152a3fab2b22"/>
    <xsd:import namespace="e5618448-e42b-40ea-80d2-fe7c2030a18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16f2e-ac79-420b-bf02-152a3fab2b2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18448-e42b-40ea-80d2-fe7c2030a1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A361FC-9574-4D3A-922B-90EB7E3EAC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D3EDB7-0ABD-4BC6-9C2A-32E4FC10473A}">
  <ds:schemaRefs>
    <ds:schemaRef ds:uri="ddc16f2e-ac79-420b-bf02-152a3fab2b22"/>
    <ds:schemaRef ds:uri="e5618448-e42b-40ea-80d2-fe7c2030a18b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AAED0E6-9361-461C-840A-5546723953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16f2e-ac79-420b-bf02-152a3fab2b22"/>
    <ds:schemaRef ds:uri="e5618448-e42b-40ea-80d2-fe7c2030a1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26885</TotalTime>
  <Words>1930</Words>
  <Application>Microsoft Office PowerPoint</Application>
  <PresentationFormat>On-screen Show (16:9)</PresentationFormat>
  <Paragraphs>300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Gill Sans MT</vt:lpstr>
      <vt:lpstr>Raleway</vt:lpstr>
      <vt:lpstr>Office Theme</vt:lpstr>
      <vt:lpstr>The Turing Way Empowering researchers in reproducible, ethical, inclusive and collaborative science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Yellow Balloon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Alan Turing Institute</dc:title>
  <dc:creator>Sophie Mclvor</dc:creator>
  <cp:lastModifiedBy>Kirstie Whitaker</cp:lastModifiedBy>
  <cp:revision>377</cp:revision>
  <cp:lastPrinted>2017-11-14T13:34:51Z</cp:lastPrinted>
  <dcterms:created xsi:type="dcterms:W3CDTF">2017-03-06T16:45:41Z</dcterms:created>
  <dcterms:modified xsi:type="dcterms:W3CDTF">2021-06-14T11:11:16Z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0x01010059AA62DCEA4FAE4394823B509BA2709F</vt:lpwstr>
  </property>
  <property fmtid="{D5CDD505-2E9C-101B-9397-08002B2CF9AE}" pid="3" name="Document Keywords">
    <vt:lpwstr/>
  </property>
</Properties>
</file>