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57" r:id="rId3"/>
    <p:sldId id="261" r:id="rId4"/>
    <p:sldId id="262" r:id="rId5"/>
    <p:sldId id="263" r:id="rId6"/>
    <p:sldId id="265" r:id="rId7"/>
    <p:sldId id="264" r:id="rId8"/>
    <p:sldId id="258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1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2" autoAdjust="0"/>
    <p:restoredTop sz="95181" autoAdjust="0"/>
  </p:normalViewPr>
  <p:slideViewPr>
    <p:cSldViewPr snapToGrid="0">
      <p:cViewPr varScale="1">
        <p:scale>
          <a:sx n="105" d="100"/>
          <a:sy n="105" d="100"/>
        </p:scale>
        <p:origin x="696" y="2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F422A-D34A-4EBE-A1D3-FD0BE9577A6A}" type="datetimeFigureOut">
              <a:rPr lang="pt-PT" smtClean="0"/>
              <a:t>28/05/2021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ABC7C-D416-40A9-887A-9D640AC290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7683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B919575A-ED77-412D-90A2-81560E1F16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74" y="0"/>
            <a:ext cx="2969426" cy="1226964"/>
          </a:xfrm>
          <a:prstGeom prst="rect">
            <a:avLst/>
          </a:prstGeom>
        </p:spPr>
      </p:pic>
      <p:pic>
        <p:nvPicPr>
          <p:cNvPr id="7" name="Imagem 6" descr="Uma imagem com objeto&#10;&#10;Descrição gerada com confiança alta">
            <a:extLst>
              <a:ext uri="{FF2B5EF4-FFF2-40B4-BE49-F238E27FC236}">
                <a16:creationId xmlns:a16="http://schemas.microsoft.com/office/drawing/2014/main" id="{2A43D644-AA6F-4ED3-8E57-CA120E11CC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50" y="908720"/>
            <a:ext cx="3433050" cy="5949280"/>
          </a:xfrm>
          <a:prstGeom prst="rect">
            <a:avLst/>
          </a:prstGeom>
        </p:spPr>
      </p:pic>
      <p:pic>
        <p:nvPicPr>
          <p:cNvPr id="6" name="Google Shape;84;p1" descr="Uma imagem com relva, céu, exterior, carro&#10;&#10;Descrição gerada automaticamente">
            <a:extLst>
              <a:ext uri="{FF2B5EF4-FFF2-40B4-BE49-F238E27FC236}">
                <a16:creationId xmlns:a16="http://schemas.microsoft.com/office/drawing/2014/main" id="{876A7CAD-4170-46CB-9843-ED223C1218CC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-1" y="1198684"/>
            <a:ext cx="12192000" cy="4460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FB13497-F5F0-46A6-92EC-3AB1E4CC86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138" y="293947"/>
            <a:ext cx="1894584" cy="67925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1F55853-265B-4CAE-AC64-F155CC0C5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0506" y="5631410"/>
            <a:ext cx="8217877" cy="639549"/>
          </a:xfrm>
          <a:prstGeom prst="rect">
            <a:avLst/>
          </a:prstGeom>
        </p:spPr>
        <p:txBody>
          <a:bodyPr anchor="b"/>
          <a:lstStyle>
            <a:lvl1pPr algn="ctr">
              <a:defRPr sz="2400" b="1"/>
            </a:lvl1pPr>
          </a:lstStyle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295519-7D5C-4C85-A731-5849D906E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0505" y="6270959"/>
            <a:ext cx="8217877" cy="43464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Clique para editar o estilo de subtítulo do Modelo Global</a:t>
            </a:r>
          </a:p>
        </p:txBody>
      </p:sp>
    </p:spTree>
    <p:extLst>
      <p:ext uri="{BB962C8B-B14F-4D97-AF65-F5344CB8AC3E}">
        <p14:creationId xmlns:p14="http://schemas.microsoft.com/office/powerpoint/2010/main" val="291568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4E3D4E-F657-48D9-9A30-CD2ADD5C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506"/>
            <a:ext cx="10515600" cy="11116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E1A34"/>
                </a:solidFill>
              </a:defRPr>
            </a:lvl1pPr>
          </a:lstStyle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99A0FA7-8FD4-4240-A653-B790A8BF7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C15C317-5A31-4B15-801D-BA6A3EC3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FD5E30A-3BAD-45AF-8B88-B59D31D7F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630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A69D019-04C5-4241-9E50-06B83F3F3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6776"/>
            <a:ext cx="5181600" cy="4850187"/>
          </a:xfrm>
        </p:spPr>
        <p:txBody>
          <a:bodyPr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73D9D20-C2EA-4962-9A8B-FF5C7AB48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26776"/>
            <a:ext cx="5181600" cy="4850187"/>
          </a:xfrm>
        </p:spPr>
        <p:txBody>
          <a:bodyPr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ED4B3E3-3741-4276-B146-101C164C9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6DF8321-BD0F-400D-891A-BCE13FCCB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506"/>
            <a:ext cx="10515600" cy="11116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E1A34"/>
                </a:solidFill>
              </a:defRPr>
            </a:lvl1pPr>
          </a:lstStyle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9" name="Marcador de Posição do Rodapé 4">
            <a:extLst>
              <a:ext uri="{FF2B5EF4-FFF2-40B4-BE49-F238E27FC236}">
                <a16:creationId xmlns:a16="http://schemas.microsoft.com/office/drawing/2014/main" id="{4B44CB63-C6F7-4A4F-95EB-14531BD03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4381"/>
            <a:ext cx="4114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96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5F3092-E803-4A8D-839A-314463103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35843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dirty="0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FC0AA80-1170-4455-A748-E82BD6B18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76463"/>
            <a:ext cx="5157787" cy="4013200"/>
          </a:xfrm>
        </p:spPr>
        <p:txBody>
          <a:bodyPr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1F7B326D-5E8E-407F-BCB1-D17CAEA30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35255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dirty="0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073245EB-8D85-4955-A4AA-1E180F7BC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76463"/>
            <a:ext cx="5183188" cy="4013200"/>
          </a:xfrm>
        </p:spPr>
        <p:txBody>
          <a:bodyPr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F8196D24-3A69-4313-B033-559CD1F54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‹nº›</a:t>
            </a:fld>
            <a:endParaRPr lang="pt-PT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CA9AD70-3C51-4E6E-955F-4D19C297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506"/>
            <a:ext cx="10515600" cy="11116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E1A34"/>
                </a:solidFill>
              </a:defRPr>
            </a:lvl1pPr>
          </a:lstStyle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11" name="Marcador de Posição do Rodapé 4">
            <a:extLst>
              <a:ext uri="{FF2B5EF4-FFF2-40B4-BE49-F238E27FC236}">
                <a16:creationId xmlns:a16="http://schemas.microsoft.com/office/drawing/2014/main" id="{37F4FBED-C994-472B-8F3F-CB7E8DD90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4381"/>
            <a:ext cx="4114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5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6B00C87-1AE5-4686-B27B-0AD9DFE5D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‹nº›</a:t>
            </a:fld>
            <a:endParaRPr lang="pt-PT"/>
          </a:p>
        </p:txBody>
      </p:sp>
      <p:sp>
        <p:nvSpPr>
          <p:cNvPr id="6" name="Marcador de Posição do Rodapé 4">
            <a:extLst>
              <a:ext uri="{FF2B5EF4-FFF2-40B4-BE49-F238E27FC236}">
                <a16:creationId xmlns:a16="http://schemas.microsoft.com/office/drawing/2014/main" id="{94AC947B-4A80-41C3-8426-5AEBC5FE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4381"/>
            <a:ext cx="4114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5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9BE1E14-573C-49AB-AAF5-8DC6180F8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70535"/>
            <a:ext cx="6172200" cy="6091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84A356-0154-4F0F-A7CC-7172A1F2F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0535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9E1A34"/>
                </a:solidFill>
              </a:defRPr>
            </a:lvl1pPr>
          </a:lstStyle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ADE8A8D-CBCB-4585-96E3-5C14DB308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70735"/>
            <a:ext cx="3932237" cy="44911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F4CA654-EF80-41E4-B22E-103597C1E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Marcador de Posição do Rodapé 4">
            <a:extLst>
              <a:ext uri="{FF2B5EF4-FFF2-40B4-BE49-F238E27FC236}">
                <a16:creationId xmlns:a16="http://schemas.microsoft.com/office/drawing/2014/main" id="{39DA8346-A4FA-43A9-A321-073813688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4381"/>
            <a:ext cx="4114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691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6986B9A6-DB88-4CB0-958D-96DD689215A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000"/>
            <a:ext cx="12192000" cy="508000"/>
          </a:xfrm>
          <a:prstGeom prst="rect">
            <a:avLst/>
          </a:prstGeom>
        </p:spPr>
      </p:pic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089EE1F-AFB6-4907-9699-D9AADA5F7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11941"/>
            <a:ext cx="10515600" cy="4845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FE8CBF3-2D45-4924-9973-C3EDBE035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438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pt-PT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D689D2-1DE6-456C-AACD-E72B68CFE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1800" y="6518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7E86130-3315-46EF-B812-A2C3ABEF5EE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073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9.jpeg"/><Relationship Id="rId7" Type="http://schemas.openxmlformats.org/officeDocument/2006/relationships/image" Target="../media/image32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17.jpeg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5.png"/><Relationship Id="rId7" Type="http://schemas.openxmlformats.org/officeDocument/2006/relationships/image" Target="../media/image37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9.jpeg"/><Relationship Id="rId4" Type="http://schemas.openxmlformats.org/officeDocument/2006/relationships/image" Target="../media/image36.svg"/><Relationship Id="rId9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300C3E-76D5-4D31-991C-385429B8D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5498060"/>
            <a:ext cx="10615613" cy="639549"/>
          </a:xfrm>
        </p:spPr>
        <p:txBody>
          <a:bodyPr/>
          <a:lstStyle/>
          <a:p>
            <a:r>
              <a:rPr lang="en-US" dirty="0">
                <a:effectLst/>
                <a:latin typeface="Arial" panose="020B0604020202020204" pitchFamily="34" charset="0"/>
              </a:rPr>
              <a:t>A decade developing energy engineering solutions with and for society</a:t>
            </a:r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15BCFA-7C1D-4E47-863D-E7703BF9A2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effectLst/>
                <a:latin typeface="Arial" panose="020B0604020202020204" pitchFamily="34" charset="0"/>
              </a:rPr>
              <a:t>INSPIRING RESEARCHERS ON THE USE OF OPEN SCIENCE IN THEIR PROJECTS</a:t>
            </a:r>
            <a:endParaRPr lang="pt-PT" dirty="0"/>
          </a:p>
        </p:txBody>
      </p:sp>
      <p:pic>
        <p:nvPicPr>
          <p:cNvPr id="4" name="Marcador de Posição de Conteúdo 12" descr="Uma imagem com texto&#10;&#10;Descrição gerada automaticamente">
            <a:extLst>
              <a:ext uri="{FF2B5EF4-FFF2-40B4-BE49-F238E27FC236}">
                <a16:creationId xmlns:a16="http://schemas.microsoft.com/office/drawing/2014/main" id="{B27E4DC7-D3D5-4AC1-87E7-3601DF3C7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14" y="186914"/>
            <a:ext cx="3219622" cy="89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3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BEF1BA7-DC82-412B-BB42-6BF886D7A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628154B-A0FA-4439-93EF-3BC6F0E0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>
              <a:solidFill>
                <a:schemeClr val="bg1"/>
              </a:solidFill>
            </a:endParaRPr>
          </a:p>
        </p:txBody>
      </p:sp>
      <p:pic>
        <p:nvPicPr>
          <p:cNvPr id="6" name="Imagem 5" descr="Uma imagem com exterior, relva&#10;&#10;Descrição gerada automaticamente">
            <a:extLst>
              <a:ext uri="{FF2B5EF4-FFF2-40B4-BE49-F238E27FC236}">
                <a16:creationId xmlns:a16="http://schemas.microsoft.com/office/drawing/2014/main" id="{F4517235-0F6F-44AC-8B64-70732D9D06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959742" y="3320860"/>
            <a:ext cx="6232258" cy="3045985"/>
          </a:xfrm>
          <a:prstGeom prst="rect">
            <a:avLst/>
          </a:prstGeom>
        </p:spPr>
      </p:pic>
      <p:pic>
        <p:nvPicPr>
          <p:cNvPr id="7" name="Imagem 6" descr="Uma imagem com céu, pessoa, exterior, vedação&#10;&#10;Descrição gerada automaticamente">
            <a:extLst>
              <a:ext uri="{FF2B5EF4-FFF2-40B4-BE49-F238E27FC236}">
                <a16:creationId xmlns:a16="http://schemas.microsoft.com/office/drawing/2014/main" id="{C20D010F-2555-4458-9142-BDD29B9AC7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-1"/>
            <a:ext cx="5959742" cy="373701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73F9733-5A58-4A06-9037-EFDA7D457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246" r="8745"/>
          <a:stretch/>
        </p:blipFill>
        <p:spPr bwMode="auto">
          <a:xfrm>
            <a:off x="8916537" y="-219076"/>
            <a:ext cx="3275463" cy="50323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242C956B-9136-4BC9-85CA-9451279033A0}"/>
              </a:ext>
            </a:extLst>
          </p:cNvPr>
          <p:cNvGrpSpPr/>
          <p:nvPr/>
        </p:nvGrpSpPr>
        <p:grpSpPr>
          <a:xfrm>
            <a:off x="10544477" y="2526536"/>
            <a:ext cx="297846" cy="310966"/>
            <a:chOff x="9570720" y="3605348"/>
            <a:chExt cx="513806" cy="496389"/>
          </a:xfrm>
        </p:grpSpPr>
        <p:sp>
          <p:nvSpPr>
            <p:cNvPr id="10" name="Lágrima 9">
              <a:extLst>
                <a:ext uri="{FF2B5EF4-FFF2-40B4-BE49-F238E27FC236}">
                  <a16:creationId xmlns:a16="http://schemas.microsoft.com/office/drawing/2014/main" id="{52AC9D42-3FED-480D-AEDC-001946E19CA3}"/>
                </a:ext>
              </a:extLst>
            </p:cNvPr>
            <p:cNvSpPr/>
            <p:nvPr/>
          </p:nvSpPr>
          <p:spPr>
            <a:xfrm rot="8107075">
              <a:off x="9570720" y="3605348"/>
              <a:ext cx="513806" cy="496389"/>
            </a:xfrm>
            <a:prstGeom prst="teardrop">
              <a:avLst>
                <a:gd name="adj" fmla="val 14065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2E30195-6D7D-48D9-84F1-F23F6F920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28919" y="3633442"/>
              <a:ext cx="397407" cy="466001"/>
            </a:xfrm>
            <a:prstGeom prst="rect">
              <a:avLst/>
            </a:prstGeom>
          </p:spPr>
        </p:pic>
      </p:grpSp>
      <p:pic>
        <p:nvPicPr>
          <p:cNvPr id="17" name="Imagem 16" descr="Uma imagem com céu, exterior&#10;&#10;Descrição gerada automaticamente">
            <a:extLst>
              <a:ext uri="{FF2B5EF4-FFF2-40B4-BE49-F238E27FC236}">
                <a16:creationId xmlns:a16="http://schemas.microsoft.com/office/drawing/2014/main" id="{82869114-8B62-45F6-B092-73CA473CED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23138"/>
            <a:ext cx="5959742" cy="2180464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9DC694F9-67AC-431E-9972-ED8D88F66B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260" y="176211"/>
            <a:ext cx="3400151" cy="14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17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8AD33B-632D-4B16-B8CD-A4CACBCC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challenge</a:t>
            </a:r>
            <a:endParaRPr lang="pt-PT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698FA4F-15E4-4E1A-AA3E-1826D675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B9D2144-B2CB-4338-947E-C3E142F04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3</a:t>
            </a:fld>
            <a:endParaRPr lang="pt-PT"/>
          </a:p>
        </p:txBody>
      </p:sp>
      <p:pic>
        <p:nvPicPr>
          <p:cNvPr id="6" name="Marcador de Posição de Conteúdo 6">
            <a:extLst>
              <a:ext uri="{FF2B5EF4-FFF2-40B4-BE49-F238E27FC236}">
                <a16:creationId xmlns:a16="http://schemas.microsoft.com/office/drawing/2014/main" id="{B99399BA-5A92-456B-A895-56778EAB7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90" y="1773878"/>
            <a:ext cx="5906310" cy="276295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27FB7F6-196D-4D33-BAA8-C2FFB89541D0}"/>
              </a:ext>
            </a:extLst>
          </p:cNvPr>
          <p:cNvSpPr txBox="1"/>
          <p:nvPr/>
        </p:nvSpPr>
        <p:spPr>
          <a:xfrm>
            <a:off x="189690" y="4474521"/>
            <a:ext cx="19230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dirty="0" err="1"/>
              <a:t>Source</a:t>
            </a:r>
            <a:r>
              <a:rPr lang="pt-PT" sz="1600" dirty="0"/>
              <a:t>: NASA/GISS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2A41E7E-5C15-4075-9569-EA2BBB41F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61245"/>
            <a:ext cx="5969000" cy="316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B8A9A9E-28E9-4908-96C4-7DEBD18DA77B}"/>
              </a:ext>
            </a:extLst>
          </p:cNvPr>
          <p:cNvSpPr txBox="1"/>
          <p:nvPr/>
        </p:nvSpPr>
        <p:spPr>
          <a:xfrm>
            <a:off x="2414536" y="1435324"/>
            <a:ext cx="1456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err="1"/>
              <a:t>Carbon</a:t>
            </a:r>
            <a:r>
              <a:rPr lang="pt-PT" sz="1600" dirty="0"/>
              <a:t> </a:t>
            </a:r>
            <a:r>
              <a:rPr lang="pt-PT" sz="1600" dirty="0" err="1"/>
              <a:t>Dioxide</a:t>
            </a:r>
            <a:endParaRPr lang="pt-PT" sz="1600" dirty="0"/>
          </a:p>
        </p:txBody>
      </p:sp>
      <p:cxnSp>
        <p:nvCxnSpPr>
          <p:cNvPr id="10" name="Conexão reta unidirecional 9">
            <a:extLst>
              <a:ext uri="{FF2B5EF4-FFF2-40B4-BE49-F238E27FC236}">
                <a16:creationId xmlns:a16="http://schemas.microsoft.com/office/drawing/2014/main" id="{68B918F7-9F8D-4001-98CD-6D2491FAAC82}"/>
              </a:ext>
            </a:extLst>
          </p:cNvPr>
          <p:cNvCxnSpPr/>
          <p:nvPr/>
        </p:nvCxnSpPr>
        <p:spPr>
          <a:xfrm>
            <a:off x="5467350" y="1435324"/>
            <a:ext cx="190500" cy="4180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35D961D-8B6C-47D2-B8C1-5329D778AEAD}"/>
              </a:ext>
            </a:extLst>
          </p:cNvPr>
          <p:cNvSpPr txBox="1"/>
          <p:nvPr/>
        </p:nvSpPr>
        <p:spPr>
          <a:xfrm>
            <a:off x="4888326" y="900707"/>
            <a:ext cx="1102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Source Sans Pro" panose="020B0503030403020204" pitchFamily="34" charset="0"/>
                <a:ea typeface="Source Sans Pro" panose="020B0503030403020204" pitchFamily="34" charset="0"/>
              </a:rPr>
              <a:t>415 </a:t>
            </a:r>
            <a:r>
              <a:rPr lang="pt-PT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ppm</a:t>
            </a:r>
            <a:endParaRPr lang="pt-PT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pt-PT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Jan2021</a:t>
            </a:r>
          </a:p>
        </p:txBody>
      </p:sp>
      <p:cxnSp>
        <p:nvCxnSpPr>
          <p:cNvPr id="12" name="Conexão reta unidirecional 11">
            <a:extLst>
              <a:ext uri="{FF2B5EF4-FFF2-40B4-BE49-F238E27FC236}">
                <a16:creationId xmlns:a16="http://schemas.microsoft.com/office/drawing/2014/main" id="{DCCDCA6B-A276-4548-A615-A39B6D87AA1C}"/>
              </a:ext>
            </a:extLst>
          </p:cNvPr>
          <p:cNvCxnSpPr/>
          <p:nvPr/>
        </p:nvCxnSpPr>
        <p:spPr>
          <a:xfrm>
            <a:off x="11562158" y="1165444"/>
            <a:ext cx="190500" cy="4180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87107AB-4F58-4386-B91B-C91402743780}"/>
              </a:ext>
            </a:extLst>
          </p:cNvPr>
          <p:cNvSpPr txBox="1"/>
          <p:nvPr/>
        </p:nvSpPr>
        <p:spPr>
          <a:xfrm>
            <a:off x="10983134" y="630827"/>
            <a:ext cx="1102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Source Sans Pro" panose="020B0503030403020204" pitchFamily="34" charset="0"/>
                <a:ea typeface="Source Sans Pro" panose="020B0503030403020204" pitchFamily="34" charset="0"/>
              </a:rPr>
              <a:t>+1.02°C</a:t>
            </a:r>
          </a:p>
          <a:p>
            <a:pPr algn="ctr"/>
            <a:r>
              <a:rPr lang="pt-PT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2020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14BBD91-8BF4-4556-88FF-CFAEA1AC1E5E}"/>
              </a:ext>
            </a:extLst>
          </p:cNvPr>
          <p:cNvSpPr txBox="1"/>
          <p:nvPr/>
        </p:nvSpPr>
        <p:spPr>
          <a:xfrm>
            <a:off x="3067300" y="4906610"/>
            <a:ext cx="3721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/>
              <a:t>55 </a:t>
            </a:r>
            <a:r>
              <a:rPr lang="pt-PT" sz="3200" dirty="0" err="1"/>
              <a:t>Gt</a:t>
            </a:r>
            <a:r>
              <a:rPr lang="pt-PT" sz="3200" dirty="0"/>
              <a:t> de CO</a:t>
            </a:r>
            <a:r>
              <a:rPr lang="pt-PT" sz="3200" baseline="-25000" dirty="0"/>
              <a:t>2</a:t>
            </a:r>
            <a:r>
              <a:rPr lang="pt-PT" sz="3200" dirty="0"/>
              <a:t>eq/</a:t>
            </a:r>
            <a:r>
              <a:rPr lang="pt-PT" sz="3200" dirty="0" err="1"/>
              <a:t>year</a:t>
            </a:r>
            <a:r>
              <a:rPr lang="pt-PT" sz="3200" dirty="0"/>
              <a:t> </a:t>
            </a:r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954AF21B-E619-4348-A5D3-AE3CFAF0860B}"/>
              </a:ext>
            </a:extLst>
          </p:cNvPr>
          <p:cNvSpPr/>
          <p:nvPr/>
        </p:nvSpPr>
        <p:spPr>
          <a:xfrm>
            <a:off x="6700838" y="5055952"/>
            <a:ext cx="916632" cy="36512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6E80434-B63D-4AB3-A2B7-C4A0A0BA35C9}"/>
              </a:ext>
            </a:extLst>
          </p:cNvPr>
          <p:cNvSpPr txBox="1"/>
          <p:nvPr/>
        </p:nvSpPr>
        <p:spPr>
          <a:xfrm>
            <a:off x="7750819" y="494612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/>
              <a:t>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3719865-818C-4D6F-AFD7-399DD38F2B98}"/>
              </a:ext>
            </a:extLst>
          </p:cNvPr>
          <p:cNvSpPr txBox="1"/>
          <p:nvPr/>
        </p:nvSpPr>
        <p:spPr>
          <a:xfrm>
            <a:off x="3266233" y="5440727"/>
            <a:ext cx="223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55 000 000 000 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326AC42-E4A1-4F9F-A4D9-24FD517266CB}"/>
              </a:ext>
            </a:extLst>
          </p:cNvPr>
          <p:cNvSpPr/>
          <p:nvPr/>
        </p:nvSpPr>
        <p:spPr>
          <a:xfrm>
            <a:off x="2414536" y="4591542"/>
            <a:ext cx="6491339" cy="1549645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9935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09522C3-BB21-40F1-B6A6-0B3F953D1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3C7A9F8-8792-4C6A-AA2A-DE13B0AB9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4</a:t>
            </a:fld>
            <a:endParaRPr lang="pt-PT"/>
          </a:p>
        </p:txBody>
      </p:sp>
      <p:pic>
        <p:nvPicPr>
          <p:cNvPr id="6" name="Imagem 5" descr="Uma imagem com céu, exterior, ténis, célula solar&#10;&#10;Descrição gerada automaticamente">
            <a:extLst>
              <a:ext uri="{FF2B5EF4-FFF2-40B4-BE49-F238E27FC236}">
                <a16:creationId xmlns:a16="http://schemas.microsoft.com/office/drawing/2014/main" id="{EC696011-A726-4720-B609-9D3EA3C8E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019" y="-24594"/>
            <a:ext cx="3897512" cy="2190402"/>
          </a:xfrm>
          <a:prstGeom prst="rect">
            <a:avLst/>
          </a:prstGeom>
        </p:spPr>
      </p:pic>
      <p:pic>
        <p:nvPicPr>
          <p:cNvPr id="7" name="Imagem 6" descr="Uma imagem com relva, céu, exterior, rua&#10;&#10;Descrição gerada automaticamente">
            <a:extLst>
              <a:ext uri="{FF2B5EF4-FFF2-40B4-BE49-F238E27FC236}">
                <a16:creationId xmlns:a16="http://schemas.microsoft.com/office/drawing/2014/main" id="{5DCB5725-C724-4F5C-84CF-AEC457C56F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15187" r="2637" b="11111"/>
          <a:stretch/>
        </p:blipFill>
        <p:spPr>
          <a:xfrm>
            <a:off x="-9154" y="3674844"/>
            <a:ext cx="4537710" cy="3207684"/>
          </a:xfrm>
          <a:prstGeom prst="rect">
            <a:avLst/>
          </a:prstGeom>
        </p:spPr>
      </p:pic>
      <p:pic>
        <p:nvPicPr>
          <p:cNvPr id="8" name="Imagem 7" descr="Uma imagem com céu, exterior, vedação, objeto&#10;&#10;Descrição gerada automaticamente">
            <a:extLst>
              <a:ext uri="{FF2B5EF4-FFF2-40B4-BE49-F238E27FC236}">
                <a16:creationId xmlns:a16="http://schemas.microsoft.com/office/drawing/2014/main" id="{EE8DD73F-01F9-4B5A-B99F-D77954B5E7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2" y="1843275"/>
            <a:ext cx="4537708" cy="191363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EE141DB-A914-45F7-848E-F8280EB3B7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89418" y="4069258"/>
            <a:ext cx="2114014" cy="28141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E16438C-AD25-4606-B868-03D3FE08A1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9909" y="4042747"/>
            <a:ext cx="1689198" cy="2839781"/>
          </a:xfrm>
          <a:prstGeom prst="rect">
            <a:avLst/>
          </a:prstGeom>
        </p:spPr>
      </p:pic>
      <p:pic>
        <p:nvPicPr>
          <p:cNvPr id="11" name="Imagem 10" descr="Uma imagem com sentado, azul, homem, mesa&#10;&#10;Descrição gerada automaticamente">
            <a:extLst>
              <a:ext uri="{FF2B5EF4-FFF2-40B4-BE49-F238E27FC236}">
                <a16:creationId xmlns:a16="http://schemas.microsoft.com/office/drawing/2014/main" id="{C9C30C56-DF19-4ABF-A7D5-99CB69C677B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986613" y="4453557"/>
            <a:ext cx="2930923" cy="1927021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CA0E0944-9DA3-463B-B819-BD82959D9D70}"/>
              </a:ext>
            </a:extLst>
          </p:cNvPr>
          <p:cNvGrpSpPr/>
          <p:nvPr/>
        </p:nvGrpSpPr>
        <p:grpSpPr>
          <a:xfrm>
            <a:off x="6415481" y="1766990"/>
            <a:ext cx="5799383" cy="2327364"/>
            <a:chOff x="0" y="1935404"/>
            <a:chExt cx="12192000" cy="4092767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E49D2F6A-19A2-4102-8448-FBA245CF0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935405"/>
              <a:ext cx="2705100" cy="4092766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E8E2810C-98AB-454B-8710-6E7F54070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228430" y="2629933"/>
              <a:ext cx="1963570" cy="25810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agem 14" descr="Uma imagem com interior, chão, parede&#10;&#10;Descrição gerada automaticamente">
              <a:extLst>
                <a:ext uri="{FF2B5EF4-FFF2-40B4-BE49-F238E27FC236}">
                  <a16:creationId xmlns:a16="http://schemas.microsoft.com/office/drawing/2014/main" id="{7379E91C-F015-41DF-B299-C34758B2EF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07661" y="1935404"/>
              <a:ext cx="7520769" cy="4092767"/>
            </a:xfrm>
            <a:prstGeom prst="rect">
              <a:avLst/>
            </a:prstGeom>
          </p:spPr>
        </p:pic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60EE78A7-F5D8-46C8-ACD8-AD955B66EC9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1" t="2767" r="9988" b="-2767"/>
          <a:stretch/>
        </p:blipFill>
        <p:spPr bwMode="auto">
          <a:xfrm>
            <a:off x="8079107" y="5095479"/>
            <a:ext cx="2024480" cy="183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0D55250E-1832-4B74-8121-4148622FA27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4850" y="2161937"/>
            <a:ext cx="1982885" cy="1836966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2C8B848-C420-4230-A5F3-4C78B24904F5}"/>
              </a:ext>
            </a:extLst>
          </p:cNvPr>
          <p:cNvGrpSpPr/>
          <p:nvPr/>
        </p:nvGrpSpPr>
        <p:grpSpPr>
          <a:xfrm>
            <a:off x="6389909" y="-21506"/>
            <a:ext cx="5805870" cy="1970501"/>
            <a:chOff x="169874" y="1687845"/>
            <a:chExt cx="12192000" cy="4462256"/>
          </a:xfrm>
        </p:grpSpPr>
        <p:pic>
          <p:nvPicPr>
            <p:cNvPr id="19" name="Imagem 18" descr="Uma imagem com relva, céu, exterior, campo&#10;&#10;Descrição gerada automaticamente">
              <a:extLst>
                <a:ext uri="{FF2B5EF4-FFF2-40B4-BE49-F238E27FC236}">
                  <a16:creationId xmlns:a16="http://schemas.microsoft.com/office/drawing/2014/main" id="{FFEEF1AB-59A8-4B46-B1AB-9684272419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04"/>
            <a:stretch/>
          </p:blipFill>
          <p:spPr>
            <a:xfrm>
              <a:off x="169874" y="1687846"/>
              <a:ext cx="6112183" cy="4462255"/>
            </a:xfrm>
            <a:prstGeom prst="rect">
              <a:avLst/>
            </a:prstGeom>
          </p:spPr>
        </p:pic>
        <p:pic>
          <p:nvPicPr>
            <p:cNvPr id="20" name="Imagem 19" descr="Uma imagem com parede, interior, vermelho&#10;&#10;Descrição gerada automaticamente">
              <a:extLst>
                <a:ext uri="{FF2B5EF4-FFF2-40B4-BE49-F238E27FC236}">
                  <a16:creationId xmlns:a16="http://schemas.microsoft.com/office/drawing/2014/main" id="{F7568779-FBF1-4394-AF33-CCCC99D2BA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11894"/>
            <a:stretch/>
          </p:blipFill>
          <p:spPr>
            <a:xfrm>
              <a:off x="6282057" y="1687845"/>
              <a:ext cx="6079817" cy="4462254"/>
            </a:xfrm>
            <a:prstGeom prst="rect">
              <a:avLst/>
            </a:prstGeom>
          </p:spPr>
        </p:pic>
      </p:grpSp>
      <p:pic>
        <p:nvPicPr>
          <p:cNvPr id="21" name="Imagem 20" descr="Uma imagem com relva, natureza, montanha, costa&#10;&#10;Descrição gerada automaticamente">
            <a:extLst>
              <a:ext uri="{FF2B5EF4-FFF2-40B4-BE49-F238E27FC236}">
                <a16:creationId xmlns:a16="http://schemas.microsoft.com/office/drawing/2014/main" id="{6909CB40-065C-4231-A5BE-BF80846A11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" y="-320471"/>
            <a:ext cx="3252788" cy="22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9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047276A-3DDF-49E2-9629-F93F5CC84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4" y="276225"/>
            <a:ext cx="6130993" cy="862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/>
              <a:t>DNI-A Project </a:t>
            </a:r>
            <a:r>
              <a:rPr lang="pt-PT" sz="1600" dirty="0"/>
              <a:t>(Grant n. </a:t>
            </a:r>
            <a:r>
              <a:rPr lang="pt-PT" sz="1600" b="0" i="0" u="none" strike="noStrike" baseline="0" dirty="0">
                <a:solidFill>
                  <a:srgbClr val="00000A"/>
                </a:solidFill>
                <a:latin typeface="Calibri" panose="020F0502020204030204" pitchFamily="34" charset="0"/>
              </a:rPr>
              <a:t>ALT20-03-0145-FEDER-000011)</a:t>
            </a:r>
            <a:endParaRPr lang="pt-PT" sz="16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BE043B8-DD51-424D-AE33-346AA8ECB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524B5EB-FCAA-47B9-829D-19EF5B264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5</a:t>
            </a:fld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2E4CC69-3705-4970-B059-EB39E67157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79988"/>
            <a:ext cx="2850078" cy="445596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47184A7-D4ED-4427-832E-B2BA29DE87FF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82895" y="2643188"/>
            <a:ext cx="2183885" cy="3092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853D73B-DF44-470C-8576-518277800793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6837" y="992569"/>
            <a:ext cx="3087528" cy="179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F47A1DD-1BD4-44AC-A32D-5C1B76AB65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70421" y="224214"/>
            <a:ext cx="2265821" cy="3016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m 10" descr="Uma imagem com relva, exterior, céu, árvore&#10;&#10;Descrição gerada automaticamente">
            <a:extLst>
              <a:ext uri="{FF2B5EF4-FFF2-40B4-BE49-F238E27FC236}">
                <a16:creationId xmlns:a16="http://schemas.microsoft.com/office/drawing/2014/main" id="{56ABD30F-0644-45D8-AA70-B9292A3F1CA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8998" y="3243796"/>
            <a:ext cx="3087528" cy="252359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A7DAF5F-84A1-4478-8733-7BDAD1F620D3}"/>
              </a:ext>
            </a:extLst>
          </p:cNvPr>
          <p:cNvSpPr txBox="1"/>
          <p:nvPr/>
        </p:nvSpPr>
        <p:spPr>
          <a:xfrm>
            <a:off x="-43269" y="5735948"/>
            <a:ext cx="12235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Source Sans Pro" panose="020B0503030403020204" pitchFamily="34" charset="0"/>
                <a:ea typeface="Source Sans Pro" panose="020B0503030403020204" pitchFamily="34" charset="0"/>
              </a:rPr>
              <a:t>14 stations network with two axis sun tracking systems, pyranometers, pyrheliometer, temperature and humidity sensors, distributed mainly in the south of Portugal.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8127E6D-C3BC-4FAD-B831-7DE769FD00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3311" y="1090612"/>
            <a:ext cx="3191689" cy="4676775"/>
          </a:xfrm>
          <a:prstGeom prst="rect">
            <a:avLst/>
          </a:prstGeom>
        </p:spPr>
      </p:pic>
      <p:pic>
        <p:nvPicPr>
          <p:cNvPr id="17" name="Imagem 16" descr="Uma imagem com texto&#10;&#10;Descrição gerada automaticamente">
            <a:extLst>
              <a:ext uri="{FF2B5EF4-FFF2-40B4-BE49-F238E27FC236}">
                <a16:creationId xmlns:a16="http://schemas.microsoft.com/office/drawing/2014/main" id="{29F35C97-15E0-4FFC-8B7C-2ACB8BC060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139643"/>
            <a:ext cx="4503420" cy="72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91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BE043B8-DD51-424D-AE33-346AA8ECB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524B5EB-FCAA-47B9-829D-19EF5B264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6</a:t>
            </a:fld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4606761-6989-4209-B754-26F63BAC4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5" y="251155"/>
            <a:ext cx="2468656" cy="553222"/>
          </a:xfrm>
          <a:prstGeom prst="rect">
            <a:avLst/>
          </a:prstGeom>
        </p:spPr>
      </p:pic>
      <p:sp>
        <p:nvSpPr>
          <p:cNvPr id="9" name="Espace réservé du pied de page 6">
            <a:extLst>
              <a:ext uri="{FF2B5EF4-FFF2-40B4-BE49-F238E27FC236}">
                <a16:creationId xmlns:a16="http://schemas.microsoft.com/office/drawing/2014/main" id="{9A1A4BB9-4EBD-4528-9537-8F69D7F1C40C}"/>
              </a:ext>
            </a:extLst>
          </p:cNvPr>
          <p:cNvSpPr txBox="1">
            <a:spLocks/>
          </p:cNvSpPr>
          <p:nvPr/>
        </p:nvSpPr>
        <p:spPr>
          <a:xfrm>
            <a:off x="658811" y="6024716"/>
            <a:ext cx="11406189" cy="324351"/>
          </a:xfrm>
          <a:prstGeom prst="rect">
            <a:avLst/>
          </a:prstGeom>
          <a:noFill/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b="0"/>
              <a:t>This project has received funds from the European Union’s Horizon2020 research and innovation </a:t>
            </a:r>
            <a:r>
              <a:rPr lang="en-GB" sz="1500" b="0">
                <a:latin typeface="Source Sans Pro" panose="020B0503030403020204" pitchFamily="34" charset="0"/>
                <a:ea typeface="Source Sans Pro" panose="020B0503030403020204" pitchFamily="34" charset="0"/>
              </a:rPr>
              <a:t>programme</a:t>
            </a:r>
            <a:r>
              <a:rPr lang="en-GB" sz="1500" b="0"/>
              <a:t> under Grant Agreement 864400</a:t>
            </a:r>
            <a:endParaRPr lang="en-GB" sz="1500" b="0" dirty="0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8B6A0A7F-6D2F-426F-BDAA-0692CE7A6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226" y="6037346"/>
            <a:ext cx="471585" cy="299089"/>
          </a:xfrm>
          <a:prstGeom prst="rect">
            <a:avLst/>
          </a:prstGeom>
        </p:spPr>
      </p:pic>
      <p:pic>
        <p:nvPicPr>
          <p:cNvPr id="11" name="Imagem 10" descr="Uma imagem com sentado, azul, homem, mesa&#10;&#10;Descrição gerada automaticamente">
            <a:extLst>
              <a:ext uri="{FF2B5EF4-FFF2-40B4-BE49-F238E27FC236}">
                <a16:creationId xmlns:a16="http://schemas.microsoft.com/office/drawing/2014/main" id="{0F45272F-A350-4025-B80F-90CA7FC709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629522" y="1633020"/>
            <a:ext cx="3286513" cy="195673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34C7079-7052-4FDF-9880-C9BAB4E64E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3140" y="3598208"/>
            <a:ext cx="2518690" cy="217287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10364204-2B30-4E64-83F9-49F00A591AF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930" y="72801"/>
            <a:ext cx="4533900" cy="335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m 15" descr="Uma imagem com texto, interior, contentor, equipamento&#10;&#10;Descrição gerada automaticamente">
            <a:extLst>
              <a:ext uri="{FF2B5EF4-FFF2-40B4-BE49-F238E27FC236}">
                <a16:creationId xmlns:a16="http://schemas.microsoft.com/office/drawing/2014/main" id="{6BCDA7A8-F262-4D1D-86DA-26A6F86976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033" y="973585"/>
            <a:ext cx="3508301" cy="263122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DD7FCED-36BB-409B-ADE1-15AA26DA25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2926" y="2625860"/>
            <a:ext cx="4498083" cy="3356199"/>
          </a:xfrm>
          <a:prstGeom prst="rect">
            <a:avLst/>
          </a:prstGeom>
        </p:spPr>
      </p:pic>
      <p:sp>
        <p:nvSpPr>
          <p:cNvPr id="24" name="Seta: Para a Direita 23">
            <a:extLst>
              <a:ext uri="{FF2B5EF4-FFF2-40B4-BE49-F238E27FC236}">
                <a16:creationId xmlns:a16="http://schemas.microsoft.com/office/drawing/2014/main" id="{C8FB2DE4-D9C4-4043-9D4B-3AAF121F3566}"/>
              </a:ext>
            </a:extLst>
          </p:cNvPr>
          <p:cNvSpPr/>
          <p:nvPr/>
        </p:nvSpPr>
        <p:spPr>
          <a:xfrm rot="5400000">
            <a:off x="841596" y="4235105"/>
            <a:ext cx="500061" cy="659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B69CCC5-9168-4B5A-B7F9-3DAC92CD0A04}"/>
              </a:ext>
            </a:extLst>
          </p:cNvPr>
          <p:cNvSpPr txBox="1"/>
          <p:nvPr/>
        </p:nvSpPr>
        <p:spPr>
          <a:xfrm>
            <a:off x="255495" y="4865741"/>
            <a:ext cx="425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 be deployed in 10 residential end-users.</a:t>
            </a:r>
          </a:p>
        </p:txBody>
      </p:sp>
    </p:spTree>
    <p:extLst>
      <p:ext uri="{BB962C8B-B14F-4D97-AF65-F5344CB8AC3E}">
        <p14:creationId xmlns:p14="http://schemas.microsoft.com/office/powerpoint/2010/main" val="266008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BE043B8-DD51-424D-AE33-346AA8ECB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524B5EB-FCAA-47B9-829D-19EF5B264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7</a:t>
            </a:fld>
            <a:endParaRPr lang="pt-PT"/>
          </a:p>
        </p:txBody>
      </p:sp>
      <p:pic>
        <p:nvPicPr>
          <p:cNvPr id="6" name="Marcador de Posição de Conteúdo 12" descr="Uma imagem com texto&#10;&#10;Descrição gerada automaticamente">
            <a:extLst>
              <a:ext uri="{FF2B5EF4-FFF2-40B4-BE49-F238E27FC236}">
                <a16:creationId xmlns:a16="http://schemas.microsoft.com/office/drawing/2014/main" id="{30051725-C87A-47B1-B62D-581EEE2EB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4" y="97320"/>
            <a:ext cx="3598676" cy="1002163"/>
          </a:xfrm>
        </p:spPr>
      </p:pic>
      <p:sp>
        <p:nvSpPr>
          <p:cNvPr id="9" name="Marcador de Posição de Conteúdo 1">
            <a:extLst>
              <a:ext uri="{FF2B5EF4-FFF2-40B4-BE49-F238E27FC236}">
                <a16:creationId xmlns:a16="http://schemas.microsoft.com/office/drawing/2014/main" id="{B39EA74B-04C2-4576-9AC8-9F2B4C11F00C}"/>
              </a:ext>
            </a:extLst>
          </p:cNvPr>
          <p:cNvSpPr txBox="1">
            <a:spLocks/>
          </p:cNvSpPr>
          <p:nvPr/>
        </p:nvSpPr>
        <p:spPr>
          <a:xfrm>
            <a:off x="6183389" y="2385561"/>
            <a:ext cx="5834059" cy="140839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ontserrat Medium" charset="0"/>
                <a:ea typeface="Montserrat Medium" charset="0"/>
                <a:cs typeface="Montserrat Medium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20000"/>
              </a:lnSpc>
              <a:buNone/>
            </a:pPr>
            <a:r>
              <a:rPr lang="en-GB" sz="1800" b="1" spc="50" dirty="0">
                <a:solidFill>
                  <a:srgbClr val="333539"/>
                </a:solidFill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Linear degradation model </a:t>
            </a:r>
            <a:r>
              <a:rPr lang="en-GB" sz="1800" spc="50" dirty="0">
                <a:solidFill>
                  <a:srgbClr val="333539"/>
                </a:solidFill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from the beginning of operation:</a:t>
            </a:r>
            <a:endParaRPr lang="en-GB" sz="1800" b="1" spc="50" dirty="0">
              <a:solidFill>
                <a:srgbClr val="FF0000"/>
              </a:solidFill>
              <a:latin typeface="+mn-lt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1800" b="1" spc="50" dirty="0">
                <a:solidFill>
                  <a:srgbClr val="FF0000"/>
                </a:solidFill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Conservative scenario: -0.8%/year.</a:t>
            </a: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1800" b="1" spc="50" dirty="0">
                <a:solidFill>
                  <a:srgbClr val="00B0F0"/>
                </a:solidFill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Tight scenario: -0.25%/year.</a:t>
            </a:r>
            <a:endParaRPr lang="en-GB" sz="1800" b="1" spc="50" dirty="0">
              <a:solidFill>
                <a:srgbClr val="FF0000"/>
              </a:solidFill>
              <a:latin typeface="+mn-lt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1800" b="1" spc="50" dirty="0">
                <a:solidFill>
                  <a:srgbClr val="333539"/>
                </a:solidFill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Reasonable scenario: -0.45%/year.</a:t>
            </a: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GB" sz="1800" b="1" spc="50" dirty="0">
              <a:solidFill>
                <a:srgbClr val="FF0000"/>
              </a:solidFill>
              <a:latin typeface="+mn-lt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pt-PT" sz="1800" b="1" spc="50" dirty="0">
              <a:solidFill>
                <a:srgbClr val="333539"/>
              </a:solidFill>
              <a:latin typeface="+mn-lt"/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Grupo 10">
            <a:extLst>
              <a:ext uri="{FF2B5EF4-FFF2-40B4-BE49-F238E27FC236}">
                <a16:creationId xmlns:a16="http://schemas.microsoft.com/office/drawing/2014/main" id="{9B27A781-CA81-4DF9-A857-9D6F2895B7C3}"/>
              </a:ext>
            </a:extLst>
          </p:cNvPr>
          <p:cNvGrpSpPr/>
          <p:nvPr/>
        </p:nvGrpSpPr>
        <p:grpSpPr>
          <a:xfrm>
            <a:off x="6908047" y="4375105"/>
            <a:ext cx="3974934" cy="720080"/>
            <a:chOff x="2380359" y="4217878"/>
            <a:chExt cx="3974934" cy="720080"/>
          </a:xfrm>
        </p:grpSpPr>
        <p:cxnSp>
          <p:nvCxnSpPr>
            <p:cNvPr id="11" name="14 Conector recto">
              <a:extLst>
                <a:ext uri="{FF2B5EF4-FFF2-40B4-BE49-F238E27FC236}">
                  <a16:creationId xmlns:a16="http://schemas.microsoft.com/office/drawing/2014/main" id="{4654949F-D495-4A16-B209-2566DB53CEB8}"/>
                </a:ext>
              </a:extLst>
            </p:cNvPr>
            <p:cNvCxnSpPr/>
            <p:nvPr/>
          </p:nvCxnSpPr>
          <p:spPr>
            <a:xfrm>
              <a:off x="2380359" y="4217878"/>
              <a:ext cx="3600400" cy="720080"/>
            </a:xfrm>
            <a:prstGeom prst="line">
              <a:avLst/>
            </a:prstGeom>
            <a:noFill/>
            <a:ln w="25400" cap="flat" cmpd="sng" algn="ctr">
              <a:solidFill>
                <a:srgbClr val="00B0F0"/>
              </a:solidFill>
              <a:prstDash val="solid"/>
            </a:ln>
            <a:effectLst/>
          </p:spPr>
        </p:cxnSp>
        <p:sp>
          <p:nvSpPr>
            <p:cNvPr id="12" name="18 CuadroTexto">
              <a:extLst>
                <a:ext uri="{FF2B5EF4-FFF2-40B4-BE49-F238E27FC236}">
                  <a16:creationId xmlns:a16="http://schemas.microsoft.com/office/drawing/2014/main" id="{B4B60993-A83B-46F8-B726-8E2576049231}"/>
                </a:ext>
              </a:extLst>
            </p:cNvPr>
            <p:cNvSpPr txBox="1"/>
            <p:nvPr/>
          </p:nvSpPr>
          <p:spPr>
            <a:xfrm>
              <a:off x="4605513" y="4375094"/>
              <a:ext cx="17497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1075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- 0.25 %/</a:t>
              </a:r>
              <a:r>
                <a:rPr kumimoji="0" lang="es-ES_tradnl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year</a:t>
              </a:r>
              <a:endPara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 Light"/>
                <a:sym typeface="Helvetica Neue Light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96AE9EE2-CF43-4039-A629-A7F6FAC11024}"/>
              </a:ext>
            </a:extLst>
          </p:cNvPr>
          <p:cNvGrpSpPr/>
          <p:nvPr/>
        </p:nvGrpSpPr>
        <p:grpSpPr>
          <a:xfrm>
            <a:off x="5986359" y="3957506"/>
            <a:ext cx="5904656" cy="2269056"/>
            <a:chOff x="1458671" y="3800279"/>
            <a:chExt cx="5904656" cy="2269056"/>
          </a:xfrm>
        </p:grpSpPr>
        <p:cxnSp>
          <p:nvCxnSpPr>
            <p:cNvPr id="14" name="16 Conector recto">
              <a:extLst>
                <a:ext uri="{FF2B5EF4-FFF2-40B4-BE49-F238E27FC236}">
                  <a16:creationId xmlns:a16="http://schemas.microsoft.com/office/drawing/2014/main" id="{55514D62-D3D9-47C9-8481-37A47FAD3D0E}"/>
                </a:ext>
              </a:extLst>
            </p:cNvPr>
            <p:cNvCxnSpPr/>
            <p:nvPr/>
          </p:nvCxnSpPr>
          <p:spPr>
            <a:xfrm>
              <a:off x="5995175" y="4952407"/>
              <a:ext cx="0" cy="720080"/>
            </a:xfrm>
            <a:prstGeom prst="line">
              <a:avLst/>
            </a:prstGeom>
            <a:noFill/>
            <a:ln w="9525" cap="flat" cmpd="sng" algn="ctr">
              <a:solidFill>
                <a:srgbClr val="E32D91">
                  <a:shade val="95000"/>
                  <a:satMod val="104999"/>
                </a:srgbClr>
              </a:solidFill>
              <a:prstDash val="dash"/>
            </a:ln>
            <a:effectLst/>
          </p:spPr>
        </p:cxnSp>
        <p:sp>
          <p:nvSpPr>
            <p:cNvPr id="15" name="17 CuadroTexto">
              <a:extLst>
                <a:ext uri="{FF2B5EF4-FFF2-40B4-BE49-F238E27FC236}">
                  <a16:creationId xmlns:a16="http://schemas.microsoft.com/office/drawing/2014/main" id="{6703C1B2-CB46-4487-B663-E91A9E720984}"/>
                </a:ext>
              </a:extLst>
            </p:cNvPr>
            <p:cNvSpPr txBox="1"/>
            <p:nvPr/>
          </p:nvSpPr>
          <p:spPr>
            <a:xfrm>
              <a:off x="5537917" y="5730781"/>
              <a:ext cx="1369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1075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25  </a:t>
              </a:r>
              <a:r>
                <a:rPr kumimoji="0" lang="es-ES_tradnl" sz="1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years</a:t>
              </a:r>
              <a:endParaRPr kumimoji="0" lang="es-ES_tradnl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sym typeface="Helvetica Neue Light"/>
              </a:endParaRPr>
            </a:p>
          </p:txBody>
        </p:sp>
        <p:cxnSp>
          <p:nvCxnSpPr>
            <p:cNvPr id="16" name="12 Conector recto de flecha">
              <a:extLst>
                <a:ext uri="{FF2B5EF4-FFF2-40B4-BE49-F238E27FC236}">
                  <a16:creationId xmlns:a16="http://schemas.microsoft.com/office/drawing/2014/main" id="{B6546BF5-8173-4071-8385-369D680FAA4B}"/>
                </a:ext>
              </a:extLst>
            </p:cNvPr>
            <p:cNvCxnSpPr/>
            <p:nvPr/>
          </p:nvCxnSpPr>
          <p:spPr>
            <a:xfrm flipV="1">
              <a:off x="2394775" y="3800279"/>
              <a:ext cx="0" cy="2088232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7" name="13 Conector recto de flecha">
              <a:extLst>
                <a:ext uri="{FF2B5EF4-FFF2-40B4-BE49-F238E27FC236}">
                  <a16:creationId xmlns:a16="http://schemas.microsoft.com/office/drawing/2014/main" id="{C65DCF29-E33C-49C0-BFC7-ACDBB16227F2}"/>
                </a:ext>
              </a:extLst>
            </p:cNvPr>
            <p:cNvCxnSpPr/>
            <p:nvPr/>
          </p:nvCxnSpPr>
          <p:spPr>
            <a:xfrm>
              <a:off x="1962727" y="5672487"/>
              <a:ext cx="5400600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8" name="24 CuadroTexto">
              <a:extLst>
                <a:ext uri="{FF2B5EF4-FFF2-40B4-BE49-F238E27FC236}">
                  <a16:creationId xmlns:a16="http://schemas.microsoft.com/office/drawing/2014/main" id="{C7CC0475-E903-416A-B390-8EDC8DB38328}"/>
                </a:ext>
              </a:extLst>
            </p:cNvPr>
            <p:cNvSpPr txBox="1"/>
            <p:nvPr/>
          </p:nvSpPr>
          <p:spPr>
            <a:xfrm>
              <a:off x="1458671" y="3866184"/>
              <a:ext cx="1008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1075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Power</a:t>
              </a:r>
              <a:endParaRPr kumimoji="0" lang="es-ES_tradnl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sym typeface="Helvetica Neue Light"/>
              </a:endParaRPr>
            </a:p>
          </p:txBody>
        </p:sp>
      </p:grpSp>
      <p:grpSp>
        <p:nvGrpSpPr>
          <p:cNvPr id="19" name="Grupo 7">
            <a:extLst>
              <a:ext uri="{FF2B5EF4-FFF2-40B4-BE49-F238E27FC236}">
                <a16:creationId xmlns:a16="http://schemas.microsoft.com/office/drawing/2014/main" id="{771BC35D-8ABE-4591-814A-D1DAECD15FBD}"/>
              </a:ext>
            </a:extLst>
          </p:cNvPr>
          <p:cNvGrpSpPr/>
          <p:nvPr/>
        </p:nvGrpSpPr>
        <p:grpSpPr>
          <a:xfrm>
            <a:off x="6930721" y="4380434"/>
            <a:ext cx="3603478" cy="1297676"/>
            <a:chOff x="2403033" y="4223207"/>
            <a:chExt cx="3603478" cy="1297676"/>
          </a:xfrm>
        </p:grpSpPr>
        <p:sp>
          <p:nvSpPr>
            <p:cNvPr id="20" name="19 CuadroTexto">
              <a:extLst>
                <a:ext uri="{FF2B5EF4-FFF2-40B4-BE49-F238E27FC236}">
                  <a16:creationId xmlns:a16="http://schemas.microsoft.com/office/drawing/2014/main" id="{C9D75372-385D-4ED0-8852-9B7F5FF5A768}"/>
                </a:ext>
              </a:extLst>
            </p:cNvPr>
            <p:cNvSpPr txBox="1"/>
            <p:nvPr/>
          </p:nvSpPr>
          <p:spPr>
            <a:xfrm>
              <a:off x="4081733" y="5182329"/>
              <a:ext cx="12859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1075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- 0.8 %/</a:t>
              </a:r>
              <a:r>
                <a:rPr kumimoji="0" lang="es-ES_tradnl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year</a:t>
              </a:r>
              <a:endPara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Neue Light"/>
                <a:sym typeface="Helvetica Neue Light"/>
              </a:endParaRPr>
            </a:p>
          </p:txBody>
        </p:sp>
        <p:cxnSp>
          <p:nvCxnSpPr>
            <p:cNvPr id="21" name="14 Conector recto">
              <a:extLst>
                <a:ext uri="{FF2B5EF4-FFF2-40B4-BE49-F238E27FC236}">
                  <a16:creationId xmlns:a16="http://schemas.microsoft.com/office/drawing/2014/main" id="{8B9FD865-8C8E-41D0-8148-11EC191000D0}"/>
                </a:ext>
              </a:extLst>
            </p:cNvPr>
            <p:cNvCxnSpPr/>
            <p:nvPr/>
          </p:nvCxnSpPr>
          <p:spPr>
            <a:xfrm>
              <a:off x="2403033" y="4223207"/>
              <a:ext cx="3603478" cy="1247959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grpSp>
        <p:nvGrpSpPr>
          <p:cNvPr id="22" name="Grupo 8">
            <a:extLst>
              <a:ext uri="{FF2B5EF4-FFF2-40B4-BE49-F238E27FC236}">
                <a16:creationId xmlns:a16="http://schemas.microsoft.com/office/drawing/2014/main" id="{29E0483D-3632-41A6-9FE0-93D6615061A9}"/>
              </a:ext>
            </a:extLst>
          </p:cNvPr>
          <p:cNvGrpSpPr/>
          <p:nvPr/>
        </p:nvGrpSpPr>
        <p:grpSpPr>
          <a:xfrm>
            <a:off x="6914206" y="4389554"/>
            <a:ext cx="5199820" cy="1075325"/>
            <a:chOff x="2386518" y="4232327"/>
            <a:chExt cx="5199820" cy="1075325"/>
          </a:xfrm>
        </p:grpSpPr>
        <p:cxnSp>
          <p:nvCxnSpPr>
            <p:cNvPr id="23" name="15 Conector recto">
              <a:extLst>
                <a:ext uri="{FF2B5EF4-FFF2-40B4-BE49-F238E27FC236}">
                  <a16:creationId xmlns:a16="http://schemas.microsoft.com/office/drawing/2014/main" id="{36DE47B5-6E2A-4E8F-82FD-AFE95607AB26}"/>
                </a:ext>
              </a:extLst>
            </p:cNvPr>
            <p:cNvCxnSpPr/>
            <p:nvPr/>
          </p:nvCxnSpPr>
          <p:spPr>
            <a:xfrm>
              <a:off x="2386518" y="4232327"/>
              <a:ext cx="3628250" cy="906952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24" name="18 CuadroTexto">
              <a:extLst>
                <a:ext uri="{FF2B5EF4-FFF2-40B4-BE49-F238E27FC236}">
                  <a16:creationId xmlns:a16="http://schemas.microsoft.com/office/drawing/2014/main" id="{DCB16102-1839-444C-A5D5-A4BFD42E4026}"/>
                </a:ext>
              </a:extLst>
            </p:cNvPr>
            <p:cNvSpPr txBox="1"/>
            <p:nvPr/>
          </p:nvSpPr>
          <p:spPr>
            <a:xfrm>
              <a:off x="5836558" y="4969098"/>
              <a:ext cx="17497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1075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- 0.45 %/</a:t>
              </a:r>
              <a:r>
                <a:rPr kumimoji="0" lang="es-ES_tradnl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 Light"/>
                  <a:sym typeface="Helvetica Neue Light"/>
                </a:rPr>
                <a:t>year</a:t>
              </a:r>
              <a:endPara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/>
                <a:sym typeface="Helvetica Neue Light"/>
              </a:endParaRPr>
            </a:p>
          </p:txBody>
        </p:sp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9EB32-C7B0-4FE9-AF17-B5C3D0F5C278}"/>
              </a:ext>
            </a:extLst>
          </p:cNvPr>
          <p:cNvSpPr txBox="1"/>
          <p:nvPr/>
        </p:nvSpPr>
        <p:spPr>
          <a:xfrm>
            <a:off x="1124328" y="11031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s-ES" sz="1800" b="1" kern="1400" spc="-50" dirty="0">
                <a:solidFill>
                  <a:srgbClr val="0072A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GRECO open </a:t>
            </a:r>
            <a:r>
              <a:rPr lang="es-ES" sz="1800" b="1" kern="1400" spc="-50" dirty="0" err="1">
                <a:solidFill>
                  <a:srgbClr val="0072A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es-ES" sz="1800" b="1" kern="1400" spc="-50" dirty="0">
                <a:solidFill>
                  <a:srgbClr val="0072A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b="1" kern="1400" spc="-50" dirty="0" err="1">
                <a:solidFill>
                  <a:srgbClr val="0072A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800" b="1" kern="1400" spc="-50" dirty="0">
                <a:solidFill>
                  <a:srgbClr val="0072A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“Old PV modules” </a:t>
            </a:r>
            <a:endParaRPr lang="pt-PT" sz="1800" spc="50" dirty="0">
              <a:solidFill>
                <a:srgbClr val="333539"/>
              </a:solidFill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8E5C99F4-8595-4DE9-9F4D-5A8E91F08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86" y="1471499"/>
            <a:ext cx="4406632" cy="2326722"/>
          </a:xfrm>
          <a:prstGeom prst="rect">
            <a:avLst/>
          </a:prstGeom>
        </p:spPr>
      </p:pic>
      <p:sp>
        <p:nvSpPr>
          <p:cNvPr id="30" name="Seta: Para a Direita 29">
            <a:extLst>
              <a:ext uri="{FF2B5EF4-FFF2-40B4-BE49-F238E27FC236}">
                <a16:creationId xmlns:a16="http://schemas.microsoft.com/office/drawing/2014/main" id="{7701D41C-2CE1-459E-BCFE-DA2DA203BC1F}"/>
              </a:ext>
            </a:extLst>
          </p:cNvPr>
          <p:cNvSpPr/>
          <p:nvPr/>
        </p:nvSpPr>
        <p:spPr>
          <a:xfrm rot="5400000">
            <a:off x="2594196" y="3826685"/>
            <a:ext cx="500061" cy="659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2E20741-3CB1-4888-9A6E-47600E593E54}"/>
              </a:ext>
            </a:extLst>
          </p:cNvPr>
          <p:cNvSpPr txBox="1"/>
          <p:nvPr/>
        </p:nvSpPr>
        <p:spPr>
          <a:xfrm>
            <a:off x="1026622" y="4526160"/>
            <a:ext cx="3939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Engaged 110 PV installations in Europe.</a:t>
            </a:r>
          </a:p>
          <a:p>
            <a:r>
              <a:rPr lang="en-GB" dirty="0"/>
              <a:t>Final data selection: </a:t>
            </a:r>
          </a:p>
          <a:p>
            <a:r>
              <a:rPr lang="en-GB" dirty="0"/>
              <a:t>more than 110MW, </a:t>
            </a:r>
          </a:p>
          <a:p>
            <a:r>
              <a:rPr lang="en-GB" dirty="0"/>
              <a:t>10 different PV manufacturers </a:t>
            </a:r>
          </a:p>
        </p:txBody>
      </p: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EB6EC3BE-459F-4A9B-A619-35A917255A22}"/>
              </a:ext>
            </a:extLst>
          </p:cNvPr>
          <p:cNvSpPr/>
          <p:nvPr/>
        </p:nvSpPr>
        <p:spPr>
          <a:xfrm>
            <a:off x="5182086" y="4765557"/>
            <a:ext cx="500061" cy="659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40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199;p11" descr="Marcador">
            <a:extLst>
              <a:ext uri="{FF2B5EF4-FFF2-40B4-BE49-F238E27FC236}">
                <a16:creationId xmlns:a16="http://schemas.microsoft.com/office/drawing/2014/main" id="{64CE6C30-C700-4319-A850-BEC9277ACF7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14827" y="4761163"/>
            <a:ext cx="577471" cy="577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00;p11" descr="Envelope">
            <a:extLst>
              <a:ext uri="{FF2B5EF4-FFF2-40B4-BE49-F238E27FC236}">
                <a16:creationId xmlns:a16="http://schemas.microsoft.com/office/drawing/2014/main" id="{96C4F935-D34F-4453-8F00-06AA8EA6B2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109" y="3364431"/>
            <a:ext cx="682547" cy="682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01;p11" descr="Globo Terrestre - Europa e África">
            <a:extLst>
              <a:ext uri="{FF2B5EF4-FFF2-40B4-BE49-F238E27FC236}">
                <a16:creationId xmlns:a16="http://schemas.microsoft.com/office/drawing/2014/main" id="{27850EF0-D0BB-4397-909C-3D25E357A94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1287" y="4056815"/>
            <a:ext cx="577471" cy="57747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Marcador de Posição do Número do Diapositivo 29">
            <a:extLst>
              <a:ext uri="{FF2B5EF4-FFF2-40B4-BE49-F238E27FC236}">
                <a16:creationId xmlns:a16="http://schemas.microsoft.com/office/drawing/2014/main" id="{7E27CC91-5B2F-437E-A08A-B8243814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6130-3315-46EF-B812-A2C3ABEF5EED}" type="slidenum">
              <a:rPr lang="pt-PT" smtClean="0"/>
              <a:t>8</a:t>
            </a:fld>
            <a:endParaRPr lang="pt-PT"/>
          </a:p>
        </p:txBody>
      </p:sp>
      <p:pic>
        <p:nvPicPr>
          <p:cNvPr id="10" name="Marcador de Posição de Conteúdo 12" descr="Uma imagem com texto&#10;&#10;Descrição gerada automaticamente">
            <a:extLst>
              <a:ext uri="{FF2B5EF4-FFF2-40B4-BE49-F238E27FC236}">
                <a16:creationId xmlns:a16="http://schemas.microsoft.com/office/drawing/2014/main" id="{32519D5E-0BF4-417C-A931-846DD31C84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415" y="45513"/>
            <a:ext cx="5359022" cy="1492386"/>
          </a:xfrm>
        </p:spPr>
      </p:pic>
      <p:sp>
        <p:nvSpPr>
          <p:cNvPr id="11" name="Espace réservé du pied de page 6">
            <a:extLst>
              <a:ext uri="{FF2B5EF4-FFF2-40B4-BE49-F238E27FC236}">
                <a16:creationId xmlns:a16="http://schemas.microsoft.com/office/drawing/2014/main" id="{2C738FFD-B000-4B55-A167-B0B75A675BC3}"/>
              </a:ext>
            </a:extLst>
          </p:cNvPr>
          <p:cNvSpPr txBox="1">
            <a:spLocks/>
          </p:cNvSpPr>
          <p:nvPr/>
        </p:nvSpPr>
        <p:spPr>
          <a:xfrm>
            <a:off x="658811" y="5853267"/>
            <a:ext cx="11406189" cy="324351"/>
          </a:xfrm>
          <a:prstGeom prst="rect">
            <a:avLst/>
          </a:prstGeom>
          <a:noFill/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This project has received funds from the European Union’s Horizon2020 research and innovation </a:t>
            </a:r>
            <a:r>
              <a:rPr lang="en-GB" sz="15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programme</a:t>
            </a:r>
            <a:r>
              <a:rPr lang="en-GB" sz="1500" dirty="0"/>
              <a:t> under Grant Agreement 787289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5B8F9014-98AC-4E07-A24C-151B942294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7226" y="5865897"/>
            <a:ext cx="471585" cy="29908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583CF44-8AC9-4557-837F-8B186FC29651}"/>
              </a:ext>
            </a:extLst>
          </p:cNvPr>
          <p:cNvSpPr txBox="1"/>
          <p:nvPr/>
        </p:nvSpPr>
        <p:spPr>
          <a:xfrm>
            <a:off x="3879360" y="2393062"/>
            <a:ext cx="3939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Thank you!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6DF91A2-8E55-4566-A6C8-7D1785F0286A}"/>
              </a:ext>
            </a:extLst>
          </p:cNvPr>
          <p:cNvSpPr txBox="1"/>
          <p:nvPr/>
        </p:nvSpPr>
        <p:spPr>
          <a:xfrm>
            <a:off x="3363308" y="3145699"/>
            <a:ext cx="5090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Luis Fialho</a:t>
            </a:r>
          </a:p>
          <a:p>
            <a:pPr algn="ctr"/>
            <a:r>
              <a:rPr lang="en-GB" sz="2000" dirty="0"/>
              <a:t>lafialho@uevora.pt</a:t>
            </a:r>
          </a:p>
        </p:txBody>
      </p:sp>
    </p:spTree>
    <p:extLst>
      <p:ext uri="{BB962C8B-B14F-4D97-AF65-F5344CB8AC3E}">
        <p14:creationId xmlns:p14="http://schemas.microsoft.com/office/powerpoint/2010/main" val="30967113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222</Words>
  <Application>Microsoft Office PowerPoint</Application>
  <PresentationFormat>Ecrã Panorâmico</PresentationFormat>
  <Paragraphs>41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4" baseType="lpstr">
      <vt:lpstr>Arial</vt:lpstr>
      <vt:lpstr>Calibri</vt:lpstr>
      <vt:lpstr>Helvetica Neue Light</vt:lpstr>
      <vt:lpstr>Source Sans Pro</vt:lpstr>
      <vt:lpstr>Wingdings</vt:lpstr>
      <vt:lpstr>Tema do Office</vt:lpstr>
      <vt:lpstr>A decade developing energy engineering solutions with and for society</vt:lpstr>
      <vt:lpstr>Apresentação do PowerPoint</vt:lpstr>
      <vt:lpstr>The challenge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Fialho</dc:creator>
  <cp:lastModifiedBy>Luís André Pereira Fialho</cp:lastModifiedBy>
  <cp:revision>26</cp:revision>
  <dcterms:created xsi:type="dcterms:W3CDTF">2018-11-07T16:59:07Z</dcterms:created>
  <dcterms:modified xsi:type="dcterms:W3CDTF">2021-05-28T07:54:21Z</dcterms:modified>
</cp:coreProperties>
</file>