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9" r:id="rId1"/>
    <p:sldMasterId id="2147483680" r:id="rId2"/>
    <p:sldMasterId id="2147483681" r:id="rId3"/>
  </p:sldMasterIdLst>
  <p:notesMasterIdLst>
    <p:notesMasterId r:id="rId8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</p:sldIdLst>
  <p:sldSz cx="12192000" cy="6858000"/>
  <p:notesSz cx="6858000" cy="9144000"/>
  <p:embeddedFontLst>
    <p:embeddedFont>
      <p:font typeface="Calibri" panose="020F0502020204030204" pitchFamily="34" charset="0"/>
      <p:regular r:id="rId89"/>
      <p:bold r:id="rId90"/>
      <p:italic r:id="rId91"/>
      <p:boldItalic r:id="rId92"/>
    </p:embeddedFont>
    <p:embeddedFont>
      <p:font typeface="Consolas" panose="020B0609020204030204" pitchFamily="49" charset="0"/>
      <p:regular r:id="rId93"/>
      <p:bold r:id="rId94"/>
      <p:italic r:id="rId95"/>
      <p:boldItalic r:id="rId96"/>
    </p:embeddedFont>
    <p:embeddedFont>
      <p:font typeface="Helvetica Neue" panose="020B0604020202020204" charset="0"/>
      <p:regular r:id="rId97"/>
      <p:bold r:id="rId98"/>
      <p:italic r:id="rId99"/>
      <p:boldItalic r:id="rId100"/>
    </p:embeddedFont>
    <p:embeddedFont>
      <p:font typeface="Helvetica Neue Light" panose="020B0604020202020204" charset="0"/>
      <p:regular r:id="rId101"/>
      <p:bold r:id="rId102"/>
      <p:italic r:id="rId103"/>
      <p:boldItalic r:id="rId104"/>
    </p:embeddedFont>
    <p:embeddedFont>
      <p:font typeface="Lato" panose="020B0604020202020204" charset="0"/>
      <p:regular r:id="rId105"/>
      <p:bold r:id="rId106"/>
      <p:italic r:id="rId107"/>
      <p:boldItalic r:id="rId108"/>
    </p:embeddedFont>
    <p:embeddedFont>
      <p:font typeface="Raleway" panose="020B0604020202020204" charset="0"/>
      <p:regular r:id="rId109"/>
      <p:bold r:id="rId110"/>
      <p:italic r:id="rId111"/>
      <p:boldItalic r:id="rId112"/>
    </p:embeddedFont>
    <p:embeddedFont>
      <p:font typeface="Verdana" panose="020B0604030504040204" pitchFamily="34" charset="0"/>
      <p:regular r:id="rId113"/>
      <p:bold r:id="rId114"/>
      <p:italic r:id="rId115"/>
      <p:boldItalic r:id="rId1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76EF1D1-03CF-4CD6-822D-F6586CA926ED}">
  <a:tblStyle styleId="{276EF1D1-03CF-4CD6-822D-F6586CA926E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17" Type="http://schemas.openxmlformats.org/officeDocument/2006/relationships/presProps" Target="presProps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font" Target="fonts/font1.fntdata"/><Relationship Id="rId112" Type="http://schemas.openxmlformats.org/officeDocument/2006/relationships/font" Target="fonts/font24.fntdata"/><Relationship Id="rId16" Type="http://schemas.openxmlformats.org/officeDocument/2006/relationships/slide" Target="slides/slide13.xml"/><Relationship Id="rId107" Type="http://schemas.openxmlformats.org/officeDocument/2006/relationships/font" Target="fonts/font19.fntdata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font" Target="fonts/font14.fntdata"/><Relationship Id="rId5" Type="http://schemas.openxmlformats.org/officeDocument/2006/relationships/slide" Target="slides/slide2.xml"/><Relationship Id="rId90" Type="http://schemas.openxmlformats.org/officeDocument/2006/relationships/font" Target="fonts/font2.fntdata"/><Relationship Id="rId95" Type="http://schemas.openxmlformats.org/officeDocument/2006/relationships/font" Target="fonts/font7.fntdata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font" Target="fonts/font25.fntdata"/><Relationship Id="rId118" Type="http://schemas.openxmlformats.org/officeDocument/2006/relationships/viewProps" Target="viewProps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font" Target="fonts/font15.fntdata"/><Relationship Id="rId108" Type="http://schemas.openxmlformats.org/officeDocument/2006/relationships/font" Target="fonts/font20.fntdata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font" Target="fonts/font3.fntdata"/><Relationship Id="rId96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font" Target="fonts/font26.fntdata"/><Relationship Id="rId119" Type="http://schemas.openxmlformats.org/officeDocument/2006/relationships/theme" Target="theme/theme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font" Target="fonts/font6.fntdata"/><Relationship Id="rId99" Type="http://schemas.openxmlformats.org/officeDocument/2006/relationships/font" Target="fonts/font11.fntdata"/><Relationship Id="rId101" Type="http://schemas.openxmlformats.org/officeDocument/2006/relationships/font" Target="fonts/font1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font" Target="fonts/font21.fntdata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font" Target="fonts/font9.fntdata"/><Relationship Id="rId104" Type="http://schemas.openxmlformats.org/officeDocument/2006/relationships/font" Target="fonts/font16.fntdata"/><Relationship Id="rId120" Type="http://schemas.openxmlformats.org/officeDocument/2006/relationships/tableStyles" Target="tableStyle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font" Target="fonts/font22.fntdata"/><Relationship Id="rId115" Type="http://schemas.openxmlformats.org/officeDocument/2006/relationships/font" Target="fonts/font27.fntdata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font" Target="fonts/font12.fntdata"/><Relationship Id="rId105" Type="http://schemas.openxmlformats.org/officeDocument/2006/relationships/font" Target="fonts/font17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font" Target="fonts/font5.fntdata"/><Relationship Id="rId98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openxmlformats.org/officeDocument/2006/relationships/font" Target="fonts/font28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notesMaster" Target="notesMasters/notesMaster1.xml"/><Relationship Id="rId111" Type="http://schemas.openxmlformats.org/officeDocument/2006/relationships/font" Target="fonts/font23.fntdata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106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TeamSubmission/turtle/#sec-tutorial" TargetMode="External"/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TeamSubmission/turtle/#sec-tutorial" TargetMode="External"/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0" name="Google Shape;2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5f0363ff8f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5f0363ff8f_1_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5f0363ff8f_1_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5f0363ff8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5f0363ff8f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g5f0363ff8f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5f0363ff8f_1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5f0363ff8f_1_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g5f0363ff8f_1_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5e9d13cfe3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5e9d13cfe3_0_1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5e9d13cfe3_0_1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5f0363ff8f_1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5f0363ff8f_1_1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g5f0363ff8f_1_1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5ebcf17c6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5ebcf17c6f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g5ebcf17c6f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5e8314c594_0_13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5e8314c594_0_13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04800" algn="l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20386C"/>
              </a:buClr>
              <a:buSzPts val="1200"/>
              <a:buFont typeface="Arial"/>
              <a:buChar char="•"/>
            </a:pPr>
            <a:r>
              <a:rPr lang="it-IT">
                <a:latin typeface="Arial"/>
                <a:ea typeface="Arial"/>
                <a:cs typeface="Arial"/>
                <a:sym typeface="Arial"/>
              </a:rPr>
              <a:t>It’s all about publishing data online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it-IT">
                <a:latin typeface="Arial"/>
                <a:ea typeface="Arial"/>
                <a:cs typeface="Arial"/>
                <a:sym typeface="Arial"/>
              </a:rPr>
              <a:t>We use unique identifiers (HTTP URIs)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914400" lvl="1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it-IT">
                <a:latin typeface="Arial"/>
                <a:ea typeface="Arial"/>
                <a:cs typeface="Arial"/>
                <a:sym typeface="Arial"/>
              </a:rPr>
              <a:t>You know these as pointing to </a:t>
            </a:r>
            <a:r>
              <a:rPr lang="it-IT" i="1">
                <a:latin typeface="Arial"/>
                <a:ea typeface="Arial"/>
                <a:cs typeface="Arial"/>
                <a:sym typeface="Arial"/>
              </a:rPr>
              <a:t>pages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it-IT">
                <a:latin typeface="Arial"/>
                <a:ea typeface="Arial"/>
                <a:cs typeface="Arial"/>
                <a:sym typeface="Arial"/>
              </a:rPr>
              <a:t>But rather than point to websites or their individuals pages, we point to </a:t>
            </a:r>
            <a:r>
              <a:rPr lang="it-IT" b="1" i="1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data entities</a:t>
            </a:r>
            <a:r>
              <a:rPr lang="it-IT">
                <a:latin typeface="Arial"/>
                <a:ea typeface="Arial"/>
                <a:cs typeface="Arial"/>
                <a:sym typeface="Arial"/>
              </a:rPr>
              <a:t> (people, places, etc.), and the relationships between these entities.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1371600" lvl="2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it-IT">
                <a:latin typeface="Arial"/>
                <a:ea typeface="Arial"/>
                <a:cs typeface="Arial"/>
                <a:sym typeface="Arial"/>
              </a:rPr>
              <a:t>Which means that sometimes, there is no digital resource (e.g. website, image) that the URI points to.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6096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it-IT">
                <a:latin typeface="Arial"/>
                <a:ea typeface="Arial"/>
                <a:cs typeface="Arial"/>
                <a:sym typeface="Arial"/>
              </a:rPr>
              <a:t>We do this so that machines can </a:t>
            </a:r>
            <a:r>
              <a:rPr lang="it-IT" i="1">
                <a:latin typeface="Arial"/>
                <a:ea typeface="Arial"/>
                <a:cs typeface="Arial"/>
                <a:sym typeface="Arial"/>
              </a:rPr>
              <a:t>navigate</a:t>
            </a:r>
            <a:r>
              <a:rPr lang="it-IT">
                <a:latin typeface="Arial"/>
                <a:ea typeface="Arial"/>
                <a:cs typeface="Arial"/>
                <a:sym typeface="Arial"/>
              </a:rPr>
              <a:t> the data.</a:t>
            </a:r>
            <a:endParaRPr/>
          </a:p>
        </p:txBody>
      </p:sp>
      <p:sp>
        <p:nvSpPr>
          <p:cNvPr id="292" name="Google Shape;292;g5e8314c594_0_13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5e8314c594_0_1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5e8314c594_0_13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g5e8314c594_0_13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5e8314c594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5e8314c594_0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g5e8314c594_0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5f077c20d2_0_6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5f077c20d2_0_6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100">
                <a:latin typeface="Arial"/>
                <a:ea typeface="Arial"/>
                <a:cs typeface="Arial"/>
                <a:sym typeface="Arial"/>
              </a:rPr>
              <a:t>Internet, a physical thing: Collection of fiber-optic cables around the globe (starting with 4 US universities in the late 1960’s)</a:t>
            </a:r>
            <a:endParaRPr/>
          </a:p>
        </p:txBody>
      </p:sp>
      <p:sp>
        <p:nvSpPr>
          <p:cNvPr id="319" name="Google Shape;319;g5f077c20d2_0_6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5f077c20d2_0_6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5f077c20d2_0_6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World Wide Web: Network of Documents/Addresses/Data/Things using the physical infrastructure of the Internet</a:t>
            </a:r>
            <a:endParaRPr/>
          </a:p>
        </p:txBody>
      </p:sp>
      <p:sp>
        <p:nvSpPr>
          <p:cNvPr id="328" name="Google Shape;328;g5f077c20d2_0_6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5e8314c594_0_1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5e8314c594_0_11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g5e8314c594_0_11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5e8314c594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5e8314c594_0_3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100">
                <a:solidFill>
                  <a:srgbClr val="1A9988"/>
                </a:solidFill>
              </a:rPr>
              <a:t>The Web is the largest and most successfully distributed hypermedia system ever constructed...</a:t>
            </a:r>
            <a:endParaRPr sz="1100">
              <a:solidFill>
                <a:srgbClr val="132148"/>
              </a:solidFill>
            </a:endParaRPr>
          </a:p>
          <a:p>
            <a:pPr marL="406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100">
                <a:solidFill>
                  <a:srgbClr val="1A9988"/>
                </a:solidFill>
              </a:rPr>
              <a:t>…But, it is a </a:t>
            </a:r>
            <a:r>
              <a:rPr lang="it-IT" sz="1100" i="1">
                <a:solidFill>
                  <a:srgbClr val="1A9988"/>
                </a:solidFill>
              </a:rPr>
              <a:t>Web of Documents</a:t>
            </a:r>
            <a:r>
              <a:rPr lang="it-IT" sz="1100">
                <a:solidFill>
                  <a:srgbClr val="1A9988"/>
                </a:solidFill>
              </a:rPr>
              <a:t>.</a:t>
            </a:r>
            <a:endParaRPr/>
          </a:p>
        </p:txBody>
      </p:sp>
      <p:sp>
        <p:nvSpPr>
          <p:cNvPr id="348" name="Google Shape;348;g5e8314c594_0_38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5e8314c59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5e8314c594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5e8314c594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5e8314c594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5e8314c594_0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g5e8314c594_0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5e8314c594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5e8314c594_0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★ 		Available on the web (whatever format) </a:t>
            </a:r>
            <a:r>
              <a:rPr lang="it-IT" i="1"/>
              <a:t>but with an open licence, to be Open Data</a:t>
            </a: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★★		Available as machine-readable structured data (e.g. excel instead of image scan of a table)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★★★		as (2) plus non-proprietary format (e.g. CSV instead of excel)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★★★★	All the above plus, Use open standards from W3C (RDF and SPARQL) to identify things, so that people can point at your stuff (Use URIs as names for things; Use HTTP URIs so that people can look up those names)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★★★★★	All the above, plus: Link your data to other people’s data to provide context</a:t>
            </a:r>
            <a:endParaRPr/>
          </a:p>
        </p:txBody>
      </p:sp>
      <p:sp>
        <p:nvSpPr>
          <p:cNvPr id="377" name="Google Shape;377;g5e8314c594_0_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5f0363ff8f_1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5f0363ff8f_1_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g5f0363ff8f_1_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5f0363ff8f_1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5f0363ff8f_1_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g5f0363ff8f_1_5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5f0363ff8f_1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5f0363ff8f_1_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g5f0363ff8f_1_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5f0363ff8f_1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5f0363ff8f_1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g5f0363ff8f_1_6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5f0363ff8f_1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5f0363ff8f_1_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g5f0363ff8f_1_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5f0363ff8f_1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5f0363ff8f_1_9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g5f0363ff8f_1_9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5e8314c594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5e8314c594_0_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g5e8314c594_0_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5e8314c594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5e8314c594_0_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g5e8314c594_0_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5e8314c594_0_4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5e8314c594_0_4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g5e8314c594_0_4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5e8314c594_0_4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5e8314c594_0_4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g5e8314c594_0_4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5f077c20d2_0_7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5f077c20d2_0_7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g5f077c20d2_0_70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5f0363ff8f_1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5f0363ff8f_1_2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g5f0363ff8f_1_20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5e8314c594_0_13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5e8314c594_0_13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g5e8314c594_0_130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5e8314c594_0_4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5e8314c594_0_4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g5e8314c594_0_4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5ebcf17c6f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5ebcf17c6f_0_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g5ebcf17c6f_0_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5eb9f01404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5eb9f01404_0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g5eb9f01404_0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5ebcf17c6f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5ebcf17c6f_0_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g5ebcf17c6f_0_8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5f0363ff8f_1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5f0363ff8f_1_1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g5f0363ff8f_1_1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5e8314c594_0_446:notes"/>
          <p:cNvSpPr txBox="1">
            <a:spLocks noGrp="1"/>
          </p:cNvSpPr>
          <p:nvPr>
            <p:ph type="body" idx="1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350" tIns="81350" rIns="81350" bIns="81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52" name="Google Shape;552;g5e8314c594_0_4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1" y="685791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5e8314c594_0_46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00" tIns="45750" rIns="91500" bIns="457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37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g5e8314c594_0_4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13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5" name="Google Shape;575;g5e8314c594_0_4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00" tIns="45750" rIns="91500" bIns="457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5e8314c594_0_5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00" tIns="45750" rIns="91500" bIns="457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38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g5e8314c594_0_5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13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4" name="Google Shape;614;g5e8314c594_0_5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00" tIns="45750" rIns="91500" bIns="457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5f0363ff8f_1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5f0363ff8f_1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Turtle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‘Turtle’ is a play on words. ‘Tur’ is short for ‘terse’, and ‘tle’ - is short for ‘triple language’. Turtle is a pleasantly simple way of writing triples.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Turtle uses aliases or a shortcuts known as</a:t>
            </a:r>
            <a:r>
              <a:rPr lang="it-IT" u="sng">
                <a:solidFill>
                  <a:schemeClr val="hlink"/>
                </a:solidFill>
                <a:hlinkClick r:id="rId3"/>
              </a:rPr>
              <a:t> prefixes</a:t>
            </a:r>
            <a:r>
              <a:rPr lang="it-IT"/>
              <a:t>, which saves us having to write out full URIs every time. </a:t>
            </a:r>
            <a:endParaRPr/>
          </a:p>
        </p:txBody>
      </p:sp>
      <p:sp>
        <p:nvSpPr>
          <p:cNvPr id="673" name="Google Shape;673;g5f0363ff8f_1_1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5ebcf17c6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5ebcf17c6f_0_10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Turtle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‘Turtle’ is a play on words. ‘Tur’ is short for ‘terse’, and ‘tle’ - is short for ‘triple language’. Turtle is a pleasantly simple way of writing triples.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Turtle uses aliases or a shortcuts known as</a:t>
            </a:r>
            <a:r>
              <a:rPr lang="it-IT" u="sng">
                <a:solidFill>
                  <a:schemeClr val="hlink"/>
                </a:solidFill>
                <a:hlinkClick r:id="rId3"/>
              </a:rPr>
              <a:t> prefixes</a:t>
            </a:r>
            <a:r>
              <a:rPr lang="it-IT"/>
              <a:t>, which saves us having to write out full URIs every time. </a:t>
            </a:r>
            <a:endParaRPr/>
          </a:p>
        </p:txBody>
      </p:sp>
      <p:sp>
        <p:nvSpPr>
          <p:cNvPr id="681" name="Google Shape;681;g5ebcf17c6f_0_10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5e8314c594_0_1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5e8314c594_0_13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g5e8314c594_0_13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41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5f0363ff8f_1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g5f0363ff8f_1_1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g5f0363ff8f_1_1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42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5e8314c594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5e8314c594_0_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0" name="Google Shape;710;g5e8314c594_0_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43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5e8314c594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5e8314c594_0_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g5e8314c594_0_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44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5e8314c594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5e8314c594_0_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" name="Google Shape;729;g5e8314c594_0_7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45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5e8314c594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" name="Google Shape;737;g5e8314c594_0_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8" name="Google Shape;738;g5e8314c594_0_8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46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5e8314c594_0_1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5e8314c594_0_13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g5e8314c594_0_13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47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g5e8314c594_0_9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Google Shape;753;g5e8314c594_0_9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4" name="Google Shape;754;g5e8314c594_0_90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48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5e8314c594_0_9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5e8314c594_0_9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g5e8314c594_0_9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49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5e8314c594_0_9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1" name="Google Shape;771;g5e8314c594_0_9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g5e8314c594_0_9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50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5e8314c594_0_10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5e8314c594_0_10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0" name="Google Shape;780;g5e8314c594_0_109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51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5eb9f0140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5eb9f01404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8" name="Google Shape;788;g5eb9f01404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52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g5e8314c594_0_1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5" name="Google Shape;795;g5e8314c594_0_12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6" name="Google Shape;796;g5e8314c594_0_129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53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5ebcf17c6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" name="Google Shape;803;g5ebcf17c6f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What you say about a class is necessarily true of all sub-classes</a:t>
            </a:r>
            <a:endParaRPr/>
          </a:p>
        </p:txBody>
      </p:sp>
      <p:sp>
        <p:nvSpPr>
          <p:cNvPr id="804" name="Google Shape;804;g5ebcf17c6f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54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5ebcf17c6f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5ebcf17c6f_0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g5ebcf17c6f_0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55</a:t>
            </a:fld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5e8314c594_0_1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" name="Google Shape;828;g5e8314c594_0_12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9" name="Google Shape;829;g5e8314c594_0_127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56</a:t>
            </a:fld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5e9d13cf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g5e9d13cfe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5" name="Google Shape;845;g5e9d13cfe3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/>
              <a:t>57</a:t>
            </a:fld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5e9d13cf1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5e9d13cf18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3" name="Google Shape;853;g5e9d13cf18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58</a:t>
            </a:fld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5e8314c594_0_1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" name="Google Shape;860;g5e8314c594_0_11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1" name="Google Shape;861;g5e8314c594_0_11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59</a:t>
            </a:fld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5e8314c594_0_1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5e8314c594_0_11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0" name="Google Shape;870;g5e8314c594_0_11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60</a:t>
            </a:fld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g5f0363ff8f_1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8" name="Google Shape;878;g5f0363ff8f_1_1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9" name="Google Shape;879;g5f0363ff8f_1_1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61</a:t>
            </a:fld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g5ebcf17c6f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" name="Google Shape;886;g5ebcf17c6f_0_1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7" name="Google Shape;887;g5ebcf17c6f_0_1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/>
              <a:t>62</a:t>
            </a:fld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5f077c20d2_0_7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" name="Google Shape;894;g5f077c20d2_0_7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5" name="Google Shape;895;g5f077c20d2_0_7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63</a:t>
            </a:fld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g5f077c20d2_0_7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2" name="Google Shape;902;g5f077c20d2_0_7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3" name="Google Shape;903;g5f077c20d2_0_7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64</a:t>
            </a:fld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5e9d13cfe3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g5e9d13cfe3_0_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2" name="Google Shape;912;g5e9d13cfe3_0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65</a:t>
            </a:fld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5ebcf17c6f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5ebcf17c6f_0_1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0" name="Google Shape;920;g5ebcf17c6f_0_1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66</a:t>
            </a:fld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g5ebcf17c6f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7" name="Google Shape;927;g5ebcf17c6f_0_1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8" name="Google Shape;928;g5ebcf17c6f_0_1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67</a:t>
            </a:fld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g5e9d13cfe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4" name="Google Shape;934;g5e9d13cfe3_0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5" name="Google Shape;935;g5e9d13cfe3_0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68</a:t>
            </a:fld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g5f077c20d2_0_7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2" name="Google Shape;942;g5f077c20d2_0_7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3" name="Google Shape;943;g5f077c20d2_0_7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69</a:t>
            </a:fld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g5f0363ff8f_1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0" name="Google Shape;950;g5f0363ff8f_1_1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1" name="Google Shape;951;g5f0363ff8f_1_1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70</a:t>
            </a:fld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g5e9d13cfe3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9" name="Google Shape;959;g5e9d13cfe3_0_1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it-IT" sz="1100" i="1">
                <a:latin typeface="Arial"/>
                <a:ea typeface="Arial"/>
                <a:cs typeface="Arial"/>
                <a:sym typeface="Arial"/>
              </a:rPr>
              <a:t>recursive acronym</a:t>
            </a:r>
            <a:r>
              <a:rPr lang="it-IT" sz="1100">
                <a:latin typeface="Arial"/>
                <a:ea typeface="Arial"/>
                <a:cs typeface="Arial"/>
                <a:sym typeface="Arial"/>
              </a:rPr>
              <a:t> is an </a:t>
            </a:r>
            <a:r>
              <a:rPr lang="it-IT" sz="1100" i="1">
                <a:latin typeface="Arial"/>
                <a:ea typeface="Arial"/>
                <a:cs typeface="Arial"/>
                <a:sym typeface="Arial"/>
              </a:rPr>
              <a:t>acronym</a:t>
            </a:r>
            <a:r>
              <a:rPr lang="it-IT" sz="1100">
                <a:latin typeface="Arial"/>
                <a:ea typeface="Arial"/>
                <a:cs typeface="Arial"/>
                <a:sym typeface="Arial"/>
              </a:rPr>
              <a:t> where the first letter is the </a:t>
            </a:r>
            <a:r>
              <a:rPr lang="it-IT" sz="1100" i="1">
                <a:latin typeface="Arial"/>
                <a:ea typeface="Arial"/>
                <a:cs typeface="Arial"/>
                <a:sym typeface="Arial"/>
              </a:rPr>
              <a:t>acronym</a:t>
            </a:r>
            <a:r>
              <a:rPr lang="it-IT" sz="1100">
                <a:latin typeface="Arial"/>
                <a:ea typeface="Arial"/>
                <a:cs typeface="Arial"/>
                <a:sym typeface="Arial"/>
              </a:rPr>
              <a:t> itself</a:t>
            </a:r>
            <a:endParaRPr/>
          </a:p>
        </p:txBody>
      </p:sp>
      <p:sp>
        <p:nvSpPr>
          <p:cNvPr id="960" name="Google Shape;960;g5e9d13cfe3_0_16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71</a:t>
            </a:fld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g5e8314c594_0_14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7" name="Google Shape;967;g5e8314c594_0_14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8" name="Google Shape;968;g5e8314c594_0_14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72</a:t>
            </a:fld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g5eb9f01404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5" name="Google Shape;975;g5eb9f01404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6" name="Google Shape;976;g5eb9f01404_0_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73</a:t>
            </a:fld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g5e8314c594_0_14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" name="Google Shape;983;g5e8314c594_0_14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4" name="Google Shape;984;g5e8314c594_0_145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74</a:t>
            </a:fld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g5e9d13cfe3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" name="Google Shape;992;g5e9d13cfe3_0_2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3" name="Google Shape;993;g5e9d13cfe3_0_20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75</a:t>
            </a:fld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g5e8314c594_0_14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2" name="Google Shape;1002;g5e8314c594_0_14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3" name="Google Shape;1003;g5e8314c594_0_14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/>
              <a:t>76</a:t>
            </a:fld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g5f0363ff8f_1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0" name="Google Shape;1010;g5f0363ff8f_1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1" name="Google Shape;1011;g5f0363ff8f_1_19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77</a:t>
            </a:fld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5e8314c594_0_1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5e8314c594_0_12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9" name="Google Shape;1019;g5e8314c594_0_12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78</a:t>
            </a:fld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g5e9d13cfe3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6" name="Google Shape;1026;g5e9d13cfe3_0_1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7" name="Google Shape;1027;g5e9d13cfe3_0_1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79</a:t>
            </a:fld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g5e8314c594_0_1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5" name="Google Shape;1035;g5e8314c594_0_14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6" name="Google Shape;1036;g5e8314c594_0_146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80</a:t>
            </a:fld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5f0363ff8f_1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g5f0363ff8f_1_1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4" name="Google Shape;1044;g5f0363ff8f_1_1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81</a:t>
            </a:fld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g5ebcf17c6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1" name="Google Shape;1051;g5ebcf17c6f_0_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2" name="Google Shape;1052;g5ebcf17c6f_0_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82</a:t>
            </a:fld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5f0363ff8f_1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5f0363ff8f_1_1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How does Linked Data (as a method) align (or not) with the principles?</a:t>
            </a:r>
            <a:endParaRPr/>
          </a:p>
        </p:txBody>
      </p:sp>
      <p:sp>
        <p:nvSpPr>
          <p:cNvPr id="1067" name="Google Shape;1067;g5f0363ff8f_1_1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83</a:t>
            </a:fld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5f0363ff8f_1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8" name="Google Shape;1078;g5f0363ff8f_1_1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9" name="Google Shape;1079;g5f0363ff8f_1_19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84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73620" y="2661530"/>
            <a:ext cx="11903366" cy="1974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70A7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73620" y="5069711"/>
            <a:ext cx="11903366" cy="1312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70A7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10742763" y="6518754"/>
            <a:ext cx="133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1140124" y="6526063"/>
            <a:ext cx="94761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Big 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1" y="675699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70A7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dt" idx="10"/>
          </p:nvPr>
        </p:nvSpPr>
        <p:spPr>
          <a:xfrm>
            <a:off x="10742763" y="6518754"/>
            <a:ext cx="133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ftr" idx="11"/>
          </p:nvPr>
        </p:nvSpPr>
        <p:spPr>
          <a:xfrm>
            <a:off x="1140124" y="6526063"/>
            <a:ext cx="94761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838200" y="3640508"/>
            <a:ext cx="10515600" cy="253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uble content">
  <p:cSld name="Double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70A7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dt" idx="10"/>
          </p:nvPr>
        </p:nvSpPr>
        <p:spPr>
          <a:xfrm>
            <a:off x="10742763" y="6518754"/>
            <a:ext cx="133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ftr" idx="11"/>
          </p:nvPr>
        </p:nvSpPr>
        <p:spPr>
          <a:xfrm>
            <a:off x="1140124" y="6526063"/>
            <a:ext cx="94761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843185" y="1842716"/>
            <a:ext cx="510468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2"/>
          </p:nvPr>
        </p:nvSpPr>
        <p:spPr>
          <a:xfrm>
            <a:off x="6107395" y="1842716"/>
            <a:ext cx="524640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10742763" y="6518754"/>
            <a:ext cx="133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140124" y="6526063"/>
            <a:ext cx="94761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nt with caption">
  <p:cSld name="Contnt with ca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70A7"/>
              </a:buClr>
              <a:buSzPts val="2800"/>
              <a:buFont typeface="Calibri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10742763" y="6518754"/>
            <a:ext cx="133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1140124" y="6526063"/>
            <a:ext cx="94761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5150264" y="457201"/>
            <a:ext cx="6722693" cy="571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2"/>
          </p:nvPr>
        </p:nvSpPr>
        <p:spPr>
          <a:xfrm>
            <a:off x="839788" y="2226180"/>
            <a:ext cx="3932237" cy="3950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with caption">
  <p:cSld name="Image with caption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70A7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dt" idx="10"/>
          </p:nvPr>
        </p:nvSpPr>
        <p:spPr>
          <a:xfrm>
            <a:off x="10742763" y="6518754"/>
            <a:ext cx="133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ftr" idx="11"/>
          </p:nvPr>
        </p:nvSpPr>
        <p:spPr>
          <a:xfrm>
            <a:off x="1140124" y="6526063"/>
            <a:ext cx="94761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1"/>
          </p:nvPr>
        </p:nvSpPr>
        <p:spPr>
          <a:xfrm>
            <a:off x="839788" y="2226180"/>
            <a:ext cx="3932237" cy="3950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" name="Google Shape;60;p10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61" name="Google Shape;61;p1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" name="Google Shape;63;p10"/>
          <p:cNvSpPr txBox="1">
            <a:spLocks noGrp="1"/>
          </p:cNvSpPr>
          <p:nvPr>
            <p:ph type="ctrTitle"/>
          </p:nvPr>
        </p:nvSpPr>
        <p:spPr>
          <a:xfrm>
            <a:off x="972600" y="1763267"/>
            <a:ext cx="10250700" cy="2219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ubTitle" idx="1"/>
          </p:nvPr>
        </p:nvSpPr>
        <p:spPr>
          <a:xfrm>
            <a:off x="972837" y="4230533"/>
            <a:ext cx="10250700" cy="721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sldNum" idx="12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11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68" name="Google Shape;68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972600" y="1763267"/>
            <a:ext cx="10251300" cy="202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" name="Google Shape;74;p12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75" name="Google Shape;75;p1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77;p12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body" idx="1"/>
          </p:nvPr>
        </p:nvSpPr>
        <p:spPr>
          <a:xfrm>
            <a:off x="972600" y="2771833"/>
            <a:ext cx="10251600" cy="301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marL="914400" lvl="1" indent="-323850" rtl="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2pPr>
            <a:lvl3pPr marL="1371600" lvl="2" indent="-323850" rtl="0">
              <a:spcBef>
                <a:spcPts val="2100"/>
              </a:spcBef>
              <a:spcAft>
                <a:spcPts val="0"/>
              </a:spcAft>
              <a:buSzPts val="1500"/>
              <a:buChar char="■"/>
              <a:defRPr/>
            </a:lvl3pPr>
            <a:lvl4pPr marL="1828800" lvl="3" indent="-323850" rtl="0">
              <a:spcBef>
                <a:spcPts val="2100"/>
              </a:spcBef>
              <a:spcAft>
                <a:spcPts val="0"/>
              </a:spcAft>
              <a:buSzPts val="1500"/>
              <a:buChar char="●"/>
              <a:defRPr/>
            </a:lvl4pPr>
            <a:lvl5pPr marL="2286000" lvl="4" indent="-323850" rtl="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5pPr>
            <a:lvl6pPr marL="2743200" lvl="5" indent="-323850" rtl="0">
              <a:spcBef>
                <a:spcPts val="2100"/>
              </a:spcBef>
              <a:spcAft>
                <a:spcPts val="0"/>
              </a:spcAft>
              <a:buSzPts val="1500"/>
              <a:buChar char="■"/>
              <a:defRPr/>
            </a:lvl6pPr>
            <a:lvl7pPr marL="3200400" lvl="6" indent="-323850" rtl="0">
              <a:spcBef>
                <a:spcPts val="2100"/>
              </a:spcBef>
              <a:spcAft>
                <a:spcPts val="0"/>
              </a:spcAft>
              <a:buSzPts val="1500"/>
              <a:buChar char="●"/>
              <a:defRPr/>
            </a:lvl7pPr>
            <a:lvl8pPr marL="3657600" lvl="7" indent="-323850" rtl="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8pPr>
            <a:lvl9pPr marL="4114800" lvl="8" indent="-323850" rtl="0">
              <a:spcBef>
                <a:spcPts val="2100"/>
              </a:spcBef>
              <a:spcAft>
                <a:spcPts val="2100"/>
              </a:spcAft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" name="Google Shape;82;p13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83" name="Google Shape;83;p1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300" cy="713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972434" y="2771833"/>
            <a:ext cx="5032500" cy="301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marL="914400" lvl="1" indent="-323850" rtl="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2pPr>
            <a:lvl3pPr marL="1371600" lvl="2" indent="-323850" rtl="0">
              <a:spcBef>
                <a:spcPts val="2100"/>
              </a:spcBef>
              <a:spcAft>
                <a:spcPts val="0"/>
              </a:spcAft>
              <a:buSzPts val="1500"/>
              <a:buChar char="■"/>
              <a:defRPr/>
            </a:lvl3pPr>
            <a:lvl4pPr marL="1828800" lvl="3" indent="-323850" rtl="0">
              <a:spcBef>
                <a:spcPts val="2100"/>
              </a:spcBef>
              <a:spcAft>
                <a:spcPts val="0"/>
              </a:spcAft>
              <a:buSzPts val="1500"/>
              <a:buChar char="●"/>
              <a:defRPr/>
            </a:lvl4pPr>
            <a:lvl5pPr marL="2286000" lvl="4" indent="-323850" rtl="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5pPr>
            <a:lvl6pPr marL="2743200" lvl="5" indent="-323850" rtl="0">
              <a:spcBef>
                <a:spcPts val="2100"/>
              </a:spcBef>
              <a:spcAft>
                <a:spcPts val="0"/>
              </a:spcAft>
              <a:buSzPts val="1500"/>
              <a:buChar char="■"/>
              <a:defRPr/>
            </a:lvl6pPr>
            <a:lvl7pPr marL="3200400" lvl="6" indent="-323850" rtl="0">
              <a:spcBef>
                <a:spcPts val="2100"/>
              </a:spcBef>
              <a:spcAft>
                <a:spcPts val="0"/>
              </a:spcAft>
              <a:buSzPts val="1500"/>
              <a:buChar char="●"/>
              <a:defRPr/>
            </a:lvl7pPr>
            <a:lvl8pPr marL="3657600" lvl="7" indent="-323850" rtl="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8pPr>
            <a:lvl9pPr marL="4114800" lvl="8" indent="-323850" rtl="0">
              <a:spcBef>
                <a:spcPts val="2100"/>
              </a:spcBef>
              <a:spcAft>
                <a:spcPts val="2100"/>
              </a:spcAft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body" idx="2"/>
          </p:nvPr>
        </p:nvSpPr>
        <p:spPr>
          <a:xfrm>
            <a:off x="6191471" y="2771833"/>
            <a:ext cx="5032500" cy="301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marL="914400" lvl="1" indent="-323850" rtl="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2pPr>
            <a:lvl3pPr marL="1371600" lvl="2" indent="-323850" rtl="0">
              <a:spcBef>
                <a:spcPts val="2100"/>
              </a:spcBef>
              <a:spcAft>
                <a:spcPts val="0"/>
              </a:spcAft>
              <a:buSzPts val="1500"/>
              <a:buChar char="■"/>
              <a:defRPr/>
            </a:lvl3pPr>
            <a:lvl4pPr marL="1828800" lvl="3" indent="-323850" rtl="0">
              <a:spcBef>
                <a:spcPts val="2100"/>
              </a:spcBef>
              <a:spcAft>
                <a:spcPts val="0"/>
              </a:spcAft>
              <a:buSzPts val="1500"/>
              <a:buChar char="●"/>
              <a:defRPr/>
            </a:lvl4pPr>
            <a:lvl5pPr marL="2286000" lvl="4" indent="-323850" rtl="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5pPr>
            <a:lvl6pPr marL="2743200" lvl="5" indent="-323850" rtl="0">
              <a:spcBef>
                <a:spcPts val="2100"/>
              </a:spcBef>
              <a:spcAft>
                <a:spcPts val="0"/>
              </a:spcAft>
              <a:buSzPts val="1500"/>
              <a:buChar char="■"/>
              <a:defRPr/>
            </a:lvl6pPr>
            <a:lvl7pPr marL="3200400" lvl="6" indent="-323850" rtl="0">
              <a:spcBef>
                <a:spcPts val="2100"/>
              </a:spcBef>
              <a:spcAft>
                <a:spcPts val="0"/>
              </a:spcAft>
              <a:buSzPts val="1500"/>
              <a:buChar char="●"/>
              <a:defRPr/>
            </a:lvl7pPr>
            <a:lvl8pPr marL="3657600" lvl="7" indent="-323850" rtl="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8pPr>
            <a:lvl9pPr marL="4114800" lvl="8" indent="-323850" rtl="0">
              <a:spcBef>
                <a:spcPts val="2100"/>
              </a:spcBef>
              <a:spcAft>
                <a:spcPts val="2100"/>
              </a:spcAft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ldNum" idx="12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1" name="Google Shape;91;p14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92" name="Google Shape;92;p1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" name="Google Shape;94;p14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300" cy="713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ldNum" idx="12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8" name="Google Shape;98;p15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99" name="Google Shape;99;p1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" name="Google Shape;101;p15"/>
          <p:cNvSpPr txBox="1">
            <a:spLocks noGrp="1"/>
          </p:cNvSpPr>
          <p:nvPr>
            <p:ph type="title"/>
          </p:nvPr>
        </p:nvSpPr>
        <p:spPr>
          <a:xfrm>
            <a:off x="973333" y="1758200"/>
            <a:ext cx="4401300" cy="184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5"/>
          <p:cNvSpPr txBox="1">
            <a:spLocks noGrp="1"/>
          </p:cNvSpPr>
          <p:nvPr>
            <p:ph type="body" idx="1"/>
          </p:nvPr>
        </p:nvSpPr>
        <p:spPr>
          <a:xfrm>
            <a:off x="961633" y="3708967"/>
            <a:ext cx="4401300" cy="213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marL="914400" lvl="1" indent="-323850" rtl="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2pPr>
            <a:lvl3pPr marL="1371600" lvl="2" indent="-323850" rtl="0">
              <a:spcBef>
                <a:spcPts val="2100"/>
              </a:spcBef>
              <a:spcAft>
                <a:spcPts val="0"/>
              </a:spcAft>
              <a:buSzPts val="1500"/>
              <a:buChar char="■"/>
              <a:defRPr/>
            </a:lvl3pPr>
            <a:lvl4pPr marL="1828800" lvl="3" indent="-323850" rtl="0">
              <a:spcBef>
                <a:spcPts val="2100"/>
              </a:spcBef>
              <a:spcAft>
                <a:spcPts val="0"/>
              </a:spcAft>
              <a:buSzPts val="1500"/>
              <a:buChar char="●"/>
              <a:defRPr/>
            </a:lvl4pPr>
            <a:lvl5pPr marL="2286000" lvl="4" indent="-323850" rtl="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5pPr>
            <a:lvl6pPr marL="2743200" lvl="5" indent="-323850" rtl="0">
              <a:spcBef>
                <a:spcPts val="2100"/>
              </a:spcBef>
              <a:spcAft>
                <a:spcPts val="0"/>
              </a:spcAft>
              <a:buSzPts val="1500"/>
              <a:buChar char="■"/>
              <a:defRPr/>
            </a:lvl6pPr>
            <a:lvl7pPr marL="3200400" lvl="6" indent="-323850" rtl="0">
              <a:spcBef>
                <a:spcPts val="2100"/>
              </a:spcBef>
              <a:spcAft>
                <a:spcPts val="0"/>
              </a:spcAft>
              <a:buSzPts val="1500"/>
              <a:buChar char="●"/>
              <a:defRPr/>
            </a:lvl7pPr>
            <a:lvl8pPr marL="3657600" lvl="7" indent="-323850" rtl="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8pPr>
            <a:lvl9pPr marL="4114800" lvl="8" indent="-323850" rtl="0">
              <a:spcBef>
                <a:spcPts val="2100"/>
              </a:spcBef>
              <a:spcAft>
                <a:spcPts val="2100"/>
              </a:spcAft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103" name="Google Shape;103;p15"/>
          <p:cNvSpPr txBox="1">
            <a:spLocks noGrp="1"/>
          </p:cNvSpPr>
          <p:nvPr>
            <p:ph type="sldNum" idx="12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16"/>
          <p:cNvGrpSpPr/>
          <p:nvPr/>
        </p:nvGrpSpPr>
        <p:grpSpPr>
          <a:xfrm>
            <a:off x="1107036" y="5558926"/>
            <a:ext cx="994316" cy="61102"/>
            <a:chOff x="4580561" y="2589004"/>
            <a:chExt cx="1064464" cy="25200"/>
          </a:xfrm>
        </p:grpSpPr>
        <p:sp>
          <p:nvSpPr>
            <p:cNvPr id="106" name="Google Shape;106;p1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" name="Google Shape;108;p16"/>
          <p:cNvSpPr txBox="1">
            <a:spLocks noGrp="1"/>
          </p:cNvSpPr>
          <p:nvPr>
            <p:ph type="title"/>
          </p:nvPr>
        </p:nvSpPr>
        <p:spPr>
          <a:xfrm>
            <a:off x="972600" y="1152400"/>
            <a:ext cx="9361500" cy="3980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sldNum" idx="12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" name="Google Shape;112;p17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113" name="Google Shape;113;p1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" name="Google Shape;115;p17"/>
          <p:cNvSpPr txBox="1">
            <a:spLocks noGrp="1"/>
          </p:cNvSpPr>
          <p:nvPr>
            <p:ph type="title"/>
          </p:nvPr>
        </p:nvSpPr>
        <p:spPr>
          <a:xfrm>
            <a:off x="973333" y="1758200"/>
            <a:ext cx="4401300" cy="2249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5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subTitle" idx="1"/>
          </p:nvPr>
        </p:nvSpPr>
        <p:spPr>
          <a:xfrm>
            <a:off x="966600" y="4215367"/>
            <a:ext cx="4401300" cy="1011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7" name="Google Shape;117;p17"/>
          <p:cNvSpPr txBox="1">
            <a:spLocks noGrp="1"/>
          </p:cNvSpPr>
          <p:nvPr>
            <p:ph type="body" idx="2"/>
          </p:nvPr>
        </p:nvSpPr>
        <p:spPr>
          <a:xfrm>
            <a:off x="6898967" y="1803500"/>
            <a:ext cx="4499100" cy="403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marL="914400" lvl="1" indent="-323850" rtl="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2pPr>
            <a:lvl3pPr marL="1371600" lvl="2" indent="-323850" rtl="0">
              <a:spcBef>
                <a:spcPts val="2100"/>
              </a:spcBef>
              <a:spcAft>
                <a:spcPts val="0"/>
              </a:spcAft>
              <a:buSzPts val="1500"/>
              <a:buChar char="■"/>
              <a:defRPr/>
            </a:lvl3pPr>
            <a:lvl4pPr marL="1828800" lvl="3" indent="-323850" rtl="0">
              <a:spcBef>
                <a:spcPts val="2100"/>
              </a:spcBef>
              <a:spcAft>
                <a:spcPts val="0"/>
              </a:spcAft>
              <a:buSzPts val="1500"/>
              <a:buChar char="●"/>
              <a:defRPr/>
            </a:lvl4pPr>
            <a:lvl5pPr marL="2286000" lvl="4" indent="-323850" rtl="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5pPr>
            <a:lvl6pPr marL="2743200" lvl="5" indent="-323850" rtl="0">
              <a:spcBef>
                <a:spcPts val="2100"/>
              </a:spcBef>
              <a:spcAft>
                <a:spcPts val="0"/>
              </a:spcAft>
              <a:buSzPts val="1500"/>
              <a:buChar char="■"/>
              <a:defRPr/>
            </a:lvl6pPr>
            <a:lvl7pPr marL="3200400" lvl="6" indent="-323850" rtl="0">
              <a:spcBef>
                <a:spcPts val="2100"/>
              </a:spcBef>
              <a:spcAft>
                <a:spcPts val="0"/>
              </a:spcAft>
              <a:buSzPts val="1500"/>
              <a:buChar char="●"/>
              <a:defRPr/>
            </a:lvl7pPr>
            <a:lvl8pPr marL="3657600" lvl="7" indent="-323850" rtl="0">
              <a:spcBef>
                <a:spcPts val="2100"/>
              </a:spcBef>
              <a:spcAft>
                <a:spcPts val="0"/>
              </a:spcAft>
              <a:buSzPts val="1500"/>
              <a:buChar char="○"/>
              <a:defRPr/>
            </a:lvl8pPr>
            <a:lvl9pPr marL="4114800" lvl="8" indent="-323850" rtl="0">
              <a:spcBef>
                <a:spcPts val="2100"/>
              </a:spcBef>
              <a:spcAft>
                <a:spcPts val="2100"/>
              </a:spcAft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118" name="Google Shape;118;p17"/>
          <p:cNvSpPr txBox="1">
            <a:spLocks noGrp="1"/>
          </p:cNvSpPr>
          <p:nvPr>
            <p:ph type="sldNum" idx="12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>
            <a:spLocks noGrp="1"/>
          </p:cNvSpPr>
          <p:nvPr>
            <p:ph type="body" idx="1"/>
          </p:nvPr>
        </p:nvSpPr>
        <p:spPr>
          <a:xfrm>
            <a:off x="966600" y="5830068"/>
            <a:ext cx="10263300" cy="614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sldNum" idx="12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19"/>
          <p:cNvGrpSpPr/>
          <p:nvPr/>
        </p:nvGrpSpPr>
        <p:grpSpPr>
          <a:xfrm>
            <a:off x="1107036" y="5558926"/>
            <a:ext cx="994316" cy="61102"/>
            <a:chOff x="4580561" y="2589004"/>
            <a:chExt cx="1064464" cy="25200"/>
          </a:xfrm>
        </p:grpSpPr>
        <p:sp>
          <p:nvSpPr>
            <p:cNvPr id="124" name="Google Shape;124;p1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6" name="Google Shape;126;p19"/>
          <p:cNvSpPr txBox="1">
            <a:spLocks noGrp="1"/>
          </p:cNvSpPr>
          <p:nvPr>
            <p:ph type="title" hasCustomPrompt="1"/>
          </p:nvPr>
        </p:nvSpPr>
        <p:spPr>
          <a:xfrm>
            <a:off x="972600" y="978600"/>
            <a:ext cx="10251300" cy="1659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7" name="Google Shape;127;p19"/>
          <p:cNvSpPr txBox="1">
            <a:spLocks noGrp="1"/>
          </p:cNvSpPr>
          <p:nvPr>
            <p:ph type="body" idx="1"/>
          </p:nvPr>
        </p:nvSpPr>
        <p:spPr>
          <a:xfrm>
            <a:off x="972600" y="3030517"/>
            <a:ext cx="10251300" cy="2107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1pPr>
            <a:lvl2pPr marL="914400" lvl="1" indent="-323850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2pPr>
            <a:lvl3pPr marL="1371600" lvl="2" indent="-323850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3pPr>
            <a:lvl4pPr marL="1828800" lvl="3" indent="-323850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4pPr>
            <a:lvl5pPr marL="2286000" lvl="4" indent="-323850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5pPr>
            <a:lvl6pPr marL="2743200" lvl="5" indent="-323850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6pPr>
            <a:lvl7pPr marL="3200400" lvl="6" indent="-323850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7pPr>
            <a:lvl8pPr marL="3657600" lvl="7" indent="-323850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8pPr>
            <a:lvl9pPr marL="4114800" lvl="8" indent="-323850" rtl="0"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sldNum" idx="12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>
            <a:spLocks noGrp="1"/>
          </p:cNvSpPr>
          <p:nvPr>
            <p:ph type="sldNum" idx="12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AND_BODY_1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507840" y="152280"/>
            <a:ext cx="10942500" cy="6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 sz="2400" b="0" i="0" u="none" strike="noStrike" cap="none"/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 sz="2400" b="0" i="0" u="none" strike="noStrike" cap="none"/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 sz="2400" b="0" i="0" u="none" strike="noStrike" cap="none"/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 sz="2400" b="0" i="0" u="none" strike="noStrike" cap="none"/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 sz="2400" b="0" i="0" u="none" strike="noStrike" cap="none"/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 sz="2400" b="0" i="0" u="none" strike="noStrike" cap="none"/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 sz="2400" b="0" i="0" u="none" strike="noStrike" cap="none"/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 sz="2400" b="0" i="0" u="none" strike="noStrike" cap="none"/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 sz="2400" b="0" i="0" u="none" strike="noStrike" cap="none"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subTitle" idx="1"/>
          </p:nvPr>
        </p:nvSpPr>
        <p:spPr>
          <a:xfrm>
            <a:off x="609600" y="1604520"/>
            <a:ext cx="10972500" cy="39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700"/>
              <a:buNone/>
              <a:defRPr sz="2400" b="0" i="0" u="none" strike="noStrike" cap="none"/>
            </a:lvl1pPr>
            <a:lvl2pPr marL="609600" marR="0" lvl="1" indent="0" algn="l" rtl="0">
              <a:spcBef>
                <a:spcPts val="2100"/>
              </a:spcBef>
              <a:spcAft>
                <a:spcPts val="0"/>
              </a:spcAft>
              <a:buSzPts val="1500"/>
              <a:buNone/>
              <a:defRPr sz="2400" b="0" i="0" u="none" strike="noStrike" cap="none"/>
            </a:lvl2pPr>
            <a:lvl3pPr marL="1219200" marR="0" lvl="2" indent="0" algn="l" rtl="0">
              <a:spcBef>
                <a:spcPts val="2100"/>
              </a:spcBef>
              <a:spcAft>
                <a:spcPts val="0"/>
              </a:spcAft>
              <a:buSzPts val="1500"/>
              <a:buNone/>
              <a:defRPr sz="2400" b="0" i="0" u="none" strike="noStrike" cap="none"/>
            </a:lvl3pPr>
            <a:lvl4pPr marL="1828800" marR="0" lvl="3" indent="0" algn="l" rtl="0">
              <a:spcBef>
                <a:spcPts val="2100"/>
              </a:spcBef>
              <a:spcAft>
                <a:spcPts val="0"/>
              </a:spcAft>
              <a:buSzPts val="1500"/>
              <a:buNone/>
              <a:defRPr sz="2400" b="0" i="0" u="none" strike="noStrike" cap="none"/>
            </a:lvl4pPr>
            <a:lvl5pPr marL="2438400" marR="0" lvl="4" indent="0" algn="l" rtl="0">
              <a:spcBef>
                <a:spcPts val="2100"/>
              </a:spcBef>
              <a:spcAft>
                <a:spcPts val="0"/>
              </a:spcAft>
              <a:buSzPts val="1500"/>
              <a:buNone/>
              <a:defRPr sz="2400" b="0" i="0" u="none" strike="noStrike" cap="none"/>
            </a:lvl5pPr>
            <a:lvl6pPr marL="3048000" marR="0" lvl="5" indent="0" algn="l" rtl="0">
              <a:spcBef>
                <a:spcPts val="2100"/>
              </a:spcBef>
              <a:spcAft>
                <a:spcPts val="0"/>
              </a:spcAft>
              <a:buSzPts val="1500"/>
              <a:buNone/>
              <a:defRPr sz="2400" b="0" i="0" u="none" strike="noStrike" cap="none"/>
            </a:lvl6pPr>
            <a:lvl7pPr marL="3657600" marR="0" lvl="6" indent="0" algn="l" rtl="0">
              <a:spcBef>
                <a:spcPts val="2100"/>
              </a:spcBef>
              <a:spcAft>
                <a:spcPts val="0"/>
              </a:spcAft>
              <a:buSzPts val="1500"/>
              <a:buNone/>
              <a:defRPr sz="2400" b="0" i="0" u="none" strike="noStrike" cap="none"/>
            </a:lvl7pPr>
            <a:lvl8pPr marL="4267200" marR="0" lvl="7" indent="0" algn="l" rtl="0">
              <a:spcBef>
                <a:spcPts val="2100"/>
              </a:spcBef>
              <a:spcAft>
                <a:spcPts val="0"/>
              </a:spcAft>
              <a:buSzPts val="1500"/>
              <a:buNone/>
              <a:defRPr sz="2400" b="0" i="0" u="none" strike="noStrike" cap="none"/>
            </a:lvl8pPr>
            <a:lvl9pPr marL="4876800" marR="0" lvl="8" indent="0" algn="l" rtl="0">
              <a:spcBef>
                <a:spcPts val="2100"/>
              </a:spcBef>
              <a:spcAft>
                <a:spcPts val="2100"/>
              </a:spcAft>
              <a:buSzPts val="1500"/>
              <a:buNone/>
              <a:defRPr sz="24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>
            <a:spLocks noGrp="1"/>
          </p:cNvSpPr>
          <p:nvPr>
            <p:ph type="title"/>
          </p:nvPr>
        </p:nvSpPr>
        <p:spPr>
          <a:xfrm>
            <a:off x="507840" y="152280"/>
            <a:ext cx="10942500" cy="6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 sz="2400" b="0" i="0" u="none" strike="noStrike" cap="none"/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 sz="2400" b="0" i="0" u="none" strike="noStrike" cap="none"/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 sz="2400" b="0" i="0" u="none" strike="noStrike" cap="none"/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 sz="2400" b="0" i="0" u="none" strike="noStrike" cap="none"/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 sz="2400" b="0" i="0" u="none" strike="noStrike" cap="none"/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 sz="2400" b="0" i="0" u="none" strike="noStrike" cap="none"/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 sz="2400" b="0" i="0" u="none" strike="noStrike" cap="none"/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 sz="2400" b="0" i="0" u="none" strike="noStrike" cap="none"/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3700"/>
              <a:buNone/>
              <a:defRPr sz="2400" b="0" i="0" u="none" strike="noStrike" cap="none"/>
            </a:lvl9pPr>
          </a:lstStyle>
          <a:p>
            <a:endParaRPr/>
          </a:p>
        </p:txBody>
      </p:sp>
      <p:sp>
        <p:nvSpPr>
          <p:cNvPr id="136" name="Google Shape;136;p22"/>
          <p:cNvSpPr txBox="1">
            <a:spLocks noGrp="1"/>
          </p:cNvSpPr>
          <p:nvPr>
            <p:ph type="body" idx="1"/>
          </p:nvPr>
        </p:nvSpPr>
        <p:spPr>
          <a:xfrm>
            <a:off x="609600" y="1604520"/>
            <a:ext cx="10972500" cy="39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700"/>
              <a:buNone/>
              <a:defRPr sz="2400" b="0" i="0" u="none" strike="noStrike" cap="none"/>
            </a:lvl1pPr>
            <a:lvl2pPr marL="914400" marR="0" lvl="1" indent="-228600" algn="l" rtl="0">
              <a:spcBef>
                <a:spcPts val="2100"/>
              </a:spcBef>
              <a:spcAft>
                <a:spcPts val="0"/>
              </a:spcAft>
              <a:buSzPts val="1500"/>
              <a:buNone/>
              <a:defRPr sz="2400" b="0" i="0" u="none" strike="noStrike" cap="none"/>
            </a:lvl2pPr>
            <a:lvl3pPr marL="1371600" marR="0" lvl="2" indent="-228600" algn="l" rtl="0">
              <a:spcBef>
                <a:spcPts val="2100"/>
              </a:spcBef>
              <a:spcAft>
                <a:spcPts val="0"/>
              </a:spcAft>
              <a:buSzPts val="1500"/>
              <a:buNone/>
              <a:defRPr sz="2400" b="0" i="0" u="none" strike="noStrike" cap="none"/>
            </a:lvl3pPr>
            <a:lvl4pPr marL="1828800" marR="0" lvl="3" indent="-228600" algn="l" rtl="0">
              <a:spcBef>
                <a:spcPts val="2100"/>
              </a:spcBef>
              <a:spcAft>
                <a:spcPts val="0"/>
              </a:spcAft>
              <a:buSzPts val="1500"/>
              <a:buNone/>
              <a:defRPr sz="2400" b="0" i="0" u="none" strike="noStrike" cap="none"/>
            </a:lvl4pPr>
            <a:lvl5pPr marL="2286000" marR="0" lvl="4" indent="-228600" algn="l" rtl="0">
              <a:spcBef>
                <a:spcPts val="2100"/>
              </a:spcBef>
              <a:spcAft>
                <a:spcPts val="0"/>
              </a:spcAft>
              <a:buSzPts val="1500"/>
              <a:buNone/>
              <a:defRPr sz="2400" b="0" i="0" u="none" strike="noStrike" cap="none"/>
            </a:lvl5pPr>
            <a:lvl6pPr marL="2743200" marR="0" lvl="5" indent="-228600" algn="l" rtl="0">
              <a:spcBef>
                <a:spcPts val="2100"/>
              </a:spcBef>
              <a:spcAft>
                <a:spcPts val="0"/>
              </a:spcAft>
              <a:buSzPts val="1500"/>
              <a:buNone/>
              <a:defRPr sz="2400" b="0" i="0" u="none" strike="noStrike" cap="none"/>
            </a:lvl6pPr>
            <a:lvl7pPr marL="3200400" marR="0" lvl="6" indent="-228600" algn="l" rtl="0">
              <a:spcBef>
                <a:spcPts val="2100"/>
              </a:spcBef>
              <a:spcAft>
                <a:spcPts val="0"/>
              </a:spcAft>
              <a:buSzPts val="1500"/>
              <a:buNone/>
              <a:defRPr sz="2400" b="0" i="0" u="none" strike="noStrike" cap="none"/>
            </a:lvl7pPr>
            <a:lvl8pPr marL="3657600" marR="0" lvl="7" indent="-228600" algn="l" rtl="0">
              <a:spcBef>
                <a:spcPts val="2100"/>
              </a:spcBef>
              <a:spcAft>
                <a:spcPts val="0"/>
              </a:spcAft>
              <a:buSzPts val="1500"/>
              <a:buNone/>
              <a:defRPr sz="2400" b="0" i="0" u="none" strike="noStrike" cap="none"/>
            </a:lvl8pPr>
            <a:lvl9pPr marL="4114800" marR="0" lvl="8" indent="-228600" algn="l" rtl="0">
              <a:spcBef>
                <a:spcPts val="2100"/>
              </a:spcBef>
              <a:spcAft>
                <a:spcPts val="2100"/>
              </a:spcAft>
              <a:buSzPts val="1500"/>
              <a:buNone/>
              <a:defRPr sz="24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4"/>
          <p:cNvSpPr/>
          <p:nvPr/>
        </p:nvSpPr>
        <p:spPr>
          <a:xfrm>
            <a:off x="0" y="4652963"/>
            <a:ext cx="12192000" cy="2205300"/>
          </a:xfrm>
          <a:prstGeom prst="rect">
            <a:avLst/>
          </a:prstGeom>
          <a:solidFill>
            <a:srgbClr val="94B0BE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4"/>
          <p:cNvSpPr txBox="1">
            <a:spLocks noGrp="1"/>
          </p:cNvSpPr>
          <p:nvPr>
            <p:ph type="subTitle" idx="1"/>
          </p:nvPr>
        </p:nvSpPr>
        <p:spPr>
          <a:xfrm>
            <a:off x="624417" y="4652963"/>
            <a:ext cx="11040300" cy="5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90600" marR="0" lvl="1" indent="-37465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–"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524000" marR="0" lvl="2" indent="-3048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133600" marR="0" lvl="3" indent="-3111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–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743200" marR="0" lvl="4" indent="-3111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»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352800" marR="0" lvl="5" indent="-3048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962400" marR="0" lvl="6" indent="-3048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-3048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181600" marR="0" lvl="8" indent="-3048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9" name="Google Shape;149;p24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9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0" name="Google Shape;150;p24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7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9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152" name="Google Shape;152;p24"/>
          <p:cNvSpPr/>
          <p:nvPr/>
        </p:nvSpPr>
        <p:spPr>
          <a:xfrm>
            <a:off x="0" y="0"/>
            <a:ext cx="12192000" cy="7653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24" descr="ANU_LOGO_WHI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24417" y="115888"/>
            <a:ext cx="1511299" cy="525462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4"/>
          <p:cNvSpPr txBox="1">
            <a:spLocks noGrp="1"/>
          </p:cNvSpPr>
          <p:nvPr>
            <p:ph type="ctrTitle"/>
          </p:nvPr>
        </p:nvSpPr>
        <p:spPr>
          <a:xfrm>
            <a:off x="624417" y="1919288"/>
            <a:ext cx="10943100" cy="6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6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2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4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>
            <a:spLocks noGrp="1"/>
          </p:cNvSpPr>
          <p:nvPr>
            <p:ph type="title"/>
          </p:nvPr>
        </p:nvSpPr>
        <p:spPr>
          <a:xfrm>
            <a:off x="624417" y="765175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6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2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4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7" name="Google Shape;157;p25"/>
          <p:cNvSpPr txBox="1">
            <a:spLocks noGrp="1"/>
          </p:cNvSpPr>
          <p:nvPr>
            <p:ph type="body" idx="1"/>
          </p:nvPr>
        </p:nvSpPr>
        <p:spPr>
          <a:xfrm>
            <a:off x="609600" y="1916113"/>
            <a:ext cx="10972800" cy="42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501650" algn="l" rtl="0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Char char="•"/>
              <a:defRPr sz="4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355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–"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18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00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–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00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»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Google Shape;158;p25"/>
          <p:cNvSpPr txBox="1">
            <a:spLocks noGrp="1"/>
          </p:cNvSpPr>
          <p:nvPr>
            <p:ph type="dt" idx="10"/>
          </p:nvPr>
        </p:nvSpPr>
        <p:spPr>
          <a:xfrm>
            <a:off x="7632700" y="6597650"/>
            <a:ext cx="28449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9" name="Google Shape;159;p25"/>
          <p:cNvSpPr txBox="1">
            <a:spLocks noGrp="1"/>
          </p:cNvSpPr>
          <p:nvPr>
            <p:ph type="ftr" idx="11"/>
          </p:nvPr>
        </p:nvSpPr>
        <p:spPr>
          <a:xfrm>
            <a:off x="527051" y="6597650"/>
            <a:ext cx="67203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0" name="Google Shape;160;p25"/>
          <p:cNvSpPr txBox="1">
            <a:spLocks noGrp="1"/>
          </p:cNvSpPr>
          <p:nvPr>
            <p:ph type="sldNum" idx="12"/>
          </p:nvPr>
        </p:nvSpPr>
        <p:spPr>
          <a:xfrm>
            <a:off x="10801351" y="6597650"/>
            <a:ext cx="781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>
            <a:spLocks noGrp="1"/>
          </p:cNvSpPr>
          <p:nvPr>
            <p:ph type="title"/>
          </p:nvPr>
        </p:nvSpPr>
        <p:spPr>
          <a:xfrm>
            <a:off x="831851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80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6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2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4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3" name="Google Shape;163;p26"/>
          <p:cNvSpPr txBox="1"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4" name="Google Shape;164;p26"/>
          <p:cNvSpPr txBox="1">
            <a:spLocks noGrp="1"/>
          </p:cNvSpPr>
          <p:nvPr>
            <p:ph type="dt" idx="10"/>
          </p:nvPr>
        </p:nvSpPr>
        <p:spPr>
          <a:xfrm>
            <a:off x="7632700" y="6597650"/>
            <a:ext cx="28449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5" name="Google Shape;165;p26"/>
          <p:cNvSpPr txBox="1">
            <a:spLocks noGrp="1"/>
          </p:cNvSpPr>
          <p:nvPr>
            <p:ph type="ftr" idx="11"/>
          </p:nvPr>
        </p:nvSpPr>
        <p:spPr>
          <a:xfrm>
            <a:off x="527051" y="6597650"/>
            <a:ext cx="67203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6" name="Google Shape;166;p26"/>
          <p:cNvSpPr txBox="1">
            <a:spLocks noGrp="1"/>
          </p:cNvSpPr>
          <p:nvPr>
            <p:ph type="sldNum" idx="12"/>
          </p:nvPr>
        </p:nvSpPr>
        <p:spPr>
          <a:xfrm>
            <a:off x="10801351" y="6597650"/>
            <a:ext cx="781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>
            <a:spLocks noGrp="1"/>
          </p:cNvSpPr>
          <p:nvPr>
            <p:ph type="title"/>
          </p:nvPr>
        </p:nvSpPr>
        <p:spPr>
          <a:xfrm>
            <a:off x="624417" y="765175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6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2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4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9" name="Google Shape;169;p27"/>
          <p:cNvSpPr txBox="1">
            <a:spLocks noGrp="1"/>
          </p:cNvSpPr>
          <p:nvPr>
            <p:ph type="body" idx="1"/>
          </p:nvPr>
        </p:nvSpPr>
        <p:spPr>
          <a:xfrm>
            <a:off x="609600" y="1916113"/>
            <a:ext cx="5384700" cy="42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501650" algn="l" rtl="0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Char char="•"/>
              <a:defRPr sz="4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355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–"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18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00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–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00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»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0" name="Google Shape;170;p27"/>
          <p:cNvSpPr txBox="1">
            <a:spLocks noGrp="1"/>
          </p:cNvSpPr>
          <p:nvPr>
            <p:ph type="body" idx="2"/>
          </p:nvPr>
        </p:nvSpPr>
        <p:spPr>
          <a:xfrm>
            <a:off x="6197600" y="1916113"/>
            <a:ext cx="5384700" cy="42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501650" algn="l" rtl="0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Char char="•"/>
              <a:defRPr sz="4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355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–"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18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00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–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00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»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1" name="Google Shape;171;p27"/>
          <p:cNvSpPr txBox="1">
            <a:spLocks noGrp="1"/>
          </p:cNvSpPr>
          <p:nvPr>
            <p:ph type="dt" idx="10"/>
          </p:nvPr>
        </p:nvSpPr>
        <p:spPr>
          <a:xfrm>
            <a:off x="7632700" y="6597650"/>
            <a:ext cx="28449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2" name="Google Shape;172;p27"/>
          <p:cNvSpPr txBox="1">
            <a:spLocks noGrp="1"/>
          </p:cNvSpPr>
          <p:nvPr>
            <p:ph type="ftr" idx="11"/>
          </p:nvPr>
        </p:nvSpPr>
        <p:spPr>
          <a:xfrm>
            <a:off x="527051" y="6597650"/>
            <a:ext cx="67203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3" name="Google Shape;173;p27"/>
          <p:cNvSpPr txBox="1">
            <a:spLocks noGrp="1"/>
          </p:cNvSpPr>
          <p:nvPr>
            <p:ph type="sldNum" idx="12"/>
          </p:nvPr>
        </p:nvSpPr>
        <p:spPr>
          <a:xfrm>
            <a:off x="10801351" y="6597650"/>
            <a:ext cx="781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>
            <a:spLocks noGrp="1"/>
          </p:cNvSpPr>
          <p:nvPr>
            <p:ph type="title"/>
          </p:nvPr>
        </p:nvSpPr>
        <p:spPr>
          <a:xfrm>
            <a:off x="840317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6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2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4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6" name="Google Shape;176;p28"/>
          <p:cNvSpPr txBox="1">
            <a:spLocks noGrp="1"/>
          </p:cNvSpPr>
          <p:nvPr>
            <p:ph type="body" idx="1"/>
          </p:nvPr>
        </p:nvSpPr>
        <p:spPr>
          <a:xfrm>
            <a:off x="840317" y="1681163"/>
            <a:ext cx="51585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7" name="Google Shape;177;p28"/>
          <p:cNvSpPr txBox="1">
            <a:spLocks noGrp="1"/>
          </p:cNvSpPr>
          <p:nvPr>
            <p:ph type="body" idx="2"/>
          </p:nvPr>
        </p:nvSpPr>
        <p:spPr>
          <a:xfrm>
            <a:off x="840317" y="2505075"/>
            <a:ext cx="5158500" cy="3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501650" algn="l" rtl="0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Char char="•"/>
              <a:defRPr sz="4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355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–"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18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00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–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00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»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8" name="Google Shape;178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7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9" name="Google Shape;179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700" cy="3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501650" algn="l" rtl="0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Char char="•"/>
              <a:defRPr sz="4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355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–"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18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00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–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00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»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0" name="Google Shape;180;p28"/>
          <p:cNvSpPr txBox="1">
            <a:spLocks noGrp="1"/>
          </p:cNvSpPr>
          <p:nvPr>
            <p:ph type="dt" idx="10"/>
          </p:nvPr>
        </p:nvSpPr>
        <p:spPr>
          <a:xfrm>
            <a:off x="7632700" y="6597650"/>
            <a:ext cx="28449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1" name="Google Shape;181;p28"/>
          <p:cNvSpPr txBox="1">
            <a:spLocks noGrp="1"/>
          </p:cNvSpPr>
          <p:nvPr>
            <p:ph type="ftr" idx="11"/>
          </p:nvPr>
        </p:nvSpPr>
        <p:spPr>
          <a:xfrm>
            <a:off x="527051" y="6597650"/>
            <a:ext cx="67203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2" name="Google Shape;182;p28"/>
          <p:cNvSpPr txBox="1">
            <a:spLocks noGrp="1"/>
          </p:cNvSpPr>
          <p:nvPr>
            <p:ph type="sldNum" idx="12"/>
          </p:nvPr>
        </p:nvSpPr>
        <p:spPr>
          <a:xfrm>
            <a:off x="10801351" y="6597650"/>
            <a:ext cx="781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9"/>
          <p:cNvSpPr txBox="1">
            <a:spLocks noGrp="1"/>
          </p:cNvSpPr>
          <p:nvPr>
            <p:ph type="title"/>
          </p:nvPr>
        </p:nvSpPr>
        <p:spPr>
          <a:xfrm>
            <a:off x="624417" y="765175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6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2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4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5" name="Google Shape;185;p29"/>
          <p:cNvSpPr txBox="1">
            <a:spLocks noGrp="1"/>
          </p:cNvSpPr>
          <p:nvPr>
            <p:ph type="dt" idx="10"/>
          </p:nvPr>
        </p:nvSpPr>
        <p:spPr>
          <a:xfrm>
            <a:off x="7632700" y="6597650"/>
            <a:ext cx="28449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6" name="Google Shape;186;p29"/>
          <p:cNvSpPr txBox="1">
            <a:spLocks noGrp="1"/>
          </p:cNvSpPr>
          <p:nvPr>
            <p:ph type="ftr" idx="11"/>
          </p:nvPr>
        </p:nvSpPr>
        <p:spPr>
          <a:xfrm>
            <a:off x="527051" y="6597650"/>
            <a:ext cx="67203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7" name="Google Shape;187;p29"/>
          <p:cNvSpPr txBox="1">
            <a:spLocks noGrp="1"/>
          </p:cNvSpPr>
          <p:nvPr>
            <p:ph type="sldNum" idx="12"/>
          </p:nvPr>
        </p:nvSpPr>
        <p:spPr>
          <a:xfrm>
            <a:off x="10801351" y="6597650"/>
            <a:ext cx="781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>
            <a:spLocks noGrp="1"/>
          </p:cNvSpPr>
          <p:nvPr>
            <p:ph type="dt" idx="10"/>
          </p:nvPr>
        </p:nvSpPr>
        <p:spPr>
          <a:xfrm>
            <a:off x="7632700" y="6597650"/>
            <a:ext cx="28449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0" name="Google Shape;190;p30"/>
          <p:cNvSpPr txBox="1">
            <a:spLocks noGrp="1"/>
          </p:cNvSpPr>
          <p:nvPr>
            <p:ph type="ftr" idx="11"/>
          </p:nvPr>
        </p:nvSpPr>
        <p:spPr>
          <a:xfrm>
            <a:off x="527051" y="6597650"/>
            <a:ext cx="67203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1" name="Google Shape;191;p30"/>
          <p:cNvSpPr txBox="1">
            <a:spLocks noGrp="1"/>
          </p:cNvSpPr>
          <p:nvPr>
            <p:ph type="sldNum" idx="12"/>
          </p:nvPr>
        </p:nvSpPr>
        <p:spPr>
          <a:xfrm>
            <a:off x="10801351" y="6597650"/>
            <a:ext cx="781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>
            <a:spLocks noGrp="1"/>
          </p:cNvSpPr>
          <p:nvPr>
            <p:ph type="title"/>
          </p:nvPr>
        </p:nvSpPr>
        <p:spPr>
          <a:xfrm>
            <a:off x="840317" y="457200"/>
            <a:ext cx="39327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3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6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2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4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4" name="Google Shape;194;p31"/>
          <p:cNvSpPr txBox="1">
            <a:spLocks noGrp="1"/>
          </p:cNvSpPr>
          <p:nvPr>
            <p:ph type="body" idx="1"/>
          </p:nvPr>
        </p:nvSpPr>
        <p:spPr>
          <a:xfrm>
            <a:off x="5183717" y="987425"/>
            <a:ext cx="61725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501650" algn="l" rtl="0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Char char="•"/>
              <a:defRPr sz="4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355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–"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18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00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–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00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»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5" name="Google Shape;195;p31"/>
          <p:cNvSpPr txBox="1">
            <a:spLocks noGrp="1"/>
          </p:cNvSpPr>
          <p:nvPr>
            <p:ph type="body" idx="2"/>
          </p:nvPr>
        </p:nvSpPr>
        <p:spPr>
          <a:xfrm>
            <a:off x="840317" y="2057400"/>
            <a:ext cx="39327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6" name="Google Shape;196;p31"/>
          <p:cNvSpPr txBox="1">
            <a:spLocks noGrp="1"/>
          </p:cNvSpPr>
          <p:nvPr>
            <p:ph type="dt" idx="10"/>
          </p:nvPr>
        </p:nvSpPr>
        <p:spPr>
          <a:xfrm>
            <a:off x="7632700" y="6597650"/>
            <a:ext cx="28449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7" name="Google Shape;197;p31"/>
          <p:cNvSpPr txBox="1">
            <a:spLocks noGrp="1"/>
          </p:cNvSpPr>
          <p:nvPr>
            <p:ph type="ftr" idx="11"/>
          </p:nvPr>
        </p:nvSpPr>
        <p:spPr>
          <a:xfrm>
            <a:off x="527051" y="6597650"/>
            <a:ext cx="67203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sldNum" idx="12"/>
          </p:nvPr>
        </p:nvSpPr>
        <p:spPr>
          <a:xfrm>
            <a:off x="10801351" y="6597650"/>
            <a:ext cx="781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 txBox="1">
            <a:spLocks noGrp="1"/>
          </p:cNvSpPr>
          <p:nvPr>
            <p:ph type="title"/>
          </p:nvPr>
        </p:nvSpPr>
        <p:spPr>
          <a:xfrm>
            <a:off x="840317" y="457200"/>
            <a:ext cx="39327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3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6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2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4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1" name="Google Shape;201;p32"/>
          <p:cNvSpPr>
            <a:spLocks noGrp="1"/>
          </p:cNvSpPr>
          <p:nvPr>
            <p:ph type="pic" idx="2"/>
          </p:nvPr>
        </p:nvSpPr>
        <p:spPr>
          <a:xfrm>
            <a:off x="5183717" y="987425"/>
            <a:ext cx="61725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  <a:defRPr sz="4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2" name="Google Shape;202;p32"/>
          <p:cNvSpPr txBox="1">
            <a:spLocks noGrp="1"/>
          </p:cNvSpPr>
          <p:nvPr>
            <p:ph type="body" idx="1"/>
          </p:nvPr>
        </p:nvSpPr>
        <p:spPr>
          <a:xfrm>
            <a:off x="840317" y="2057400"/>
            <a:ext cx="39327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3" name="Google Shape;203;p32"/>
          <p:cNvSpPr txBox="1">
            <a:spLocks noGrp="1"/>
          </p:cNvSpPr>
          <p:nvPr>
            <p:ph type="dt" idx="10"/>
          </p:nvPr>
        </p:nvSpPr>
        <p:spPr>
          <a:xfrm>
            <a:off x="7632700" y="6597650"/>
            <a:ext cx="28449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4" name="Google Shape;204;p32"/>
          <p:cNvSpPr txBox="1">
            <a:spLocks noGrp="1"/>
          </p:cNvSpPr>
          <p:nvPr>
            <p:ph type="ftr" idx="11"/>
          </p:nvPr>
        </p:nvSpPr>
        <p:spPr>
          <a:xfrm>
            <a:off x="527051" y="6597650"/>
            <a:ext cx="67203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5" name="Google Shape;205;p32"/>
          <p:cNvSpPr txBox="1">
            <a:spLocks noGrp="1"/>
          </p:cNvSpPr>
          <p:nvPr>
            <p:ph type="sldNum" idx="12"/>
          </p:nvPr>
        </p:nvSpPr>
        <p:spPr>
          <a:xfrm>
            <a:off x="10801351" y="6597650"/>
            <a:ext cx="781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3"/>
          <p:cNvSpPr txBox="1">
            <a:spLocks noGrp="1"/>
          </p:cNvSpPr>
          <p:nvPr>
            <p:ph type="title"/>
          </p:nvPr>
        </p:nvSpPr>
        <p:spPr>
          <a:xfrm>
            <a:off x="624417" y="765175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6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2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4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8" name="Google Shape;208;p33"/>
          <p:cNvSpPr txBox="1">
            <a:spLocks noGrp="1"/>
          </p:cNvSpPr>
          <p:nvPr>
            <p:ph type="body" idx="1"/>
          </p:nvPr>
        </p:nvSpPr>
        <p:spPr>
          <a:xfrm rot="5400000">
            <a:off x="3991050" y="-1465337"/>
            <a:ext cx="4209900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501650" algn="l" rtl="0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Char char="•"/>
              <a:defRPr sz="4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355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–"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18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00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–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00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»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9" name="Google Shape;209;p33"/>
          <p:cNvSpPr txBox="1">
            <a:spLocks noGrp="1"/>
          </p:cNvSpPr>
          <p:nvPr>
            <p:ph type="dt" idx="10"/>
          </p:nvPr>
        </p:nvSpPr>
        <p:spPr>
          <a:xfrm>
            <a:off x="7632700" y="6597650"/>
            <a:ext cx="28449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0" name="Google Shape;210;p33"/>
          <p:cNvSpPr txBox="1">
            <a:spLocks noGrp="1"/>
          </p:cNvSpPr>
          <p:nvPr>
            <p:ph type="ftr" idx="11"/>
          </p:nvPr>
        </p:nvSpPr>
        <p:spPr>
          <a:xfrm>
            <a:off x="527051" y="6597650"/>
            <a:ext cx="67203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1" name="Google Shape;211;p33"/>
          <p:cNvSpPr txBox="1">
            <a:spLocks noGrp="1"/>
          </p:cNvSpPr>
          <p:nvPr>
            <p:ph type="sldNum" idx="12"/>
          </p:nvPr>
        </p:nvSpPr>
        <p:spPr>
          <a:xfrm>
            <a:off x="10801351" y="6597650"/>
            <a:ext cx="781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4"/>
          <p:cNvSpPr txBox="1">
            <a:spLocks noGrp="1"/>
          </p:cNvSpPr>
          <p:nvPr>
            <p:ph type="title"/>
          </p:nvPr>
        </p:nvSpPr>
        <p:spPr>
          <a:xfrm rot="5400000">
            <a:off x="7544218" y="2072875"/>
            <a:ext cx="5360700" cy="27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6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2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4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4" name="Google Shape;214;p34"/>
          <p:cNvSpPr txBox="1">
            <a:spLocks noGrp="1"/>
          </p:cNvSpPr>
          <p:nvPr>
            <p:ph type="body" idx="1"/>
          </p:nvPr>
        </p:nvSpPr>
        <p:spPr>
          <a:xfrm rot="5400000">
            <a:off x="1948800" y="-574025"/>
            <a:ext cx="5360700" cy="80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501650" algn="l" rtl="0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Char char="•"/>
              <a:defRPr sz="4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355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–"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18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00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–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00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»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5" name="Google Shape;215;p34"/>
          <p:cNvSpPr txBox="1">
            <a:spLocks noGrp="1"/>
          </p:cNvSpPr>
          <p:nvPr>
            <p:ph type="dt" idx="10"/>
          </p:nvPr>
        </p:nvSpPr>
        <p:spPr>
          <a:xfrm>
            <a:off x="7632700" y="6597650"/>
            <a:ext cx="28449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6" name="Google Shape;216;p34"/>
          <p:cNvSpPr txBox="1">
            <a:spLocks noGrp="1"/>
          </p:cNvSpPr>
          <p:nvPr>
            <p:ph type="ftr" idx="11"/>
          </p:nvPr>
        </p:nvSpPr>
        <p:spPr>
          <a:xfrm>
            <a:off x="527051" y="6597650"/>
            <a:ext cx="67203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7" name="Google Shape;217;p34"/>
          <p:cNvSpPr txBox="1">
            <a:spLocks noGrp="1"/>
          </p:cNvSpPr>
          <p:nvPr>
            <p:ph type="sldNum" idx="12"/>
          </p:nvPr>
        </p:nvSpPr>
        <p:spPr>
          <a:xfrm>
            <a:off x="10801351" y="6597650"/>
            <a:ext cx="781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9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70A7"/>
              </a:buClr>
              <a:buSzPts val="3600"/>
              <a:buFont typeface="Calibri"/>
              <a:buNone/>
              <a:defRPr sz="3600" b="0" i="0" u="none" strike="noStrike" cap="none">
                <a:solidFill>
                  <a:srgbClr val="4470A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0742763" y="6518754"/>
            <a:ext cx="133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1140124" y="6526063"/>
            <a:ext cx="94761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Font typeface="Raleway"/>
              <a:buNone/>
              <a:defRPr sz="3700" b="1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Font typeface="Raleway"/>
              <a:buNone/>
              <a:defRPr sz="37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Font typeface="Raleway"/>
              <a:buNone/>
              <a:defRPr sz="37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Font typeface="Raleway"/>
              <a:buNone/>
              <a:defRPr sz="37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Font typeface="Raleway"/>
              <a:buNone/>
              <a:defRPr sz="37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Font typeface="Raleway"/>
              <a:buNone/>
              <a:defRPr sz="37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Font typeface="Raleway"/>
              <a:buNone/>
              <a:defRPr sz="37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Font typeface="Raleway"/>
              <a:buNone/>
              <a:defRPr sz="37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Font typeface="Raleway"/>
              <a:buNone/>
              <a:defRPr sz="37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Lato"/>
              <a:buChar char="●"/>
              <a:defRPr sz="17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238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○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238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■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238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●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238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○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238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■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238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●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238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○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2385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1"/>
              </a:buClr>
              <a:buSzPts val="1500"/>
              <a:buFont typeface="Lato"/>
              <a:buChar char="■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3"/>
          <p:cNvSpPr/>
          <p:nvPr/>
        </p:nvSpPr>
        <p:spPr>
          <a:xfrm>
            <a:off x="0" y="6597650"/>
            <a:ext cx="12192000" cy="260400"/>
          </a:xfrm>
          <a:prstGeom prst="rect">
            <a:avLst/>
          </a:prstGeom>
          <a:solidFill>
            <a:srgbClr val="94B0BE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3"/>
          <p:cNvSpPr txBox="1">
            <a:spLocks noGrp="1"/>
          </p:cNvSpPr>
          <p:nvPr>
            <p:ph type="title"/>
          </p:nvPr>
        </p:nvSpPr>
        <p:spPr>
          <a:xfrm>
            <a:off x="624417" y="765175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6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2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4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0" name="Google Shape;140;p23"/>
          <p:cNvSpPr txBox="1">
            <a:spLocks noGrp="1"/>
          </p:cNvSpPr>
          <p:nvPr>
            <p:ph type="body" idx="1"/>
          </p:nvPr>
        </p:nvSpPr>
        <p:spPr>
          <a:xfrm>
            <a:off x="609600" y="1916113"/>
            <a:ext cx="10972800" cy="42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501650" algn="l" rtl="0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Char char="•"/>
              <a:defRPr sz="4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355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–"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18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00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–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00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»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1" name="Google Shape;141;p23"/>
          <p:cNvSpPr txBox="1">
            <a:spLocks noGrp="1"/>
          </p:cNvSpPr>
          <p:nvPr>
            <p:ph type="dt" idx="10"/>
          </p:nvPr>
        </p:nvSpPr>
        <p:spPr>
          <a:xfrm>
            <a:off x="7632700" y="6597650"/>
            <a:ext cx="28449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2" name="Google Shape;142;p23"/>
          <p:cNvSpPr txBox="1">
            <a:spLocks noGrp="1"/>
          </p:cNvSpPr>
          <p:nvPr>
            <p:ph type="ftr" idx="11"/>
          </p:nvPr>
        </p:nvSpPr>
        <p:spPr>
          <a:xfrm>
            <a:off x="527051" y="6597650"/>
            <a:ext cx="67203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00" marR="0" lvl="1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marR="0" lvl="2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marR="0" lvl="4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8000" marR="0" lvl="5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200" marR="0" lvl="7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800" marR="0" lvl="8" indent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3" name="Google Shape;143;p23"/>
          <p:cNvSpPr txBox="1">
            <a:spLocks noGrp="1"/>
          </p:cNvSpPr>
          <p:nvPr>
            <p:ph type="sldNum" idx="12"/>
          </p:nvPr>
        </p:nvSpPr>
        <p:spPr>
          <a:xfrm>
            <a:off x="10801351" y="6597650"/>
            <a:ext cx="781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900" b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900" b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900" b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900" b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900" b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900" b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900" b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900" b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900" b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144" name="Google Shape;144;p23"/>
          <p:cNvSpPr/>
          <p:nvPr/>
        </p:nvSpPr>
        <p:spPr>
          <a:xfrm>
            <a:off x="0" y="0"/>
            <a:ext cx="12192000" cy="7653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23" descr="ANU_LOGO_WHIT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24417" y="115888"/>
            <a:ext cx="1511299" cy="52546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angert@sub.uni-goettingen.d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osf.io/9fetu/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hyperlink" Target="https://carpentries.org/" TargetMode="External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LDexercise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theatlantic.com/technology/archive/2012/07/what-the-internet-actually-looks-like/259815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hyperlink" Target="https://www.w3.org/DesignIssues/LinkedData.html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lod-cloud.net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lod-cloud.net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lod-cloud.net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lod-cloud.net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lod-cloud.net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lod-cloud.net/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viaf.org/viaf/96994048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data.org/wiki/Q6542448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.wiki/782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ations.europa.eu/en/publication-detail/-/publication/7769a148-f1f6-11e8-9982-01aa75ed71a1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slideshare.net/OpenAIRE_eu/making-data-fair-on-wikidata-andra-waagmeester" TargetMode="External"/><Relationship Id="rId4" Type="http://schemas.openxmlformats.org/officeDocument/2006/relationships/hyperlink" Target="http://wikigenomes.org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.wiki/6Rm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t.co/g2Y7hbXtHT?amp=1" TargetMode="External"/><Relationship Id="rId5" Type="http://schemas.openxmlformats.org/officeDocument/2006/relationships/hyperlink" Target="https://w.wiki/6Ru" TargetMode="External"/><Relationship Id="rId4" Type="http://schemas.openxmlformats.org/officeDocument/2006/relationships/hyperlink" Target="https://tinyurl.com/yxu78stj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asyrdf.org/converter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9.png"/><Relationship Id="rId7" Type="http://schemas.openxmlformats.org/officeDocument/2006/relationships/hyperlink" Target="http://uri4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uri3" TargetMode="External"/><Relationship Id="rId5" Type="http://schemas.openxmlformats.org/officeDocument/2006/relationships/hyperlink" Target="http://uri2" TargetMode="External"/><Relationship Id="rId4" Type="http://schemas.openxmlformats.org/officeDocument/2006/relationships/hyperlink" Target="http://uri1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uri1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uri4" TargetMode="External"/><Relationship Id="rId5" Type="http://schemas.openxmlformats.org/officeDocument/2006/relationships/hyperlink" Target="http://uri3" TargetMode="External"/><Relationship Id="rId4" Type="http://schemas.openxmlformats.org/officeDocument/2006/relationships/hyperlink" Target="http://uri2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S0169-023X(97)00056-6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oi.org/10.1006/knac.1993.1008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.org/TR/rdf-schema/" TargetMode="External"/><Relationship Id="rId7" Type="http://schemas.openxmlformats.org/officeDocument/2006/relationships/hyperlink" Target="http://xmlns.com/foaf/spec/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w3.org/2004/02/skos/" TargetMode="External"/><Relationship Id="rId5" Type="http://schemas.openxmlformats.org/officeDocument/2006/relationships/hyperlink" Target="http://dublincore.org/" TargetMode="External"/><Relationship Id="rId4" Type="http://schemas.openxmlformats.org/officeDocument/2006/relationships/hyperlink" Target="https://en.wikipedia.org/wiki/XML_Schema_(W3C)" TargetMode="Externa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3.org/TR/prov-o/" TargetMode="External"/><Relationship Id="rId3" Type="http://schemas.openxmlformats.org/officeDocument/2006/relationships/hyperlink" Target="http://www.loc.gov/bibframe/docs/" TargetMode="External"/><Relationship Id="rId7" Type="http://schemas.openxmlformats.org/officeDocument/2006/relationships/hyperlink" Target="http://motools.sourceforge.net/timeline/timeline.html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motools.sourceforge.net/event/event.html" TargetMode="External"/><Relationship Id="rId5" Type="http://schemas.openxmlformats.org/officeDocument/2006/relationships/hyperlink" Target="http://musicontology.com/" TargetMode="External"/><Relationship Id="rId4" Type="http://schemas.openxmlformats.org/officeDocument/2006/relationships/hyperlink" Target="http://www.cidoccrm.org/official_release_cidoc.html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TR/rdf-schema/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hyperlink" Target="http://bit.ly/LDexercises" TargetMode="External"/><Relationship Id="rId3" Type="http://schemas.openxmlformats.org/officeDocument/2006/relationships/hyperlink" Target="http://www.obofoundry.org/" TargetMode="External"/><Relationship Id="rId7" Type="http://schemas.openxmlformats.org/officeDocument/2006/relationships/hyperlink" Target="https://lov.linkeddata.es/dataset/lov/vocabs" TargetMode="Externa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ontobee.org/" TargetMode="External"/><Relationship Id="rId5" Type="http://schemas.openxmlformats.org/officeDocument/2006/relationships/hyperlink" Target="https://www.ebi.ac.uk/ols/ontologies" TargetMode="External"/><Relationship Id="rId4" Type="http://schemas.openxmlformats.org/officeDocument/2006/relationships/hyperlink" Target="http://bioportal.bioontology.org/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jazzcats.cdhr.anu.edu.au/documentation/" TargetMode="Externa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jazzcats.cdhr.anu.edu.au/documentation/" TargetMode="Externa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tb.semlab.io/" TargetMode="Externa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hyperlink" Target="http://bit.ly/LDexercises" TargetMode="Externa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s://protege.stanford.edu/" TargetMode="External"/><Relationship Id="rId7" Type="http://schemas.openxmlformats.org/officeDocument/2006/relationships/hyperlink" Target="https://github.com/usc-isi-i2/Web-Karma/wiki/Installation%3A-One-Click-Install" TargetMode="Externa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usc-isi-i2.github.io/karma/" TargetMode="External"/><Relationship Id="rId5" Type="http://schemas.openxmlformats.org/officeDocument/2006/relationships/hyperlink" Target="http://owl.cs.manchester.ac.uk/publications/talks-and-tutorials/protg-owl-tutorial/" TargetMode="External"/><Relationship Id="rId4" Type="http://schemas.openxmlformats.org/officeDocument/2006/relationships/hyperlink" Target="https://protegewiki.stanford.edu/wiki/Protege4GettingStarted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://cdhr-linkeddata.anu.edu.au/jazzcats-sparql/sparql" TargetMode="External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s://query.wikidata.org/" TargetMode="External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bit.ly/LDexercises" TargetMode="Externa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hyperlink" Target="https://bnb.data.bl.uk/flint-sparql" TargetMode="External"/><Relationship Id="rId3" Type="http://schemas.openxmlformats.org/officeDocument/2006/relationships/hyperlink" Target="https://www.ebi.ac.uk/rdf/services/sparql" TargetMode="External"/><Relationship Id="rId7" Type="http://schemas.openxmlformats.org/officeDocument/2006/relationships/hyperlink" Target="http://nomisma.org/sparql" TargetMode="External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sparql.orthodb.org/" TargetMode="External"/><Relationship Id="rId5" Type="http://schemas.openxmlformats.org/officeDocument/2006/relationships/hyperlink" Target="https://sparql.uniprot.org/" TargetMode="External"/><Relationship Id="rId10" Type="http://schemas.openxmlformats.org/officeDocument/2006/relationships/hyperlink" Target="https://yasgui.org/" TargetMode="External"/><Relationship Id="rId4" Type="http://schemas.openxmlformats.org/officeDocument/2006/relationships/hyperlink" Target="https://sparql.rhea-db.org/sparql" TargetMode="External"/><Relationship Id="rId9" Type="http://schemas.openxmlformats.org/officeDocument/2006/relationships/hyperlink" Target="https://jpsearch.go.jp/rdf/sparql/easy/" TargetMode="Externa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://sparql-playground.sib.swiss/" TargetMode="External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png"/><Relationship Id="rId4" Type="http://schemas.openxmlformats.org/officeDocument/2006/relationships/hyperlink" Target="https://prefix.cc/" TargetMode="Externa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http://sparql.org/query-validator.html" TargetMode="External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linked.bodc.ac.uk/validate/query" TargetMode="External"/><Relationship Id="rId4" Type="http://schemas.openxmlformats.org/officeDocument/2006/relationships/hyperlink" Target="http://sws.ifi.uio.no/sparqler/validator.html" TargetMode="Externa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mailto:bangert@sub.uni-goettingen.de" TargetMode="External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5"/>
          <p:cNvSpPr txBox="1">
            <a:spLocks noGrp="1"/>
          </p:cNvSpPr>
          <p:nvPr>
            <p:ph type="ctrTitle"/>
          </p:nvPr>
        </p:nvSpPr>
        <p:spPr>
          <a:xfrm>
            <a:off x="173625" y="2661525"/>
            <a:ext cx="11903400" cy="19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70A7"/>
              </a:buClr>
              <a:buSzPts val="3600"/>
              <a:buFont typeface="Calibri"/>
              <a:buNone/>
            </a:pPr>
            <a:r>
              <a:rPr lang="it-IT" sz="6000" b="1"/>
              <a:t>An introduction to Linked Data</a:t>
            </a:r>
            <a:endParaRPr sz="6000" b="1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70A7"/>
              </a:buClr>
              <a:buSzPts val="3600"/>
              <a:buFont typeface="Calibri"/>
              <a:buNone/>
            </a:pPr>
            <a:endParaRPr sz="2400" b="1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70A7"/>
              </a:buClr>
              <a:buSzPts val="3600"/>
              <a:buFont typeface="Calibri"/>
              <a:buNone/>
            </a:pPr>
            <a:r>
              <a:rPr lang="it-IT" sz="2400" b="1"/>
              <a:t>CODATA-RDA School of Research Data Science, 16 August 2019</a:t>
            </a:r>
            <a:endParaRPr sz="2400" b="1"/>
          </a:p>
        </p:txBody>
      </p:sp>
      <p:sp>
        <p:nvSpPr>
          <p:cNvPr id="223" name="Google Shape;223;p35"/>
          <p:cNvSpPr txBox="1">
            <a:spLocks noGrp="1"/>
          </p:cNvSpPr>
          <p:nvPr>
            <p:ph type="subTitle" idx="1"/>
          </p:nvPr>
        </p:nvSpPr>
        <p:spPr>
          <a:xfrm>
            <a:off x="173595" y="4987736"/>
            <a:ext cx="11903400" cy="13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it-IT" sz="3000" b="1"/>
              <a:t>Dr Daniel Bangert</a:t>
            </a:r>
            <a:endParaRPr sz="3000" b="1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it-IT" sz="3000"/>
              <a:t>Göttingen State and University Library</a:t>
            </a:r>
            <a:endParaRPr sz="30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it-IT" sz="3000">
                <a:uFill>
                  <a:noFill/>
                </a:uFill>
                <a:hlinkClick r:id="rId3"/>
              </a:rPr>
              <a:t>bangert@sub.uni-goettingen.de</a:t>
            </a:r>
            <a:r>
              <a:rPr lang="it-IT" sz="3000"/>
              <a:t>  /  @enigmaticocean</a:t>
            </a:r>
            <a:endParaRPr sz="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6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Introduction</a:t>
            </a:r>
            <a:endParaRPr/>
          </a:p>
        </p:txBody>
      </p:sp>
      <p:sp>
        <p:nvSpPr>
          <p:cNvPr id="230" name="Google Shape;230;p36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</a:t>
            </a:fld>
            <a:endParaRPr/>
          </a:p>
        </p:txBody>
      </p:sp>
      <p:pic>
        <p:nvPicPr>
          <p:cNvPr id="231" name="Google Shape;231;p3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9012" y="5523727"/>
            <a:ext cx="5359374" cy="728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6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t="25787" b="25830"/>
          <a:stretch/>
        </p:blipFill>
        <p:spPr>
          <a:xfrm>
            <a:off x="7493667" y="4452326"/>
            <a:ext cx="3170046" cy="80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0592" y="5351401"/>
            <a:ext cx="5359382" cy="1073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69564" y="4131613"/>
            <a:ext cx="1802164" cy="132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11248" y="4424063"/>
            <a:ext cx="3035825" cy="861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69900" y="1690825"/>
            <a:ext cx="11153400" cy="19893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Aims for today</a:t>
            </a:r>
            <a:endParaRPr/>
          </a:p>
        </p:txBody>
      </p:sp>
      <p:sp>
        <p:nvSpPr>
          <p:cNvPr id="243" name="Google Shape;243;p37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/>
              <a:t>3</a:t>
            </a:fld>
            <a:endParaRPr/>
          </a:p>
        </p:txBody>
      </p:sp>
      <p:sp>
        <p:nvSpPr>
          <p:cNvPr id="244" name="Google Shape;244;p37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Define Linked Data terms and concepts</a:t>
            </a:r>
            <a:endParaRPr sz="300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Hands-on with ontologies and RDF</a:t>
            </a:r>
            <a:endParaRPr sz="300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Explore and query Linked Data</a:t>
            </a:r>
            <a:endParaRPr sz="300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Discuss Linked Data in the context of data stewardship and FAIR data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3000"/>
              <a:t>Introductory and exploratory!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it-IT" sz="3000"/>
              <a:t>Link to exercises: </a:t>
            </a:r>
            <a:r>
              <a:rPr lang="it-IT" sz="30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http://bit.ly/LDexercises</a:t>
            </a:r>
            <a:endParaRPr sz="3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Outline</a:t>
            </a:r>
            <a:endParaRPr/>
          </a:p>
        </p:txBody>
      </p:sp>
      <p:sp>
        <p:nvSpPr>
          <p:cNvPr id="251" name="Google Shape;251;p38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</a:t>
            </a:fld>
            <a:endParaRPr/>
          </a:p>
        </p:txBody>
      </p:sp>
      <p:sp>
        <p:nvSpPr>
          <p:cNvPr id="252" name="Google Shape;252;p38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3000"/>
              <a:t>9:00		Theory and basics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3000"/>
              <a:t>10:00		Ontologies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3000"/>
              <a:t>10:30		Break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3000"/>
              <a:t>11:00		Ontologies (continued)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3000"/>
              <a:t>11:30		Producing RDF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3000"/>
              <a:t>12:00		SPARQL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3000"/>
              <a:t>12:30		Summary and discussion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253" name="Google Shape;25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8225" y="320375"/>
            <a:ext cx="4316826" cy="56279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9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FAIR</a:t>
            </a:r>
            <a:endParaRPr/>
          </a:p>
        </p:txBody>
      </p:sp>
      <p:sp>
        <p:nvSpPr>
          <p:cNvPr id="260" name="Google Shape;260;p39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</a:t>
            </a:fld>
            <a:endParaRPr/>
          </a:p>
        </p:txBody>
      </p:sp>
      <p:sp>
        <p:nvSpPr>
          <p:cNvPr id="261" name="Google Shape;261;p39"/>
          <p:cNvSpPr txBox="1"/>
          <p:nvPr/>
        </p:nvSpPr>
        <p:spPr>
          <a:xfrm>
            <a:off x="1409972" y="1462215"/>
            <a:ext cx="4213500" cy="16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Findable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F1. (meta)data are assigned a globally unique and eternally persistent identifier.</a:t>
            </a:r>
            <a:b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F2. data are described with rich metadata.</a:t>
            </a:r>
            <a:b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F3. (meta)data are registered or indexed in a searchable resource.</a:t>
            </a:r>
            <a:b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F4. metadata specify the data identifier.</a:t>
            </a:r>
            <a:endParaRPr sz="1600"/>
          </a:p>
        </p:txBody>
      </p:sp>
      <p:sp>
        <p:nvSpPr>
          <p:cNvPr id="262" name="Google Shape;262;p39"/>
          <p:cNvSpPr txBox="1"/>
          <p:nvPr/>
        </p:nvSpPr>
        <p:spPr>
          <a:xfrm>
            <a:off x="5623331" y="1462215"/>
            <a:ext cx="4821600" cy="20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Accessible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A1. (meta)data are retrievable by their identifier using a standardized communications protocol.</a:t>
            </a:r>
            <a:endParaRPr sz="1600"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A1.1 the protocol is open, free, and universally implementable.</a:t>
            </a:r>
            <a:endParaRPr sz="1600"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A1.2 the protocol allows for an authentication and authorization procedure, where necessary.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A2. metadata are accessible, even when the data are no longer available.</a:t>
            </a:r>
            <a:endParaRPr sz="1600"/>
          </a:p>
        </p:txBody>
      </p:sp>
      <p:sp>
        <p:nvSpPr>
          <p:cNvPr id="263" name="Google Shape;263;p39"/>
          <p:cNvSpPr txBox="1"/>
          <p:nvPr/>
        </p:nvSpPr>
        <p:spPr>
          <a:xfrm>
            <a:off x="1409972" y="4044526"/>
            <a:ext cx="4213500" cy="18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Interoperable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I1. (meta)data use a formal, accessible, shared, and broadly applicable language for knowledge representation.</a:t>
            </a:r>
            <a:b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I2. (meta)data use vocabularies that follow FAIR principles.</a:t>
            </a:r>
            <a:b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I3. (meta)data include qualified references to other (meta)data.</a:t>
            </a:r>
            <a:endParaRPr sz="1600"/>
          </a:p>
        </p:txBody>
      </p:sp>
      <p:sp>
        <p:nvSpPr>
          <p:cNvPr id="264" name="Google Shape;264;p39"/>
          <p:cNvSpPr txBox="1"/>
          <p:nvPr/>
        </p:nvSpPr>
        <p:spPr>
          <a:xfrm>
            <a:off x="5623330" y="4037217"/>
            <a:ext cx="4821600" cy="18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Reusable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R1. meta(data) have a plurality of accurate and relevant attributes.</a:t>
            </a:r>
            <a:endParaRPr sz="1600"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R1.1. (meta)data are released with a clear and accessible data usage license.</a:t>
            </a:r>
            <a:endParaRPr sz="1600"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R1.2. (meta)data are associated with their provenance.</a:t>
            </a:r>
            <a:br>
              <a:rPr lang="it-IT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R1.3. (meta)data meet domain-relevant community standards.</a:t>
            </a:r>
            <a:endParaRPr sz="1600"/>
          </a:p>
        </p:txBody>
      </p:sp>
      <p:pic>
        <p:nvPicPr>
          <p:cNvPr id="265" name="Google Shape;265;p39"/>
          <p:cNvPicPr preferRelativeResize="0"/>
          <p:nvPr/>
        </p:nvPicPr>
        <p:blipFill rotWithShape="1">
          <a:blip r:embed="rId3">
            <a:alphaModFix/>
          </a:blip>
          <a:srcRect t="23810" b="24731"/>
          <a:stretch/>
        </p:blipFill>
        <p:spPr>
          <a:xfrm>
            <a:off x="8865575" y="93925"/>
            <a:ext cx="3209125" cy="110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0"/>
          <p:cNvSpPr txBox="1">
            <a:spLocks noGrp="1"/>
          </p:cNvSpPr>
          <p:nvPr>
            <p:ph type="title"/>
          </p:nvPr>
        </p:nvSpPr>
        <p:spPr>
          <a:xfrm>
            <a:off x="831851" y="675699"/>
            <a:ext cx="10515600" cy="2852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Theory and basics</a:t>
            </a:r>
            <a:endParaRPr/>
          </a:p>
        </p:txBody>
      </p:sp>
      <p:sp>
        <p:nvSpPr>
          <p:cNvPr id="272" name="Google Shape;272;p40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/>
              <a:t>6</a:t>
            </a:fld>
            <a:endParaRPr/>
          </a:p>
        </p:txBody>
      </p:sp>
      <p:sp>
        <p:nvSpPr>
          <p:cNvPr id="273" name="Google Shape;273;p40"/>
          <p:cNvSpPr txBox="1">
            <a:spLocks noGrp="1"/>
          </p:cNvSpPr>
          <p:nvPr>
            <p:ph type="body" idx="1"/>
          </p:nvPr>
        </p:nvSpPr>
        <p:spPr>
          <a:xfrm>
            <a:off x="838200" y="3640508"/>
            <a:ext cx="10515600" cy="253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000"/>
              <a:t>Jargon busting</a:t>
            </a:r>
            <a:endParaRPr sz="5000"/>
          </a:p>
        </p:txBody>
      </p:sp>
      <p:sp>
        <p:nvSpPr>
          <p:cNvPr id="280" name="Google Shape;280;p41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</a:t>
            </a:fld>
            <a:endParaRPr/>
          </a:p>
        </p:txBody>
      </p:sp>
      <p:pic>
        <p:nvPicPr>
          <p:cNvPr id="281" name="Google Shape;281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07550" y="470125"/>
            <a:ext cx="1466700" cy="14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1825" y="2332600"/>
            <a:ext cx="3673025" cy="2448724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41"/>
          <p:cNvSpPr/>
          <p:nvPr/>
        </p:nvSpPr>
        <p:spPr>
          <a:xfrm>
            <a:off x="838200" y="5211939"/>
            <a:ext cx="3438300" cy="8949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700">
                <a:latin typeface="Courier New"/>
                <a:ea typeface="Courier New"/>
                <a:cs typeface="Courier New"/>
                <a:sym typeface="Courier New"/>
              </a:rPr>
              <a:t>S</a:t>
            </a:r>
            <a:r>
              <a:rPr lang="it-IT" sz="3700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ubject</a:t>
            </a:r>
            <a:endParaRPr sz="2400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84" name="Google Shape;284;p41"/>
          <p:cNvSpPr/>
          <p:nvPr/>
        </p:nvSpPr>
        <p:spPr>
          <a:xfrm>
            <a:off x="6769241" y="5211939"/>
            <a:ext cx="3438300" cy="8949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700"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it-IT" sz="3700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bject</a:t>
            </a:r>
            <a:endParaRPr sz="2400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285" name="Google Shape;285;p41"/>
          <p:cNvCxnSpPr>
            <a:stCxn id="283" idx="6"/>
            <a:endCxn id="284" idx="2"/>
          </p:cNvCxnSpPr>
          <p:nvPr/>
        </p:nvCxnSpPr>
        <p:spPr>
          <a:xfrm>
            <a:off x="4276500" y="5659389"/>
            <a:ext cx="24927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86" name="Google Shape;286;p41"/>
          <p:cNvSpPr txBox="1"/>
          <p:nvPr/>
        </p:nvSpPr>
        <p:spPr>
          <a:xfrm>
            <a:off x="4486374" y="5335550"/>
            <a:ext cx="1896600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latin typeface="Courier New"/>
                <a:ea typeface="Courier New"/>
                <a:cs typeface="Courier New"/>
                <a:sym typeface="Courier New"/>
              </a:rPr>
              <a:t>predicate</a:t>
            </a:r>
            <a:endParaRPr sz="2400"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287" name="Google Shape;287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650" y="1204625"/>
            <a:ext cx="2226000" cy="222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43100" y="2249063"/>
            <a:ext cx="3673037" cy="240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2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8</a:t>
            </a:fld>
            <a:endParaRPr/>
          </a:p>
        </p:txBody>
      </p:sp>
      <p:sp>
        <p:nvSpPr>
          <p:cNvPr id="295" name="Google Shape;295;p4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Basics</a:t>
            </a:r>
            <a:endParaRPr/>
          </a:p>
        </p:txBody>
      </p:sp>
      <p:sp>
        <p:nvSpPr>
          <p:cNvPr id="296" name="Google Shape;296;p42"/>
          <p:cNvSpPr txBox="1">
            <a:spLocks noGrp="1"/>
          </p:cNvSpPr>
          <p:nvPr>
            <p:ph type="body" idx="1"/>
          </p:nvPr>
        </p:nvSpPr>
        <p:spPr>
          <a:xfrm>
            <a:off x="838189" y="1573100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It’s all about publishing data online</a:t>
            </a:r>
            <a:endParaRPr sz="300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  <a:p>
            <a: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We use unique identifiers (HTTP URIs)</a:t>
            </a:r>
            <a:endParaRPr sz="3000"/>
          </a:p>
          <a:p>
            <a:pPr marL="914400" marR="0" lvl="1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it-IT"/>
              <a:t>You know these as pointing to </a:t>
            </a:r>
            <a:r>
              <a:rPr lang="it-IT" i="1"/>
              <a:t>pages</a:t>
            </a:r>
            <a:endParaRPr i="1"/>
          </a:p>
          <a:p>
            <a:pPr marL="914400" marR="0" lvl="1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it-IT"/>
              <a:t>But rather than point to websites or individual pages, we point to </a:t>
            </a:r>
            <a:r>
              <a:rPr lang="it-IT" i="1"/>
              <a:t>data entities </a:t>
            </a:r>
            <a:r>
              <a:rPr lang="it-IT"/>
              <a:t>and the relationships between these entities</a:t>
            </a:r>
            <a:endParaRPr/>
          </a:p>
          <a:p>
            <a:pPr marL="91440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SzPts val="3000"/>
              <a:buChar char="•"/>
            </a:pPr>
            <a:r>
              <a:rPr lang="it-IT" sz="3000"/>
              <a:t>We do this so that machines can navigate the data</a:t>
            </a:r>
            <a:endParaRPr sz="2600"/>
          </a:p>
        </p:txBody>
      </p:sp>
      <p:pic>
        <p:nvPicPr>
          <p:cNvPr id="297" name="Google Shape;29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79425" y="115300"/>
            <a:ext cx="2310199" cy="1539401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42"/>
          <p:cNvSpPr/>
          <p:nvPr/>
        </p:nvSpPr>
        <p:spPr>
          <a:xfrm>
            <a:off x="970816" y="6355223"/>
            <a:ext cx="71214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650" tIns="43650" rIns="43650" bIns="436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lang="it-IT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Slide: Terhi Nurmikko-Fuller</a:t>
            </a:r>
            <a:endParaRPr sz="1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3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9</a:t>
            </a:fld>
            <a:endParaRPr/>
          </a:p>
        </p:txBody>
      </p:sp>
      <p:sp>
        <p:nvSpPr>
          <p:cNvPr id="305" name="Google Shape;305;p4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Some comparisons</a:t>
            </a:r>
            <a:endParaRPr/>
          </a:p>
        </p:txBody>
      </p:sp>
      <p:graphicFrame>
        <p:nvGraphicFramePr>
          <p:cNvPr id="306" name="Google Shape;306;p43"/>
          <p:cNvGraphicFramePr/>
          <p:nvPr/>
        </p:nvGraphicFramePr>
        <p:xfrm>
          <a:off x="510390" y="1474720"/>
          <a:ext cx="11171225" cy="4947635"/>
        </p:xfrm>
        <a:graphic>
          <a:graphicData uri="http://schemas.openxmlformats.org/drawingml/2006/table">
            <a:tbl>
              <a:tblPr>
                <a:noFill/>
                <a:tableStyleId>{276EF1D1-03CF-4CD6-822D-F6586CA926ED}</a:tableStyleId>
              </a:tblPr>
              <a:tblGrid>
                <a:gridCol w="374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2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7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4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400" b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RDF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0000" marR="120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400" b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Relational Database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0000" marR="120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400" b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XML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0000" marR="120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0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Flexible - can store any connections between nodes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8000" marR="48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 structured into pre-defined tables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8000" marR="48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Structure depends on XML language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8000" marR="48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0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 connected into a graph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0000" marR="120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Relations form sets or tables 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0000" marR="120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Most naturally maps to a hierarchical or tree structure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0000" marR="120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0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URIs to name things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Enables data to be combined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0000" marR="120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Naming of columns is local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0000" marR="120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XML namespaces make similar use of URIs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0000" marR="120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12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 of web technology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8000" marR="48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 natural link to web,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but frequently used to store data behind websites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8000" marR="48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Closely linked to web languages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8000" marR="48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5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SPARQL query language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0000" marR="120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SQL query language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0000" marR="120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Xpath/Xquery/XSLT to extract information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0000" marR="120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2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Comparatively new;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Software and tools are still developing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0000" marR="120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Existed for 30 years plus;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Many mature scalable tools available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0000" marR="120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Mature technology with many tools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0000" marR="120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Some RDF stores use a relational database to store the triples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0000" marR="120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There are tools to expose data from a RDBMS as RDF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0000" marR="120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RDF can be expressed in XML; annotate XML documents with RDF metadata</a:t>
                      </a:r>
                      <a:endParaRPr sz="1900" b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0000" marR="120000" marT="45725" marB="457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07" name="Google Shape;307;p43"/>
          <p:cNvSpPr/>
          <p:nvPr/>
        </p:nvSpPr>
        <p:spPr>
          <a:xfrm>
            <a:off x="970816" y="6355223"/>
            <a:ext cx="71214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650" tIns="43650" rIns="43650" bIns="436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lang="it-IT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Slide: Terhi Nurmikko-Fuller</a:t>
            </a:r>
            <a:endParaRPr sz="1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4"/>
          <p:cNvSpPr txBox="1">
            <a:spLocks noGrp="1"/>
          </p:cNvSpPr>
          <p:nvPr>
            <p:ph type="title"/>
          </p:nvPr>
        </p:nvSpPr>
        <p:spPr>
          <a:xfrm>
            <a:off x="831851" y="675699"/>
            <a:ext cx="10515600" cy="2852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Theory Pt 1</a:t>
            </a:r>
            <a:endParaRPr/>
          </a:p>
        </p:txBody>
      </p:sp>
      <p:sp>
        <p:nvSpPr>
          <p:cNvPr id="314" name="Google Shape;314;p44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/>
              <a:t>10</a:t>
            </a:fld>
            <a:endParaRPr/>
          </a:p>
        </p:txBody>
      </p:sp>
      <p:sp>
        <p:nvSpPr>
          <p:cNvPr id="315" name="Google Shape;315;p44"/>
          <p:cNvSpPr txBox="1">
            <a:spLocks noGrp="1"/>
          </p:cNvSpPr>
          <p:nvPr>
            <p:ph type="body" idx="1"/>
          </p:nvPr>
        </p:nvSpPr>
        <p:spPr>
          <a:xfrm>
            <a:off x="838200" y="3640508"/>
            <a:ext cx="10515600" cy="253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/>
              <a:t>Semantic Web, Linked Data (LD), Linked Open Data (LOD)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5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Internet</a:t>
            </a:r>
            <a:endParaRPr/>
          </a:p>
        </p:txBody>
      </p:sp>
      <p:sp>
        <p:nvSpPr>
          <p:cNvPr id="322" name="Google Shape;322;p45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11</a:t>
            </a:fld>
            <a:endParaRPr/>
          </a:p>
        </p:txBody>
      </p:sp>
      <p:pic>
        <p:nvPicPr>
          <p:cNvPr id="323" name="Google Shape;32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0656" y="-8"/>
            <a:ext cx="697135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5"/>
          <p:cNvSpPr txBox="1">
            <a:spLocks noGrp="1"/>
          </p:cNvSpPr>
          <p:nvPr>
            <p:ph type="body" idx="1"/>
          </p:nvPr>
        </p:nvSpPr>
        <p:spPr>
          <a:xfrm>
            <a:off x="346533" y="5757067"/>
            <a:ext cx="5668500" cy="47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300"/>
              <a:t>Source: </a:t>
            </a:r>
            <a:r>
              <a:rPr lang="it-IT" sz="1300" u="sng">
                <a:solidFill>
                  <a:schemeClr val="hlink"/>
                </a:solidFill>
                <a:hlinkClick r:id="rId4"/>
              </a:rPr>
              <a:t>https://www.theatlantic.com/technology/archive/2012/07/what-the-internet-actually-looks-like/259815/</a:t>
            </a:r>
            <a:r>
              <a:rPr lang="it-IT" sz="1300"/>
              <a:t> </a:t>
            </a:r>
            <a:endParaRPr sz="13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6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Web</a:t>
            </a:r>
            <a:endParaRPr/>
          </a:p>
        </p:txBody>
      </p:sp>
      <p:sp>
        <p:nvSpPr>
          <p:cNvPr id="331" name="Google Shape;331;p46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12</a:t>
            </a:fld>
            <a:endParaRPr/>
          </a:p>
        </p:txBody>
      </p:sp>
      <p:pic>
        <p:nvPicPr>
          <p:cNvPr id="332" name="Google Shape;33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0350" y="1476633"/>
            <a:ext cx="8691300" cy="5381365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46"/>
          <p:cNvSpPr txBox="1">
            <a:spLocks noGrp="1"/>
          </p:cNvSpPr>
          <p:nvPr>
            <p:ph type="body" idx="1"/>
          </p:nvPr>
        </p:nvSpPr>
        <p:spPr>
          <a:xfrm>
            <a:off x="8083425" y="5590272"/>
            <a:ext cx="3993900" cy="63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300"/>
              <a:t>Source: Nova Spivack's illustration of the evolution of the WWW.  Radar Networks &amp; Nova Spivack, 2007.</a:t>
            </a:r>
            <a:endParaRPr sz="13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Semantic Web</a:t>
            </a:r>
            <a:endParaRPr/>
          </a:p>
        </p:txBody>
      </p:sp>
      <p:sp>
        <p:nvSpPr>
          <p:cNvPr id="340" name="Google Shape;340;p47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13</a:t>
            </a:fld>
            <a:endParaRPr/>
          </a:p>
        </p:txBody>
      </p:sp>
      <p:sp>
        <p:nvSpPr>
          <p:cNvPr id="341" name="Google Shape;341;p47"/>
          <p:cNvSpPr txBox="1">
            <a:spLocks noGrp="1"/>
          </p:cNvSpPr>
          <p:nvPr>
            <p:ph type="body" idx="1"/>
          </p:nvPr>
        </p:nvSpPr>
        <p:spPr>
          <a:xfrm>
            <a:off x="3089825" y="1801508"/>
            <a:ext cx="5680500" cy="3597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>
                <a:solidFill>
                  <a:schemeClr val="dk1"/>
                </a:solidFill>
              </a:rPr>
              <a:t>“The Semantic Web […] is an extension of the current one, in which information is given well-defined meaning, better enabling computers and people to work in cooperation.</a:t>
            </a:r>
            <a:r>
              <a:rPr lang="it-IT" sz="3200"/>
              <a:t>”</a:t>
            </a:r>
            <a:endParaRPr sz="13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</p:txBody>
      </p:sp>
      <p:sp>
        <p:nvSpPr>
          <p:cNvPr id="342" name="Google Shape;342;p47"/>
          <p:cNvSpPr txBox="1">
            <a:spLocks noGrp="1"/>
          </p:cNvSpPr>
          <p:nvPr>
            <p:ph type="body" idx="1"/>
          </p:nvPr>
        </p:nvSpPr>
        <p:spPr>
          <a:xfrm>
            <a:off x="3350933" y="5331433"/>
            <a:ext cx="4986000" cy="126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it-IT" sz="1300"/>
              <a:t>Berners-Lee, Tim; Hendler, James; Lassila, Ora: “The Semantic Web: A New Form of Web Content that is Meaningful to Computers Will Unleash a Revolution of New Possibilities”  in: Scientific American 284/5 (May 2001), 34–43</a:t>
            </a:r>
            <a:endParaRPr sz="130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1300"/>
          </a:p>
        </p:txBody>
      </p:sp>
      <p:pic>
        <p:nvPicPr>
          <p:cNvPr id="343" name="Google Shape;34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04184" y="4767100"/>
            <a:ext cx="1988517" cy="1325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47"/>
          <p:cNvSpPr/>
          <p:nvPr/>
        </p:nvSpPr>
        <p:spPr>
          <a:xfrm>
            <a:off x="970816" y="6355223"/>
            <a:ext cx="71214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650" tIns="43650" rIns="43650" bIns="436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lang="it-IT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Slide: David Weigl &amp; Stefan Münnich</a:t>
            </a:r>
            <a:endParaRPr sz="1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8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14</a:t>
            </a:fld>
            <a:endParaRPr/>
          </a:p>
        </p:txBody>
      </p:sp>
      <p:sp>
        <p:nvSpPr>
          <p:cNvPr id="351" name="Google Shape;351;p48"/>
          <p:cNvSpPr txBox="1"/>
          <p:nvPr/>
        </p:nvSpPr>
        <p:spPr>
          <a:xfrm>
            <a:off x="186400" y="226400"/>
            <a:ext cx="12192000" cy="15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477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/>
              <a:t>Web of Documents → Web of Data</a:t>
            </a:r>
            <a:endParaRPr sz="3600" b="0" strike="noStrike">
              <a:solidFill>
                <a:srgbClr val="02153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2" name="Google Shape;35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4000" y="1459521"/>
            <a:ext cx="3914775" cy="334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8700" y="1459533"/>
            <a:ext cx="4676775" cy="3343275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48"/>
          <p:cNvSpPr txBox="1"/>
          <p:nvPr/>
        </p:nvSpPr>
        <p:spPr>
          <a:xfrm>
            <a:off x="506800" y="4991467"/>
            <a:ext cx="11178300" cy="16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/>
              <a:t>HTTP URIs point not just to webpages, images, audio, or multimedia resources, but to data entities, and the relationships between them.</a:t>
            </a:r>
            <a:endParaRPr sz="2700"/>
          </a:p>
        </p:txBody>
      </p:sp>
      <p:sp>
        <p:nvSpPr>
          <p:cNvPr id="355" name="Google Shape;355;p48"/>
          <p:cNvSpPr/>
          <p:nvPr/>
        </p:nvSpPr>
        <p:spPr>
          <a:xfrm>
            <a:off x="970816" y="6355223"/>
            <a:ext cx="71214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650" tIns="43650" rIns="43650" bIns="436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lang="it-IT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Slide: Terhi Nurmikko-Fuller</a:t>
            </a:r>
            <a:endParaRPr sz="16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9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15</a:t>
            </a:fld>
            <a:endParaRPr/>
          </a:p>
        </p:txBody>
      </p:sp>
      <p:sp>
        <p:nvSpPr>
          <p:cNvPr id="362" name="Google Shape;362;p49"/>
          <p:cNvSpPr txBox="1">
            <a:spLocks noGrp="1"/>
          </p:cNvSpPr>
          <p:nvPr>
            <p:ph type="title"/>
          </p:nvPr>
        </p:nvSpPr>
        <p:spPr>
          <a:xfrm>
            <a:off x="1012108" y="1214151"/>
            <a:ext cx="4941900" cy="4446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/>
              <a:t>Semantic Web 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8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/>
              <a:t>Linked Data</a:t>
            </a:r>
            <a:endParaRPr b="1"/>
          </a:p>
        </p:txBody>
      </p:sp>
      <p:sp>
        <p:nvSpPr>
          <p:cNvPr id="363" name="Google Shape;363;p49"/>
          <p:cNvSpPr txBox="1">
            <a:spLocks noGrp="1"/>
          </p:cNvSpPr>
          <p:nvPr>
            <p:ph type="body" idx="1"/>
          </p:nvPr>
        </p:nvSpPr>
        <p:spPr>
          <a:xfrm>
            <a:off x="5225150" y="1152500"/>
            <a:ext cx="6344700" cy="456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3000"/>
              <a:t>an (abstract) </a:t>
            </a:r>
            <a:r>
              <a:rPr lang="it-IT" sz="3000" b="1"/>
              <a:t>object</a:t>
            </a:r>
            <a:endParaRPr sz="3000" b="1"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3000"/>
              <a:t>effort to create a </a:t>
            </a:r>
            <a:r>
              <a:rPr lang="it-IT" sz="3000" i="1"/>
              <a:t>web of data</a:t>
            </a:r>
            <a:r>
              <a:rPr lang="it-IT" sz="3000"/>
              <a:t> </a:t>
            </a:r>
            <a:endParaRPr sz="3000"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3000"/>
              <a:t>a recommended </a:t>
            </a:r>
            <a:r>
              <a:rPr lang="it-IT" sz="3000" b="1"/>
              <a:t>method</a:t>
            </a:r>
            <a:endParaRPr sz="3000" b="1"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3000"/>
              <a:t>how data should be made accessible, linked and shared</a:t>
            </a:r>
            <a:endParaRPr sz="3000"/>
          </a:p>
        </p:txBody>
      </p:sp>
      <p:pic>
        <p:nvPicPr>
          <p:cNvPr id="364" name="Google Shape;36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79425" y="115300"/>
            <a:ext cx="2310199" cy="1539401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49"/>
          <p:cNvSpPr/>
          <p:nvPr/>
        </p:nvSpPr>
        <p:spPr>
          <a:xfrm>
            <a:off x="970816" y="6355223"/>
            <a:ext cx="71214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650" tIns="43650" rIns="43650" bIns="436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lang="it-IT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Slide: David Weigl &amp; Stefan Münnich</a:t>
            </a:r>
            <a:endParaRPr sz="1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0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16</a:t>
            </a:fld>
            <a:endParaRPr/>
          </a:p>
        </p:txBody>
      </p:sp>
      <p:sp>
        <p:nvSpPr>
          <p:cNvPr id="372" name="Google Shape;372;p50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Linked Data vs Linked Open Data vs Open Data</a:t>
            </a:r>
            <a:endParaRPr/>
          </a:p>
        </p:txBody>
      </p:sp>
      <p:sp>
        <p:nvSpPr>
          <p:cNvPr id="373" name="Google Shape;373;p50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Data can be Open, without being Linked</a:t>
            </a:r>
            <a:endParaRPr sz="300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  <a:p>
            <a: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Data can be Linked, without being Open</a:t>
            </a:r>
            <a:endParaRPr sz="300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  <a:p>
            <a: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SzPts val="3000"/>
              <a:buChar char="•"/>
            </a:pPr>
            <a:r>
              <a:rPr lang="it-IT" sz="3000"/>
              <a:t>Linked Open Data is the goal</a:t>
            </a:r>
            <a:endParaRPr sz="3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1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17</a:t>
            </a:fld>
            <a:endParaRPr/>
          </a:p>
        </p:txBody>
      </p:sp>
      <p:sp>
        <p:nvSpPr>
          <p:cNvPr id="380" name="Google Shape;380;p5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Linked Open Data standards</a:t>
            </a:r>
            <a:endParaRPr/>
          </a:p>
        </p:txBody>
      </p:sp>
      <p:sp>
        <p:nvSpPr>
          <p:cNvPr id="381" name="Google Shape;381;p51"/>
          <p:cNvSpPr txBox="1"/>
          <p:nvPr/>
        </p:nvSpPr>
        <p:spPr>
          <a:xfrm>
            <a:off x="838200" y="1568100"/>
            <a:ext cx="10700400" cy="37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strike="noStrike">
                <a:solidFill>
                  <a:srgbClr val="FFB515"/>
                </a:solidFill>
                <a:latin typeface="Calibri"/>
                <a:ea typeface="Calibri"/>
                <a:cs typeface="Calibri"/>
                <a:sym typeface="Calibri"/>
              </a:rPr>
              <a:t>★</a:t>
            </a:r>
            <a:r>
              <a:rPr lang="it-IT" sz="2000" strike="noStrike">
                <a:solidFill>
                  <a:srgbClr val="13214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strike="noStrike">
              <a:solidFill>
                <a:srgbClr val="1321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Available on the Web (whatever format) but with an open licence,</a:t>
            </a:r>
            <a:r>
              <a:rPr lang="it-IT" sz="20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 be Open Data </a:t>
            </a:r>
            <a:endParaRPr sz="2000" strike="noStrike">
              <a:solidFill>
                <a:srgbClr val="1321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strike="noStrike">
              <a:solidFill>
                <a:srgbClr val="1321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strike="noStrike">
                <a:solidFill>
                  <a:srgbClr val="FFB515"/>
                </a:solidFill>
                <a:latin typeface="Calibri"/>
                <a:ea typeface="Calibri"/>
                <a:cs typeface="Calibri"/>
                <a:sym typeface="Calibri"/>
              </a:rPr>
              <a:t>★★</a:t>
            </a:r>
            <a:r>
              <a:rPr lang="it-IT" sz="2000" strike="noStrike">
                <a:solidFill>
                  <a:srgbClr val="13214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strike="noStrike">
              <a:solidFill>
                <a:srgbClr val="1321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Available as machine-readable structured data (e.g. </a:t>
            </a:r>
            <a:r>
              <a:rPr lang="it-IT" sz="2000"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it-IT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xcel, not an image scan of a table)</a:t>
            </a:r>
            <a:endParaRPr sz="2000" strike="noStrike">
              <a:solidFill>
                <a:srgbClr val="1321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strike="noStrike">
              <a:solidFill>
                <a:srgbClr val="1321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strike="noStrike">
                <a:solidFill>
                  <a:srgbClr val="FFB515"/>
                </a:solidFill>
                <a:latin typeface="Calibri"/>
                <a:ea typeface="Calibri"/>
                <a:cs typeface="Calibri"/>
                <a:sym typeface="Calibri"/>
              </a:rPr>
              <a:t>★★★</a:t>
            </a:r>
            <a:r>
              <a:rPr lang="it-IT" sz="2000" strike="noStrike">
                <a:solidFill>
                  <a:srgbClr val="13214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strike="noStrike">
              <a:solidFill>
                <a:srgbClr val="1321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Non-proprietary format (e.g. CSV instead of </a:t>
            </a:r>
            <a:r>
              <a:rPr lang="it-IT" sz="2000"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it-IT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xcel)</a:t>
            </a:r>
            <a:endParaRPr sz="2000" strike="noStrike">
              <a:solidFill>
                <a:srgbClr val="1321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strike="noStrike">
              <a:solidFill>
                <a:srgbClr val="1321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strike="noStrike">
                <a:solidFill>
                  <a:srgbClr val="FFB515"/>
                </a:solidFill>
                <a:latin typeface="Calibri"/>
                <a:ea typeface="Calibri"/>
                <a:cs typeface="Calibri"/>
                <a:sym typeface="Calibri"/>
              </a:rPr>
              <a:t>★★★★</a:t>
            </a:r>
            <a:r>
              <a:rPr lang="it-IT" sz="2000" strike="noStrike">
                <a:solidFill>
                  <a:srgbClr val="13214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strike="noStrike">
              <a:solidFill>
                <a:srgbClr val="1321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Use open standards from W3C (RDF and SPARQL) to identify things, so that people can point at your stuff </a:t>
            </a:r>
            <a:endParaRPr sz="2000" strike="noStrike">
              <a:solidFill>
                <a:srgbClr val="1321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strike="noStrike">
              <a:solidFill>
                <a:srgbClr val="1321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strike="noStrike">
                <a:solidFill>
                  <a:srgbClr val="FFB515"/>
                </a:solidFill>
                <a:latin typeface="Calibri"/>
                <a:ea typeface="Calibri"/>
                <a:cs typeface="Calibri"/>
                <a:sym typeface="Calibri"/>
              </a:rPr>
              <a:t>★★★★★</a:t>
            </a:r>
            <a:r>
              <a:rPr lang="it-IT" sz="2000" strike="noStrike">
                <a:solidFill>
                  <a:srgbClr val="13214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strike="noStrike">
              <a:solidFill>
                <a:srgbClr val="13214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Link your data to other people’s data to provide context</a:t>
            </a:r>
            <a:endParaRPr sz="2000" strike="noStrike">
              <a:solidFill>
                <a:srgbClr val="13214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2" name="Google Shape;382;p51"/>
          <p:cNvPicPr preferRelativeResize="0"/>
          <p:nvPr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8538350" y="1988700"/>
            <a:ext cx="3473125" cy="347310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51"/>
          <p:cNvSpPr txBox="1"/>
          <p:nvPr/>
        </p:nvSpPr>
        <p:spPr>
          <a:xfrm>
            <a:off x="8164275" y="5234775"/>
            <a:ext cx="3847200" cy="10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it-IT" sz="1600">
                <a:solidFill>
                  <a:srgbClr val="595959"/>
                </a:solidFill>
              </a:rPr>
              <a:t>Source: </a:t>
            </a:r>
            <a:r>
              <a:rPr lang="it-IT" sz="1600" u="sng">
                <a:solidFill>
                  <a:srgbClr val="0097A7"/>
                </a:solidFill>
                <a:hlinkClick r:id="rId4"/>
              </a:rPr>
              <a:t>https://www.w3.org/DesignIssues/LinkedData.html</a:t>
            </a:r>
            <a:endParaRPr sz="1600">
              <a:solidFill>
                <a:srgbClr val="595959"/>
              </a:solidFill>
            </a:endParaRPr>
          </a:p>
        </p:txBody>
      </p:sp>
      <p:pic>
        <p:nvPicPr>
          <p:cNvPr id="384" name="Google Shape;384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22959" y="242400"/>
            <a:ext cx="1988517" cy="132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52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/>
              <a:t>18</a:t>
            </a:fld>
            <a:endParaRPr/>
          </a:p>
        </p:txBody>
      </p:sp>
      <p:pic>
        <p:nvPicPr>
          <p:cNvPr id="391" name="Google Shape;39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0100" y="1129400"/>
            <a:ext cx="6909649" cy="4286325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52"/>
          <p:cNvSpPr txBox="1"/>
          <p:nvPr/>
        </p:nvSpPr>
        <p:spPr>
          <a:xfrm>
            <a:off x="244300" y="710975"/>
            <a:ext cx="3039300" cy="21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900">
                <a:latin typeface="Helvetica Neue"/>
                <a:ea typeface="Helvetica Neue"/>
                <a:cs typeface="Helvetica Neue"/>
                <a:sym typeface="Helvetica Neue"/>
              </a:rPr>
              <a:t>2007</a:t>
            </a:r>
            <a:endParaRPr sz="80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93" name="Google Shape;393;p52"/>
          <p:cNvSpPr txBox="1"/>
          <p:nvPr/>
        </p:nvSpPr>
        <p:spPr>
          <a:xfrm>
            <a:off x="527575" y="5856400"/>
            <a:ext cx="38472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it-IT" sz="1600">
                <a:solidFill>
                  <a:srgbClr val="595959"/>
                </a:solidFill>
              </a:rPr>
              <a:t>Source: </a:t>
            </a:r>
            <a:r>
              <a:rPr lang="it-IT" sz="1600" u="sng">
                <a:solidFill>
                  <a:schemeClr val="hlink"/>
                </a:solidFill>
                <a:hlinkClick r:id="rId4"/>
              </a:rPr>
              <a:t>https://lod-cloud.net/</a:t>
            </a:r>
            <a:r>
              <a:rPr lang="it-IT" sz="1600">
                <a:solidFill>
                  <a:srgbClr val="595959"/>
                </a:solidFill>
              </a:rPr>
              <a:t> </a:t>
            </a:r>
            <a:endParaRPr sz="16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3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19</a:t>
            </a:fld>
            <a:endParaRPr/>
          </a:p>
        </p:txBody>
      </p:sp>
      <p:pic>
        <p:nvPicPr>
          <p:cNvPr id="400" name="Google Shape;400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200" y="93850"/>
            <a:ext cx="8223249" cy="6269874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53"/>
          <p:cNvSpPr txBox="1"/>
          <p:nvPr/>
        </p:nvSpPr>
        <p:spPr>
          <a:xfrm>
            <a:off x="244300" y="710975"/>
            <a:ext cx="3039300" cy="21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900">
                <a:latin typeface="Helvetica Neue"/>
                <a:ea typeface="Helvetica Neue"/>
                <a:cs typeface="Helvetica Neue"/>
                <a:sym typeface="Helvetica Neue"/>
              </a:rPr>
              <a:t>2009</a:t>
            </a:r>
            <a:endParaRPr sz="80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02" name="Google Shape;402;p53"/>
          <p:cNvSpPr txBox="1"/>
          <p:nvPr/>
        </p:nvSpPr>
        <p:spPr>
          <a:xfrm>
            <a:off x="527575" y="5856400"/>
            <a:ext cx="38472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it-IT" sz="1600">
                <a:solidFill>
                  <a:srgbClr val="595959"/>
                </a:solidFill>
              </a:rPr>
              <a:t>Source: </a:t>
            </a:r>
            <a:r>
              <a:rPr lang="it-IT" sz="1600" u="sng">
                <a:solidFill>
                  <a:schemeClr val="hlink"/>
                </a:solidFill>
                <a:hlinkClick r:id="rId4"/>
              </a:rPr>
              <a:t>https://lod-cloud.net/</a:t>
            </a:r>
            <a:r>
              <a:rPr lang="it-IT" sz="1600">
                <a:solidFill>
                  <a:srgbClr val="595959"/>
                </a:solidFill>
              </a:rPr>
              <a:t> </a:t>
            </a:r>
            <a:endParaRPr sz="16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4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20</a:t>
            </a:fld>
            <a:endParaRPr/>
          </a:p>
        </p:txBody>
      </p:sp>
      <p:pic>
        <p:nvPicPr>
          <p:cNvPr id="409" name="Google Shape;409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0475" y="122475"/>
            <a:ext cx="9482425" cy="61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54"/>
          <p:cNvSpPr txBox="1"/>
          <p:nvPr/>
        </p:nvSpPr>
        <p:spPr>
          <a:xfrm>
            <a:off x="244300" y="710975"/>
            <a:ext cx="3039300" cy="21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900">
                <a:latin typeface="Helvetica Neue"/>
                <a:ea typeface="Helvetica Neue"/>
                <a:cs typeface="Helvetica Neue"/>
                <a:sym typeface="Helvetica Neue"/>
              </a:rPr>
              <a:t>2010</a:t>
            </a:r>
            <a:endParaRPr sz="80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11" name="Google Shape;411;p54"/>
          <p:cNvSpPr txBox="1"/>
          <p:nvPr/>
        </p:nvSpPr>
        <p:spPr>
          <a:xfrm>
            <a:off x="527575" y="5856400"/>
            <a:ext cx="38472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it-IT" sz="1600">
                <a:solidFill>
                  <a:srgbClr val="595959"/>
                </a:solidFill>
              </a:rPr>
              <a:t>Source: </a:t>
            </a:r>
            <a:r>
              <a:rPr lang="it-IT" sz="1600" u="sng">
                <a:solidFill>
                  <a:schemeClr val="hlink"/>
                </a:solidFill>
                <a:hlinkClick r:id="rId4"/>
              </a:rPr>
              <a:t>https://lod-cloud.net/</a:t>
            </a:r>
            <a:r>
              <a:rPr lang="it-IT" sz="1600">
                <a:solidFill>
                  <a:srgbClr val="595959"/>
                </a:solidFill>
              </a:rPr>
              <a:t> </a:t>
            </a:r>
            <a:endParaRPr sz="16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5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21</a:t>
            </a:fld>
            <a:endParaRPr/>
          </a:p>
        </p:txBody>
      </p:sp>
      <p:pic>
        <p:nvPicPr>
          <p:cNvPr id="418" name="Google Shape;418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6025" y="63875"/>
            <a:ext cx="9594845" cy="6280602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55"/>
          <p:cNvSpPr txBox="1"/>
          <p:nvPr/>
        </p:nvSpPr>
        <p:spPr>
          <a:xfrm>
            <a:off x="244300" y="710975"/>
            <a:ext cx="3039300" cy="21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900">
                <a:latin typeface="Helvetica Neue"/>
                <a:ea typeface="Helvetica Neue"/>
                <a:cs typeface="Helvetica Neue"/>
                <a:sym typeface="Helvetica Neue"/>
              </a:rPr>
              <a:t>2014</a:t>
            </a:r>
            <a:endParaRPr sz="80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20" name="Google Shape;420;p55"/>
          <p:cNvSpPr txBox="1"/>
          <p:nvPr/>
        </p:nvSpPr>
        <p:spPr>
          <a:xfrm>
            <a:off x="527575" y="5856400"/>
            <a:ext cx="38472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it-IT" sz="1600">
                <a:solidFill>
                  <a:srgbClr val="595959"/>
                </a:solidFill>
              </a:rPr>
              <a:t>Source: </a:t>
            </a:r>
            <a:r>
              <a:rPr lang="it-IT" sz="1600" u="sng">
                <a:solidFill>
                  <a:schemeClr val="hlink"/>
                </a:solidFill>
                <a:hlinkClick r:id="rId4"/>
              </a:rPr>
              <a:t>https://lod-cloud.net/</a:t>
            </a:r>
            <a:r>
              <a:rPr lang="it-IT" sz="1600">
                <a:solidFill>
                  <a:srgbClr val="595959"/>
                </a:solidFill>
              </a:rPr>
              <a:t> </a:t>
            </a:r>
            <a:endParaRPr sz="16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6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22</a:t>
            </a:fld>
            <a:endParaRPr/>
          </a:p>
        </p:txBody>
      </p:sp>
      <p:pic>
        <p:nvPicPr>
          <p:cNvPr id="427" name="Google Shape;427;p56"/>
          <p:cNvPicPr preferRelativeResize="0"/>
          <p:nvPr/>
        </p:nvPicPr>
        <p:blipFill rotWithShape="1">
          <a:blip r:embed="rId3">
            <a:alphaModFix/>
          </a:blip>
          <a:srcRect b="3642"/>
          <a:stretch/>
        </p:blipFill>
        <p:spPr>
          <a:xfrm>
            <a:off x="3894950" y="73475"/>
            <a:ext cx="7335024" cy="623655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56"/>
          <p:cNvSpPr txBox="1"/>
          <p:nvPr/>
        </p:nvSpPr>
        <p:spPr>
          <a:xfrm>
            <a:off x="244300" y="710975"/>
            <a:ext cx="3039300" cy="21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900">
                <a:latin typeface="Helvetica Neue"/>
                <a:ea typeface="Helvetica Neue"/>
                <a:cs typeface="Helvetica Neue"/>
                <a:sym typeface="Helvetica Neue"/>
              </a:rPr>
              <a:t>2017</a:t>
            </a:r>
            <a:endParaRPr sz="80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29" name="Google Shape;429;p56"/>
          <p:cNvSpPr txBox="1"/>
          <p:nvPr/>
        </p:nvSpPr>
        <p:spPr>
          <a:xfrm>
            <a:off x="527575" y="5856400"/>
            <a:ext cx="38472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it-IT" sz="1600">
                <a:solidFill>
                  <a:srgbClr val="595959"/>
                </a:solidFill>
              </a:rPr>
              <a:t>Source: </a:t>
            </a:r>
            <a:r>
              <a:rPr lang="it-IT" sz="1600" u="sng">
                <a:solidFill>
                  <a:schemeClr val="hlink"/>
                </a:solidFill>
                <a:hlinkClick r:id="rId4"/>
              </a:rPr>
              <a:t>https://lod-cloud.net/</a:t>
            </a:r>
            <a:r>
              <a:rPr lang="it-IT" sz="1600">
                <a:solidFill>
                  <a:srgbClr val="595959"/>
                </a:solidFill>
              </a:rPr>
              <a:t> </a:t>
            </a:r>
            <a:endParaRPr sz="16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7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23</a:t>
            </a:fld>
            <a:endParaRPr/>
          </a:p>
        </p:txBody>
      </p:sp>
      <p:pic>
        <p:nvPicPr>
          <p:cNvPr id="436" name="Google Shape;436;p57"/>
          <p:cNvPicPr preferRelativeResize="0"/>
          <p:nvPr/>
        </p:nvPicPr>
        <p:blipFill rotWithShape="1">
          <a:blip r:embed="rId3">
            <a:alphaModFix/>
          </a:blip>
          <a:srcRect b="2534"/>
          <a:stretch/>
        </p:blipFill>
        <p:spPr>
          <a:xfrm>
            <a:off x="4458750" y="0"/>
            <a:ext cx="6425674" cy="6387202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57"/>
          <p:cNvSpPr txBox="1"/>
          <p:nvPr/>
        </p:nvSpPr>
        <p:spPr>
          <a:xfrm>
            <a:off x="244300" y="710975"/>
            <a:ext cx="3039300" cy="21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900">
                <a:latin typeface="Helvetica Neue"/>
                <a:ea typeface="Helvetica Neue"/>
                <a:cs typeface="Helvetica Neue"/>
                <a:sym typeface="Helvetica Neue"/>
              </a:rPr>
              <a:t>2019</a:t>
            </a:r>
            <a:endParaRPr sz="80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38" name="Google Shape;438;p57"/>
          <p:cNvSpPr txBox="1"/>
          <p:nvPr/>
        </p:nvSpPr>
        <p:spPr>
          <a:xfrm>
            <a:off x="527575" y="5856400"/>
            <a:ext cx="38472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it-IT" sz="1600">
                <a:solidFill>
                  <a:srgbClr val="595959"/>
                </a:solidFill>
              </a:rPr>
              <a:t>Source: </a:t>
            </a:r>
            <a:r>
              <a:rPr lang="it-IT" sz="1600" u="sng">
                <a:solidFill>
                  <a:schemeClr val="hlink"/>
                </a:solidFill>
                <a:hlinkClick r:id="rId4"/>
              </a:rPr>
              <a:t>https://lod-cloud.net/</a:t>
            </a:r>
            <a:r>
              <a:rPr lang="it-IT" sz="1600">
                <a:solidFill>
                  <a:srgbClr val="595959"/>
                </a:solidFill>
              </a:rPr>
              <a:t> </a:t>
            </a:r>
            <a:endParaRPr sz="16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58"/>
          <p:cNvSpPr txBox="1">
            <a:spLocks noGrp="1"/>
          </p:cNvSpPr>
          <p:nvPr>
            <p:ph type="title"/>
          </p:nvPr>
        </p:nvSpPr>
        <p:spPr>
          <a:xfrm>
            <a:off x="831851" y="675699"/>
            <a:ext cx="10515600" cy="2852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Theory Pt 2</a:t>
            </a:r>
            <a:endParaRPr/>
          </a:p>
        </p:txBody>
      </p:sp>
      <p:sp>
        <p:nvSpPr>
          <p:cNvPr id="445" name="Google Shape;445;p58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/>
              <a:t>24</a:t>
            </a:fld>
            <a:endParaRPr/>
          </a:p>
        </p:txBody>
      </p:sp>
      <p:sp>
        <p:nvSpPr>
          <p:cNvPr id="446" name="Google Shape;446;p58"/>
          <p:cNvSpPr txBox="1">
            <a:spLocks noGrp="1"/>
          </p:cNvSpPr>
          <p:nvPr>
            <p:ph type="body" idx="1"/>
          </p:nvPr>
        </p:nvSpPr>
        <p:spPr>
          <a:xfrm>
            <a:off x="838200" y="3640508"/>
            <a:ext cx="10515600" cy="253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/>
              <a:t>LD, LOD, RDF, URIs, TURTLE, RDFS, OWL, SPARQL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59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25</a:t>
            </a:fld>
            <a:endParaRPr/>
          </a:p>
        </p:txBody>
      </p:sp>
      <p:sp>
        <p:nvSpPr>
          <p:cNvPr id="453" name="Google Shape;453;p59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RDF</a:t>
            </a:r>
            <a:endParaRPr/>
          </a:p>
        </p:txBody>
      </p:sp>
      <p:sp>
        <p:nvSpPr>
          <p:cNvPr id="454" name="Google Shape;454;p59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44500" algn="l" rtl="0">
              <a:spcBef>
                <a:spcPts val="1000"/>
              </a:spcBef>
              <a:spcAft>
                <a:spcPts val="0"/>
              </a:spcAft>
              <a:buSzPts val="3400"/>
              <a:buChar char="•"/>
            </a:pPr>
            <a:r>
              <a:rPr lang="it-IT" sz="3400"/>
              <a:t>Resource Description Framework</a:t>
            </a:r>
            <a:endParaRPr sz="340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400"/>
          </a:p>
          <a:p>
            <a:pPr marL="457200" lvl="0" indent="-444500" algn="l" rtl="0">
              <a:spcBef>
                <a:spcPts val="1000"/>
              </a:spcBef>
              <a:spcAft>
                <a:spcPts val="0"/>
              </a:spcAft>
              <a:buSzPts val="3400"/>
              <a:buChar char="•"/>
            </a:pPr>
            <a:r>
              <a:rPr lang="it-IT" sz="3400"/>
              <a:t>A means of encoding</a:t>
            </a:r>
            <a:endParaRPr sz="3400"/>
          </a:p>
          <a:p>
            <a:pPr marL="1371600" lvl="2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machine-readable</a:t>
            </a:r>
            <a:endParaRPr sz="3000"/>
          </a:p>
          <a:p>
            <a:pPr marL="1371600" lvl="2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self-describing meaning</a:t>
            </a:r>
            <a:endParaRPr sz="3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400"/>
          </a:p>
          <a:p>
            <a:pPr marL="457200" lvl="0" indent="-444500" algn="l" rtl="0">
              <a:spcBef>
                <a:spcPts val="1000"/>
              </a:spcBef>
              <a:spcAft>
                <a:spcPts val="0"/>
              </a:spcAft>
              <a:buSzPts val="3400"/>
              <a:buChar char="•"/>
            </a:pPr>
            <a:r>
              <a:rPr lang="it-IT" sz="3400"/>
              <a:t>RDF is a simple model</a:t>
            </a:r>
            <a:endParaRPr sz="3400"/>
          </a:p>
        </p:txBody>
      </p:sp>
      <p:pic>
        <p:nvPicPr>
          <p:cNvPr id="455" name="Google Shape;455;p59"/>
          <p:cNvPicPr preferRelativeResize="0"/>
          <p:nvPr/>
        </p:nvPicPr>
        <p:blipFill rotWithShape="1">
          <a:blip r:embed="rId3">
            <a:alphaModFix amt="27000"/>
          </a:blip>
          <a:srcRect/>
          <a:stretch/>
        </p:blipFill>
        <p:spPr>
          <a:xfrm>
            <a:off x="8825225" y="503000"/>
            <a:ext cx="2797200" cy="27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60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26</a:t>
            </a:fld>
            <a:endParaRPr/>
          </a:p>
        </p:txBody>
      </p:sp>
      <p:sp>
        <p:nvSpPr>
          <p:cNvPr id="462" name="Google Shape;462;p60"/>
          <p:cNvSpPr/>
          <p:nvPr/>
        </p:nvSpPr>
        <p:spPr>
          <a:xfrm>
            <a:off x="1411325" y="2752914"/>
            <a:ext cx="3438300" cy="8949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700">
                <a:latin typeface="Courier New"/>
                <a:ea typeface="Courier New"/>
                <a:cs typeface="Courier New"/>
                <a:sym typeface="Courier New"/>
              </a:rPr>
              <a:t>S</a:t>
            </a:r>
            <a:r>
              <a:rPr lang="it-IT" sz="3700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ubject</a:t>
            </a:r>
            <a:endParaRPr sz="2400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63" name="Google Shape;463;p60"/>
          <p:cNvSpPr/>
          <p:nvPr/>
        </p:nvSpPr>
        <p:spPr>
          <a:xfrm>
            <a:off x="7342366" y="2752914"/>
            <a:ext cx="3438300" cy="8949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700"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it-IT" sz="3700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bject</a:t>
            </a:r>
            <a:endParaRPr sz="2400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464" name="Google Shape;464;p60"/>
          <p:cNvCxnSpPr>
            <a:stCxn id="462" idx="6"/>
            <a:endCxn id="463" idx="2"/>
          </p:cNvCxnSpPr>
          <p:nvPr/>
        </p:nvCxnSpPr>
        <p:spPr>
          <a:xfrm>
            <a:off x="4849625" y="3200364"/>
            <a:ext cx="24927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65" name="Google Shape;465;p60"/>
          <p:cNvSpPr txBox="1"/>
          <p:nvPr/>
        </p:nvSpPr>
        <p:spPr>
          <a:xfrm>
            <a:off x="5059499" y="2876525"/>
            <a:ext cx="1896600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latin typeface="Courier New"/>
                <a:ea typeface="Courier New"/>
                <a:cs typeface="Courier New"/>
                <a:sym typeface="Courier New"/>
              </a:rPr>
              <a:t>predicate</a:t>
            </a:r>
            <a:endParaRPr sz="24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66" name="Google Shape;466;p60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RDF triple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6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URIs everywhere!</a:t>
            </a:r>
            <a:endParaRPr/>
          </a:p>
        </p:txBody>
      </p:sp>
      <p:sp>
        <p:nvSpPr>
          <p:cNvPr id="473" name="Google Shape;473;p61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27</a:t>
            </a:fld>
            <a:endParaRPr/>
          </a:p>
        </p:txBody>
      </p:sp>
      <p:sp>
        <p:nvSpPr>
          <p:cNvPr id="474" name="Google Shape;474;p61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2600">
                <a:latin typeface="Arial"/>
                <a:ea typeface="Arial"/>
                <a:cs typeface="Arial"/>
                <a:sym typeface="Arial"/>
              </a:rPr>
              <a:t>Very significantly, each element of the triple can be a URI – a Uniform Resource Identifier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○"/>
            </a:pPr>
            <a:r>
              <a:rPr lang="it-IT" sz="2200">
                <a:latin typeface="Arial"/>
                <a:ea typeface="Arial"/>
                <a:cs typeface="Arial"/>
                <a:sym typeface="Arial"/>
              </a:rPr>
              <a:t>e.g. </a:t>
            </a:r>
            <a:r>
              <a:rPr lang="it-IT" sz="2200" u="sng">
                <a:solidFill>
                  <a:srgbClr val="1C3678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http://viaf.org/viaf/96994048/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○"/>
            </a:pPr>
            <a:r>
              <a:rPr lang="it-IT" sz="2200">
                <a:latin typeface="Arial"/>
                <a:ea typeface="Arial"/>
                <a:cs typeface="Arial"/>
                <a:sym typeface="Arial"/>
              </a:rPr>
              <a:t>They can also be literals (strings or integers) or unnamed (blank nodes)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61"/>
          <p:cNvSpPr/>
          <p:nvPr/>
        </p:nvSpPr>
        <p:spPr>
          <a:xfrm>
            <a:off x="7694705" y="4321625"/>
            <a:ext cx="2612400" cy="8574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Person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61"/>
          <p:cNvSpPr txBox="1"/>
          <p:nvPr/>
        </p:nvSpPr>
        <p:spPr>
          <a:xfrm>
            <a:off x="4179725" y="5382725"/>
            <a:ext cx="3882600" cy="2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http://www.w3.org/1999/02/22-rdf-syntax-ns#type</a:t>
            </a: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61"/>
          <p:cNvSpPr/>
          <p:nvPr/>
        </p:nvSpPr>
        <p:spPr>
          <a:xfrm>
            <a:off x="1487225" y="4321625"/>
            <a:ext cx="3060000" cy="8574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Shakespeare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8" name="Google Shape;478;p61"/>
          <p:cNvCxnSpPr>
            <a:stCxn id="477" idx="6"/>
            <a:endCxn id="475" idx="2"/>
          </p:cNvCxnSpPr>
          <p:nvPr/>
        </p:nvCxnSpPr>
        <p:spPr>
          <a:xfrm>
            <a:off x="4547225" y="4750325"/>
            <a:ext cx="31476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79" name="Google Shape;479;p61"/>
          <p:cNvSpPr txBox="1"/>
          <p:nvPr/>
        </p:nvSpPr>
        <p:spPr>
          <a:xfrm>
            <a:off x="5519225" y="4564625"/>
            <a:ext cx="792000" cy="379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a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61"/>
          <p:cNvSpPr txBox="1"/>
          <p:nvPr/>
        </p:nvSpPr>
        <p:spPr>
          <a:xfrm>
            <a:off x="1487225" y="5401625"/>
            <a:ext cx="21600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http://viaf.org/viaf/96994048/</a:t>
            </a: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61"/>
          <p:cNvSpPr txBox="1"/>
          <p:nvPr/>
        </p:nvSpPr>
        <p:spPr>
          <a:xfrm>
            <a:off x="8054825" y="5401625"/>
            <a:ext cx="2612400" cy="2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>
                <a:solidFill>
                  <a:schemeClr val="dk1"/>
                </a:solidFill>
              </a:rPr>
              <a:t>http://xmlns.com/foaf/0.1/</a:t>
            </a:r>
            <a:r>
              <a:rPr lang="it-IT" sz="1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Person</a:t>
            </a: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62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28</a:t>
            </a:fld>
            <a:endParaRPr/>
          </a:p>
        </p:txBody>
      </p:sp>
      <p:sp>
        <p:nvSpPr>
          <p:cNvPr id="488" name="Google Shape;488;p62"/>
          <p:cNvSpPr/>
          <p:nvPr/>
        </p:nvSpPr>
        <p:spPr>
          <a:xfrm>
            <a:off x="1411325" y="2752914"/>
            <a:ext cx="3438300" cy="8949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700">
                <a:latin typeface="Courier New"/>
                <a:ea typeface="Courier New"/>
                <a:cs typeface="Courier New"/>
                <a:sym typeface="Courier New"/>
              </a:rPr>
              <a:t>URI1</a:t>
            </a:r>
            <a:endParaRPr sz="2400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89" name="Google Shape;489;p62"/>
          <p:cNvSpPr/>
          <p:nvPr/>
        </p:nvSpPr>
        <p:spPr>
          <a:xfrm>
            <a:off x="7342366" y="2752914"/>
            <a:ext cx="3438300" cy="8949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700">
                <a:latin typeface="Courier New"/>
                <a:ea typeface="Courier New"/>
                <a:cs typeface="Courier New"/>
                <a:sym typeface="Courier New"/>
              </a:rPr>
              <a:t>URI3</a:t>
            </a:r>
            <a:endParaRPr sz="2400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490" name="Google Shape;490;p62"/>
          <p:cNvCxnSpPr>
            <a:stCxn id="488" idx="6"/>
            <a:endCxn id="489" idx="2"/>
          </p:cNvCxnSpPr>
          <p:nvPr/>
        </p:nvCxnSpPr>
        <p:spPr>
          <a:xfrm>
            <a:off x="4849625" y="3200364"/>
            <a:ext cx="24927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91" name="Google Shape;491;p62"/>
          <p:cNvSpPr txBox="1"/>
          <p:nvPr/>
        </p:nvSpPr>
        <p:spPr>
          <a:xfrm>
            <a:off x="5423550" y="2876525"/>
            <a:ext cx="1174800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latin typeface="Courier New"/>
                <a:ea typeface="Courier New"/>
                <a:cs typeface="Courier New"/>
                <a:sym typeface="Courier New"/>
              </a:rPr>
              <a:t>URI2</a:t>
            </a:r>
            <a:endParaRPr sz="24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92" name="Google Shape;492;p6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RDF triple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6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Why URIs are awesome</a:t>
            </a:r>
            <a:endParaRPr/>
          </a:p>
        </p:txBody>
      </p:sp>
      <p:sp>
        <p:nvSpPr>
          <p:cNvPr id="499" name="Google Shape;499;p63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29</a:t>
            </a:fld>
            <a:endParaRPr/>
          </a:p>
        </p:txBody>
      </p:sp>
      <p:sp>
        <p:nvSpPr>
          <p:cNvPr id="500" name="Google Shape;500;p63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This means we are always unambiguous.</a:t>
            </a:r>
            <a:endParaRPr sz="3000"/>
          </a:p>
          <a:p>
            <a: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The graph can be split up and distributed while retaining consistency (if desired).</a:t>
            </a:r>
            <a:endParaRPr sz="3000"/>
          </a:p>
          <a:p>
            <a: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We can also use HTTP URIs as a mechanism for retrieving parts of a graph.</a:t>
            </a:r>
            <a:endParaRPr sz="3000"/>
          </a:p>
          <a:p>
            <a: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SzPts val="3000"/>
              <a:buChar char="•"/>
            </a:pPr>
            <a:r>
              <a:rPr lang="it-IT" sz="3000"/>
              <a:t>It's a Web of Data!  </a:t>
            </a:r>
            <a:endParaRPr sz="2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6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RDFS and OWL</a:t>
            </a:r>
            <a:endParaRPr/>
          </a:p>
        </p:txBody>
      </p:sp>
      <p:sp>
        <p:nvSpPr>
          <p:cNvPr id="507" name="Google Shape;507;p64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30</a:t>
            </a:fld>
            <a:endParaRPr/>
          </a:p>
        </p:txBody>
      </p:sp>
      <p:sp>
        <p:nvSpPr>
          <p:cNvPr id="508" name="Google Shape;508;p64"/>
          <p:cNvSpPr txBox="1"/>
          <p:nvPr/>
        </p:nvSpPr>
        <p:spPr>
          <a:xfrm>
            <a:off x="838200" y="1754750"/>
            <a:ext cx="10664700" cy="44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1999" marR="0" lvl="0" indent="-39580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Noto Sans Symbols"/>
              <a:buChar char="●"/>
            </a:pPr>
            <a:r>
              <a:rPr lang="it-IT" sz="2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RDFS: RDF Schema</a:t>
            </a:r>
            <a:endParaRPr sz="2200" b="0" strike="noStrike">
              <a:solidFill>
                <a:srgbClr val="13214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292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○"/>
            </a:pP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basics required to structure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marR="0" lvl="2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■"/>
            </a:pPr>
            <a:r>
              <a:rPr lang="it-IT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 ontology and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marR="0" lvl="2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■"/>
            </a:pPr>
            <a:r>
              <a:rPr lang="it-IT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exchange vocabularies</a:t>
            </a:r>
            <a:endParaRPr sz="1800"/>
          </a:p>
          <a:p>
            <a:pPr marL="864000" marR="0" lvl="1" indent="-292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○"/>
            </a:pPr>
            <a:r>
              <a:rPr lang="it-IT" sz="200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Classes</a:t>
            </a: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it-IT" sz="200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properties</a:t>
            </a: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it-IT" sz="200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super</a:t>
            </a: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and </a:t>
            </a:r>
            <a:r>
              <a:rPr lang="it-IT" sz="200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sub-classes</a:t>
            </a: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it-IT" sz="200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range </a:t>
            </a: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lang="it-IT" sz="200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domain</a:t>
            </a: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000">
              <a:solidFill>
                <a:srgbClr val="20386C"/>
              </a:solidFill>
            </a:endParaRP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20386C"/>
              </a:solidFill>
            </a:endParaRPr>
          </a:p>
          <a:p>
            <a:pPr marL="431999" marR="0" lvl="0" indent="-39580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Noto Sans Symbols"/>
              <a:buChar char="●"/>
            </a:pPr>
            <a:r>
              <a:rPr lang="it-IT" sz="2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OWL: Web Ontology Language</a:t>
            </a:r>
            <a:endParaRPr sz="2200" b="0" strike="noStrike">
              <a:solidFill>
                <a:srgbClr val="13214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279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○"/>
            </a:pPr>
            <a:r>
              <a:rPr lang="it-IT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More sophisticated structures</a:t>
            </a:r>
            <a:endParaRPr sz="1800"/>
          </a:p>
          <a:p>
            <a:pPr marL="864000" marR="0" lvl="1" indent="-279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○"/>
            </a:pPr>
            <a:r>
              <a:rPr lang="it-IT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Constraints for existence </a:t>
            </a:r>
            <a:r>
              <a:rPr lang="it-IT" sz="1800"/>
              <a:t>&amp;</a:t>
            </a:r>
            <a:r>
              <a:rPr lang="it-IT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cardinality, transitive, inverse</a:t>
            </a:r>
            <a:r>
              <a:rPr lang="it-IT" sz="1800"/>
              <a:t> </a:t>
            </a:r>
            <a:r>
              <a:rPr lang="it-IT" sz="180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properties</a:t>
            </a:r>
            <a:r>
              <a:rPr lang="it-IT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…</a:t>
            </a:r>
            <a:endParaRPr sz="1800" b="0" i="0" u="none" strike="noStrike" cap="none">
              <a:solidFill>
                <a:srgbClr val="20386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65"/>
          <p:cNvSpPr txBox="1">
            <a:spLocks noGrp="1"/>
          </p:cNvSpPr>
          <p:nvPr>
            <p:ph type="title"/>
          </p:nvPr>
        </p:nvSpPr>
        <p:spPr>
          <a:xfrm>
            <a:off x="831851" y="675699"/>
            <a:ext cx="10515600" cy="2852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Exercise 1</a:t>
            </a:r>
            <a:endParaRPr/>
          </a:p>
        </p:txBody>
      </p:sp>
      <p:sp>
        <p:nvSpPr>
          <p:cNvPr id="515" name="Google Shape;515;p65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/>
              <a:t>31</a:t>
            </a:fld>
            <a:endParaRPr/>
          </a:p>
        </p:txBody>
      </p:sp>
      <p:sp>
        <p:nvSpPr>
          <p:cNvPr id="516" name="Google Shape;516;p65"/>
          <p:cNvSpPr txBox="1">
            <a:spLocks noGrp="1"/>
          </p:cNvSpPr>
          <p:nvPr>
            <p:ph type="body" idx="1"/>
          </p:nvPr>
        </p:nvSpPr>
        <p:spPr>
          <a:xfrm>
            <a:off x="838200" y="3640508"/>
            <a:ext cx="10515600" cy="253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/>
              <a:t>Follow your nose</a:t>
            </a:r>
            <a:endParaRPr/>
          </a:p>
        </p:txBody>
      </p:sp>
      <p:pic>
        <p:nvPicPr>
          <p:cNvPr id="517" name="Google Shape;517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9950" y="1167750"/>
            <a:ext cx="6029400" cy="4522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66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Exercise 1: Follow your nose</a:t>
            </a:r>
            <a:endParaRPr/>
          </a:p>
        </p:txBody>
      </p:sp>
      <p:sp>
        <p:nvSpPr>
          <p:cNvPr id="524" name="Google Shape;524;p66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32</a:t>
            </a:fld>
            <a:endParaRPr/>
          </a:p>
        </p:txBody>
      </p:sp>
      <p:sp>
        <p:nvSpPr>
          <p:cNvPr id="525" name="Google Shape;525;p66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/>
              <a:t>Go to </a:t>
            </a:r>
            <a:r>
              <a:rPr lang="it-IT" u="sng">
                <a:solidFill>
                  <a:schemeClr val="hlink"/>
                </a:solidFill>
                <a:hlinkClick r:id="rId3"/>
              </a:rPr>
              <a:t>https://www.wikidata.org/wiki/Q6542448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/>
              <a:t> 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-"/>
            </a:pPr>
            <a:r>
              <a:rPr lang="it-IT"/>
              <a:t>Who is the current position holder?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it-IT"/>
              <a:t>When were they born?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it-IT"/>
              <a:t>In which city were they born?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it-IT"/>
              <a:t>What is the population of that city?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Explore the graph visually </a:t>
            </a:r>
            <a:r>
              <a:rPr lang="it-IT" u="sng">
                <a:solidFill>
                  <a:schemeClr val="hlink"/>
                </a:solidFill>
                <a:hlinkClick r:id="rId4"/>
              </a:rPr>
              <a:t>https://w.wiki/782</a:t>
            </a:r>
            <a:r>
              <a:rPr lang="it-IT"/>
              <a:t> 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6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What is Wikidata?</a:t>
            </a:r>
            <a:endParaRPr/>
          </a:p>
        </p:txBody>
      </p:sp>
      <p:sp>
        <p:nvSpPr>
          <p:cNvPr id="532" name="Google Shape;532;p67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33</a:t>
            </a:fld>
            <a:endParaRPr/>
          </a:p>
        </p:txBody>
      </p:sp>
      <p:sp>
        <p:nvSpPr>
          <p:cNvPr id="533" name="Google Shape;533;p67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Collaboratively edited knowledge base operated by the Wikimedia Foundation</a:t>
            </a:r>
            <a:endParaRPr sz="3000"/>
          </a:p>
          <a:p>
            <a: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Anyone can contribute</a:t>
            </a:r>
            <a:endParaRPr sz="3000"/>
          </a:p>
          <a:p>
            <a: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Large number of active users, editors, contributors</a:t>
            </a:r>
            <a:endParaRPr sz="3000"/>
          </a:p>
          <a:p>
            <a: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Can be searched and queried in multiple ways</a:t>
            </a:r>
            <a:endParaRPr sz="3000"/>
          </a:p>
          <a:p>
            <a: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Data and metadata are published under CC0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6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Wikidata and FAIR</a:t>
            </a:r>
            <a:endParaRPr/>
          </a:p>
        </p:txBody>
      </p:sp>
      <p:sp>
        <p:nvSpPr>
          <p:cNvPr id="540" name="Google Shape;540;p68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34</a:t>
            </a:fld>
            <a:endParaRPr/>
          </a:p>
        </p:txBody>
      </p:sp>
      <p:sp>
        <p:nvSpPr>
          <p:cNvPr id="541" name="Google Shape;541;p68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/>
              <a:t>“By acting as an identifier hub, Wikidata helps other resources across and beyond the research landscape – e.g. including the cultural heritage sector – increase their FAIRness.”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800" u="sng">
                <a:solidFill>
                  <a:schemeClr val="hlink"/>
                </a:solidFill>
                <a:hlinkClick r:id="rId3"/>
              </a:rPr>
              <a:t>Turning FAIR into reality</a:t>
            </a:r>
            <a:r>
              <a:rPr lang="it-IT" sz="1800"/>
              <a:t> (2018)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/>
              <a:t>Wikigenomes </a:t>
            </a:r>
            <a:r>
              <a:rPr lang="it-IT" u="sng">
                <a:solidFill>
                  <a:schemeClr val="hlink"/>
                </a:solidFill>
                <a:hlinkClick r:id="rId4"/>
              </a:rPr>
              <a:t>http://wikigenomes.org/</a:t>
            </a:r>
            <a:r>
              <a:rPr lang="it-IT"/>
              <a:t> 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800"/>
              <a:t>Further info: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800"/>
              <a:t>Andra Waagmeester </a:t>
            </a:r>
            <a:r>
              <a:rPr lang="it-IT" sz="1800" u="sng">
                <a:solidFill>
                  <a:schemeClr val="hlink"/>
                </a:solidFill>
                <a:hlinkClick r:id="rId5"/>
              </a:rPr>
              <a:t>https://www.slideshare.net/OpenAIRE_eu/making-data-fair-on-wikidata-andra-waagmeester</a:t>
            </a:r>
            <a:r>
              <a:rPr lang="it-IT" sz="1800"/>
              <a:t>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69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Other uses of Wikidata</a:t>
            </a:r>
            <a:endParaRPr/>
          </a:p>
        </p:txBody>
      </p:sp>
      <p:sp>
        <p:nvSpPr>
          <p:cNvPr id="548" name="Google Shape;548;p69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35</a:t>
            </a:fld>
            <a:endParaRPr/>
          </a:p>
        </p:txBody>
      </p:sp>
      <p:sp>
        <p:nvSpPr>
          <p:cNvPr id="549" name="Google Shape;549;p69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/>
              <a:t>Shahnameh of Ibrahim Sultan </a:t>
            </a:r>
            <a:r>
              <a:rPr lang="it-IT" u="sng">
                <a:solidFill>
                  <a:schemeClr val="hlink"/>
                </a:solidFill>
                <a:hlinkClick r:id="rId3"/>
              </a:rPr>
              <a:t>https://w.wiki/6Rm</a:t>
            </a:r>
            <a:r>
              <a:rPr lang="it-IT"/>
              <a:t>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/>
              <a:t>Membership of Scholarly societies pre-1800 </a:t>
            </a:r>
            <a:r>
              <a:rPr lang="it-IT" u="sng">
                <a:solidFill>
                  <a:schemeClr val="hlink"/>
                </a:solidFill>
                <a:hlinkClick r:id="rId4"/>
              </a:rPr>
              <a:t>https://tinyurl.com/yxu78stj</a:t>
            </a:r>
            <a:r>
              <a:rPr lang="it-IT"/>
              <a:t> 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/>
              <a:t>Self-portraits of women </a:t>
            </a:r>
            <a:r>
              <a:rPr lang="it-IT" u="sng">
                <a:solidFill>
                  <a:schemeClr val="hlink"/>
                </a:solidFill>
                <a:hlinkClick r:id="rId5"/>
              </a:rPr>
              <a:t>https://w.wiki/6Ru</a:t>
            </a:r>
            <a:r>
              <a:rPr lang="it-IT"/>
              <a:t> 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800"/>
              <a:t>Further info: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800"/>
              <a:t>Martin Poulter </a:t>
            </a:r>
            <a:r>
              <a:rPr lang="it-IT" sz="1800" u="sng">
                <a:solidFill>
                  <a:schemeClr val="hlink"/>
                </a:solidFill>
                <a:hlinkClick r:id="rId6"/>
              </a:rPr>
              <a:t>https://t.co/g2Y7hbXtHT?amp=1</a:t>
            </a:r>
            <a:endParaRPr sz="18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70"/>
          <p:cNvSpPr/>
          <p:nvPr/>
        </p:nvSpPr>
        <p:spPr>
          <a:xfrm>
            <a:off x="7488000" y="2896800"/>
            <a:ext cx="3840000" cy="936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Play</a:t>
            </a:r>
            <a:endParaRPr sz="32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5" name="Google Shape;555;p70"/>
          <p:cNvCxnSpPr>
            <a:endCxn id="554" idx="2"/>
          </p:cNvCxnSpPr>
          <p:nvPr/>
        </p:nvCxnSpPr>
        <p:spPr>
          <a:xfrm>
            <a:off x="4751700" y="3364500"/>
            <a:ext cx="2736300" cy="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56" name="Google Shape;556;p70"/>
          <p:cNvSpPr/>
          <p:nvPr/>
        </p:nvSpPr>
        <p:spPr>
          <a:xfrm>
            <a:off x="7440000" y="5416800"/>
            <a:ext cx="3840000" cy="828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Italy</a:t>
            </a:r>
            <a:endParaRPr sz="32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7" name="Google Shape;557;p70"/>
          <p:cNvCxnSpPr>
            <a:endCxn id="556" idx="2"/>
          </p:cNvCxnSpPr>
          <p:nvPr/>
        </p:nvCxnSpPr>
        <p:spPr>
          <a:xfrm>
            <a:off x="4319700" y="5830500"/>
            <a:ext cx="3120300" cy="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58" name="Google Shape;558;p70"/>
          <p:cNvSpPr/>
          <p:nvPr/>
        </p:nvSpPr>
        <p:spPr>
          <a:xfrm>
            <a:off x="480000" y="1456800"/>
            <a:ext cx="4224000" cy="1080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William </a:t>
            </a:r>
            <a:endParaRPr sz="32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Shakespeare	</a:t>
            </a:r>
            <a:endParaRPr sz="32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70"/>
          <p:cNvSpPr/>
          <p:nvPr/>
        </p:nvSpPr>
        <p:spPr>
          <a:xfrm>
            <a:off x="7488000" y="1456800"/>
            <a:ext cx="3840000" cy="1080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/>
              <a:t>Person</a:t>
            </a:r>
            <a:endParaRPr sz="32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60" name="Google Shape;560;p70"/>
          <p:cNvCxnSpPr>
            <a:stCxn id="558" idx="6"/>
            <a:endCxn id="559" idx="2"/>
          </p:cNvCxnSpPr>
          <p:nvPr/>
        </p:nvCxnSpPr>
        <p:spPr>
          <a:xfrm>
            <a:off x="4704000" y="1996800"/>
            <a:ext cx="2784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61" name="Google Shape;561;p70"/>
          <p:cNvCxnSpPr>
            <a:stCxn id="562" idx="2"/>
            <a:endCxn id="563" idx="6"/>
          </p:cNvCxnSpPr>
          <p:nvPr/>
        </p:nvCxnSpPr>
        <p:spPr>
          <a:xfrm flipH="1">
            <a:off x="4320000" y="4552800"/>
            <a:ext cx="3120000" cy="180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triangle" w="med" len="med"/>
            <a:tailEnd type="none" w="sm" len="sm"/>
          </a:ln>
        </p:spPr>
      </p:cxnSp>
      <p:sp>
        <p:nvSpPr>
          <p:cNvPr id="564" name="Google Shape;564;p70"/>
          <p:cNvSpPr txBox="1"/>
          <p:nvPr/>
        </p:nvSpPr>
        <p:spPr>
          <a:xfrm>
            <a:off x="5100800" y="1713000"/>
            <a:ext cx="1929300" cy="50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/>
              <a:t>is_a</a:t>
            </a:r>
            <a:endParaRPr sz="27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70"/>
          <p:cNvSpPr/>
          <p:nvPr/>
        </p:nvSpPr>
        <p:spPr>
          <a:xfrm>
            <a:off x="480000" y="4084800"/>
            <a:ext cx="3840000" cy="972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Verona</a:t>
            </a:r>
            <a:endParaRPr sz="32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70"/>
          <p:cNvSpPr/>
          <p:nvPr/>
        </p:nvSpPr>
        <p:spPr>
          <a:xfrm>
            <a:off x="7440000" y="4084800"/>
            <a:ext cx="4272000" cy="936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“Romeo &amp; Juliet”</a:t>
            </a:r>
            <a:endParaRPr sz="32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70"/>
          <p:cNvSpPr/>
          <p:nvPr/>
        </p:nvSpPr>
        <p:spPr>
          <a:xfrm>
            <a:off x="480000" y="2896800"/>
            <a:ext cx="4272000" cy="936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/>
              <a:t>“Romeo &amp; Juliet”</a:t>
            </a:r>
            <a:endParaRPr sz="32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70"/>
          <p:cNvSpPr/>
          <p:nvPr/>
        </p:nvSpPr>
        <p:spPr>
          <a:xfrm>
            <a:off x="480000" y="5344800"/>
            <a:ext cx="3840000" cy="972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Verona</a:t>
            </a:r>
            <a:endParaRPr sz="32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70"/>
          <p:cNvSpPr txBox="1"/>
          <p:nvPr/>
        </p:nvSpPr>
        <p:spPr>
          <a:xfrm>
            <a:off x="5662000" y="3132900"/>
            <a:ext cx="915900" cy="50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/>
              <a:t>is_a</a:t>
            </a:r>
            <a:endParaRPr sz="27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70"/>
          <p:cNvSpPr txBox="1"/>
          <p:nvPr/>
        </p:nvSpPr>
        <p:spPr>
          <a:xfrm>
            <a:off x="5100801" y="4330200"/>
            <a:ext cx="1496400" cy="50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/>
              <a:t>set_for</a:t>
            </a:r>
            <a:endParaRPr sz="27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70"/>
          <p:cNvSpPr txBox="1"/>
          <p:nvPr/>
        </p:nvSpPr>
        <p:spPr>
          <a:xfrm>
            <a:off x="4704000" y="5595950"/>
            <a:ext cx="2016000" cy="50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/>
              <a:t>located_in</a:t>
            </a:r>
            <a:endParaRPr sz="27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70"/>
          <p:cNvSpPr txBox="1"/>
          <p:nvPr/>
        </p:nvSpPr>
        <p:spPr>
          <a:xfrm>
            <a:off x="-768000" y="832000"/>
            <a:ext cx="9170100" cy="9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2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900"/>
              <a:t>Instance-level triples</a:t>
            </a:r>
            <a:endParaRPr sz="2700" b="0" strike="noStrike">
              <a:solidFill>
                <a:srgbClr val="13214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strike="noStrike">
              <a:solidFill>
                <a:srgbClr val="13214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2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9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700" b="0" strike="noStrike">
              <a:solidFill>
                <a:srgbClr val="13214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strike="noStrike">
              <a:solidFill>
                <a:srgbClr val="13214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70"/>
          <p:cNvSpPr/>
          <p:nvPr/>
        </p:nvSpPr>
        <p:spPr>
          <a:xfrm>
            <a:off x="970816" y="6355223"/>
            <a:ext cx="71214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650" tIns="43650" rIns="43650" bIns="436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lang="it-IT" sz="1600">
                <a:latin typeface="Helvetica Neue"/>
                <a:ea typeface="Helvetica Neue"/>
                <a:cs typeface="Helvetica Neue"/>
                <a:sym typeface="Helvetica Neue"/>
              </a:rPr>
              <a:t>Slide: Terhi Nurmikko-Fuller</a:t>
            </a:r>
            <a:endParaRPr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71"/>
          <p:cNvSpPr txBox="1">
            <a:spLocks noGrp="1"/>
          </p:cNvSpPr>
          <p:nvPr>
            <p:ph type="sldNum" idx="12"/>
          </p:nvPr>
        </p:nvSpPr>
        <p:spPr>
          <a:xfrm>
            <a:off x="13007" y="6583575"/>
            <a:ext cx="121659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it-IT" sz="1600"/>
              <a:t>Centre for Digital Humanities Research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8" name="Google Shape;578;p71"/>
          <p:cNvCxnSpPr>
            <a:stCxn id="579" idx="5"/>
            <a:endCxn id="580" idx="1"/>
          </p:cNvCxnSpPr>
          <p:nvPr/>
        </p:nvCxnSpPr>
        <p:spPr>
          <a:xfrm>
            <a:off x="2193734" y="4263975"/>
            <a:ext cx="2957700" cy="1166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81" name="Google Shape;581;p71"/>
          <p:cNvSpPr/>
          <p:nvPr/>
        </p:nvSpPr>
        <p:spPr>
          <a:xfrm>
            <a:off x="4368000" y="3561600"/>
            <a:ext cx="3408000" cy="936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A thing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71"/>
          <p:cNvSpPr/>
          <p:nvPr/>
        </p:nvSpPr>
        <p:spPr>
          <a:xfrm>
            <a:off x="9360000" y="3091425"/>
            <a:ext cx="1920000" cy="756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Play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3" name="Google Shape;583;p71"/>
          <p:cNvCxnSpPr>
            <a:endCxn id="581" idx="0"/>
          </p:cNvCxnSpPr>
          <p:nvPr/>
        </p:nvCxnSpPr>
        <p:spPr>
          <a:xfrm>
            <a:off x="6047700" y="2697300"/>
            <a:ext cx="24300" cy="864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80" name="Google Shape;580;p71"/>
          <p:cNvSpPr/>
          <p:nvPr/>
        </p:nvSpPr>
        <p:spPr>
          <a:xfrm>
            <a:off x="4800000" y="5361600"/>
            <a:ext cx="2400000" cy="468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Italy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71"/>
          <p:cNvSpPr/>
          <p:nvPr/>
        </p:nvSpPr>
        <p:spPr>
          <a:xfrm>
            <a:off x="4320000" y="1761600"/>
            <a:ext cx="3456000" cy="936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William 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Shakespeare	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71"/>
          <p:cNvSpPr/>
          <p:nvPr/>
        </p:nvSpPr>
        <p:spPr>
          <a:xfrm>
            <a:off x="9360000" y="1833600"/>
            <a:ext cx="2400000" cy="756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Person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6" name="Google Shape;586;p71"/>
          <p:cNvCxnSpPr>
            <a:stCxn id="584" idx="6"/>
            <a:endCxn id="585" idx="2"/>
          </p:cNvCxnSpPr>
          <p:nvPr/>
        </p:nvCxnSpPr>
        <p:spPr>
          <a:xfrm rot="10800000" flipH="1">
            <a:off x="7776000" y="2211600"/>
            <a:ext cx="1584000" cy="180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87" name="Google Shape;587;p71"/>
          <p:cNvCxnSpPr>
            <a:endCxn id="581" idx="2"/>
          </p:cNvCxnSpPr>
          <p:nvPr/>
        </p:nvCxnSpPr>
        <p:spPr>
          <a:xfrm rot="10800000" flipH="1">
            <a:off x="2495700" y="4029600"/>
            <a:ext cx="1872300" cy="18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triangle" w="med" len="med"/>
            <a:tailEnd type="none" w="sm" len="sm"/>
          </a:ln>
        </p:spPr>
      </p:cxnSp>
      <p:sp>
        <p:nvSpPr>
          <p:cNvPr id="588" name="Google Shape;588;p71"/>
          <p:cNvSpPr txBox="1"/>
          <p:nvPr/>
        </p:nvSpPr>
        <p:spPr>
          <a:xfrm>
            <a:off x="8064000" y="2049600"/>
            <a:ext cx="720000" cy="3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a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71"/>
          <p:cNvSpPr txBox="1"/>
          <p:nvPr/>
        </p:nvSpPr>
        <p:spPr>
          <a:xfrm>
            <a:off x="3240517" y="4667765"/>
            <a:ext cx="864000" cy="35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in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71"/>
          <p:cNvSpPr txBox="1"/>
          <p:nvPr/>
        </p:nvSpPr>
        <p:spPr>
          <a:xfrm>
            <a:off x="5088000" y="2841600"/>
            <a:ext cx="1920000" cy="3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author of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1" name="Google Shape;591;p71"/>
          <p:cNvCxnSpPr>
            <a:stCxn id="581" idx="6"/>
            <a:endCxn id="582" idx="2"/>
          </p:cNvCxnSpPr>
          <p:nvPr/>
        </p:nvCxnSpPr>
        <p:spPr>
          <a:xfrm rot="10800000" flipH="1">
            <a:off x="7776000" y="3469500"/>
            <a:ext cx="1584000" cy="560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92" name="Google Shape;592;p71"/>
          <p:cNvSpPr txBox="1"/>
          <p:nvPr/>
        </p:nvSpPr>
        <p:spPr>
          <a:xfrm>
            <a:off x="8160000" y="3611825"/>
            <a:ext cx="816000" cy="35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a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71"/>
          <p:cNvSpPr txBox="1"/>
          <p:nvPr/>
        </p:nvSpPr>
        <p:spPr>
          <a:xfrm>
            <a:off x="2880000" y="3890640"/>
            <a:ext cx="1296000" cy="626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set in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4" name="Google Shape;594;p71"/>
          <p:cNvCxnSpPr>
            <a:stCxn id="584" idx="1"/>
            <a:endCxn id="595" idx="6"/>
          </p:cNvCxnSpPr>
          <p:nvPr/>
        </p:nvCxnSpPr>
        <p:spPr>
          <a:xfrm rot="10800000">
            <a:off x="2160019" y="1491574"/>
            <a:ext cx="2666100" cy="407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96" name="Google Shape;596;p71"/>
          <p:cNvSpPr txBox="1"/>
          <p:nvPr/>
        </p:nvSpPr>
        <p:spPr>
          <a:xfrm>
            <a:off x="2832000" y="1450450"/>
            <a:ext cx="1200000" cy="626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born in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71"/>
          <p:cNvSpPr/>
          <p:nvPr/>
        </p:nvSpPr>
        <p:spPr>
          <a:xfrm>
            <a:off x="8688667" y="5935783"/>
            <a:ext cx="2400000" cy="540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Country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8" name="Google Shape;598;p71"/>
          <p:cNvCxnSpPr>
            <a:stCxn id="580" idx="6"/>
            <a:endCxn id="597" idx="2"/>
          </p:cNvCxnSpPr>
          <p:nvPr/>
        </p:nvCxnSpPr>
        <p:spPr>
          <a:xfrm>
            <a:off x="7200000" y="5595600"/>
            <a:ext cx="1488600" cy="610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99" name="Google Shape;599;p71"/>
          <p:cNvSpPr txBox="1"/>
          <p:nvPr/>
        </p:nvSpPr>
        <p:spPr>
          <a:xfrm>
            <a:off x="7451200" y="5721400"/>
            <a:ext cx="816000" cy="35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a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71"/>
          <p:cNvSpPr/>
          <p:nvPr/>
        </p:nvSpPr>
        <p:spPr>
          <a:xfrm>
            <a:off x="624000" y="5325600"/>
            <a:ext cx="1680000" cy="540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City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1" name="Google Shape;601;p71"/>
          <p:cNvCxnSpPr>
            <a:endCxn id="600" idx="0"/>
          </p:cNvCxnSpPr>
          <p:nvPr/>
        </p:nvCxnSpPr>
        <p:spPr>
          <a:xfrm>
            <a:off x="1463700" y="4353300"/>
            <a:ext cx="300" cy="972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02" name="Google Shape;602;p71"/>
          <p:cNvSpPr txBox="1"/>
          <p:nvPr/>
        </p:nvSpPr>
        <p:spPr>
          <a:xfrm>
            <a:off x="1104000" y="4605600"/>
            <a:ext cx="816000" cy="35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a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71"/>
          <p:cNvSpPr/>
          <p:nvPr/>
        </p:nvSpPr>
        <p:spPr>
          <a:xfrm>
            <a:off x="432000" y="3741600"/>
            <a:ext cx="2064000" cy="612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Verona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3" name="Google Shape;603;p71"/>
          <p:cNvCxnSpPr>
            <a:stCxn id="581" idx="5"/>
            <a:endCxn id="604" idx="1"/>
          </p:cNvCxnSpPr>
          <p:nvPr/>
        </p:nvCxnSpPr>
        <p:spPr>
          <a:xfrm>
            <a:off x="7276910" y="4360526"/>
            <a:ext cx="1791900" cy="9399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05" name="Google Shape;605;p71"/>
          <p:cNvSpPr txBox="1"/>
          <p:nvPr/>
        </p:nvSpPr>
        <p:spPr>
          <a:xfrm>
            <a:off x="7487800" y="4547983"/>
            <a:ext cx="1872300" cy="46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has name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71"/>
          <p:cNvSpPr/>
          <p:nvPr/>
        </p:nvSpPr>
        <p:spPr>
          <a:xfrm>
            <a:off x="9068800" y="5066408"/>
            <a:ext cx="2502300" cy="468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900"/>
              <a:t>“Romeo and Juliet”</a:t>
            </a:r>
            <a:endParaRPr sz="1900"/>
          </a:p>
        </p:txBody>
      </p:sp>
      <p:sp>
        <p:nvSpPr>
          <p:cNvPr id="606" name="Google Shape;606;p71"/>
          <p:cNvSpPr/>
          <p:nvPr/>
        </p:nvSpPr>
        <p:spPr>
          <a:xfrm>
            <a:off x="867567" y="1165225"/>
            <a:ext cx="1296000" cy="560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solidFill>
                  <a:schemeClr val="dk1"/>
                </a:solidFill>
              </a:rPr>
              <a:t>1564</a:t>
            </a:r>
            <a:endParaRPr sz="1900"/>
          </a:p>
        </p:txBody>
      </p:sp>
      <p:sp>
        <p:nvSpPr>
          <p:cNvPr id="607" name="Google Shape;607;p71"/>
          <p:cNvSpPr/>
          <p:nvPr/>
        </p:nvSpPr>
        <p:spPr>
          <a:xfrm>
            <a:off x="-169333" y="-127000"/>
            <a:ext cx="12361200" cy="972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71"/>
          <p:cNvSpPr txBox="1"/>
          <p:nvPr/>
        </p:nvSpPr>
        <p:spPr>
          <a:xfrm>
            <a:off x="196267" y="136750"/>
            <a:ext cx="98283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/>
              <a:t>Simplified version</a:t>
            </a:r>
            <a:endParaRPr sz="4000"/>
          </a:p>
        </p:txBody>
      </p:sp>
      <p:sp>
        <p:nvSpPr>
          <p:cNvPr id="609" name="Google Shape;609;p71"/>
          <p:cNvSpPr/>
          <p:nvPr/>
        </p:nvSpPr>
        <p:spPr>
          <a:xfrm>
            <a:off x="-84600" y="6514025"/>
            <a:ext cx="12361200" cy="468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71"/>
          <p:cNvSpPr/>
          <p:nvPr/>
        </p:nvSpPr>
        <p:spPr>
          <a:xfrm>
            <a:off x="970816" y="6355223"/>
            <a:ext cx="71214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650" tIns="43650" rIns="43650" bIns="436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lang="it-IT" sz="1600">
                <a:latin typeface="Helvetica Neue"/>
                <a:ea typeface="Helvetica Neue"/>
                <a:cs typeface="Helvetica Neue"/>
                <a:sym typeface="Helvetica Neue"/>
              </a:rPr>
              <a:t>Slide: Terhi Nurmikko-Fuller</a:t>
            </a:r>
            <a:endParaRPr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6" name="Google Shape;616;p72"/>
          <p:cNvCxnSpPr>
            <a:stCxn id="617" idx="0"/>
            <a:endCxn id="618" idx="2"/>
          </p:cNvCxnSpPr>
          <p:nvPr/>
        </p:nvCxnSpPr>
        <p:spPr>
          <a:xfrm rot="10800000">
            <a:off x="5686850" y="5306750"/>
            <a:ext cx="0" cy="10038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19" name="Google Shape;619;p72"/>
          <p:cNvCxnSpPr>
            <a:stCxn id="620" idx="0"/>
            <a:endCxn id="621" idx="2"/>
          </p:cNvCxnSpPr>
          <p:nvPr/>
        </p:nvCxnSpPr>
        <p:spPr>
          <a:xfrm rot="10800000">
            <a:off x="1553150" y="3775963"/>
            <a:ext cx="0" cy="9375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22" name="Google Shape;622;p72"/>
          <p:cNvSpPr txBox="1">
            <a:spLocks noGrp="1"/>
          </p:cNvSpPr>
          <p:nvPr>
            <p:ph type="sldNum" idx="12"/>
          </p:nvPr>
        </p:nvSpPr>
        <p:spPr>
          <a:xfrm>
            <a:off x="13007" y="6583575"/>
            <a:ext cx="121659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it-IT" sz="1600"/>
              <a:t>Centre for Digital Humanities Research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3" name="Google Shape;623;p72"/>
          <p:cNvCxnSpPr>
            <a:stCxn id="620" idx="5"/>
            <a:endCxn id="617" idx="1"/>
          </p:cNvCxnSpPr>
          <p:nvPr/>
        </p:nvCxnSpPr>
        <p:spPr>
          <a:xfrm>
            <a:off x="2642342" y="5235837"/>
            <a:ext cx="1707000" cy="1143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24" name="Google Shape;624;p72"/>
          <p:cNvSpPr/>
          <p:nvPr/>
        </p:nvSpPr>
        <p:spPr>
          <a:xfrm>
            <a:off x="9360000" y="3091425"/>
            <a:ext cx="2174700" cy="756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example:</a:t>
            </a:r>
            <a:endParaRPr sz="24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Play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5" name="Google Shape;625;p72"/>
          <p:cNvCxnSpPr>
            <a:stCxn id="626" idx="4"/>
            <a:endCxn id="627" idx="0"/>
          </p:cNvCxnSpPr>
          <p:nvPr/>
        </p:nvCxnSpPr>
        <p:spPr>
          <a:xfrm flipH="1">
            <a:off x="6072000" y="2858725"/>
            <a:ext cx="24000" cy="7029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26" name="Google Shape;626;p72"/>
          <p:cNvSpPr/>
          <p:nvPr/>
        </p:nvSpPr>
        <p:spPr>
          <a:xfrm>
            <a:off x="4368000" y="1922725"/>
            <a:ext cx="3456000" cy="936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&lt;HTTP URI1&gt;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p72"/>
          <p:cNvSpPr/>
          <p:nvPr/>
        </p:nvSpPr>
        <p:spPr>
          <a:xfrm>
            <a:off x="9360000" y="1833600"/>
            <a:ext cx="2400000" cy="756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example:</a:t>
            </a:r>
            <a:endParaRPr sz="24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Playwright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9" name="Google Shape;629;p72"/>
          <p:cNvCxnSpPr>
            <a:stCxn id="626" idx="6"/>
            <a:endCxn id="628" idx="2"/>
          </p:cNvCxnSpPr>
          <p:nvPr/>
        </p:nvCxnSpPr>
        <p:spPr>
          <a:xfrm rot="10800000" flipH="1">
            <a:off x="7824000" y="2211625"/>
            <a:ext cx="1536000" cy="179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30" name="Google Shape;630;p72"/>
          <p:cNvCxnSpPr>
            <a:stCxn id="620" idx="7"/>
            <a:endCxn id="627" idx="2"/>
          </p:cNvCxnSpPr>
          <p:nvPr/>
        </p:nvCxnSpPr>
        <p:spPr>
          <a:xfrm rot="10800000" flipH="1">
            <a:off x="2642342" y="4029688"/>
            <a:ext cx="1725600" cy="7734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triangle" w="med" len="med"/>
            <a:tailEnd type="none" w="sm" len="sm"/>
          </a:ln>
        </p:spPr>
      </p:cxnSp>
      <p:sp>
        <p:nvSpPr>
          <p:cNvPr id="631" name="Google Shape;631;p72"/>
          <p:cNvSpPr txBox="1"/>
          <p:nvPr/>
        </p:nvSpPr>
        <p:spPr>
          <a:xfrm>
            <a:off x="2442333" y="5514103"/>
            <a:ext cx="2666100" cy="46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example:</a:t>
            </a: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it-IT" sz="2400"/>
              <a:t>_</a:t>
            </a: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32" name="Google Shape;632;p72"/>
          <p:cNvCxnSpPr>
            <a:stCxn id="627" idx="7"/>
            <a:endCxn id="624" idx="2"/>
          </p:cNvCxnSpPr>
          <p:nvPr/>
        </p:nvCxnSpPr>
        <p:spPr>
          <a:xfrm rot="10800000" flipH="1">
            <a:off x="7276910" y="3469474"/>
            <a:ext cx="2083200" cy="229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33" name="Google Shape;633;p72"/>
          <p:cNvSpPr txBox="1"/>
          <p:nvPr/>
        </p:nvSpPr>
        <p:spPr>
          <a:xfrm>
            <a:off x="8010100" y="3344763"/>
            <a:ext cx="616800" cy="35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72"/>
          <p:cNvSpPr txBox="1"/>
          <p:nvPr/>
        </p:nvSpPr>
        <p:spPr>
          <a:xfrm>
            <a:off x="2442333" y="4212850"/>
            <a:ext cx="2325300" cy="407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example:</a:t>
            </a: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set</a:t>
            </a:r>
            <a:r>
              <a:rPr lang="it-IT" sz="2400"/>
              <a:t>_</a:t>
            </a: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35" name="Google Shape;635;p72"/>
          <p:cNvCxnSpPr>
            <a:stCxn id="626" idx="1"/>
            <a:endCxn id="636" idx="3"/>
          </p:cNvCxnSpPr>
          <p:nvPr/>
        </p:nvCxnSpPr>
        <p:spPr>
          <a:xfrm rot="10800000">
            <a:off x="1819519" y="1179299"/>
            <a:ext cx="3054600" cy="8805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37" name="Google Shape;637;p72"/>
          <p:cNvSpPr txBox="1"/>
          <p:nvPr/>
        </p:nvSpPr>
        <p:spPr>
          <a:xfrm>
            <a:off x="2244633" y="1459450"/>
            <a:ext cx="2502300" cy="407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example:</a:t>
            </a: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born</a:t>
            </a:r>
            <a:r>
              <a:rPr lang="it-IT" sz="2400"/>
              <a:t>_</a:t>
            </a: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38" name="Google Shape;638;p72"/>
          <p:cNvCxnSpPr>
            <a:stCxn id="617" idx="6"/>
            <a:endCxn id="639" idx="2"/>
          </p:cNvCxnSpPr>
          <p:nvPr/>
        </p:nvCxnSpPr>
        <p:spPr>
          <a:xfrm rot="10800000" flipH="1">
            <a:off x="7578500" y="6523850"/>
            <a:ext cx="1154400" cy="207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40" name="Google Shape;640;p72"/>
          <p:cNvCxnSpPr>
            <a:stCxn id="620" idx="4"/>
            <a:endCxn id="641" idx="0"/>
          </p:cNvCxnSpPr>
          <p:nvPr/>
        </p:nvCxnSpPr>
        <p:spPr>
          <a:xfrm>
            <a:off x="1553150" y="5325463"/>
            <a:ext cx="0" cy="734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42" name="Google Shape;642;p72"/>
          <p:cNvSpPr txBox="1"/>
          <p:nvPr/>
        </p:nvSpPr>
        <p:spPr>
          <a:xfrm>
            <a:off x="1145200" y="5434350"/>
            <a:ext cx="816000" cy="35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72"/>
          <p:cNvSpPr/>
          <p:nvPr/>
        </p:nvSpPr>
        <p:spPr>
          <a:xfrm>
            <a:off x="12800" y="4713463"/>
            <a:ext cx="3080700" cy="612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&lt;HTTP URI3&gt;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72"/>
          <p:cNvSpPr/>
          <p:nvPr/>
        </p:nvSpPr>
        <p:spPr>
          <a:xfrm>
            <a:off x="139633" y="2005133"/>
            <a:ext cx="2174700" cy="756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example:</a:t>
            </a: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Person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4" name="Google Shape;644;p72"/>
          <p:cNvCxnSpPr>
            <a:stCxn id="645" idx="2"/>
            <a:endCxn id="643" idx="6"/>
          </p:cNvCxnSpPr>
          <p:nvPr/>
        </p:nvCxnSpPr>
        <p:spPr>
          <a:xfrm flipH="1">
            <a:off x="2314200" y="2362638"/>
            <a:ext cx="2053800" cy="204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46" name="Google Shape;646;p72"/>
          <p:cNvSpPr txBox="1"/>
          <p:nvPr/>
        </p:nvSpPr>
        <p:spPr>
          <a:xfrm>
            <a:off x="2981217" y="2142275"/>
            <a:ext cx="720000" cy="3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7" name="Google Shape;647;p72"/>
          <p:cNvCxnSpPr>
            <a:stCxn id="627" idx="5"/>
          </p:cNvCxnSpPr>
          <p:nvPr/>
        </p:nvCxnSpPr>
        <p:spPr>
          <a:xfrm>
            <a:off x="7276910" y="4360526"/>
            <a:ext cx="1653600" cy="1065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48" name="Google Shape;648;p72"/>
          <p:cNvSpPr/>
          <p:nvPr/>
        </p:nvSpPr>
        <p:spPr>
          <a:xfrm>
            <a:off x="8940933" y="5235825"/>
            <a:ext cx="3080700" cy="468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“Romeo and Juliet”</a:t>
            </a:r>
            <a:endParaRPr sz="2400"/>
          </a:p>
        </p:txBody>
      </p:sp>
      <p:sp>
        <p:nvSpPr>
          <p:cNvPr id="636" name="Google Shape;636;p72"/>
          <p:cNvSpPr/>
          <p:nvPr/>
        </p:nvSpPr>
        <p:spPr>
          <a:xfrm>
            <a:off x="139633" y="899350"/>
            <a:ext cx="1680000" cy="560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solidFill>
                  <a:schemeClr val="dk1"/>
                </a:solidFill>
              </a:rPr>
              <a:t>xsd:1564</a:t>
            </a:r>
            <a:endParaRPr sz="1900"/>
          </a:p>
        </p:txBody>
      </p:sp>
      <p:sp>
        <p:nvSpPr>
          <p:cNvPr id="649" name="Google Shape;649;p72"/>
          <p:cNvSpPr/>
          <p:nvPr/>
        </p:nvSpPr>
        <p:spPr>
          <a:xfrm>
            <a:off x="4240000" y="771975"/>
            <a:ext cx="3711900" cy="540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“</a:t>
            </a:r>
            <a:r>
              <a:rPr lang="it-IT" sz="2400">
                <a:solidFill>
                  <a:schemeClr val="dk1"/>
                </a:solidFill>
              </a:rPr>
              <a:t>William Shakespeare”</a:t>
            </a:r>
            <a:endParaRPr sz="2400"/>
          </a:p>
        </p:txBody>
      </p:sp>
      <p:cxnSp>
        <p:nvCxnSpPr>
          <p:cNvPr id="650" name="Google Shape;650;p72"/>
          <p:cNvCxnSpPr>
            <a:stCxn id="626" idx="0"/>
            <a:endCxn id="649" idx="2"/>
          </p:cNvCxnSpPr>
          <p:nvPr/>
        </p:nvCxnSpPr>
        <p:spPr>
          <a:xfrm rot="10800000">
            <a:off x="6096000" y="1311925"/>
            <a:ext cx="0" cy="6108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27" name="Google Shape;627;p72"/>
          <p:cNvSpPr/>
          <p:nvPr/>
        </p:nvSpPr>
        <p:spPr>
          <a:xfrm>
            <a:off x="4368000" y="3561600"/>
            <a:ext cx="3408000" cy="936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&lt;HTTP URI2&gt;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72"/>
          <p:cNvSpPr txBox="1"/>
          <p:nvPr/>
        </p:nvSpPr>
        <p:spPr>
          <a:xfrm>
            <a:off x="5259167" y="1483738"/>
            <a:ext cx="1496400" cy="35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rdfs:label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72"/>
          <p:cNvSpPr txBox="1"/>
          <p:nvPr/>
        </p:nvSpPr>
        <p:spPr>
          <a:xfrm>
            <a:off x="4992067" y="5537397"/>
            <a:ext cx="1496400" cy="46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rdfs:label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72"/>
          <p:cNvSpPr txBox="1"/>
          <p:nvPr/>
        </p:nvSpPr>
        <p:spPr>
          <a:xfrm>
            <a:off x="748233" y="4042888"/>
            <a:ext cx="1496400" cy="35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rdfs:label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72"/>
          <p:cNvSpPr/>
          <p:nvPr/>
        </p:nvSpPr>
        <p:spPr>
          <a:xfrm>
            <a:off x="5175200" y="4838600"/>
            <a:ext cx="1023300" cy="468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“Italy”</a:t>
            </a:r>
            <a:endParaRPr sz="2400"/>
          </a:p>
        </p:txBody>
      </p:sp>
      <p:sp>
        <p:nvSpPr>
          <p:cNvPr id="621" name="Google Shape;621;p72"/>
          <p:cNvSpPr/>
          <p:nvPr/>
        </p:nvSpPr>
        <p:spPr>
          <a:xfrm>
            <a:off x="805000" y="3308050"/>
            <a:ext cx="1496400" cy="468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“Verona”</a:t>
            </a:r>
            <a:endParaRPr sz="2400"/>
          </a:p>
        </p:txBody>
      </p:sp>
      <p:sp>
        <p:nvSpPr>
          <p:cNvPr id="645" name="Google Shape;645;p72"/>
          <p:cNvSpPr/>
          <p:nvPr/>
        </p:nvSpPr>
        <p:spPr>
          <a:xfrm>
            <a:off x="4368000" y="1894638"/>
            <a:ext cx="3456000" cy="9360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p72"/>
          <p:cNvSpPr/>
          <p:nvPr/>
        </p:nvSpPr>
        <p:spPr>
          <a:xfrm>
            <a:off x="9360000" y="1816200"/>
            <a:ext cx="2400000" cy="7731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55" name="Google Shape;655;p72"/>
          <p:cNvCxnSpPr/>
          <p:nvPr/>
        </p:nvCxnSpPr>
        <p:spPr>
          <a:xfrm rot="10800000" flipH="1">
            <a:off x="7824000" y="2220838"/>
            <a:ext cx="1536000" cy="1791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56" name="Google Shape;656;p72"/>
          <p:cNvSpPr txBox="1"/>
          <p:nvPr/>
        </p:nvSpPr>
        <p:spPr>
          <a:xfrm>
            <a:off x="8123300" y="2094225"/>
            <a:ext cx="720000" cy="3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57" name="Google Shape;657;p72"/>
          <p:cNvCxnSpPr/>
          <p:nvPr/>
        </p:nvCxnSpPr>
        <p:spPr>
          <a:xfrm flipH="1">
            <a:off x="6063517" y="2842775"/>
            <a:ext cx="24000" cy="7029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58" name="Google Shape;658;p72"/>
          <p:cNvSpPr txBox="1"/>
          <p:nvPr/>
        </p:nvSpPr>
        <p:spPr>
          <a:xfrm>
            <a:off x="4349233" y="2867475"/>
            <a:ext cx="3408000" cy="3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example:</a:t>
            </a: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it-IT" sz="2400"/>
              <a:t>_</a:t>
            </a: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author</a:t>
            </a:r>
            <a:r>
              <a:rPr lang="it-IT" sz="2400"/>
              <a:t>_</a:t>
            </a: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p72"/>
          <p:cNvSpPr/>
          <p:nvPr/>
        </p:nvSpPr>
        <p:spPr>
          <a:xfrm>
            <a:off x="4368000" y="3564763"/>
            <a:ext cx="3456000" cy="9360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60" name="Google Shape;660;p72"/>
          <p:cNvCxnSpPr/>
          <p:nvPr/>
        </p:nvCxnSpPr>
        <p:spPr>
          <a:xfrm>
            <a:off x="7276910" y="4369051"/>
            <a:ext cx="1653600" cy="10653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61" name="Google Shape;661;p72"/>
          <p:cNvSpPr txBox="1"/>
          <p:nvPr/>
        </p:nvSpPr>
        <p:spPr>
          <a:xfrm>
            <a:off x="7434100" y="4713913"/>
            <a:ext cx="1496400" cy="35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rdfs:label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72"/>
          <p:cNvSpPr/>
          <p:nvPr/>
        </p:nvSpPr>
        <p:spPr>
          <a:xfrm>
            <a:off x="8940933" y="5235813"/>
            <a:ext cx="3080700" cy="4680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3" name="Google Shape;663;p72"/>
          <p:cNvSpPr/>
          <p:nvPr/>
        </p:nvSpPr>
        <p:spPr>
          <a:xfrm>
            <a:off x="-84600" y="6590225"/>
            <a:ext cx="12361200" cy="468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72"/>
          <p:cNvSpPr/>
          <p:nvPr/>
        </p:nvSpPr>
        <p:spPr>
          <a:xfrm>
            <a:off x="118600" y="6666425"/>
            <a:ext cx="12361200" cy="468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72"/>
          <p:cNvSpPr/>
          <p:nvPr/>
        </p:nvSpPr>
        <p:spPr>
          <a:xfrm>
            <a:off x="-84600" y="-20175"/>
            <a:ext cx="12361200" cy="838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72"/>
          <p:cNvSpPr txBox="1"/>
          <p:nvPr/>
        </p:nvSpPr>
        <p:spPr>
          <a:xfrm>
            <a:off x="126933" y="-14400"/>
            <a:ext cx="64401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</p:txBody>
      </p:sp>
      <p:cxnSp>
        <p:nvCxnSpPr>
          <p:cNvPr id="667" name="Google Shape;667;p72"/>
          <p:cNvCxnSpPr/>
          <p:nvPr/>
        </p:nvCxnSpPr>
        <p:spPr>
          <a:xfrm rot="10800000">
            <a:off x="6076100" y="1304475"/>
            <a:ext cx="0" cy="6108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68" name="Google Shape;668;p72"/>
          <p:cNvSpPr/>
          <p:nvPr/>
        </p:nvSpPr>
        <p:spPr>
          <a:xfrm>
            <a:off x="4240000" y="757025"/>
            <a:ext cx="3711900" cy="540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solidFill>
                  <a:srgbClr val="FF0000"/>
                </a:solidFill>
              </a:rPr>
              <a:t>“William Shakespeare”</a:t>
            </a:r>
            <a:endParaRPr sz="2400">
              <a:solidFill>
                <a:srgbClr val="FF0000"/>
              </a:solidFill>
            </a:endParaRPr>
          </a:p>
        </p:txBody>
      </p:sp>
      <p:sp>
        <p:nvSpPr>
          <p:cNvPr id="641" name="Google Shape;641;p72"/>
          <p:cNvSpPr/>
          <p:nvPr/>
        </p:nvSpPr>
        <p:spPr>
          <a:xfrm>
            <a:off x="465800" y="6059699"/>
            <a:ext cx="2174700" cy="8805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example:</a:t>
            </a: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City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72"/>
          <p:cNvSpPr/>
          <p:nvPr/>
        </p:nvSpPr>
        <p:spPr>
          <a:xfrm>
            <a:off x="8733000" y="6104667"/>
            <a:ext cx="2666100" cy="8385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example: </a:t>
            </a: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Country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72"/>
          <p:cNvSpPr/>
          <p:nvPr/>
        </p:nvSpPr>
        <p:spPr>
          <a:xfrm>
            <a:off x="3795200" y="6310550"/>
            <a:ext cx="3783300" cy="468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&lt;HTTP URI4&gt;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72"/>
          <p:cNvSpPr txBox="1"/>
          <p:nvPr/>
        </p:nvSpPr>
        <p:spPr>
          <a:xfrm>
            <a:off x="7876000" y="6310550"/>
            <a:ext cx="391200" cy="35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7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Serialisation</a:t>
            </a:r>
            <a:endParaRPr/>
          </a:p>
        </p:txBody>
      </p:sp>
      <p:sp>
        <p:nvSpPr>
          <p:cNvPr id="676" name="Google Shape;676;p73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39</a:t>
            </a:fld>
            <a:endParaRPr/>
          </a:p>
        </p:txBody>
      </p:sp>
      <p:sp>
        <p:nvSpPr>
          <p:cNvPr id="677" name="Google Shape;677;p73"/>
          <p:cNvSpPr txBox="1">
            <a:spLocks noGrp="1"/>
          </p:cNvSpPr>
          <p:nvPr>
            <p:ph type="body" idx="1"/>
          </p:nvPr>
        </p:nvSpPr>
        <p:spPr>
          <a:xfrm>
            <a:off x="843179" y="1842725"/>
            <a:ext cx="107562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31999" lvl="0" indent="-39008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Noto Sans Symbols"/>
              <a:buChar char="●"/>
            </a:pPr>
            <a:r>
              <a:rPr lang="it-IT" sz="2200">
                <a:latin typeface="Arial"/>
                <a:ea typeface="Arial"/>
                <a:cs typeface="Arial"/>
                <a:sym typeface="Arial"/>
              </a:rPr>
              <a:t>RDF is an abstract model with several serialisations (aka syntax)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431999" lvl="0" indent="-390089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●"/>
            </a:pPr>
            <a:r>
              <a:rPr lang="it-IT" sz="2200">
                <a:latin typeface="Arial"/>
                <a:ea typeface="Arial"/>
                <a:cs typeface="Arial"/>
                <a:sym typeface="Arial"/>
              </a:rPr>
              <a:t>Serialisations include: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864000" lvl="1" indent="-39029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○"/>
            </a:pPr>
            <a:r>
              <a:rPr lang="it-IT" sz="2200">
                <a:latin typeface="Arial"/>
                <a:ea typeface="Arial"/>
                <a:cs typeface="Arial"/>
                <a:sym typeface="Arial"/>
              </a:rPr>
              <a:t>Turtle (.ttl)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864000" lvl="1" indent="-39029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○"/>
            </a:pPr>
            <a:r>
              <a:rPr lang="it-IT" sz="2200">
                <a:latin typeface="Arial"/>
                <a:ea typeface="Arial"/>
                <a:cs typeface="Arial"/>
                <a:sym typeface="Arial"/>
              </a:rPr>
              <a:t>RDF/XML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864000" lvl="1" indent="-39029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○"/>
            </a:pPr>
            <a:r>
              <a:rPr lang="it-IT" sz="2200">
                <a:latin typeface="Arial"/>
                <a:ea typeface="Arial"/>
                <a:cs typeface="Arial"/>
                <a:sym typeface="Arial"/>
              </a:rPr>
              <a:t>JSON-LD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864000" lvl="1" indent="-39029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○"/>
            </a:pPr>
            <a:r>
              <a:rPr lang="it-IT" sz="2200">
                <a:latin typeface="Arial"/>
                <a:ea typeface="Arial"/>
                <a:cs typeface="Arial"/>
                <a:sym typeface="Arial"/>
              </a:rPr>
              <a:t>and others…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431999" lvl="0" indent="-3900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Noto Sans Symbols"/>
              <a:buChar char="●"/>
            </a:pPr>
            <a:r>
              <a:rPr lang="it-IT" sz="2200">
                <a:latin typeface="Arial"/>
                <a:ea typeface="Arial"/>
                <a:cs typeface="Arial"/>
                <a:sym typeface="Arial"/>
              </a:rPr>
              <a:t>You can use an online tool (easyRDF) to swap between different serializations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864000" lvl="1" indent="-3902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Noto Sans Symbols"/>
              <a:buChar char="○"/>
            </a:pPr>
            <a:r>
              <a:rPr lang="it-IT" sz="2200" u="sng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http://www.easyrdf.org/converter</a:t>
            </a:r>
            <a:r>
              <a:rPr lang="it-IT" sz="2200">
                <a:latin typeface="Arial"/>
                <a:ea typeface="Arial"/>
                <a:cs typeface="Arial"/>
                <a:sym typeface="Arial"/>
              </a:rPr>
              <a:t> 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431999" lvl="0" indent="-390089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Noto Sans Symbols"/>
              <a:buChar char="●"/>
            </a:pPr>
            <a:r>
              <a:rPr lang="it-IT" sz="2200">
                <a:latin typeface="Arial"/>
                <a:ea typeface="Arial"/>
                <a:cs typeface="Arial"/>
                <a:sym typeface="Arial"/>
              </a:rPr>
              <a:t>Swapping between the serialisations does not result in any loss of information.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74"/>
          <p:cNvSpPr txBox="1">
            <a:spLocks noGrp="1"/>
          </p:cNvSpPr>
          <p:nvPr>
            <p:ph type="title"/>
          </p:nvPr>
        </p:nvSpPr>
        <p:spPr>
          <a:xfrm>
            <a:off x="471725" y="365125"/>
            <a:ext cx="108822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Reading .ttl</a:t>
            </a:r>
            <a:endParaRPr/>
          </a:p>
        </p:txBody>
      </p:sp>
      <p:sp>
        <p:nvSpPr>
          <p:cNvPr id="684" name="Google Shape;684;p74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40</a:t>
            </a:fld>
            <a:endParaRPr/>
          </a:p>
        </p:txBody>
      </p:sp>
      <p:pic>
        <p:nvPicPr>
          <p:cNvPr id="685" name="Google Shape;685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29275" y="107400"/>
            <a:ext cx="2679300" cy="1636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86" name="Google Shape;686;p74"/>
          <p:cNvSpPr txBox="1"/>
          <p:nvPr/>
        </p:nvSpPr>
        <p:spPr>
          <a:xfrm>
            <a:off x="423325" y="1362925"/>
            <a:ext cx="11768700" cy="51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/>
              <a:t>@prefix example: &lt;http://example.org/&gt; .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/>
              <a:t>@prefix rdfs: &lt;http://www.w3.org/2000/01/rdf-schema#&gt; .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/>
              <a:t>&lt;</a:t>
            </a:r>
            <a:r>
              <a:rPr lang="it-IT" sz="1700" u="sng">
                <a:solidFill>
                  <a:schemeClr val="hlink"/>
                </a:solidFill>
                <a:hlinkClick r:id="rId4"/>
              </a:rPr>
              <a:t>http://URI1</a:t>
            </a:r>
            <a:r>
              <a:rPr lang="it-IT" sz="1700"/>
              <a:t>&gt; a example:Person ;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/>
              <a:t>		    a example:Playwright ;</a:t>
            </a:r>
            <a:endParaRPr sz="1700"/>
          </a:p>
          <a:p>
            <a:pPr marL="609600" lvl="0" indent="6096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/>
              <a:t>    example:born_in “1564” ;</a:t>
            </a:r>
            <a:endParaRPr sz="1700"/>
          </a:p>
          <a:p>
            <a:pPr marL="609600" lvl="0" indent="6096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/>
              <a:t>    rdfs:label “William Shakespeare” ;</a:t>
            </a:r>
            <a:endParaRPr sz="1700"/>
          </a:p>
          <a:p>
            <a:pPr marL="609600" lvl="0" indent="6096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/>
              <a:t>    example:is_author_of &lt;</a:t>
            </a:r>
            <a:r>
              <a:rPr lang="it-IT" sz="1700" u="sng">
                <a:solidFill>
                  <a:schemeClr val="hlink"/>
                </a:solidFill>
                <a:hlinkClick r:id="rId5"/>
              </a:rPr>
              <a:t>http://URI2</a:t>
            </a:r>
            <a:r>
              <a:rPr lang="it-IT" sz="1700"/>
              <a:t>&gt; .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>
                <a:solidFill>
                  <a:schemeClr val="dk1"/>
                </a:solidFill>
              </a:rPr>
              <a:t>&lt;</a:t>
            </a:r>
            <a:r>
              <a:rPr lang="it-IT" sz="1700" u="sng">
                <a:solidFill>
                  <a:schemeClr val="hlink"/>
                </a:solidFill>
                <a:hlinkClick r:id="rId5"/>
              </a:rPr>
              <a:t>http://URI2</a:t>
            </a:r>
            <a:r>
              <a:rPr lang="it-IT" sz="1700">
                <a:solidFill>
                  <a:schemeClr val="dk1"/>
                </a:solidFill>
              </a:rPr>
              <a:t>&gt;  a example:Play ;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>
                <a:solidFill>
                  <a:schemeClr val="dk1"/>
                </a:solidFill>
              </a:rPr>
              <a:t>		     example:set_in &lt;</a:t>
            </a:r>
            <a:r>
              <a:rPr lang="it-IT" sz="1700" u="sng">
                <a:solidFill>
                  <a:schemeClr val="hlink"/>
                </a:solidFill>
                <a:hlinkClick r:id="rId6"/>
              </a:rPr>
              <a:t>http://URI3</a:t>
            </a:r>
            <a:r>
              <a:rPr lang="it-IT" sz="1700">
                <a:solidFill>
                  <a:schemeClr val="dk1"/>
                </a:solidFill>
              </a:rPr>
              <a:t>&gt; ;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>
                <a:solidFill>
                  <a:schemeClr val="dk1"/>
                </a:solidFill>
              </a:rPr>
              <a:t>		     rdfs:label “Romeo &amp; Juliet” .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>
                <a:solidFill>
                  <a:schemeClr val="dk1"/>
                </a:solidFill>
              </a:rPr>
              <a:t>&lt;</a:t>
            </a:r>
            <a:r>
              <a:rPr lang="it-IT" sz="1700" u="sng">
                <a:solidFill>
                  <a:schemeClr val="hlink"/>
                </a:solidFill>
                <a:hlinkClick r:id="rId6"/>
              </a:rPr>
              <a:t>http://URI3</a:t>
            </a:r>
            <a:r>
              <a:rPr lang="it-IT" sz="1700">
                <a:solidFill>
                  <a:schemeClr val="dk1"/>
                </a:solidFill>
              </a:rPr>
              <a:t>&gt; a example:City ;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>
                <a:solidFill>
                  <a:schemeClr val="dk1"/>
                </a:solidFill>
              </a:rPr>
              <a:t>		    example:is_in &lt;</a:t>
            </a:r>
            <a:r>
              <a:rPr lang="it-IT" sz="1700" u="sng">
                <a:solidFill>
                  <a:schemeClr val="hlink"/>
                </a:solidFill>
                <a:hlinkClick r:id="rId7"/>
              </a:rPr>
              <a:t>http://URI4</a:t>
            </a:r>
            <a:r>
              <a:rPr lang="it-IT" sz="1700">
                <a:solidFill>
                  <a:schemeClr val="dk1"/>
                </a:solidFill>
              </a:rPr>
              <a:t>&gt; ;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>
                <a:solidFill>
                  <a:schemeClr val="dk1"/>
                </a:solidFill>
              </a:rPr>
              <a:t>		    rdfs:label “Verona” .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>
                <a:solidFill>
                  <a:schemeClr val="dk1"/>
                </a:solidFill>
              </a:rPr>
              <a:t>&lt;</a:t>
            </a:r>
            <a:r>
              <a:rPr lang="it-IT" sz="1700" u="sng">
                <a:solidFill>
                  <a:schemeClr val="hlink"/>
                </a:solidFill>
                <a:hlinkClick r:id="rId7"/>
              </a:rPr>
              <a:t>http://URI4</a:t>
            </a:r>
            <a:r>
              <a:rPr lang="it-IT" sz="1700">
                <a:solidFill>
                  <a:schemeClr val="dk1"/>
                </a:solidFill>
              </a:rPr>
              <a:t>&gt; a example:Country ;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>
                <a:solidFill>
                  <a:schemeClr val="dk1"/>
                </a:solidFill>
              </a:rPr>
              <a:t>		    rdfs:label “Italy” .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900">
                <a:solidFill>
                  <a:schemeClr val="dk1"/>
                </a:solidFill>
              </a:rPr>
              <a:t>		     </a:t>
            </a:r>
            <a:endParaRPr sz="1900">
              <a:solidFill>
                <a:schemeClr val="dk1"/>
              </a:solidFill>
            </a:endParaRPr>
          </a:p>
        </p:txBody>
      </p:sp>
      <p:pic>
        <p:nvPicPr>
          <p:cNvPr id="687" name="Google Shape;687;p74"/>
          <p:cNvPicPr preferRelativeResize="0"/>
          <p:nvPr/>
        </p:nvPicPr>
        <p:blipFill rotWithShape="1">
          <a:blip r:embed="rId8">
            <a:alphaModFix/>
          </a:blip>
          <a:srcRect l="32781" t="33746" r="16598" b="19148"/>
          <a:stretch/>
        </p:blipFill>
        <p:spPr>
          <a:xfrm>
            <a:off x="5930525" y="2503725"/>
            <a:ext cx="6078048" cy="3535176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88" name="Google Shape;688;p74"/>
          <p:cNvSpPr/>
          <p:nvPr/>
        </p:nvSpPr>
        <p:spPr>
          <a:xfrm>
            <a:off x="970816" y="6355223"/>
            <a:ext cx="71214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650" tIns="43650" rIns="43650" bIns="436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lang="it-IT"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Slide: Terhi Nurmikko-Fuller</a:t>
            </a:r>
            <a:endParaRPr sz="1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75"/>
          <p:cNvSpPr txBox="1"/>
          <p:nvPr/>
        </p:nvSpPr>
        <p:spPr>
          <a:xfrm>
            <a:off x="443167" y="1106700"/>
            <a:ext cx="12053700" cy="53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700" dirty="0">
                <a:solidFill>
                  <a:schemeClr val="dk1"/>
                </a:solidFill>
              </a:rPr>
              <a:t>@prefix example: &lt;http://example.org/&gt; .</a:t>
            </a:r>
            <a:endParaRPr sz="17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700" dirty="0">
                <a:solidFill>
                  <a:schemeClr val="dk1"/>
                </a:solidFill>
              </a:rPr>
              <a:t>@prefix rdfs: &lt;http://www.w3.org/2000/01/rdf-schema#&gt; .</a:t>
            </a:r>
            <a:endParaRPr sz="17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700" dirty="0">
                <a:solidFill>
                  <a:schemeClr val="dk1"/>
                </a:solidFill>
              </a:rPr>
              <a:t>&lt;</a:t>
            </a:r>
            <a:r>
              <a:rPr lang="it-IT" sz="1700" u="sng" dirty="0">
                <a:solidFill>
                  <a:srgbClr val="009999"/>
                </a:solidFill>
                <a:hlinkClick r:id="rId3"/>
              </a:rPr>
              <a:t>http://URI1</a:t>
            </a:r>
            <a:r>
              <a:rPr lang="it-IT" sz="1700" dirty="0">
                <a:solidFill>
                  <a:schemeClr val="dk1"/>
                </a:solidFill>
              </a:rPr>
              <a:t>&gt; a example:Person ;</a:t>
            </a:r>
            <a:endParaRPr sz="17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700" dirty="0">
                <a:solidFill>
                  <a:schemeClr val="dk1"/>
                </a:solidFill>
              </a:rPr>
              <a:t>		    a example:Playwright ;</a:t>
            </a:r>
            <a:endParaRPr sz="1700" dirty="0">
              <a:solidFill>
                <a:schemeClr val="dk1"/>
              </a:solidFill>
            </a:endParaRPr>
          </a:p>
          <a:p>
            <a:pPr marL="609600" lvl="0" indent="609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700" dirty="0">
                <a:solidFill>
                  <a:schemeClr val="dk1"/>
                </a:solidFill>
              </a:rPr>
              <a:t>    example:born_in “1564” ;</a:t>
            </a:r>
            <a:endParaRPr sz="1700" dirty="0">
              <a:solidFill>
                <a:schemeClr val="dk1"/>
              </a:solidFill>
            </a:endParaRPr>
          </a:p>
          <a:p>
            <a:pPr marL="609600" lvl="0" indent="609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700" dirty="0">
                <a:solidFill>
                  <a:schemeClr val="dk1"/>
                </a:solidFill>
              </a:rPr>
              <a:t>    rdfs:label “William Shakespeare” ;</a:t>
            </a:r>
            <a:endParaRPr sz="1700" dirty="0">
              <a:solidFill>
                <a:schemeClr val="dk1"/>
              </a:solidFill>
            </a:endParaRPr>
          </a:p>
          <a:p>
            <a:pPr marL="609600" lvl="0" indent="609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700" dirty="0">
                <a:solidFill>
                  <a:schemeClr val="dk1"/>
                </a:solidFill>
              </a:rPr>
              <a:t>    example:is_author_of &lt;</a:t>
            </a:r>
            <a:r>
              <a:rPr lang="it-IT" sz="1700" u="sng" dirty="0">
                <a:solidFill>
                  <a:srgbClr val="009999"/>
                </a:solidFill>
                <a:hlinkClick r:id="rId4"/>
              </a:rPr>
              <a:t>http://URI2</a:t>
            </a:r>
            <a:r>
              <a:rPr lang="it-IT" sz="1700" dirty="0">
                <a:solidFill>
                  <a:schemeClr val="dk1"/>
                </a:solidFill>
              </a:rPr>
              <a:t>&gt; .</a:t>
            </a:r>
            <a:endParaRPr sz="17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700" dirty="0">
                <a:solidFill>
                  <a:schemeClr val="dk1"/>
                </a:solidFill>
              </a:rPr>
              <a:t>&lt;</a:t>
            </a:r>
            <a:r>
              <a:rPr lang="it-IT" sz="1700" u="sng" dirty="0">
                <a:solidFill>
                  <a:srgbClr val="009999"/>
                </a:solidFill>
                <a:hlinkClick r:id="rId4"/>
              </a:rPr>
              <a:t>http://URI2</a:t>
            </a:r>
            <a:r>
              <a:rPr lang="it-IT" sz="1700" dirty="0">
                <a:solidFill>
                  <a:schemeClr val="dk1"/>
                </a:solidFill>
              </a:rPr>
              <a:t>&gt;  a example:Play ;</a:t>
            </a:r>
            <a:endParaRPr sz="17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700" dirty="0">
                <a:solidFill>
                  <a:schemeClr val="dk1"/>
                </a:solidFill>
              </a:rPr>
              <a:t>		     example:set_in &lt;</a:t>
            </a:r>
            <a:r>
              <a:rPr lang="it-IT" sz="1700" u="sng" dirty="0">
                <a:solidFill>
                  <a:srgbClr val="009999"/>
                </a:solidFill>
                <a:hlinkClick r:id="rId5"/>
              </a:rPr>
              <a:t>http://URI3</a:t>
            </a:r>
            <a:r>
              <a:rPr lang="it-IT" sz="1700" dirty="0">
                <a:solidFill>
                  <a:schemeClr val="dk1"/>
                </a:solidFill>
              </a:rPr>
              <a:t>&gt; ;</a:t>
            </a:r>
            <a:endParaRPr sz="17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700" dirty="0">
                <a:solidFill>
                  <a:schemeClr val="dk1"/>
                </a:solidFill>
              </a:rPr>
              <a:t>		     rdfs:label “Romeo &amp; Juliet” .</a:t>
            </a:r>
            <a:endParaRPr sz="17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700" dirty="0">
                <a:solidFill>
                  <a:schemeClr val="dk1"/>
                </a:solidFill>
              </a:rPr>
              <a:t>&lt;</a:t>
            </a:r>
            <a:r>
              <a:rPr lang="it-IT" sz="1700" u="sng" dirty="0">
                <a:solidFill>
                  <a:srgbClr val="009999"/>
                </a:solidFill>
                <a:hlinkClick r:id="rId5"/>
              </a:rPr>
              <a:t>http://URI3</a:t>
            </a:r>
            <a:r>
              <a:rPr lang="it-IT" sz="1700" dirty="0">
                <a:solidFill>
                  <a:schemeClr val="dk1"/>
                </a:solidFill>
              </a:rPr>
              <a:t>&gt; a example:City ;</a:t>
            </a:r>
            <a:endParaRPr sz="17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700" dirty="0">
                <a:solidFill>
                  <a:schemeClr val="dk1"/>
                </a:solidFill>
              </a:rPr>
              <a:t>		    example:is_in &lt;</a:t>
            </a:r>
            <a:r>
              <a:rPr lang="it-IT" sz="1700" u="sng" dirty="0">
                <a:solidFill>
                  <a:srgbClr val="009999"/>
                </a:solidFill>
                <a:hlinkClick r:id="rId6"/>
              </a:rPr>
              <a:t>http://URI4</a:t>
            </a:r>
            <a:r>
              <a:rPr lang="it-IT" sz="1700" dirty="0">
                <a:solidFill>
                  <a:schemeClr val="dk1"/>
                </a:solidFill>
              </a:rPr>
              <a:t>&gt; ;</a:t>
            </a:r>
            <a:endParaRPr sz="17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700" dirty="0">
                <a:solidFill>
                  <a:schemeClr val="dk1"/>
                </a:solidFill>
              </a:rPr>
              <a:t>		    rdfs:label “Verona” .</a:t>
            </a:r>
            <a:endParaRPr sz="17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700" dirty="0">
                <a:solidFill>
                  <a:schemeClr val="dk1"/>
                </a:solidFill>
              </a:rPr>
              <a:t>&lt;</a:t>
            </a:r>
            <a:r>
              <a:rPr lang="it-IT" sz="1700" u="sng" dirty="0">
                <a:solidFill>
                  <a:srgbClr val="009999"/>
                </a:solidFill>
                <a:hlinkClick r:id="rId6"/>
              </a:rPr>
              <a:t>http://URI4</a:t>
            </a:r>
            <a:r>
              <a:rPr lang="it-IT" sz="1700" dirty="0">
                <a:solidFill>
                  <a:schemeClr val="dk1"/>
                </a:solidFill>
              </a:rPr>
              <a:t>&gt; a example:Country ;</a:t>
            </a:r>
            <a:endParaRPr sz="17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700" dirty="0">
                <a:solidFill>
                  <a:schemeClr val="dk1"/>
                </a:solidFill>
              </a:rPr>
              <a:t>		    rdfs:label “Italy” .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00" dirty="0">
                <a:solidFill>
                  <a:schemeClr val="dk1"/>
                </a:solidFill>
              </a:rPr>
              <a:t>		     </a:t>
            </a:r>
            <a:endParaRPr sz="1500" dirty="0">
              <a:solidFill>
                <a:schemeClr val="dk1"/>
              </a:solidFill>
            </a:endParaRPr>
          </a:p>
        </p:txBody>
      </p:sp>
      <p:sp>
        <p:nvSpPr>
          <p:cNvPr id="694" name="Google Shape;694;p75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41</a:t>
            </a:fld>
            <a:endParaRPr/>
          </a:p>
        </p:txBody>
      </p:sp>
      <p:sp>
        <p:nvSpPr>
          <p:cNvPr id="695" name="Google Shape;695;p75"/>
          <p:cNvSpPr txBox="1"/>
          <p:nvPr/>
        </p:nvSpPr>
        <p:spPr>
          <a:xfrm>
            <a:off x="443174" y="456125"/>
            <a:ext cx="8264727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 dirty="0">
                <a:solidFill>
                  <a:srgbClr val="4470A7"/>
                </a:solidFill>
                <a:latin typeface="Calibri"/>
                <a:ea typeface="Calibri"/>
                <a:cs typeface="Calibri"/>
                <a:sym typeface="Calibri"/>
              </a:rPr>
              <a:t>.ttl       					      .rdf-xml</a:t>
            </a:r>
            <a:endParaRPr sz="2800" dirty="0"/>
          </a:p>
        </p:txBody>
      </p:sp>
      <p:sp>
        <p:nvSpPr>
          <p:cNvPr id="697" name="Google Shape;697;p75"/>
          <p:cNvSpPr txBox="1"/>
          <p:nvPr/>
        </p:nvSpPr>
        <p:spPr>
          <a:xfrm>
            <a:off x="6565367" y="1036367"/>
            <a:ext cx="5894700" cy="47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6666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&lt;?</a:t>
            </a: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xml version</a:t>
            </a:r>
            <a:r>
              <a:rPr lang="it-IT" sz="1200">
                <a:solidFill>
                  <a:srgbClr val="6666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it-IT" sz="1200">
                <a:solidFill>
                  <a:srgbClr val="0088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"1.0"</a:t>
            </a: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encoding</a:t>
            </a:r>
            <a:r>
              <a:rPr lang="it-IT" sz="1200">
                <a:solidFill>
                  <a:srgbClr val="6666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it-IT" sz="1200">
                <a:solidFill>
                  <a:srgbClr val="0088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"utf-8"</a:t>
            </a: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it-IT" sz="1200">
                <a:solidFill>
                  <a:srgbClr val="6666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?&gt;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&lt;rdf:RDF</a:t>
            </a: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it-IT" sz="1200">
                <a:solidFill>
                  <a:srgbClr val="660066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xmlns:rdf</a:t>
            </a:r>
            <a:r>
              <a:rPr lang="it-IT" sz="1200">
                <a:solidFill>
                  <a:srgbClr val="6666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it-IT" sz="1200">
                <a:solidFill>
                  <a:srgbClr val="0088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"http://www.w3.org/1999/02/22-rdf-syntax-ns#"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       </a:t>
            </a:r>
            <a:r>
              <a:rPr lang="it-IT" sz="1200">
                <a:solidFill>
                  <a:srgbClr val="660066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xmlns:ns0</a:t>
            </a:r>
            <a:r>
              <a:rPr lang="it-IT" sz="1200">
                <a:solidFill>
                  <a:srgbClr val="6666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it-IT" sz="1200">
                <a:solidFill>
                  <a:srgbClr val="0088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"http://example.org/"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       </a:t>
            </a:r>
            <a:r>
              <a:rPr lang="it-IT" sz="1200">
                <a:solidFill>
                  <a:srgbClr val="660066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xmlns:rdfs</a:t>
            </a:r>
            <a:r>
              <a:rPr lang="it-IT" sz="1200">
                <a:solidFill>
                  <a:srgbClr val="6666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it-IT" sz="1200">
                <a:solidFill>
                  <a:srgbClr val="0088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"http://www.w3.org/2000/01/rdf-schema#"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&lt;rdf:Description</a:t>
            </a: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it-IT" sz="1200">
                <a:solidFill>
                  <a:srgbClr val="660066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rdf:about</a:t>
            </a:r>
            <a:r>
              <a:rPr lang="it-IT" sz="1200">
                <a:solidFill>
                  <a:srgbClr val="6666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it-IT" sz="1200">
                <a:solidFill>
                  <a:srgbClr val="0088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"http://URI1"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&lt;rdf:type</a:t>
            </a: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it-IT" sz="1200">
                <a:solidFill>
                  <a:srgbClr val="660066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rdf:resource</a:t>
            </a:r>
            <a:r>
              <a:rPr lang="it-IT" sz="1200">
                <a:solidFill>
                  <a:srgbClr val="6666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it-IT" sz="1200">
                <a:solidFill>
                  <a:srgbClr val="0088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"http://example.org/Person"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/&gt;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&lt;rdf:type</a:t>
            </a: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it-IT" sz="1200">
                <a:solidFill>
                  <a:srgbClr val="660066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rdf:resource</a:t>
            </a:r>
            <a:r>
              <a:rPr lang="it-IT" sz="1200">
                <a:solidFill>
                  <a:srgbClr val="6666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it-IT" sz="1200">
                <a:solidFill>
                  <a:srgbClr val="0088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"http://example.org/Playwright"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/&gt;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&lt;ns0:born_in&gt;</a:t>
            </a: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1564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&lt;/ns0:born_in&gt;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&lt;rdfs:label&gt;</a:t>
            </a: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William Shakespeare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&lt;/rdfs:label&gt;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&lt;ns0:is_author_of&gt;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&lt;ns0:Play</a:t>
            </a: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it-IT" sz="1200">
                <a:solidFill>
                  <a:srgbClr val="660066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rdf:about</a:t>
            </a:r>
            <a:r>
              <a:rPr lang="it-IT" sz="1200">
                <a:solidFill>
                  <a:srgbClr val="6666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it-IT" sz="1200">
                <a:solidFill>
                  <a:srgbClr val="0088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"http://URI2"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      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&lt;ns0:set_in&gt;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        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&lt;ns0:City</a:t>
            </a: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it-IT" sz="1200">
                <a:solidFill>
                  <a:srgbClr val="660066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rdf:about</a:t>
            </a:r>
            <a:r>
              <a:rPr lang="it-IT" sz="1200">
                <a:solidFill>
                  <a:srgbClr val="6666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it-IT" sz="1200">
                <a:solidFill>
                  <a:srgbClr val="0088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"http://URI3"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          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&lt;ns0:in_in&gt;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            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&lt;ns0:Country</a:t>
            </a: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it-IT" sz="1200">
                <a:solidFill>
                  <a:srgbClr val="660066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rdf:about</a:t>
            </a:r>
            <a:r>
              <a:rPr lang="it-IT" sz="1200">
                <a:solidFill>
                  <a:srgbClr val="6666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it-IT" sz="1200">
                <a:solidFill>
                  <a:srgbClr val="008800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"http://URI4"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              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&lt;rdfs:label&gt;</a:t>
            </a: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Italy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&lt;/rdfs:label&gt;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            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&lt;/ns0:Country&gt;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          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&lt;/ns0:in_in&gt;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          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&lt;rdfs:label&gt;</a:t>
            </a: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Verona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&lt;/rdfs:label&gt;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        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&lt;/ns0:City&gt;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      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&lt;/ns0:set_in&gt;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      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&lt;rdfs:label&gt;</a:t>
            </a: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Romeo &amp;amp; Juliet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&lt;/rdfs:label&gt;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&lt;/ns0:Play&gt;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&lt;/ns0:is_author_of&gt;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&lt;/rdf:Description&gt;</a:t>
            </a: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38100" marR="381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it-IT" sz="1200">
                <a:solidFill>
                  <a:srgbClr val="000088"/>
                </a:solidFill>
                <a:highlight>
                  <a:srgbClr val="F5F5F5"/>
                </a:highlight>
                <a:latin typeface="Consolas"/>
                <a:ea typeface="Consolas"/>
                <a:cs typeface="Consolas"/>
                <a:sym typeface="Consolas"/>
              </a:rPr>
              <a:t>&lt;/rdf:RDF&gt;</a:t>
            </a:r>
            <a:endParaRPr sz="1200">
              <a:solidFill>
                <a:srgbClr val="000088"/>
              </a:solidFill>
              <a:highlight>
                <a:srgbClr val="F5F5F5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21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698" name="Google Shape;698;p75"/>
          <p:cNvSpPr/>
          <p:nvPr/>
        </p:nvSpPr>
        <p:spPr>
          <a:xfrm>
            <a:off x="970816" y="6355223"/>
            <a:ext cx="71214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650" tIns="43650" rIns="43650" bIns="436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lang="it-IT"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Slide: Terhi Nurmikko-Fuller</a:t>
            </a:r>
            <a:endParaRPr sz="1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76"/>
          <p:cNvSpPr txBox="1">
            <a:spLocks noGrp="1"/>
          </p:cNvSpPr>
          <p:nvPr>
            <p:ph type="title"/>
          </p:nvPr>
        </p:nvSpPr>
        <p:spPr>
          <a:xfrm>
            <a:off x="831851" y="675699"/>
            <a:ext cx="10515600" cy="2852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Ontologies</a:t>
            </a:r>
            <a:endParaRPr/>
          </a:p>
        </p:txBody>
      </p:sp>
      <p:sp>
        <p:nvSpPr>
          <p:cNvPr id="705" name="Google Shape;705;p76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42</a:t>
            </a:fld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7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What’s an ontology?</a:t>
            </a:r>
            <a:endParaRPr/>
          </a:p>
        </p:txBody>
      </p:sp>
      <p:sp>
        <p:nvSpPr>
          <p:cNvPr id="713" name="Google Shape;713;p77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43</a:t>
            </a:fld>
            <a:endParaRPr/>
          </a:p>
        </p:txBody>
      </p:sp>
      <p:sp>
        <p:nvSpPr>
          <p:cNvPr id="714" name="Google Shape;714;p77"/>
          <p:cNvSpPr txBox="1">
            <a:spLocks noGrp="1"/>
          </p:cNvSpPr>
          <p:nvPr>
            <p:ph type="body" idx="1"/>
          </p:nvPr>
        </p:nvSpPr>
        <p:spPr>
          <a:xfrm>
            <a:off x="3089825" y="1801502"/>
            <a:ext cx="5680500" cy="2706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>
                <a:solidFill>
                  <a:schemeClr val="dk1"/>
                </a:solidFill>
              </a:rPr>
              <a:t>“</a:t>
            </a:r>
            <a:r>
              <a:rPr lang="it-IT" sz="4000"/>
              <a:t>An ontology is a </a:t>
            </a:r>
            <a:r>
              <a:rPr lang="it-IT" sz="4000" b="1"/>
              <a:t>formal</a:t>
            </a:r>
            <a:r>
              <a:rPr lang="it-IT" sz="4000"/>
              <a:t>, explicit specification of a </a:t>
            </a:r>
            <a:r>
              <a:rPr lang="it-IT" sz="4000" b="1"/>
              <a:t>shared</a:t>
            </a:r>
            <a:r>
              <a:rPr lang="it-IT" sz="4000"/>
              <a:t> conceptualisation”</a:t>
            </a:r>
            <a:endParaRPr sz="40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</p:txBody>
      </p:sp>
      <p:sp>
        <p:nvSpPr>
          <p:cNvPr id="715" name="Google Shape;715;p77"/>
          <p:cNvSpPr txBox="1">
            <a:spLocks noGrp="1"/>
          </p:cNvSpPr>
          <p:nvPr>
            <p:ph type="body" idx="1"/>
          </p:nvPr>
        </p:nvSpPr>
        <p:spPr>
          <a:xfrm>
            <a:off x="499175" y="5034650"/>
            <a:ext cx="10861800" cy="1325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400">
                <a:solidFill>
                  <a:srgbClr val="595959"/>
                </a:solidFill>
              </a:rPr>
              <a:t>Studer, Rudi; Benjamins, Richard; Fensel, Dieter: </a:t>
            </a:r>
            <a:r>
              <a:rPr lang="it-IT" sz="1400" u="sng">
                <a:solidFill>
                  <a:srgbClr val="0097A7"/>
                </a:solidFill>
                <a:hlinkClick r:id="rId3"/>
              </a:rPr>
              <a:t>Knowledge Engineering: Principles and Methods</a:t>
            </a:r>
            <a:r>
              <a:rPr lang="it-IT" sz="1400">
                <a:solidFill>
                  <a:srgbClr val="595959"/>
                </a:solidFill>
              </a:rPr>
              <a:t> in: </a:t>
            </a:r>
            <a:r>
              <a:rPr lang="it-IT" sz="1400" i="1">
                <a:solidFill>
                  <a:srgbClr val="595959"/>
                </a:solidFill>
              </a:rPr>
              <a:t>Data &amp; Knowledge Engineering</a:t>
            </a:r>
            <a:r>
              <a:rPr lang="it-IT" sz="1400">
                <a:solidFill>
                  <a:srgbClr val="595959"/>
                </a:solidFill>
              </a:rPr>
              <a:t> 25/1–2 (1998), pp. 161–197.</a:t>
            </a:r>
            <a:endParaRPr sz="14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400">
                <a:solidFill>
                  <a:srgbClr val="595959"/>
                </a:solidFill>
              </a:rPr>
              <a:t>Gruber, Thomas: </a:t>
            </a:r>
            <a:r>
              <a:rPr lang="it-IT" sz="1400" u="sng">
                <a:solidFill>
                  <a:srgbClr val="0097A7"/>
                </a:solidFill>
                <a:hlinkClick r:id="rId4"/>
              </a:rPr>
              <a:t>A Translation Approach to Portable Ontology Specifications</a:t>
            </a:r>
            <a:r>
              <a:rPr lang="it-IT" sz="1400">
                <a:solidFill>
                  <a:srgbClr val="595959"/>
                </a:solidFill>
              </a:rPr>
              <a:t> in: </a:t>
            </a:r>
            <a:r>
              <a:rPr lang="it-IT" sz="1400" i="1">
                <a:solidFill>
                  <a:srgbClr val="595959"/>
                </a:solidFill>
              </a:rPr>
              <a:t>Knowledge Acquisition</a:t>
            </a:r>
            <a:r>
              <a:rPr lang="it-IT" sz="1400">
                <a:solidFill>
                  <a:srgbClr val="595959"/>
                </a:solidFill>
              </a:rPr>
              <a:t> 5/2 (1993), pp. 199–220, p. 199</a:t>
            </a:r>
            <a:endParaRPr sz="1400"/>
          </a:p>
          <a:p>
            <a:pPr marL="0" lvl="0" indent="0" algn="l" rtl="0">
              <a:spcBef>
                <a:spcPts val="140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716" name="Google Shape;716;p77"/>
          <p:cNvSpPr/>
          <p:nvPr/>
        </p:nvSpPr>
        <p:spPr>
          <a:xfrm>
            <a:off x="970816" y="6355223"/>
            <a:ext cx="71214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650" tIns="43650" rIns="43650" bIns="436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lang="it-IT"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Slide: David Weigl &amp; Stefan Münnich</a:t>
            </a:r>
            <a:endParaRPr sz="16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7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What’s an ontology?</a:t>
            </a:r>
            <a:endParaRPr/>
          </a:p>
        </p:txBody>
      </p:sp>
      <p:sp>
        <p:nvSpPr>
          <p:cNvPr id="723" name="Google Shape;723;p78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44</a:t>
            </a:fld>
            <a:endParaRPr/>
          </a:p>
        </p:txBody>
      </p:sp>
      <p:sp>
        <p:nvSpPr>
          <p:cNvPr id="724" name="Google Shape;724;p78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An ontology is a description of concepts and their relationships.</a:t>
            </a:r>
            <a:endParaRPr sz="300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It’s a file read by a piece of software.</a:t>
            </a:r>
            <a:endParaRPr sz="300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Ontologies enable us to exchange meaning through RDF. </a:t>
            </a:r>
            <a:endParaRPr sz="3000"/>
          </a:p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It's about adding meaning to your data so that it can be reused by others.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725" name="Google Shape;725;p78"/>
          <p:cNvSpPr/>
          <p:nvPr/>
        </p:nvSpPr>
        <p:spPr>
          <a:xfrm>
            <a:off x="970816" y="6355223"/>
            <a:ext cx="71214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650" tIns="43650" rIns="43650" bIns="436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lang="it-IT"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Slide: Terhi Nurmikko-Fuller</a:t>
            </a:r>
            <a:endParaRPr sz="1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79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What’s an ontology?</a:t>
            </a:r>
            <a:endParaRPr/>
          </a:p>
        </p:txBody>
      </p:sp>
      <p:sp>
        <p:nvSpPr>
          <p:cNvPr id="732" name="Google Shape;732;p79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45</a:t>
            </a:fld>
            <a:endParaRPr/>
          </a:p>
        </p:txBody>
      </p:sp>
      <p:sp>
        <p:nvSpPr>
          <p:cNvPr id="733" name="Google Shape;733;p79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Ontologies don't remove complexity, but they do enable us to scale it.</a:t>
            </a:r>
            <a:endParaRPr sz="3000"/>
          </a:p>
          <a:p>
            <a: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More than one “correct” ontology can be applicable to a resource – it depends what you're doing with it.</a:t>
            </a:r>
            <a:endParaRPr sz="3000"/>
          </a:p>
          <a:p>
            <a: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Where available, use an applicable existing ontology (or extend it).</a:t>
            </a:r>
            <a:endParaRPr sz="3000"/>
          </a:p>
          <a:p>
            <a: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Write the ontologies you need – you can extend them later. Better it be limited and right...</a:t>
            </a:r>
            <a:endParaRPr sz="3000"/>
          </a:p>
          <a:p>
            <a: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SzPts val="3000"/>
              <a:buChar char="•"/>
            </a:pPr>
            <a:r>
              <a:rPr lang="it-IT" sz="3000"/>
              <a:t>It is probably unwise to expect an ontology for all Things...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79"/>
          <p:cNvSpPr/>
          <p:nvPr/>
        </p:nvSpPr>
        <p:spPr>
          <a:xfrm>
            <a:off x="970816" y="6355223"/>
            <a:ext cx="71214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650" tIns="43650" rIns="43650" bIns="436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lang="it-IT"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Slide: Terhi Nurmikko-Fuller</a:t>
            </a:r>
            <a:endParaRPr sz="1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80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What do our ontologies express?</a:t>
            </a:r>
            <a:endParaRPr/>
          </a:p>
        </p:txBody>
      </p:sp>
      <p:sp>
        <p:nvSpPr>
          <p:cNvPr id="741" name="Google Shape;741;p80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46</a:t>
            </a:fld>
            <a:endParaRPr/>
          </a:p>
        </p:txBody>
      </p:sp>
      <p:sp>
        <p:nvSpPr>
          <p:cNvPr id="742" name="Google Shape;742;p80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Our data, knowledge, information, biases, reality, understanding...</a:t>
            </a:r>
            <a:endParaRPr sz="30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8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Different levels</a:t>
            </a:r>
            <a:endParaRPr/>
          </a:p>
        </p:txBody>
      </p:sp>
      <p:sp>
        <p:nvSpPr>
          <p:cNvPr id="749" name="Google Shape;749;p81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47</a:t>
            </a:fld>
            <a:endParaRPr/>
          </a:p>
        </p:txBody>
      </p:sp>
      <p:sp>
        <p:nvSpPr>
          <p:cNvPr id="750" name="Google Shape;750;p81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Top-level (upper) ontology</a:t>
            </a:r>
            <a:endParaRPr sz="3000"/>
          </a:p>
          <a:p>
            <a: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Domain ontology</a:t>
            </a:r>
            <a:endParaRPr sz="3000"/>
          </a:p>
          <a:p>
            <a: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Task ontology</a:t>
            </a:r>
            <a:endParaRPr sz="3000"/>
          </a:p>
          <a:p>
            <a: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it-IT" sz="3000"/>
              <a:t>Application ontology</a:t>
            </a:r>
            <a:endParaRPr sz="30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8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Different levels of complexity</a:t>
            </a:r>
            <a:endParaRPr/>
          </a:p>
        </p:txBody>
      </p:sp>
      <p:sp>
        <p:nvSpPr>
          <p:cNvPr id="757" name="Google Shape;757;p82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48</a:t>
            </a:fld>
            <a:endParaRPr/>
          </a:p>
        </p:txBody>
      </p:sp>
      <p:sp>
        <p:nvSpPr>
          <p:cNvPr id="758" name="Google Shape;758;p82"/>
          <p:cNvSpPr/>
          <p:nvPr/>
        </p:nvSpPr>
        <p:spPr>
          <a:xfrm>
            <a:off x="1936050" y="3114825"/>
            <a:ext cx="8319900" cy="4917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A4C2F4"/>
          </a:solidFill>
          <a:ln w="9525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9" name="Google Shape;759;p82"/>
          <p:cNvSpPr txBox="1"/>
          <p:nvPr/>
        </p:nvSpPr>
        <p:spPr>
          <a:xfrm>
            <a:off x="1012100" y="3871550"/>
            <a:ext cx="2826600" cy="4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/>
              <a:t>Light-weight</a:t>
            </a:r>
            <a:endParaRPr sz="3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p82"/>
          <p:cNvSpPr txBox="1"/>
          <p:nvPr/>
        </p:nvSpPr>
        <p:spPr>
          <a:xfrm>
            <a:off x="8609925" y="3871550"/>
            <a:ext cx="2826600" cy="4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/>
              <a:t>Heavy-weight</a:t>
            </a:r>
            <a:endParaRPr sz="3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8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How do we know what they mean?</a:t>
            </a:r>
            <a:endParaRPr/>
          </a:p>
        </p:txBody>
      </p:sp>
      <p:sp>
        <p:nvSpPr>
          <p:cNvPr id="767" name="Google Shape;767;p83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49</a:t>
            </a:fld>
            <a:endParaRPr/>
          </a:p>
        </p:txBody>
      </p:sp>
      <p:sp>
        <p:nvSpPr>
          <p:cNvPr id="768" name="Google Shape;768;p83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>
                <a:latin typeface="Arial"/>
                <a:ea typeface="Arial"/>
                <a:cs typeface="Arial"/>
                <a:sym typeface="Arial"/>
              </a:rPr>
              <a:t>...specifications and documentation!</a:t>
            </a:r>
            <a:endParaRPr sz="30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8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Ontologies you see everywhere</a:t>
            </a:r>
            <a:endParaRPr/>
          </a:p>
        </p:txBody>
      </p:sp>
      <p:sp>
        <p:nvSpPr>
          <p:cNvPr id="775" name="Google Shape;775;p84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50</a:t>
            </a:fld>
            <a:endParaRPr/>
          </a:p>
        </p:txBody>
      </p:sp>
      <p:sp>
        <p:nvSpPr>
          <p:cNvPr id="776" name="Google Shape;776;p84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8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it-IT" sz="2200">
                <a:latin typeface="Arial"/>
                <a:ea typeface="Arial"/>
                <a:cs typeface="Arial"/>
                <a:sym typeface="Arial"/>
              </a:rPr>
              <a:t>RDF Schema 		</a:t>
            </a:r>
            <a:r>
              <a:rPr lang="it-IT" sz="2200" u="sng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http://www.w3.org/TR/rdf-schema/</a:t>
            </a:r>
            <a:r>
              <a:rPr lang="it-IT" sz="2200">
                <a:latin typeface="Arial"/>
                <a:ea typeface="Arial"/>
                <a:cs typeface="Arial"/>
                <a:sym typeface="Arial"/>
              </a:rPr>
              <a:t> </a:t>
            </a:r>
            <a:endParaRPr sz="2200">
              <a:solidFill>
                <a:srgbClr val="13214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it-IT" sz="2200">
                <a:latin typeface="Arial"/>
                <a:ea typeface="Arial"/>
                <a:cs typeface="Arial"/>
                <a:sym typeface="Arial"/>
              </a:rPr>
              <a:t>XSD 				</a:t>
            </a:r>
            <a:r>
              <a:rPr lang="it-IT" sz="2200" u="sng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https://en.wikipedia.org/wiki/XML_Schema_(W3C)</a:t>
            </a:r>
            <a:r>
              <a:rPr lang="it-IT" sz="2200">
                <a:latin typeface="Arial"/>
                <a:ea typeface="Arial"/>
                <a:cs typeface="Arial"/>
                <a:sym typeface="Arial"/>
              </a:rPr>
              <a:t> </a:t>
            </a:r>
            <a:endParaRPr sz="2200">
              <a:solidFill>
                <a:srgbClr val="13214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it-IT" sz="2200">
                <a:latin typeface="Arial"/>
                <a:ea typeface="Arial"/>
                <a:cs typeface="Arial"/>
                <a:sym typeface="Arial"/>
              </a:rPr>
              <a:t>Dublin Core		</a:t>
            </a:r>
            <a:r>
              <a:rPr lang="it-IT" sz="2200" u="sng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http://dublincore.org/</a:t>
            </a:r>
            <a:r>
              <a:rPr lang="it-IT" sz="2200">
                <a:latin typeface="Arial"/>
                <a:ea typeface="Arial"/>
                <a:cs typeface="Arial"/>
                <a:sym typeface="Arial"/>
              </a:rPr>
              <a:t> </a:t>
            </a:r>
            <a:endParaRPr sz="2200">
              <a:solidFill>
                <a:srgbClr val="13214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it-IT" sz="2200">
                <a:latin typeface="Arial"/>
                <a:ea typeface="Arial"/>
                <a:cs typeface="Arial"/>
                <a:sym typeface="Arial"/>
              </a:rPr>
              <a:t>Simple Knowledge Organization System </a:t>
            </a:r>
            <a:r>
              <a:rPr lang="it-IT" sz="2200" u="sng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http://www.w3.org/2004/02/skos/</a:t>
            </a:r>
            <a:r>
              <a:rPr lang="it-IT" sz="2200">
                <a:latin typeface="Arial"/>
                <a:ea typeface="Arial"/>
                <a:cs typeface="Arial"/>
                <a:sym typeface="Arial"/>
              </a:rPr>
              <a:t> </a:t>
            </a:r>
            <a:endParaRPr sz="2200">
              <a:solidFill>
                <a:srgbClr val="13214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it-IT" sz="2200">
                <a:latin typeface="Arial"/>
                <a:ea typeface="Arial"/>
                <a:cs typeface="Arial"/>
                <a:sym typeface="Arial"/>
              </a:rPr>
              <a:t>Friend of a Friend (FOAF) 	</a:t>
            </a:r>
            <a:r>
              <a:rPr lang="it-IT" sz="2200" u="sng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http://xmlns.com/foaf/spec/</a:t>
            </a:r>
            <a:r>
              <a:rPr lang="it-IT" sz="2200">
                <a:latin typeface="Arial"/>
                <a:ea typeface="Arial"/>
                <a:cs typeface="Arial"/>
                <a:sym typeface="Arial"/>
              </a:rPr>
              <a:t> 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85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Other examples</a:t>
            </a:r>
            <a:endParaRPr/>
          </a:p>
        </p:txBody>
      </p:sp>
      <p:sp>
        <p:nvSpPr>
          <p:cNvPr id="783" name="Google Shape;783;p85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51</a:t>
            </a:fld>
            <a:endParaRPr/>
          </a:p>
        </p:txBody>
      </p:sp>
      <p:sp>
        <p:nvSpPr>
          <p:cNvPr id="784" name="Google Shape;784;p85"/>
          <p:cNvSpPr txBox="1">
            <a:spLocks noGrp="1"/>
          </p:cNvSpPr>
          <p:nvPr>
            <p:ph type="body" idx="1"/>
          </p:nvPr>
        </p:nvSpPr>
        <p:spPr>
          <a:xfrm>
            <a:off x="843164" y="1690827"/>
            <a:ext cx="10515600" cy="450309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8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it-IT" sz="2200" dirty="0">
                <a:latin typeface="Arial"/>
                <a:ea typeface="Arial"/>
                <a:cs typeface="Arial"/>
                <a:sym typeface="Arial"/>
              </a:rPr>
              <a:t>BIBFRAME		</a:t>
            </a:r>
            <a:r>
              <a:rPr lang="it-IT" sz="2200" u="sng" dirty="0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http://www.loc.gov/bibframe/docs/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it-IT" sz="2200" dirty="0">
                <a:latin typeface="Arial"/>
                <a:ea typeface="Arial"/>
                <a:cs typeface="Arial"/>
                <a:sym typeface="Arial"/>
              </a:rPr>
              <a:t>CIDOC-CRM 		</a:t>
            </a:r>
            <a:r>
              <a:rPr lang="it-IT" sz="2200" u="sng" dirty="0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http://www.cidoc-crm.org/</a:t>
            </a:r>
            <a:r>
              <a:rPr lang="it-IT" sz="2200" dirty="0">
                <a:latin typeface="Arial"/>
                <a:ea typeface="Arial"/>
                <a:cs typeface="Arial"/>
                <a:sym typeface="Arial"/>
              </a:rPr>
              <a:t>  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it-IT" sz="2200" dirty="0">
                <a:latin typeface="Arial"/>
                <a:ea typeface="Arial"/>
                <a:cs typeface="Arial"/>
                <a:sym typeface="Arial"/>
              </a:rPr>
              <a:t>Music Ontology		</a:t>
            </a:r>
            <a:r>
              <a:rPr lang="it-IT" sz="2200" u="sng" dirty="0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http://musicontology.com/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it-IT" sz="2200" dirty="0">
                <a:latin typeface="Arial"/>
                <a:ea typeface="Arial"/>
                <a:cs typeface="Arial"/>
                <a:sym typeface="Arial"/>
              </a:rPr>
              <a:t>Event Ontology		</a:t>
            </a:r>
            <a:r>
              <a:rPr lang="it-IT" sz="2200" u="sng" dirty="0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http://motools.sourceforge.net/event/event.html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it-IT" sz="2200" dirty="0">
                <a:latin typeface="Arial"/>
                <a:ea typeface="Arial"/>
                <a:cs typeface="Arial"/>
                <a:sym typeface="Arial"/>
              </a:rPr>
              <a:t>Timeline Ontology		</a:t>
            </a:r>
            <a:r>
              <a:rPr lang="it-IT" sz="2200" u="sng" dirty="0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http://motools.sourceforge.net/timeline/timeline.html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it-IT" sz="2200" dirty="0">
                <a:latin typeface="Arial"/>
                <a:ea typeface="Arial"/>
                <a:cs typeface="Arial"/>
                <a:sym typeface="Arial"/>
              </a:rPr>
              <a:t>Provenance Ontology	</a:t>
            </a:r>
            <a:r>
              <a:rPr lang="it-IT" sz="2200" u="sng" dirty="0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http://www.w3.org/TR/prov-o/</a:t>
            </a:r>
            <a:r>
              <a:rPr lang="it-IT" sz="2200" dirty="0">
                <a:latin typeface="Arial"/>
                <a:ea typeface="Arial"/>
                <a:cs typeface="Arial"/>
                <a:sym typeface="Arial"/>
              </a:rPr>
              <a:t>  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86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52</a:t>
            </a:fld>
            <a:endParaRPr/>
          </a:p>
        </p:txBody>
      </p:sp>
      <p:sp>
        <p:nvSpPr>
          <p:cNvPr id="791" name="Google Shape;791;p86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>
                <a:latin typeface="Arial"/>
                <a:ea typeface="Arial"/>
                <a:cs typeface="Arial"/>
                <a:sym typeface="Arial"/>
              </a:rPr>
              <a:t>How do we express our </a:t>
            </a:r>
            <a:r>
              <a:rPr lang="it-IT" sz="3000" i="1">
                <a:latin typeface="Arial"/>
                <a:ea typeface="Arial"/>
                <a:cs typeface="Arial"/>
                <a:sym typeface="Arial"/>
              </a:rPr>
              <a:t>ontologies</a:t>
            </a:r>
            <a:r>
              <a:rPr lang="it-IT" sz="3000">
                <a:latin typeface="Arial"/>
                <a:ea typeface="Arial"/>
                <a:cs typeface="Arial"/>
                <a:sym typeface="Arial"/>
              </a:rPr>
              <a:t>?</a:t>
            </a:r>
            <a:endParaRPr sz="30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>
                <a:latin typeface="Arial"/>
                <a:ea typeface="Arial"/>
                <a:cs typeface="Arial"/>
                <a:sym typeface="Arial"/>
              </a:rPr>
              <a:t>How do we express their structures?</a:t>
            </a:r>
            <a:endParaRPr sz="30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2" name="Google Shape;792;p86"/>
          <p:cNvPicPr preferRelativeResize="0"/>
          <p:nvPr/>
        </p:nvPicPr>
        <p:blipFill rotWithShape="1">
          <a:blip r:embed="rId3">
            <a:alphaModFix amt="27000"/>
          </a:blip>
          <a:srcRect/>
          <a:stretch/>
        </p:blipFill>
        <p:spPr>
          <a:xfrm>
            <a:off x="8825225" y="503000"/>
            <a:ext cx="2797200" cy="27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8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RDFS and OWL (recap)</a:t>
            </a:r>
            <a:endParaRPr/>
          </a:p>
        </p:txBody>
      </p:sp>
      <p:sp>
        <p:nvSpPr>
          <p:cNvPr id="799" name="Google Shape;799;p87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53</a:t>
            </a:fld>
            <a:endParaRPr/>
          </a:p>
        </p:txBody>
      </p:sp>
      <p:sp>
        <p:nvSpPr>
          <p:cNvPr id="800" name="Google Shape;800;p87"/>
          <p:cNvSpPr txBox="1"/>
          <p:nvPr/>
        </p:nvSpPr>
        <p:spPr>
          <a:xfrm>
            <a:off x="838200" y="1754750"/>
            <a:ext cx="10664700" cy="44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1999" marR="0" lvl="0" indent="-39580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Noto Sans Symbols"/>
              <a:buChar char="●"/>
            </a:pPr>
            <a:r>
              <a:rPr lang="it-IT" sz="2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RDFS: RDF Schema</a:t>
            </a:r>
            <a:endParaRPr sz="2200" b="0" strike="noStrike">
              <a:solidFill>
                <a:srgbClr val="13214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292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○"/>
            </a:pP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basics required to structure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marR="0" lvl="2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■"/>
            </a:pPr>
            <a:r>
              <a:rPr lang="it-IT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 ontology and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marR="0" lvl="2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■"/>
            </a:pPr>
            <a:r>
              <a:rPr lang="it-IT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exchange vocabularies</a:t>
            </a:r>
            <a:endParaRPr sz="1800"/>
          </a:p>
          <a:p>
            <a:pPr marL="864000" marR="0" lvl="1" indent="-292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○"/>
            </a:pPr>
            <a:r>
              <a:rPr lang="it-IT" sz="200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Classes</a:t>
            </a: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it-IT" sz="200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properties</a:t>
            </a: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it-IT" sz="200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super</a:t>
            </a: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and </a:t>
            </a:r>
            <a:r>
              <a:rPr lang="it-IT" sz="200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sub-classes</a:t>
            </a: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it-IT" sz="200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range </a:t>
            </a: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lang="it-IT" sz="200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domain</a:t>
            </a: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000">
              <a:solidFill>
                <a:srgbClr val="20386C"/>
              </a:solidFill>
            </a:endParaRP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20386C"/>
              </a:solidFill>
            </a:endParaRPr>
          </a:p>
          <a:p>
            <a:pPr marL="431999" marR="0" lvl="0" indent="-39580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Noto Sans Symbols"/>
              <a:buChar char="●"/>
            </a:pPr>
            <a:r>
              <a:rPr lang="it-IT" sz="2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OWL: Web Ontology Language</a:t>
            </a:r>
            <a:endParaRPr sz="2200" b="0" strike="noStrike">
              <a:solidFill>
                <a:srgbClr val="13214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279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○"/>
            </a:pPr>
            <a:r>
              <a:rPr lang="it-IT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More sophisticated structures</a:t>
            </a:r>
            <a:endParaRPr sz="1800"/>
          </a:p>
          <a:p>
            <a:pPr marL="864000" marR="0" lvl="1" indent="-279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○"/>
            </a:pPr>
            <a:r>
              <a:rPr lang="it-IT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Constraints for existence </a:t>
            </a:r>
            <a:r>
              <a:rPr lang="it-IT" sz="1800"/>
              <a:t>&amp;</a:t>
            </a:r>
            <a:r>
              <a:rPr lang="it-IT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cardinality, transitive, inverse</a:t>
            </a:r>
            <a:r>
              <a:rPr lang="it-IT" sz="1800"/>
              <a:t> </a:t>
            </a:r>
            <a:r>
              <a:rPr lang="it-IT" sz="180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properties</a:t>
            </a:r>
            <a:r>
              <a:rPr lang="it-IT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…</a:t>
            </a:r>
            <a:endParaRPr sz="1800" b="0" i="0" u="none" strike="noStrike" cap="none">
              <a:solidFill>
                <a:srgbClr val="20386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8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Structuring RDF</a:t>
            </a:r>
            <a:endParaRPr/>
          </a:p>
        </p:txBody>
      </p:sp>
      <p:sp>
        <p:nvSpPr>
          <p:cNvPr id="807" name="Google Shape;807;p88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54</a:t>
            </a:fld>
            <a:endParaRPr/>
          </a:p>
        </p:txBody>
      </p:sp>
      <p:sp>
        <p:nvSpPr>
          <p:cNvPr id="808" name="Google Shape;808;p88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31999" lvl="0" indent="-32468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80"/>
              <a:buFont typeface="Noto Sans Symbols"/>
              <a:buChar char="●"/>
            </a:pPr>
            <a:r>
              <a:rPr lang="it-IT" sz="2400">
                <a:latin typeface="Arial"/>
                <a:ea typeface="Arial"/>
                <a:cs typeface="Arial"/>
                <a:sym typeface="Arial"/>
              </a:rPr>
              <a:t>RDF Schema</a:t>
            </a:r>
            <a:endParaRPr sz="2000">
              <a:solidFill>
                <a:srgbClr val="13214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○"/>
            </a:pPr>
            <a:r>
              <a:rPr lang="it-IT" sz="2000">
                <a:latin typeface="Arial"/>
                <a:ea typeface="Arial"/>
                <a:cs typeface="Arial"/>
                <a:sym typeface="Arial"/>
              </a:rPr>
              <a:t>Define </a:t>
            </a:r>
            <a:r>
              <a:rPr lang="it-IT" sz="2000">
                <a:latin typeface="Courier New"/>
                <a:ea typeface="Courier New"/>
                <a:cs typeface="Courier New"/>
                <a:sym typeface="Courier New"/>
              </a:rPr>
              <a:t>Classes </a:t>
            </a:r>
            <a:r>
              <a:rPr lang="it-IT" sz="2000">
                <a:latin typeface="Arial"/>
                <a:ea typeface="Arial"/>
                <a:cs typeface="Arial"/>
                <a:sym typeface="Arial"/>
              </a:rPr>
              <a:t>of resources</a:t>
            </a:r>
            <a:endParaRPr sz="2000">
              <a:solidFill>
                <a:srgbClr val="20386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○"/>
            </a:pPr>
            <a:r>
              <a:rPr lang="it-IT" sz="2000">
                <a:latin typeface="Arial"/>
                <a:ea typeface="Arial"/>
                <a:cs typeface="Arial"/>
                <a:sym typeface="Arial"/>
              </a:rPr>
              <a:t>Define </a:t>
            </a:r>
            <a:r>
              <a:rPr lang="it-IT" sz="2000">
                <a:latin typeface="Courier New"/>
                <a:ea typeface="Courier New"/>
                <a:cs typeface="Courier New"/>
                <a:sym typeface="Courier New"/>
              </a:rPr>
              <a:t>Properties</a:t>
            </a:r>
            <a:endParaRPr sz="2000">
              <a:solidFill>
                <a:srgbClr val="20386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ourier New"/>
              <a:buChar char="○"/>
            </a:pPr>
            <a:r>
              <a:rPr lang="it-IT" sz="2000">
                <a:latin typeface="Courier New"/>
                <a:ea typeface="Courier New"/>
                <a:cs typeface="Courier New"/>
                <a:sym typeface="Courier New"/>
              </a:rPr>
              <a:t>SubClasses</a:t>
            </a:r>
            <a:endParaRPr sz="2000">
              <a:solidFill>
                <a:srgbClr val="20386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1371600" lvl="2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■"/>
            </a:pPr>
            <a:r>
              <a:rPr lang="it-IT" sz="1800"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it-IT" sz="1800">
                <a:latin typeface="Courier New"/>
                <a:ea typeface="Courier New"/>
                <a:cs typeface="Courier New"/>
                <a:sym typeface="Courier New"/>
              </a:rPr>
              <a:t>isA</a:t>
            </a:r>
            <a:r>
              <a:rPr lang="it-IT" sz="1800">
                <a:latin typeface="Arial"/>
                <a:ea typeface="Arial"/>
                <a:cs typeface="Arial"/>
                <a:sym typeface="Arial"/>
              </a:rPr>
              <a:t> relationship</a:t>
            </a:r>
            <a:endParaRPr sz="30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809;p88"/>
          <p:cNvSpPr txBox="1"/>
          <p:nvPr/>
        </p:nvSpPr>
        <p:spPr>
          <a:xfrm>
            <a:off x="5012640" y="5736720"/>
            <a:ext cx="69507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rdfs:  →  http://www.w3.org/2000/01/rdf-schema#</a:t>
            </a:r>
            <a:endParaRPr sz="1400" b="0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10" name="Google Shape;810;p88"/>
          <p:cNvSpPr/>
          <p:nvPr/>
        </p:nvSpPr>
        <p:spPr>
          <a:xfrm>
            <a:off x="8222350" y="1952175"/>
            <a:ext cx="2987400" cy="5895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/>
              <a:t>Animal</a:t>
            </a:r>
            <a:endParaRPr sz="3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11" name="Google Shape;811;p88"/>
          <p:cNvCxnSpPr>
            <a:stCxn id="810" idx="4"/>
            <a:endCxn id="812" idx="0"/>
          </p:cNvCxnSpPr>
          <p:nvPr/>
        </p:nvCxnSpPr>
        <p:spPr>
          <a:xfrm>
            <a:off x="9716050" y="2541675"/>
            <a:ext cx="0" cy="8571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stealth" w="sm" len="sm"/>
            <a:tailEnd type="none" w="med" len="med"/>
          </a:ln>
        </p:spPr>
      </p:cxnSp>
      <p:sp>
        <p:nvSpPr>
          <p:cNvPr id="813" name="Google Shape;813;p88"/>
          <p:cNvSpPr txBox="1"/>
          <p:nvPr/>
        </p:nvSpPr>
        <p:spPr>
          <a:xfrm>
            <a:off x="8751400" y="2787675"/>
            <a:ext cx="1929300" cy="36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/>
              <a:t>rdfs:subclassOf</a:t>
            </a: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2" name="Google Shape;812;p88"/>
          <p:cNvSpPr/>
          <p:nvPr/>
        </p:nvSpPr>
        <p:spPr>
          <a:xfrm>
            <a:off x="8222350" y="3398775"/>
            <a:ext cx="2987400" cy="5895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/>
              <a:t>Mammal</a:t>
            </a:r>
            <a:endParaRPr sz="32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p88"/>
          <p:cNvSpPr/>
          <p:nvPr/>
        </p:nvSpPr>
        <p:spPr>
          <a:xfrm>
            <a:off x="8222350" y="4772800"/>
            <a:ext cx="2987400" cy="5895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/>
              <a:t>Lion</a:t>
            </a:r>
            <a:endParaRPr sz="32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15" name="Google Shape;815;p88"/>
          <p:cNvCxnSpPr>
            <a:stCxn id="812" idx="4"/>
            <a:endCxn id="814" idx="0"/>
          </p:cNvCxnSpPr>
          <p:nvPr/>
        </p:nvCxnSpPr>
        <p:spPr>
          <a:xfrm>
            <a:off x="9716050" y="3988275"/>
            <a:ext cx="0" cy="7845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stealth" w="sm" len="sm"/>
            <a:tailEnd type="none" w="med" len="med"/>
          </a:ln>
        </p:spPr>
      </p:cxnSp>
      <p:sp>
        <p:nvSpPr>
          <p:cNvPr id="816" name="Google Shape;816;p88"/>
          <p:cNvSpPr txBox="1"/>
          <p:nvPr/>
        </p:nvSpPr>
        <p:spPr>
          <a:xfrm>
            <a:off x="8751400" y="4234275"/>
            <a:ext cx="1929300" cy="36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0000" tIns="60000" rIns="120000" bIns="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/>
              <a:t>rdfs:subclassOf</a:t>
            </a: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89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RDF Schema (detail)</a:t>
            </a:r>
            <a:endParaRPr/>
          </a:p>
        </p:txBody>
      </p:sp>
      <p:sp>
        <p:nvSpPr>
          <p:cNvPr id="823" name="Google Shape;823;p89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55</a:t>
            </a:fld>
            <a:endParaRPr/>
          </a:p>
        </p:txBody>
      </p:sp>
      <p:graphicFrame>
        <p:nvGraphicFramePr>
          <p:cNvPr id="824" name="Google Shape;824;p89"/>
          <p:cNvGraphicFramePr/>
          <p:nvPr/>
        </p:nvGraphicFramePr>
        <p:xfrm>
          <a:off x="838209" y="1619875"/>
          <a:ext cx="11236925" cy="3919670"/>
        </p:xfrm>
        <a:graphic>
          <a:graphicData uri="http://schemas.openxmlformats.org/drawingml/2006/table">
            <a:tbl>
              <a:tblPr>
                <a:noFill/>
                <a:tableStyleId>{276EF1D1-03CF-4CD6-822D-F6586CA926ED}</a:tableStyleId>
              </a:tblPr>
              <a:tblGrid>
                <a:gridCol w="3723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5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rdf:Class</a:t>
                      </a:r>
                      <a:endParaRPr sz="1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marL="0" marR="0" lvl="0" indent="0" algn="l" rtl="0">
                        <a:spcBef>
                          <a:spcPts val="100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it-IT" sz="1800" strike="noStrike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rdf:Property</a:t>
                      </a:r>
                      <a:r>
                        <a:rPr lang="it-IT" sz="1800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</a:t>
                      </a:r>
                      <a:endParaRPr sz="1800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resources that are RDF classes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class of RDF properties</a:t>
                      </a:r>
                      <a:endParaRPr sz="1800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1000"/>
                        </a:spcBef>
                        <a:spcAft>
                          <a:spcPts val="100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it-IT" sz="1800" strike="noStrike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rdfs:subClassOf </a:t>
                      </a:r>
                      <a:endParaRPr sz="1800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it-IT" sz="1800" strike="noStrike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isA</a:t>
                      </a:r>
                      <a:r>
                        <a:rPr lang="it-IT" sz="1800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relationship between </a:t>
                      </a:r>
                      <a:r>
                        <a:rPr lang="it-IT" sz="1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</a:t>
                      </a:r>
                      <a:r>
                        <a:rPr lang="it-IT" sz="1800" strike="noStrike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lasses</a:t>
                      </a:r>
                      <a:endParaRPr sz="1800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strike="noStrike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rdfs:subPropertyOf</a:t>
                      </a:r>
                      <a:endParaRPr sz="1800" strike="noStrike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marL="0" marR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marL="0" marR="0" lvl="0" indent="0" algn="l" rtl="0">
                        <a:spcBef>
                          <a:spcPts val="100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it-IT" sz="1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rdf:type</a:t>
                      </a:r>
                      <a:endParaRPr sz="1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strike="noStrike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isA</a:t>
                      </a:r>
                      <a:r>
                        <a:rPr lang="it-IT" sz="1800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relationship between </a:t>
                      </a:r>
                      <a:r>
                        <a:rPr lang="it-IT" sz="1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P</a:t>
                      </a:r>
                      <a:r>
                        <a:rPr lang="it-IT" sz="1800" strike="noStrike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roperties</a:t>
                      </a:r>
                      <a:endParaRPr sz="1800" strike="noStrike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marL="0" marR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marL="0" marR="0" lvl="0" indent="0" algn="l" rtl="0">
                        <a:spcBef>
                          <a:spcPts val="100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it-IT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property to state that a resource is an instance of a </a:t>
                      </a:r>
                      <a:r>
                        <a:rPr lang="it-IT" sz="18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Class</a:t>
                      </a:r>
                      <a:endParaRPr sz="18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it-IT" sz="1800" strike="noStrike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rdfs:label </a:t>
                      </a:r>
                      <a:r>
                        <a:rPr lang="it-IT" sz="1800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</a:t>
                      </a:r>
                      <a:endParaRPr sz="1800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it-IT" sz="1800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 human-readable version of a resource's name</a:t>
                      </a:r>
                      <a:endParaRPr sz="1800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2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it-IT" sz="1800" strike="noStrike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rdfs:seeAlso  </a:t>
                      </a:r>
                      <a:r>
                        <a:rPr lang="it-IT" sz="1800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</a:t>
                      </a:r>
                      <a:endParaRPr sz="1800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it-IT" sz="1800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 resource</a:t>
                      </a:r>
                      <a:r>
                        <a:rPr lang="it-IT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that</a:t>
                      </a:r>
                      <a:r>
                        <a:rPr lang="it-IT" sz="1800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might provide more information about the</a:t>
                      </a:r>
                      <a:r>
                        <a:rPr lang="it-IT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it-IT" sz="1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Subject</a:t>
                      </a:r>
                      <a:endParaRPr sz="1800" strike="noStrike">
                        <a:solidFill>
                          <a:srgbClr val="000000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25" name="Google Shape;825;p89"/>
          <p:cNvSpPr txBox="1"/>
          <p:nvPr/>
        </p:nvSpPr>
        <p:spPr>
          <a:xfrm>
            <a:off x="838200" y="5950675"/>
            <a:ext cx="44022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latin typeface="Calibri"/>
                <a:ea typeface="Calibri"/>
                <a:cs typeface="Calibri"/>
                <a:sym typeface="Calibri"/>
              </a:rPr>
              <a:t>Source: </a:t>
            </a:r>
            <a:r>
              <a:rPr lang="it-IT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https://www.w3.org/TR/rdf-schema/</a:t>
            </a:r>
            <a:r>
              <a:rPr lang="it-IT" sz="18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90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Domain and Range</a:t>
            </a:r>
            <a:endParaRPr/>
          </a:p>
        </p:txBody>
      </p:sp>
      <p:sp>
        <p:nvSpPr>
          <p:cNvPr id="832" name="Google Shape;832;p90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56</a:t>
            </a:fld>
            <a:endParaRPr/>
          </a:p>
        </p:txBody>
      </p:sp>
      <p:sp>
        <p:nvSpPr>
          <p:cNvPr id="833" name="Google Shape;833;p90"/>
          <p:cNvSpPr txBox="1"/>
          <p:nvPr/>
        </p:nvSpPr>
        <p:spPr>
          <a:xfrm>
            <a:off x="955525" y="1690825"/>
            <a:ext cx="10626600" cy="23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6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it-IT" sz="2600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Property </a:t>
            </a:r>
            <a:r>
              <a:rPr lang="it-IT" sz="26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can define a </a:t>
            </a:r>
            <a:r>
              <a:rPr lang="it-IT" sz="2600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Domain</a:t>
            </a:r>
            <a:r>
              <a:rPr lang="it-IT" sz="26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it-IT" sz="2600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Range</a:t>
            </a:r>
            <a:endParaRPr sz="2600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>
              <a:latin typeface="Courier New"/>
              <a:ea typeface="Courier New"/>
              <a:cs typeface="Courier New"/>
              <a:sym typeface="Courier New"/>
            </a:endParaRPr>
          </a:p>
          <a:p>
            <a:pPr marL="864000" marR="0" lvl="1" indent="-330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○"/>
            </a:pPr>
            <a:r>
              <a:rPr lang="it-IT" sz="260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Domain</a:t>
            </a:r>
            <a:r>
              <a:rPr lang="it-IT" sz="2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is the </a:t>
            </a:r>
            <a:r>
              <a:rPr lang="it-IT" sz="260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Class</a:t>
            </a:r>
            <a:r>
              <a:rPr lang="it-IT" sz="2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of the </a:t>
            </a:r>
            <a:r>
              <a:rPr lang="it-IT" sz="2600">
                <a:latin typeface="Courier New"/>
                <a:ea typeface="Courier New"/>
                <a:cs typeface="Courier New"/>
                <a:sym typeface="Courier New"/>
              </a:rPr>
              <a:t>S</a:t>
            </a:r>
            <a:r>
              <a:rPr lang="it-IT" sz="260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ubject</a:t>
            </a:r>
            <a:r>
              <a:rPr lang="it-IT" sz="2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1800" b="0" i="0" u="none" strike="noStrike" cap="none">
              <a:solidFill>
                <a:srgbClr val="20386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30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○"/>
            </a:pPr>
            <a:r>
              <a:rPr lang="it-IT" sz="260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Range </a:t>
            </a:r>
            <a:r>
              <a:rPr lang="it-IT" sz="2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the </a:t>
            </a:r>
            <a:r>
              <a:rPr lang="it-IT" sz="260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Class</a:t>
            </a:r>
            <a:r>
              <a:rPr lang="it-IT" sz="2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of the </a:t>
            </a:r>
            <a:r>
              <a:rPr lang="it-IT" sz="2600"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it-IT" sz="2600" i="0" u="none" strike="noStrike" cap="non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bject</a:t>
            </a:r>
            <a:r>
              <a:rPr lang="it-IT" sz="2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600"/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/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600">
                <a:latin typeface="Courier New"/>
                <a:ea typeface="Courier New"/>
                <a:cs typeface="Courier New"/>
                <a:sym typeface="Courier New"/>
              </a:rPr>
              <a:t>Properties</a:t>
            </a:r>
            <a:r>
              <a:rPr lang="it-IT" sz="2600"/>
              <a:t> run from the </a:t>
            </a:r>
            <a:r>
              <a:rPr lang="it-IT" sz="2600">
                <a:latin typeface="Courier New"/>
                <a:ea typeface="Courier New"/>
                <a:cs typeface="Courier New"/>
                <a:sym typeface="Courier New"/>
              </a:rPr>
              <a:t>Domain</a:t>
            </a:r>
            <a:r>
              <a:rPr lang="it-IT" sz="2600"/>
              <a:t> to the </a:t>
            </a:r>
            <a:r>
              <a:rPr lang="it-IT" sz="2600">
                <a:latin typeface="Courier New"/>
                <a:ea typeface="Courier New"/>
                <a:cs typeface="Courier New"/>
                <a:sym typeface="Courier New"/>
              </a:rPr>
              <a:t>Range</a:t>
            </a:r>
            <a:r>
              <a:rPr lang="it-IT" sz="2600"/>
              <a:t>.</a:t>
            </a:r>
            <a:r>
              <a:rPr lang="it-IT" sz="1800" b="0" i="0" u="none" strike="noStrike" cap="none">
                <a:solidFill>
                  <a:srgbClr val="20386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strike="noStrike">
              <a:solidFill>
                <a:srgbClr val="13214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4" name="Google Shape;834;p90"/>
          <p:cNvSpPr/>
          <p:nvPr/>
        </p:nvSpPr>
        <p:spPr>
          <a:xfrm>
            <a:off x="7617530" y="5125570"/>
            <a:ext cx="2081100" cy="681000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Object</a:t>
            </a:r>
            <a:endParaRPr sz="1800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35" name="Google Shape;835;p90"/>
          <p:cNvSpPr/>
          <p:nvPr/>
        </p:nvSpPr>
        <p:spPr>
          <a:xfrm rot="8029660">
            <a:off x="9363340" y="4928177"/>
            <a:ext cx="777627" cy="44069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6" name="Google Shape;836;p90"/>
          <p:cNvSpPr/>
          <p:nvPr/>
        </p:nvSpPr>
        <p:spPr>
          <a:xfrm>
            <a:off x="2547384" y="5136038"/>
            <a:ext cx="2336100" cy="681000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Subject</a:t>
            </a:r>
            <a:endParaRPr sz="1800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837" name="Google Shape;837;p90"/>
          <p:cNvCxnSpPr>
            <a:stCxn id="836" idx="6"/>
          </p:cNvCxnSpPr>
          <p:nvPr/>
        </p:nvCxnSpPr>
        <p:spPr>
          <a:xfrm rot="10800000" flipH="1">
            <a:off x="4883484" y="5473238"/>
            <a:ext cx="2734500" cy="3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38" name="Google Shape;838;p90"/>
          <p:cNvSpPr txBox="1"/>
          <p:nvPr/>
        </p:nvSpPr>
        <p:spPr>
          <a:xfrm>
            <a:off x="5380150" y="5279400"/>
            <a:ext cx="1309800" cy="626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predicate</a:t>
            </a:r>
            <a:endParaRPr sz="1600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39" name="Google Shape;839;p90"/>
          <p:cNvSpPr/>
          <p:nvPr/>
        </p:nvSpPr>
        <p:spPr>
          <a:xfrm rot="2209920">
            <a:off x="2126183" y="4994811"/>
            <a:ext cx="725640" cy="42258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0" name="Google Shape;840;p90"/>
          <p:cNvSpPr txBox="1"/>
          <p:nvPr/>
        </p:nvSpPr>
        <p:spPr>
          <a:xfrm>
            <a:off x="1234837" y="4818555"/>
            <a:ext cx="1383900" cy="358500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Domain</a:t>
            </a: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1" name="Google Shape;841;p90"/>
          <p:cNvSpPr txBox="1"/>
          <p:nvPr/>
        </p:nvSpPr>
        <p:spPr>
          <a:xfrm>
            <a:off x="9698623" y="4818547"/>
            <a:ext cx="1149600" cy="358500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Range</a:t>
            </a: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91"/>
          <p:cNvSpPr txBox="1">
            <a:spLocks noGrp="1"/>
          </p:cNvSpPr>
          <p:nvPr>
            <p:ph type="title"/>
          </p:nvPr>
        </p:nvSpPr>
        <p:spPr>
          <a:xfrm>
            <a:off x="831851" y="675699"/>
            <a:ext cx="10515600" cy="2852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Exercise 2</a:t>
            </a:r>
            <a:endParaRPr/>
          </a:p>
        </p:txBody>
      </p:sp>
      <p:sp>
        <p:nvSpPr>
          <p:cNvPr id="848" name="Google Shape;848;p91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/>
              <a:t>57</a:t>
            </a:fld>
            <a:endParaRPr/>
          </a:p>
        </p:txBody>
      </p:sp>
      <p:sp>
        <p:nvSpPr>
          <p:cNvPr id="849" name="Google Shape;849;p91"/>
          <p:cNvSpPr txBox="1">
            <a:spLocks noGrp="1"/>
          </p:cNvSpPr>
          <p:nvPr>
            <p:ph type="body" idx="1"/>
          </p:nvPr>
        </p:nvSpPr>
        <p:spPr>
          <a:xfrm>
            <a:off x="838200" y="3640508"/>
            <a:ext cx="10515600" cy="253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/>
              <a:t>Ontologies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9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Exercise 2: Ontologies</a:t>
            </a:r>
            <a:endParaRPr/>
          </a:p>
        </p:txBody>
      </p:sp>
      <p:sp>
        <p:nvSpPr>
          <p:cNvPr id="856" name="Google Shape;856;p92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58</a:t>
            </a:fld>
            <a:endParaRPr/>
          </a:p>
        </p:txBody>
      </p:sp>
      <p:sp>
        <p:nvSpPr>
          <p:cNvPr id="857" name="Google Shape;857;p92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it-IT" sz="2400"/>
              <a:t>Choose an ontology (general or related to your domain)</a:t>
            </a: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/>
              <a:t>Ontology browsers:</a:t>
            </a:r>
            <a:endParaRPr sz="2400"/>
          </a:p>
          <a:p>
            <a:pPr marL="9144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it-IT" sz="2200"/>
              <a:t>OBO Foundry					</a:t>
            </a:r>
            <a:r>
              <a:rPr lang="it-IT" sz="2200" u="sng">
                <a:solidFill>
                  <a:schemeClr val="hlink"/>
                </a:solidFill>
                <a:hlinkClick r:id="rId3"/>
              </a:rPr>
              <a:t>http://www.obofoundry.org/</a:t>
            </a:r>
            <a:endParaRPr sz="2200"/>
          </a:p>
          <a:p>
            <a:pPr marL="9144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it-IT" sz="2200"/>
              <a:t>BioPortal 						</a:t>
            </a:r>
            <a:r>
              <a:rPr lang="it-IT" sz="2200" u="sng">
                <a:solidFill>
                  <a:schemeClr val="hlink"/>
                </a:solidFill>
                <a:hlinkClick r:id="rId4"/>
              </a:rPr>
              <a:t>http://bioportal.bioontology.org/</a:t>
            </a:r>
            <a:r>
              <a:rPr lang="it-IT" sz="2200"/>
              <a:t>  </a:t>
            </a:r>
            <a:endParaRPr sz="2200"/>
          </a:p>
          <a:p>
            <a:pPr marL="9144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it-IT" sz="2200"/>
              <a:t>Ontology Lookup Service 		</a:t>
            </a:r>
            <a:r>
              <a:rPr lang="it-IT" sz="2200" u="sng">
                <a:solidFill>
                  <a:schemeClr val="hlink"/>
                </a:solidFill>
                <a:hlinkClick r:id="rId5"/>
              </a:rPr>
              <a:t>https://www.ebi.ac.uk/ols/ontologies</a:t>
            </a:r>
            <a:r>
              <a:rPr lang="it-IT" sz="2200"/>
              <a:t> </a:t>
            </a:r>
            <a:endParaRPr sz="2200"/>
          </a:p>
          <a:p>
            <a:pPr marL="9144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it-IT" sz="2200"/>
              <a:t>Ontobee 						</a:t>
            </a:r>
            <a:r>
              <a:rPr lang="it-IT" sz="2200" u="sng">
                <a:solidFill>
                  <a:schemeClr val="hlink"/>
                </a:solidFill>
                <a:hlinkClick r:id="rId6"/>
              </a:rPr>
              <a:t>http://www.ontobee.org/</a:t>
            </a:r>
            <a:r>
              <a:rPr lang="it-IT" sz="2200"/>
              <a:t> </a:t>
            </a:r>
            <a:endParaRPr sz="2200"/>
          </a:p>
          <a:p>
            <a:pPr marL="9144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it-IT" sz="2200"/>
              <a:t>Linked Open Vocabularies 		</a:t>
            </a:r>
            <a:r>
              <a:rPr lang="it-IT" sz="2200" u="sng">
                <a:solidFill>
                  <a:schemeClr val="hlink"/>
                </a:solidFill>
                <a:hlinkClick r:id="rId7"/>
              </a:rPr>
              <a:t>https://lov.linkeddata.es/dataset/lov/vocabs</a:t>
            </a:r>
            <a:r>
              <a:rPr lang="it-IT" sz="2200"/>
              <a:t> </a:t>
            </a:r>
            <a:endParaRPr sz="24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it-IT" sz="2400"/>
              <a:t>Fill in the blank table at </a:t>
            </a:r>
            <a:r>
              <a:rPr lang="it-IT" sz="2400" u="sng">
                <a:solidFill>
                  <a:schemeClr val="hlink"/>
                </a:solidFill>
                <a:hlinkClick r:id="rId8"/>
              </a:rPr>
              <a:t>http://bit.ly/LDexercises</a:t>
            </a:r>
            <a:r>
              <a:rPr lang="it-IT" sz="2400"/>
              <a:t> </a:t>
            </a:r>
            <a:endParaRPr sz="24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9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Ontologies in practice</a:t>
            </a:r>
            <a:endParaRPr/>
          </a:p>
        </p:txBody>
      </p:sp>
      <p:sp>
        <p:nvSpPr>
          <p:cNvPr id="864" name="Google Shape;864;p93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59</a:t>
            </a:fld>
            <a:endParaRPr/>
          </a:p>
        </p:txBody>
      </p:sp>
      <p:sp>
        <p:nvSpPr>
          <p:cNvPr id="865" name="Google Shape;865;p93"/>
          <p:cNvSpPr txBox="1"/>
          <p:nvPr/>
        </p:nvSpPr>
        <p:spPr>
          <a:xfrm>
            <a:off x="206075" y="6092975"/>
            <a:ext cx="6816900" cy="6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u="sng">
                <a:solidFill>
                  <a:schemeClr val="hlink"/>
                </a:solidFill>
                <a:hlinkClick r:id="rId3"/>
              </a:rPr>
              <a:t>http://jazzcats.cdhr.anu.edu.au/documentation/</a:t>
            </a:r>
            <a:r>
              <a:rPr lang="it-IT" sz="1800"/>
              <a:t> </a:t>
            </a:r>
            <a:endParaRPr sz="1800"/>
          </a:p>
        </p:txBody>
      </p:sp>
      <p:pic>
        <p:nvPicPr>
          <p:cNvPr id="866" name="Google Shape;866;p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54300" y="1351475"/>
            <a:ext cx="9083400" cy="474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9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Ontologies in practice</a:t>
            </a:r>
            <a:endParaRPr/>
          </a:p>
        </p:txBody>
      </p:sp>
      <p:sp>
        <p:nvSpPr>
          <p:cNvPr id="873" name="Google Shape;873;p94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60</a:t>
            </a:fld>
            <a:endParaRPr/>
          </a:p>
        </p:txBody>
      </p:sp>
      <p:pic>
        <p:nvPicPr>
          <p:cNvPr id="874" name="Google Shape;874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1850" y="1457375"/>
            <a:ext cx="9508300" cy="4635601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94"/>
          <p:cNvSpPr txBox="1"/>
          <p:nvPr/>
        </p:nvSpPr>
        <p:spPr>
          <a:xfrm>
            <a:off x="206075" y="6092975"/>
            <a:ext cx="6816900" cy="6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u="sng">
                <a:solidFill>
                  <a:schemeClr val="hlink"/>
                </a:solidFill>
                <a:hlinkClick r:id="rId4"/>
              </a:rPr>
              <a:t>http://jazzcats.cdhr.anu.edu.au/documentation/</a:t>
            </a:r>
            <a:r>
              <a:rPr lang="it-IT" sz="1800"/>
              <a:t> </a:t>
            </a:r>
            <a:endParaRPr sz="18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95"/>
          <p:cNvSpPr txBox="1">
            <a:spLocks noGrp="1"/>
          </p:cNvSpPr>
          <p:nvPr>
            <p:ph type="title"/>
          </p:nvPr>
        </p:nvSpPr>
        <p:spPr>
          <a:xfrm>
            <a:off x="831851" y="675699"/>
            <a:ext cx="10515600" cy="2852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Producing RDF</a:t>
            </a:r>
            <a:endParaRPr/>
          </a:p>
        </p:txBody>
      </p:sp>
      <p:sp>
        <p:nvSpPr>
          <p:cNvPr id="882" name="Google Shape;882;p95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61</a:t>
            </a:fld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96"/>
          <p:cNvSpPr txBox="1">
            <a:spLocks noGrp="1"/>
          </p:cNvSpPr>
          <p:nvPr>
            <p:ph type="title"/>
          </p:nvPr>
        </p:nvSpPr>
        <p:spPr>
          <a:xfrm>
            <a:off x="831851" y="675699"/>
            <a:ext cx="10515600" cy="2852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Exercise 3</a:t>
            </a:r>
            <a:endParaRPr/>
          </a:p>
        </p:txBody>
      </p:sp>
      <p:sp>
        <p:nvSpPr>
          <p:cNvPr id="890" name="Google Shape;890;p96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/>
              <a:t>62</a:t>
            </a:fld>
            <a:endParaRPr/>
          </a:p>
        </p:txBody>
      </p:sp>
      <p:sp>
        <p:nvSpPr>
          <p:cNvPr id="891" name="Google Shape;891;p96"/>
          <p:cNvSpPr txBox="1">
            <a:spLocks noGrp="1"/>
          </p:cNvSpPr>
          <p:nvPr>
            <p:ph type="body" idx="1"/>
          </p:nvPr>
        </p:nvSpPr>
        <p:spPr>
          <a:xfrm>
            <a:off x="838200" y="3640508"/>
            <a:ext cx="10515600" cy="253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/>
              <a:t>Building triples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9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Goal: create some triples</a:t>
            </a:r>
            <a:endParaRPr/>
          </a:p>
        </p:txBody>
      </p:sp>
      <p:sp>
        <p:nvSpPr>
          <p:cNvPr id="898" name="Google Shape;898;p97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63</a:t>
            </a:fld>
            <a:endParaRPr/>
          </a:p>
        </p:txBody>
      </p:sp>
      <p:pic>
        <p:nvPicPr>
          <p:cNvPr id="899" name="Google Shape;899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0849" y="1690825"/>
            <a:ext cx="7466400" cy="4431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9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Exercise 3: Building triples</a:t>
            </a:r>
            <a:endParaRPr/>
          </a:p>
        </p:txBody>
      </p:sp>
      <p:sp>
        <p:nvSpPr>
          <p:cNvPr id="906" name="Google Shape;906;p98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64</a:t>
            </a:fld>
            <a:endParaRPr/>
          </a:p>
        </p:txBody>
      </p:sp>
      <p:sp>
        <p:nvSpPr>
          <p:cNvPr id="907" name="Google Shape;907;p98"/>
          <p:cNvSpPr txBox="1">
            <a:spLocks noGrp="1"/>
          </p:cNvSpPr>
          <p:nvPr>
            <p:ph type="body" idx="1"/>
          </p:nvPr>
        </p:nvSpPr>
        <p:spPr>
          <a:xfrm>
            <a:off x="838189" y="1576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/>
              <a:t>Describe your group in RDF!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it-IT"/>
              <a:t>Go to </a:t>
            </a:r>
            <a:r>
              <a:rPr lang="it-IT" u="sng">
                <a:solidFill>
                  <a:schemeClr val="hlink"/>
                </a:solidFill>
                <a:hlinkClick r:id="rId3"/>
              </a:rPr>
              <a:t>https://tb.semlab.io/</a:t>
            </a:r>
            <a:r>
              <a:rPr lang="it-IT"/>
              <a:t> (select ‘start building’)</a:t>
            </a:r>
            <a:endParaRPr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it-IT"/>
              <a:t>Create three triples per ‘person node’ (at least)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it-IT"/>
              <a:t>Hint: use FOAF, Relationships, RDF Schema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it-IT"/>
              <a:t>Use external URIs and LOD resources where possible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it-IT"/>
              <a:t>When complete, paste the share URL and N-Triples into </a:t>
            </a:r>
            <a:r>
              <a:rPr lang="it-IT" u="sng">
                <a:solidFill>
                  <a:schemeClr val="hlink"/>
                </a:solidFill>
                <a:hlinkClick r:id="rId4"/>
              </a:rPr>
              <a:t>http://bit.ly/LDexercises</a:t>
            </a:r>
            <a:r>
              <a:rPr lang="it-IT"/>
              <a:t> 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08" name="Google Shape;908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65650" y="141325"/>
            <a:ext cx="3319124" cy="3319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99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Triplestores</a:t>
            </a:r>
            <a:endParaRPr/>
          </a:p>
        </p:txBody>
      </p:sp>
      <p:sp>
        <p:nvSpPr>
          <p:cNvPr id="915" name="Google Shape;915;p99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65</a:t>
            </a:fld>
            <a:endParaRPr/>
          </a:p>
        </p:txBody>
      </p:sp>
      <p:sp>
        <p:nvSpPr>
          <p:cNvPr id="916" name="Google Shape;916;p99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31999" lvl="0" indent="-43390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Char char="●"/>
            </a:pPr>
            <a:r>
              <a:rPr lang="it-IT"/>
              <a:t>You can store a collection of RDF statements, or triples, in a </a:t>
            </a:r>
            <a:r>
              <a:rPr lang="it-IT" i="1"/>
              <a:t>triplestore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31999" lvl="0" indent="-43390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Char char="●"/>
            </a:pPr>
            <a:r>
              <a:rPr lang="it-IT"/>
              <a:t>This can also be thought of as a cache where triples are brought together to do useful things to them as a whole</a:t>
            </a:r>
            <a:endParaRPr>
              <a:solidFill>
                <a:srgbClr val="20386C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10">
              <a:solidFill>
                <a:srgbClr val="132148"/>
              </a:solidFill>
            </a:endParaRPr>
          </a:p>
          <a:p>
            <a:pPr marL="431999" lvl="0" indent="-43390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Char char="●"/>
            </a:pPr>
            <a:r>
              <a:rPr lang="it-IT"/>
              <a:t>We can also run queries over the RDF in a triplestore using SPARQL</a:t>
            </a:r>
            <a:endParaRPr sz="2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100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Triplestores</a:t>
            </a:r>
            <a:endParaRPr/>
          </a:p>
        </p:txBody>
      </p:sp>
      <p:sp>
        <p:nvSpPr>
          <p:cNvPr id="923" name="Google Shape;923;p100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66</a:t>
            </a:fld>
            <a:endParaRPr/>
          </a:p>
        </p:txBody>
      </p:sp>
      <p:sp>
        <p:nvSpPr>
          <p:cNvPr id="924" name="Google Shape;924;p100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Examples:</a:t>
            </a:r>
            <a:endParaRPr/>
          </a:p>
          <a:p>
            <a:pPr marL="91440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○"/>
            </a:pPr>
            <a:r>
              <a:rPr lang="it-IT"/>
              <a:t>Jena</a:t>
            </a:r>
            <a:endParaRPr>
              <a:solidFill>
                <a:srgbClr val="20386C"/>
              </a:solidFill>
            </a:endParaRPr>
          </a:p>
          <a:p>
            <a:pPr marL="91440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○"/>
            </a:pPr>
            <a:r>
              <a:rPr lang="it-IT"/>
              <a:t>4store</a:t>
            </a:r>
            <a:endParaRPr>
              <a:solidFill>
                <a:srgbClr val="20386C"/>
              </a:solidFill>
            </a:endParaRPr>
          </a:p>
          <a:p>
            <a:pPr marL="91440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○"/>
            </a:pPr>
            <a:r>
              <a:rPr lang="it-IT"/>
              <a:t>OpenLink Virtuoso</a:t>
            </a:r>
            <a:endParaRPr>
              <a:solidFill>
                <a:srgbClr val="20386C"/>
              </a:solidFill>
            </a:endParaRPr>
          </a:p>
          <a:p>
            <a:pPr marL="91440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○"/>
            </a:pPr>
            <a:r>
              <a:rPr lang="it-IT"/>
              <a:t>Sesame (</a:t>
            </a:r>
            <a:r>
              <a:rPr lang="it-IT" i="1"/>
              <a:t>aka</a:t>
            </a:r>
            <a:r>
              <a:rPr lang="it-IT"/>
              <a:t> RDF4J)</a:t>
            </a:r>
            <a:endParaRPr>
              <a:solidFill>
                <a:srgbClr val="20386C"/>
              </a:solidFill>
            </a:endParaRPr>
          </a:p>
          <a:p>
            <a:pPr marL="91440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○"/>
            </a:pPr>
            <a:r>
              <a:rPr lang="it-IT"/>
              <a:t>AllegroGraph </a:t>
            </a:r>
            <a:endParaRPr>
              <a:solidFill>
                <a:srgbClr val="20386C"/>
              </a:solidFill>
            </a:endParaRPr>
          </a:p>
          <a:p>
            <a:pPr marL="91440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○"/>
            </a:pPr>
            <a:r>
              <a:rPr lang="it-IT"/>
              <a:t>Blazegraph</a:t>
            </a:r>
            <a:endParaRPr/>
          </a:p>
          <a:p>
            <a:pPr marL="91440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○"/>
            </a:pPr>
            <a:r>
              <a:rPr lang="it-IT"/>
              <a:t>Amazon Neptune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10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Demo</a:t>
            </a:r>
            <a:endParaRPr/>
          </a:p>
        </p:txBody>
      </p:sp>
      <p:sp>
        <p:nvSpPr>
          <p:cNvPr id="931" name="Google Shape;931;p101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67</a:t>
            </a:fld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10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Options for producing RDF</a:t>
            </a:r>
            <a:endParaRPr/>
          </a:p>
        </p:txBody>
      </p:sp>
      <p:sp>
        <p:nvSpPr>
          <p:cNvPr id="938" name="Google Shape;938;p102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68</a:t>
            </a:fld>
            <a:endParaRPr/>
          </a:p>
        </p:txBody>
      </p:sp>
      <p:sp>
        <p:nvSpPr>
          <p:cNvPr id="939" name="Google Shape;939;p102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it-IT" sz="2400"/>
              <a:t>You could write a e.g. Python script</a:t>
            </a:r>
            <a:endParaRPr sz="2400"/>
          </a:p>
          <a:p>
            <a: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it-IT" sz="2400"/>
              <a:t>You could use CONCATENATE in Excel </a:t>
            </a:r>
            <a:endParaRPr sz="2400"/>
          </a:p>
          <a:p>
            <a: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it-IT" sz="2400"/>
              <a:t>You could use Protege and put in instance data </a:t>
            </a:r>
            <a:endParaRPr sz="2400"/>
          </a:p>
          <a:p>
            <a: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it-IT" sz="2400"/>
              <a:t>You could type it all out manually :/ </a:t>
            </a:r>
            <a:endParaRPr sz="2400"/>
          </a:p>
          <a:p>
            <a: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it-IT" sz="2400"/>
              <a:t>You could use OpenRefine and the RDF extension</a:t>
            </a:r>
            <a:endParaRPr sz="2400"/>
          </a:p>
          <a:p>
            <a: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it-IT" sz="2400"/>
              <a:t>You could use software like Web-Karma (tabular data)</a:t>
            </a:r>
            <a:endParaRPr sz="2400"/>
          </a:p>
          <a:p>
            <a: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SzPts val="2400"/>
              <a:buChar char="•"/>
            </a:pPr>
            <a:r>
              <a:rPr lang="it-IT" sz="2400"/>
              <a:t>You could use software like D2R server (relational data)</a:t>
            </a:r>
            <a:endParaRPr sz="240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10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Useful tools</a:t>
            </a:r>
            <a:endParaRPr/>
          </a:p>
        </p:txBody>
      </p:sp>
      <p:sp>
        <p:nvSpPr>
          <p:cNvPr id="946" name="Google Shape;946;p103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69</a:t>
            </a:fld>
            <a:endParaRPr/>
          </a:p>
        </p:txBody>
      </p:sp>
      <p:sp>
        <p:nvSpPr>
          <p:cNvPr id="947" name="Google Shape;947;p103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it-IT" sz="2200"/>
              <a:t>Protege (ontology editor)		</a:t>
            </a:r>
            <a:endParaRPr sz="2200"/>
          </a:p>
          <a:p>
            <a:pPr marL="0" marR="0" lvl="0" indent="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200" u="sng">
                <a:solidFill>
                  <a:schemeClr val="hlink"/>
                </a:solidFill>
                <a:hlinkClick r:id="rId3"/>
              </a:rPr>
              <a:t>https://protege.stanford.edu/</a:t>
            </a:r>
            <a:r>
              <a:rPr lang="it-IT" sz="2200"/>
              <a:t> </a:t>
            </a:r>
            <a:endParaRPr sz="2200"/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it-IT" sz="2000" u="sng">
                <a:solidFill>
                  <a:schemeClr val="hlink"/>
                </a:solidFill>
                <a:hlinkClick r:id="rId4"/>
              </a:rPr>
              <a:t>https://protegewiki.stanford.edu/wiki/Protege4GettingStarted</a:t>
            </a:r>
            <a:r>
              <a:rPr lang="it-IT" sz="2000">
                <a:solidFill>
                  <a:srgbClr val="20386C"/>
                </a:solidFill>
              </a:rPr>
              <a:t> </a:t>
            </a:r>
            <a:endParaRPr sz="1800"/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it-IT" sz="2000" u="sng">
                <a:solidFill>
                  <a:schemeClr val="hlink"/>
                </a:solidFill>
                <a:hlinkClick r:id="rId5"/>
              </a:rPr>
              <a:t>http://owl.cs.manchester.ac.uk/publications/talks-and-tutorials/protg-owl-tutorial/</a:t>
            </a:r>
            <a:r>
              <a:rPr lang="it-IT" sz="2000">
                <a:solidFill>
                  <a:srgbClr val="20386C"/>
                </a:solidFill>
              </a:rPr>
              <a:t> </a:t>
            </a:r>
            <a:endParaRPr sz="220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it-IT" sz="2200"/>
              <a:t>Web-Karma (data integration tool)	</a:t>
            </a:r>
            <a:endParaRPr sz="2200"/>
          </a:p>
          <a:p>
            <a:pPr marL="0" marR="0" lvl="0" indent="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200" u="sng">
                <a:solidFill>
                  <a:schemeClr val="hlink"/>
                </a:solidFill>
                <a:hlinkClick r:id="rId6"/>
              </a:rPr>
              <a:t>https://usc-isi-i2.github.io/karma/</a:t>
            </a:r>
            <a:endParaRPr sz="2200"/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it-IT" sz="2000" u="sng">
                <a:solidFill>
                  <a:schemeClr val="hlink"/>
                </a:solidFill>
                <a:hlinkClick r:id="rId7"/>
              </a:rPr>
              <a:t>https://github.com/usc-isi-i2/Web-Karma/wiki/Installation%3A-One-Click-Install</a:t>
            </a:r>
            <a:r>
              <a:rPr lang="it-IT" sz="2000"/>
              <a:t> </a:t>
            </a:r>
            <a:endParaRPr sz="220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104"/>
          <p:cNvSpPr txBox="1">
            <a:spLocks noGrp="1"/>
          </p:cNvSpPr>
          <p:nvPr>
            <p:ph type="title"/>
          </p:nvPr>
        </p:nvSpPr>
        <p:spPr>
          <a:xfrm>
            <a:off x="831851" y="675699"/>
            <a:ext cx="10515600" cy="2852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SPARQL</a:t>
            </a:r>
            <a:endParaRPr/>
          </a:p>
        </p:txBody>
      </p:sp>
      <p:sp>
        <p:nvSpPr>
          <p:cNvPr id="954" name="Google Shape;954;p104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70</a:t>
            </a:fld>
            <a:endParaRPr/>
          </a:p>
        </p:txBody>
      </p:sp>
      <p:pic>
        <p:nvPicPr>
          <p:cNvPr id="956" name="Google Shape;956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1400" y="259675"/>
            <a:ext cx="3252600" cy="57813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105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SPARQL</a:t>
            </a:r>
            <a:endParaRPr/>
          </a:p>
        </p:txBody>
      </p:sp>
      <p:sp>
        <p:nvSpPr>
          <p:cNvPr id="963" name="Google Shape;963;p105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71</a:t>
            </a:fld>
            <a:endParaRPr/>
          </a:p>
        </p:txBody>
      </p:sp>
      <p:sp>
        <p:nvSpPr>
          <p:cNvPr id="964" name="Google Shape;964;p105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2600" b="1"/>
              <a:t>S</a:t>
            </a:r>
            <a:r>
              <a:rPr lang="it-IT" sz="2600"/>
              <a:t>PARQL </a:t>
            </a:r>
            <a:r>
              <a:rPr lang="it-IT" sz="2600" b="1"/>
              <a:t>P</a:t>
            </a:r>
            <a:r>
              <a:rPr lang="it-IT" sz="2600"/>
              <a:t>rotocol </a:t>
            </a:r>
            <a:r>
              <a:rPr lang="it-IT" sz="2600" b="1"/>
              <a:t>a</a:t>
            </a:r>
            <a:r>
              <a:rPr lang="it-IT" sz="2600"/>
              <a:t>nd </a:t>
            </a:r>
            <a:r>
              <a:rPr lang="it-IT" sz="2600" b="1"/>
              <a:t>R</a:t>
            </a:r>
            <a:r>
              <a:rPr lang="it-IT" sz="2600"/>
              <a:t>DF </a:t>
            </a:r>
            <a:r>
              <a:rPr lang="it-IT" sz="2600" b="1"/>
              <a:t>Q</a:t>
            </a:r>
            <a:r>
              <a:rPr lang="it-IT" sz="2600"/>
              <a:t>uery </a:t>
            </a:r>
            <a:r>
              <a:rPr lang="it-IT" sz="2600" b="1"/>
              <a:t>L</a:t>
            </a:r>
            <a:r>
              <a:rPr lang="it-IT" sz="2600"/>
              <a:t>anguage</a:t>
            </a:r>
            <a:endParaRPr sz="2600"/>
          </a:p>
          <a:p>
            <a:pPr marL="864000" lvl="1" indent="-41569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Calibri"/>
              <a:buChar char="○"/>
            </a:pPr>
            <a:r>
              <a:rPr lang="it-IT" sz="2600"/>
              <a:t>Recursive acronym</a:t>
            </a:r>
            <a:endParaRPr sz="2600"/>
          </a:p>
          <a:p>
            <a:pPr marL="864000" lvl="1" indent="-41569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Calibri"/>
              <a:buChar char="○"/>
            </a:pPr>
            <a:r>
              <a:rPr lang="it-IT" sz="2600"/>
              <a:t>Standardisation started in 2004</a:t>
            </a:r>
            <a:r>
              <a:rPr lang="it-IT" sz="2600">
                <a:solidFill>
                  <a:srgbClr val="20386C"/>
                </a:solidFill>
              </a:rPr>
              <a:t>, </a:t>
            </a:r>
            <a:r>
              <a:rPr lang="it-IT" sz="2600"/>
              <a:t>published 2008</a:t>
            </a:r>
            <a:endParaRPr sz="2600">
              <a:solidFill>
                <a:srgbClr val="20386C"/>
              </a:solidFill>
            </a:endParaRPr>
          </a:p>
          <a:p>
            <a:pPr marL="864000" lvl="1" indent="-41569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Calibri"/>
              <a:buChar char="○"/>
            </a:pPr>
            <a:r>
              <a:rPr lang="it-IT" sz="2600"/>
              <a:t>Note Protocol as well as Query language (unlike SQL)</a:t>
            </a:r>
            <a:endParaRPr sz="2600"/>
          </a:p>
          <a:p>
            <a:pPr marL="864000" lvl="1" indent="-41569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○"/>
            </a:pPr>
            <a:r>
              <a:rPr lang="it-IT" sz="2600"/>
              <a:t>SPARQL has several queries, we'll focus on </a:t>
            </a:r>
            <a:r>
              <a:rPr lang="it-IT" sz="2600" b="1"/>
              <a:t>SELECT</a:t>
            </a:r>
            <a:endParaRPr sz="2600">
              <a:solidFill>
                <a:srgbClr val="132148"/>
              </a:solidFill>
            </a:endParaRPr>
          </a:p>
          <a:p>
            <a:pPr marL="1295999" lvl="2" indent="-35238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■"/>
            </a:pPr>
            <a:r>
              <a:rPr lang="it-IT" sz="2200"/>
              <a:t>Also CONSTRUCT, ASK, and DESCRIBE</a:t>
            </a:r>
            <a:endParaRPr sz="2200">
              <a:solidFill>
                <a:srgbClr val="20386C"/>
              </a:solidFill>
            </a:endParaRPr>
          </a:p>
          <a:p>
            <a:pPr marL="1828800" lvl="3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it-IT" sz="2200"/>
              <a:t>And UNION, FILTER, LIMIT, OFFSET...  </a:t>
            </a:r>
            <a:endParaRPr sz="2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60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06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Getting started</a:t>
            </a:r>
            <a:endParaRPr/>
          </a:p>
        </p:txBody>
      </p:sp>
      <p:sp>
        <p:nvSpPr>
          <p:cNvPr id="971" name="Google Shape;971;p106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72</a:t>
            </a:fld>
            <a:endParaRPr/>
          </a:p>
        </p:txBody>
      </p:sp>
      <p:sp>
        <p:nvSpPr>
          <p:cNvPr id="972" name="Google Shape;972;p106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it-IT">
                <a:latin typeface="Arial"/>
                <a:ea typeface="Arial"/>
                <a:cs typeface="Arial"/>
                <a:sym typeface="Arial"/>
              </a:rPr>
              <a:t>You can use simple SPARQL queries to gain familiarity with the graph, e.g.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it-IT" b="1">
                <a:latin typeface="Arial"/>
                <a:ea typeface="Arial"/>
                <a:cs typeface="Arial"/>
                <a:sym typeface="Arial"/>
              </a:rPr>
              <a:t>List of all unique classes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SELECT DISTINCT ?type { ?s a ?type }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it-IT" b="1">
                <a:latin typeface="Arial"/>
                <a:ea typeface="Arial"/>
                <a:cs typeface="Arial"/>
                <a:sym typeface="Arial"/>
              </a:rPr>
              <a:t>List of all unique properties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SELECT DISTINCT ?p { ?s ?p ?o }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10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Examples with uploaded data</a:t>
            </a:r>
            <a:endParaRPr/>
          </a:p>
        </p:txBody>
      </p:sp>
      <p:sp>
        <p:nvSpPr>
          <p:cNvPr id="979" name="Google Shape;979;p107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73</a:t>
            </a:fld>
            <a:endParaRPr/>
          </a:p>
        </p:txBody>
      </p:sp>
      <p:sp>
        <p:nvSpPr>
          <p:cNvPr id="980" name="Google Shape;980;p107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800">
                <a:latin typeface="Arial"/>
                <a:ea typeface="Arial"/>
                <a:cs typeface="Arial"/>
                <a:sym typeface="Arial"/>
              </a:rPr>
              <a:t>SELECT *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800">
                <a:latin typeface="Arial"/>
                <a:ea typeface="Arial"/>
                <a:cs typeface="Arial"/>
                <a:sym typeface="Arial"/>
              </a:rPr>
              <a:t>WHERE {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800">
                <a:latin typeface="Arial"/>
                <a:ea typeface="Arial"/>
                <a:cs typeface="Arial"/>
                <a:sym typeface="Arial"/>
              </a:rPr>
              <a:t>	?s ?p ?o.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latin typeface="Arial"/>
                <a:ea typeface="Arial"/>
                <a:cs typeface="Arial"/>
                <a:sym typeface="Arial"/>
              </a:rPr>
              <a:t>}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latin typeface="Arial"/>
                <a:ea typeface="Arial"/>
                <a:cs typeface="Arial"/>
                <a:sym typeface="Arial"/>
              </a:rPr>
              <a:t>---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latin typeface="Arial"/>
                <a:ea typeface="Arial"/>
                <a:cs typeface="Arial"/>
                <a:sym typeface="Arial"/>
              </a:rPr>
              <a:t>PREFIX rdf: &lt;http://www.w3.org/1999/02/22-rdf-syntax-ns#&gt;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latin typeface="Arial"/>
                <a:ea typeface="Arial"/>
                <a:cs typeface="Arial"/>
                <a:sym typeface="Arial"/>
              </a:rPr>
              <a:t>PREFIX rdfs: &lt;http://www.w3.org/2000/01/rdf-schema#&gt;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latin typeface="Arial"/>
                <a:ea typeface="Arial"/>
                <a:cs typeface="Arial"/>
                <a:sym typeface="Arial"/>
              </a:rPr>
              <a:t>PREFIX foaf: &lt;http://xmlns.com/foaf/0.1/&gt;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latin typeface="Arial"/>
                <a:ea typeface="Arial"/>
                <a:cs typeface="Arial"/>
                <a:sym typeface="Arial"/>
              </a:rPr>
              <a:t>SELECT DISTINCT ?s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latin typeface="Arial"/>
                <a:ea typeface="Arial"/>
                <a:cs typeface="Arial"/>
                <a:sym typeface="Arial"/>
              </a:rPr>
              <a:t>WHERE {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latin typeface="Arial"/>
                <a:ea typeface="Arial"/>
                <a:cs typeface="Arial"/>
                <a:sym typeface="Arial"/>
              </a:rPr>
              <a:t>?s a foaf:Person .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latin typeface="Arial"/>
                <a:ea typeface="Arial"/>
                <a:cs typeface="Arial"/>
                <a:sym typeface="Arial"/>
              </a:rPr>
              <a:t>}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800">
                <a:latin typeface="Arial"/>
                <a:ea typeface="Arial"/>
                <a:cs typeface="Arial"/>
                <a:sym typeface="Arial"/>
              </a:rPr>
              <a:t>LIMIT 10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10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Not SPARQLing?</a:t>
            </a:r>
            <a:endParaRPr/>
          </a:p>
        </p:txBody>
      </p:sp>
      <p:sp>
        <p:nvSpPr>
          <p:cNvPr id="987" name="Google Shape;987;p108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74</a:t>
            </a:fld>
            <a:endParaRPr/>
          </a:p>
        </p:txBody>
      </p:sp>
      <p:sp>
        <p:nvSpPr>
          <p:cNvPr id="988" name="Google Shape;988;p108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Char char="•"/>
            </a:pPr>
            <a:r>
              <a:rPr lang="it-IT" sz="3000">
                <a:latin typeface="Arial"/>
                <a:ea typeface="Arial"/>
                <a:cs typeface="Arial"/>
                <a:sym typeface="Arial"/>
              </a:rPr>
              <a:t>Syntax errors (missing prefix, misplaced full stop, etc) you can catch by validating your query. </a:t>
            </a:r>
            <a:endParaRPr sz="3000">
              <a:latin typeface="Arial"/>
              <a:ea typeface="Arial"/>
              <a:cs typeface="Arial"/>
              <a:sym typeface="Arial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Char char="•"/>
            </a:pPr>
            <a:r>
              <a:rPr lang="it-IT" sz="3000">
                <a:latin typeface="Arial"/>
                <a:ea typeface="Arial"/>
                <a:cs typeface="Arial"/>
                <a:sym typeface="Arial"/>
              </a:rPr>
              <a:t>Logic problems are harder to solve as the SPARQL is valid, but it just doesn’t match the underlying graph.</a:t>
            </a:r>
            <a:endParaRPr sz="3000"/>
          </a:p>
        </p:txBody>
      </p:sp>
      <p:sp>
        <p:nvSpPr>
          <p:cNvPr id="989" name="Google Shape;989;p108"/>
          <p:cNvSpPr/>
          <p:nvPr/>
        </p:nvSpPr>
        <p:spPr>
          <a:xfrm>
            <a:off x="970816" y="6355223"/>
            <a:ext cx="71214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650" tIns="43650" rIns="43650" bIns="436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r>
              <a:rPr lang="it-IT"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Slide: Terhi Nurmikko-Fuller</a:t>
            </a:r>
            <a:endParaRPr sz="1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109"/>
          <p:cNvSpPr txBox="1">
            <a:spLocks noGrp="1"/>
          </p:cNvSpPr>
          <p:nvPr>
            <p:ph type="title"/>
          </p:nvPr>
        </p:nvSpPr>
        <p:spPr>
          <a:xfrm>
            <a:off x="288325" y="74697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Example</a:t>
            </a:r>
            <a:endParaRPr/>
          </a:p>
        </p:txBody>
      </p:sp>
      <p:sp>
        <p:nvSpPr>
          <p:cNvPr id="996" name="Google Shape;996;p109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75</a:t>
            </a:fld>
            <a:endParaRPr/>
          </a:p>
        </p:txBody>
      </p:sp>
      <p:sp>
        <p:nvSpPr>
          <p:cNvPr id="997" name="Google Shape;997;p109"/>
          <p:cNvSpPr txBox="1"/>
          <p:nvPr/>
        </p:nvSpPr>
        <p:spPr>
          <a:xfrm>
            <a:off x="2825675" y="753900"/>
            <a:ext cx="4811400" cy="53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prefix mo: &lt;http://purl.org/ontology/mo/&gt;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prefix xsd: &lt;http://www.w3.org/2001/XMLSchema#&gt;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prefix skos: &lt;http://www.w3.org/2004/02/skos/core#&gt;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prefix foaf: &lt;http://xmlns.com/foaf/0.1/&gt;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prefix rdfs: &lt;http://www.w3.org/2000/01/rdf-schema#&gt;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prefix event: &lt;http://purl.org/NET/c4dm/event.owl#&gt;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SELECT DISTINCT ?artist ?connection_to_Eldridge ?performance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WHERE {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?artist a foaf:Person 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  	mo:performed ?performance 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  	skos:closeMatch ?another_ID 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?performance a mo:Performance 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   	mo:performance_of ?work 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?work a mo:MusicalWork 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  	rdfs:label "Body and Soul" 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/>
              <a:t>&lt;http://dbpedia.org/resource/Roy_Eldridge&gt;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  	?connection_to_Eldridge ?another_ID . }</a:t>
            </a:r>
            <a:endParaRPr/>
          </a:p>
        </p:txBody>
      </p:sp>
      <p:sp>
        <p:nvSpPr>
          <p:cNvPr id="998" name="Google Shape;998;p109"/>
          <p:cNvSpPr txBox="1"/>
          <p:nvPr/>
        </p:nvSpPr>
        <p:spPr>
          <a:xfrm>
            <a:off x="7545000" y="753900"/>
            <a:ext cx="4338000" cy="53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TRANSLATION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Find recordings of Body and Soul by artists with a connection to Roy Eldridge and show me the artist, the type of connection to Eldridge and the performance.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9" name="Google Shape;999;p109"/>
          <p:cNvSpPr txBox="1"/>
          <p:nvPr/>
        </p:nvSpPr>
        <p:spPr>
          <a:xfrm>
            <a:off x="6781100" y="5875625"/>
            <a:ext cx="54990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u="sng">
                <a:solidFill>
                  <a:schemeClr val="hlink"/>
                </a:solidFill>
                <a:hlinkClick r:id="rId3"/>
              </a:rPr>
              <a:t>http://cdhr-linkeddata.anu.edu.au/jazzcats-sparql/sparql</a:t>
            </a:r>
            <a:r>
              <a:rPr lang="it-IT" sz="1600"/>
              <a:t> </a:t>
            </a:r>
            <a:endParaRPr sz="160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10"/>
          <p:cNvSpPr txBox="1">
            <a:spLocks noGrp="1"/>
          </p:cNvSpPr>
          <p:nvPr>
            <p:ph type="title"/>
          </p:nvPr>
        </p:nvSpPr>
        <p:spPr>
          <a:xfrm>
            <a:off x="831851" y="675699"/>
            <a:ext cx="10515600" cy="2852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Exercise 4</a:t>
            </a:r>
            <a:endParaRPr/>
          </a:p>
        </p:txBody>
      </p:sp>
      <p:sp>
        <p:nvSpPr>
          <p:cNvPr id="1006" name="Google Shape;1006;p110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/>
              <a:t>76</a:t>
            </a:fld>
            <a:endParaRPr/>
          </a:p>
        </p:txBody>
      </p:sp>
      <p:sp>
        <p:nvSpPr>
          <p:cNvPr id="1007" name="Google Shape;1007;p110"/>
          <p:cNvSpPr txBox="1">
            <a:spLocks noGrp="1"/>
          </p:cNvSpPr>
          <p:nvPr>
            <p:ph type="body" idx="1"/>
          </p:nvPr>
        </p:nvSpPr>
        <p:spPr>
          <a:xfrm>
            <a:off x="838200" y="3640508"/>
            <a:ext cx="10515600" cy="253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/>
              <a:t>SPARQL</a:t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11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Exercise 4a: Wikidata SPARQL</a:t>
            </a:r>
            <a:endParaRPr/>
          </a:p>
        </p:txBody>
      </p:sp>
      <p:sp>
        <p:nvSpPr>
          <p:cNvPr id="1014" name="Google Shape;1014;p111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77</a:t>
            </a:fld>
            <a:endParaRPr/>
          </a:p>
        </p:txBody>
      </p:sp>
      <p:sp>
        <p:nvSpPr>
          <p:cNvPr id="1015" name="Google Shape;1015;p111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it-IT" dirty="0"/>
              <a:t>Go to </a:t>
            </a:r>
            <a:r>
              <a:rPr lang="it-IT" u="sng" dirty="0">
                <a:solidFill>
                  <a:schemeClr val="hlink"/>
                </a:solidFill>
                <a:hlinkClick r:id="rId3"/>
              </a:rPr>
              <a:t>https://query.wikidata.org/</a:t>
            </a:r>
            <a:r>
              <a:rPr lang="it-IT" dirty="0"/>
              <a:t> </a:t>
            </a:r>
            <a:endParaRPr dirty="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it-IT" dirty="0"/>
              <a:t>Explore and amend a Wikidata example query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it-IT" dirty="0"/>
              <a:t>Paste the short URL for the query into </a:t>
            </a:r>
            <a:r>
              <a:rPr lang="it-IT" u="sng" dirty="0">
                <a:solidFill>
                  <a:schemeClr val="hlink"/>
                </a:solidFill>
                <a:hlinkClick r:id="rId4"/>
              </a:rPr>
              <a:t>http://bit.ly/LDexercises</a:t>
            </a:r>
            <a:r>
              <a:rPr lang="it-IT" dirty="0"/>
              <a:t>  </a:t>
            </a:r>
            <a:endParaRPr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11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Exercise 4b: Explore another endpoint</a:t>
            </a:r>
            <a:endParaRPr/>
          </a:p>
        </p:txBody>
      </p:sp>
      <p:sp>
        <p:nvSpPr>
          <p:cNvPr id="1022" name="Google Shape;1022;p112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78</a:t>
            </a:fld>
            <a:endParaRPr/>
          </a:p>
        </p:txBody>
      </p:sp>
      <p:sp>
        <p:nvSpPr>
          <p:cNvPr id="1023" name="Google Shape;1023;p112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it-IT" sz="2400" u="sng">
                <a:solidFill>
                  <a:schemeClr val="hlink"/>
                </a:solidFill>
                <a:hlinkClick r:id="rId3"/>
              </a:rPr>
              <a:t>https://www.ebi.ac.uk/rdf/services/sparql</a:t>
            </a:r>
            <a:endParaRPr sz="2400"/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it-IT" sz="2400" u="sng">
                <a:solidFill>
                  <a:schemeClr val="hlink"/>
                </a:solidFill>
                <a:hlinkClick r:id="rId4"/>
              </a:rPr>
              <a:t>https://sparql.rhea-db.org/sparql</a:t>
            </a:r>
            <a:r>
              <a:rPr lang="it-IT" sz="2400"/>
              <a:t> </a:t>
            </a:r>
            <a:endParaRPr sz="2400"/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it-IT" sz="2400" u="sng">
                <a:solidFill>
                  <a:schemeClr val="hlink"/>
                </a:solidFill>
                <a:hlinkClick r:id="rId5"/>
              </a:rPr>
              <a:t>https://sparql.uniprot.org/</a:t>
            </a:r>
            <a:r>
              <a:rPr lang="it-IT" sz="2400"/>
              <a:t> </a:t>
            </a:r>
            <a:endParaRPr sz="2400"/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it-IT" sz="2400" u="sng">
                <a:solidFill>
                  <a:schemeClr val="hlink"/>
                </a:solidFill>
                <a:hlinkClick r:id="rId6"/>
              </a:rPr>
              <a:t>https://sparql.orthodb.org/</a:t>
            </a:r>
            <a:r>
              <a:rPr lang="it-IT" sz="2400"/>
              <a:t> </a:t>
            </a:r>
            <a:endParaRPr sz="2400"/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it-IT" sz="2400" u="sng">
                <a:solidFill>
                  <a:schemeClr val="hlink"/>
                </a:solidFill>
                <a:hlinkClick r:id="rId7"/>
              </a:rPr>
              <a:t>http://nomisma.org/sparql</a:t>
            </a:r>
            <a:r>
              <a:rPr lang="it-IT" sz="2400"/>
              <a:t> </a:t>
            </a:r>
            <a:endParaRPr sz="2400"/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it-IT" sz="2400" u="sng">
                <a:solidFill>
                  <a:schemeClr val="hlink"/>
                </a:solidFill>
                <a:hlinkClick r:id="rId8"/>
              </a:rPr>
              <a:t>https://bnb.data.bl.uk/flint-sparql</a:t>
            </a:r>
            <a:r>
              <a:rPr lang="it-IT" sz="2400"/>
              <a:t> </a:t>
            </a:r>
            <a:endParaRPr sz="2400"/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it-IT" sz="2400" u="sng">
                <a:solidFill>
                  <a:schemeClr val="hlink"/>
                </a:solidFill>
                <a:hlinkClick r:id="rId9"/>
              </a:rPr>
              <a:t>https://jpsearch.go.jp/rdf/sparql/easy/</a:t>
            </a:r>
            <a:r>
              <a:rPr lang="it-IT" sz="2400"/>
              <a:t> </a:t>
            </a:r>
            <a:endParaRPr sz="240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2400"/>
              <a:t>Yet Another SPARQL GUI </a:t>
            </a:r>
            <a:r>
              <a:rPr lang="it-IT" sz="2400" u="sng">
                <a:solidFill>
                  <a:schemeClr val="hlink"/>
                </a:solidFill>
                <a:hlinkClick r:id="rId10"/>
              </a:rPr>
              <a:t>https://yasgui.org/</a:t>
            </a:r>
            <a:r>
              <a:rPr lang="it-IT" sz="2400"/>
              <a:t> (select an endpoint)</a:t>
            </a:r>
            <a:endParaRPr sz="240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11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Useful resources</a:t>
            </a:r>
            <a:endParaRPr/>
          </a:p>
        </p:txBody>
      </p:sp>
      <p:sp>
        <p:nvSpPr>
          <p:cNvPr id="1030" name="Google Shape;1030;p113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79</a:t>
            </a:fld>
            <a:endParaRPr/>
          </a:p>
        </p:txBody>
      </p:sp>
      <p:sp>
        <p:nvSpPr>
          <p:cNvPr id="1031" name="Google Shape;1031;p113"/>
          <p:cNvSpPr txBox="1">
            <a:spLocks noGrp="1"/>
          </p:cNvSpPr>
          <p:nvPr>
            <p:ph type="body" idx="1"/>
          </p:nvPr>
        </p:nvSpPr>
        <p:spPr>
          <a:xfrm>
            <a:off x="843175" y="1842725"/>
            <a:ext cx="59844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it-IT" sz="3000"/>
              <a:t>Learning SPARQL book ----&gt;</a:t>
            </a:r>
            <a:endParaRPr sz="3000"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it-IT" sz="30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http://sparql-playground.sib.swiss/</a:t>
            </a:r>
            <a:r>
              <a:rPr lang="it-IT" sz="3000">
                <a:latin typeface="Arial"/>
                <a:ea typeface="Arial"/>
                <a:cs typeface="Arial"/>
                <a:sym typeface="Arial"/>
              </a:rPr>
              <a:t> </a:t>
            </a:r>
            <a:endParaRPr sz="30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 sz="30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it-IT" sz="30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https://prefix.cc/</a:t>
            </a:r>
            <a:r>
              <a:rPr lang="it-IT" sz="3000">
                <a:latin typeface="Arial"/>
                <a:ea typeface="Arial"/>
                <a:cs typeface="Arial"/>
                <a:sym typeface="Arial"/>
              </a:rPr>
              <a:t> </a:t>
            </a:r>
            <a:endParaRPr sz="30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1032" name="Google Shape;1032;p1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8300" y="933450"/>
            <a:ext cx="3800475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11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Validation tools</a:t>
            </a:r>
            <a:endParaRPr/>
          </a:p>
        </p:txBody>
      </p:sp>
      <p:sp>
        <p:nvSpPr>
          <p:cNvPr id="1039" name="Google Shape;1039;p114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80</a:t>
            </a:fld>
            <a:endParaRPr/>
          </a:p>
        </p:txBody>
      </p:sp>
      <p:sp>
        <p:nvSpPr>
          <p:cNvPr id="1040" name="Google Shape;1040;p114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it-IT" sz="2400" u="sng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http://sparql.org/query-validator.html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it-IT" sz="2400" u="sng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http://sws.ifi.uio.no/sparqler/validator.html</a:t>
            </a:r>
            <a:r>
              <a:rPr lang="it-IT" sz="2400">
                <a:latin typeface="Arial"/>
                <a:ea typeface="Arial"/>
                <a:cs typeface="Arial"/>
                <a:sym typeface="Arial"/>
              </a:rPr>
              <a:t> 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it-IT" sz="2400" u="sng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http://linked.bodc.ac.uk/validate/query</a:t>
            </a:r>
            <a:r>
              <a:rPr lang="it-IT" sz="24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115"/>
          <p:cNvSpPr txBox="1">
            <a:spLocks noGrp="1"/>
          </p:cNvSpPr>
          <p:nvPr>
            <p:ph type="title"/>
          </p:nvPr>
        </p:nvSpPr>
        <p:spPr>
          <a:xfrm>
            <a:off x="831851" y="675699"/>
            <a:ext cx="10515600" cy="2852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Summary and discussion</a:t>
            </a:r>
            <a:endParaRPr/>
          </a:p>
        </p:txBody>
      </p:sp>
      <p:sp>
        <p:nvSpPr>
          <p:cNvPr id="1047" name="Google Shape;1047;p115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81</a:t>
            </a:fld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116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000"/>
              <a:t>Summary</a:t>
            </a:r>
            <a:endParaRPr sz="5000"/>
          </a:p>
        </p:txBody>
      </p:sp>
      <p:sp>
        <p:nvSpPr>
          <p:cNvPr id="1055" name="Google Shape;1055;p116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82</a:t>
            </a:fld>
            <a:endParaRPr/>
          </a:p>
        </p:txBody>
      </p:sp>
      <p:pic>
        <p:nvPicPr>
          <p:cNvPr id="1056" name="Google Shape;1056;p1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07550" y="470125"/>
            <a:ext cx="1466700" cy="14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1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1825" y="2332600"/>
            <a:ext cx="3673025" cy="2448724"/>
          </a:xfrm>
          <a:prstGeom prst="rect">
            <a:avLst/>
          </a:prstGeom>
          <a:noFill/>
          <a:ln>
            <a:noFill/>
          </a:ln>
        </p:spPr>
      </p:pic>
      <p:sp>
        <p:nvSpPr>
          <p:cNvPr id="1058" name="Google Shape;1058;p116"/>
          <p:cNvSpPr/>
          <p:nvPr/>
        </p:nvSpPr>
        <p:spPr>
          <a:xfrm>
            <a:off x="838200" y="5211939"/>
            <a:ext cx="3438300" cy="8949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700">
                <a:latin typeface="Courier New"/>
                <a:ea typeface="Courier New"/>
                <a:cs typeface="Courier New"/>
                <a:sym typeface="Courier New"/>
              </a:rPr>
              <a:t>S</a:t>
            </a:r>
            <a:r>
              <a:rPr lang="it-IT" sz="3700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ubject</a:t>
            </a:r>
            <a:endParaRPr sz="2400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59" name="Google Shape;1059;p116"/>
          <p:cNvSpPr/>
          <p:nvPr/>
        </p:nvSpPr>
        <p:spPr>
          <a:xfrm>
            <a:off x="6769241" y="5211939"/>
            <a:ext cx="3438300" cy="8949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700"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it-IT" sz="3700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bject</a:t>
            </a:r>
            <a:endParaRPr sz="2400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060" name="Google Shape;1060;p116"/>
          <p:cNvCxnSpPr>
            <a:stCxn id="1058" idx="6"/>
            <a:endCxn id="1059" idx="2"/>
          </p:cNvCxnSpPr>
          <p:nvPr/>
        </p:nvCxnSpPr>
        <p:spPr>
          <a:xfrm>
            <a:off x="4276500" y="5659389"/>
            <a:ext cx="24927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61" name="Google Shape;1061;p116"/>
          <p:cNvSpPr txBox="1"/>
          <p:nvPr/>
        </p:nvSpPr>
        <p:spPr>
          <a:xfrm>
            <a:off x="4486374" y="5335550"/>
            <a:ext cx="1896600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latin typeface="Courier New"/>
                <a:ea typeface="Courier New"/>
                <a:cs typeface="Courier New"/>
                <a:sym typeface="Courier New"/>
              </a:rPr>
              <a:t>predicate</a:t>
            </a:r>
            <a:endParaRPr sz="2400"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062" name="Google Shape;1062;p1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650" y="1204625"/>
            <a:ext cx="2226000" cy="222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3" name="Google Shape;1063;p1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43100" y="2249063"/>
            <a:ext cx="3673037" cy="240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11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Revisiting FAIR</a:t>
            </a:r>
            <a:endParaRPr/>
          </a:p>
        </p:txBody>
      </p:sp>
      <p:sp>
        <p:nvSpPr>
          <p:cNvPr id="1070" name="Google Shape;1070;p117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83</a:t>
            </a:fld>
            <a:endParaRPr/>
          </a:p>
        </p:txBody>
      </p:sp>
      <p:sp>
        <p:nvSpPr>
          <p:cNvPr id="1071" name="Google Shape;1071;p117"/>
          <p:cNvSpPr txBox="1"/>
          <p:nvPr/>
        </p:nvSpPr>
        <p:spPr>
          <a:xfrm>
            <a:off x="1409972" y="1462215"/>
            <a:ext cx="4213500" cy="16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Findable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F1. (meta)data are assigned a globally unique and eternally persistent identifier.</a:t>
            </a:r>
            <a:b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F2. data are described with rich metadata.</a:t>
            </a:r>
            <a:b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F3. (meta)data are registered or indexed in a searchable resource.</a:t>
            </a:r>
            <a:b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F4. metadata specify the data identifier.</a:t>
            </a:r>
            <a:endParaRPr sz="1600"/>
          </a:p>
        </p:txBody>
      </p:sp>
      <p:sp>
        <p:nvSpPr>
          <p:cNvPr id="1072" name="Google Shape;1072;p117"/>
          <p:cNvSpPr txBox="1"/>
          <p:nvPr/>
        </p:nvSpPr>
        <p:spPr>
          <a:xfrm>
            <a:off x="5623331" y="1462215"/>
            <a:ext cx="4821600" cy="20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Accessible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A1. (meta)data are retrievable by their identifier using a standardized communications protocol.</a:t>
            </a:r>
            <a:endParaRPr sz="1600"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A1.1 the protocol is open, free, and universally implementable.</a:t>
            </a:r>
            <a:endParaRPr sz="1600"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A1.2 the protocol allows for an authentication and authorization procedure, where necessary.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A2. metadata are accessible, even when the data are no longer available.</a:t>
            </a:r>
            <a:endParaRPr sz="1600"/>
          </a:p>
        </p:txBody>
      </p:sp>
      <p:sp>
        <p:nvSpPr>
          <p:cNvPr id="1073" name="Google Shape;1073;p117"/>
          <p:cNvSpPr txBox="1"/>
          <p:nvPr/>
        </p:nvSpPr>
        <p:spPr>
          <a:xfrm>
            <a:off x="1409972" y="4044526"/>
            <a:ext cx="4213500" cy="18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Interoperable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I1. (meta)data use a formal, accessible, shared, and broadly applicable language for knowledge representation.</a:t>
            </a:r>
            <a:b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I2. (meta)data use vocabularies that follow FAIR principles.</a:t>
            </a:r>
            <a:b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I3. (meta)data include qualified references to other (meta)data.</a:t>
            </a:r>
            <a:endParaRPr sz="1600"/>
          </a:p>
        </p:txBody>
      </p:sp>
      <p:sp>
        <p:nvSpPr>
          <p:cNvPr id="1074" name="Google Shape;1074;p117"/>
          <p:cNvSpPr txBox="1"/>
          <p:nvPr/>
        </p:nvSpPr>
        <p:spPr>
          <a:xfrm>
            <a:off x="5623330" y="4037217"/>
            <a:ext cx="4821600" cy="18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Reusable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R1. meta(data) have a plurality of accurate and relevant attributes.</a:t>
            </a:r>
            <a:endParaRPr sz="1600"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R1.1. (meta)data are released with a clear and accessible data usage license.</a:t>
            </a:r>
            <a:endParaRPr sz="1600"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R1.2. (meta)data are associated with their provenance.</a:t>
            </a:r>
            <a:br>
              <a:rPr lang="it-IT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R1.3. (meta)data meet domain-relevant community standards.</a:t>
            </a:r>
            <a:endParaRPr sz="1600"/>
          </a:p>
        </p:txBody>
      </p:sp>
      <p:pic>
        <p:nvPicPr>
          <p:cNvPr id="1075" name="Google Shape;1075;p117"/>
          <p:cNvPicPr preferRelativeResize="0"/>
          <p:nvPr/>
        </p:nvPicPr>
        <p:blipFill rotWithShape="1">
          <a:blip r:embed="rId3">
            <a:alphaModFix/>
          </a:blip>
          <a:srcRect t="23810" b="24731"/>
          <a:stretch/>
        </p:blipFill>
        <p:spPr>
          <a:xfrm>
            <a:off x="8865575" y="93925"/>
            <a:ext cx="3209125" cy="110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p11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Acknowledgements</a:t>
            </a:r>
            <a:endParaRPr/>
          </a:p>
        </p:txBody>
      </p:sp>
      <p:sp>
        <p:nvSpPr>
          <p:cNvPr id="1082" name="Google Shape;1082;p118"/>
          <p:cNvSpPr txBox="1">
            <a:spLocks noGrp="1"/>
          </p:cNvSpPr>
          <p:nvPr>
            <p:ph type="sldNum" idx="12"/>
          </p:nvPr>
        </p:nvSpPr>
        <p:spPr>
          <a:xfrm>
            <a:off x="30196" y="6526063"/>
            <a:ext cx="981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84</a:t>
            </a:fld>
            <a:endParaRPr/>
          </a:p>
        </p:txBody>
      </p:sp>
      <p:sp>
        <p:nvSpPr>
          <p:cNvPr id="1083" name="Google Shape;1083;p118"/>
          <p:cNvSpPr txBox="1">
            <a:spLocks noGrp="1"/>
          </p:cNvSpPr>
          <p:nvPr>
            <p:ph type="body" idx="1"/>
          </p:nvPr>
        </p:nvSpPr>
        <p:spPr>
          <a:xfrm>
            <a:off x="843164" y="18427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800"/>
              <a:t>Terhi Nurmikko-Fuller, </a:t>
            </a:r>
            <a:r>
              <a:rPr lang="it-IT" sz="1800" i="1"/>
              <a:t>Australian National University</a:t>
            </a:r>
            <a:endParaRPr sz="1800" i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800"/>
              <a:t>David Weigl, </a:t>
            </a:r>
            <a:r>
              <a:rPr lang="it-IT" sz="1800" i="1"/>
              <a:t>University of Music and Performing Arts Vienna</a:t>
            </a:r>
            <a:endParaRPr sz="1800" i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800"/>
              <a:t>Stefan Münnich, </a:t>
            </a:r>
            <a:r>
              <a:rPr lang="it-IT" sz="1800" i="1"/>
              <a:t>Universität Basel</a:t>
            </a:r>
            <a:endParaRPr sz="1800" i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 i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800"/>
              <a:t>Contact: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800" u="sng">
                <a:solidFill>
                  <a:schemeClr val="hlink"/>
                </a:solidFill>
                <a:hlinkClick r:id="rId3"/>
              </a:rPr>
              <a:t>bangert@sub.uni-goettingen.de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800"/>
              <a:t>@enigmaticocean</a:t>
            </a:r>
            <a:endParaRPr sz="1800"/>
          </a:p>
        </p:txBody>
      </p:sp>
      <p:pic>
        <p:nvPicPr>
          <p:cNvPr id="1084" name="Google Shape;1084;p1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326" y="5216713"/>
            <a:ext cx="4841800" cy="96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5" name="Google Shape;1085;p1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37189" y="4941988"/>
            <a:ext cx="1802164" cy="132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6" name="Google Shape;1086;p1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728848" y="5270713"/>
            <a:ext cx="3035825" cy="8617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ster slide">
  <a:themeElements>
    <a:clrScheme name="Tema di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NUPowerpointTemplate2010">
  <a:themeElements>
    <a:clrScheme name="ANUPowerpointTemplate201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5009</Words>
  <Application>Microsoft Office PowerPoint</Application>
  <PresentationFormat>Widescreen</PresentationFormat>
  <Paragraphs>857</Paragraphs>
  <Slides>84</Slides>
  <Notes>84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84</vt:i4>
      </vt:variant>
    </vt:vector>
  </HeadingPairs>
  <TitlesOfParts>
    <vt:vector size="97" baseType="lpstr">
      <vt:lpstr>Arial</vt:lpstr>
      <vt:lpstr>Helvetica Neue</vt:lpstr>
      <vt:lpstr>Calibri</vt:lpstr>
      <vt:lpstr>Courier New</vt:lpstr>
      <vt:lpstr>Lato</vt:lpstr>
      <vt:lpstr>Helvetica Neue Light</vt:lpstr>
      <vt:lpstr>Noto Sans Symbols</vt:lpstr>
      <vt:lpstr>Consolas</vt:lpstr>
      <vt:lpstr>Verdana</vt:lpstr>
      <vt:lpstr>Raleway</vt:lpstr>
      <vt:lpstr>Master slide</vt:lpstr>
      <vt:lpstr>Streamline</vt:lpstr>
      <vt:lpstr>ANUPowerpointTemplate2010</vt:lpstr>
      <vt:lpstr>An introduction to Linked Data  CODATA-RDA School of Research Data Science, 16 August 2019</vt:lpstr>
      <vt:lpstr>Introduction</vt:lpstr>
      <vt:lpstr>Aims for today</vt:lpstr>
      <vt:lpstr>Outline</vt:lpstr>
      <vt:lpstr>FAIR</vt:lpstr>
      <vt:lpstr>Theory and basics</vt:lpstr>
      <vt:lpstr>Jargon busting</vt:lpstr>
      <vt:lpstr>Basics</vt:lpstr>
      <vt:lpstr>Some comparisons</vt:lpstr>
      <vt:lpstr>Theory Pt 1</vt:lpstr>
      <vt:lpstr>Internet</vt:lpstr>
      <vt:lpstr>Web</vt:lpstr>
      <vt:lpstr>Semantic Web</vt:lpstr>
      <vt:lpstr>PowerPoint Presentation</vt:lpstr>
      <vt:lpstr>Semantic Web      Linked Data</vt:lpstr>
      <vt:lpstr>Linked Data vs Linked Open Data vs Open Data</vt:lpstr>
      <vt:lpstr>Linked Open Data standards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Theory Pt 2</vt:lpstr>
      <vt:lpstr>RDF</vt:lpstr>
      <vt:lpstr>RDF triple</vt:lpstr>
      <vt:lpstr>URIs everywhere!</vt:lpstr>
      <vt:lpstr>RDF triple</vt:lpstr>
      <vt:lpstr>Why URIs are awesome</vt:lpstr>
      <vt:lpstr>RDFS and OWL</vt:lpstr>
      <vt:lpstr>Exercise 1</vt:lpstr>
      <vt:lpstr>Exercise 1: Follow your nose</vt:lpstr>
      <vt:lpstr>What is Wikidata?</vt:lpstr>
      <vt:lpstr>Wikidata and FAIR</vt:lpstr>
      <vt:lpstr>Other uses of Wikidata</vt:lpstr>
      <vt:lpstr>PowerPoint Presentation</vt:lpstr>
      <vt:lpstr>PowerPoint Presentation</vt:lpstr>
      <vt:lpstr>PowerPoint Presentation</vt:lpstr>
      <vt:lpstr>Serialisation</vt:lpstr>
      <vt:lpstr>Reading .ttl</vt:lpstr>
      <vt:lpstr>PowerPoint Presentation</vt:lpstr>
      <vt:lpstr>Ontologies</vt:lpstr>
      <vt:lpstr>What’s an ontology?</vt:lpstr>
      <vt:lpstr>What’s an ontology?</vt:lpstr>
      <vt:lpstr>What’s an ontology?</vt:lpstr>
      <vt:lpstr>What do our ontologies express?</vt:lpstr>
      <vt:lpstr>Different levels</vt:lpstr>
      <vt:lpstr>Different levels of complexity</vt:lpstr>
      <vt:lpstr>How do we know what they mean?</vt:lpstr>
      <vt:lpstr>Ontologies you see everywhere</vt:lpstr>
      <vt:lpstr>Other examples</vt:lpstr>
      <vt:lpstr>PowerPoint Presentation</vt:lpstr>
      <vt:lpstr>RDFS and OWL (recap)</vt:lpstr>
      <vt:lpstr>Structuring RDF</vt:lpstr>
      <vt:lpstr>RDF Schema (detail)</vt:lpstr>
      <vt:lpstr>Domain and Range</vt:lpstr>
      <vt:lpstr>Exercise 2</vt:lpstr>
      <vt:lpstr>Exercise 2: Ontologies</vt:lpstr>
      <vt:lpstr>Ontologies in practice</vt:lpstr>
      <vt:lpstr>Ontologies in practice</vt:lpstr>
      <vt:lpstr>Producing RDF</vt:lpstr>
      <vt:lpstr>Exercise 3</vt:lpstr>
      <vt:lpstr>Goal: create some triples</vt:lpstr>
      <vt:lpstr>Exercise 3: Building triples</vt:lpstr>
      <vt:lpstr>Triplestores</vt:lpstr>
      <vt:lpstr>Triplestores</vt:lpstr>
      <vt:lpstr>Demo</vt:lpstr>
      <vt:lpstr>Options for producing RDF</vt:lpstr>
      <vt:lpstr>Useful tools</vt:lpstr>
      <vt:lpstr>SPARQL</vt:lpstr>
      <vt:lpstr>SPARQL</vt:lpstr>
      <vt:lpstr>Getting started</vt:lpstr>
      <vt:lpstr>Examples with uploaded data</vt:lpstr>
      <vt:lpstr>Not SPARQLing?</vt:lpstr>
      <vt:lpstr>Example</vt:lpstr>
      <vt:lpstr>Exercise 4</vt:lpstr>
      <vt:lpstr>Exercise 4a: Wikidata SPARQL</vt:lpstr>
      <vt:lpstr>Exercise 4b: Explore another endpoint</vt:lpstr>
      <vt:lpstr>Useful resources</vt:lpstr>
      <vt:lpstr>Validation tools</vt:lpstr>
      <vt:lpstr>Summary and discussion</vt:lpstr>
      <vt:lpstr>Summary</vt:lpstr>
      <vt:lpstr>Revisiting FAIR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introduction to Linked Data  CODATA-RDA School of Research Data Science, 16 August 2019</dc:title>
  <cp:lastModifiedBy>Daniel Bangert</cp:lastModifiedBy>
  <cp:revision>3</cp:revision>
  <dcterms:modified xsi:type="dcterms:W3CDTF">2021-04-22T23:08:28Z</dcterms:modified>
</cp:coreProperties>
</file>