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48"/>
  </p:notesMasterIdLst>
  <p:handoutMasterIdLst>
    <p:handoutMasterId r:id="rId49"/>
  </p:handoutMasterIdLst>
  <p:sldIdLst>
    <p:sldId id="353" r:id="rId5"/>
    <p:sldId id="382" r:id="rId6"/>
    <p:sldId id="809" r:id="rId7"/>
    <p:sldId id="471" r:id="rId8"/>
    <p:sldId id="320" r:id="rId9"/>
    <p:sldId id="317" r:id="rId10"/>
    <p:sldId id="303" r:id="rId11"/>
    <p:sldId id="977" r:id="rId12"/>
    <p:sldId id="326" r:id="rId13"/>
    <p:sldId id="322" r:id="rId14"/>
    <p:sldId id="323" r:id="rId15"/>
    <p:sldId id="324" r:id="rId16"/>
    <p:sldId id="301" r:id="rId17"/>
    <p:sldId id="287" r:id="rId18"/>
    <p:sldId id="975" r:id="rId19"/>
    <p:sldId id="976" r:id="rId20"/>
    <p:sldId id="321" r:id="rId21"/>
    <p:sldId id="360" r:id="rId22"/>
    <p:sldId id="970" r:id="rId23"/>
    <p:sldId id="356" r:id="rId24"/>
    <p:sldId id="357" r:id="rId25"/>
    <p:sldId id="374" r:id="rId26"/>
    <p:sldId id="358" r:id="rId27"/>
    <p:sldId id="359" r:id="rId28"/>
    <p:sldId id="361" r:id="rId29"/>
    <p:sldId id="388" r:id="rId30"/>
    <p:sldId id="362" r:id="rId31"/>
    <p:sldId id="375" r:id="rId32"/>
    <p:sldId id="376" r:id="rId33"/>
    <p:sldId id="377" r:id="rId34"/>
    <p:sldId id="378" r:id="rId35"/>
    <p:sldId id="379" r:id="rId36"/>
    <p:sldId id="381" r:id="rId37"/>
    <p:sldId id="380" r:id="rId38"/>
    <p:sldId id="364" r:id="rId39"/>
    <p:sldId id="365" r:id="rId40"/>
    <p:sldId id="366" r:id="rId41"/>
    <p:sldId id="367" r:id="rId42"/>
    <p:sldId id="368" r:id="rId43"/>
    <p:sldId id="369" r:id="rId44"/>
    <p:sldId id="370" r:id="rId45"/>
    <p:sldId id="373" r:id="rId46"/>
    <p:sldId id="371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3E"/>
    <a:srgbClr val="7FA1C9"/>
    <a:srgbClr val="F2673C"/>
    <a:srgbClr val="F88966"/>
    <a:srgbClr val="00ACC1"/>
    <a:srgbClr val="5DC7C1"/>
    <a:srgbClr val="489893"/>
    <a:srgbClr val="CB2D2D"/>
    <a:srgbClr val="D9E1E2"/>
    <a:srgbClr val="E14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23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8" d="100"/>
          <a:sy n="158" d="100"/>
        </p:scale>
        <p:origin x="46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5FACB4-8969-4C17-8EDD-A7ED2113B5A5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13E2B98-0E31-4B6D-B33D-B1FF60D7C75C}">
      <dgm:prSet phldrT="[Text]" custT="1"/>
      <dgm:spPr>
        <a:xfrm>
          <a:off x="189254" y="1965935"/>
          <a:ext cx="1720708" cy="15083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BE" sz="1400" b="1" dirty="0">
              <a:solidFill>
                <a:srgbClr val="0F5494"/>
              </a:solidFill>
              <a:latin typeface="Verdana"/>
              <a:ea typeface="+mn-ea"/>
              <a:cs typeface="+mn-cs"/>
            </a:rPr>
            <a:t>FP7</a:t>
          </a:r>
        </a:p>
        <a:p>
          <a:pPr>
            <a:buNone/>
          </a:pPr>
          <a:r>
            <a:rPr lang="fr-BE" sz="14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1400" b="1" dirty="0">
              <a:solidFill>
                <a:srgbClr val="00B0F0"/>
              </a:solidFill>
              <a:latin typeface="Verdana"/>
              <a:ea typeface="+mn-ea"/>
              <a:cs typeface="+mn-cs"/>
            </a:rPr>
            <a:t>Pilot</a:t>
          </a:r>
        </a:p>
        <a:p>
          <a:pPr>
            <a:buNone/>
          </a:pPr>
          <a:r>
            <a:rPr lang="fr-BE" sz="1400" b="0" dirty="0">
              <a:solidFill>
                <a:srgbClr val="2D2D8A"/>
              </a:solidFill>
              <a:latin typeface="Verdana"/>
              <a:ea typeface="+mn-ea"/>
              <a:cs typeface="+mn-cs"/>
            </a:rPr>
            <a:t>Deposit and open access</a:t>
          </a:r>
          <a:endParaRPr lang="en-GB" sz="1400" b="0" dirty="0">
            <a:solidFill>
              <a:srgbClr val="2D2D8A"/>
            </a:solidFill>
            <a:latin typeface="Verdana"/>
            <a:ea typeface="+mn-ea"/>
            <a:cs typeface="+mn-cs"/>
          </a:endParaRPr>
        </a:p>
      </dgm:t>
    </dgm:pt>
    <dgm:pt modelId="{E549E5BE-149C-4823-863C-10ECA627EE3B}" type="parTrans" cxnId="{0E95B327-E65C-4C64-959F-2DF726D85328}">
      <dgm:prSet/>
      <dgm:spPr/>
      <dgm:t>
        <a:bodyPr/>
        <a:lstStyle/>
        <a:p>
          <a:endParaRPr lang="en-GB"/>
        </a:p>
      </dgm:t>
    </dgm:pt>
    <dgm:pt modelId="{9932FCC9-7EC9-4B97-A75D-11612A5D56FE}" type="sibTrans" cxnId="{0E95B327-E65C-4C64-959F-2DF726D85328}">
      <dgm:prSet/>
      <dgm:spPr/>
      <dgm:t>
        <a:bodyPr/>
        <a:lstStyle/>
        <a:p>
          <a:endParaRPr lang="en-GB"/>
        </a:p>
      </dgm:t>
    </dgm:pt>
    <dgm:pt modelId="{FBE439DE-74BE-4E8B-8EA4-946F833CA123}">
      <dgm:prSet phldrT="[Text]" custT="1"/>
      <dgm:spPr>
        <a:xfrm>
          <a:off x="2295738" y="1444684"/>
          <a:ext cx="1720708" cy="15083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BE" sz="1400" b="1" dirty="0">
              <a:solidFill>
                <a:srgbClr val="0F5494"/>
              </a:solidFill>
              <a:latin typeface="Verdana"/>
              <a:ea typeface="+mn-ea"/>
              <a:cs typeface="+mn-cs"/>
            </a:rPr>
            <a:t>H2020</a:t>
          </a:r>
        </a:p>
        <a:p>
          <a:pPr>
            <a:buNone/>
          </a:pPr>
          <a:r>
            <a:rPr lang="fr-BE" sz="14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1400" b="1" dirty="0">
              <a:solidFill>
                <a:srgbClr val="00B0F0"/>
              </a:solidFill>
              <a:latin typeface="Verdana"/>
              <a:ea typeface="+mn-ea"/>
              <a:cs typeface="+mn-cs"/>
            </a:rPr>
            <a:t>Mandatory</a:t>
          </a:r>
          <a:endParaRPr lang="fr-BE" sz="1400" b="1" dirty="0">
            <a:solidFill>
              <a:srgbClr val="BDDEFF"/>
            </a:solidFill>
            <a:latin typeface="Verdana"/>
            <a:ea typeface="+mn-ea"/>
            <a:cs typeface="+mn-cs"/>
          </a:endParaRPr>
        </a:p>
        <a:p>
          <a:pPr>
            <a:buNone/>
          </a:pPr>
          <a:r>
            <a:rPr lang="fr-BE" sz="1400" dirty="0">
              <a:solidFill>
                <a:srgbClr val="0F5494"/>
              </a:solidFill>
              <a:latin typeface="Verdana"/>
              <a:ea typeface="+mn-ea"/>
              <a:cs typeface="+mn-cs"/>
            </a:rPr>
            <a:t>Deposit and open access</a:t>
          </a:r>
        </a:p>
        <a:p>
          <a:pPr>
            <a:buNone/>
          </a:pPr>
          <a:endParaRPr lang="fr-BE" sz="1400" b="1" dirty="0">
            <a:solidFill>
              <a:srgbClr val="FFC000"/>
            </a:solidFill>
            <a:latin typeface="Verdana"/>
            <a:ea typeface="+mn-ea"/>
            <a:cs typeface="+mn-cs"/>
          </a:endParaRPr>
        </a:p>
        <a:p>
          <a:pPr>
            <a:buNone/>
          </a:pPr>
          <a:r>
            <a:rPr lang="fr-BE" sz="1400" dirty="0">
              <a:solidFill>
                <a:srgbClr val="0F5494"/>
              </a:solidFill>
              <a:latin typeface="Verdana"/>
              <a:ea typeface="+mn-ea"/>
              <a:cs typeface="+mn-cs"/>
            </a:rPr>
            <a:t>&amp; ORD/DMP </a:t>
          </a:r>
          <a:r>
            <a:rPr lang="fr-BE" sz="1400" b="1" dirty="0">
              <a:solidFill>
                <a:srgbClr val="00B0F0"/>
              </a:solidFill>
              <a:latin typeface="Verdana"/>
              <a:ea typeface="+mn-ea"/>
              <a:cs typeface="+mn-cs"/>
            </a:rPr>
            <a:t>Pilot</a:t>
          </a:r>
          <a:endParaRPr lang="en-GB" sz="1400" b="1" dirty="0">
            <a:solidFill>
              <a:srgbClr val="00B0F0"/>
            </a:solidFill>
            <a:latin typeface="Verdana"/>
            <a:ea typeface="+mn-ea"/>
            <a:cs typeface="+mn-cs"/>
          </a:endParaRPr>
        </a:p>
      </dgm:t>
    </dgm:pt>
    <dgm:pt modelId="{26167E22-B667-4347-A1D6-AC3D6E2611C5}" type="parTrans" cxnId="{9B095AB0-A72F-4567-A725-08B060DDD42C}">
      <dgm:prSet/>
      <dgm:spPr/>
      <dgm:t>
        <a:bodyPr/>
        <a:lstStyle/>
        <a:p>
          <a:endParaRPr lang="en-GB"/>
        </a:p>
      </dgm:t>
    </dgm:pt>
    <dgm:pt modelId="{1D9835A8-1455-4021-BF4C-4D26DD9783E0}" type="sibTrans" cxnId="{9B095AB0-A72F-4567-A725-08B060DDD42C}">
      <dgm:prSet/>
      <dgm:spPr/>
      <dgm:t>
        <a:bodyPr/>
        <a:lstStyle/>
        <a:p>
          <a:endParaRPr lang="en-GB"/>
        </a:p>
      </dgm:t>
    </dgm:pt>
    <dgm:pt modelId="{0DC698D1-0C48-4289-8DDA-6E3233970A0E}">
      <dgm:prSet phldrT="[Text]" custT="1"/>
      <dgm:spPr>
        <a:xfrm>
          <a:off x="4409801" y="1009632"/>
          <a:ext cx="1710883" cy="15083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spcAft>
              <a:spcPct val="35000"/>
            </a:spcAft>
            <a:buNone/>
          </a:pPr>
          <a:r>
            <a:rPr lang="fr-BE" sz="1400" b="1" dirty="0">
              <a:solidFill>
                <a:srgbClr val="0F5494"/>
              </a:solidFill>
              <a:latin typeface="Verdana"/>
              <a:ea typeface="+mn-ea"/>
              <a:cs typeface="+mn-cs"/>
            </a:rPr>
            <a:t>H2020</a:t>
          </a:r>
        </a:p>
        <a:p>
          <a:pPr>
            <a:spcAft>
              <a:spcPct val="35000"/>
            </a:spcAft>
            <a:buNone/>
          </a:pPr>
          <a:r>
            <a:rPr lang="fr-BE" sz="14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1400" b="1" dirty="0">
              <a:solidFill>
                <a:srgbClr val="00B0F0"/>
              </a:solidFill>
              <a:latin typeface="Verdana"/>
              <a:ea typeface="+mn-ea"/>
              <a:cs typeface="+mn-cs"/>
            </a:rPr>
            <a:t>Mandatory</a:t>
          </a:r>
          <a:endParaRPr lang="fr-BE" sz="1400" b="1" dirty="0">
            <a:solidFill>
              <a:srgbClr val="BDDEFF"/>
            </a:solidFill>
            <a:latin typeface="Verdana"/>
            <a:ea typeface="+mn-ea"/>
            <a:cs typeface="+mn-cs"/>
          </a:endParaRPr>
        </a:p>
        <a:p>
          <a:pPr>
            <a:spcAft>
              <a:spcPct val="35000"/>
            </a:spcAft>
            <a:buNone/>
          </a:pPr>
          <a:r>
            <a:rPr lang="fr-BE" sz="1400" dirty="0">
              <a:solidFill>
                <a:srgbClr val="0F5494"/>
              </a:solidFill>
              <a:latin typeface="Verdana"/>
              <a:ea typeface="+mn-ea"/>
              <a:cs typeface="+mn-cs"/>
            </a:rPr>
            <a:t>Deposit and open access</a:t>
          </a:r>
        </a:p>
        <a:p>
          <a:pPr>
            <a:spcAft>
              <a:spcPct val="35000"/>
            </a:spcAft>
            <a:buNone/>
          </a:pPr>
          <a:endParaRPr lang="fr-BE" sz="1400" b="1" dirty="0">
            <a:solidFill>
              <a:srgbClr val="FFC000"/>
            </a:solidFill>
            <a:latin typeface="Verdana"/>
            <a:ea typeface="+mn-ea"/>
            <a:cs typeface="+mn-cs"/>
          </a:endParaRPr>
        </a:p>
        <a:p>
          <a:pPr>
            <a:spcAft>
              <a:spcPts val="0"/>
            </a:spcAft>
            <a:buNone/>
          </a:pPr>
          <a:r>
            <a:rPr lang="fr-BE" sz="1400" dirty="0">
              <a:solidFill>
                <a:srgbClr val="0F5494"/>
              </a:solidFill>
              <a:latin typeface="Verdana"/>
              <a:ea typeface="+mn-ea"/>
              <a:cs typeface="+mn-cs"/>
            </a:rPr>
            <a:t>&amp; ORD/DMP </a:t>
          </a:r>
          <a:r>
            <a:rPr lang="fr-BE" sz="1400" b="1" dirty="0">
              <a:solidFill>
                <a:srgbClr val="2D2D8A">
                  <a:lumMod val="60000"/>
                  <a:lumOff val="40000"/>
                </a:srgbClr>
              </a:solidFill>
              <a:latin typeface="Verdana"/>
              <a:ea typeface="+mn-ea"/>
              <a:cs typeface="+mn-cs"/>
            </a:rPr>
            <a:t>by default </a:t>
          </a:r>
        </a:p>
        <a:p>
          <a:pPr>
            <a:spcAft>
              <a:spcPts val="0"/>
            </a:spcAft>
            <a:buNone/>
          </a:pPr>
          <a:r>
            <a:rPr lang="fr-BE" sz="1400" b="1" dirty="0">
              <a:solidFill>
                <a:srgbClr val="2D2D8A">
                  <a:lumMod val="60000"/>
                  <a:lumOff val="40000"/>
                </a:srgbClr>
              </a:solidFill>
              <a:latin typeface="Verdana"/>
              <a:ea typeface="+mn-ea"/>
              <a:cs typeface="+mn-cs"/>
            </a:rPr>
            <a:t>(exceptions)</a:t>
          </a:r>
          <a:endParaRPr lang="en-GB" sz="1400" b="1" dirty="0">
            <a:solidFill>
              <a:srgbClr val="2D2D8A">
                <a:lumMod val="60000"/>
                <a:lumOff val="40000"/>
              </a:srgbClr>
            </a:solidFill>
            <a:latin typeface="Verdana"/>
            <a:ea typeface="+mn-ea"/>
            <a:cs typeface="+mn-cs"/>
          </a:endParaRPr>
        </a:p>
      </dgm:t>
    </dgm:pt>
    <dgm:pt modelId="{7B853194-41FC-444C-908B-A7E26AB2F0D4}" type="parTrans" cxnId="{551AEE50-9D93-42DC-A81F-3D7F10B8BB5D}">
      <dgm:prSet/>
      <dgm:spPr/>
      <dgm:t>
        <a:bodyPr/>
        <a:lstStyle/>
        <a:p>
          <a:endParaRPr lang="en-GB"/>
        </a:p>
      </dgm:t>
    </dgm:pt>
    <dgm:pt modelId="{3C07DC83-3848-41B0-A68D-8F962CF84C3C}" type="sibTrans" cxnId="{551AEE50-9D93-42DC-A81F-3D7F10B8BB5D}">
      <dgm:prSet/>
      <dgm:spPr/>
      <dgm:t>
        <a:bodyPr/>
        <a:lstStyle/>
        <a:p>
          <a:endParaRPr lang="en-GB"/>
        </a:p>
      </dgm:t>
    </dgm:pt>
    <dgm:pt modelId="{BABB4441-26FD-47F1-B93A-6012AE95FB53}">
      <dgm:prSet/>
      <dgm:spPr>
        <a:xfrm>
          <a:off x="6508704" y="402181"/>
          <a:ext cx="1720708" cy="15083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endParaRPr lang="en-GB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A3633E0D-4FDE-4982-8DE1-62DEF3C4EA71}" type="parTrans" cxnId="{A82F7B99-D43E-441A-BEA8-9EF158CEC3A6}">
      <dgm:prSet/>
      <dgm:spPr/>
      <dgm:t>
        <a:bodyPr/>
        <a:lstStyle/>
        <a:p>
          <a:endParaRPr lang="en-GB"/>
        </a:p>
      </dgm:t>
    </dgm:pt>
    <dgm:pt modelId="{BAC21ED4-348A-4305-9E4B-7EF31588801B}" type="sibTrans" cxnId="{A82F7B99-D43E-441A-BEA8-9EF158CEC3A6}">
      <dgm:prSet/>
      <dgm:spPr/>
      <dgm:t>
        <a:bodyPr/>
        <a:lstStyle/>
        <a:p>
          <a:endParaRPr lang="en-GB"/>
        </a:p>
      </dgm:t>
    </dgm:pt>
    <dgm:pt modelId="{B1B74C23-F771-4CEB-A78E-510788D9F43F}" type="pres">
      <dgm:prSet presAssocID="{265FACB4-8969-4C17-8EDD-A7ED2113B5A5}" presName="rootnode" presStyleCnt="0">
        <dgm:presLayoutVars>
          <dgm:chMax/>
          <dgm:chPref/>
          <dgm:dir/>
          <dgm:animLvl val="lvl"/>
        </dgm:presLayoutVars>
      </dgm:prSet>
      <dgm:spPr/>
    </dgm:pt>
    <dgm:pt modelId="{D1B692B9-E15E-4CAE-83F7-3AEE4BC7CE7D}" type="pres">
      <dgm:prSet presAssocID="{E13E2B98-0E31-4B6D-B33D-B1FF60D7C75C}" presName="composite" presStyleCnt="0"/>
      <dgm:spPr/>
    </dgm:pt>
    <dgm:pt modelId="{565D68B4-403F-48A1-B4D8-98727D0D8967}" type="pres">
      <dgm:prSet presAssocID="{E13E2B98-0E31-4B6D-B33D-B1FF60D7C75C}" presName="LShape" presStyleLbl="alignNode1" presStyleIdx="0" presStyleCnt="7"/>
      <dgm:spPr>
        <a:xfrm rot="5400000">
          <a:off x="380454" y="1396465"/>
          <a:ext cx="1145422" cy="1905956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4A5C3141-D612-4D29-9C64-8E11F18AD33F}" type="pres">
      <dgm:prSet presAssocID="{E13E2B98-0E31-4B6D-B33D-B1FF60D7C75C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89D2BFD1-F5E2-448E-873D-BD4112695BC1}" type="pres">
      <dgm:prSet presAssocID="{E13E2B98-0E31-4B6D-B33D-B1FF60D7C75C}" presName="Triangle" presStyleLbl="alignNode1" presStyleIdx="1" presStyleCnt="7"/>
      <dgm:spPr>
        <a:xfrm>
          <a:off x="1585301" y="1256146"/>
          <a:ext cx="324661" cy="324661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0F1B38D-0F91-479B-8807-0066B3829D41}" type="pres">
      <dgm:prSet presAssocID="{9932FCC9-7EC9-4B97-A75D-11612A5D56FE}" presName="sibTrans" presStyleCnt="0"/>
      <dgm:spPr/>
    </dgm:pt>
    <dgm:pt modelId="{59776241-E25D-416C-9E90-7244E667AE28}" type="pres">
      <dgm:prSet presAssocID="{9932FCC9-7EC9-4B97-A75D-11612A5D56FE}" presName="space" presStyleCnt="0"/>
      <dgm:spPr/>
    </dgm:pt>
    <dgm:pt modelId="{D2AE7E04-E772-474D-A539-B58D05AF740A}" type="pres">
      <dgm:prSet presAssocID="{FBE439DE-74BE-4E8B-8EA4-946F833CA123}" presName="composite" presStyleCnt="0"/>
      <dgm:spPr/>
    </dgm:pt>
    <dgm:pt modelId="{C19A2BD2-FDDE-45A9-9BB8-992F6CC2D038}" type="pres">
      <dgm:prSet presAssocID="{FBE439DE-74BE-4E8B-8EA4-946F833CA123}" presName="LShape" presStyleLbl="alignNode1" presStyleIdx="2" presStyleCnt="7"/>
      <dgm:spPr>
        <a:xfrm rot="5400000">
          <a:off x="2486937" y="875213"/>
          <a:ext cx="1145422" cy="1905956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3E04CB7-442A-437E-BCD0-E51137A49033}" type="pres">
      <dgm:prSet presAssocID="{FBE439DE-74BE-4E8B-8EA4-946F833CA123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5BD1A5A7-DF3D-4E91-8DA0-05F43D168E80}" type="pres">
      <dgm:prSet presAssocID="{FBE439DE-74BE-4E8B-8EA4-946F833CA123}" presName="Triangle" presStyleLbl="alignNode1" presStyleIdx="3" presStyleCnt="7"/>
      <dgm:spPr>
        <a:xfrm>
          <a:off x="3691784" y="734895"/>
          <a:ext cx="324661" cy="324661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B71C8C35-64F7-4BF2-B9F6-5C684E2181E4}" type="pres">
      <dgm:prSet presAssocID="{1D9835A8-1455-4021-BF4C-4D26DD9783E0}" presName="sibTrans" presStyleCnt="0"/>
      <dgm:spPr/>
    </dgm:pt>
    <dgm:pt modelId="{7981E711-A535-40D7-8741-3F5E3A57363C}" type="pres">
      <dgm:prSet presAssocID="{1D9835A8-1455-4021-BF4C-4D26DD9783E0}" presName="space" presStyleCnt="0"/>
      <dgm:spPr/>
    </dgm:pt>
    <dgm:pt modelId="{597E94B1-4A86-4B26-8783-38860E6B0C5E}" type="pres">
      <dgm:prSet presAssocID="{0DC698D1-0C48-4289-8DDA-6E3233970A0E}" presName="composite" presStyleCnt="0"/>
      <dgm:spPr/>
    </dgm:pt>
    <dgm:pt modelId="{823B1718-8BCA-402D-8E35-77EBBA1D4AFE}" type="pres">
      <dgm:prSet presAssocID="{0DC698D1-0C48-4289-8DDA-6E3233970A0E}" presName="LShape" presStyleLbl="alignNode1" presStyleIdx="4" presStyleCnt="7" custLinFactNeighborX="753" custLinFactNeighborY="3721"/>
      <dgm:spPr>
        <a:xfrm rot="5400000">
          <a:off x="4607772" y="396583"/>
          <a:ext cx="1145422" cy="1905956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5B85BB5C-8F27-45F9-954D-D44A942FEC49}" type="pres">
      <dgm:prSet presAssocID="{0DC698D1-0C48-4289-8DDA-6E3233970A0E}" presName="ParentText" presStyleLbl="revTx" presStyleIdx="2" presStyleCnt="4" custScaleX="99429" custLinFactNeighborX="155" custLinFactNeighborY="5715">
        <dgm:presLayoutVars>
          <dgm:chMax val="0"/>
          <dgm:chPref val="0"/>
          <dgm:bulletEnabled val="1"/>
        </dgm:presLayoutVars>
      </dgm:prSet>
      <dgm:spPr/>
    </dgm:pt>
    <dgm:pt modelId="{DC2C18E0-A8B7-431B-9F90-885E4B4A426B}" type="pres">
      <dgm:prSet presAssocID="{0DC698D1-0C48-4289-8DDA-6E3233970A0E}" presName="Triangle" presStyleLbl="alignNode1" presStyleIdx="5" presStyleCnt="7"/>
      <dgm:spPr>
        <a:xfrm>
          <a:off x="5798267" y="213643"/>
          <a:ext cx="324661" cy="324661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9073267-8B78-45D4-88E6-DB05FF6E56CD}" type="pres">
      <dgm:prSet presAssocID="{3C07DC83-3848-41B0-A68D-8F962CF84C3C}" presName="sibTrans" presStyleCnt="0"/>
      <dgm:spPr/>
    </dgm:pt>
    <dgm:pt modelId="{81472A63-F552-4C7F-8CF8-C73023B9327D}" type="pres">
      <dgm:prSet presAssocID="{3C07DC83-3848-41B0-A68D-8F962CF84C3C}" presName="space" presStyleCnt="0"/>
      <dgm:spPr/>
    </dgm:pt>
    <dgm:pt modelId="{A8CEB2C6-7D55-48C7-85A9-29023DBA930C}" type="pres">
      <dgm:prSet presAssocID="{BABB4441-26FD-47F1-B93A-6012AE95FB53}" presName="composite" presStyleCnt="0"/>
      <dgm:spPr/>
    </dgm:pt>
    <dgm:pt modelId="{66795283-61C8-4927-864F-77B9DAB72824}" type="pres">
      <dgm:prSet presAssocID="{BABB4441-26FD-47F1-B93A-6012AE95FB53}" presName="LShape" presStyleLbl="alignNode1" presStyleIdx="6" presStyleCnt="7"/>
      <dgm:spPr>
        <a:xfrm rot="5400000">
          <a:off x="6699903" y="-167288"/>
          <a:ext cx="1145422" cy="1905956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9B82E22-B053-4E92-876B-DF794DB4385B}" type="pres">
      <dgm:prSet presAssocID="{BABB4441-26FD-47F1-B93A-6012AE95FB53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4C6B809-FFF6-4905-905F-DCFE7265A6FA}" type="presOf" srcId="{0DC698D1-0C48-4289-8DDA-6E3233970A0E}" destId="{5B85BB5C-8F27-45F9-954D-D44A942FEC49}" srcOrd="0" destOrd="0" presId="urn:microsoft.com/office/officeart/2009/3/layout/StepUpProcess"/>
    <dgm:cxn modelId="{0657D820-6978-42A1-A787-DDEDB1955D89}" type="presOf" srcId="{BABB4441-26FD-47F1-B93A-6012AE95FB53}" destId="{99B82E22-B053-4E92-876B-DF794DB4385B}" srcOrd="0" destOrd="0" presId="urn:microsoft.com/office/officeart/2009/3/layout/StepUpProcess"/>
    <dgm:cxn modelId="{0E95B327-E65C-4C64-959F-2DF726D85328}" srcId="{265FACB4-8969-4C17-8EDD-A7ED2113B5A5}" destId="{E13E2B98-0E31-4B6D-B33D-B1FF60D7C75C}" srcOrd="0" destOrd="0" parTransId="{E549E5BE-149C-4823-863C-10ECA627EE3B}" sibTransId="{9932FCC9-7EC9-4B97-A75D-11612A5D56FE}"/>
    <dgm:cxn modelId="{551AEE50-9D93-42DC-A81F-3D7F10B8BB5D}" srcId="{265FACB4-8969-4C17-8EDD-A7ED2113B5A5}" destId="{0DC698D1-0C48-4289-8DDA-6E3233970A0E}" srcOrd="2" destOrd="0" parTransId="{7B853194-41FC-444C-908B-A7E26AB2F0D4}" sibTransId="{3C07DC83-3848-41B0-A68D-8F962CF84C3C}"/>
    <dgm:cxn modelId="{26B0B07C-EB75-4457-B987-C3CB6FBB2FE8}" type="presOf" srcId="{E13E2B98-0E31-4B6D-B33D-B1FF60D7C75C}" destId="{4A5C3141-D612-4D29-9C64-8E11F18AD33F}" srcOrd="0" destOrd="0" presId="urn:microsoft.com/office/officeart/2009/3/layout/StepUpProcess"/>
    <dgm:cxn modelId="{A82F7B99-D43E-441A-BEA8-9EF158CEC3A6}" srcId="{265FACB4-8969-4C17-8EDD-A7ED2113B5A5}" destId="{BABB4441-26FD-47F1-B93A-6012AE95FB53}" srcOrd="3" destOrd="0" parTransId="{A3633E0D-4FDE-4982-8DE1-62DEF3C4EA71}" sibTransId="{BAC21ED4-348A-4305-9E4B-7EF31588801B}"/>
    <dgm:cxn modelId="{9B095AB0-A72F-4567-A725-08B060DDD42C}" srcId="{265FACB4-8969-4C17-8EDD-A7ED2113B5A5}" destId="{FBE439DE-74BE-4E8B-8EA4-946F833CA123}" srcOrd="1" destOrd="0" parTransId="{26167E22-B667-4347-A1D6-AC3D6E2611C5}" sibTransId="{1D9835A8-1455-4021-BF4C-4D26DD9783E0}"/>
    <dgm:cxn modelId="{533C00CA-2116-4A9F-9022-E5CB38B659B7}" type="presOf" srcId="{265FACB4-8969-4C17-8EDD-A7ED2113B5A5}" destId="{B1B74C23-F771-4CEB-A78E-510788D9F43F}" srcOrd="0" destOrd="0" presId="urn:microsoft.com/office/officeart/2009/3/layout/StepUpProcess"/>
    <dgm:cxn modelId="{1BE0E4CB-FD84-44E2-9EB6-173922728603}" type="presOf" srcId="{FBE439DE-74BE-4E8B-8EA4-946F833CA123}" destId="{C3E04CB7-442A-437E-BCD0-E51137A49033}" srcOrd="0" destOrd="0" presId="urn:microsoft.com/office/officeart/2009/3/layout/StepUpProcess"/>
    <dgm:cxn modelId="{F1BDD38B-EB65-4C6E-BFC5-796B046780CF}" type="presParOf" srcId="{B1B74C23-F771-4CEB-A78E-510788D9F43F}" destId="{D1B692B9-E15E-4CAE-83F7-3AEE4BC7CE7D}" srcOrd="0" destOrd="0" presId="urn:microsoft.com/office/officeart/2009/3/layout/StepUpProcess"/>
    <dgm:cxn modelId="{232F81D5-99AF-42E7-9BCA-C0E46C6E6DD1}" type="presParOf" srcId="{D1B692B9-E15E-4CAE-83F7-3AEE4BC7CE7D}" destId="{565D68B4-403F-48A1-B4D8-98727D0D8967}" srcOrd="0" destOrd="0" presId="urn:microsoft.com/office/officeart/2009/3/layout/StepUpProcess"/>
    <dgm:cxn modelId="{E92B1982-449B-472A-9EFA-AC821EF7CA8F}" type="presParOf" srcId="{D1B692B9-E15E-4CAE-83F7-3AEE4BC7CE7D}" destId="{4A5C3141-D612-4D29-9C64-8E11F18AD33F}" srcOrd="1" destOrd="0" presId="urn:microsoft.com/office/officeart/2009/3/layout/StepUpProcess"/>
    <dgm:cxn modelId="{54246B45-B00A-493F-A24B-8F4FF5D3BFEA}" type="presParOf" srcId="{D1B692B9-E15E-4CAE-83F7-3AEE4BC7CE7D}" destId="{89D2BFD1-F5E2-448E-873D-BD4112695BC1}" srcOrd="2" destOrd="0" presId="urn:microsoft.com/office/officeart/2009/3/layout/StepUpProcess"/>
    <dgm:cxn modelId="{67473CFA-3D33-44E1-936F-B1752EE1953E}" type="presParOf" srcId="{B1B74C23-F771-4CEB-A78E-510788D9F43F}" destId="{C0F1B38D-0F91-479B-8807-0066B3829D41}" srcOrd="1" destOrd="0" presId="urn:microsoft.com/office/officeart/2009/3/layout/StepUpProcess"/>
    <dgm:cxn modelId="{32BA22C6-7980-4F90-85DD-5B65060E7A61}" type="presParOf" srcId="{C0F1B38D-0F91-479B-8807-0066B3829D41}" destId="{59776241-E25D-416C-9E90-7244E667AE28}" srcOrd="0" destOrd="0" presId="urn:microsoft.com/office/officeart/2009/3/layout/StepUpProcess"/>
    <dgm:cxn modelId="{761E1F13-3854-41FF-B22E-B9806D399358}" type="presParOf" srcId="{B1B74C23-F771-4CEB-A78E-510788D9F43F}" destId="{D2AE7E04-E772-474D-A539-B58D05AF740A}" srcOrd="2" destOrd="0" presId="urn:microsoft.com/office/officeart/2009/3/layout/StepUpProcess"/>
    <dgm:cxn modelId="{0D333E06-909C-4E31-8E9B-5E0EB40489DB}" type="presParOf" srcId="{D2AE7E04-E772-474D-A539-B58D05AF740A}" destId="{C19A2BD2-FDDE-45A9-9BB8-992F6CC2D038}" srcOrd="0" destOrd="0" presId="urn:microsoft.com/office/officeart/2009/3/layout/StepUpProcess"/>
    <dgm:cxn modelId="{1D1E240E-9BB8-4919-B6EA-F3BB1867415A}" type="presParOf" srcId="{D2AE7E04-E772-474D-A539-B58D05AF740A}" destId="{C3E04CB7-442A-437E-BCD0-E51137A49033}" srcOrd="1" destOrd="0" presId="urn:microsoft.com/office/officeart/2009/3/layout/StepUpProcess"/>
    <dgm:cxn modelId="{C4BBEC97-5B09-45EB-9ABB-9EE170CE51D3}" type="presParOf" srcId="{D2AE7E04-E772-474D-A539-B58D05AF740A}" destId="{5BD1A5A7-DF3D-4E91-8DA0-05F43D168E80}" srcOrd="2" destOrd="0" presId="urn:microsoft.com/office/officeart/2009/3/layout/StepUpProcess"/>
    <dgm:cxn modelId="{68F83972-6D08-4E8A-9BAC-35632C32949B}" type="presParOf" srcId="{B1B74C23-F771-4CEB-A78E-510788D9F43F}" destId="{B71C8C35-64F7-4BF2-B9F6-5C684E2181E4}" srcOrd="3" destOrd="0" presId="urn:microsoft.com/office/officeart/2009/3/layout/StepUpProcess"/>
    <dgm:cxn modelId="{8239B05C-98A2-429D-8482-42A61F860D28}" type="presParOf" srcId="{B71C8C35-64F7-4BF2-B9F6-5C684E2181E4}" destId="{7981E711-A535-40D7-8741-3F5E3A57363C}" srcOrd="0" destOrd="0" presId="urn:microsoft.com/office/officeart/2009/3/layout/StepUpProcess"/>
    <dgm:cxn modelId="{E506D5CD-8723-4B9A-B68F-82FCE087465A}" type="presParOf" srcId="{B1B74C23-F771-4CEB-A78E-510788D9F43F}" destId="{597E94B1-4A86-4B26-8783-38860E6B0C5E}" srcOrd="4" destOrd="0" presId="urn:microsoft.com/office/officeart/2009/3/layout/StepUpProcess"/>
    <dgm:cxn modelId="{3C33A792-ABDA-4AD8-AB09-E2B5D491B601}" type="presParOf" srcId="{597E94B1-4A86-4B26-8783-38860E6B0C5E}" destId="{823B1718-8BCA-402D-8E35-77EBBA1D4AFE}" srcOrd="0" destOrd="0" presId="urn:microsoft.com/office/officeart/2009/3/layout/StepUpProcess"/>
    <dgm:cxn modelId="{6B4AFF5D-7B12-4EE3-A263-412731FC4D90}" type="presParOf" srcId="{597E94B1-4A86-4B26-8783-38860E6B0C5E}" destId="{5B85BB5C-8F27-45F9-954D-D44A942FEC49}" srcOrd="1" destOrd="0" presId="urn:microsoft.com/office/officeart/2009/3/layout/StepUpProcess"/>
    <dgm:cxn modelId="{D9745656-A921-4744-AD51-E96B532BF2B7}" type="presParOf" srcId="{597E94B1-4A86-4B26-8783-38860E6B0C5E}" destId="{DC2C18E0-A8B7-431B-9F90-885E4B4A426B}" srcOrd="2" destOrd="0" presId="urn:microsoft.com/office/officeart/2009/3/layout/StepUpProcess"/>
    <dgm:cxn modelId="{E272FF56-3CBD-4BDA-83F4-6A1E9F8F6B03}" type="presParOf" srcId="{B1B74C23-F771-4CEB-A78E-510788D9F43F}" destId="{99073267-8B78-45D4-88E6-DB05FF6E56CD}" srcOrd="5" destOrd="0" presId="urn:microsoft.com/office/officeart/2009/3/layout/StepUpProcess"/>
    <dgm:cxn modelId="{EF656443-0BD3-4364-BB99-4CC82958FBAC}" type="presParOf" srcId="{99073267-8B78-45D4-88E6-DB05FF6E56CD}" destId="{81472A63-F552-4C7F-8CF8-C73023B9327D}" srcOrd="0" destOrd="0" presId="urn:microsoft.com/office/officeart/2009/3/layout/StepUpProcess"/>
    <dgm:cxn modelId="{1B283A18-178D-44DE-856A-DC51FDA02A2C}" type="presParOf" srcId="{B1B74C23-F771-4CEB-A78E-510788D9F43F}" destId="{A8CEB2C6-7D55-48C7-85A9-29023DBA930C}" srcOrd="6" destOrd="0" presId="urn:microsoft.com/office/officeart/2009/3/layout/StepUpProcess"/>
    <dgm:cxn modelId="{F7F0C57E-40C3-4851-8387-6E2E5D6E0B1C}" type="presParOf" srcId="{A8CEB2C6-7D55-48C7-85A9-29023DBA930C}" destId="{66795283-61C8-4927-864F-77B9DAB72824}" srcOrd="0" destOrd="0" presId="urn:microsoft.com/office/officeart/2009/3/layout/StepUpProcess"/>
    <dgm:cxn modelId="{A3F781A5-D5E2-4E90-AC24-312E909CFDB4}" type="presParOf" srcId="{A8CEB2C6-7D55-48C7-85A9-29023DBA930C}" destId="{99B82E22-B053-4E92-876B-DF794DB4385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D68B4-403F-48A1-B4D8-98727D0D8967}">
      <dsp:nvSpPr>
        <dsp:cNvPr id="0" name=""/>
        <dsp:cNvSpPr/>
      </dsp:nvSpPr>
      <dsp:spPr>
        <a:xfrm rot="5400000">
          <a:off x="285340" y="1047348"/>
          <a:ext cx="859066" cy="1429467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C3141-D612-4D29-9C64-8E11F18AD33F}">
      <dsp:nvSpPr>
        <dsp:cNvPr id="0" name=""/>
        <dsp:cNvSpPr/>
      </dsp:nvSpPr>
      <dsp:spPr>
        <a:xfrm>
          <a:off x="141941" y="1474451"/>
          <a:ext cx="1290531" cy="1131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FP7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1400" b="1" kern="1200" dirty="0">
              <a:solidFill>
                <a:srgbClr val="00B0F0"/>
              </a:solidFill>
              <a:latin typeface="Verdana"/>
              <a:ea typeface="+mn-ea"/>
              <a:cs typeface="+mn-cs"/>
            </a:rPr>
            <a:t>Pilot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0" kern="1200" dirty="0">
              <a:solidFill>
                <a:srgbClr val="2D2D8A"/>
              </a:solidFill>
              <a:latin typeface="Verdana"/>
              <a:ea typeface="+mn-ea"/>
              <a:cs typeface="+mn-cs"/>
            </a:rPr>
            <a:t>Deposit and open access</a:t>
          </a:r>
          <a:endParaRPr lang="en-GB" sz="1400" b="0" kern="1200" dirty="0">
            <a:solidFill>
              <a:srgbClr val="2D2D8A"/>
            </a:solidFill>
            <a:latin typeface="Verdana"/>
            <a:ea typeface="+mn-ea"/>
            <a:cs typeface="+mn-cs"/>
          </a:endParaRPr>
        </a:p>
      </dsp:txBody>
      <dsp:txXfrm>
        <a:off x="141941" y="1474451"/>
        <a:ext cx="1290531" cy="1131226"/>
      </dsp:txXfrm>
    </dsp:sp>
    <dsp:sp modelId="{89D2BFD1-F5E2-448E-873D-BD4112695BC1}">
      <dsp:nvSpPr>
        <dsp:cNvPr id="0" name=""/>
        <dsp:cNvSpPr/>
      </dsp:nvSpPr>
      <dsp:spPr>
        <a:xfrm>
          <a:off x="1188976" y="942109"/>
          <a:ext cx="243496" cy="243496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9A2BD2-FDDE-45A9-9BB8-992F6CC2D038}">
      <dsp:nvSpPr>
        <dsp:cNvPr id="0" name=""/>
        <dsp:cNvSpPr/>
      </dsp:nvSpPr>
      <dsp:spPr>
        <a:xfrm rot="5400000">
          <a:off x="1865203" y="656410"/>
          <a:ext cx="859066" cy="1429467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04CB7-442A-437E-BCD0-E51137A49033}">
      <dsp:nvSpPr>
        <dsp:cNvPr id="0" name=""/>
        <dsp:cNvSpPr/>
      </dsp:nvSpPr>
      <dsp:spPr>
        <a:xfrm>
          <a:off x="1721803" y="1083513"/>
          <a:ext cx="1290531" cy="1131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H2020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1400" b="1" kern="1200" dirty="0">
              <a:solidFill>
                <a:srgbClr val="00B0F0"/>
              </a:solidFill>
              <a:latin typeface="Verdana"/>
              <a:ea typeface="+mn-ea"/>
              <a:cs typeface="+mn-cs"/>
            </a:rPr>
            <a:t>Mandatory</a:t>
          </a:r>
          <a:endParaRPr lang="fr-BE" sz="1400" b="1" kern="1200" dirty="0">
            <a:solidFill>
              <a:srgbClr val="BDDEFF"/>
            </a:solidFill>
            <a:latin typeface="Verdana"/>
            <a:ea typeface="+mn-ea"/>
            <a:cs typeface="+mn-cs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Deposit and open access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400" b="1" kern="1200" dirty="0">
            <a:solidFill>
              <a:srgbClr val="FFC000"/>
            </a:solidFill>
            <a:latin typeface="Verdana"/>
            <a:ea typeface="+mn-ea"/>
            <a:cs typeface="+mn-cs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&amp; ORD/DMP </a:t>
          </a:r>
          <a:r>
            <a:rPr lang="fr-BE" sz="1400" b="1" kern="1200" dirty="0">
              <a:solidFill>
                <a:srgbClr val="00B0F0"/>
              </a:solidFill>
              <a:latin typeface="Verdana"/>
              <a:ea typeface="+mn-ea"/>
              <a:cs typeface="+mn-cs"/>
            </a:rPr>
            <a:t>Pilot</a:t>
          </a:r>
          <a:endParaRPr lang="en-GB" sz="1400" b="1" kern="1200" dirty="0">
            <a:solidFill>
              <a:srgbClr val="00B0F0"/>
            </a:solidFill>
            <a:latin typeface="Verdana"/>
            <a:ea typeface="+mn-ea"/>
            <a:cs typeface="+mn-cs"/>
          </a:endParaRPr>
        </a:p>
      </dsp:txBody>
      <dsp:txXfrm>
        <a:off x="1721803" y="1083513"/>
        <a:ext cx="1290531" cy="1131226"/>
      </dsp:txXfrm>
    </dsp:sp>
    <dsp:sp modelId="{5BD1A5A7-DF3D-4E91-8DA0-05F43D168E80}">
      <dsp:nvSpPr>
        <dsp:cNvPr id="0" name=""/>
        <dsp:cNvSpPr/>
      </dsp:nvSpPr>
      <dsp:spPr>
        <a:xfrm>
          <a:off x="2768838" y="551171"/>
          <a:ext cx="243496" cy="243496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B1718-8BCA-402D-8E35-77EBBA1D4AFE}">
      <dsp:nvSpPr>
        <dsp:cNvPr id="0" name=""/>
        <dsp:cNvSpPr/>
      </dsp:nvSpPr>
      <dsp:spPr>
        <a:xfrm rot="5400000">
          <a:off x="3455829" y="297437"/>
          <a:ext cx="859066" cy="1429467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5BB5C-8F27-45F9-954D-D44A942FEC49}">
      <dsp:nvSpPr>
        <dsp:cNvPr id="0" name=""/>
        <dsp:cNvSpPr/>
      </dsp:nvSpPr>
      <dsp:spPr>
        <a:xfrm>
          <a:off x="3307350" y="757224"/>
          <a:ext cx="1283162" cy="1131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H2020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OA </a:t>
          </a:r>
          <a:r>
            <a:rPr lang="fr-BE" sz="1400" b="1" kern="1200" dirty="0">
              <a:solidFill>
                <a:srgbClr val="00B0F0"/>
              </a:solidFill>
              <a:latin typeface="Verdana"/>
              <a:ea typeface="+mn-ea"/>
              <a:cs typeface="+mn-cs"/>
            </a:rPr>
            <a:t>Mandatory</a:t>
          </a:r>
          <a:endParaRPr lang="fr-BE" sz="1400" b="1" kern="1200" dirty="0">
            <a:solidFill>
              <a:srgbClr val="BDDEFF"/>
            </a:solidFill>
            <a:latin typeface="Verdana"/>
            <a:ea typeface="+mn-ea"/>
            <a:cs typeface="+mn-cs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Deposit and open access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400" b="1" kern="1200" dirty="0">
            <a:solidFill>
              <a:srgbClr val="FFC000"/>
            </a:solidFill>
            <a:latin typeface="Verdana"/>
            <a:ea typeface="+mn-ea"/>
            <a:cs typeface="+mn-cs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BE" sz="1400" kern="1200" dirty="0">
              <a:solidFill>
                <a:srgbClr val="0F5494"/>
              </a:solidFill>
              <a:latin typeface="Verdana"/>
              <a:ea typeface="+mn-ea"/>
              <a:cs typeface="+mn-cs"/>
            </a:rPr>
            <a:t>&amp; ORD/DMP </a:t>
          </a:r>
          <a:r>
            <a:rPr lang="fr-BE" sz="1400" b="1" kern="1200" dirty="0">
              <a:solidFill>
                <a:srgbClr val="2D2D8A">
                  <a:lumMod val="60000"/>
                  <a:lumOff val="40000"/>
                </a:srgbClr>
              </a:solidFill>
              <a:latin typeface="Verdana"/>
              <a:ea typeface="+mn-ea"/>
              <a:cs typeface="+mn-cs"/>
            </a:rPr>
            <a:t>by default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BE" sz="1400" b="1" kern="1200" dirty="0">
              <a:solidFill>
                <a:srgbClr val="2D2D8A">
                  <a:lumMod val="60000"/>
                  <a:lumOff val="40000"/>
                </a:srgbClr>
              </a:solidFill>
              <a:latin typeface="Verdana"/>
              <a:ea typeface="+mn-ea"/>
              <a:cs typeface="+mn-cs"/>
            </a:rPr>
            <a:t>(exceptions)</a:t>
          </a:r>
          <a:endParaRPr lang="en-GB" sz="1400" b="1" kern="1200" dirty="0">
            <a:solidFill>
              <a:srgbClr val="2D2D8A">
                <a:lumMod val="60000"/>
                <a:lumOff val="40000"/>
              </a:srgbClr>
            </a:solidFill>
            <a:latin typeface="Verdana"/>
            <a:ea typeface="+mn-ea"/>
            <a:cs typeface="+mn-cs"/>
          </a:endParaRPr>
        </a:p>
      </dsp:txBody>
      <dsp:txXfrm>
        <a:off x="3307350" y="757224"/>
        <a:ext cx="1283162" cy="1131226"/>
      </dsp:txXfrm>
    </dsp:sp>
    <dsp:sp modelId="{DC2C18E0-A8B7-431B-9F90-885E4B4A426B}">
      <dsp:nvSpPr>
        <dsp:cNvPr id="0" name=""/>
        <dsp:cNvSpPr/>
      </dsp:nvSpPr>
      <dsp:spPr>
        <a:xfrm>
          <a:off x="4348700" y="160232"/>
          <a:ext cx="243496" cy="243496"/>
        </a:xfrm>
        <a:prstGeom prst="triangle">
          <a:avLst>
            <a:gd name="adj" fmla="val 10000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95283-61C8-4927-864F-77B9DAB72824}">
      <dsp:nvSpPr>
        <dsp:cNvPr id="0" name=""/>
        <dsp:cNvSpPr/>
      </dsp:nvSpPr>
      <dsp:spPr>
        <a:xfrm rot="5400000">
          <a:off x="5024927" y="-125466"/>
          <a:ext cx="859066" cy="1429467"/>
        </a:xfrm>
        <a:prstGeom prst="corner">
          <a:avLst>
            <a:gd name="adj1" fmla="val 16120"/>
            <a:gd name="adj2" fmla="val 16110"/>
          </a:avLst>
        </a:prstGeom>
        <a:solidFill>
          <a:srgbClr val="BBE0E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B82E22-B053-4E92-876B-DF794DB4385B}">
      <dsp:nvSpPr>
        <dsp:cNvPr id="0" name=""/>
        <dsp:cNvSpPr/>
      </dsp:nvSpPr>
      <dsp:spPr>
        <a:xfrm>
          <a:off x="4881528" y="301636"/>
          <a:ext cx="1290531" cy="1131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sp:txBody>
      <dsp:txXfrm>
        <a:off x="4881528" y="301636"/>
        <a:ext cx="1290531" cy="1131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716994-8D74-0B47-9A35-E4AD1CB11C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30AFB-85DE-3344-81EA-7737E94372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76E3C-7B31-354E-A7A2-BB4CA6BB7EE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D7CEDC-2659-DF43-9137-D37D1FE4E7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1BA41-3213-0344-BDA5-30C7859639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CBA95-1461-FE4E-8179-58DA418B2AD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74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42521-3235-1248-878C-014AE5143CD7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C9D10-C24C-2D4D-8062-349F5143C3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55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283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801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639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108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987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435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66381C-2ECF-4043-B1BC-1EDDA8E9B5C8}"/>
              </a:ext>
            </a:extLst>
          </p:cNvPr>
          <p:cNvSpPr/>
          <p:nvPr userDrawn="1"/>
        </p:nvSpPr>
        <p:spPr>
          <a:xfrm flipV="1">
            <a:off x="620853" y="5491970"/>
            <a:ext cx="10909508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3018A6C8-42E1-9F41-B467-00A151FB5A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0853" y="1482878"/>
            <a:ext cx="3759200" cy="275590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C610442-C347-C34A-9779-27C66DEA33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36300" y="555001"/>
            <a:ext cx="494061" cy="765310"/>
          </a:xfrm>
          <a:prstGeom prst="rect">
            <a:avLst/>
          </a:prstGeom>
        </p:spPr>
      </p:pic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A101C16B-80C8-6E45-ABC9-82248C0FE8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0853" y="5836924"/>
            <a:ext cx="49022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21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editable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D7D54DB-AD49-374C-967F-BB7865DA2A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7250" y="3665395"/>
            <a:ext cx="7937500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1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2296B93-0693-CE4C-B35B-6CEC877DD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27250" y="4465476"/>
            <a:ext cx="7937499" cy="59531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accent2"/>
                </a:solidFill>
              </a:defRPr>
            </a:lvl2pPr>
            <a:lvl3pPr marL="914400" indent="0" algn="ctr">
              <a:buNone/>
              <a:defRPr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accent2"/>
                </a:solidFill>
              </a:defRPr>
            </a:lvl4pPr>
            <a:lvl5pPr marL="18288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Presenter name or other 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D8870-7050-0647-BC8A-79713D273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5875299"/>
            <a:ext cx="4114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01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photo4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0117FD7-5F0D-AC4A-9386-44C7F0E679A8}"/>
              </a:ext>
            </a:extLst>
          </p:cNvPr>
          <p:cNvSpPr/>
          <p:nvPr userDrawn="1"/>
        </p:nvSpPr>
        <p:spPr>
          <a:xfrm>
            <a:off x="0" y="3428999"/>
            <a:ext cx="12191999" cy="3429001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DAF3539-1D46-8A43-BE42-F91AD8FD96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1588" y="3925375"/>
            <a:ext cx="9670578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2 - Photographic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54AE1A38-4B65-784D-98AC-C10DC0CBA3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1588" y="4725456"/>
            <a:ext cx="9670578" cy="59531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accent2"/>
                </a:solidFill>
              </a:defRPr>
            </a:lvl2pPr>
            <a:lvl3pPr marL="914400" indent="0" algn="ctr">
              <a:buNone/>
              <a:defRPr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accent2"/>
                </a:solidFill>
              </a:defRPr>
            </a:lvl4pPr>
            <a:lvl5pPr marL="18288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Image preselected 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F76BE4-2B79-1840-98A6-873FBEF2F5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5875299"/>
            <a:ext cx="4114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59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add photo - transparent band 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93B5BB-E9FB-F945-8E94-A2221E87723E}"/>
              </a:ext>
            </a:extLst>
          </p:cNvPr>
          <p:cNvSpPr/>
          <p:nvPr userDrawn="1"/>
        </p:nvSpPr>
        <p:spPr>
          <a:xfrm>
            <a:off x="0" y="3428999"/>
            <a:ext cx="12191999" cy="3429001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6304ED4-4F4D-984E-88DB-63EB44C50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71588" y="3925375"/>
            <a:ext cx="9670578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5 - Photographic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D4FEC09-9862-DF41-9480-7B408AE02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1588" y="4725456"/>
            <a:ext cx="9670578" cy="59531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accent2"/>
                </a:solidFill>
              </a:defRPr>
            </a:lvl2pPr>
            <a:lvl3pPr marL="914400" indent="0" algn="ctr">
              <a:buNone/>
              <a:defRPr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accent2"/>
                </a:solidFill>
              </a:defRPr>
            </a:lvl4pPr>
            <a:lvl5pPr marL="18288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Add image using Fill / Picture or texture fill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67844F-0EBD-1141-BBA9-D904A672FE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5875299"/>
            <a:ext cx="4114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7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add photo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B24274-A03F-E94A-9EE1-8A0F47CA3A91}"/>
              </a:ext>
            </a:extLst>
          </p:cNvPr>
          <p:cNvSpPr/>
          <p:nvPr userDrawn="1"/>
        </p:nvSpPr>
        <p:spPr>
          <a:xfrm>
            <a:off x="0" y="3428999"/>
            <a:ext cx="12192000" cy="3429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246464-E573-3B4F-A613-6055D9F098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79194BB7-BF1B-EF4B-9B66-0892636FC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1588" y="3925375"/>
            <a:ext cx="9670578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5 - Photographic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CF68CE-772B-FC4C-9554-25A0E68D39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588" y="4725456"/>
            <a:ext cx="9670578" cy="59531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accent2"/>
                </a:solidFill>
              </a:defRPr>
            </a:lvl2pPr>
            <a:lvl3pPr marL="914400" indent="0" algn="ctr">
              <a:buNone/>
              <a:defRPr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accent2"/>
                </a:solidFill>
              </a:defRPr>
            </a:lvl4pPr>
            <a:lvl5pPr marL="18288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Drag and drop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86DFB-509E-F446-BBDF-5ECD83B675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5875299"/>
            <a:ext cx="4114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4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12B13B3-F7F3-DB49-BE57-2494AAE590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152939" y="1867895"/>
            <a:ext cx="3325813" cy="27178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59DCD0E-8F10-9343-8703-ECA9580DD6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1588" y="3925375"/>
            <a:ext cx="9670578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5 - Photographic</a:t>
            </a:r>
          </a:p>
        </p:txBody>
      </p:sp>
    </p:spTree>
    <p:extLst>
      <p:ext uri="{BB962C8B-B14F-4D97-AF65-F5344CB8AC3E}">
        <p14:creationId xmlns:p14="http://schemas.microsoft.com/office/powerpoint/2010/main" val="876600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E6ABD5-36E3-0747-BCD3-4AB0F8E8CAA4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E6D6A6-EFCD-8D41-ABB4-5AACBF5E49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133600"/>
            <a:ext cx="11160125" cy="3977005"/>
          </a:xfrm>
        </p:spPr>
        <p:txBody>
          <a:bodyPr lIns="0" tIns="0" rIns="0" bIns="0"/>
          <a:lstStyle>
            <a:lvl1pPr marL="586350" indent="-586350">
              <a:lnSpc>
                <a:spcPct val="90000"/>
              </a:lnSpc>
              <a:spcBef>
                <a:spcPts val="0"/>
              </a:spcBef>
              <a:spcAft>
                <a:spcPts val="4200"/>
              </a:spcAft>
              <a:buClr>
                <a:schemeClr val="accent3"/>
              </a:buClr>
              <a:buSzPct val="160000"/>
              <a:buFont typeface="+mj-lt"/>
              <a:buAutoNum type="arabicPeriod"/>
              <a:defRPr>
                <a:solidFill>
                  <a:schemeClr val="accent4"/>
                </a:solidFill>
              </a:defRPr>
            </a:lvl1pPr>
            <a:lvl2pPr marL="914400" indent="-457200">
              <a:buClr>
                <a:schemeClr val="accent1"/>
              </a:buClr>
              <a:buSzPct val="200000"/>
              <a:buFont typeface="+mj-lt"/>
              <a:buAutoNum type="arabicPeriod"/>
              <a:defRPr/>
            </a:lvl2pPr>
            <a:lvl3pPr marL="1371600" indent="-457200">
              <a:buClr>
                <a:schemeClr val="accent1"/>
              </a:buClr>
              <a:buSzPct val="200000"/>
              <a:buFont typeface="+mj-lt"/>
              <a:buAutoNum type="arabicPeriod"/>
              <a:defRPr/>
            </a:lvl3pPr>
            <a:lvl4pPr marL="1714500" indent="-342900">
              <a:buClr>
                <a:schemeClr val="accent1"/>
              </a:buClr>
              <a:buSzPct val="200000"/>
              <a:buFont typeface="+mj-lt"/>
              <a:buAutoNum type="arabicPeriod"/>
              <a:defRPr/>
            </a:lvl4pPr>
            <a:lvl5pPr marL="2171700" indent="-342900">
              <a:buClr>
                <a:schemeClr val="accent1"/>
              </a:buClr>
              <a:buSzPct val="200000"/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/>
              <a:t>Lorem ipsum dolor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0"/>
            <a:r>
              <a:rPr lang="en-US" dirty="0" err="1"/>
              <a:t>Vestibulum</a:t>
            </a:r>
            <a:r>
              <a:rPr lang="en-US" dirty="0"/>
              <a:t> gravida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at </a:t>
            </a:r>
            <a:r>
              <a:rPr lang="en-US" dirty="0" err="1"/>
              <a:t>tincidunt</a:t>
            </a:r>
            <a:r>
              <a:rPr lang="en-US" dirty="0"/>
              <a:t>,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68FD9C4-195C-8B48-A050-E066F24A3B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9" y="1039786"/>
            <a:ext cx="11160125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06B0E33-343B-F644-A6E3-846D153C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16238"/>
            <a:ext cx="11160125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lnSpc>
                <a:spcPct val="90000"/>
              </a:lnSpc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D46370-BCAE-B148-ACBC-6E155AF03F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5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681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9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1543C1E1-6D23-D745-87F9-5155F537B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23987"/>
            <a:ext cx="11160125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lnSpc>
                <a:spcPct val="90000"/>
              </a:lnSpc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74EAC7-305B-D44B-B6D4-D03AEB8A4DDC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9765AB-98F4-B34C-BE6C-AF1773B088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22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067" userDrawn="1">
          <p15:clr>
            <a:srgbClr val="FBAE40"/>
          </p15:clr>
        </p15:guide>
        <p15:guide id="8" pos="3908" userDrawn="1">
          <p15:clr>
            <a:srgbClr val="FBAE40"/>
          </p15:clr>
        </p15:guide>
        <p15:guide id="9" pos="422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381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067">
          <p15:clr>
            <a:srgbClr val="FBAE40"/>
          </p15:clr>
        </p15:guide>
        <p15:guide id="8" pos="3908">
          <p15:clr>
            <a:srgbClr val="FBAE40"/>
          </p15:clr>
        </p15:guide>
        <p15:guide id="9" pos="422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4B81A-DB2C-A849-9136-A4F57945EB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9" y="1039785"/>
            <a:ext cx="11160125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47C4605-E92D-0D45-A1D6-6AA168B32F4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5938" y="2133601"/>
            <a:ext cx="11160125" cy="413419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CDF8D60B-C90A-3447-A1DF-19F388AF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23986"/>
            <a:ext cx="11160125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F4D008-A0D3-1047-AC18-85DFBCE57E14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C5C30B-6CDE-6F4F-A1EE-5EC4C0E340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80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 userDrawn="1">
          <p15:clr>
            <a:srgbClr val="FBAE40"/>
          </p15:clr>
        </p15:guide>
        <p15:guide id="7" pos="4067" userDrawn="1">
          <p15:clr>
            <a:srgbClr val="FBAE40"/>
          </p15:clr>
        </p15:guide>
        <p15:guide id="8" pos="422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wo content row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4B81A-DB2C-A849-9136-A4F57945EB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40" y="1047535"/>
            <a:ext cx="11160124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47C4605-E92D-0D45-A1D6-6AA168B32F4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9" y="2133601"/>
            <a:ext cx="11160124" cy="200368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4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</p:txBody>
      </p:sp>
      <p:sp>
        <p:nvSpPr>
          <p:cNvPr id="7" name="Content Placeholder 17">
            <a:extLst>
              <a:ext uri="{FF2B5EF4-FFF2-40B4-BE49-F238E27FC236}">
                <a16:creationId xmlns:a16="http://schemas.microsoft.com/office/drawing/2014/main" id="{FC50E735-88F8-C444-A80D-478F76C861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5939" y="4278240"/>
            <a:ext cx="11160124" cy="200368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4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2CFD444-EC29-D34D-A28D-2CFF89F0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123987"/>
            <a:ext cx="11160124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37CCB9-EEE1-464D-8D86-0B0AC80D0F0A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46F6C6-2321-A142-B3D5-CD6D0F7F09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94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>
          <p15:clr>
            <a:srgbClr val="FBAE40"/>
          </p15:clr>
        </p15:guide>
        <p15:guide id="7" pos="4067">
          <p15:clr>
            <a:srgbClr val="FBAE40"/>
          </p15:clr>
        </p15:guide>
        <p15:guide id="8" pos="422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wo columns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17">
            <a:extLst>
              <a:ext uri="{FF2B5EF4-FFF2-40B4-BE49-F238E27FC236}">
                <a16:creationId xmlns:a16="http://schemas.microsoft.com/office/drawing/2014/main" id="{E82885A6-7347-154A-A7D8-9E001D74EA5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2133600"/>
            <a:ext cx="53276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26" name="Content Placeholder 17">
            <a:extLst>
              <a:ext uri="{FF2B5EF4-FFF2-40B4-BE49-F238E27FC236}">
                <a16:creationId xmlns:a16="http://schemas.microsoft.com/office/drawing/2014/main" id="{26BAA24E-5040-5E49-8FFC-E28670FC7C1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48413" y="2133600"/>
            <a:ext cx="5328023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4D2A9E0C-88FD-E14F-B040-A39024DE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123987"/>
            <a:ext cx="11160125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7F3F702B-FB8B-9E48-A3AB-0D67476570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8" y="1047535"/>
            <a:ext cx="11160125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5882E5-2AAB-494E-A28B-C1A7ACB4E15F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143804-B1FB-FB48-A3B3-8740CD7B98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40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 userDrawn="1">
          <p15:clr>
            <a:srgbClr val="FBAE40"/>
          </p15:clr>
        </p15:guide>
        <p15:guide id="4" orient="horz" pos="210">
          <p15:clr>
            <a:srgbClr val="FBAE40"/>
          </p15:clr>
        </p15:guide>
        <p15:guide id="7" pos="3681" userDrawn="1">
          <p15:clr>
            <a:srgbClr val="FBAE40"/>
          </p15:clr>
        </p15:guide>
        <p15:guide id="9" pos="399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hree columns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DFA07C04-DBBA-E448-BFC6-39604F70E3F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F32AFE45-6F95-5741-9E2D-B2426A1C81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03725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665414D4-8D0F-9E4A-9A69-79AF69F717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91513" y="2133600"/>
            <a:ext cx="3384897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F94A94A8-EBC6-C241-8BE9-BEE90BBB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116238"/>
            <a:ext cx="11160124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D4849F4-0FF9-5E4A-B9B0-C65D267AA2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40" y="1047535"/>
            <a:ext cx="11160124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1C2E9D-BCB1-9946-A3B2-E244EA6C4083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380F9C-E765-A044-BC56-AC67ED0772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62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774" userDrawn="1">
          <p15:clr>
            <a:srgbClr val="FBAE40"/>
          </p15:clr>
        </p15:guide>
        <p15:guide id="7" pos="2457" userDrawn="1">
          <p15:clr>
            <a:srgbClr val="FBAE40"/>
          </p15:clr>
        </p15:guide>
        <p15:guide id="9" pos="4906" userDrawn="1">
          <p15:clr>
            <a:srgbClr val="FBAE40"/>
          </p15:clr>
        </p15:guide>
        <p15:guide id="10" pos="522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Sub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E656598-B257-9B4F-8D36-2D91BB0913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9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Subsection title–Click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AF49A5-D776-E845-B350-462485C8EC70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3D00CB-028A-2D42-A81E-44170523D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7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>
          <p15:clr>
            <a:srgbClr val="FBAE40"/>
          </p15:clr>
        </p15:guide>
        <p15:guide id="7" pos="4067">
          <p15:clr>
            <a:srgbClr val="FBAE40"/>
          </p15:clr>
        </p15:guide>
        <p15:guide id="8" pos="422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55D6838-4ECC-C444-8E0B-36ACA6AA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9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Subsection title–Click to edit Master title style</a:t>
            </a:r>
          </a:p>
        </p:txBody>
      </p: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EFE854C3-A048-E546-ABF4-E3AC9650E9F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9" y="2133600"/>
            <a:ext cx="11160124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232312-FF5A-EF41-B0D2-AFCF26D4415B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ADF5C9-6198-BD4A-B280-F70E01AF8F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94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>
          <p15:clr>
            <a:srgbClr val="FBAE40"/>
          </p15:clr>
        </p15:guide>
        <p15:guide id="7" pos="4067">
          <p15:clr>
            <a:srgbClr val="FBAE40"/>
          </p15:clr>
        </p15:guide>
        <p15:guide id="8" pos="422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, two content row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A0DB4177-7DE6-FC44-A457-F9F26997116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1196975"/>
            <a:ext cx="11160125" cy="242430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55D6838-4ECC-C444-8E0B-36ACA6AA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8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One column, two content rows</a:t>
            </a:r>
          </a:p>
        </p:txBody>
      </p: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D782686A-9429-7A43-9926-D437F7D3ADB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5938" y="3766184"/>
            <a:ext cx="11160125" cy="242430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229C9E-B426-5549-BCD7-5F9660E8DE22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87AB86-D476-1845-9596-0D1758B679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32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>
          <p15:clr>
            <a:srgbClr val="FBAE40"/>
          </p15:clr>
        </p15:guide>
        <p15:guide id="7" pos="4067">
          <p15:clr>
            <a:srgbClr val="FBAE40"/>
          </p15:clr>
        </p15:guide>
        <p15:guide id="8" pos="422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, two columns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28747297-18A2-B84D-A791-874267A502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2133600"/>
            <a:ext cx="53276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8B112348-64AE-1344-9B7B-59578765F57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48413" y="2133600"/>
            <a:ext cx="53276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5B4C177-9C84-F549-99C1-D948AA841C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9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Subsection title–Click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54C28D-21FE-254C-B3B4-8A6B1F188CD3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C7FFA2-CA5A-914A-8E52-CB61E66824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3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 userDrawn="1">
          <p15:clr>
            <a:srgbClr val="FBAE40"/>
          </p15:clr>
        </p15:guide>
        <p15:guide id="7" pos="3681" userDrawn="1">
          <p15:clr>
            <a:srgbClr val="FBAE40"/>
          </p15:clr>
        </p15:guide>
        <p15:guide id="9" pos="3999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, three columns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1A342C79-EEA1-6349-823C-2D23733094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6" name="Content Placeholder 17">
            <a:extLst>
              <a:ext uri="{FF2B5EF4-FFF2-40B4-BE49-F238E27FC236}">
                <a16:creationId xmlns:a16="http://schemas.microsoft.com/office/drawing/2014/main" id="{D04F82FC-8361-D54B-A5E0-3A157F94980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03725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7" name="Content Placeholder 17">
            <a:extLst>
              <a:ext uri="{FF2B5EF4-FFF2-40B4-BE49-F238E27FC236}">
                <a16:creationId xmlns:a16="http://schemas.microsoft.com/office/drawing/2014/main" id="{69D03A89-68D2-5548-B95A-9E5A51AC726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91513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B6C4E39-4AEB-9642-B208-456F9A6090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9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Subsection title–Click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9DF707-1B6E-9446-87FC-7E44306747AB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52D6EC-A5E9-5C4B-B9AB-A677089826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32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774" userDrawn="1">
          <p15:clr>
            <a:srgbClr val="FBAE40"/>
          </p15:clr>
        </p15:guide>
        <p15:guide id="7" pos="2457" userDrawn="1">
          <p15:clr>
            <a:srgbClr val="FBAE40"/>
          </p15:clr>
        </p15:guide>
        <p15:guide id="9" pos="4906" userDrawn="1">
          <p15:clr>
            <a:srgbClr val="FBAE40"/>
          </p15:clr>
        </p15:guide>
        <p15:guide id="10" pos="522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B3902A-F192-9F47-91DC-E8C7114522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844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6CA59D-3613-AD40-9029-EB727018573F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A3C4A6-9AEF-5049-A51A-4CEC8DC44F8B}"/>
              </a:ext>
            </a:extLst>
          </p:cNvPr>
          <p:cNvSpPr txBox="1"/>
          <p:nvPr userDrawn="1"/>
        </p:nvSpPr>
        <p:spPr>
          <a:xfrm>
            <a:off x="-116378" y="63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DB9179-2146-874B-A315-4C34ACB1D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55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+ tex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B3902A-F192-9F47-91DC-E8C7114522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844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AE2C31-F213-264C-94C4-F6398B5646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1588" y="1230258"/>
            <a:ext cx="5302948" cy="2939406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247E49-24C6-9E48-8042-A146AFFFE07D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942972-4AA8-A74A-9576-D14E14DA6D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4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+ text with backgroun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B3902A-F192-9F47-91DC-E8C7114522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844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AE2C31-F213-264C-94C4-F6398B5646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36844" y="2683566"/>
            <a:ext cx="4518313" cy="1003400"/>
          </a:xfrm>
          <a:solidFill>
            <a:schemeClr val="tx1">
              <a:alpha val="20000"/>
            </a:schemeClr>
          </a:solidFill>
        </p:spPr>
        <p:txBody>
          <a:bodyPr vert="horz" wrap="square" lIns="360000" tIns="360000" rIns="360000" bIns="360000" anchor="ctr" anchorCtr="0">
            <a:noAutofit/>
          </a:bodyPr>
          <a:lstStyle>
            <a:lvl1pPr marL="0" indent="0" algn="ctr" fontAlgn="t">
              <a:spcAft>
                <a:spcPts val="0"/>
              </a:spcAft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247E49-24C6-9E48-8042-A146AFFFE07D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F22434-C250-034C-812D-876141D2B0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1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87C729F-4904-C64D-9D89-CB18E1016C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3890986"/>
            <a:ext cx="10083801" cy="890474"/>
          </a:xfrm>
        </p:spPr>
        <p:txBody>
          <a:bodyPr lIns="72000"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option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901A3-BA9B-4D40-94D0-52F1ECDBD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5938" y="4781459"/>
            <a:ext cx="10096500" cy="833437"/>
          </a:xfrm>
        </p:spPr>
        <p:txBody>
          <a:bodyPr l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65C6F8-B516-6A4D-995E-4F4497C02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54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281DC51-73A1-A846-B0CB-1678551F5A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3890986"/>
            <a:ext cx="10083801" cy="890474"/>
          </a:xfrm>
        </p:spPr>
        <p:txBody>
          <a:bodyPr lIns="72000"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option 2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817E000-21CF-A441-8F48-730AC5D909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5938" y="4781459"/>
            <a:ext cx="10096500" cy="833437"/>
          </a:xfrm>
        </p:spPr>
        <p:txBody>
          <a:bodyPr l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EF3094-3CE3-4E41-8063-778DA6DB74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6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7D4354-F40C-2147-B05D-AA45FEC3F3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3890986"/>
            <a:ext cx="10083801" cy="890474"/>
          </a:xfrm>
        </p:spPr>
        <p:txBody>
          <a:bodyPr lIns="72000"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option 3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031CBC-7515-934B-B8B6-160A3378CF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5938" y="4781459"/>
            <a:ext cx="10096500" cy="833437"/>
          </a:xfrm>
        </p:spPr>
        <p:txBody>
          <a:bodyPr l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8DA6FF-52F0-A141-85C9-0BB7B390D9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41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0F9893-491C-554E-AF17-3F2E48BE93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837066"/>
            <a:ext cx="9283700" cy="1819752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“Your quote”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7440C7-382C-8B49-9103-1C6A4B9672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2884488"/>
            <a:ext cx="9283700" cy="914400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Surname, Professional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210A23-1266-CF4A-B8AA-47DF80A19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_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1113019"/>
            <a:ext cx="10138288" cy="4584694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296326" indent="-296326">
              <a:lnSpc>
                <a:spcPct val="100000"/>
              </a:lnSpc>
              <a:spcBef>
                <a:spcPts val="900"/>
              </a:spcBef>
              <a:buClr>
                <a:schemeClr val="bg2">
                  <a:lumMod val="50000"/>
                </a:schemeClr>
              </a:buClr>
              <a:buSzPct val="85000"/>
              <a:buFont typeface="Arial" charset="0"/>
              <a:buChar char="•"/>
              <a:defRPr sz="3300" b="1" i="0" spc="-113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4687E6"/>
              </a:buClr>
              <a:buSzPct val="85000"/>
              <a:defRPr sz="3000" b="0" i="0" spc="-113">
                <a:solidFill>
                  <a:srgbClr val="4687E6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450"/>
              </a:spcBef>
              <a:buClr>
                <a:schemeClr val="accent6"/>
              </a:buClr>
              <a:buSzPct val="85000"/>
              <a:defRPr sz="2400" b="0" i="0" spc="-38" baseline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500" b="1" i="0" spc="-113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246601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226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9352" y="6145213"/>
            <a:ext cx="2990849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46881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5885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6800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3928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1_Bulle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9"/>
          <p:cNvSpPr txBox="1">
            <a:spLocks noGrp="1"/>
          </p:cNvSpPr>
          <p:nvPr>
            <p:ph type="body" idx="1"/>
          </p:nvPr>
        </p:nvSpPr>
        <p:spPr>
          <a:xfrm>
            <a:off x="542925" y="1113020"/>
            <a:ext cx="10138288" cy="4584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rmAutofit/>
          </a:bodyPr>
          <a:lstStyle>
            <a:lvl1pPr marL="342892" lvl="0" indent="-349559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Arial"/>
              <a:buChar char="•"/>
              <a:defRPr sz="33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783" lvl="1" indent="-30098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20"/>
              <a:buFont typeface="Helvetica Neue"/>
              <a:buChar char="•"/>
              <a:defRPr sz="2400" b="0" i="0">
                <a:solidFill>
                  <a:srgbClr val="3F3F3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028675" lvl="2" indent="-292887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Helvetica Neue"/>
              <a:buChar char="•"/>
              <a:defRPr sz="2250" b="0" i="0">
                <a:solidFill>
                  <a:srgbClr val="0070C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566" lvl="3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1714457" lvl="4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057348" lvl="5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240" lvl="6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132" lvl="7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023" lvl="8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99"/>
          <p:cNvSpPr txBox="1">
            <a:spLocks noGrp="1"/>
          </p:cNvSpPr>
          <p:nvPr>
            <p:ph type="body" idx="2"/>
          </p:nvPr>
        </p:nvSpPr>
        <p:spPr>
          <a:xfrm>
            <a:off x="533400" y="254002"/>
            <a:ext cx="10147812" cy="85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342892" lvl="0" indent="-171446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405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783" lvl="1" indent="-171446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028675" lvl="2" indent="-171446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371566" lvl="3" indent="-171446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1714457" lvl="4" indent="-171446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18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057348" lvl="5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2400240" lvl="6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2743132" lvl="7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3086023" lvl="8" indent="-235738" algn="l">
              <a:lnSpc>
                <a:spcPct val="100000"/>
              </a:lnSpc>
              <a:spcBef>
                <a:spcPts val="2925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9"/>
          <p:cNvSpPr txBox="1">
            <a:spLocks noGrp="1"/>
          </p:cNvSpPr>
          <p:nvPr>
            <p:ph type="ftr" idx="11"/>
          </p:nvPr>
        </p:nvSpPr>
        <p:spPr>
          <a:xfrm>
            <a:off x="5435188" y="6413622"/>
            <a:ext cx="6217891" cy="282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05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9"/>
          <p:cNvSpPr txBox="1">
            <a:spLocks noGrp="1"/>
          </p:cNvSpPr>
          <p:nvPr>
            <p:ph type="sldNum" idx="12"/>
          </p:nvPr>
        </p:nvSpPr>
        <p:spPr>
          <a:xfrm>
            <a:off x="11678477" y="6413622"/>
            <a:ext cx="381000" cy="282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2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7234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594123"/>
            <a:ext cx="9666685" cy="3539128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0800" b="1" i="0" spc="-338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/>
            </a:lvl2pPr>
            <a:lvl5pPr marL="1333467" indent="0" algn="ctr">
              <a:buFontTx/>
              <a:buNone/>
              <a:defRPr sz="3900" b="1" i="0" spc="-38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4133250"/>
            <a:ext cx="5380220" cy="142935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3300" b="1" i="0" spc="-113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/>
            </a:lvl2pPr>
            <a:lvl5pPr marL="1333467" indent="0" algn="ctr">
              <a:buFontTx/>
              <a:buNone/>
              <a:defRPr sz="3900" b="1" i="0" spc="-38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4034043" y="2707969"/>
            <a:ext cx="72200" cy="4414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8544228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7" y="123986"/>
            <a:ext cx="10404475" cy="886968"/>
          </a:xfrm>
          <a:prstGeom prst="rect">
            <a:avLst/>
          </a:prstGeom>
          <a:solidFill>
            <a:schemeClr val="bg1"/>
          </a:solidFill>
        </p:spPr>
        <p:txBody>
          <a:bodyPr vert="horz" lIns="0" tIns="10800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1825625"/>
            <a:ext cx="10082212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MSIPCMContentMarking" descr="{&quot;HashCode&quot;:-1348403003,&quot;Placement&quot;:&quot;Footer&quot;,&quot;Top&quot;:521.10614,&quot;Left&quot;:0.0,&quot;SlideWidth&quot;:960,&quot;SlideHeight&quot;:540}">
            <a:extLst>
              <a:ext uri="{FF2B5EF4-FFF2-40B4-BE49-F238E27FC236}">
                <a16:creationId xmlns:a16="http://schemas.microsoft.com/office/drawing/2014/main" id="{38326C17-BA56-46DB-8C4D-39A497862855}"/>
              </a:ext>
            </a:extLst>
          </p:cNvPr>
          <p:cNvSpPr txBox="1"/>
          <p:nvPr userDrawn="1"/>
        </p:nvSpPr>
        <p:spPr>
          <a:xfrm>
            <a:off x="0" y="6618048"/>
            <a:ext cx="2130404" cy="23995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144871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5" r:id="rId2"/>
    <p:sldLayoutId id="2147483697" r:id="rId3"/>
    <p:sldLayoutId id="2147483686" r:id="rId4"/>
    <p:sldLayoutId id="2147483687" r:id="rId5"/>
    <p:sldLayoutId id="2147483710" r:id="rId6"/>
    <p:sldLayoutId id="2147483693" r:id="rId7"/>
    <p:sldLayoutId id="2147483698" r:id="rId8"/>
    <p:sldLayoutId id="2147483709" r:id="rId9"/>
    <p:sldLayoutId id="2147483692" r:id="rId10"/>
    <p:sldLayoutId id="2147483706" r:id="rId11"/>
    <p:sldLayoutId id="2147483700" r:id="rId12"/>
    <p:sldLayoutId id="2147483704" r:id="rId13"/>
    <p:sldLayoutId id="2147483703" r:id="rId14"/>
    <p:sldLayoutId id="2147483701" r:id="rId15"/>
    <p:sldLayoutId id="2147483707" r:id="rId16"/>
    <p:sldLayoutId id="2147483702" r:id="rId17"/>
    <p:sldLayoutId id="2147483705" r:id="rId18"/>
    <p:sldLayoutId id="2147483679" r:id="rId19"/>
    <p:sldLayoutId id="2147483708" r:id="rId20"/>
    <p:sldLayoutId id="2147483711" r:id="rId21"/>
    <p:sldLayoutId id="2147483689" r:id="rId22"/>
    <p:sldLayoutId id="2147483690" r:id="rId23"/>
    <p:sldLayoutId id="2147483691" r:id="rId24"/>
    <p:sldLayoutId id="2147483688" r:id="rId25"/>
    <p:sldLayoutId id="2147483712" r:id="rId26"/>
    <p:sldLayoutId id="2147483713" r:id="rId27"/>
    <p:sldLayoutId id="2147483714" r:id="rId28"/>
    <p:sldLayoutId id="2147483715" r:id="rId29"/>
    <p:sldLayoutId id="2147483716" r:id="rId30"/>
    <p:sldLayoutId id="2147483717" r:id="rId31"/>
    <p:sldLayoutId id="2147483718" r:id="rId32"/>
  </p:sldLayoutIdLst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4000" kern="1200">
          <a:solidFill>
            <a:schemeClr val="accent3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None/>
        <a:defRPr sz="2400" kern="1200">
          <a:solidFill>
            <a:schemeClr val="tx2"/>
          </a:solidFill>
          <a:latin typeface="Arial" charset="0"/>
          <a:ea typeface="Arial" charset="0"/>
          <a:cs typeface="Arial" charset="0"/>
        </a:defRPr>
      </a:lvl1pPr>
      <a:lvl2pPr marL="230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Tx/>
        <a:buBlip>
          <a:blip r:embed="rId34"/>
        </a:buBlip>
        <a:defRPr sz="2400" kern="12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marL="684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Wingdings" pitchFamily="2" charset="2"/>
        <a:buChar char="§"/>
        <a:defRPr sz="2400" kern="1200">
          <a:solidFill>
            <a:schemeClr val="accent5"/>
          </a:solidFill>
          <a:latin typeface="Arial" charset="0"/>
          <a:ea typeface="Arial" charset="0"/>
          <a:cs typeface="Arial" charset="0"/>
        </a:defRPr>
      </a:lvl3pPr>
      <a:lvl4pPr marL="1152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Wingdings" pitchFamily="2" charset="2"/>
        <a:buChar char="§"/>
        <a:defRPr sz="2000" kern="12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Font typeface="Wingdings" pitchFamily="2" charset="2"/>
        <a:buChar char="§"/>
        <a:defRPr sz="2000" kern="1200">
          <a:solidFill>
            <a:schemeClr val="accent5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414" userDrawn="1">
          <p15:clr>
            <a:srgbClr val="F26B43"/>
          </p15:clr>
        </p15:guide>
        <p15:guide id="5" pos="325" userDrawn="1">
          <p15:clr>
            <a:srgbClr val="F26B43"/>
          </p15:clr>
        </p15:guide>
        <p15:guide id="6" orient="horz" pos="1344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pos="73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research/participants/docs/h2020-funding-guide/other/event210421.htm" TargetMode="Externa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ec.europa.eu/research/participants/docs/h2020-funding-guide/other/event210421.htm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.xml"/><Relationship Id="rId4" Type="http://schemas.openxmlformats.org/officeDocument/2006/relationships/hyperlink" Target="https://ec.europa.eu/research/participants/docs/h2020-funding-guide/other/event210421.ht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research/participants/docs/h2020-funding-guide/other/event210421.htm" TargetMode="Externa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research/participants/docs/h2020-funding-guide/other/event210421.htm" TargetMode="Externa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research/participants/docs/h2020-funding-guide/other/event210421.htm" TargetMode="Externa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research/participants/docs/h2020-funding-guide/other/event210421.htm" TargetMode="Externa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.xml"/><Relationship Id="rId4" Type="http://schemas.openxmlformats.org/officeDocument/2006/relationships/hyperlink" Target="https://ec.europa.eu/research/participants/docs/h2020-funding-guide/other/event210421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3.xml"/><Relationship Id="rId4" Type="http://schemas.openxmlformats.org/officeDocument/2006/relationships/hyperlink" Target="https://ec.europa.eu/research/participants/docs/h2020-funding-guide/other/event210421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4.xml"/><Relationship Id="rId4" Type="http://schemas.openxmlformats.org/officeDocument/2006/relationships/hyperlink" Target="https://ec.europa.eu/research/participants/docs/h2020-funding-guide/other/event210421.ht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research/participants/docs/h2020-funding-guide/other/event210421.htm" TargetMode="Externa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Relationship Id="rId4" Type="http://schemas.openxmlformats.org/officeDocument/2006/relationships/hyperlink" Target="https://ec.europa.eu/research/participants/docs/h2020-funding-guide/other/event210421.ht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ellcomeopenresearch.org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67E8E69-F350-439C-B98B-2218EC543D1D}"/>
              </a:ext>
            </a:extLst>
          </p:cNvPr>
          <p:cNvSpPr txBox="1">
            <a:spLocks/>
          </p:cNvSpPr>
          <p:nvPr/>
        </p:nvSpPr>
        <p:spPr>
          <a:xfrm>
            <a:off x="5320145" y="1482971"/>
            <a:ext cx="10026651" cy="29544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dirty="0">
              <a:solidFill>
                <a:schemeClr val="tx1"/>
              </a:solidFill>
            </a:endParaRPr>
          </a:p>
          <a:p>
            <a:br>
              <a:rPr lang="en-US" sz="2800" dirty="0"/>
            </a:br>
            <a:endParaRPr lang="en-GB" sz="2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72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Horizon Europe and Open Science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55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following slides are a courtesy of </a:t>
            </a:r>
          </a:p>
          <a:p>
            <a:pPr>
              <a:spcAft>
                <a:spcPts val="600"/>
              </a:spcAft>
            </a:pPr>
            <a:r>
              <a:rPr lang="en-GB" dirty="0"/>
              <a:t>Victoria </a:t>
            </a:r>
            <a:r>
              <a:rPr lang="en-GB" dirty="0" err="1"/>
              <a:t>Tsoukala</a:t>
            </a:r>
            <a:r>
              <a:rPr lang="en-GB" dirty="0"/>
              <a:t>, PhD, Policy Officer, </a:t>
            </a:r>
            <a:r>
              <a:rPr lang="en-IE" dirty="0"/>
              <a:t>Unit ‘Open Science’, DG RTD, and Angelica Marino, </a:t>
            </a:r>
            <a:r>
              <a:rPr lang="it-IT" dirty="0"/>
              <a:t>DG Research &amp; Innovation (DG R&amp;I-G2)</a:t>
            </a:r>
            <a:endParaRPr lang="en-IE" dirty="0"/>
          </a:p>
          <a:p>
            <a:pPr>
              <a:spcAft>
                <a:spcPts val="600"/>
              </a:spcAft>
            </a:pPr>
            <a:r>
              <a:rPr lang="en-IE" dirty="0"/>
              <a:t>April 21, 2021,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2C49352-7FA2-5743-AB96-BDA8BFC1E6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The </a:t>
            </a:r>
            <a:r>
              <a:rPr lang="it-IT" dirty="0" err="1"/>
              <a:t>European</a:t>
            </a:r>
            <a:r>
              <a:rPr lang="it-IT" dirty="0"/>
              <a:t> </a:t>
            </a:r>
            <a:r>
              <a:rPr lang="it-IT" dirty="0" err="1"/>
              <a:t>Commission</a:t>
            </a:r>
            <a:r>
              <a:rPr lang="it-IT" dirty="0"/>
              <a:t> and Open Science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9B90A3B-EDFD-3B4A-AC67-C4F28B0BBA5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5835782" y="6413622"/>
            <a:ext cx="6217891" cy="282178"/>
          </a:xfrm>
        </p:spPr>
        <p:txBody>
          <a:bodyPr>
            <a:normAutofit fontScale="55000" lnSpcReduction="20000"/>
          </a:bodyPr>
          <a:lstStyle/>
          <a:p>
            <a:r>
              <a:rPr lang="it-IT" spc="-60" dirty="0" err="1">
                <a:solidFill>
                  <a:srgbClr val="000000"/>
                </a:solidFill>
                <a:latin typeface="Helvetica" charset="0"/>
              </a:rPr>
              <a:t>Courtesy</a:t>
            </a:r>
            <a:r>
              <a:rPr lang="it-IT" spc="-60" dirty="0">
                <a:solidFill>
                  <a:srgbClr val="000000"/>
                </a:solidFill>
                <a:latin typeface="Helvetica" charset="0"/>
              </a:rPr>
              <a:t> of  Victoria </a:t>
            </a:r>
            <a:r>
              <a:rPr lang="it-IT" spc="-60" dirty="0" err="1">
                <a:solidFill>
                  <a:srgbClr val="000000"/>
                </a:solidFill>
                <a:latin typeface="Helvetica" charset="0"/>
              </a:rPr>
              <a:t>Tsoukala</a:t>
            </a:r>
            <a:r>
              <a:rPr lang="it-IT" spc="-60" dirty="0">
                <a:solidFill>
                  <a:srgbClr val="000000"/>
                </a:solidFill>
                <a:latin typeface="Helvetica" charset="0"/>
              </a:rPr>
              <a:t>, </a:t>
            </a:r>
            <a:r>
              <a:rPr lang="it-IT" spc="-60" dirty="0" err="1">
                <a:solidFill>
                  <a:srgbClr val="000000"/>
                </a:solidFill>
                <a:latin typeface="Helvetica" charset="0"/>
              </a:rPr>
              <a:t>PhD</a:t>
            </a:r>
            <a:r>
              <a:rPr lang="it-IT" spc="-60" dirty="0">
                <a:solidFill>
                  <a:srgbClr val="000000"/>
                </a:solidFill>
                <a:latin typeface="Helvetica" charset="0"/>
              </a:rPr>
              <a:t> - DG RTD Open Science (Unit G4) - PUBMET 2019, Zadar, </a:t>
            </a:r>
            <a:r>
              <a:rPr lang="it-IT" spc="-60" dirty="0" err="1">
                <a:solidFill>
                  <a:srgbClr val="000000"/>
                </a:solidFill>
                <a:latin typeface="Helvetica" charset="0"/>
              </a:rPr>
              <a:t>September</a:t>
            </a:r>
            <a:r>
              <a:rPr lang="it-IT" spc="-60" dirty="0">
                <a:solidFill>
                  <a:srgbClr val="000000"/>
                </a:solidFill>
                <a:latin typeface="Helvetica" charset="0"/>
              </a:rPr>
              <a:t> 19th, 2019</a:t>
            </a:r>
          </a:p>
        </p:txBody>
      </p:sp>
      <p:graphicFrame>
        <p:nvGraphicFramePr>
          <p:cNvPr id="22" name="Content Placeholder 3">
            <a:extLst>
              <a:ext uri="{FF2B5EF4-FFF2-40B4-BE49-F238E27FC236}">
                <a16:creationId xmlns:a16="http://schemas.microsoft.com/office/drawing/2014/main" id="{A339F4A4-7AC1-8043-8E9D-4F5A62DF2FC4}"/>
              </a:ext>
            </a:extLst>
          </p:cNvPr>
          <p:cNvGraphicFramePr>
            <a:graphicFrameLocks/>
          </p:cNvGraphicFramePr>
          <p:nvPr/>
        </p:nvGraphicFramePr>
        <p:xfrm>
          <a:off x="2349087" y="2677195"/>
          <a:ext cx="6172200" cy="2765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Rectangle 4">
            <a:extLst>
              <a:ext uri="{FF2B5EF4-FFF2-40B4-BE49-F238E27FC236}">
                <a16:creationId xmlns:a16="http://schemas.microsoft.com/office/drawing/2014/main" id="{F60435FF-9D4B-9447-B0F1-878C425556EF}"/>
              </a:ext>
            </a:extLst>
          </p:cNvPr>
          <p:cNvSpPr/>
          <p:nvPr/>
        </p:nvSpPr>
        <p:spPr>
          <a:xfrm>
            <a:off x="2349087" y="3496862"/>
            <a:ext cx="1080120" cy="346249"/>
          </a:xfrm>
          <a:prstGeom prst="rect">
            <a:avLst/>
          </a:prstGeom>
          <a:solidFill>
            <a:srgbClr val="BBE0E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/>
              </a:rPr>
              <a:t>2008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4CD49479-A84B-5C48-ADFE-01C313FB5D74}"/>
              </a:ext>
            </a:extLst>
          </p:cNvPr>
          <p:cNvSpPr/>
          <p:nvPr/>
        </p:nvSpPr>
        <p:spPr>
          <a:xfrm>
            <a:off x="3969267" y="3135246"/>
            <a:ext cx="1026114" cy="346249"/>
          </a:xfrm>
          <a:prstGeom prst="rect">
            <a:avLst/>
          </a:prstGeom>
          <a:solidFill>
            <a:srgbClr val="BBE0E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/>
              </a:rPr>
              <a:t>2014</a:t>
            </a: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0958C671-27A2-504E-895D-60801D53FD60}"/>
              </a:ext>
            </a:extLst>
          </p:cNvPr>
          <p:cNvSpPr/>
          <p:nvPr/>
        </p:nvSpPr>
        <p:spPr>
          <a:xfrm>
            <a:off x="5535441" y="2743877"/>
            <a:ext cx="1053864" cy="346249"/>
          </a:xfrm>
          <a:prstGeom prst="rect">
            <a:avLst/>
          </a:prstGeom>
          <a:solidFill>
            <a:srgbClr val="BBE0E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/>
              </a:rPr>
              <a:t>2017</a:t>
            </a: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53E660FF-8417-DE48-8FE9-7A731F95B2BF}"/>
              </a:ext>
            </a:extLst>
          </p:cNvPr>
          <p:cNvSpPr txBox="1"/>
          <p:nvPr/>
        </p:nvSpPr>
        <p:spPr>
          <a:xfrm>
            <a:off x="7263633" y="2977489"/>
            <a:ext cx="1350150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fr-BE" sz="1050" b="1" dirty="0">
                <a:solidFill>
                  <a:srgbClr val="0F5494"/>
                </a:solidFill>
                <a:latin typeface="Verdana" pitchFamily="34" charset="0"/>
              </a:rPr>
              <a:t>Horizon Europe</a:t>
            </a:r>
            <a:endParaRPr lang="en-GB" sz="1050" b="1" dirty="0">
              <a:solidFill>
                <a:srgbClr val="0F5494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fr-BE" sz="300" dirty="0">
              <a:solidFill>
                <a:srgbClr val="0F5494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fr-BE" sz="1050" dirty="0">
                <a:solidFill>
                  <a:srgbClr val="0F5494"/>
                </a:solidFill>
                <a:latin typeface="Verdana" pitchFamily="34" charset="0"/>
              </a:rPr>
              <a:t>OA </a:t>
            </a:r>
            <a:r>
              <a:rPr lang="fr-BE" sz="1050" b="1" dirty="0">
                <a:solidFill>
                  <a:srgbClr val="00B0F0"/>
                </a:solidFill>
                <a:latin typeface="Verdana" pitchFamily="34" charset="0"/>
              </a:rPr>
              <a:t>Mandatory</a:t>
            </a:r>
            <a:endParaRPr lang="fr-BE" sz="1050" b="1" dirty="0">
              <a:solidFill>
                <a:srgbClr val="BDDEFF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fr-BE" sz="1050" dirty="0">
                <a:solidFill>
                  <a:srgbClr val="0F5494"/>
                </a:solidFill>
                <a:latin typeface="Verdana" pitchFamily="34" charset="0"/>
              </a:rPr>
              <a:t>Deposit and open access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fr-BE" sz="1050" b="1" dirty="0">
              <a:solidFill>
                <a:srgbClr val="FFC000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fr-BE" sz="300" b="1" dirty="0">
              <a:solidFill>
                <a:srgbClr val="7030A0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fr-BE" sz="1050" dirty="0">
                <a:solidFill>
                  <a:srgbClr val="0F5494"/>
                </a:solidFill>
                <a:latin typeface="Verdana" pitchFamily="34" charset="0"/>
              </a:rPr>
              <a:t>DMP in line </a:t>
            </a:r>
            <a:r>
              <a:rPr lang="fr-BE" sz="1050" dirty="0" err="1">
                <a:solidFill>
                  <a:srgbClr val="0F5494"/>
                </a:solidFill>
                <a:latin typeface="Verdana" pitchFamily="34" charset="0"/>
              </a:rPr>
              <a:t>with</a:t>
            </a:r>
            <a:r>
              <a:rPr lang="fr-BE" sz="1050" dirty="0">
                <a:solidFill>
                  <a:srgbClr val="0F5494"/>
                </a:solidFill>
                <a:latin typeface="Verdana" pitchFamily="34" charset="0"/>
              </a:rPr>
              <a:t> FAIR </a:t>
            </a:r>
            <a:r>
              <a:rPr lang="fr-BE" sz="1050" b="1" dirty="0" err="1">
                <a:solidFill>
                  <a:srgbClr val="00B0F0"/>
                </a:solidFill>
                <a:latin typeface="Verdana" pitchFamily="34" charset="0"/>
              </a:rPr>
              <a:t>Mandatory</a:t>
            </a:r>
            <a:endParaRPr lang="fr-BE" sz="1050" b="1" dirty="0">
              <a:solidFill>
                <a:srgbClr val="BDDEFF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fr-BE" sz="300" b="1" dirty="0">
              <a:solidFill>
                <a:srgbClr val="7030A0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fr-BE" sz="1050" dirty="0">
              <a:solidFill>
                <a:srgbClr val="0F5494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fr-BE" sz="1050" dirty="0">
                <a:solidFill>
                  <a:srgbClr val="0F5494"/>
                </a:solidFill>
                <a:latin typeface="Verdana" pitchFamily="34" charset="0"/>
              </a:rPr>
              <a:t>OD </a:t>
            </a:r>
            <a:r>
              <a:rPr lang="fr-BE" sz="1050" b="1" dirty="0">
                <a:solidFill>
                  <a:srgbClr val="2D2D8A">
                    <a:lumMod val="60000"/>
                    <a:lumOff val="40000"/>
                  </a:srgbClr>
                </a:solidFill>
                <a:latin typeface="Verdana" pitchFamily="34" charset="0"/>
              </a:rPr>
              <a:t>by default (exceptions)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fr-BE" sz="1050" b="1" dirty="0">
              <a:solidFill>
                <a:srgbClr val="2D2D8A">
                  <a:lumMod val="60000"/>
                  <a:lumOff val="40000"/>
                </a:srgbClr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GB" sz="300" dirty="0">
              <a:solidFill>
                <a:srgbClr val="0F5494"/>
              </a:solidFill>
              <a:latin typeface="Verdana" pitchFamily="34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GB" sz="1050" dirty="0">
                <a:solidFill>
                  <a:srgbClr val="0F5494"/>
                </a:solidFill>
                <a:latin typeface="Verdana" pitchFamily="34" charset="0"/>
              </a:rPr>
              <a:t>&amp; Open Science </a:t>
            </a:r>
            <a:r>
              <a:rPr lang="en-GB" sz="1050" b="1" dirty="0">
                <a:solidFill>
                  <a:srgbClr val="00B0F0"/>
                </a:solidFill>
                <a:latin typeface="Verdana" pitchFamily="34" charset="0"/>
              </a:rPr>
              <a:t>embedded</a:t>
            </a:r>
            <a:r>
              <a:rPr lang="en-GB" sz="1050" dirty="0">
                <a:solidFill>
                  <a:srgbClr val="0F5494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7A3B253D-11C4-504E-8D42-74FB2658FC9A}"/>
              </a:ext>
            </a:extLst>
          </p:cNvPr>
          <p:cNvSpPr/>
          <p:nvPr/>
        </p:nvSpPr>
        <p:spPr>
          <a:xfrm>
            <a:off x="7101615" y="2384952"/>
            <a:ext cx="1188132" cy="346249"/>
          </a:xfrm>
          <a:prstGeom prst="rect">
            <a:avLst/>
          </a:prstGeom>
          <a:solidFill>
            <a:srgbClr val="BBE0E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/>
              </a:rPr>
              <a:t>2021</a:t>
            </a:r>
          </a:p>
        </p:txBody>
      </p:sp>
      <p:sp>
        <p:nvSpPr>
          <p:cNvPr id="28" name="Down Arrow 9">
            <a:extLst>
              <a:ext uri="{FF2B5EF4-FFF2-40B4-BE49-F238E27FC236}">
                <a16:creationId xmlns:a16="http://schemas.microsoft.com/office/drawing/2014/main" id="{CCED2DF2-BEBE-4048-B698-0A8A2C4B955C}"/>
              </a:ext>
            </a:extLst>
          </p:cNvPr>
          <p:cNvSpPr/>
          <p:nvPr/>
        </p:nvSpPr>
        <p:spPr>
          <a:xfrm>
            <a:off x="6964708" y="1231283"/>
            <a:ext cx="926120" cy="1043042"/>
          </a:xfrm>
          <a:prstGeom prst="downArrow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900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466284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847528" y="1556793"/>
            <a:ext cx="8520356" cy="3946553"/>
            <a:chOff x="323528" y="2083305"/>
            <a:chExt cx="8520356" cy="3946553"/>
          </a:xfrm>
        </p:grpSpPr>
        <p:sp>
          <p:nvSpPr>
            <p:cNvPr id="76" name="Rectangle 75"/>
            <p:cNvSpPr/>
            <p:nvPr/>
          </p:nvSpPr>
          <p:spPr>
            <a:xfrm>
              <a:off x="4941007" y="2097589"/>
              <a:ext cx="2818196" cy="1181789"/>
            </a:xfrm>
            <a:prstGeom prst="rect">
              <a:avLst/>
            </a:prstGeom>
            <a:solidFill>
              <a:srgbClr val="0E4194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r" defTabSz="457200">
                <a:defRPr/>
              </a:pPr>
              <a:r>
                <a:rPr lang="fr-BE" sz="1400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	</a:t>
              </a:r>
              <a:r>
                <a:rPr lang="fr-BE" sz="1600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Scientific</a:t>
              </a:r>
            </a:p>
            <a:p>
              <a:pPr algn="r" defTabSz="457200">
                <a:defRPr/>
              </a:pPr>
              <a:r>
                <a:rPr lang="fr-BE" sz="1600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	Impact</a:t>
              </a:r>
            </a:p>
          </p:txBody>
        </p:sp>
        <p:sp>
          <p:nvSpPr>
            <p:cNvPr id="79" name="Pentagon 78"/>
            <p:cNvSpPr/>
            <p:nvPr/>
          </p:nvSpPr>
          <p:spPr>
            <a:xfrm>
              <a:off x="360902" y="2083305"/>
              <a:ext cx="5939699" cy="1196073"/>
            </a:xfrm>
            <a:prstGeom prst="homePlate">
              <a:avLst/>
            </a:prstGeom>
            <a:solidFill>
              <a:srgbClr val="0E4194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en-GB" sz="1400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 bwMode="auto">
            <a:xfrm>
              <a:off x="7740352" y="2687936"/>
              <a:ext cx="349255" cy="0"/>
            </a:xfrm>
            <a:prstGeom prst="line">
              <a:avLst/>
            </a:prstGeom>
            <a:noFill/>
            <a:ln w="19050" cap="flat" cmpd="sng" algn="ctr">
              <a:solidFill>
                <a:srgbClr val="0E419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flipV="1">
              <a:off x="7437844" y="5395673"/>
              <a:ext cx="863490" cy="3766"/>
            </a:xfrm>
            <a:prstGeom prst="line">
              <a:avLst/>
            </a:prstGeom>
            <a:noFill/>
            <a:ln w="19050" cap="flat" cmpd="sng" algn="ctr">
              <a:solidFill>
                <a:srgbClr val="78BAEB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5" name="Rectangle 74"/>
            <p:cNvSpPr/>
            <p:nvPr/>
          </p:nvSpPr>
          <p:spPr>
            <a:xfrm>
              <a:off x="331262" y="4782057"/>
              <a:ext cx="7427940" cy="1247801"/>
            </a:xfrm>
            <a:prstGeom prst="rect">
              <a:avLst/>
            </a:prstGeom>
            <a:solidFill>
              <a:srgbClr val="99CC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r" defTabSz="457200">
                <a:defRPr/>
              </a:pPr>
              <a:r>
                <a:rPr lang="fr-BE" sz="1400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	</a:t>
              </a:r>
              <a:r>
                <a:rPr lang="fr-BE" sz="1600" kern="0" dirty="0" err="1">
                  <a:solidFill>
                    <a:srgbClr val="E7E6E6">
                      <a:lumMod val="25000"/>
                    </a:srgbClr>
                  </a:solidFill>
                  <a:latin typeface="Arial"/>
                  <a:cs typeface="Arial"/>
                  <a:sym typeface="Arial"/>
                </a:rPr>
                <a:t>Economic</a:t>
              </a:r>
              <a:r>
                <a:rPr lang="fr-BE" sz="1600" kern="0" dirty="0">
                  <a:solidFill>
                    <a:srgbClr val="E7E6E6">
                      <a:lumMod val="25000"/>
                    </a:srgbClr>
                  </a:solidFill>
                  <a:latin typeface="Arial"/>
                  <a:cs typeface="Arial"/>
                  <a:sym typeface="Arial"/>
                </a:rPr>
                <a:t>/</a:t>
              </a:r>
            </a:p>
            <a:p>
              <a:pPr algn="r" defTabSz="457200">
                <a:defRPr/>
              </a:pPr>
              <a:r>
                <a:rPr lang="fr-BE" sz="1600" kern="0" dirty="0" err="1">
                  <a:solidFill>
                    <a:srgbClr val="E7E6E6">
                      <a:lumMod val="25000"/>
                    </a:srgbClr>
                  </a:solidFill>
                  <a:latin typeface="Arial"/>
                  <a:cs typeface="Arial"/>
                  <a:sym typeface="Arial"/>
                </a:rPr>
                <a:t>Technological</a:t>
              </a:r>
              <a:endParaRPr lang="fr-BE" sz="1600" kern="0" dirty="0">
                <a:solidFill>
                  <a:srgbClr val="E7E6E6">
                    <a:lumMod val="25000"/>
                  </a:srgbClr>
                </a:solidFill>
                <a:latin typeface="Arial"/>
                <a:cs typeface="Arial"/>
                <a:sym typeface="Arial"/>
              </a:endParaRPr>
            </a:p>
            <a:p>
              <a:pPr algn="r" defTabSz="457200">
                <a:defRPr/>
              </a:pPr>
              <a:r>
                <a:rPr lang="fr-BE" sz="1600" kern="0" dirty="0">
                  <a:solidFill>
                    <a:srgbClr val="E7E6E6">
                      <a:lumMod val="25000"/>
                    </a:srgbClr>
                  </a:solidFill>
                  <a:latin typeface="Arial"/>
                  <a:cs typeface="Arial"/>
                  <a:sym typeface="Arial"/>
                </a:rPr>
                <a:t>	Impact</a:t>
              </a:r>
              <a:endParaRPr lang="en-GB" sz="1600" kern="0" dirty="0">
                <a:solidFill>
                  <a:srgbClr val="E7E6E6">
                    <a:lumMod val="25000"/>
                  </a:srgbClr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Pentagon 77"/>
            <p:cNvSpPr/>
            <p:nvPr/>
          </p:nvSpPr>
          <p:spPr>
            <a:xfrm>
              <a:off x="328236" y="4766701"/>
              <a:ext cx="5972366" cy="1263157"/>
            </a:xfrm>
            <a:prstGeom prst="homePlate">
              <a:avLst/>
            </a:prstGeom>
            <a:solidFill>
              <a:srgbClr val="99CCFF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57200">
                <a:defRPr/>
              </a:pPr>
              <a:endParaRPr lang="en-GB" sz="1400" kern="0">
                <a:solidFill>
                  <a:sysClr val="windowText" lastClr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Pentagon 96"/>
            <p:cNvSpPr/>
            <p:nvPr/>
          </p:nvSpPr>
          <p:spPr>
            <a:xfrm>
              <a:off x="360902" y="2215308"/>
              <a:ext cx="5493357" cy="252000"/>
            </a:xfrm>
            <a:prstGeom prst="homePlat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457200">
                <a:defRPr/>
              </a:pPr>
              <a:r>
                <a:rPr lang="en-GB" sz="1400" kern="0" dirty="0">
                  <a:solidFill>
                    <a:srgbClr val="404A52"/>
                  </a:solidFill>
                  <a:latin typeface="Arial"/>
                  <a:cs typeface="Arial"/>
                  <a:sym typeface="Arial"/>
                </a:rPr>
                <a:t>1. Creating high-quality new knowledge</a:t>
              </a:r>
            </a:p>
          </p:txBody>
        </p:sp>
        <p:sp>
          <p:nvSpPr>
            <p:cNvPr id="99" name="Pentagon 98"/>
            <p:cNvSpPr/>
            <p:nvPr/>
          </p:nvSpPr>
          <p:spPr>
            <a:xfrm>
              <a:off x="360902" y="2555026"/>
              <a:ext cx="5493359" cy="252000"/>
            </a:xfrm>
            <a:prstGeom prst="homePlat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457200">
                <a:defRPr/>
              </a:pPr>
              <a:r>
                <a:rPr lang="en-GB" sz="1400" kern="0" dirty="0">
                  <a:solidFill>
                    <a:sysClr val="windowText" lastClr="000000"/>
                  </a:solidFill>
                  <a:latin typeface="Arial"/>
                  <a:cs typeface="Arial"/>
                  <a:sym typeface="Arial"/>
                </a:rPr>
                <a:t>2. </a:t>
              </a:r>
              <a:r>
                <a:rPr lang="en-GB" sz="1400" kern="0" dirty="0">
                  <a:solidFill>
                    <a:srgbClr val="404A52"/>
                  </a:solidFill>
                  <a:latin typeface="Arial"/>
                  <a:cs typeface="Arial"/>
                  <a:sym typeface="Arial"/>
                </a:rPr>
                <a:t>Strengthening</a:t>
              </a:r>
              <a:r>
                <a:rPr lang="en-GB" sz="1400" kern="0" dirty="0">
                  <a:solidFill>
                    <a:sysClr val="windowText" lastClr="000000"/>
                  </a:solidFill>
                  <a:latin typeface="Arial"/>
                  <a:cs typeface="Arial"/>
                  <a:sym typeface="Arial"/>
                </a:rPr>
                <a:t> </a:t>
              </a:r>
              <a:r>
                <a:rPr lang="en-GB" sz="1400" kern="0" dirty="0">
                  <a:solidFill>
                    <a:srgbClr val="404A52"/>
                  </a:solidFill>
                  <a:latin typeface="Arial"/>
                  <a:cs typeface="Arial"/>
                  <a:sym typeface="Arial"/>
                </a:rPr>
                <a:t>human capital in R&amp;I</a:t>
              </a:r>
            </a:p>
          </p:txBody>
        </p:sp>
        <p:sp>
          <p:nvSpPr>
            <p:cNvPr id="100" name="Pentagon 99"/>
            <p:cNvSpPr/>
            <p:nvPr/>
          </p:nvSpPr>
          <p:spPr>
            <a:xfrm>
              <a:off x="378456" y="2894744"/>
              <a:ext cx="5475804" cy="252000"/>
            </a:xfrm>
            <a:prstGeom prst="homePlat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457200">
                <a:defRPr/>
              </a:pPr>
              <a:r>
                <a:rPr lang="en-GB" sz="1400" kern="0" dirty="0">
                  <a:solidFill>
                    <a:srgbClr val="404A52"/>
                  </a:solidFill>
                  <a:latin typeface="Arial"/>
                  <a:cs typeface="Arial"/>
                  <a:sym typeface="Arial"/>
                </a:rPr>
                <a:t>3. Fostering diffusion of knowledge and Open Science</a:t>
              </a:r>
            </a:p>
          </p:txBody>
        </p:sp>
        <p:sp>
          <p:nvSpPr>
            <p:cNvPr id="106" name="Pentagon 105"/>
            <p:cNvSpPr/>
            <p:nvPr/>
          </p:nvSpPr>
          <p:spPr>
            <a:xfrm>
              <a:off x="331262" y="4921169"/>
              <a:ext cx="5522998" cy="252000"/>
            </a:xfrm>
            <a:prstGeom prst="homePlate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57200">
                <a:defRPr/>
              </a:pPr>
              <a:r>
                <a:rPr lang="en-GB" sz="1400" kern="0" dirty="0">
                  <a:solidFill>
                    <a:srgbClr val="404A52"/>
                  </a:solidFill>
                  <a:latin typeface="Arial"/>
                  <a:cs typeface="Arial"/>
                  <a:sym typeface="Arial"/>
                </a:rPr>
                <a:t>7. Generating innovation-based growth</a:t>
              </a:r>
            </a:p>
          </p:txBody>
        </p:sp>
        <p:sp>
          <p:nvSpPr>
            <p:cNvPr id="107" name="Pentagon 106"/>
            <p:cNvSpPr/>
            <p:nvPr/>
          </p:nvSpPr>
          <p:spPr>
            <a:xfrm>
              <a:off x="331260" y="5266433"/>
              <a:ext cx="5522999" cy="252000"/>
            </a:xfrm>
            <a:prstGeom prst="homePlate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57200">
                <a:defRPr/>
              </a:pPr>
              <a:r>
                <a:rPr lang="en-GB" sz="1400" kern="0" dirty="0">
                  <a:solidFill>
                    <a:srgbClr val="404A52"/>
                  </a:solidFill>
                  <a:latin typeface="Arial"/>
                  <a:cs typeface="Arial"/>
                  <a:sym typeface="Arial"/>
                </a:rPr>
                <a:t>8. Creating more and better jobs</a:t>
              </a:r>
            </a:p>
          </p:txBody>
        </p:sp>
        <p:sp>
          <p:nvSpPr>
            <p:cNvPr id="108" name="Pentagon 107"/>
            <p:cNvSpPr/>
            <p:nvPr/>
          </p:nvSpPr>
          <p:spPr>
            <a:xfrm>
              <a:off x="323528" y="5611696"/>
              <a:ext cx="5530732" cy="252000"/>
            </a:xfrm>
            <a:prstGeom prst="homePlate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57200">
                <a:defRPr/>
              </a:pPr>
              <a:r>
                <a:rPr lang="en-GB" sz="1400" kern="0" dirty="0">
                  <a:solidFill>
                    <a:srgbClr val="404A52"/>
                  </a:solidFill>
                  <a:latin typeface="Arial"/>
                  <a:cs typeface="Arial"/>
                  <a:sym typeface="Arial"/>
                </a:rPr>
                <a:t>9. Leveraging investments in R&amp;I </a:t>
              </a:r>
            </a:p>
          </p:txBody>
        </p:sp>
        <p:sp>
          <p:nvSpPr>
            <p:cNvPr id="67" name="Oval 66"/>
            <p:cNvSpPr/>
            <p:nvPr/>
          </p:nvSpPr>
          <p:spPr>
            <a:xfrm rot="4504981">
              <a:off x="7986125" y="4975512"/>
              <a:ext cx="851084" cy="864434"/>
            </a:xfrm>
            <a:prstGeom prst="ellipse">
              <a:avLst/>
            </a:prstGeom>
            <a:solidFill>
              <a:srgbClr val="78BAE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en-GB" sz="140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7956376" y="2227321"/>
              <a:ext cx="864434" cy="851084"/>
              <a:chOff x="1103153" y="1738422"/>
              <a:chExt cx="864434" cy="851084"/>
            </a:xfrm>
          </p:grpSpPr>
          <p:sp>
            <p:nvSpPr>
              <p:cNvPr id="69" name="Oval 68"/>
              <p:cNvSpPr/>
              <p:nvPr/>
            </p:nvSpPr>
            <p:spPr>
              <a:xfrm rot="4504981">
                <a:off x="1109828" y="1731747"/>
                <a:ext cx="851084" cy="864434"/>
              </a:xfrm>
              <a:prstGeom prst="ellipse">
                <a:avLst/>
              </a:prstGeom>
              <a:solidFill>
                <a:srgbClr val="0E419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57200">
                  <a:defRPr/>
                </a:pPr>
                <a:endParaRPr lang="en-GB" sz="1400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pic>
            <p:nvPicPr>
              <p:cNvPr id="70" name="Picture 69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biLevel thresh="25000"/>
                <a:extLst/>
              </a:blip>
              <a:stretch>
                <a:fillRect/>
              </a:stretch>
            </p:blipFill>
            <p:spPr>
              <a:xfrm>
                <a:off x="1298038" y="1947322"/>
                <a:ext cx="433100" cy="433100"/>
              </a:xfrm>
              <a:prstGeom prst="rect">
                <a:avLst/>
              </a:prstGeom>
            </p:spPr>
          </p:pic>
        </p:grpSp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extLst/>
            </a:blip>
            <a:stretch>
              <a:fillRect/>
            </a:stretch>
          </p:blipFill>
          <p:spPr>
            <a:xfrm>
              <a:off x="8108775" y="5086733"/>
              <a:ext cx="596346" cy="596346"/>
            </a:xfrm>
            <a:prstGeom prst="rect">
              <a:avLst/>
            </a:prstGeom>
          </p:spPr>
        </p:pic>
      </p:grpSp>
      <p:cxnSp>
        <p:nvCxnSpPr>
          <p:cNvPr id="73" name="Straight Connector 72"/>
          <p:cNvCxnSpPr/>
          <p:nvPr/>
        </p:nvCxnSpPr>
        <p:spPr bwMode="auto">
          <a:xfrm>
            <a:off x="8002005" y="3523864"/>
            <a:ext cx="1884117" cy="16200"/>
          </a:xfrm>
          <a:prstGeom prst="line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ctangle 76"/>
          <p:cNvSpPr/>
          <p:nvPr/>
        </p:nvSpPr>
        <p:spPr>
          <a:xfrm>
            <a:off x="6447044" y="2943482"/>
            <a:ext cx="2836158" cy="1167820"/>
          </a:xfrm>
          <a:prstGeom prst="rect">
            <a:avLst/>
          </a:prstGeom>
          <a:solidFill>
            <a:srgbClr val="FBC4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r" defTabSz="457200">
              <a:defRPr/>
            </a:pPr>
            <a:r>
              <a:rPr lang="fr-BE" sz="1400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	</a:t>
            </a:r>
            <a:r>
              <a:rPr lang="fr-BE" sz="1600" kern="0" dirty="0" err="1">
                <a:solidFill>
                  <a:srgbClr val="E7E6E6">
                    <a:lumMod val="25000"/>
                  </a:srgbClr>
                </a:solidFill>
                <a:latin typeface="Arial"/>
                <a:cs typeface="Arial"/>
                <a:sym typeface="Arial"/>
              </a:rPr>
              <a:t>Societal</a:t>
            </a:r>
            <a:br>
              <a:rPr lang="fr-BE" sz="1600" kern="0" dirty="0">
                <a:solidFill>
                  <a:srgbClr val="E7E6E6">
                    <a:lumMod val="25000"/>
                  </a:srgbClr>
                </a:solidFill>
                <a:latin typeface="Arial"/>
                <a:cs typeface="Arial"/>
                <a:sym typeface="Arial"/>
              </a:rPr>
            </a:br>
            <a:r>
              <a:rPr lang="fr-BE" sz="1600" kern="0" dirty="0">
                <a:solidFill>
                  <a:srgbClr val="E7E6E6">
                    <a:lumMod val="25000"/>
                  </a:srgbClr>
                </a:solidFill>
                <a:latin typeface="Arial"/>
                <a:cs typeface="Arial"/>
                <a:sym typeface="Arial"/>
              </a:rPr>
              <a:t>Impact</a:t>
            </a:r>
            <a:endParaRPr lang="en-GB" sz="1600" kern="0" dirty="0">
              <a:solidFill>
                <a:srgbClr val="E7E6E6">
                  <a:lumMod val="25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2" name="Pentagon 81"/>
          <p:cNvSpPr/>
          <p:nvPr/>
        </p:nvSpPr>
        <p:spPr>
          <a:xfrm>
            <a:off x="1884904" y="2918589"/>
            <a:ext cx="5939698" cy="1211917"/>
          </a:xfrm>
          <a:prstGeom prst="homePlate">
            <a:avLst/>
          </a:prstGeom>
          <a:solidFill>
            <a:srgbClr val="FBC400"/>
          </a:solidFill>
          <a:ln w="381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en-GB" sz="14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1" name="Pentagon 100"/>
          <p:cNvSpPr/>
          <p:nvPr/>
        </p:nvSpPr>
        <p:spPr>
          <a:xfrm>
            <a:off x="1902455" y="3054141"/>
            <a:ext cx="5475804" cy="252000"/>
          </a:xfrm>
          <a:prstGeom prst="homePlate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457200">
              <a:defRPr/>
            </a:pPr>
            <a:r>
              <a:rPr lang="en-GB" sz="1400" kern="0" dirty="0">
                <a:solidFill>
                  <a:srgbClr val="404A52"/>
                </a:solidFill>
                <a:latin typeface="Arial"/>
                <a:cs typeface="Arial"/>
                <a:sym typeface="Arial"/>
              </a:rPr>
              <a:t>4. Addressing EU policy priorities &amp; global challenges through R&amp;I</a:t>
            </a:r>
          </a:p>
        </p:txBody>
      </p:sp>
      <p:sp>
        <p:nvSpPr>
          <p:cNvPr id="103" name="Pentagon 102"/>
          <p:cNvSpPr/>
          <p:nvPr/>
        </p:nvSpPr>
        <p:spPr>
          <a:xfrm>
            <a:off x="1902455" y="3393024"/>
            <a:ext cx="5475804" cy="252000"/>
          </a:xfrm>
          <a:prstGeom prst="homePlate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457200">
              <a:defRPr/>
            </a:pPr>
            <a:r>
              <a:rPr lang="en-GB" sz="1400" kern="0" dirty="0">
                <a:solidFill>
                  <a:srgbClr val="404A52"/>
                </a:solidFill>
                <a:latin typeface="Arial"/>
                <a:cs typeface="Arial"/>
                <a:sym typeface="Arial"/>
              </a:rPr>
              <a:t>5. Delivering benefits &amp; impact via R&amp;I missions</a:t>
            </a:r>
          </a:p>
        </p:txBody>
      </p:sp>
      <p:sp>
        <p:nvSpPr>
          <p:cNvPr id="104" name="Pentagon 103"/>
          <p:cNvSpPr/>
          <p:nvPr/>
        </p:nvSpPr>
        <p:spPr>
          <a:xfrm>
            <a:off x="1902455" y="3738389"/>
            <a:ext cx="5475804" cy="252000"/>
          </a:xfrm>
          <a:prstGeom prst="homePlate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457200">
              <a:defRPr/>
            </a:pPr>
            <a:r>
              <a:rPr lang="en-GB" sz="1400" kern="0" dirty="0">
                <a:solidFill>
                  <a:srgbClr val="404A52"/>
                </a:solidFill>
                <a:latin typeface="Arial"/>
                <a:cs typeface="Arial"/>
                <a:sym typeface="Arial"/>
              </a:rPr>
              <a:t>6. Strengthening the uptake of R&amp;I in society</a:t>
            </a:r>
          </a:p>
        </p:txBody>
      </p:sp>
      <p:sp>
        <p:nvSpPr>
          <p:cNvPr id="71" name="Oval 70"/>
          <p:cNvSpPr/>
          <p:nvPr/>
        </p:nvSpPr>
        <p:spPr>
          <a:xfrm rot="4504981">
            <a:off x="9508869" y="3062309"/>
            <a:ext cx="851084" cy="864434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en-GB" sz="1400">
              <a:solidFill>
                <a:srgbClr val="FFFFFF"/>
              </a:solidFill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</p:txBody>
      </p:sp>
      <p:pic>
        <p:nvPicPr>
          <p:cNvPr id="111" name="Picture 4" descr="C:\Users\ravetju\AppData\Local\Temp\1\earth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1984" y="3196951"/>
            <a:ext cx="577931" cy="57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1776038" y="408473"/>
            <a:ext cx="8784458" cy="1031714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sz="2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HORIZON EUROPE </a:t>
            </a:r>
            <a:r>
              <a:rPr lang="en-US" sz="2800" kern="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LEGISLATION </a:t>
            </a: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defines three types of impact, tracked with Key Impact Pathways</a:t>
            </a:r>
            <a:endParaRPr lang="en-GB" sz="2800" kern="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4291" y="5592142"/>
            <a:ext cx="75811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chemeClr val="accent3"/>
                </a:solidFill>
              </a:rPr>
              <a:t>Article 50 &amp; Annex V ‘</a:t>
            </a:r>
            <a:r>
              <a:rPr lang="en-US" sz="1400" i="1" dirty="0">
                <a:solidFill>
                  <a:schemeClr val="accent3"/>
                </a:solidFill>
              </a:rPr>
              <a:t>Time-bound indicators to report on an annual basis on progress of the </a:t>
            </a:r>
            <a:r>
              <a:rPr lang="en-US" sz="1400" i="1" dirty="0" err="1">
                <a:solidFill>
                  <a:schemeClr val="accent3"/>
                </a:solidFill>
              </a:rPr>
              <a:t>Programme</a:t>
            </a:r>
            <a:r>
              <a:rPr lang="en-US" sz="1400" i="1" dirty="0">
                <a:solidFill>
                  <a:schemeClr val="accent3"/>
                </a:solidFill>
              </a:rPr>
              <a:t> towards the achievement of the objectives referred to in Article 3 and set in Annex V along impact pathways’</a:t>
            </a:r>
            <a:endParaRPr lang="en-GB" sz="1400" i="1" dirty="0">
              <a:solidFill>
                <a:schemeClr val="accent3"/>
              </a:solidFill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B36AB034-117D-466B-8C66-56192427FD74}"/>
              </a:ext>
            </a:extLst>
          </p:cNvPr>
          <p:cNvSpPr/>
          <p:nvPr/>
        </p:nvSpPr>
        <p:spPr>
          <a:xfrm>
            <a:off x="121921" y="6419602"/>
            <a:ext cx="97013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/>
              <a:t>Courtesy of </a:t>
            </a:r>
            <a:r>
              <a:rPr lang="en-GB" sz="900" dirty="0"/>
              <a:t>Angelica Marino, </a:t>
            </a:r>
            <a:r>
              <a:rPr lang="en-IE" sz="900" dirty="0"/>
              <a:t>April 21, 2021, </a:t>
            </a:r>
            <a:r>
              <a:rPr lang="en-US" sz="9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900" dirty="0"/>
              <a:t> </a:t>
            </a:r>
          </a:p>
        </p:txBody>
      </p:sp>
      <p:sp>
        <p:nvSpPr>
          <p:cNvPr id="31" name="Down Arrow 9">
            <a:extLst>
              <a:ext uri="{FF2B5EF4-FFF2-40B4-BE49-F238E27FC236}">
                <a16:creationId xmlns:a16="http://schemas.microsoft.com/office/drawing/2014/main" id="{884A8C2D-2172-4CFD-B18A-27A29CF32C46}"/>
              </a:ext>
            </a:extLst>
          </p:cNvPr>
          <p:cNvSpPr/>
          <p:nvPr/>
        </p:nvSpPr>
        <p:spPr>
          <a:xfrm rot="16200000">
            <a:off x="782580" y="1987482"/>
            <a:ext cx="926120" cy="1043042"/>
          </a:xfrm>
          <a:prstGeom prst="downArrow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90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C7578CC8-6954-4AE4-9F93-99A7EF42C352}"/>
              </a:ext>
            </a:extLst>
          </p:cNvPr>
          <p:cNvSpPr/>
          <p:nvPr/>
        </p:nvSpPr>
        <p:spPr>
          <a:xfrm>
            <a:off x="1902457" y="2342809"/>
            <a:ext cx="4544588" cy="306005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it-IT" sz="900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5060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23096" y="1355455"/>
            <a:ext cx="11068528" cy="4148779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2200" b="1" i="1" dirty="0">
                <a:solidFill>
                  <a:srgbClr val="004494"/>
                </a:solidFill>
              </a:rPr>
              <a:t>“Open science” </a:t>
            </a:r>
            <a:r>
              <a:rPr lang="en-US" sz="2200" i="1" dirty="0">
                <a:solidFill>
                  <a:srgbClr val="004494"/>
                </a:solidFill>
              </a:rPr>
              <a:t>means </a:t>
            </a:r>
            <a:r>
              <a:rPr lang="en-US" sz="2200" b="1" i="1" dirty="0">
                <a:solidFill>
                  <a:srgbClr val="004494"/>
                </a:solidFill>
              </a:rPr>
              <a:t>an approach </a:t>
            </a:r>
            <a:r>
              <a:rPr lang="en-US" sz="2200" i="1" dirty="0">
                <a:solidFill>
                  <a:srgbClr val="004494"/>
                </a:solidFill>
              </a:rPr>
              <a:t>to the scientific process based on open cooperative work, tools and diffusing knowledge </a:t>
            </a:r>
          </a:p>
          <a:p>
            <a:pPr marL="0" indent="0" algn="ctr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1800" dirty="0">
                <a:solidFill>
                  <a:srgbClr val="004494"/>
                </a:solidFill>
              </a:rPr>
              <a:t>(Horizon Europe Regulation and Model Grant Agreement)</a:t>
            </a: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sz="2200" dirty="0">
              <a:solidFill>
                <a:srgbClr val="004494"/>
              </a:solidFill>
            </a:endParaRPr>
          </a:p>
          <a:p>
            <a:pPr marL="0" indent="0" algn="ctr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2200" i="1" dirty="0">
                <a:solidFill>
                  <a:srgbClr val="004494"/>
                </a:solidFill>
              </a:rPr>
              <a:t>The concepts of </a:t>
            </a:r>
            <a:r>
              <a:rPr lang="en-US" sz="2200" b="1" i="1" dirty="0">
                <a:solidFill>
                  <a:srgbClr val="004494"/>
                </a:solidFill>
              </a:rPr>
              <a:t>Open Science</a:t>
            </a:r>
            <a:r>
              <a:rPr lang="en-US" sz="2200" i="1" dirty="0">
                <a:solidFill>
                  <a:srgbClr val="004494"/>
                </a:solidFill>
              </a:rPr>
              <a:t>, Open Innovation, Open to the World should ensure </a:t>
            </a:r>
            <a:r>
              <a:rPr lang="en-US" sz="2200" b="1" i="1" dirty="0">
                <a:solidFill>
                  <a:srgbClr val="004494"/>
                </a:solidFill>
              </a:rPr>
              <a:t>excellence and impact </a:t>
            </a:r>
            <a:r>
              <a:rPr lang="en-US" sz="2200" i="1" dirty="0">
                <a:solidFill>
                  <a:srgbClr val="004494"/>
                </a:solidFill>
              </a:rPr>
              <a:t>of the Union´s investment in research and innovation, while safeguarding the Union´s interests</a:t>
            </a:r>
            <a:r>
              <a:rPr lang="en-US" sz="2200" dirty="0">
                <a:solidFill>
                  <a:srgbClr val="004494"/>
                </a:solidFill>
              </a:rPr>
              <a:t> </a:t>
            </a:r>
          </a:p>
          <a:p>
            <a:pPr marL="0" indent="0" algn="ctr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1800" dirty="0">
                <a:solidFill>
                  <a:srgbClr val="004494"/>
                </a:solidFill>
              </a:rPr>
              <a:t>(Recital 7 Horizon Europe Regulation)</a:t>
            </a: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sz="2000" dirty="0">
              <a:solidFill>
                <a:srgbClr val="004494"/>
              </a:solidFill>
            </a:endParaRP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2200" i="1" dirty="0">
                <a:solidFill>
                  <a:srgbClr val="004494"/>
                </a:solidFill>
              </a:rPr>
              <a:t>The work </a:t>
            </a:r>
            <a:r>
              <a:rPr lang="en-US" sz="2200" i="1" dirty="0" err="1">
                <a:solidFill>
                  <a:srgbClr val="004494"/>
                </a:solidFill>
              </a:rPr>
              <a:t>programme</a:t>
            </a:r>
            <a:r>
              <a:rPr lang="en-US" sz="2200" i="1" dirty="0">
                <a:solidFill>
                  <a:srgbClr val="004494"/>
                </a:solidFill>
              </a:rPr>
              <a:t> may provide for </a:t>
            </a:r>
            <a:r>
              <a:rPr lang="en-US" sz="2200" b="1" i="1" dirty="0">
                <a:solidFill>
                  <a:srgbClr val="004494"/>
                </a:solidFill>
              </a:rPr>
              <a:t>additional incentives or obligations </a:t>
            </a:r>
            <a:r>
              <a:rPr lang="en-US" sz="2200" i="1" dirty="0">
                <a:solidFill>
                  <a:srgbClr val="004494"/>
                </a:solidFill>
              </a:rPr>
              <a:t>for the purpose of adhering to </a:t>
            </a:r>
            <a:r>
              <a:rPr lang="en-US" sz="2200" b="1" i="1" dirty="0">
                <a:solidFill>
                  <a:srgbClr val="004494"/>
                </a:solidFill>
              </a:rPr>
              <a:t>open science practices</a:t>
            </a:r>
            <a:endParaRPr lang="en-US" sz="2200" i="1" dirty="0">
              <a:solidFill>
                <a:srgbClr val="004494"/>
              </a:solidFill>
            </a:endParaRPr>
          </a:p>
          <a:p>
            <a:pPr marL="0" indent="0" algn="ctr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1800" dirty="0">
                <a:solidFill>
                  <a:srgbClr val="004494"/>
                </a:solidFill>
              </a:rPr>
              <a:t>(Horizon Europe Regulation, article 39)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21" y="191030"/>
            <a:ext cx="10515600" cy="782357"/>
          </a:xfrm>
        </p:spPr>
        <p:txBody>
          <a:bodyPr/>
          <a:lstStyle/>
          <a:p>
            <a:r>
              <a:rPr lang="en-IE" dirty="0"/>
              <a:t>Open Science in Horizon Europe</a:t>
            </a:r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394F48F-7CED-4A7A-9506-38BB3187C783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0371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8958" y="1141392"/>
            <a:ext cx="11100142" cy="5437208"/>
          </a:xfrm>
        </p:spPr>
        <p:txBody>
          <a:bodyPr/>
          <a:lstStyle/>
          <a:p>
            <a:r>
              <a:rPr lang="en-IE" b="1" dirty="0">
                <a:solidFill>
                  <a:srgbClr val="004494"/>
                </a:solidFill>
              </a:rPr>
              <a:t>Model grant agreement (MGA), article 17 </a:t>
            </a:r>
            <a:r>
              <a:rPr lang="en-IE" dirty="0">
                <a:solidFill>
                  <a:srgbClr val="004494"/>
                </a:solidFill>
              </a:rPr>
              <a:t>–lists the obligations you have, i.e. the requirements of the policy </a:t>
            </a:r>
          </a:p>
          <a:p>
            <a:r>
              <a:rPr lang="en-IE" b="1" dirty="0">
                <a:solidFill>
                  <a:srgbClr val="004494"/>
                </a:solidFill>
              </a:rPr>
              <a:t>Work Programme General Annexes</a:t>
            </a:r>
            <a:r>
              <a:rPr lang="en-IE" dirty="0">
                <a:solidFill>
                  <a:srgbClr val="004494"/>
                </a:solidFill>
              </a:rPr>
              <a:t>, evaluation criteria described; open science- a couple of additional obligations outlined there (access for validation and public emergency).</a:t>
            </a:r>
          </a:p>
          <a:p>
            <a:r>
              <a:rPr lang="en-IE" b="1" dirty="0">
                <a:solidFill>
                  <a:srgbClr val="004494"/>
                </a:solidFill>
              </a:rPr>
              <a:t>Proposal template</a:t>
            </a:r>
            <a:r>
              <a:rPr lang="en-IE" dirty="0">
                <a:solidFill>
                  <a:srgbClr val="004494"/>
                </a:solidFill>
              </a:rPr>
              <a:t>- shows where and how to address open science-  definition of open science practices</a:t>
            </a:r>
          </a:p>
          <a:p>
            <a:r>
              <a:rPr lang="en-IE" b="1" dirty="0">
                <a:solidFill>
                  <a:srgbClr val="C00000"/>
                </a:solidFill>
              </a:rPr>
              <a:t>Annotated Grant Agreement (AGA), article 17</a:t>
            </a:r>
            <a:r>
              <a:rPr lang="en-IE" dirty="0">
                <a:solidFill>
                  <a:srgbClr val="C00000"/>
                </a:solidFill>
              </a:rPr>
              <a:t>- offers explanations and guidance for open science requirements</a:t>
            </a:r>
            <a:endParaRPr lang="en-IE" b="1" dirty="0">
              <a:solidFill>
                <a:srgbClr val="C00000"/>
              </a:solidFill>
            </a:endParaRPr>
          </a:p>
          <a:p>
            <a:r>
              <a:rPr lang="en-IE" b="1" dirty="0">
                <a:solidFill>
                  <a:srgbClr val="C00000"/>
                </a:solidFill>
              </a:rPr>
              <a:t>Horizon Europe Programme Guide </a:t>
            </a:r>
            <a:r>
              <a:rPr lang="en-IE" dirty="0">
                <a:solidFill>
                  <a:srgbClr val="C00000"/>
                </a:solidFill>
              </a:rPr>
              <a:t>– presents what is required at proposal stage and how open science is evaluated; open science practices analysed and resources provided-useful for proposers and evaluators</a:t>
            </a:r>
          </a:p>
          <a:p>
            <a:pPr marL="0" indent="0">
              <a:buNone/>
            </a:pPr>
            <a:endParaRPr lang="en-IE" dirty="0">
              <a:solidFill>
                <a:srgbClr val="004494"/>
              </a:solidFill>
            </a:endParaRPr>
          </a:p>
          <a:p>
            <a:endParaRPr lang="en-GB" dirty="0">
              <a:solidFill>
                <a:srgbClr val="004494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0722" y="235210"/>
            <a:ext cx="10515600" cy="782357"/>
          </a:xfrm>
        </p:spPr>
        <p:txBody>
          <a:bodyPr/>
          <a:lstStyle/>
          <a:p>
            <a:r>
              <a:rPr lang="en-IE" dirty="0"/>
              <a:t>Important documents </a:t>
            </a:r>
            <a:r>
              <a:rPr lang="en-IE" dirty="0">
                <a:solidFill>
                  <a:srgbClr val="C00000"/>
                </a:solidFill>
              </a:rPr>
              <a:t>and resources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F0049A3-82B2-4929-B8DF-766CA3D17922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5580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3087" y="1202417"/>
            <a:ext cx="11171767" cy="4187247"/>
          </a:xfrm>
        </p:spPr>
        <p:txBody>
          <a:bodyPr/>
          <a:lstStyle/>
          <a:p>
            <a:pPr>
              <a:spcAft>
                <a:spcPts val="0"/>
              </a:spcAft>
            </a:pPr>
            <a:endParaRPr lang="en-GB" b="1" dirty="0">
              <a:solidFill>
                <a:srgbClr val="004494"/>
              </a:solidFill>
            </a:endParaRPr>
          </a:p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4494"/>
                </a:solidFill>
              </a:rPr>
              <a:t>early and open sharing </a:t>
            </a:r>
            <a:r>
              <a:rPr lang="en-GB" dirty="0">
                <a:solidFill>
                  <a:srgbClr val="004494"/>
                </a:solidFill>
              </a:rPr>
              <a:t>of research (for example through preregistration, registered reports, pre-prints, or crowd-sourcing)</a:t>
            </a:r>
          </a:p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4494"/>
                </a:solidFill>
              </a:rPr>
              <a:t>research output management </a:t>
            </a:r>
            <a:r>
              <a:rPr lang="en-GB" dirty="0">
                <a:solidFill>
                  <a:srgbClr val="004494"/>
                </a:solidFill>
              </a:rPr>
              <a:t>including research data management</a:t>
            </a:r>
          </a:p>
          <a:p>
            <a:pPr>
              <a:spcAft>
                <a:spcPts val="0"/>
              </a:spcAft>
            </a:pPr>
            <a:r>
              <a:rPr lang="en-GB" dirty="0">
                <a:solidFill>
                  <a:srgbClr val="004494"/>
                </a:solidFill>
              </a:rPr>
              <a:t>measures to ensure </a:t>
            </a:r>
            <a:r>
              <a:rPr lang="en-GB" b="1" dirty="0">
                <a:solidFill>
                  <a:srgbClr val="004494"/>
                </a:solidFill>
              </a:rPr>
              <a:t>reproducibility</a:t>
            </a:r>
            <a:r>
              <a:rPr lang="en-GB" dirty="0">
                <a:solidFill>
                  <a:srgbClr val="004494"/>
                </a:solidFill>
              </a:rPr>
              <a:t> of research outputs</a:t>
            </a:r>
          </a:p>
          <a:p>
            <a:pPr>
              <a:spcAft>
                <a:spcPts val="0"/>
              </a:spcAft>
            </a:pPr>
            <a:r>
              <a:rPr lang="en-GB" dirty="0">
                <a:solidFill>
                  <a:srgbClr val="004494"/>
                </a:solidFill>
              </a:rPr>
              <a:t>providing </a:t>
            </a:r>
            <a:r>
              <a:rPr lang="en-GB" b="1" dirty="0">
                <a:solidFill>
                  <a:srgbClr val="004494"/>
                </a:solidFill>
              </a:rPr>
              <a:t>open access </a:t>
            </a:r>
            <a:r>
              <a:rPr lang="en-GB" dirty="0">
                <a:solidFill>
                  <a:srgbClr val="004494"/>
                </a:solidFill>
              </a:rPr>
              <a:t>to research outputs (e.g. publications, data, software, models, algorithms, and workflows) through deposition in trusted repositories</a:t>
            </a:r>
          </a:p>
          <a:p>
            <a:pPr>
              <a:spcAft>
                <a:spcPts val="0"/>
              </a:spcAft>
            </a:pPr>
            <a:r>
              <a:rPr lang="en-GB" dirty="0">
                <a:solidFill>
                  <a:srgbClr val="004494"/>
                </a:solidFill>
              </a:rPr>
              <a:t>participation in </a:t>
            </a:r>
            <a:r>
              <a:rPr lang="en-GB" b="1" dirty="0">
                <a:solidFill>
                  <a:srgbClr val="004494"/>
                </a:solidFill>
              </a:rPr>
              <a:t>open peer-review</a:t>
            </a:r>
            <a:endParaRPr lang="en-GB" dirty="0">
              <a:solidFill>
                <a:srgbClr val="004494"/>
              </a:solidFill>
            </a:endParaRPr>
          </a:p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4494"/>
                </a:solidFill>
              </a:rPr>
              <a:t>involving all relevant knowledge actors </a:t>
            </a:r>
            <a:r>
              <a:rPr lang="en-GB" dirty="0">
                <a:solidFill>
                  <a:srgbClr val="004494"/>
                </a:solidFill>
              </a:rPr>
              <a:t>including citizens, civil society and end users in the co-creation of R&amp;I agendas and contents (such as citizen science</a:t>
            </a:r>
            <a:r>
              <a:rPr lang="en-US" dirty="0">
                <a:solidFill>
                  <a:srgbClr val="004494"/>
                </a:solidFill>
              </a:rPr>
              <a:t>)</a:t>
            </a:r>
          </a:p>
          <a:p>
            <a:pPr>
              <a:spcAft>
                <a:spcPts val="0"/>
              </a:spcAft>
            </a:pPr>
            <a:endParaRPr lang="en-US" dirty="0">
              <a:solidFill>
                <a:srgbClr val="004494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>
                <a:solidFill>
                  <a:srgbClr val="004494"/>
                </a:solidFill>
              </a:rPr>
              <a:t>*Listed in the proposal template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>
                <a:solidFill>
                  <a:srgbClr val="004494"/>
                </a:solidFill>
              </a:rPr>
              <a:t>** Mandatory and non-mandatory practices. Mandatory in MGA and WP</a:t>
            </a:r>
          </a:p>
          <a:p>
            <a:pPr marL="0" indent="0">
              <a:spcAft>
                <a:spcPts val="0"/>
              </a:spcAft>
              <a:buNone/>
            </a:pPr>
            <a:endParaRPr lang="en-IE" b="1" dirty="0">
              <a:solidFill>
                <a:srgbClr val="C00000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endParaRPr lang="en-GB" dirty="0"/>
          </a:p>
          <a:p>
            <a:pPr>
              <a:spcAft>
                <a:spcPts val="0"/>
              </a:spcAft>
            </a:pPr>
            <a:endParaRPr lang="en-IE" dirty="0"/>
          </a:p>
          <a:p>
            <a:pPr>
              <a:spcAft>
                <a:spcPts val="0"/>
              </a:spcAft>
            </a:pPr>
            <a:endParaRPr lang="en-IE" dirty="0"/>
          </a:p>
          <a:p>
            <a:pPr>
              <a:spcAft>
                <a:spcPts val="0"/>
              </a:spcAft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232" y="477982"/>
            <a:ext cx="10687878" cy="775854"/>
          </a:xfrm>
        </p:spPr>
        <p:txBody>
          <a:bodyPr/>
          <a:lstStyle/>
          <a:p>
            <a:r>
              <a:rPr lang="en-IE" dirty="0"/>
              <a:t>Open Science practices*</a:t>
            </a:r>
            <a:endParaRPr lang="en-GB" b="1" i="1" dirty="0">
              <a:solidFill>
                <a:srgbClr val="C00000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DE8B060-AE1B-4C47-9E0E-0FC2A9E6EBCD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3205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4734" y="1239736"/>
            <a:ext cx="4803845" cy="3906435"/>
          </a:xfrm>
        </p:spPr>
        <p:txBody>
          <a:bodyPr/>
          <a:lstStyle/>
          <a:p>
            <a:pPr marL="0" indent="0" algn="ctr">
              <a:spcAft>
                <a:spcPts val="1200"/>
              </a:spcAft>
              <a:buNone/>
            </a:pPr>
            <a:r>
              <a:rPr lang="en-IE" b="1" dirty="0">
                <a:solidFill>
                  <a:srgbClr val="004494"/>
                </a:solidFill>
              </a:rPr>
              <a:t> “Excellence” criterion 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IE" sz="2000" b="1" dirty="0">
                <a:solidFill>
                  <a:srgbClr val="004494"/>
                </a:solidFill>
              </a:rPr>
              <a:t>(methodology)</a:t>
            </a:r>
          </a:p>
          <a:p>
            <a:pPr marL="0" indent="0" algn="ctr">
              <a:spcAft>
                <a:spcPts val="1200"/>
              </a:spcAft>
              <a:buNone/>
            </a:pPr>
            <a:endParaRPr lang="en-IE" sz="2000" dirty="0">
              <a:solidFill>
                <a:srgbClr val="004494"/>
              </a:solidFill>
            </a:endParaRPr>
          </a:p>
          <a:p>
            <a:r>
              <a:rPr lang="en-IE" sz="1800" dirty="0">
                <a:solidFill>
                  <a:srgbClr val="004494"/>
                </a:solidFill>
              </a:rPr>
              <a:t>Up to 1 page to describe OS practices + up to 1 page to describe research data/output management</a:t>
            </a:r>
          </a:p>
          <a:p>
            <a:r>
              <a:rPr lang="en-IE" sz="1800" dirty="0">
                <a:solidFill>
                  <a:srgbClr val="004494"/>
                </a:solidFill>
              </a:rPr>
              <a:t>Evaluation of the quality of open science practices</a:t>
            </a:r>
          </a:p>
          <a:p>
            <a:endParaRPr lang="en-IE" sz="1800" dirty="0">
              <a:solidFill>
                <a:srgbClr val="004494"/>
              </a:solidFill>
            </a:endParaRPr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622587" y="1239736"/>
            <a:ext cx="6234123" cy="4951698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IE" b="1" dirty="0">
                <a:solidFill>
                  <a:srgbClr val="004494"/>
                </a:solidFill>
              </a:rPr>
              <a:t>“Quality of implementation” criterion </a:t>
            </a:r>
          </a:p>
          <a:p>
            <a:pPr algn="ctr">
              <a:spcAft>
                <a:spcPts val="1200"/>
              </a:spcAft>
            </a:pPr>
            <a:r>
              <a:rPr lang="en-IE" sz="2000" b="1" dirty="0">
                <a:solidFill>
                  <a:srgbClr val="004494"/>
                </a:solidFill>
              </a:rPr>
              <a:t>(capacity of participants and consortium as a whole + list of achievements)</a:t>
            </a:r>
            <a:endParaRPr lang="fr-BE" sz="2000" dirty="0">
              <a:solidFill>
                <a:srgbClr val="004494"/>
              </a:solidFill>
            </a:endParaRPr>
          </a:p>
          <a:p>
            <a:pPr lvl="1"/>
            <a:r>
              <a:rPr lang="en-IE" sz="1800" dirty="0">
                <a:solidFill>
                  <a:srgbClr val="004494"/>
                </a:solidFill>
              </a:rPr>
              <a:t>Explain expertise on OS </a:t>
            </a:r>
            <a:r>
              <a:rPr lang="en-IE" sz="1600" dirty="0">
                <a:solidFill>
                  <a:srgbClr val="004494"/>
                </a:solidFill>
              </a:rPr>
              <a:t>(</a:t>
            </a:r>
            <a:r>
              <a:rPr lang="en-US" sz="1600" dirty="0">
                <a:solidFill>
                  <a:srgbClr val="004494"/>
                </a:solidFill>
              </a:rPr>
              <a:t>if no OS practices are involved then no expertise required)</a:t>
            </a:r>
            <a:endParaRPr lang="en-IE" sz="1600" dirty="0">
              <a:solidFill>
                <a:srgbClr val="004494"/>
              </a:solidFill>
            </a:endParaRPr>
          </a:p>
          <a:p>
            <a:pPr lvl="1"/>
            <a:r>
              <a:rPr lang="en-IE" sz="1800" dirty="0">
                <a:solidFill>
                  <a:srgbClr val="004494"/>
                </a:solidFill>
              </a:rPr>
              <a:t>List publications, software, data, </a:t>
            </a:r>
            <a:r>
              <a:rPr lang="en-IE" sz="1800" dirty="0" err="1">
                <a:solidFill>
                  <a:srgbClr val="004494"/>
                </a:solidFill>
              </a:rPr>
              <a:t>etc</a:t>
            </a:r>
            <a:r>
              <a:rPr lang="en-IE" sz="1800" dirty="0">
                <a:solidFill>
                  <a:srgbClr val="004494"/>
                </a:solidFill>
              </a:rPr>
              <a:t>, relevant to the project with qualitative assessment and, where available, persistent identifiers</a:t>
            </a:r>
          </a:p>
          <a:p>
            <a:pPr lvl="1" algn="just"/>
            <a:r>
              <a:rPr lang="en-US" sz="1800" dirty="0">
                <a:solidFill>
                  <a:srgbClr val="004494"/>
                </a:solidFill>
              </a:rPr>
              <a:t>Publications expected to be open access; datasets expected to be FAIR and ‘as open as possible, as closed as necessary‘. </a:t>
            </a:r>
            <a:r>
              <a:rPr lang="en-US" sz="1800" b="1" dirty="0">
                <a:solidFill>
                  <a:srgbClr val="004494"/>
                </a:solidFill>
              </a:rPr>
              <a:t>Significance of publications to be evaluated on the basis of proposers’ qualitative assessment </a:t>
            </a:r>
            <a:r>
              <a:rPr lang="en-US" sz="1800" dirty="0">
                <a:solidFill>
                  <a:srgbClr val="004494"/>
                </a:solidFill>
              </a:rPr>
              <a:t>and not per Journal Impact Factor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60995" y="200758"/>
            <a:ext cx="10515600" cy="782357"/>
          </a:xfrm>
        </p:spPr>
        <p:txBody>
          <a:bodyPr/>
          <a:lstStyle/>
          <a:p>
            <a:r>
              <a:rPr lang="en-IE" dirty="0"/>
              <a:t>Evaluation of proposals and Open Science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69966" y="5181315"/>
            <a:ext cx="56982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**evaluation concerns mandatory and non-</a:t>
            </a:r>
            <a:r>
              <a:rPr kumimoji="0" lang="en-I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mandatorypractices</a:t>
            </a: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the latter where appropriate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**exception: ERC does not evaluate open science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47711C9-F34E-4850-9824-BFFADCBC2973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610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Model Grant Agreement requirements </a:t>
            </a:r>
            <a:endParaRPr lang="en-GB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IE" dirty="0"/>
              <a:t>Open access to scientific publications </a:t>
            </a:r>
          </a:p>
          <a:p>
            <a:pPr marL="457200" indent="-457200">
              <a:buAutoNum type="arabicPeriod"/>
            </a:pPr>
            <a:r>
              <a:rPr lang="en-IE" dirty="0"/>
              <a:t>Research Data Management </a:t>
            </a:r>
          </a:p>
          <a:p>
            <a:pPr marL="457200" indent="-457200">
              <a:buAutoNum type="arabicPeriod"/>
            </a:pPr>
            <a:r>
              <a:rPr lang="en-IE" dirty="0"/>
              <a:t>Additional open science practices</a:t>
            </a:r>
            <a:endParaRPr lang="en-GB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4CEB312-88EA-4020-8991-B3B62D1910EF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264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3116" y="1580811"/>
            <a:ext cx="11218770" cy="5005045"/>
          </a:xfrm>
        </p:spPr>
        <p:txBody>
          <a:bodyPr/>
          <a:lstStyle/>
          <a:p>
            <a:pPr marL="0" indent="0" algn="just">
              <a:spcBef>
                <a:spcPts val="24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2200" dirty="0">
                <a:solidFill>
                  <a:srgbClr val="004494"/>
                </a:solidFill>
              </a:rPr>
              <a:t>Beneficiaries must </a:t>
            </a:r>
            <a:r>
              <a:rPr lang="en-US" sz="2200" u="sng" dirty="0">
                <a:solidFill>
                  <a:srgbClr val="004494"/>
                </a:solidFill>
              </a:rPr>
              <a:t>ensure</a:t>
            </a:r>
            <a:r>
              <a:rPr lang="en-US" sz="2200" dirty="0">
                <a:solidFill>
                  <a:srgbClr val="004494"/>
                </a:solidFill>
              </a:rPr>
              <a:t> </a:t>
            </a:r>
            <a:r>
              <a:rPr lang="en-US" sz="2200" b="1" dirty="0">
                <a:solidFill>
                  <a:srgbClr val="004494"/>
                </a:solidFill>
              </a:rPr>
              <a:t>OA to peer-reviewed scientific publications </a:t>
            </a:r>
            <a:r>
              <a:rPr lang="en-US" sz="2200" dirty="0">
                <a:solidFill>
                  <a:srgbClr val="004494"/>
                </a:solidFill>
              </a:rPr>
              <a:t>relating to their results. </a:t>
            </a:r>
            <a:r>
              <a:rPr lang="en-US" sz="2000" dirty="0">
                <a:solidFill>
                  <a:srgbClr val="004494"/>
                </a:solidFill>
              </a:rPr>
              <a:t>In particular, </a:t>
            </a:r>
            <a:r>
              <a:rPr lang="en-US" sz="2000" b="1" dirty="0">
                <a:solidFill>
                  <a:srgbClr val="004494"/>
                </a:solidFill>
              </a:rPr>
              <a:t>they must ensure</a:t>
            </a:r>
            <a:r>
              <a:rPr lang="en-US" sz="2000" dirty="0">
                <a:solidFill>
                  <a:srgbClr val="004494"/>
                </a:solidFill>
              </a:rPr>
              <a:t>:</a:t>
            </a:r>
          </a:p>
          <a:p>
            <a:pPr lvl="1" algn="just">
              <a:spcBef>
                <a:spcPts val="2400"/>
              </a:spcBef>
              <a:spcAft>
                <a:spcPts val="0"/>
              </a:spcAft>
              <a:buClr>
                <a:srgbClr val="004494"/>
              </a:buClr>
            </a:pPr>
            <a:r>
              <a:rPr lang="en-US" dirty="0">
                <a:solidFill>
                  <a:srgbClr val="004494"/>
                </a:solidFill>
              </a:rPr>
              <a:t> at the latest upon publication, </a:t>
            </a:r>
            <a:r>
              <a:rPr lang="en-US" b="1" dirty="0">
                <a:solidFill>
                  <a:srgbClr val="004494"/>
                </a:solidFill>
              </a:rPr>
              <a:t>deposition</a:t>
            </a:r>
            <a:r>
              <a:rPr lang="en-US" dirty="0">
                <a:solidFill>
                  <a:srgbClr val="004494"/>
                </a:solidFill>
              </a:rPr>
              <a:t> of the AAM or VoR in a </a:t>
            </a:r>
            <a:r>
              <a:rPr lang="en-US" u="sng" dirty="0">
                <a:solidFill>
                  <a:srgbClr val="004494"/>
                </a:solidFill>
              </a:rPr>
              <a:t>trusted repository </a:t>
            </a:r>
            <a:r>
              <a:rPr lang="en-US" dirty="0">
                <a:solidFill>
                  <a:srgbClr val="004494"/>
                </a:solidFill>
              </a:rPr>
              <a:t>+ </a:t>
            </a:r>
            <a:r>
              <a:rPr lang="en-US" b="1" dirty="0">
                <a:solidFill>
                  <a:srgbClr val="004494"/>
                </a:solidFill>
              </a:rPr>
              <a:t>immediate open access via the repository</a:t>
            </a:r>
            <a:r>
              <a:rPr lang="en-US" dirty="0">
                <a:solidFill>
                  <a:srgbClr val="004494"/>
                </a:solidFill>
              </a:rPr>
              <a:t> under </a:t>
            </a:r>
            <a:r>
              <a:rPr lang="en-US" b="1" dirty="0">
                <a:solidFill>
                  <a:srgbClr val="004494"/>
                </a:solidFill>
              </a:rPr>
              <a:t>CC BY</a:t>
            </a:r>
            <a:r>
              <a:rPr lang="en-US" dirty="0">
                <a:solidFill>
                  <a:srgbClr val="004494"/>
                </a:solidFill>
              </a:rPr>
              <a:t> or  equivalent (CC BY-NC/CC BY-ND are allowed for long-text formats) </a:t>
            </a:r>
          </a:p>
          <a:p>
            <a:pPr lvl="1" algn="just">
              <a:spcBef>
                <a:spcPts val="2400"/>
              </a:spcBef>
              <a:spcAft>
                <a:spcPts val="0"/>
              </a:spcAft>
              <a:buClr>
                <a:srgbClr val="004494"/>
              </a:buClr>
            </a:pPr>
            <a:r>
              <a:rPr lang="en-US" dirty="0">
                <a:solidFill>
                  <a:srgbClr val="004494"/>
                </a:solidFill>
              </a:rPr>
              <a:t> </a:t>
            </a:r>
            <a:r>
              <a:rPr lang="en-US" b="1" dirty="0">
                <a:solidFill>
                  <a:srgbClr val="004494"/>
                </a:solidFill>
              </a:rPr>
              <a:t>information</a:t>
            </a:r>
            <a:r>
              <a:rPr lang="en-US" dirty="0">
                <a:solidFill>
                  <a:srgbClr val="004494"/>
                </a:solidFill>
              </a:rPr>
              <a:t> via the repository about any research output/tools/instruments needed to </a:t>
            </a:r>
            <a:r>
              <a:rPr lang="en-US" b="1" dirty="0">
                <a:solidFill>
                  <a:srgbClr val="004494"/>
                </a:solidFill>
              </a:rPr>
              <a:t>validate the conclusions of the scientific publication</a:t>
            </a:r>
            <a:endParaRPr lang="en-US" sz="2000" b="1" dirty="0">
              <a:solidFill>
                <a:srgbClr val="004494"/>
              </a:solidFill>
            </a:endParaRPr>
          </a:p>
          <a:p>
            <a:pPr marL="0" indent="0" algn="just">
              <a:spcBef>
                <a:spcPts val="18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2000" b="1" dirty="0">
                <a:solidFill>
                  <a:srgbClr val="004494"/>
                </a:solidFill>
              </a:rPr>
              <a:t>Metadata must be open </a:t>
            </a:r>
            <a:r>
              <a:rPr lang="en-US" sz="2000" dirty="0">
                <a:solidFill>
                  <a:srgbClr val="004494"/>
                </a:solidFill>
              </a:rPr>
              <a:t>under CC 0 or equivalent, </a:t>
            </a:r>
            <a:r>
              <a:rPr lang="en-US" sz="2000" b="1" dirty="0">
                <a:solidFill>
                  <a:srgbClr val="004494"/>
                </a:solidFill>
              </a:rPr>
              <a:t>in line with the FAIR principles </a:t>
            </a:r>
            <a:r>
              <a:rPr lang="en-US" sz="2000" dirty="0">
                <a:solidFill>
                  <a:srgbClr val="004494"/>
                </a:solidFill>
              </a:rPr>
              <a:t>and provide information about the licensing terms and persistent identifiers, amongst others.</a:t>
            </a: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sz="2200" u="sng" dirty="0">
              <a:solidFill>
                <a:srgbClr val="004494"/>
              </a:solidFill>
            </a:endParaRP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None/>
            </a:pPr>
            <a:r>
              <a:rPr lang="en-US" sz="2000" u="sng" dirty="0">
                <a:solidFill>
                  <a:srgbClr val="004494"/>
                </a:solidFill>
              </a:rPr>
              <a:t>Trusted repository: </a:t>
            </a:r>
            <a:r>
              <a:rPr lang="en-US" sz="2000" dirty="0">
                <a:solidFill>
                  <a:srgbClr val="004494"/>
                </a:solidFill>
              </a:rPr>
              <a:t>new term for HE; explained in the AGA; seek assistance from your library to assess whether a repository is trusted</a:t>
            </a:r>
            <a:endParaRPr lang="en-US" sz="2000" u="sng" dirty="0">
              <a:solidFill>
                <a:srgbClr val="004494"/>
              </a:solidFill>
            </a:endParaRP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sz="2350" b="1" dirty="0">
              <a:solidFill>
                <a:srgbClr val="004494"/>
              </a:solidFill>
            </a:endParaRPr>
          </a:p>
          <a:p>
            <a:pPr marL="457200" lvl="1" indent="0" algn="just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sz="2400" dirty="0">
              <a:solidFill>
                <a:srgbClr val="00449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21" y="191030"/>
            <a:ext cx="10515600" cy="782357"/>
          </a:xfrm>
        </p:spPr>
        <p:txBody>
          <a:bodyPr/>
          <a:lstStyle/>
          <a:p>
            <a:r>
              <a:rPr lang="en-IE" dirty="0"/>
              <a:t>1. Open access to scientific publications I/II </a:t>
            </a:r>
            <a:endParaRPr lang="en-GB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F84B1D3-2E20-4691-BBBB-0BFB308FD82D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712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8395" y="1736455"/>
            <a:ext cx="10905699" cy="4051503"/>
          </a:xfrm>
        </p:spPr>
        <p:txBody>
          <a:bodyPr/>
          <a:lstStyle/>
          <a:p>
            <a:pPr marL="0" indent="0" algn="just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b="1" dirty="0">
              <a:solidFill>
                <a:srgbClr val="004494"/>
              </a:solidFill>
            </a:endParaRPr>
          </a:p>
          <a:p>
            <a:pPr lvl="0">
              <a:spcBef>
                <a:spcPts val="600"/>
              </a:spcBef>
              <a:spcAft>
                <a:spcPts val="0"/>
              </a:spcAft>
              <a:buClr>
                <a:srgbClr val="004494"/>
              </a:buCl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4494"/>
                </a:solidFill>
              </a:rPr>
              <a:t>  Beneficiaries (or authors) </a:t>
            </a:r>
            <a:r>
              <a:rPr lang="en-US" b="1" dirty="0">
                <a:solidFill>
                  <a:srgbClr val="004494"/>
                </a:solidFill>
              </a:rPr>
              <a:t>must retain sufficient intellectual property rights </a:t>
            </a:r>
            <a:r>
              <a:rPr lang="en-US" dirty="0">
                <a:solidFill>
                  <a:srgbClr val="004494"/>
                </a:solidFill>
              </a:rPr>
              <a:t>to comply with the OA requirements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004494"/>
              </a:buClr>
              <a:buNone/>
            </a:pPr>
            <a:endParaRPr lang="en-US" dirty="0">
              <a:solidFill>
                <a:srgbClr val="004494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004494"/>
              </a:buCl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4494"/>
                </a:solidFill>
              </a:rPr>
              <a:t>Publication in venue of choosing but </a:t>
            </a:r>
            <a:r>
              <a:rPr lang="en-US" b="1" dirty="0">
                <a:solidFill>
                  <a:srgbClr val="004494"/>
                </a:solidFill>
              </a:rPr>
              <a:t>publication fees are reimbursable only if publishing venue is full open access </a:t>
            </a:r>
            <a:r>
              <a:rPr lang="en-US" dirty="0">
                <a:solidFill>
                  <a:srgbClr val="004494"/>
                </a:solidFill>
              </a:rPr>
              <a:t>(publication fees in hybrids not reimbursed)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endParaRPr lang="en-US" dirty="0">
              <a:solidFill>
                <a:srgbClr val="004494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endParaRPr lang="en-US" dirty="0">
              <a:solidFill>
                <a:srgbClr val="004494"/>
              </a:solidFill>
            </a:endParaRP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sz="2200" dirty="0">
              <a:solidFill>
                <a:srgbClr val="004494"/>
              </a:solidFill>
            </a:endParaRP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sz="2350" b="1" dirty="0">
              <a:solidFill>
                <a:srgbClr val="004494"/>
              </a:solidFill>
            </a:endParaRPr>
          </a:p>
          <a:p>
            <a:pPr marL="457200" lvl="1" indent="0" algn="just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None/>
            </a:pPr>
            <a:endParaRPr lang="en-US" sz="2400" dirty="0">
              <a:solidFill>
                <a:srgbClr val="00449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21" y="278579"/>
            <a:ext cx="10515600" cy="782357"/>
          </a:xfrm>
        </p:spPr>
        <p:txBody>
          <a:bodyPr/>
          <a:lstStyle/>
          <a:p>
            <a:r>
              <a:rPr lang="en-IE" dirty="0"/>
              <a:t>1. Open access to scientific publications II/II</a:t>
            </a:r>
            <a:endParaRPr lang="en-GB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5BA5730-6145-4F1E-9476-09F5645E833B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26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3247" y="-154983"/>
            <a:ext cx="10515600" cy="1040134"/>
          </a:xfrm>
        </p:spPr>
        <p:txBody>
          <a:bodyPr/>
          <a:lstStyle/>
          <a:p>
            <a:r>
              <a:rPr lang="en-US" dirty="0"/>
              <a:t>2. Research data management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5916" y="1233763"/>
            <a:ext cx="11484243" cy="589759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004494"/>
                </a:solidFill>
              </a:rPr>
              <a:t>Beneficiaries </a:t>
            </a:r>
            <a:r>
              <a:rPr lang="en-US" sz="2000" b="1" dirty="0">
                <a:solidFill>
                  <a:srgbClr val="004494"/>
                </a:solidFill>
              </a:rPr>
              <a:t>must manage the digital research data </a:t>
            </a:r>
            <a:r>
              <a:rPr lang="en-US" sz="2000" dirty="0">
                <a:solidFill>
                  <a:srgbClr val="004494"/>
                </a:solidFill>
              </a:rPr>
              <a:t>generated in the action responsibly, </a:t>
            </a:r>
            <a:r>
              <a:rPr lang="en-US" sz="2000" b="1" dirty="0">
                <a:solidFill>
                  <a:srgbClr val="004494"/>
                </a:solidFill>
              </a:rPr>
              <a:t>in line with the FAIR</a:t>
            </a:r>
            <a:r>
              <a:rPr lang="en-US" sz="2000" dirty="0">
                <a:solidFill>
                  <a:srgbClr val="004494"/>
                </a:solidFill>
              </a:rPr>
              <a:t> principles and:  </a:t>
            </a:r>
          </a:p>
          <a:p>
            <a:pPr lvl="1"/>
            <a:r>
              <a:rPr lang="en-US" sz="1800" dirty="0">
                <a:solidFill>
                  <a:srgbClr val="004494"/>
                </a:solidFill>
              </a:rPr>
              <a:t> establish + regularly update a </a:t>
            </a:r>
            <a:r>
              <a:rPr lang="en-US" sz="1800" b="1" dirty="0">
                <a:solidFill>
                  <a:srgbClr val="004494"/>
                </a:solidFill>
              </a:rPr>
              <a:t>data management plan </a:t>
            </a:r>
            <a:r>
              <a:rPr lang="en-US" sz="1800" dirty="0">
                <a:solidFill>
                  <a:srgbClr val="004494"/>
                </a:solidFill>
              </a:rPr>
              <a:t>(‘DMP’) for generated (and/or collected) data; by </a:t>
            </a:r>
            <a:r>
              <a:rPr lang="en-US" sz="1800" dirty="0" err="1">
                <a:solidFill>
                  <a:srgbClr val="004494"/>
                </a:solidFill>
              </a:rPr>
              <a:t>mo</a:t>
            </a:r>
            <a:r>
              <a:rPr lang="en-US" sz="1800" dirty="0">
                <a:solidFill>
                  <a:srgbClr val="004494"/>
                </a:solidFill>
              </a:rPr>
              <a:t> 6 of project; with submission or latest by grant agreement in cases of public emergency (e.g. COVID projects)</a:t>
            </a:r>
          </a:p>
          <a:p>
            <a:pPr lvl="1"/>
            <a:r>
              <a:rPr lang="en-US" sz="1800" dirty="0">
                <a:solidFill>
                  <a:srgbClr val="004494"/>
                </a:solidFill>
              </a:rPr>
              <a:t> as soon as possible and within the deadlines set out in the DMP, </a:t>
            </a:r>
            <a:r>
              <a:rPr lang="en-US" sz="1800" b="1" dirty="0">
                <a:solidFill>
                  <a:srgbClr val="004494"/>
                </a:solidFill>
              </a:rPr>
              <a:t>deposit </a:t>
            </a:r>
            <a:r>
              <a:rPr lang="en-US" sz="1800" dirty="0">
                <a:solidFill>
                  <a:srgbClr val="004494"/>
                </a:solidFill>
              </a:rPr>
              <a:t>the data in a </a:t>
            </a:r>
            <a:r>
              <a:rPr lang="en-US" sz="1800" u="sng" dirty="0">
                <a:solidFill>
                  <a:srgbClr val="004494"/>
                </a:solidFill>
              </a:rPr>
              <a:t>trusted repository</a:t>
            </a:r>
            <a:r>
              <a:rPr lang="en-US" sz="1800" dirty="0">
                <a:solidFill>
                  <a:srgbClr val="004494"/>
                </a:solidFill>
              </a:rPr>
              <a:t> (federated in the EOSC if required in the call conditions) </a:t>
            </a:r>
            <a:r>
              <a:rPr lang="en-US" sz="1800" b="1" dirty="0">
                <a:solidFill>
                  <a:srgbClr val="004494"/>
                </a:solidFill>
              </a:rPr>
              <a:t>+</a:t>
            </a:r>
            <a:r>
              <a:rPr lang="en-US" sz="1800" dirty="0">
                <a:solidFill>
                  <a:srgbClr val="004494"/>
                </a:solidFill>
              </a:rPr>
              <a:t> </a:t>
            </a:r>
            <a:r>
              <a:rPr lang="en-US" sz="1800" b="1" dirty="0">
                <a:solidFill>
                  <a:srgbClr val="004494"/>
                </a:solidFill>
              </a:rPr>
              <a:t>ensure OA under CC BY, CC 0 or equivalent, following the principle ‘as open as possible as closed as necessary’</a:t>
            </a:r>
          </a:p>
          <a:p>
            <a:pPr lvl="1"/>
            <a:r>
              <a:rPr lang="en-US" sz="1800" dirty="0">
                <a:solidFill>
                  <a:srgbClr val="004494"/>
                </a:solidFill>
              </a:rPr>
              <a:t> provide information via the repository about any research output/tools/instruments needed to </a:t>
            </a:r>
            <a:r>
              <a:rPr lang="en-US" sz="1800" b="1" dirty="0">
                <a:solidFill>
                  <a:srgbClr val="004494"/>
                </a:solidFill>
              </a:rPr>
              <a:t>re-use or validate the data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4494"/>
                </a:solidFill>
              </a:rPr>
              <a:t>Metadata must be open </a:t>
            </a:r>
            <a:r>
              <a:rPr lang="en-US" sz="1800" dirty="0">
                <a:solidFill>
                  <a:srgbClr val="004494"/>
                </a:solidFill>
              </a:rPr>
              <a:t>under CC 0 or equivalent (</a:t>
            </a:r>
            <a:r>
              <a:rPr lang="en-US" sz="1800" u="sng" dirty="0">
                <a:solidFill>
                  <a:srgbClr val="004494"/>
                </a:solidFill>
              </a:rPr>
              <a:t>to the extent </a:t>
            </a:r>
            <a:r>
              <a:rPr lang="en-US" sz="1800" dirty="0">
                <a:solidFill>
                  <a:srgbClr val="004494"/>
                </a:solidFill>
              </a:rPr>
              <a:t>legitimate interests or constraints are safeguarded), </a:t>
            </a:r>
            <a:r>
              <a:rPr lang="en-US" sz="1800" b="1" dirty="0">
                <a:solidFill>
                  <a:srgbClr val="004494"/>
                </a:solidFill>
              </a:rPr>
              <a:t>in line with the </a:t>
            </a:r>
            <a:r>
              <a:rPr lang="en-US" sz="1600" b="1" dirty="0">
                <a:solidFill>
                  <a:srgbClr val="004494"/>
                </a:solidFill>
              </a:rPr>
              <a:t>FAIR</a:t>
            </a:r>
            <a:r>
              <a:rPr lang="en-US" sz="1800" b="1" dirty="0">
                <a:solidFill>
                  <a:srgbClr val="004494"/>
                </a:solidFill>
              </a:rPr>
              <a:t> principles </a:t>
            </a:r>
            <a:r>
              <a:rPr lang="en-US" sz="1800" dirty="0">
                <a:solidFill>
                  <a:srgbClr val="004494"/>
                </a:solidFill>
              </a:rPr>
              <a:t>and provide information about the licensing terms and persistent identifiers, amongst others. </a:t>
            </a:r>
            <a:endParaRPr lang="en-GB" sz="1800" dirty="0">
              <a:solidFill>
                <a:srgbClr val="004494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13FFFC9-A77F-41FF-92BA-4E4500DCFF27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941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2014" y="1313997"/>
            <a:ext cx="10905699" cy="3881904"/>
          </a:xfrm>
        </p:spPr>
        <p:txBody>
          <a:bodyPr/>
          <a:lstStyle/>
          <a:p>
            <a:r>
              <a:rPr lang="en-IE" dirty="0">
                <a:solidFill>
                  <a:srgbClr val="004494"/>
                </a:solidFill>
              </a:rPr>
              <a:t>Some calls may have </a:t>
            </a:r>
            <a:r>
              <a:rPr lang="en-IE" b="1" dirty="0">
                <a:solidFill>
                  <a:srgbClr val="004494"/>
                </a:solidFill>
              </a:rPr>
              <a:t>additional obligations on OS practices- </a:t>
            </a:r>
            <a:r>
              <a:rPr lang="en-IE" dirty="0">
                <a:solidFill>
                  <a:srgbClr val="004494"/>
                </a:solidFill>
              </a:rPr>
              <a:t>they must be complied with</a:t>
            </a:r>
          </a:p>
          <a:p>
            <a:r>
              <a:rPr lang="en-IE" dirty="0">
                <a:solidFill>
                  <a:srgbClr val="004494"/>
                </a:solidFill>
              </a:rPr>
              <a:t>Beneficiaries </a:t>
            </a:r>
            <a:r>
              <a:rPr lang="en-IE" b="1" dirty="0">
                <a:solidFill>
                  <a:srgbClr val="004494"/>
                </a:solidFill>
              </a:rPr>
              <a:t>must provide (digital or physical) access to data or other results </a:t>
            </a:r>
            <a:r>
              <a:rPr lang="en-IE" dirty="0">
                <a:solidFill>
                  <a:srgbClr val="004494"/>
                </a:solidFill>
              </a:rPr>
              <a:t>needed for validation of the conclusions of scientific publications, provided </a:t>
            </a:r>
            <a:r>
              <a:rPr lang="en-IE" b="1" dirty="0">
                <a:solidFill>
                  <a:srgbClr val="004494"/>
                </a:solidFill>
              </a:rPr>
              <a:t>legitimate interests safeguarded </a:t>
            </a:r>
            <a:r>
              <a:rPr lang="en-IE" dirty="0">
                <a:solidFill>
                  <a:srgbClr val="004494"/>
                </a:solidFill>
              </a:rPr>
              <a:t>and </a:t>
            </a:r>
            <a:r>
              <a:rPr lang="en-IE" b="1" dirty="0">
                <a:solidFill>
                  <a:srgbClr val="004494"/>
                </a:solidFill>
              </a:rPr>
              <a:t>unless (open) access already </a:t>
            </a:r>
            <a:r>
              <a:rPr lang="en-IE" dirty="0">
                <a:solidFill>
                  <a:srgbClr val="004494"/>
                </a:solidFill>
              </a:rPr>
              <a:t>provided at publication (mainstreamed through general annexes of WP; does not currently apply to ERC)</a:t>
            </a:r>
          </a:p>
          <a:p>
            <a:r>
              <a:rPr lang="en-IE" dirty="0">
                <a:solidFill>
                  <a:srgbClr val="004494"/>
                </a:solidFill>
              </a:rPr>
              <a:t>Additional obligations in </a:t>
            </a:r>
            <a:r>
              <a:rPr lang="en-IE" b="1" dirty="0">
                <a:solidFill>
                  <a:srgbClr val="004494"/>
                </a:solidFill>
              </a:rPr>
              <a:t>cases of public emergency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68829" y="195944"/>
            <a:ext cx="10678884" cy="1230085"/>
          </a:xfrm>
        </p:spPr>
        <p:txBody>
          <a:bodyPr/>
          <a:lstStyle/>
          <a:p>
            <a:r>
              <a:rPr lang="en-US" dirty="0"/>
              <a:t>3. Additional Open Science practices I/II</a:t>
            </a:r>
            <a:br>
              <a:rPr lang="en-US" b="1" dirty="0"/>
            </a:br>
            <a:endParaRPr lang="en-GB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DC410E0-B3B0-40CD-860D-9569A479E414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1244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3247" y="238272"/>
            <a:ext cx="10515600" cy="1040134"/>
          </a:xfrm>
        </p:spPr>
        <p:txBody>
          <a:bodyPr/>
          <a:lstStyle/>
          <a:p>
            <a:r>
              <a:rPr lang="en-US" sz="3600" dirty="0"/>
              <a:t>3. Additional Open Science practices-</a:t>
            </a:r>
            <a:br>
              <a:rPr lang="en-US" sz="3600" dirty="0"/>
            </a:br>
            <a:r>
              <a:rPr lang="en-US" sz="3600" dirty="0"/>
              <a:t>Public emergency						II/II</a:t>
            </a:r>
            <a:endParaRPr lang="en-GB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9451" y="1875295"/>
            <a:ext cx="11437749" cy="459294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>
                <a:solidFill>
                  <a:srgbClr val="004494"/>
                </a:solidFill>
              </a:rPr>
              <a:t>If imposed by the call conditions in case of a public emergency, beneficiaries must (if requested by the granting authority) immediately </a:t>
            </a:r>
            <a:r>
              <a:rPr lang="en-US" sz="2200" b="1" dirty="0">
                <a:solidFill>
                  <a:srgbClr val="004494"/>
                </a:solidFill>
              </a:rPr>
              <a:t>deposit </a:t>
            </a:r>
            <a:r>
              <a:rPr lang="en-US" sz="2200" b="1" u="sng" dirty="0">
                <a:solidFill>
                  <a:srgbClr val="004494"/>
                </a:solidFill>
              </a:rPr>
              <a:t>any research output </a:t>
            </a:r>
            <a:r>
              <a:rPr lang="en-US" sz="2200" dirty="0">
                <a:solidFill>
                  <a:srgbClr val="004494"/>
                </a:solidFill>
              </a:rPr>
              <a:t>in a repository</a:t>
            </a:r>
            <a:r>
              <a:rPr lang="en-US" sz="2200" b="1" dirty="0">
                <a:solidFill>
                  <a:srgbClr val="004494"/>
                </a:solidFill>
              </a:rPr>
              <a:t> + provide open access to it under CC BY, CC 0 </a:t>
            </a:r>
            <a:r>
              <a:rPr lang="en-US" sz="2200" dirty="0">
                <a:solidFill>
                  <a:srgbClr val="004494"/>
                </a:solidFill>
              </a:rPr>
              <a:t>or equivalent. </a:t>
            </a:r>
            <a:endParaRPr lang="en-US" sz="2050" dirty="0">
              <a:solidFill>
                <a:srgbClr val="004494"/>
              </a:solidFill>
            </a:endParaRPr>
          </a:p>
          <a:p>
            <a:pPr marL="0" indent="0">
              <a:buNone/>
            </a:pPr>
            <a:r>
              <a:rPr lang="en-US" sz="2050" dirty="0">
                <a:solidFill>
                  <a:srgbClr val="004494"/>
                </a:solidFill>
              </a:rPr>
              <a:t>As an exception, if the access would be against the beneficiaries’ legitimate interests, beneficiaries </a:t>
            </a:r>
            <a:r>
              <a:rPr lang="en-US" sz="2050" b="1" dirty="0">
                <a:solidFill>
                  <a:srgbClr val="004494"/>
                </a:solidFill>
              </a:rPr>
              <a:t>must grant non-exclusive licenses </a:t>
            </a:r>
            <a:r>
              <a:rPr lang="en-US" sz="2050" dirty="0">
                <a:solidFill>
                  <a:srgbClr val="004494"/>
                </a:solidFill>
              </a:rPr>
              <a:t>— under fair and reasonable conditions — </a:t>
            </a:r>
            <a:r>
              <a:rPr lang="en-US" sz="2050" b="1" dirty="0">
                <a:solidFill>
                  <a:srgbClr val="004494"/>
                </a:solidFill>
              </a:rPr>
              <a:t>to legal entities that need the research output to address the public emergency + commit to rapidly and broadly exploit the resulting products and services at fair and reasonable conditions</a:t>
            </a:r>
            <a:r>
              <a:rPr lang="en-US" sz="2050" dirty="0">
                <a:solidFill>
                  <a:srgbClr val="004494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2050" dirty="0">
                <a:solidFill>
                  <a:srgbClr val="004494"/>
                </a:solidFill>
              </a:rPr>
              <a:t>This provision applies up to four years after the end of the action.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C7790DC-31FB-479C-A9EF-64810E6A876D}"/>
              </a:ext>
            </a:extLst>
          </p:cNvPr>
          <p:cNvSpPr/>
          <p:nvPr/>
        </p:nvSpPr>
        <p:spPr>
          <a:xfrm>
            <a:off x="121921" y="6543859"/>
            <a:ext cx="970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Courtesy of </a:t>
            </a:r>
            <a:r>
              <a:rPr lang="en-GB" sz="1000" dirty="0"/>
              <a:t>Victoria </a:t>
            </a:r>
            <a:r>
              <a:rPr lang="en-GB" sz="1000" dirty="0" err="1"/>
              <a:t>Tsoukala</a:t>
            </a:r>
            <a:r>
              <a:rPr lang="en-GB" sz="1000" dirty="0"/>
              <a:t>, </a:t>
            </a:r>
            <a:r>
              <a:rPr lang="en-IE" sz="1000" dirty="0"/>
              <a:t>April 21, 2021, </a:t>
            </a:r>
            <a:r>
              <a:rPr lang="en-US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A successful proposal for Horizon Europe: Scientific-technical excellence is key, but don’t forget the other aspects</a:t>
            </a:r>
            <a:r>
              <a:rPr lang="en-US" sz="1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261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72591A9-1BDF-8C40-B71C-F439CEDBBC1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From the Horizon Europe Template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6B6A65F-7A53-204F-B9E5-0742149F6F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9" b="19092"/>
          <a:stretch/>
        </p:blipFill>
        <p:spPr>
          <a:xfrm>
            <a:off x="8592741" y="1271526"/>
            <a:ext cx="3248174" cy="4356137"/>
          </a:xfrm>
          <a:prstGeom prst="rect">
            <a:avLst/>
          </a:prstGeom>
        </p:spPr>
      </p:pic>
      <p:sp>
        <p:nvSpPr>
          <p:cNvPr id="7" name="Google Shape;1395;gaff6d7fe3f_1_638">
            <a:extLst>
              <a:ext uri="{FF2B5EF4-FFF2-40B4-BE49-F238E27FC236}">
                <a16:creationId xmlns:a16="http://schemas.microsoft.com/office/drawing/2014/main" id="{19873BA3-C498-4D42-91F4-2C0E84978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81574" y="1113019"/>
            <a:ext cx="4811167" cy="5144906"/>
          </a:xfrm>
          <a:prstGeom prst="rect">
            <a:avLst/>
          </a:prstGeom>
        </p:spPr>
        <p:txBody>
          <a:bodyPr spcFirstLastPara="1" vert="horz" wrap="square" lIns="0" tIns="135000" rIns="0" bIns="0" rtlCol="0" anchor="t" anchorCtr="0">
            <a:noAutofit/>
          </a:bodyPr>
          <a:lstStyle/>
          <a:p>
            <a:pPr marL="342900" indent="-320993">
              <a:buSzPts val="3140"/>
            </a:pPr>
            <a:r>
              <a:rPr lang="it-IT" sz="1800" b="0" dirty="0"/>
              <a:t>CV of </a:t>
            </a:r>
            <a:r>
              <a:rPr lang="it-IT" sz="1800" b="0" dirty="0" err="1"/>
              <a:t>beneficiaries</a:t>
            </a:r>
            <a:r>
              <a:rPr lang="it-IT" sz="1800" b="0" dirty="0"/>
              <a:t> are </a:t>
            </a:r>
            <a:r>
              <a:rPr lang="it-IT" sz="1800" b="0" dirty="0" err="1"/>
              <a:t>avaluated</a:t>
            </a:r>
            <a:r>
              <a:rPr lang="it-IT" sz="1800" b="0" dirty="0"/>
              <a:t> for </a:t>
            </a:r>
            <a:r>
              <a:rPr lang="it-IT" sz="1800" b="0" dirty="0" err="1"/>
              <a:t>publications</a:t>
            </a:r>
            <a:r>
              <a:rPr lang="it-IT" sz="1800" b="0" dirty="0"/>
              <a:t> (</a:t>
            </a:r>
            <a:r>
              <a:rPr lang="it-IT" sz="1800" dirty="0" err="1"/>
              <a:t>expected</a:t>
            </a:r>
            <a:r>
              <a:rPr lang="it-IT" sz="1800" dirty="0"/>
              <a:t> to be Open Access</a:t>
            </a:r>
            <a:r>
              <a:rPr lang="it-IT" sz="1800" b="0" dirty="0"/>
              <a:t>) </a:t>
            </a:r>
            <a:r>
              <a:rPr lang="it-IT" sz="1800" b="0" dirty="0" err="1"/>
              <a:t>but</a:t>
            </a:r>
            <a:r>
              <a:rPr lang="it-IT" sz="1800" b="0" dirty="0"/>
              <a:t> </a:t>
            </a:r>
            <a:r>
              <a:rPr lang="it-IT" sz="1800" b="0" dirty="0" err="1"/>
              <a:t>also</a:t>
            </a:r>
            <a:r>
              <a:rPr lang="it-IT" sz="1800" b="0" dirty="0"/>
              <a:t> </a:t>
            </a:r>
            <a:r>
              <a:rPr lang="it-IT" sz="1800" dirty="0" err="1"/>
              <a:t>widely-used</a:t>
            </a:r>
            <a:r>
              <a:rPr lang="it-IT" sz="1800" dirty="0"/>
              <a:t> </a:t>
            </a:r>
            <a:r>
              <a:rPr lang="it-IT" sz="1800" dirty="0" err="1"/>
              <a:t>datasets</a:t>
            </a:r>
            <a:r>
              <a:rPr lang="it-IT" sz="1800" dirty="0"/>
              <a:t> (</a:t>
            </a:r>
            <a:r>
              <a:rPr lang="it-IT" sz="1800" dirty="0" err="1"/>
              <a:t>expected</a:t>
            </a:r>
            <a:r>
              <a:rPr lang="it-IT" sz="1800" dirty="0"/>
              <a:t> to be FAIR and </a:t>
            </a:r>
            <a:r>
              <a:rPr lang="it-IT" sz="1800" dirty="0" err="1"/>
              <a:t>as</a:t>
            </a:r>
            <a:r>
              <a:rPr lang="it-IT" sz="1800" dirty="0"/>
              <a:t> open </a:t>
            </a:r>
            <a:r>
              <a:rPr lang="it-IT" sz="1800" dirty="0" err="1"/>
              <a:t>as</a:t>
            </a:r>
            <a:r>
              <a:rPr lang="it-IT" sz="1800" dirty="0"/>
              <a:t> </a:t>
            </a:r>
            <a:r>
              <a:rPr lang="it-IT" sz="1800" dirty="0" err="1"/>
              <a:t>possible</a:t>
            </a:r>
            <a:r>
              <a:rPr lang="it-IT" sz="1800" dirty="0"/>
              <a:t>, </a:t>
            </a:r>
            <a:r>
              <a:rPr lang="it-IT" sz="1800" dirty="0" err="1"/>
              <a:t>as</a:t>
            </a:r>
            <a:r>
              <a:rPr lang="it-IT" sz="1800" dirty="0"/>
              <a:t> </a:t>
            </a:r>
            <a:r>
              <a:rPr lang="it-IT" sz="1800" dirty="0" err="1"/>
              <a:t>closed</a:t>
            </a:r>
            <a:r>
              <a:rPr lang="it-IT" sz="1800" dirty="0"/>
              <a:t> </a:t>
            </a:r>
            <a:r>
              <a:rPr lang="it-IT" sz="1800" dirty="0" err="1"/>
              <a:t>as</a:t>
            </a:r>
            <a:r>
              <a:rPr lang="it-IT" sz="1800" dirty="0"/>
              <a:t> </a:t>
            </a:r>
            <a:r>
              <a:rPr lang="it-IT" sz="1800" dirty="0" err="1"/>
              <a:t>necessary</a:t>
            </a:r>
            <a:r>
              <a:rPr lang="it-IT" sz="1800" dirty="0"/>
              <a:t>), software, </a:t>
            </a:r>
            <a:r>
              <a:rPr lang="it-IT" sz="1800" dirty="0" err="1"/>
              <a:t>goods</a:t>
            </a:r>
            <a:r>
              <a:rPr lang="it-IT" sz="1800" dirty="0"/>
              <a:t>, </a:t>
            </a:r>
            <a:r>
              <a:rPr lang="it-IT" sz="1800" dirty="0" err="1"/>
              <a:t>services</a:t>
            </a:r>
            <a:r>
              <a:rPr lang="it-IT" sz="1800" dirty="0"/>
              <a:t> or </a:t>
            </a:r>
            <a:r>
              <a:rPr lang="it-IT" sz="1800" dirty="0" err="1"/>
              <a:t>any</a:t>
            </a:r>
            <a:r>
              <a:rPr lang="it-IT" sz="1800" dirty="0"/>
              <a:t> other </a:t>
            </a:r>
            <a:r>
              <a:rPr lang="it-IT" sz="1800" dirty="0" err="1"/>
              <a:t>achievements</a:t>
            </a:r>
            <a:r>
              <a:rPr lang="it-IT" sz="1800" dirty="0"/>
              <a:t> </a:t>
            </a:r>
            <a:r>
              <a:rPr lang="it-IT" sz="1800" dirty="0" err="1"/>
              <a:t>relevant</a:t>
            </a:r>
            <a:r>
              <a:rPr lang="it-IT" sz="1800" dirty="0"/>
              <a:t> to the call </a:t>
            </a:r>
            <a:r>
              <a:rPr lang="it-IT" sz="1800" dirty="0" err="1"/>
              <a:t>content</a:t>
            </a:r>
            <a:r>
              <a:rPr lang="it-IT" sz="1800" dirty="0"/>
              <a:t>.</a:t>
            </a:r>
          </a:p>
          <a:p>
            <a:pPr marL="342900" indent="-320993">
              <a:buSzPts val="3140"/>
            </a:pPr>
            <a:r>
              <a:rPr lang="it-IT" sz="1800" dirty="0"/>
              <a:t>No IF </a:t>
            </a:r>
            <a:r>
              <a:rPr lang="it-IT" sz="1800" dirty="0" err="1"/>
              <a:t>will</a:t>
            </a:r>
            <a:r>
              <a:rPr lang="it-IT" sz="1800" dirty="0"/>
              <a:t> be </a:t>
            </a:r>
            <a:r>
              <a:rPr lang="it-IT" sz="1800" dirty="0" err="1"/>
              <a:t>used</a:t>
            </a:r>
            <a:endParaRPr lang="it-IT" sz="1800" dirty="0"/>
          </a:p>
          <a:p>
            <a:pPr marL="342900" indent="-320993">
              <a:buSzPts val="3140"/>
            </a:pPr>
            <a:r>
              <a:rPr lang="it-IT" sz="1800" b="0" dirty="0"/>
              <a:t>In </a:t>
            </a:r>
            <a:r>
              <a:rPr lang="it-IT" sz="1800" dirty="0" err="1"/>
              <a:t>proposal</a:t>
            </a:r>
            <a:r>
              <a:rPr lang="it-IT" sz="1800" dirty="0"/>
              <a:t> part B – </a:t>
            </a:r>
            <a:r>
              <a:rPr lang="it-IT" sz="1800" dirty="0" err="1"/>
              <a:t>methodology</a:t>
            </a:r>
            <a:r>
              <a:rPr lang="it-IT" sz="1800" b="0" dirty="0"/>
              <a:t>:</a:t>
            </a:r>
          </a:p>
          <a:p>
            <a:pPr lvl="1" indent="-320993">
              <a:spcBef>
                <a:spcPts val="900"/>
              </a:spcBef>
              <a:buSzPts val="3140"/>
            </a:pP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Describe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 </a:t>
            </a: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how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 appropriate </a:t>
            </a:r>
            <a:r>
              <a:rPr lang="it-IT" sz="1800" b="1" dirty="0">
                <a:solidFill>
                  <a:srgbClr val="4687E6"/>
                </a:solidFill>
                <a:latin typeface="Arial"/>
                <a:cs typeface="Arial"/>
              </a:rPr>
              <a:t>open science practices 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are </a:t>
            </a: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implemented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 </a:t>
            </a: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as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 an </a:t>
            </a: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integral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 part of the </a:t>
            </a: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methodology</a:t>
            </a:r>
            <a:endParaRPr lang="it-IT" sz="1800" dirty="0">
              <a:solidFill>
                <a:srgbClr val="4687E6"/>
              </a:solidFill>
              <a:latin typeface="Arial"/>
              <a:cs typeface="Arial"/>
            </a:endParaRPr>
          </a:p>
          <a:p>
            <a:pPr lvl="1" indent="-320993">
              <a:spcBef>
                <a:spcPts val="900"/>
              </a:spcBef>
              <a:buSzPts val="3140"/>
            </a:pP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Describe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 the </a:t>
            </a: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strategy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 for FAIR </a:t>
            </a:r>
            <a:r>
              <a:rPr lang="it-IT" sz="1800" dirty="0" err="1">
                <a:solidFill>
                  <a:srgbClr val="4687E6"/>
                </a:solidFill>
                <a:latin typeface="Arial"/>
                <a:cs typeface="Arial"/>
              </a:rPr>
              <a:t>Reseach</a:t>
            </a:r>
            <a:r>
              <a:rPr lang="it-IT" sz="1800" dirty="0">
                <a:solidFill>
                  <a:srgbClr val="4687E6"/>
                </a:solidFill>
                <a:latin typeface="Arial"/>
                <a:cs typeface="Arial"/>
              </a:rPr>
              <a:t> Data Management</a:t>
            </a:r>
            <a:endParaRPr lang="it-IT" sz="1800" b="1" dirty="0">
              <a:solidFill>
                <a:srgbClr val="4687E6"/>
              </a:solidFill>
              <a:latin typeface="Arial"/>
              <a:cs typeface="Arial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A791237-3568-A64C-A1F1-C8D02BD61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89" y="1271526"/>
            <a:ext cx="3362107" cy="477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16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6405E03-CDD5-4C9C-9A03-641DCCFB3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Open Science </a:t>
            </a:r>
            <a:r>
              <a:rPr lang="it-IT" dirty="0" err="1"/>
              <a:t>will</a:t>
            </a:r>
            <a:r>
              <a:rPr lang="it-IT" dirty="0"/>
              <a:t> be the new </a:t>
            </a:r>
            <a:r>
              <a:rPr lang="it-IT" dirty="0" err="1"/>
              <a:t>normal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355486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CE1BBC-3F41-9749-9BFD-61B15CB8DC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Vision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5FFD2-47B5-9A4F-8158-14E6ADF017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Why | Who | What</a:t>
            </a:r>
          </a:p>
        </p:txBody>
      </p:sp>
    </p:spTree>
    <p:extLst>
      <p:ext uri="{BB962C8B-B14F-4D97-AF65-F5344CB8AC3E}">
        <p14:creationId xmlns:p14="http://schemas.microsoft.com/office/powerpoint/2010/main" val="4138687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FC396C-CE18-465A-8F96-A9644BF36F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3200" dirty="0"/>
              <a:t>Open Research Europe (ORE)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80AA0-2FC8-4193-94A0-B7F4BCC2CB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9" y="986033"/>
            <a:ext cx="11160124" cy="4471266"/>
          </a:xfrm>
        </p:spPr>
        <p:txBody>
          <a:bodyPr>
            <a:normAutofit/>
          </a:bodyPr>
          <a:lstStyle/>
          <a:p>
            <a:r>
              <a:rPr lang="en-GB" sz="1800" b="1" dirty="0"/>
              <a:t>Public Procurement</a:t>
            </a:r>
            <a:r>
              <a:rPr lang="en-GB" sz="1800" dirty="0"/>
              <a:t> – 5.8 Million EUR contract signed in March 2020 with F1000 Research for 4 years</a:t>
            </a:r>
          </a:p>
          <a:p>
            <a:r>
              <a:rPr lang="en-GB" sz="1800" b="1" dirty="0"/>
              <a:t>GYA, LIBER </a:t>
            </a:r>
            <a:r>
              <a:rPr lang="en-GB" sz="1800" dirty="0"/>
              <a:t>and </a:t>
            </a:r>
            <a:r>
              <a:rPr lang="en-GB" sz="1800" b="1" dirty="0"/>
              <a:t>Eurodoc</a:t>
            </a:r>
            <a:r>
              <a:rPr lang="en-GB" sz="1800" dirty="0"/>
              <a:t> as collaborators/subcontractors for communication and sustainability</a:t>
            </a:r>
          </a:p>
          <a:p>
            <a:r>
              <a:rPr lang="en-GB" sz="1800" b="1" dirty="0" err="1"/>
              <a:t>OpenAIRE</a:t>
            </a:r>
            <a:r>
              <a:rPr lang="en-GB" sz="1800" dirty="0"/>
              <a:t> are a partner to help with syndication and communication of ORE</a:t>
            </a:r>
          </a:p>
          <a:p>
            <a:endParaRPr lang="en-GB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2546555"/>
            <a:ext cx="8231478" cy="34835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94023D-68CA-417D-9B5C-637229197453}"/>
              </a:ext>
            </a:extLst>
          </p:cNvPr>
          <p:cNvSpPr/>
          <p:nvPr/>
        </p:nvSpPr>
        <p:spPr>
          <a:xfrm>
            <a:off x="6402975" y="5471857"/>
            <a:ext cx="5123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https://open-research-europe.ec.europa.eu/</a:t>
            </a:r>
          </a:p>
        </p:txBody>
      </p:sp>
    </p:spTree>
    <p:extLst>
      <p:ext uri="{BB962C8B-B14F-4D97-AF65-F5344CB8AC3E}">
        <p14:creationId xmlns:p14="http://schemas.microsoft.com/office/powerpoint/2010/main" val="2887346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392865"/>
            <a:ext cx="11160125" cy="4788731"/>
          </a:xfrm>
        </p:spPr>
        <p:txBody>
          <a:bodyPr>
            <a:normAutofit fontScale="70000" lnSpcReduction="20000"/>
          </a:bodyPr>
          <a:lstStyle/>
          <a:p>
            <a:pPr marL="342892" indent="-342892">
              <a:buFont typeface="Wingdings" panose="05000000000000000000" pitchFamily="2" charset="2"/>
              <a:buChar char="ü"/>
            </a:pPr>
            <a:r>
              <a:rPr lang="en-GB" b="1" dirty="0"/>
              <a:t>ORE is not a Journal</a:t>
            </a:r>
          </a:p>
          <a:p>
            <a:pPr marL="342892" indent="-342892">
              <a:buFont typeface="Wingdings" panose="05000000000000000000" pitchFamily="2" charset="2"/>
              <a:buChar char="ü"/>
            </a:pPr>
            <a:r>
              <a:rPr lang="en-GB" b="1" dirty="0"/>
              <a:t>It is a publishing platform</a:t>
            </a:r>
            <a:endParaRPr lang="en-GB" dirty="0"/>
          </a:p>
          <a:p>
            <a:pPr marL="342892" indent="-342892">
              <a:buFont typeface="Wingdings" panose="05000000000000000000" pitchFamily="2" charset="2"/>
              <a:buChar char="ü"/>
            </a:pPr>
            <a:r>
              <a:rPr lang="en-GB" dirty="0"/>
              <a:t>The </a:t>
            </a:r>
            <a:r>
              <a:rPr lang="en-GB" b="1" dirty="0"/>
              <a:t>aim</a:t>
            </a:r>
            <a:r>
              <a:rPr lang="en-GB" dirty="0"/>
              <a:t> is to give researcher a venue where to publish the results of their research funded by the EC, irrespective of the perceived level of interest or novelty</a:t>
            </a:r>
          </a:p>
          <a:p>
            <a:pPr marL="342892" indent="-342892">
              <a:buFont typeface="Wingdings" panose="05000000000000000000" pitchFamily="2" charset="2"/>
              <a:buChar char="ü"/>
            </a:pPr>
            <a:r>
              <a:rPr lang="en-GB" dirty="0"/>
              <a:t>Confirmatory or negative results, as well as null studies are suitable </a:t>
            </a:r>
          </a:p>
          <a:p>
            <a:pPr marL="342892" indent="-342892">
              <a:buFont typeface="Wingdings" panose="05000000000000000000" pitchFamily="2" charset="2"/>
              <a:buChar char="ü"/>
            </a:pPr>
            <a:r>
              <a:rPr lang="en-GB" dirty="0"/>
              <a:t>The </a:t>
            </a:r>
            <a:r>
              <a:rPr lang="en-GB" b="1" dirty="0"/>
              <a:t>scope of the Peer Review </a:t>
            </a:r>
            <a:r>
              <a:rPr lang="en-GB" dirty="0"/>
              <a:t>is not to reject or accept a result but to improve its publication thanks to a </a:t>
            </a:r>
            <a:r>
              <a:rPr lang="en-GB" b="1" dirty="0"/>
              <a:t>collaboration</a:t>
            </a:r>
            <a:r>
              <a:rPr lang="en-GB" dirty="0"/>
              <a:t> effort among experts </a:t>
            </a:r>
          </a:p>
          <a:p>
            <a:pPr marL="342892" indent="-342892">
              <a:buFont typeface="Wingdings" panose="05000000000000000000" pitchFamily="2" charset="2"/>
              <a:buChar char="ü"/>
            </a:pPr>
            <a:r>
              <a:rPr lang="en-GB" dirty="0"/>
              <a:t>The </a:t>
            </a:r>
            <a:r>
              <a:rPr lang="en-GB" b="1" dirty="0"/>
              <a:t>Reviewers role</a:t>
            </a:r>
            <a:r>
              <a:rPr lang="en-GB" dirty="0"/>
              <a:t> is to assess whether the research is technically sound and of academic merit.</a:t>
            </a:r>
          </a:p>
          <a:p>
            <a:pPr marL="342892" indent="-342892">
              <a:buFont typeface="Wingdings" panose="05000000000000000000" pitchFamily="2" charset="2"/>
              <a:buChar char="ü"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A publishing platform, NOT a Journal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9665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1616364"/>
            <a:ext cx="11160125" cy="3977005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/>
              <a:t>High-quality, reliable and efficient </a:t>
            </a:r>
            <a:r>
              <a:rPr lang="en-GB" dirty="0"/>
              <a:t>publishing venue for Horizon research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/>
              <a:t>High scientific standards</a:t>
            </a:r>
            <a:r>
              <a:rPr lang="en-GB" dirty="0"/>
              <a:t>, and swift and transparent processes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/>
              <a:t>Expert Scientific Advisory Board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u="sng" dirty="0"/>
              <a:t>No cost to </a:t>
            </a:r>
            <a:r>
              <a:rPr lang="en-GB" b="1" u="sng" dirty="0"/>
              <a:t>authors/beneficiaries</a:t>
            </a:r>
            <a:r>
              <a:rPr lang="en-GB" u="sng" dirty="0"/>
              <a:t> </a:t>
            </a:r>
            <a:r>
              <a:rPr lang="en-GB" dirty="0"/>
              <a:t>i.e. non-APC platform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u="sng" dirty="0"/>
              <a:t>Optional</a:t>
            </a:r>
            <a:r>
              <a:rPr lang="en-GB" dirty="0"/>
              <a:t>, venue where grantees can </a:t>
            </a:r>
            <a:r>
              <a:rPr lang="en-GB" b="1" dirty="0"/>
              <a:t>publish post-grant</a:t>
            </a:r>
            <a:r>
              <a:rPr lang="en-GB" dirty="0"/>
              <a:t> the results of their work, while respecting their </a:t>
            </a:r>
            <a:r>
              <a:rPr lang="en-GB" b="1" dirty="0"/>
              <a:t>open access</a:t>
            </a:r>
            <a:r>
              <a:rPr lang="en-GB" dirty="0"/>
              <a:t> obligations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 publishing platform?</a:t>
            </a:r>
          </a:p>
        </p:txBody>
      </p:sp>
    </p:spTree>
    <p:extLst>
      <p:ext uri="{BB962C8B-B14F-4D97-AF65-F5344CB8AC3E}">
        <p14:creationId xmlns:p14="http://schemas.microsoft.com/office/powerpoint/2010/main" val="4043897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1616364"/>
            <a:ext cx="11160125" cy="397700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/>
              <a:t>To lead by example</a:t>
            </a:r>
            <a:r>
              <a:rPr lang="en-GB" dirty="0"/>
              <a:t> in operationalising open science principles e.g. open peer review, open data, early sharing of research, article level metrics and indicators.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/>
              <a:t>Doing this while contributing to </a:t>
            </a:r>
            <a:r>
              <a:rPr lang="en-GB" b="1" dirty="0"/>
              <a:t>transparency and cost-effectiveness</a:t>
            </a:r>
            <a:r>
              <a:rPr lang="en-GB" dirty="0"/>
              <a:t> – APCs paid for by the Commission are set in procurement (780 euros).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/>
              <a:t>Exploring </a:t>
            </a:r>
            <a:r>
              <a:rPr lang="en-GB" b="1" dirty="0"/>
              <a:t>sustainable</a:t>
            </a:r>
            <a:r>
              <a:rPr lang="en-GB" dirty="0"/>
              <a:t> open access publishing </a:t>
            </a:r>
            <a:r>
              <a:rPr lang="en-GB" b="1" dirty="0"/>
              <a:t>business models</a:t>
            </a:r>
            <a:r>
              <a:rPr lang="en-GB" dirty="0"/>
              <a:t> – cost effective publishing, potential to broaden the platform to other European funders and be interoperable with existing infrastructure.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European Commission’s ambitions</a:t>
            </a:r>
          </a:p>
        </p:txBody>
      </p:sp>
    </p:spTree>
    <p:extLst>
      <p:ext uri="{BB962C8B-B14F-4D97-AF65-F5344CB8AC3E}">
        <p14:creationId xmlns:p14="http://schemas.microsoft.com/office/powerpoint/2010/main" val="869971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C4C7AF-286F-45FA-BFA5-C4DEBE19A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Transparency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CEFF62-4973-411A-B3CA-BFEBF8A25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41" t="34579" r="17046" b="35522"/>
          <a:stretch/>
        </p:blipFill>
        <p:spPr>
          <a:xfrm>
            <a:off x="2141538" y="2177061"/>
            <a:ext cx="6733310" cy="30259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1BFC99-5FDA-4A51-B470-16EBE9199850}"/>
              </a:ext>
            </a:extLst>
          </p:cNvPr>
          <p:cNvSpPr/>
          <p:nvPr/>
        </p:nvSpPr>
        <p:spPr>
          <a:xfrm>
            <a:off x="272587" y="5560151"/>
            <a:ext cx="11314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https://open-research-europe.ec.europa.eu/for-authors/article-processing-charges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EED75E-996E-46EE-98A0-E747C9F0545F}"/>
              </a:ext>
            </a:extLst>
          </p:cNvPr>
          <p:cNvSpPr/>
          <p:nvPr/>
        </p:nvSpPr>
        <p:spPr>
          <a:xfrm>
            <a:off x="438841" y="919495"/>
            <a:ext cx="112372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4"/>
                </a:solidFill>
                <a:latin typeface="Arial" charset="0"/>
                <a:cs typeface="Arial" charset="0"/>
              </a:rPr>
              <a:t>Transparent about the costs and importantly the breakdown for the price that the Commission pays per article.</a:t>
            </a:r>
          </a:p>
        </p:txBody>
      </p:sp>
    </p:spTree>
    <p:extLst>
      <p:ext uri="{BB962C8B-B14F-4D97-AF65-F5344CB8AC3E}">
        <p14:creationId xmlns:p14="http://schemas.microsoft.com/office/powerpoint/2010/main" val="992767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616364"/>
            <a:ext cx="11160125" cy="3977005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b="1" dirty="0"/>
              <a:t>Original peer-reviewed articles first posted as preprints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Stemming from Horizon 2020-funded research (and later, Horizon Europe)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b="1" dirty="0"/>
              <a:t>Immediate open access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With content licensed for </a:t>
            </a:r>
            <a:r>
              <a:rPr lang="en-GB" sz="2000" u="sng" dirty="0"/>
              <a:t>re-use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b="1" dirty="0"/>
              <a:t>Open peer review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Open reviewer identities, published reviews, post-publication comments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b="1" dirty="0"/>
              <a:t>Connected to the scholarly ecosystem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PIDs, connection to repositories, open data and software, interoperable technologies, preservation of content, TDM, etc. </a:t>
            </a:r>
            <a:endParaRPr lang="en-GB" sz="2000" u="sng" dirty="0"/>
          </a:p>
          <a:p>
            <a:pPr marL="0" indent="0">
              <a:spcAft>
                <a:spcPts val="1200"/>
              </a:spcAft>
              <a:buNone/>
            </a:pPr>
            <a:endParaRPr lang="en-GB" sz="2000" u="sng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platform as a publishing service</a:t>
            </a:r>
          </a:p>
        </p:txBody>
      </p:sp>
    </p:spTree>
    <p:extLst>
      <p:ext uri="{BB962C8B-B14F-4D97-AF65-F5344CB8AC3E}">
        <p14:creationId xmlns:p14="http://schemas.microsoft.com/office/powerpoint/2010/main" val="1517734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1440497"/>
            <a:ext cx="11574463" cy="3977005"/>
          </a:xfrm>
        </p:spPr>
        <p:txBody>
          <a:bodyPr>
            <a:normAutofit fontScale="40000" lnSpcReduction="20000"/>
          </a:bodyPr>
          <a:lstStyle/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6000" b="1" dirty="0"/>
              <a:t>New generation metrics</a:t>
            </a:r>
          </a:p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5100" dirty="0"/>
              <a:t>Each article will have a dedicated metrics page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6000" b="1" dirty="0"/>
              <a:t>Explicit, accessible and transparent on business processes and publication policies</a:t>
            </a:r>
          </a:p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5100" dirty="0"/>
              <a:t>All published on the site for everyone to see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6000" b="1" dirty="0"/>
              <a:t>Aligned with the EC policy and principles</a:t>
            </a:r>
          </a:p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5100" dirty="0"/>
              <a:t>Takes burden from researchers as it is fully compliant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6000" b="1" dirty="0"/>
              <a:t>Following example of other funders</a:t>
            </a:r>
          </a:p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5100" dirty="0"/>
              <a:t>Such as the </a:t>
            </a:r>
            <a:r>
              <a:rPr lang="en-GB" sz="5100" dirty="0" err="1"/>
              <a:t>Wellcome</a:t>
            </a:r>
            <a:r>
              <a:rPr lang="en-GB" sz="5100" dirty="0"/>
              <a:t> Trust (</a:t>
            </a:r>
            <a:r>
              <a:rPr lang="en-GB" sz="5100" dirty="0" err="1">
                <a:hlinkClick r:id="rId2"/>
              </a:rPr>
              <a:t>Wellcome</a:t>
            </a:r>
            <a:r>
              <a:rPr lang="en-GB" sz="5100" dirty="0">
                <a:hlinkClick r:id="rId2"/>
              </a:rPr>
              <a:t> Open Research</a:t>
            </a:r>
            <a:r>
              <a:rPr lang="en-GB" sz="5100" dirty="0"/>
              <a:t>) and </a:t>
            </a:r>
            <a:r>
              <a:rPr lang="en-GB" sz="5100" u="sng" dirty="0"/>
              <a:t>others</a:t>
            </a:r>
          </a:p>
          <a:p>
            <a:pPr marL="0" indent="0">
              <a:spcAft>
                <a:spcPts val="1200"/>
              </a:spcAft>
              <a:buNone/>
            </a:pPr>
            <a:endParaRPr lang="en-GB" sz="2000" u="sng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platform as a publishing service</a:t>
            </a:r>
          </a:p>
        </p:txBody>
      </p:sp>
    </p:spTree>
    <p:extLst>
      <p:ext uri="{BB962C8B-B14F-4D97-AF65-F5344CB8AC3E}">
        <p14:creationId xmlns:p14="http://schemas.microsoft.com/office/powerpoint/2010/main" val="2205691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CE1BBC-3F41-9749-9BFD-61B15CB8DC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ORE: How it works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5FFD2-47B5-9A4F-8158-14E6ADF017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publishing model</a:t>
            </a:r>
          </a:p>
        </p:txBody>
      </p:sp>
    </p:spTree>
    <p:extLst>
      <p:ext uri="{BB962C8B-B14F-4D97-AF65-F5344CB8AC3E}">
        <p14:creationId xmlns:p14="http://schemas.microsoft.com/office/powerpoint/2010/main" val="3997304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0" t="5071" r="13076" b="5908"/>
          <a:stretch/>
        </p:blipFill>
        <p:spPr>
          <a:xfrm>
            <a:off x="783092" y="442452"/>
            <a:ext cx="10130714" cy="57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46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95CD-70FE-46AC-8B4B-B9DE598C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Research Publishing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03753-3601-46A4-9E2E-C7BD740DF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8" t="30457" r="13335" b="39832"/>
          <a:stretch/>
        </p:blipFill>
        <p:spPr>
          <a:xfrm>
            <a:off x="1008459" y="1420891"/>
            <a:ext cx="9842573" cy="349285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44538ED-42F1-4BA3-9136-D7D881A0E301}"/>
              </a:ext>
            </a:extLst>
          </p:cNvPr>
          <p:cNvSpPr/>
          <p:nvPr/>
        </p:nvSpPr>
        <p:spPr bwMode="auto">
          <a:xfrm>
            <a:off x="1026931" y="4174836"/>
            <a:ext cx="1619173" cy="600364"/>
          </a:xfrm>
          <a:prstGeom prst="roundRect">
            <a:avLst/>
          </a:prstGeom>
          <a:noFill/>
          <a:ln w="38100" cap="flat" cmpd="sng" algn="ctr">
            <a:solidFill>
              <a:srgbClr val="FCAF3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06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5456-A02C-49A0-A27F-C7FE245D7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Prepublication checks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D264AC-4909-4E86-A092-A15165636D61}"/>
              </a:ext>
            </a:extLst>
          </p:cNvPr>
          <p:cNvSpPr txBox="1"/>
          <p:nvPr/>
        </p:nvSpPr>
        <p:spPr>
          <a:xfrm>
            <a:off x="422562" y="1440873"/>
            <a:ext cx="2685311" cy="304698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US" sz="2400" dirty="0">
                <a:latin typeface="+mj-lt"/>
                <a:ea typeface="+mj-ea"/>
                <a:cs typeface="+mj-cs"/>
              </a:rPr>
              <a:t>Upon Submission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Assess author eligibility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Check article 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Check for plagiarism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33E361-DF62-4424-8542-E2A34EC59706}"/>
              </a:ext>
            </a:extLst>
          </p:cNvPr>
          <p:cNvSpPr txBox="1"/>
          <p:nvPr/>
        </p:nvSpPr>
        <p:spPr>
          <a:xfrm>
            <a:off x="3745347" y="1450110"/>
            <a:ext cx="3371009" cy="3600986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US" sz="2400" dirty="0">
                <a:latin typeface="+mj-lt"/>
                <a:ea typeface="+mj-ea"/>
                <a:cs typeface="+mj-cs"/>
              </a:rPr>
              <a:t>Pre-publication Checks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Comprehensive checks on reporting, editorial &amp; ethical 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Check for data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Support authors in making data and software FAIR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781359-B889-4DB0-8BFF-82819A2CA626}"/>
              </a:ext>
            </a:extLst>
          </p:cNvPr>
          <p:cNvSpPr txBox="1"/>
          <p:nvPr/>
        </p:nvSpPr>
        <p:spPr>
          <a:xfrm>
            <a:off x="7774709" y="1417782"/>
            <a:ext cx="3669144" cy="409342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  <a:ea typeface="+mj-ea"/>
                <a:cs typeface="+mj-cs"/>
              </a:rPr>
              <a:t>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4"/>
                </a:solidFill>
              </a:rPr>
              <a:t>Converted to text and data-mining formats (PDF, HTML, XML)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4"/>
                </a:solidFill>
              </a:rPr>
              <a:t>Proofs and editing if 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Quality checks on citations, references, image resolutions &amp; multimedia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Ensure persistent identifiers are assigned and resolve correctly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D2B06ED-1952-42BA-98B5-5C0117EC4929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116356" y="3250603"/>
            <a:ext cx="658353" cy="0"/>
          </a:xfrm>
          <a:prstGeom prst="straightConnector1">
            <a:avLst/>
          </a:prstGeom>
          <a:ln w="92075">
            <a:solidFill>
              <a:srgbClr val="193E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D689A3-B3E7-4B90-AFDB-176A18DF3392}"/>
              </a:ext>
            </a:extLst>
          </p:cNvPr>
          <p:cNvCxnSpPr>
            <a:cxnSpLocks/>
          </p:cNvCxnSpPr>
          <p:nvPr/>
        </p:nvCxnSpPr>
        <p:spPr>
          <a:xfrm>
            <a:off x="3107873" y="3181330"/>
            <a:ext cx="637474" cy="0"/>
          </a:xfrm>
          <a:prstGeom prst="straightConnector1">
            <a:avLst/>
          </a:prstGeom>
          <a:ln w="92075">
            <a:solidFill>
              <a:srgbClr val="193E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019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95CD-70FE-46AC-8B4B-B9DE598C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Research Publishing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03753-3601-46A4-9E2E-C7BD740DF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8" t="30457" r="13335" b="39832"/>
          <a:stretch/>
        </p:blipFill>
        <p:spPr>
          <a:xfrm>
            <a:off x="1008459" y="1282345"/>
            <a:ext cx="9842573" cy="349285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895B18-E72F-47C1-936E-9CF749697143}"/>
              </a:ext>
            </a:extLst>
          </p:cNvPr>
          <p:cNvSpPr/>
          <p:nvPr/>
        </p:nvSpPr>
        <p:spPr bwMode="auto">
          <a:xfrm>
            <a:off x="3297381" y="4140199"/>
            <a:ext cx="1662548" cy="573017"/>
          </a:xfrm>
          <a:prstGeom prst="roundRect">
            <a:avLst/>
          </a:prstGeom>
          <a:noFill/>
          <a:ln w="38100" cap="flat" cmpd="sng" algn="ctr">
            <a:solidFill>
              <a:srgbClr val="FCAF3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79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FED8C-FC93-46BA-908F-79EBE2131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and Software Availability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DD379-B7F3-4E6F-952E-2048D07FE3C3}"/>
              </a:ext>
            </a:extLst>
          </p:cNvPr>
          <p:cNvSpPr txBox="1"/>
          <p:nvPr/>
        </p:nvSpPr>
        <p:spPr>
          <a:xfrm>
            <a:off x="655780" y="1415771"/>
            <a:ext cx="10372436" cy="830997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0">
                <a:solidFill>
                  <a:srgbClr val="193E7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Open Research Europe requires that, where possible, the source data underlying the results are made available at publication.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3F1B2-73D4-4351-A21A-3219A80E9444}"/>
              </a:ext>
            </a:extLst>
          </p:cNvPr>
          <p:cNvSpPr txBox="1"/>
          <p:nvPr/>
        </p:nvSpPr>
        <p:spPr>
          <a:xfrm>
            <a:off x="655780" y="3007153"/>
            <a:ext cx="10954327" cy="230832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0">
                <a:solidFill>
                  <a:srgbClr val="193E7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However, the sharing of research data </a:t>
            </a:r>
            <a:r>
              <a:rPr lang="en-US" b="1" u="sng" dirty="0">
                <a:solidFill>
                  <a:schemeClr val="accent4"/>
                </a:solidFill>
              </a:rPr>
              <a:t>must</a:t>
            </a:r>
            <a:r>
              <a:rPr lang="en-US" dirty="0">
                <a:solidFill>
                  <a:schemeClr val="accent4"/>
                </a:solidFill>
              </a:rPr>
              <a:t>: 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Protect the confidentiality, security and privacy of individuals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Respect the terms of consent by individuals who are involved in research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Be consistent with Horizon 2020 legal, ethical and regulatory frameworks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Guard against unreasonable costs</a:t>
            </a:r>
          </a:p>
        </p:txBody>
      </p:sp>
      <p:pic>
        <p:nvPicPr>
          <p:cNvPr id="5" name="Picture 4" descr="Free Navy Data Configuration Icon - Download Navy Data Configuration Icon">
            <a:extLst>
              <a:ext uri="{FF2B5EF4-FFF2-40B4-BE49-F238E27FC236}">
                <a16:creationId xmlns:a16="http://schemas.microsoft.com/office/drawing/2014/main" id="{28CFECF5-CF25-4ECB-98E6-5EAD9279B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4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107"/>
                    </a14:imgEffect>
                    <a14:imgEffect>
                      <a14:saturation sat="2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988" y="2956097"/>
            <a:ext cx="595140" cy="59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Navy blue bar chart 5 icon - Free navy blue chart icons">
            <a:extLst>
              <a:ext uri="{FF2B5EF4-FFF2-40B4-BE49-F238E27FC236}">
                <a16:creationId xmlns:a16="http://schemas.microsoft.com/office/drawing/2014/main" id="{7E7A1C08-CD48-4467-BD78-CD57DA1D3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745" y="2956097"/>
            <a:ext cx="595140" cy="59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Navy blue code icon - Free navy blue code icons">
            <a:extLst>
              <a:ext uri="{FF2B5EF4-FFF2-40B4-BE49-F238E27FC236}">
                <a16:creationId xmlns:a16="http://schemas.microsoft.com/office/drawing/2014/main" id="{6FD8206D-203A-409B-B542-976AECA52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417" y="2890269"/>
            <a:ext cx="726795" cy="72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BFE7C5-73ED-443B-8478-7075E00A11A7}"/>
              </a:ext>
            </a:extLst>
          </p:cNvPr>
          <p:cNvSpPr/>
          <p:nvPr/>
        </p:nvSpPr>
        <p:spPr>
          <a:xfrm>
            <a:off x="655780" y="5617027"/>
            <a:ext cx="91162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https://open-research-europe.ec.europa.eu/for-authors/data-guidelines</a:t>
            </a:r>
          </a:p>
        </p:txBody>
      </p:sp>
    </p:spTree>
    <p:extLst>
      <p:ext uri="{BB962C8B-B14F-4D97-AF65-F5344CB8AC3E}">
        <p14:creationId xmlns:p14="http://schemas.microsoft.com/office/powerpoint/2010/main" val="3483539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95CD-70FE-46AC-8B4B-B9DE598C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Research Publishing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03753-3601-46A4-9E2E-C7BD740DF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8" t="30457" r="13335" b="39832"/>
          <a:stretch/>
        </p:blipFill>
        <p:spPr>
          <a:xfrm>
            <a:off x="1008459" y="1282345"/>
            <a:ext cx="9842573" cy="349285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895B18-E72F-47C1-936E-9CF749697143}"/>
              </a:ext>
            </a:extLst>
          </p:cNvPr>
          <p:cNvSpPr/>
          <p:nvPr/>
        </p:nvSpPr>
        <p:spPr bwMode="auto">
          <a:xfrm>
            <a:off x="5855854" y="4140199"/>
            <a:ext cx="1810328" cy="573017"/>
          </a:xfrm>
          <a:prstGeom prst="roundRect">
            <a:avLst/>
          </a:prstGeom>
          <a:noFill/>
          <a:ln w="38100" cap="flat" cmpd="sng" algn="ctr">
            <a:solidFill>
              <a:srgbClr val="FCAF3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342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33612-6EC0-410D-8253-5B7FBB32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Peer Review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5D2FBA-1CF2-4F6A-852D-09AC6B0F963B}"/>
              </a:ext>
            </a:extLst>
          </p:cNvPr>
          <p:cNvSpPr txBox="1"/>
          <p:nvPr/>
        </p:nvSpPr>
        <p:spPr>
          <a:xfrm>
            <a:off x="477979" y="1362366"/>
            <a:ext cx="2921002" cy="4062651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algn="ctr"/>
            <a:r>
              <a:rPr lang="en-US" sz="2400" dirty="0">
                <a:latin typeface="+mj-lt"/>
                <a:ea typeface="+mj-ea"/>
                <a:cs typeface="+mj-cs"/>
              </a:rPr>
              <a:t>Open Identities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Reviewers must provide name and affiliation</a:t>
            </a:r>
          </a:p>
          <a:p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Must identify conflicting  interests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49FD7B-9B0A-4557-A629-461B9CBEFB97}"/>
              </a:ext>
            </a:extLst>
          </p:cNvPr>
          <p:cNvSpPr txBox="1"/>
          <p:nvPr/>
        </p:nvSpPr>
        <p:spPr>
          <a:xfrm>
            <a:off x="4231530" y="1362366"/>
            <a:ext cx="3221182" cy="4062651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algn="ctr"/>
            <a:r>
              <a:rPr lang="en-US" sz="2400" dirty="0">
                <a:latin typeface="+mj-lt"/>
                <a:ea typeface="+mj-ea"/>
                <a:cs typeface="+mj-cs"/>
              </a:rPr>
              <a:t>Open Reports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Reviewer reports will be published alongside the article</a:t>
            </a:r>
          </a:p>
          <a:p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These are citable and have viewing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A3C07E-903E-47A6-AC74-355327CF816B}"/>
              </a:ext>
            </a:extLst>
          </p:cNvPr>
          <p:cNvSpPr txBox="1"/>
          <p:nvPr/>
        </p:nvSpPr>
        <p:spPr>
          <a:xfrm>
            <a:off x="8181103" y="1362366"/>
            <a:ext cx="3221182" cy="4062651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  <a:ea typeface="+mj-ea"/>
                <a:cs typeface="+mj-cs"/>
              </a:rPr>
              <a:t>Open Review Status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Reviewers assign a status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AB07C4E-BE89-4DC1-9AD4-FEF97D34DBB0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7452712" y="3393692"/>
            <a:ext cx="728391" cy="0"/>
          </a:xfrm>
          <a:prstGeom prst="straightConnector1">
            <a:avLst/>
          </a:prstGeom>
          <a:ln w="92075">
            <a:solidFill>
              <a:srgbClr val="193E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38D1341-4664-4C30-B45B-D52E14CDD220}"/>
              </a:ext>
            </a:extLst>
          </p:cNvPr>
          <p:cNvCxnSpPr>
            <a:cxnSpLocks/>
          </p:cNvCxnSpPr>
          <p:nvPr/>
        </p:nvCxnSpPr>
        <p:spPr>
          <a:xfrm>
            <a:off x="3398981" y="3305364"/>
            <a:ext cx="832549" cy="0"/>
          </a:xfrm>
          <a:prstGeom prst="straightConnector1">
            <a:avLst/>
          </a:prstGeom>
          <a:ln w="92075">
            <a:solidFill>
              <a:srgbClr val="193E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CBDA4386-5926-4FAD-9928-3E1DA99AE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86" y="3594247"/>
            <a:ext cx="1655619" cy="16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24266F82-B172-4324-83E4-ECCE447FF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757" y="3920835"/>
            <a:ext cx="1228728" cy="122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83352C5-FBE0-49E3-9C9F-1BE982FAF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2" b="1328"/>
          <a:stretch/>
        </p:blipFill>
        <p:spPr bwMode="auto">
          <a:xfrm>
            <a:off x="8567994" y="2364514"/>
            <a:ext cx="2635713" cy="302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08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95CD-70FE-46AC-8B4B-B9DE598C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Research Publishing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03753-3601-46A4-9E2E-C7BD740DF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8" t="30457" r="13335" b="39832"/>
          <a:stretch/>
        </p:blipFill>
        <p:spPr>
          <a:xfrm>
            <a:off x="1008459" y="1282345"/>
            <a:ext cx="9842573" cy="349285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895B18-E72F-47C1-936E-9CF749697143}"/>
              </a:ext>
            </a:extLst>
          </p:cNvPr>
          <p:cNvSpPr/>
          <p:nvPr/>
        </p:nvSpPr>
        <p:spPr bwMode="auto">
          <a:xfrm>
            <a:off x="8238836" y="4133271"/>
            <a:ext cx="1810328" cy="573017"/>
          </a:xfrm>
          <a:prstGeom prst="roundRect">
            <a:avLst/>
          </a:prstGeom>
          <a:noFill/>
          <a:ln w="38100" cap="flat" cmpd="sng" algn="ctr">
            <a:solidFill>
              <a:srgbClr val="FCAF3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463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16B15-06EC-4E59-A563-02770C965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Peer Review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5954AB-8162-4005-9F15-D0059E92C485}"/>
              </a:ext>
            </a:extLst>
          </p:cNvPr>
          <p:cNvSpPr txBox="1"/>
          <p:nvPr/>
        </p:nvSpPr>
        <p:spPr>
          <a:xfrm>
            <a:off x="480291" y="1095286"/>
            <a:ext cx="10954327" cy="34163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0">
                <a:solidFill>
                  <a:srgbClr val="193E7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Authors can respond to reviewers and revise their articles based on the comments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Revisions are made through new versions of the article that are linked together (versions are limitless)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Authors need to achieve a certain ‘threshold’ of reviewer status to be pass peer review and be indexed: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842409-C646-46C8-9E3D-719CC378A0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394" t="58639" r="21061" b="37677"/>
          <a:stretch/>
        </p:blipFill>
        <p:spPr>
          <a:xfrm>
            <a:off x="508003" y="4349470"/>
            <a:ext cx="1121204" cy="7155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25EB27-BF97-4577-B0EE-88A9910E4A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123" t="34867" r="21259" b="61342"/>
          <a:stretch/>
        </p:blipFill>
        <p:spPr>
          <a:xfrm>
            <a:off x="474663" y="4999834"/>
            <a:ext cx="1089892" cy="7155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3EE76D-580D-419D-9B0E-C2ACD71FCD4C}"/>
              </a:ext>
            </a:extLst>
          </p:cNvPr>
          <p:cNvSpPr txBox="1"/>
          <p:nvPr/>
        </p:nvSpPr>
        <p:spPr>
          <a:xfrm>
            <a:off x="1712334" y="4511606"/>
            <a:ext cx="5381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bg2"/>
                </a:solidFill>
              </a:rPr>
              <a:t>2 ‘Approved’ Status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026A4A-5862-45D1-BF50-27538F318C0E}"/>
              </a:ext>
            </a:extLst>
          </p:cNvPr>
          <p:cNvSpPr txBox="1"/>
          <p:nvPr/>
        </p:nvSpPr>
        <p:spPr>
          <a:xfrm>
            <a:off x="1721570" y="5147288"/>
            <a:ext cx="8697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b="1" dirty="0">
                <a:solidFill>
                  <a:schemeClr val="bg2"/>
                </a:solidFill>
              </a:rPr>
              <a:t>2 ‘Approved with reservations’ and 1 ‘Approved’ Status</a:t>
            </a:r>
          </a:p>
        </p:txBody>
      </p:sp>
    </p:spTree>
    <p:extLst>
      <p:ext uri="{BB962C8B-B14F-4D97-AF65-F5344CB8AC3E}">
        <p14:creationId xmlns:p14="http://schemas.microsoft.com/office/powerpoint/2010/main" val="3491453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Preprint 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36602"/>
            <a:ext cx="10058400" cy="44601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14168" y="5722374"/>
            <a:ext cx="549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https://doi.org/10.12688/openreseurope.13131.1</a:t>
            </a:r>
          </a:p>
        </p:txBody>
      </p:sp>
      <p:sp>
        <p:nvSpPr>
          <p:cNvPr id="8" name="Oval 7"/>
          <p:cNvSpPr/>
          <p:nvPr/>
        </p:nvSpPr>
        <p:spPr>
          <a:xfrm>
            <a:off x="7482348" y="1219200"/>
            <a:ext cx="2192594" cy="11110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488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peer review example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4233A5-CA67-44D1-8A2A-110835DA1A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71" t="22874" r="13228" b="21746"/>
          <a:stretch/>
        </p:blipFill>
        <p:spPr>
          <a:xfrm>
            <a:off x="496788" y="891069"/>
            <a:ext cx="7769998" cy="46744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4158487-DA34-400C-84E9-66A774912D0F}"/>
              </a:ext>
            </a:extLst>
          </p:cNvPr>
          <p:cNvSpPr/>
          <p:nvPr/>
        </p:nvSpPr>
        <p:spPr bwMode="auto">
          <a:xfrm>
            <a:off x="6026953" y="856892"/>
            <a:ext cx="2079563" cy="464949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A08CE3-A36D-4FF5-9A1A-D0143E462FC8}"/>
              </a:ext>
            </a:extLst>
          </p:cNvPr>
          <p:cNvSpPr/>
          <p:nvPr/>
        </p:nvSpPr>
        <p:spPr bwMode="auto">
          <a:xfrm>
            <a:off x="5895623" y="3779939"/>
            <a:ext cx="2577115" cy="1689776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3AB828-2FDD-4D26-BD63-6A85A5B3749D}"/>
              </a:ext>
            </a:extLst>
          </p:cNvPr>
          <p:cNvCxnSpPr>
            <a:cxnSpLocks/>
          </p:cNvCxnSpPr>
          <p:nvPr/>
        </p:nvCxnSpPr>
        <p:spPr>
          <a:xfrm>
            <a:off x="1230354" y="1865914"/>
            <a:ext cx="349232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202145-E9CF-4C3C-902E-08488A260BD6}"/>
              </a:ext>
            </a:extLst>
          </p:cNvPr>
          <p:cNvCxnSpPr>
            <a:cxnSpLocks/>
          </p:cNvCxnSpPr>
          <p:nvPr/>
        </p:nvCxnSpPr>
        <p:spPr>
          <a:xfrm>
            <a:off x="568233" y="2076826"/>
            <a:ext cx="132424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>
            <a:extLst>
              <a:ext uri="{FF2B5EF4-FFF2-40B4-BE49-F238E27FC236}">
                <a16:creationId xmlns:a16="http://schemas.microsoft.com/office/drawing/2014/main" id="{D43D3E73-9B6A-4EDA-8EF9-90E4D75A9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352" y="856892"/>
            <a:ext cx="249555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77AAB144-946A-40DD-9204-AFCADFA9871F}"/>
              </a:ext>
            </a:extLst>
          </p:cNvPr>
          <p:cNvSpPr/>
          <p:nvPr/>
        </p:nvSpPr>
        <p:spPr>
          <a:xfrm rot="16200000" flipV="1">
            <a:off x="8544942" y="1312912"/>
            <a:ext cx="3476624" cy="2563262"/>
          </a:xfrm>
          <a:prstGeom prst="wedgeRectCallou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9740A438-6809-4D9B-9721-74175A06B3C6}"/>
              </a:ext>
            </a:extLst>
          </p:cNvPr>
          <p:cNvSpPr txBox="1">
            <a:spLocks/>
          </p:cNvSpPr>
          <p:nvPr/>
        </p:nvSpPr>
        <p:spPr>
          <a:xfrm>
            <a:off x="9030021" y="4496377"/>
            <a:ext cx="2577115" cy="9662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4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GB" sz="1800" b="1" dirty="0"/>
              <a:t>Visibility &amp; credit for reviewers: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Co-reviewing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ORCID ids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DOIs for reports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5EFC7-9F90-44FA-9DE6-1EB53EB6C2E4}"/>
              </a:ext>
            </a:extLst>
          </p:cNvPr>
          <p:cNvSpPr/>
          <p:nvPr/>
        </p:nvSpPr>
        <p:spPr>
          <a:xfrm>
            <a:off x="1020538" y="5712229"/>
            <a:ext cx="6426864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24EA2"/>
                </a:solidFill>
              </a:rPr>
              <a:t>https://wellcomeopenresearch.org/articles/5-74</a:t>
            </a:r>
          </a:p>
        </p:txBody>
      </p:sp>
    </p:spTree>
    <p:extLst>
      <p:ext uri="{BB962C8B-B14F-4D97-AF65-F5344CB8AC3E}">
        <p14:creationId xmlns:p14="http://schemas.microsoft.com/office/powerpoint/2010/main" val="316608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peer review example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0263D1-71D5-4255-845B-68EAEBF76A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417" t="12476" r="8072" b="8286"/>
          <a:stretch/>
        </p:blipFill>
        <p:spPr>
          <a:xfrm>
            <a:off x="515938" y="1012479"/>
            <a:ext cx="3802674" cy="51325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7A2B4A-CD62-404B-B08A-F96E614C40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428" t="15523" r="8143" b="8285"/>
          <a:stretch/>
        </p:blipFill>
        <p:spPr>
          <a:xfrm>
            <a:off x="4414126" y="1012479"/>
            <a:ext cx="3802674" cy="51290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4C1F16-D9E0-45F9-AFF8-C9C74DCE6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357" t="14762" r="25643" b="55270"/>
          <a:stretch/>
        </p:blipFill>
        <p:spPr>
          <a:xfrm>
            <a:off x="8312314" y="1012479"/>
            <a:ext cx="3652004" cy="20634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884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data 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EFF0CA-20D6-4F0F-8749-8BD4024C0D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899" t="11334" r="20604" b="45364"/>
          <a:stretch/>
        </p:blipFill>
        <p:spPr>
          <a:xfrm>
            <a:off x="515938" y="1177887"/>
            <a:ext cx="5170890" cy="4114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5DD22E-ACAC-42A2-87B6-0D94D5793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29" t="17810" r="20928" b="17174"/>
          <a:stretch/>
        </p:blipFill>
        <p:spPr>
          <a:xfrm>
            <a:off x="6096000" y="931192"/>
            <a:ext cx="4454287" cy="48201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F9ACCD-CD79-45D9-8F24-45B4AAD6E53A}"/>
              </a:ext>
            </a:extLst>
          </p:cNvPr>
          <p:cNvSpPr/>
          <p:nvPr/>
        </p:nvSpPr>
        <p:spPr>
          <a:xfrm>
            <a:off x="515938" y="5656531"/>
            <a:ext cx="4301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24EA2"/>
                </a:solidFill>
              </a:rPr>
              <a:t>https://f1000research.com/articles/9-449</a:t>
            </a:r>
          </a:p>
        </p:txBody>
      </p:sp>
    </p:spTree>
    <p:extLst>
      <p:ext uri="{BB962C8B-B14F-4D97-AF65-F5344CB8AC3E}">
        <p14:creationId xmlns:p14="http://schemas.microsoft.com/office/powerpoint/2010/main" val="30362863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research across all disciplines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9A8B0F5-4452-4C0D-A1F7-A97A5DE86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233973"/>
              </p:ext>
            </p:extLst>
          </p:nvPr>
        </p:nvGraphicFramePr>
        <p:xfrm>
          <a:off x="6332501" y="1518194"/>
          <a:ext cx="5596950" cy="3810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5144">
                  <a:extLst>
                    <a:ext uri="{9D8B030D-6E8A-4147-A177-3AD203B41FA5}">
                      <a16:colId xmlns:a16="http://schemas.microsoft.com/office/drawing/2014/main" val="4120404725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1038717472"/>
                    </a:ext>
                  </a:extLst>
                </a:gridCol>
                <a:gridCol w="1515292">
                  <a:extLst>
                    <a:ext uri="{9D8B030D-6E8A-4147-A177-3AD203B41FA5}">
                      <a16:colId xmlns:a16="http://schemas.microsoft.com/office/drawing/2014/main" val="1732588960"/>
                    </a:ext>
                  </a:extLst>
                </a:gridCol>
              </a:tblGrid>
              <a:tr h="3124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24EA2"/>
                          </a:solidFill>
                          <a:effectLst/>
                        </a:rPr>
                        <a:t>STM</a:t>
                      </a:r>
                      <a:endParaRPr lang="en-US" sz="1600" b="1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24EA2"/>
                          </a:solidFill>
                          <a:effectLst/>
                        </a:rPr>
                        <a:t>SS</a:t>
                      </a:r>
                      <a:endParaRPr lang="en-US" sz="1600" b="1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24EA2"/>
                          </a:solidFill>
                          <a:effectLst/>
                        </a:rPr>
                        <a:t>Humanities</a:t>
                      </a:r>
                      <a:endParaRPr lang="en-US" sz="1600" b="1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826169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Research Article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Research Article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Article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8372023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Brief Reports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24EA2"/>
                          </a:solidFill>
                          <a:effectLst/>
                        </a:rPr>
                        <a:t>Essay </a:t>
                      </a:r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Essay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4749592"/>
                  </a:ext>
                </a:extLst>
              </a:tr>
              <a:tr h="2469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Data Notes 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Review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Review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0082882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Method Articles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Case Studies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1981354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Software Tool Articles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Brief Reports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2856627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Study Protocols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Notes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8959042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Registered Reports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Method Articles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3471469"/>
                  </a:ext>
                </a:extLst>
              </a:tr>
              <a:tr h="4674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Reviews 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24EA2"/>
                          </a:solidFill>
                          <a:effectLst/>
                        </a:rPr>
                        <a:t>Software Tool Articles</a:t>
                      </a:r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38618294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Systematic Reviews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24EA2"/>
                          </a:solidFill>
                          <a:effectLst/>
                        </a:rPr>
                        <a:t>Study Protocols</a:t>
                      </a:r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70296520"/>
                  </a:ext>
                </a:extLst>
              </a:tr>
              <a:tr h="4674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Clinical Practice Articles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24EA2"/>
                          </a:solidFill>
                          <a:effectLst/>
                        </a:rPr>
                        <a:t>Registered Reports</a:t>
                      </a:r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0450301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Case Reports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Systematic Reviews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8406606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Case Studies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4235788"/>
                  </a:ext>
                </a:extLst>
              </a:tr>
            </a:tbl>
          </a:graphicData>
        </a:graphic>
      </p:graphicFrame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0E7B354-747D-47F2-B577-F05582DC89B3}"/>
              </a:ext>
            </a:extLst>
          </p:cNvPr>
          <p:cNvSpPr txBox="1">
            <a:spLocks/>
          </p:cNvSpPr>
          <p:nvPr/>
        </p:nvSpPr>
        <p:spPr>
          <a:xfrm>
            <a:off x="262549" y="1547954"/>
            <a:ext cx="5931983" cy="397700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4"/>
                </a:solidFill>
              </a:rPr>
              <a:t>Editorial guidelines and policies </a:t>
            </a:r>
            <a:r>
              <a:rPr lang="en-US" sz="2000" dirty="0">
                <a:solidFill>
                  <a:schemeClr val="accent4"/>
                </a:solidFill>
              </a:rPr>
              <a:t>specifically for: 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- Science, Technology &amp; Medicine (STM)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- Social Sciences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- Humanities</a:t>
            </a:r>
          </a:p>
          <a:p>
            <a:pPr lvl="1">
              <a:spcAft>
                <a:spcPts val="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r>
              <a:rPr lang="en-US" sz="2000" b="1" dirty="0">
                <a:solidFill>
                  <a:schemeClr val="accent4"/>
                </a:solidFill>
              </a:rPr>
              <a:t>Data guidelines and policies </a:t>
            </a:r>
            <a:r>
              <a:rPr lang="en-US" sz="2000" dirty="0">
                <a:solidFill>
                  <a:schemeClr val="accent4"/>
                </a:solidFill>
              </a:rPr>
              <a:t>in line with EC policies 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We will be supporting many different </a:t>
            </a:r>
            <a:r>
              <a:rPr lang="en-US" sz="2000" b="1" dirty="0">
                <a:solidFill>
                  <a:schemeClr val="accent4"/>
                </a:solidFill>
              </a:rPr>
              <a:t>article types </a:t>
            </a:r>
            <a:r>
              <a:rPr lang="en-US" sz="2000" dirty="0">
                <a:solidFill>
                  <a:schemeClr val="accent4"/>
                </a:solidFill>
              </a:rPr>
              <a:t>to support disciplinary areas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Content will be searchable by subject areas and by H2020 </a:t>
            </a:r>
            <a:r>
              <a:rPr lang="en-US" sz="2000" dirty="0" err="1">
                <a:solidFill>
                  <a:schemeClr val="accent4"/>
                </a:solidFill>
              </a:rPr>
              <a:t>programme</a:t>
            </a:r>
            <a:r>
              <a:rPr lang="en-US" sz="2000" dirty="0">
                <a:solidFill>
                  <a:schemeClr val="accent4"/>
                </a:solidFill>
              </a:rPr>
              <a:t> areas.</a:t>
            </a:r>
          </a:p>
          <a:p>
            <a:pPr>
              <a:spcAft>
                <a:spcPts val="1200"/>
              </a:spcAft>
            </a:pP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675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Interoperability and syndication on ORE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0E7B354-747D-47F2-B577-F05582DC89B3}"/>
              </a:ext>
            </a:extLst>
          </p:cNvPr>
          <p:cNvSpPr txBox="1">
            <a:spLocks/>
          </p:cNvSpPr>
          <p:nvPr/>
        </p:nvSpPr>
        <p:spPr>
          <a:xfrm>
            <a:off x="515938" y="1151304"/>
            <a:ext cx="11160125" cy="472068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>
                <a:solidFill>
                  <a:schemeClr val="accent4"/>
                </a:solidFill>
              </a:rPr>
              <a:t>From launch:</a:t>
            </a:r>
          </a:p>
          <a:p>
            <a:r>
              <a:rPr lang="en-US" sz="2000" b="1" dirty="0" err="1">
                <a:solidFill>
                  <a:schemeClr val="accent4"/>
                </a:solidFill>
              </a:rPr>
              <a:t>Zenodo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dirty="0">
                <a:solidFill>
                  <a:schemeClr val="accent4"/>
                </a:solidFill>
              </a:rPr>
              <a:t>–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dirty="0">
                <a:solidFill>
                  <a:schemeClr val="accent4"/>
                </a:solidFill>
              </a:rPr>
              <a:t>pushing full text articles and metadata to them via the </a:t>
            </a:r>
            <a:r>
              <a:rPr lang="en-US" sz="2000" dirty="0" err="1">
                <a:solidFill>
                  <a:schemeClr val="accent4"/>
                </a:solidFill>
              </a:rPr>
              <a:t>Zenodo</a:t>
            </a:r>
            <a:r>
              <a:rPr lang="en-US" sz="2000" dirty="0">
                <a:solidFill>
                  <a:schemeClr val="accent4"/>
                </a:solidFill>
              </a:rPr>
              <a:t> API (once articles have passed peer review).</a:t>
            </a:r>
          </a:p>
          <a:p>
            <a:r>
              <a:rPr lang="en-US" sz="2000" b="1" dirty="0">
                <a:solidFill>
                  <a:schemeClr val="accent4"/>
                </a:solidFill>
              </a:rPr>
              <a:t>EPMC </a:t>
            </a:r>
            <a:r>
              <a:rPr lang="en-US" sz="2000" dirty="0">
                <a:solidFill>
                  <a:schemeClr val="accent4"/>
                </a:solidFill>
              </a:rPr>
              <a:t>– via </a:t>
            </a:r>
            <a:r>
              <a:rPr lang="en-US" sz="2000" dirty="0" err="1">
                <a:solidFill>
                  <a:schemeClr val="accent4"/>
                </a:solidFill>
              </a:rPr>
              <a:t>Crossref</a:t>
            </a:r>
            <a:r>
              <a:rPr lang="en-US" sz="2000" dirty="0">
                <a:solidFill>
                  <a:schemeClr val="accent4"/>
                </a:solidFill>
              </a:rPr>
              <a:t> we will send </a:t>
            </a:r>
            <a:r>
              <a:rPr lang="en-US" sz="2000">
                <a:solidFill>
                  <a:schemeClr val="accent4"/>
                </a:solidFill>
              </a:rPr>
              <a:t>life sciences </a:t>
            </a:r>
            <a:r>
              <a:rPr lang="en-US" sz="2000" dirty="0">
                <a:solidFill>
                  <a:schemeClr val="accent4"/>
                </a:solidFill>
              </a:rPr>
              <a:t>ORE preprints and update them to the full articles once they pass peer review </a:t>
            </a:r>
          </a:p>
          <a:p>
            <a:r>
              <a:rPr lang="en-US" sz="2000" b="1" u="sng" dirty="0">
                <a:solidFill>
                  <a:schemeClr val="accent4"/>
                </a:solidFill>
              </a:rPr>
              <a:t>Over the 4 years:</a:t>
            </a:r>
          </a:p>
          <a:p>
            <a:r>
              <a:rPr lang="en-US" sz="2000" b="1" dirty="0" err="1">
                <a:solidFill>
                  <a:schemeClr val="accent4"/>
                </a:solidFill>
              </a:rPr>
              <a:t>OpenAIRE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dirty="0">
                <a:solidFill>
                  <a:schemeClr val="accent4"/>
                </a:solidFill>
              </a:rPr>
              <a:t>– we will be working with </a:t>
            </a:r>
            <a:r>
              <a:rPr lang="en-US" sz="2000" dirty="0" err="1">
                <a:solidFill>
                  <a:schemeClr val="accent4"/>
                </a:solidFill>
              </a:rPr>
              <a:t>OpenAIRE</a:t>
            </a:r>
            <a:r>
              <a:rPr lang="en-US" sz="2000" dirty="0">
                <a:solidFill>
                  <a:schemeClr val="accent4"/>
                </a:solidFill>
              </a:rPr>
              <a:t> to push ORE content and syndicate with institutional repositories </a:t>
            </a:r>
          </a:p>
          <a:p>
            <a:r>
              <a:rPr lang="en-US" sz="2000" b="1" dirty="0">
                <a:solidFill>
                  <a:schemeClr val="accent4"/>
                </a:solidFill>
              </a:rPr>
              <a:t>Institutional Repositories </a:t>
            </a:r>
            <a:r>
              <a:rPr lang="en-US" sz="2000" dirty="0">
                <a:solidFill>
                  <a:schemeClr val="accent4"/>
                </a:solidFill>
              </a:rPr>
              <a:t>– as part of the sustainability task we will work with LIBER and </a:t>
            </a:r>
            <a:r>
              <a:rPr lang="en-US" sz="2000" dirty="0" err="1">
                <a:solidFill>
                  <a:schemeClr val="accent4"/>
                </a:solidFill>
              </a:rPr>
              <a:t>OpenAIRE</a:t>
            </a:r>
            <a:r>
              <a:rPr lang="en-US" sz="2000" dirty="0">
                <a:solidFill>
                  <a:schemeClr val="accent4"/>
                </a:solidFill>
              </a:rPr>
              <a:t> to identify and support APIs to directly send content. </a:t>
            </a:r>
          </a:p>
          <a:p>
            <a:r>
              <a:rPr lang="en-US" sz="2000" b="1" dirty="0">
                <a:solidFill>
                  <a:schemeClr val="accent4"/>
                </a:solidFill>
              </a:rPr>
              <a:t>Indexing databases </a:t>
            </a:r>
            <a:r>
              <a:rPr lang="en-US" sz="2000" dirty="0">
                <a:solidFill>
                  <a:schemeClr val="accent4"/>
                </a:solidFill>
              </a:rPr>
              <a:t>– we will apply to all subject specific databases as soon as possible (DOAJ, Scopus, etc.) </a:t>
            </a:r>
          </a:p>
          <a:p>
            <a:pPr>
              <a:spcAft>
                <a:spcPts val="1200"/>
              </a:spcAft>
            </a:pP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31415934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Scientific Advisory Board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0E7B354-747D-47F2-B577-F05582DC89B3}"/>
              </a:ext>
            </a:extLst>
          </p:cNvPr>
          <p:cNvSpPr txBox="1">
            <a:spLocks/>
          </p:cNvSpPr>
          <p:nvPr/>
        </p:nvSpPr>
        <p:spPr>
          <a:xfrm>
            <a:off x="515939" y="1151304"/>
            <a:ext cx="5458874" cy="47206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000" b="1" dirty="0"/>
              <a:t>Diverse Board, membership covers:</a:t>
            </a:r>
            <a:endParaRPr lang="en-US" sz="2000" dirty="0"/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n=25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covers STM, Social Sciences and Humanities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Europe (&amp; beyond)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researchers across career stages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diversity</a:t>
            </a:r>
          </a:p>
          <a:p>
            <a:pPr>
              <a:spcAft>
                <a:spcPts val="1200"/>
              </a:spcAft>
            </a:pPr>
            <a:endParaRPr lang="en-GB" sz="2000" u="sng" dirty="0"/>
          </a:p>
          <a:p>
            <a:pPr>
              <a:spcAft>
                <a:spcPts val="600"/>
              </a:spcAft>
            </a:pPr>
            <a:r>
              <a:rPr lang="en-US" sz="2000" b="1" dirty="0"/>
              <a:t>Their role:</a:t>
            </a:r>
            <a:endParaRPr lang="en-US" sz="2000" dirty="0"/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Constructive input and guidance on publishing policies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Strategic direction and sustainability 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Advising on challenging issues that may arise</a:t>
            </a:r>
          </a:p>
          <a:p>
            <a:pPr>
              <a:spcAft>
                <a:spcPts val="1200"/>
              </a:spcAft>
            </a:pPr>
            <a:endParaRPr lang="en-GB" sz="2000" u="sng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D829B6-D978-4582-A573-841A3DCD9899}"/>
              </a:ext>
            </a:extLst>
          </p:cNvPr>
          <p:cNvGrpSpPr/>
          <p:nvPr/>
        </p:nvGrpSpPr>
        <p:grpSpPr>
          <a:xfrm>
            <a:off x="5776510" y="1281569"/>
            <a:ext cx="6111896" cy="4821776"/>
            <a:chOff x="7202013" y="1737738"/>
            <a:chExt cx="4874374" cy="404156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FF8F902-5A9F-4C91-B850-13404937C9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2929" t="7941" r="19500" b="8310"/>
            <a:stretch/>
          </p:blipFill>
          <p:spPr>
            <a:xfrm>
              <a:off x="7202013" y="1737738"/>
              <a:ext cx="4874373" cy="37154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9305944-27D4-4094-8D52-2590635FE4B5}"/>
                </a:ext>
              </a:extLst>
            </p:cNvPr>
            <p:cNvSpPr/>
            <p:nvPr/>
          </p:nvSpPr>
          <p:spPr>
            <a:xfrm>
              <a:off x="7529425" y="5481467"/>
              <a:ext cx="4546962" cy="2978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>
                  <a:solidFill>
                    <a:srgbClr val="024EA2"/>
                  </a:solidFill>
                </a:rPr>
                <a:t>https://open-research-europe.ec.europa.eu/advisors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81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303E6-B5AC-460A-B1C0-EF20D1B40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ORE timeline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D2D7C2-4708-4F1A-9D73-0155CE9D3722}"/>
              </a:ext>
            </a:extLst>
          </p:cNvPr>
          <p:cNvSpPr txBox="1"/>
          <p:nvPr/>
        </p:nvSpPr>
        <p:spPr>
          <a:xfrm>
            <a:off x="286327" y="2898032"/>
            <a:ext cx="3362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Submissions Open</a:t>
            </a:r>
          </a:p>
          <a:p>
            <a:pPr algn="ctr"/>
            <a:r>
              <a:rPr lang="en-US" i="1" dirty="0"/>
              <a:t>December 2020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50845D7-B581-4DB2-A04E-4B2B50384681}"/>
              </a:ext>
            </a:extLst>
          </p:cNvPr>
          <p:cNvSpPr/>
          <p:nvPr/>
        </p:nvSpPr>
        <p:spPr>
          <a:xfrm>
            <a:off x="1630218" y="2152197"/>
            <a:ext cx="581891" cy="517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C45166D-5977-4FDE-99AD-1BCA90169043}"/>
              </a:ext>
            </a:extLst>
          </p:cNvPr>
          <p:cNvCxnSpPr>
            <a:cxnSpLocks/>
            <a:endCxn id="7" idx="2"/>
          </p:cNvCxnSpPr>
          <p:nvPr/>
        </p:nvCxnSpPr>
        <p:spPr>
          <a:xfrm>
            <a:off x="2212109" y="2410815"/>
            <a:ext cx="3542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D5D84C28-A160-4397-BC82-8B22BC36FA9C}"/>
              </a:ext>
            </a:extLst>
          </p:cNvPr>
          <p:cNvSpPr/>
          <p:nvPr/>
        </p:nvSpPr>
        <p:spPr>
          <a:xfrm>
            <a:off x="5754254" y="2152197"/>
            <a:ext cx="581891" cy="517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9524D9-8AAC-4173-8154-CE39F1218E9D}"/>
              </a:ext>
            </a:extLst>
          </p:cNvPr>
          <p:cNvSpPr txBox="1"/>
          <p:nvPr/>
        </p:nvSpPr>
        <p:spPr>
          <a:xfrm>
            <a:off x="4493490" y="2902650"/>
            <a:ext cx="33620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Social Media Accounts launched</a:t>
            </a:r>
          </a:p>
          <a:p>
            <a:pPr algn="ctr"/>
            <a:r>
              <a:rPr lang="en-US" i="1" dirty="0"/>
              <a:t>January 2021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D4A2A8-87EF-4037-8545-0B9BC29528D9}"/>
              </a:ext>
            </a:extLst>
          </p:cNvPr>
          <p:cNvCxnSpPr>
            <a:cxnSpLocks/>
          </p:cNvCxnSpPr>
          <p:nvPr/>
        </p:nvCxnSpPr>
        <p:spPr>
          <a:xfrm>
            <a:off x="6225309" y="2406321"/>
            <a:ext cx="3542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97D1E59-A8DF-483C-A560-6EB975238E95}"/>
              </a:ext>
            </a:extLst>
          </p:cNvPr>
          <p:cNvSpPr/>
          <p:nvPr/>
        </p:nvSpPr>
        <p:spPr>
          <a:xfrm>
            <a:off x="9767454" y="2166300"/>
            <a:ext cx="581891" cy="517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3A7925-C741-408D-8EBA-25EE8176234F}"/>
              </a:ext>
            </a:extLst>
          </p:cNvPr>
          <p:cNvSpPr txBox="1"/>
          <p:nvPr/>
        </p:nvSpPr>
        <p:spPr>
          <a:xfrm>
            <a:off x="8377380" y="2898032"/>
            <a:ext cx="33620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Full media launch and publication of articles</a:t>
            </a:r>
          </a:p>
          <a:p>
            <a:pPr algn="ctr"/>
            <a:r>
              <a:rPr lang="en-US" i="1" dirty="0"/>
              <a:t>24 March 2021</a:t>
            </a:r>
          </a:p>
        </p:txBody>
      </p:sp>
    </p:spTree>
    <p:extLst>
      <p:ext uri="{BB962C8B-B14F-4D97-AF65-F5344CB8AC3E}">
        <p14:creationId xmlns:p14="http://schemas.microsoft.com/office/powerpoint/2010/main" val="28072814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CA4206-6B82-4BD8-8627-AB34FA961D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3247" y="292120"/>
            <a:ext cx="9283700" cy="1819752"/>
          </a:xfrm>
        </p:spPr>
        <p:txBody>
          <a:bodyPr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4AE28-54F2-4E7C-99F8-F46D861A48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3247" y="1402863"/>
            <a:ext cx="9283700" cy="2954452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/>
              <a:t>For questions: </a:t>
            </a:r>
          </a:p>
          <a:p>
            <a:r>
              <a:rPr lang="en-GB" sz="2800" dirty="0"/>
              <a:t>info@open-research-europe.ec.europa.eu</a:t>
            </a:r>
          </a:p>
          <a:p>
            <a:endParaRPr lang="en-GB" sz="2800" dirty="0"/>
          </a:p>
          <a:p>
            <a:r>
              <a:rPr lang="en-GB" sz="2800" dirty="0"/>
              <a:t>Stay informed: </a:t>
            </a:r>
          </a:p>
          <a:p>
            <a:r>
              <a:rPr lang="en-GB" sz="2800" dirty="0"/>
              <a:t>www.open-research-europe.ec.europa.eu </a:t>
            </a:r>
          </a:p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CD96876-71BD-4ECD-B7D1-B07C51A4396A}"/>
              </a:ext>
            </a:extLst>
          </p:cNvPr>
          <p:cNvSpPr txBox="1">
            <a:spLocks/>
          </p:cNvSpPr>
          <p:nvPr/>
        </p:nvSpPr>
        <p:spPr>
          <a:xfrm>
            <a:off x="1153247" y="4635292"/>
            <a:ext cx="9283700" cy="1404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b="1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Follow us: </a:t>
            </a:r>
          </a:p>
          <a:p>
            <a:r>
              <a:rPr lang="en-US" sz="2800" dirty="0"/>
              <a:t>@OpenResearch_EU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10820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SYNC_SLIDE_GUID" val="1b3aee02-91ef-4adf-942e-4fd810b21e2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SYNC_SLIDE_GUID" val="1b3aee02-91ef-4adf-942e-4fd810b21e2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SYNC_SLIDE_GUID" val="1b3aee02-91ef-4adf-942e-4fd810b21e2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SYNC_SLIDE_GUID" val="1b3aee02-91ef-4adf-942e-4fd810b21e2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SYNC_SLIDE_GUID" val="1b3aee02-91ef-4adf-942e-4fd810b21e2e"/>
</p:tagLst>
</file>

<file path=ppt/theme/theme1.xml><?xml version="1.0" encoding="utf-8"?>
<a:theme xmlns:a="http://schemas.openxmlformats.org/drawingml/2006/main" name="Custom Design">
  <a:themeElements>
    <a:clrScheme name="ORE Master">
      <a:dk1>
        <a:srgbClr val="004493"/>
      </a:dk1>
      <a:lt1>
        <a:srgbClr val="FFFFFF"/>
      </a:lt1>
      <a:dk2>
        <a:srgbClr val="004493"/>
      </a:dk2>
      <a:lt2>
        <a:srgbClr val="004493"/>
      </a:lt2>
      <a:accent1>
        <a:srgbClr val="004493"/>
      </a:accent1>
      <a:accent2>
        <a:srgbClr val="7FA1C9"/>
      </a:accent2>
      <a:accent3>
        <a:srgbClr val="004493"/>
      </a:accent3>
      <a:accent4>
        <a:srgbClr val="404040"/>
      </a:accent4>
      <a:accent5>
        <a:srgbClr val="7FA1C9"/>
      </a:accent5>
      <a:accent6>
        <a:srgbClr val="9F9F9F"/>
      </a:accent6>
      <a:hlink>
        <a:srgbClr val="004499"/>
      </a:hlink>
      <a:folHlink>
        <a:srgbClr val="7FA1C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EEB5AD3857DA49A7745C43B6608EEA" ma:contentTypeVersion="12" ma:contentTypeDescription="Create a new document." ma:contentTypeScope="" ma:versionID="655dcfd5fc99b347786ca01280df1ec8">
  <xsd:schema xmlns:xsd="http://www.w3.org/2001/XMLSchema" xmlns:xs="http://www.w3.org/2001/XMLSchema" xmlns:p="http://schemas.microsoft.com/office/2006/metadata/properties" xmlns:ns2="7929c210-2a83-47c0-b2cb-628f8ec19383" xmlns:ns3="fe5420d7-dc53-4216-b80f-5a4c00b784d7" targetNamespace="http://schemas.microsoft.com/office/2006/metadata/properties" ma:root="true" ma:fieldsID="06e7a3ab8d65cda229e07558c8db16a2" ns2:_="" ns3:_="">
    <xsd:import namespace="7929c210-2a83-47c0-b2cb-628f8ec19383"/>
    <xsd:import namespace="fe5420d7-dc53-4216-b80f-5a4c00b784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29c210-2a83-47c0-b2cb-628f8ec193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420d7-dc53-4216-b80f-5a4c00b784d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28FD3D-9DE4-4807-9FD8-190D62A67B49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fe5420d7-dc53-4216-b80f-5a4c00b784d7"/>
    <ds:schemaRef ds:uri="7929c210-2a83-47c0-b2cb-628f8ec1938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0993E7C-743A-4010-8CC3-AA377DED98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0857CB-8044-4607-B90E-8A1B0E34D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29c210-2a83-47c0-b2cb-628f8ec19383"/>
    <ds:schemaRef ds:uri="fe5420d7-dc53-4216-b80f-5a4c00b784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3077</Words>
  <Application>Microsoft Office PowerPoint</Application>
  <PresentationFormat>Widescreen</PresentationFormat>
  <Paragraphs>368</Paragraphs>
  <Slides>43</Slides>
  <Notes>7</Notes>
  <HiddenSlides>2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57" baseType="lpstr">
      <vt:lpstr>Arial</vt:lpstr>
      <vt:lpstr>Calibri</vt:lpstr>
      <vt:lpstr>GillSans</vt:lpstr>
      <vt:lpstr>Helvetica</vt:lpstr>
      <vt:lpstr>Helvetica Light</vt:lpstr>
      <vt:lpstr>Helvetica Neue</vt:lpstr>
      <vt:lpstr>Open Sans</vt:lpstr>
      <vt:lpstr>Open Sans Light</vt:lpstr>
      <vt:lpstr>Rockwell</vt:lpstr>
      <vt:lpstr>Times New Roman</vt:lpstr>
      <vt:lpstr>Verdana</vt:lpstr>
      <vt:lpstr>Wingdings</vt:lpstr>
      <vt:lpstr>ヒラギノ角ゴ Pro W3</vt:lpstr>
      <vt:lpstr>Custom 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Open Science in Horizon Europe</vt:lpstr>
      <vt:lpstr>Important documents and resources</vt:lpstr>
      <vt:lpstr>Open Science practices*</vt:lpstr>
      <vt:lpstr>Evaluation of proposals and Open Science</vt:lpstr>
      <vt:lpstr>Model Grant Agreement requirements </vt:lpstr>
      <vt:lpstr>1. Open access to scientific publications I/II </vt:lpstr>
      <vt:lpstr>1. Open access to scientific publications II/II</vt:lpstr>
      <vt:lpstr>2. Research data management</vt:lpstr>
      <vt:lpstr>3. Additional Open Science practices I/II </vt:lpstr>
      <vt:lpstr>3. Additional Open Science practices- Public emergency      II/II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 publishing platform, NOT a Journal</vt:lpstr>
      <vt:lpstr>Why a publishing platform?</vt:lpstr>
      <vt:lpstr>The European Commission’s ambitions</vt:lpstr>
      <vt:lpstr>Price Transparency </vt:lpstr>
      <vt:lpstr>The platform as a publishing service</vt:lpstr>
      <vt:lpstr>The platform as a publishing service</vt:lpstr>
      <vt:lpstr>Presentazione standard di PowerPoint</vt:lpstr>
      <vt:lpstr>Presentazione standard di PowerPoint</vt:lpstr>
      <vt:lpstr>Open Research Publishing Model</vt:lpstr>
      <vt:lpstr>Prepublication checks </vt:lpstr>
      <vt:lpstr>Open Research Publishing Model</vt:lpstr>
      <vt:lpstr>Data and Software Availability </vt:lpstr>
      <vt:lpstr>Open Research Publishing Model</vt:lpstr>
      <vt:lpstr>Open Peer Review</vt:lpstr>
      <vt:lpstr>Open Research Publishing Model</vt:lpstr>
      <vt:lpstr>Passing Peer Review</vt:lpstr>
      <vt:lpstr>Preprint example</vt:lpstr>
      <vt:lpstr>Open peer review example 1</vt:lpstr>
      <vt:lpstr>Open peer review example 2</vt:lpstr>
      <vt:lpstr>Open data example</vt:lpstr>
      <vt:lpstr>Supporting research across all disciplines</vt:lpstr>
      <vt:lpstr>Interoperability and syndication on ORE</vt:lpstr>
      <vt:lpstr>Scientific Advisory Board</vt:lpstr>
      <vt:lpstr>ORE timeline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Cristofaro</dc:creator>
  <cp:lastModifiedBy>Emma Lazzeri</cp:lastModifiedBy>
  <cp:revision>259</cp:revision>
  <dcterms:created xsi:type="dcterms:W3CDTF">2017-12-20T15:16:15Z</dcterms:created>
  <dcterms:modified xsi:type="dcterms:W3CDTF">2021-04-21T17:02:21Z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0x010100D1EEB5AD3857DA49A7745C43B6608EEA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2021-03-11T16:47:45Z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ecabd654-6f15-4066-92ac-7e8f7bbcbd91</vt:lpwstr>
  </property>
  <property fmtid="{D5CDD505-2E9C-101B-9397-08002B2CF9AE}" pid="9" name="MSIP_Label_2bbab825-a111-45e4-86a1-18cee0005896_ContentBits">
    <vt:lpwstr>2</vt:lpwstr>
  </property>
</Properties>
</file>