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4"/>
    <p:sldMasterId id="214748367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5143500" cx="9144000"/>
  <p:notesSz cx="6858000" cy="9144000"/>
  <p:embeddedFontLst>
    <p:embeddedFont>
      <p:font typeface="Libre Franklin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LibreFranklin-bold.fntdata"/><Relationship Id="rId14" Type="http://schemas.openxmlformats.org/officeDocument/2006/relationships/font" Target="fonts/LibreFranklin-regular.fntdata"/><Relationship Id="rId17" Type="http://schemas.openxmlformats.org/officeDocument/2006/relationships/font" Target="fonts/LibreFranklin-boldItalic.fntdata"/><Relationship Id="rId16" Type="http://schemas.openxmlformats.org/officeDocument/2006/relationships/font" Target="fonts/LibreFranklin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8227fa674a_1_1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g8227fa674a_1_1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cb91a2c279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cb91a2c279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cb91a2c279_0_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cb91a2c279_0_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cb91a2c279_0_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cb91a2c279_0_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cb91a2c279_0_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cb91a2c279_0_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cb91a2c279_0_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cb91a2c279_0_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cb97d45574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cb97d45574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CB7D6"/>
              </a:buClr>
              <a:buSzPts val="4500"/>
              <a:buFont typeface="Calibri"/>
              <a:buNone/>
              <a:defRPr b="1" i="0" sz="4500" u="none" cap="none" strike="noStrike">
                <a:solidFill>
                  <a:srgbClr val="BCB7D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6979976" y="476463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sk description">
  <p:cSld name="Task 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6816204" y="475439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1" name="Google Shape;61;p15"/>
          <p:cNvSpPr txBox="1"/>
          <p:nvPr>
            <p:ph idx="1" type="body"/>
          </p:nvPr>
        </p:nvSpPr>
        <p:spPr>
          <a:xfrm>
            <a:off x="1084660" y="1418924"/>
            <a:ext cx="7789200" cy="31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15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2972"/>
              </a:buClr>
              <a:buSzPts val="3600"/>
              <a:buFont typeface="Calibri"/>
              <a:buNone/>
              <a:defRPr b="1" i="0" sz="3600" u="none" cap="none" strike="noStrike">
                <a:solidFill>
                  <a:srgbClr val="44297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CB7D6"/>
              </a:buClr>
              <a:buSzPts val="4500"/>
              <a:buFont typeface="Calibri"/>
              <a:buNone/>
              <a:defRPr b="1" i="0" sz="4500" u="none" cap="none" strike="noStrike">
                <a:solidFill>
                  <a:srgbClr val="BCB7D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66" name="Google Shape;66;p17"/>
          <p:cNvSpPr txBox="1"/>
          <p:nvPr>
            <p:ph idx="12" type="sldNum"/>
          </p:nvPr>
        </p:nvSpPr>
        <p:spPr>
          <a:xfrm>
            <a:off x="6979976" y="476463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sk description">
  <p:cSld name="Task 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8"/>
          <p:cNvSpPr txBox="1"/>
          <p:nvPr>
            <p:ph idx="12" type="sldNum"/>
          </p:nvPr>
        </p:nvSpPr>
        <p:spPr>
          <a:xfrm>
            <a:off x="6816204" y="475439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9" name="Google Shape;69;p18"/>
          <p:cNvSpPr txBox="1"/>
          <p:nvPr>
            <p:ph idx="1" type="body"/>
          </p:nvPr>
        </p:nvSpPr>
        <p:spPr>
          <a:xfrm>
            <a:off x="1084660" y="1418924"/>
            <a:ext cx="7789200" cy="31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8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2972"/>
              </a:buClr>
              <a:buSzPts val="3600"/>
              <a:buFont typeface="Calibri"/>
              <a:buNone/>
              <a:defRPr b="1" i="0" sz="3600" u="none" cap="none" strike="noStrike">
                <a:solidFill>
                  <a:srgbClr val="44297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sks">
  <p:cSld name="Task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9"/>
          <p:cNvSpPr txBox="1"/>
          <p:nvPr>
            <p:ph idx="12" type="sldNum"/>
          </p:nvPr>
        </p:nvSpPr>
        <p:spPr>
          <a:xfrm>
            <a:off x="6979976" y="476463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73" name="Google Shape;73;p19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2972"/>
              </a:buClr>
              <a:buSzPts val="3600"/>
              <a:buFont typeface="Calibri"/>
              <a:buNone/>
              <a:defRPr b="1" i="0" sz="3600" u="none" cap="none" strike="noStrike">
                <a:solidFill>
                  <a:srgbClr val="44297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9"/>
          <p:cNvSpPr txBox="1"/>
          <p:nvPr>
            <p:ph idx="2" type="body"/>
          </p:nvPr>
        </p:nvSpPr>
        <p:spPr>
          <a:xfrm>
            <a:off x="629841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9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9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>
  <p:cSld name="Vid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idx="1" type="body"/>
          </p:nvPr>
        </p:nvSpPr>
        <p:spPr>
          <a:xfrm>
            <a:off x="1641872" y="1633538"/>
            <a:ext cx="6443700" cy="29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20"/>
          <p:cNvSpPr txBox="1"/>
          <p:nvPr>
            <p:ph idx="12" type="sldNum"/>
          </p:nvPr>
        </p:nvSpPr>
        <p:spPr>
          <a:xfrm>
            <a:off x="6979976" y="476463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Diapositive de TITRE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 txBox="1"/>
          <p:nvPr>
            <p:ph type="title"/>
          </p:nvPr>
        </p:nvSpPr>
        <p:spPr>
          <a:xfrm>
            <a:off x="1064419" y="1273972"/>
            <a:ext cx="7886700" cy="19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CB7D6"/>
              </a:buClr>
              <a:buSzPts val="4500"/>
              <a:buFont typeface="Calibri"/>
              <a:buNone/>
              <a:defRPr b="1" i="0" sz="4500" u="none" cap="none" strike="noStrike">
                <a:solidFill>
                  <a:srgbClr val="BCB7D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83" name="Google Shape;83;p21"/>
          <p:cNvSpPr txBox="1"/>
          <p:nvPr>
            <p:ph idx="1" type="body"/>
          </p:nvPr>
        </p:nvSpPr>
        <p:spPr>
          <a:xfrm>
            <a:off x="2346723" y="3300528"/>
            <a:ext cx="5093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2700"/>
              <a:buFont typeface="Arial"/>
              <a:buNone/>
              <a:defRPr b="1" i="0" sz="27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1064419" y="3843569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 WP">
  <p:cSld name="Diapositive de titre WP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2"/>
          <p:cNvSpPr txBox="1"/>
          <p:nvPr>
            <p:ph idx="1" type="subTitle"/>
          </p:nvPr>
        </p:nvSpPr>
        <p:spPr>
          <a:xfrm>
            <a:off x="854273" y="1723764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22"/>
          <p:cNvSpPr txBox="1"/>
          <p:nvPr>
            <p:ph idx="2" type="body"/>
          </p:nvPr>
        </p:nvSpPr>
        <p:spPr>
          <a:xfrm>
            <a:off x="854273" y="362925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X:\ERINHA-INFRAST\PP2\Communication\photos labs\Inserm_45520.jpg" id="88" name="Google Shape;88;p22"/>
          <p:cNvPicPr preferRelativeResize="0"/>
          <p:nvPr/>
        </p:nvPicPr>
        <p:blipFill rotWithShape="1">
          <a:blip r:embed="rId2">
            <a:alphaModFix/>
          </a:blip>
          <a:srcRect b="0" l="43432" r="38328" t="-100"/>
          <a:stretch/>
        </p:blipFill>
        <p:spPr>
          <a:xfrm>
            <a:off x="8136731" y="-13146"/>
            <a:ext cx="1024329" cy="5166882"/>
          </a:xfrm>
          <a:prstGeom prst="flowChartManualInpu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>
  <p:cSld name="Titre et contenu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idx="12" type="sldNum"/>
          </p:nvPr>
        </p:nvSpPr>
        <p:spPr>
          <a:xfrm>
            <a:off x="6979976" y="476463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romain.david@erinha.eu" TargetMode="External"/><Relationship Id="rId4" Type="http://schemas.openxmlformats.org/officeDocument/2006/relationships/hyperlink" Target="https://orcid.org/0000-0003-4073-7456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go-fair.org/fair-principles/fair-data-principles-explained/f1-meta-data-assigned-globally-unique-persistent-identifiers/" TargetMode="External"/><Relationship Id="rId4" Type="http://schemas.openxmlformats.org/officeDocument/2006/relationships/hyperlink" Target="https://www.go-fair.org/fair-principles/fair-data-principles-explained/f2-data-described-rich-metadata/" TargetMode="External"/><Relationship Id="rId9" Type="http://schemas.openxmlformats.org/officeDocument/2006/relationships/hyperlink" Target="https://www.go-fair.org/fair-principles/f4-metadata-registered-indexed-searchable-resource/" TargetMode="External"/><Relationship Id="rId5" Type="http://schemas.openxmlformats.org/officeDocument/2006/relationships/hyperlink" Target="https://www.go-fair.org/fair-principles/fair-data-principles-explained/f2-data-described-rich-metadata/" TargetMode="External"/><Relationship Id="rId6" Type="http://schemas.openxmlformats.org/officeDocument/2006/relationships/hyperlink" Target="https://www.go-fair.org/fair-principles/fair-data-principles-explained/f2-data-described-rich-metadata/" TargetMode="External"/><Relationship Id="rId7" Type="http://schemas.openxmlformats.org/officeDocument/2006/relationships/hyperlink" Target="https://www.go-fair.org/fair-principles/f3-metadata-clearly-explicitly-include-identifier-data-describe/" TargetMode="External"/><Relationship Id="rId8" Type="http://schemas.openxmlformats.org/officeDocument/2006/relationships/hyperlink" Target="https://www.go-fair.org/fair-principles/f4-metadata-registered-indexed-searchable-resource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go-fair.org/fair-principles/fair-data-principles-explained/f1-meta-data-assigned-globally-unique-persistent-identifiers/" TargetMode="External"/><Relationship Id="rId4" Type="http://schemas.openxmlformats.org/officeDocument/2006/relationships/hyperlink" Target="https://www.go-fair.org/fair-principles/fair-data-principles-explained/f1-meta-data-assigned-globally-unique-persistent-identifiers/" TargetMode="External"/><Relationship Id="rId5" Type="http://schemas.openxmlformats.org/officeDocument/2006/relationships/hyperlink" Target="https://www.go-fair.org/fair-principles/fair-data-principles-explained/f2-data-described-rich-metadata/" TargetMode="External"/><Relationship Id="rId6" Type="http://schemas.openxmlformats.org/officeDocument/2006/relationships/hyperlink" Target="https://www.go-fair.org/fair-principles/f3-metadata-clearly-explicitly-include-identifier-data-describe/" TargetMode="External"/><Relationship Id="rId7" Type="http://schemas.openxmlformats.org/officeDocument/2006/relationships/hyperlink" Target="https://www.go-fair.org/fair-principles/f3-metadata-clearly-explicitly-include-identifier-data-describe/" TargetMode="External"/><Relationship Id="rId8" Type="http://schemas.openxmlformats.org/officeDocument/2006/relationships/hyperlink" Target="https://www.go-fair.org/fair-principles/f4-metadata-registered-indexed-searchable-resource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go-fair.org/fair-principles/fair-data-principles-explained/f1-meta-data-assigned-globally-unique-persistent-identifiers/" TargetMode="External"/><Relationship Id="rId4" Type="http://schemas.openxmlformats.org/officeDocument/2006/relationships/hyperlink" Target="https://www.go-fair.org/fair-principles/fair-data-principles-explained/f1-meta-data-assigned-globally-unique-persistent-identifiers/" TargetMode="External"/><Relationship Id="rId5" Type="http://schemas.openxmlformats.org/officeDocument/2006/relationships/hyperlink" Target="https://www.go-fair.org/fair-principles/fair-data-principles-explained/f2-data-described-rich-metadata/" TargetMode="External"/><Relationship Id="rId6" Type="http://schemas.openxmlformats.org/officeDocument/2006/relationships/hyperlink" Target="https://www.go-fair.org/fair-principles/f3-metadata-clearly-explicitly-include-identifier-data-describe/" TargetMode="External"/><Relationship Id="rId7" Type="http://schemas.openxmlformats.org/officeDocument/2006/relationships/hyperlink" Target="https://www.go-fair.org/fair-principles/f4-metadata-registered-indexed-searchable-resource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go-fair.org/fair-principles/fair-data-principles-explained/f1-meta-data-assigned-globally-unique-persistent-identifiers/" TargetMode="External"/><Relationship Id="rId4" Type="http://schemas.openxmlformats.org/officeDocument/2006/relationships/hyperlink" Target="https://www.go-fair.org/fair-principles/fair-data-principles-explained/f2-data-described-rich-metadata/" TargetMode="External"/><Relationship Id="rId5" Type="http://schemas.openxmlformats.org/officeDocument/2006/relationships/hyperlink" Target="https://www.go-fair.org/fair-principles/fair-data-principles-explained/f2-data-described-rich-metadata/" TargetMode="External"/><Relationship Id="rId6" Type="http://schemas.openxmlformats.org/officeDocument/2006/relationships/hyperlink" Target="https://www.go-fair.org/fair-principles/f3-metadata-clearly-explicitly-include-identifier-data-describe/" TargetMode="External"/><Relationship Id="rId7" Type="http://schemas.openxmlformats.org/officeDocument/2006/relationships/hyperlink" Target="https://www.go-fair.org/fair-principles/f4-metadata-registered-indexed-searchable-resource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go-fair.org/fair-principles/fair-data-principles-explained/f1-meta-data-assigned-globally-unique-persistent-identifiers/" TargetMode="External"/><Relationship Id="rId4" Type="http://schemas.openxmlformats.org/officeDocument/2006/relationships/hyperlink" Target="https://www.go-fair.org/fair-principles/fair-data-principles-explained/f2-data-described-rich-metadata/" TargetMode="External"/><Relationship Id="rId5" Type="http://schemas.openxmlformats.org/officeDocument/2006/relationships/hyperlink" Target="https://www.go-fair.org/fair-principles/f3-metadata-clearly-explicitly-include-identifier-data-describe/" TargetMode="External"/><Relationship Id="rId6" Type="http://schemas.openxmlformats.org/officeDocument/2006/relationships/hyperlink" Target="https://www.go-fair.org/fair-principles/f4-metadata-registered-indexed-searchable-resource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idx="12" type="sldNum"/>
          </p:nvPr>
        </p:nvSpPr>
        <p:spPr>
          <a:xfrm>
            <a:off x="6979976" y="476463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fld id="{00000000-1234-1234-1234-123412341234}" type="slidenum">
              <a:rPr b="0" i="0" lang="f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4"/>
          <p:cNvSpPr/>
          <p:nvPr/>
        </p:nvSpPr>
        <p:spPr>
          <a:xfrm>
            <a:off x="4967743" y="1071063"/>
            <a:ext cx="317400" cy="7368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4"/>
          <p:cNvSpPr/>
          <p:nvPr/>
        </p:nvSpPr>
        <p:spPr>
          <a:xfrm rot="10800000">
            <a:off x="7815409" y="892276"/>
            <a:ext cx="1321800" cy="526500"/>
          </a:xfrm>
          <a:prstGeom prst="rtTriangle">
            <a:avLst/>
          </a:prstGeom>
          <a:solidFill>
            <a:srgbClr val="EAE8F3"/>
          </a:solidFill>
          <a:ln cap="flat" cmpd="sng" w="12700">
            <a:solidFill>
              <a:srgbClr val="EAE8F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4"/>
          <p:cNvSpPr/>
          <p:nvPr/>
        </p:nvSpPr>
        <p:spPr>
          <a:xfrm>
            <a:off x="5056362" y="3020886"/>
            <a:ext cx="2297100" cy="2115300"/>
          </a:xfrm>
          <a:prstGeom prst="rtTriangl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4"/>
          <p:cNvSpPr/>
          <p:nvPr/>
        </p:nvSpPr>
        <p:spPr>
          <a:xfrm rot="5400000">
            <a:off x="5072063" y="588639"/>
            <a:ext cx="2393700" cy="2943600"/>
          </a:xfrm>
          <a:prstGeom prst="rtTriangl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4"/>
          <p:cNvSpPr/>
          <p:nvPr/>
        </p:nvSpPr>
        <p:spPr>
          <a:xfrm>
            <a:off x="962899" y="3755700"/>
            <a:ext cx="42768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Calibri"/>
              <a:buNone/>
            </a:pPr>
            <a:r>
              <a:rPr b="1" lang="fr" sz="18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Romain David                         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Calibri"/>
              <a:buNone/>
            </a:pPr>
            <a:r>
              <a:rPr b="1" i="0" lang="fr" sz="1800" u="none" cap="none" strike="noStrik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ERINHA-AISBL - FR                  </a:t>
            </a:r>
            <a:endParaRPr b="1" i="0" sz="1800" u="none" cap="none" strike="noStrik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Calibri"/>
              <a:buNone/>
            </a:pPr>
            <a:r>
              <a:rPr b="1" lang="fr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romain.david@erinha.eu</a:t>
            </a:r>
            <a:endParaRPr b="1" sz="180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Calibri"/>
              <a:buNone/>
            </a:pPr>
            <a:r>
              <a:rPr lang="fr" sz="1000">
                <a:solidFill>
                  <a:srgbClr val="333333"/>
                </a:solidFill>
                <a:highlight>
                  <a:srgbClr val="FBFBFB"/>
                </a:highlight>
              </a:rPr>
              <a:t>ORCID : </a:t>
            </a:r>
            <a:r>
              <a:rPr lang="fr" sz="1000">
                <a:solidFill>
                  <a:srgbClr val="346099"/>
                </a:solidFill>
                <a:highlight>
                  <a:srgbClr val="FBFBFB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0000-0003-4073-7456</a:t>
            </a:r>
            <a:endParaRPr b="1" sz="210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4"/>
          <p:cNvSpPr txBox="1"/>
          <p:nvPr/>
        </p:nvSpPr>
        <p:spPr>
          <a:xfrm>
            <a:off x="5817100" y="4238123"/>
            <a:ext cx="2370000" cy="5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</a:pPr>
            <a:r>
              <a:rPr b="1" lang="fr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Brazil Round Table March 25</a:t>
            </a:r>
            <a:endParaRPr sz="1100"/>
          </a:p>
        </p:txBody>
      </p:sp>
      <p:sp>
        <p:nvSpPr>
          <p:cNvPr id="102" name="Google Shape;102;p24"/>
          <p:cNvSpPr txBox="1"/>
          <p:nvPr>
            <p:ph type="title"/>
          </p:nvPr>
        </p:nvSpPr>
        <p:spPr>
          <a:xfrm>
            <a:off x="962897" y="1067625"/>
            <a:ext cx="7912800" cy="16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442972"/>
              </a:buClr>
              <a:buSzPts val="3300"/>
              <a:buFont typeface="Calibri"/>
              <a:buNone/>
            </a:pPr>
            <a:r>
              <a:rPr lang="fr" sz="3300">
                <a:solidFill>
                  <a:srgbClr val="442972"/>
                </a:solidFill>
              </a:rPr>
              <a:t>Workflow management and reproducibility</a:t>
            </a:r>
            <a:endParaRPr sz="3300">
              <a:solidFill>
                <a:srgbClr val="44297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442972"/>
              </a:buClr>
              <a:buSzPts val="3300"/>
              <a:buFont typeface="Calibri"/>
              <a:buNone/>
            </a:pPr>
            <a:r>
              <a:rPr lang="fr" sz="2800">
                <a:solidFill>
                  <a:srgbClr val="442972"/>
                </a:solidFill>
              </a:rPr>
              <a:t>General problem of Reproducibility in Data Science.</a:t>
            </a:r>
            <a:endParaRPr sz="2800">
              <a:solidFill>
                <a:srgbClr val="44297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442972"/>
              </a:buClr>
              <a:buSzPts val="3300"/>
              <a:buFont typeface="Calibri"/>
              <a:buNone/>
            </a:pPr>
            <a:r>
              <a:rPr lang="fr" sz="2800">
                <a:solidFill>
                  <a:srgbClr val="442972"/>
                </a:solidFill>
              </a:rPr>
              <a:t>is FAIR </a:t>
            </a:r>
            <a:r>
              <a:rPr lang="fr" sz="2800">
                <a:solidFill>
                  <a:srgbClr val="442972"/>
                </a:solidFill>
              </a:rPr>
              <a:t>enough</a:t>
            </a:r>
            <a:r>
              <a:rPr lang="fr" sz="2800">
                <a:solidFill>
                  <a:srgbClr val="442972"/>
                </a:solidFill>
              </a:rPr>
              <a:t>?</a:t>
            </a:r>
            <a:endParaRPr sz="2800">
              <a:solidFill>
                <a:srgbClr val="442972"/>
              </a:solidFill>
            </a:endParaRPr>
          </a:p>
        </p:txBody>
      </p:sp>
      <p:pic>
        <p:nvPicPr>
          <p:cNvPr id="103" name="Google Shape;10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688" y="4855325"/>
            <a:ext cx="780512" cy="2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7976" y="2500675"/>
            <a:ext cx="4380400" cy="173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152400"/>
            <a:ext cx="935789" cy="71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5"/>
          <p:cNvSpPr/>
          <p:nvPr/>
        </p:nvSpPr>
        <p:spPr>
          <a:xfrm>
            <a:off x="0" y="0"/>
            <a:ext cx="2288400" cy="933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5"/>
          <p:cNvSpPr txBox="1"/>
          <p:nvPr>
            <p:ph type="title"/>
          </p:nvPr>
        </p:nvSpPr>
        <p:spPr>
          <a:xfrm>
            <a:off x="0" y="-116175"/>
            <a:ext cx="91440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Share</a:t>
            </a:r>
            <a:r>
              <a:rPr b="0" lang="fr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data, software, workflows, </a:t>
            </a:r>
            <a:r>
              <a:rPr b="0" lang="fr" sz="1800">
                <a:solidFill>
                  <a:schemeClr val="dk1"/>
                </a:solidFill>
                <a:highlight>
                  <a:srgbClr val="FFFF00"/>
                </a:highlight>
                <a:latin typeface="Libre Franklin"/>
                <a:ea typeface="Libre Franklin"/>
                <a:cs typeface="Libre Franklin"/>
                <a:sym typeface="Libre Franklin"/>
              </a:rPr>
              <a:t>and details of the computational environment</a:t>
            </a:r>
            <a:r>
              <a:rPr b="0" lang="fr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that generate published findings in open trusted repositories.</a:t>
            </a:r>
            <a:endParaRPr sz="1800"/>
          </a:p>
        </p:txBody>
      </p:sp>
      <p:sp>
        <p:nvSpPr>
          <p:cNvPr id="112" name="Google Shape;112;p25"/>
          <p:cNvSpPr txBox="1"/>
          <p:nvPr/>
        </p:nvSpPr>
        <p:spPr>
          <a:xfrm>
            <a:off x="983950" y="466375"/>
            <a:ext cx="8298000" cy="47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 u="sng">
                <a:solidFill>
                  <a:srgbClr val="333333"/>
                </a:solidFill>
                <a:highlight>
                  <a:srgbClr val="FFFFFF"/>
                </a:highlight>
              </a:rPr>
              <a:t>F</a:t>
            </a:r>
            <a:r>
              <a:rPr b="1" lang="fr" sz="1200">
                <a:solidFill>
                  <a:srgbClr val="333333"/>
                </a:solidFill>
                <a:highlight>
                  <a:srgbClr val="FFFFFF"/>
                </a:highlight>
              </a:rPr>
              <a:t>indable</a:t>
            </a:r>
            <a:br>
              <a:rPr lang="fr" sz="1200">
                <a:solidFill>
                  <a:srgbClr val="333333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F1. (Meta)data are assigned a globally unique and persistent identifier</a:t>
            </a:r>
            <a:br>
              <a:rPr lang="fr"/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F2. </a:t>
            </a:r>
            <a:r>
              <a:rPr b="1" lang="fr" sz="1200">
                <a:solidFill>
                  <a:srgbClr val="00518E"/>
                </a:solidFill>
                <a:highlight>
                  <a:srgbClr val="FFFF00"/>
                </a:highlight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Data are described with rich metadata</a:t>
            </a: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(defined by R1 below)</a:t>
            </a:r>
            <a:br>
              <a:rPr lang="fr"/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F3. Metadata clearly and explicitly include the identifier of the data they describe</a:t>
            </a:r>
            <a:br>
              <a:rPr lang="fr"/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F4. </a:t>
            </a:r>
            <a:r>
              <a:rPr b="1" lang="fr" sz="1200">
                <a:solidFill>
                  <a:srgbClr val="00518E"/>
                </a:solidFill>
                <a:highlight>
                  <a:srgbClr val="FFFF00"/>
                </a:highlight>
                <a:uFill>
                  <a:noFill/>
                </a:u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(Meta)data are registered or indexed in a searchable resource</a:t>
            </a:r>
            <a:endParaRPr b="1" sz="1200">
              <a:solidFill>
                <a:srgbClr val="00518E"/>
              </a:solidFill>
              <a:highlight>
                <a:srgbClr val="FFFF00"/>
              </a:highlight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fr" sz="1200">
                <a:highlight>
                  <a:srgbClr val="FFFFFF"/>
                </a:highlight>
              </a:rPr>
              <a:t>Accessible</a:t>
            </a:r>
            <a:br>
              <a:rPr b="1" lang="fr" sz="1200"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A1. (Meta)data are retrievable by their identifier using a </a:t>
            </a:r>
            <a:r>
              <a:rPr b="1" lang="fr" sz="1200">
                <a:solidFill>
                  <a:srgbClr val="00518E"/>
                </a:solidFill>
                <a:highlight>
                  <a:srgbClr val="FFFF00"/>
                </a:highlight>
              </a:rPr>
              <a:t>standardised communications protocol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A1.1 The protocol is open, free, and universally implementable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A1.2 The protocol allows for an authentication and authorisation procedure, where necessary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A2. Metadata are accessible, even when the data are no longer available</a:t>
            </a:r>
            <a:endParaRPr b="1" sz="1200">
              <a:solidFill>
                <a:srgbClr val="00518E"/>
              </a:solidFill>
              <a:highlight>
                <a:srgbClr val="FFFFFF"/>
              </a:highlight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fr" sz="1200">
                <a:highlight>
                  <a:srgbClr val="FFFFFF"/>
                </a:highlight>
              </a:rPr>
              <a:t>Interoperable</a:t>
            </a:r>
            <a:br>
              <a:rPr b="1" lang="fr" sz="1200"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I1. (Meta)data use a formal, accessible, shared, and broadly applicable language for knowledge representation.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I2. (Meta)data use vocabularies that follow FAIR principles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I3. </a:t>
            </a:r>
            <a:r>
              <a:rPr b="1" lang="fr" sz="1200">
                <a:solidFill>
                  <a:srgbClr val="00518E"/>
                </a:solidFill>
                <a:highlight>
                  <a:srgbClr val="FFFF00"/>
                </a:highlight>
              </a:rPr>
              <a:t>(Meta)data include qualified references to other (meta)data</a:t>
            </a:r>
            <a:endParaRPr b="1" sz="1200">
              <a:solidFill>
                <a:srgbClr val="00518E"/>
              </a:solidFill>
              <a:highlight>
                <a:srgbClr val="FFFF00"/>
              </a:highlight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b="1" lang="fr" sz="1200">
                <a:highlight>
                  <a:srgbClr val="FFFFFF"/>
                </a:highlight>
              </a:rPr>
              <a:t>Reusable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R1. </a:t>
            </a:r>
            <a:r>
              <a:rPr b="1" lang="fr" sz="1200">
                <a:solidFill>
                  <a:srgbClr val="00518E"/>
                </a:solidFill>
                <a:highlight>
                  <a:srgbClr val="FFFF00"/>
                </a:highlight>
              </a:rPr>
              <a:t>(Meta)data are richly described</a:t>
            </a: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 with a plurality of accurate and relevant attributes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R1.1. (Meta)data are released with a clear and accessible data usage license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R1.2. (Meta)data are associated</a:t>
            </a:r>
            <a:r>
              <a:rPr b="1" lang="fr" sz="1200">
                <a:solidFill>
                  <a:srgbClr val="00518E"/>
                </a:solidFill>
                <a:highlight>
                  <a:srgbClr val="FFFF00"/>
                </a:highlight>
              </a:rPr>
              <a:t> with detailed provenance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R1.3. (Meta)data meet domain-relevant community standards</a:t>
            </a:r>
            <a:endParaRPr b="1" sz="1200">
              <a:solidFill>
                <a:srgbClr val="00518E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/>
          <p:nvPr/>
        </p:nvSpPr>
        <p:spPr>
          <a:xfrm>
            <a:off x="0" y="0"/>
            <a:ext cx="2288400" cy="933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6"/>
          <p:cNvSpPr txBox="1"/>
          <p:nvPr>
            <p:ph type="title"/>
          </p:nvPr>
        </p:nvSpPr>
        <p:spPr>
          <a:xfrm>
            <a:off x="-128150" y="-152400"/>
            <a:ext cx="9272100" cy="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Persistent links</a:t>
            </a:r>
            <a:r>
              <a:rPr b="0" lang="fr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should appear in the published article and include a permanent identifier for data, code, and digital artifacts upon which the results depend.</a:t>
            </a:r>
            <a:endParaRPr b="0" sz="1800"/>
          </a:p>
        </p:txBody>
      </p:sp>
      <p:sp>
        <p:nvSpPr>
          <p:cNvPr id="119" name="Google Shape;119;p26"/>
          <p:cNvSpPr txBox="1"/>
          <p:nvPr/>
        </p:nvSpPr>
        <p:spPr>
          <a:xfrm>
            <a:off x="983950" y="466375"/>
            <a:ext cx="8298000" cy="47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 u="sng">
                <a:solidFill>
                  <a:srgbClr val="333333"/>
                </a:solidFill>
                <a:highlight>
                  <a:srgbClr val="FFFFFF"/>
                </a:highlight>
              </a:rPr>
              <a:t>F</a:t>
            </a:r>
            <a:r>
              <a:rPr b="1" lang="fr" sz="1200">
                <a:solidFill>
                  <a:srgbClr val="333333"/>
                </a:solidFill>
                <a:highlight>
                  <a:srgbClr val="FFFFFF"/>
                </a:highlight>
              </a:rPr>
              <a:t>indable</a:t>
            </a:r>
            <a:br>
              <a:rPr lang="fr" sz="1200">
                <a:solidFill>
                  <a:srgbClr val="333333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F1. (Meta)data are assigned a </a:t>
            </a:r>
            <a:r>
              <a:rPr b="1" lang="fr" sz="1200">
                <a:solidFill>
                  <a:srgbClr val="00518E"/>
                </a:solidFill>
                <a:highlight>
                  <a:srgbClr val="FFFF00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globally unique and persistent identifier</a:t>
            </a:r>
            <a:br>
              <a:rPr lang="fr"/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F2. Data are described with rich metadata (defined by R1 below)</a:t>
            </a:r>
            <a:br>
              <a:rPr lang="fr"/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F3. </a:t>
            </a:r>
            <a:r>
              <a:rPr b="1" lang="fr" sz="1200">
                <a:solidFill>
                  <a:srgbClr val="00518E"/>
                </a:solidFill>
                <a:highlight>
                  <a:srgbClr val="FFFF00"/>
                </a:highlight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Metadata clearly and explicitly include the identifier of the data they describe</a:t>
            </a:r>
            <a:br>
              <a:rPr lang="fr"/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F4. (Meta)data are registered or indexed in a searchable resource</a:t>
            </a:r>
            <a:endParaRPr b="1" sz="1200">
              <a:solidFill>
                <a:srgbClr val="00518E"/>
              </a:solidFill>
              <a:highlight>
                <a:srgbClr val="FFFFFF"/>
              </a:highlight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fr" sz="1200">
                <a:highlight>
                  <a:srgbClr val="FFFFFF"/>
                </a:highlight>
              </a:rPr>
              <a:t>Accessible</a:t>
            </a:r>
            <a:br>
              <a:rPr b="1" lang="fr" sz="1200"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A1. </a:t>
            </a:r>
            <a:r>
              <a:rPr b="1" lang="fr" sz="1200">
                <a:solidFill>
                  <a:srgbClr val="00518E"/>
                </a:solidFill>
                <a:highlight>
                  <a:srgbClr val="FFFF00"/>
                </a:highlight>
              </a:rPr>
              <a:t>(Meta)data are retrievable by their identifier </a:t>
            </a: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using a standardised communications protocol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A1.1 The protocol is open, free, and universally implementable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A1.2 The protocol allows for an authentication and authorisation procedure, where necessary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A2. Metadata are accessible, even when the data are no longer available</a:t>
            </a:r>
            <a:endParaRPr b="1" sz="1200">
              <a:solidFill>
                <a:srgbClr val="00518E"/>
              </a:solidFill>
              <a:highlight>
                <a:srgbClr val="FFFFFF"/>
              </a:highlight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fr" sz="1200">
                <a:highlight>
                  <a:srgbClr val="FFFFFF"/>
                </a:highlight>
              </a:rPr>
              <a:t>Interoperable</a:t>
            </a:r>
            <a:br>
              <a:rPr b="1" lang="fr" sz="1200"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I1. (Meta)data use a formal, accessible, shared, and broadly applicable language for knowledge representation.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I2. (Meta)data use vocabularies that follow FAIR principles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I3. </a:t>
            </a:r>
            <a:r>
              <a:rPr b="1" lang="fr" sz="1200">
                <a:solidFill>
                  <a:srgbClr val="00518E"/>
                </a:solidFill>
                <a:highlight>
                  <a:srgbClr val="FFF2CC"/>
                </a:highlight>
              </a:rPr>
              <a:t>(Meta)data include qualified references to other (meta)data</a:t>
            </a:r>
            <a:endParaRPr b="1" sz="1200">
              <a:solidFill>
                <a:srgbClr val="00518E"/>
              </a:solidFill>
              <a:highlight>
                <a:srgbClr val="FFF2CC"/>
              </a:highlight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b="1" lang="fr" sz="1200">
                <a:highlight>
                  <a:srgbClr val="FFFFFF"/>
                </a:highlight>
              </a:rPr>
              <a:t>Reusable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R1. (Meta)data are richly described with a plurality of accurate and relevant attributes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R1.1. (Meta)data are released with a clear and accessible data usage license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R1.2. (Meta)data </a:t>
            </a:r>
            <a:r>
              <a:rPr b="1" lang="fr" sz="1200">
                <a:solidFill>
                  <a:srgbClr val="00518E"/>
                </a:solidFill>
                <a:highlight>
                  <a:srgbClr val="FFFF00"/>
                </a:highlight>
              </a:rPr>
              <a:t>are associated</a:t>
            </a: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 with detailed provenance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R1.3. (Meta)data meet domain-relevant community standards</a:t>
            </a:r>
            <a:endParaRPr b="1" sz="1200">
              <a:solidFill>
                <a:srgbClr val="00518E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7"/>
          <p:cNvSpPr/>
          <p:nvPr/>
        </p:nvSpPr>
        <p:spPr>
          <a:xfrm>
            <a:off x="0" y="0"/>
            <a:ext cx="2288400" cy="933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7"/>
          <p:cNvSpPr txBox="1"/>
          <p:nvPr>
            <p:ph type="title"/>
          </p:nvPr>
        </p:nvSpPr>
        <p:spPr>
          <a:xfrm>
            <a:off x="-128150" y="-152400"/>
            <a:ext cx="9272100" cy="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fr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To enable credit for shared digital scholarly objects, citation should be standard practice.</a:t>
            </a:r>
            <a:endParaRPr b="0" sz="1800"/>
          </a:p>
        </p:txBody>
      </p:sp>
      <p:sp>
        <p:nvSpPr>
          <p:cNvPr id="126" name="Google Shape;126;p27"/>
          <p:cNvSpPr txBox="1"/>
          <p:nvPr/>
        </p:nvSpPr>
        <p:spPr>
          <a:xfrm>
            <a:off x="983950" y="466375"/>
            <a:ext cx="8298000" cy="47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 u="sng">
                <a:solidFill>
                  <a:srgbClr val="333333"/>
                </a:solidFill>
                <a:highlight>
                  <a:srgbClr val="FFFFFF"/>
                </a:highlight>
              </a:rPr>
              <a:t>F</a:t>
            </a:r>
            <a:r>
              <a:rPr b="1" lang="fr" sz="1200">
                <a:solidFill>
                  <a:srgbClr val="333333"/>
                </a:solidFill>
                <a:highlight>
                  <a:srgbClr val="FFFFFF"/>
                </a:highlight>
              </a:rPr>
              <a:t>indable</a:t>
            </a:r>
            <a:br>
              <a:rPr lang="fr" sz="1200">
                <a:solidFill>
                  <a:srgbClr val="333333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F1. (Meta)data are assigned a </a:t>
            </a:r>
            <a:r>
              <a:rPr b="1" lang="fr" sz="1200">
                <a:solidFill>
                  <a:srgbClr val="00518E"/>
                </a:solidFill>
                <a:highlight>
                  <a:srgbClr val="FFF2CC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globally unique and persistent identifier</a:t>
            </a:r>
            <a:br>
              <a:rPr lang="fr"/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F2. Data are described with rich metadata (defined by R1 below)</a:t>
            </a:r>
            <a:br>
              <a:rPr lang="fr"/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F3. Metadata clearly and explicitly include the identifier of the data they describe</a:t>
            </a:r>
            <a:br>
              <a:rPr lang="fr"/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F4. (Meta)data are registered or indexed in a searchable resource</a:t>
            </a:r>
            <a:endParaRPr b="1" sz="1200">
              <a:solidFill>
                <a:srgbClr val="00518E"/>
              </a:solidFill>
              <a:highlight>
                <a:srgbClr val="FFFFFF"/>
              </a:highlight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fr" sz="1200">
                <a:highlight>
                  <a:srgbClr val="FFFFFF"/>
                </a:highlight>
              </a:rPr>
              <a:t>Accessible</a:t>
            </a:r>
            <a:br>
              <a:rPr b="1" lang="fr" sz="1200"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A1. (Meta)data are retrievable by their identifier using a standardised communications protocol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A1.1 The protocol is open, free, and universally implementable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A1.2 The protocol allows for an authentication and authorisation procedure, where necessary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A2. Metadata are accessible, even when the data are no longer available</a:t>
            </a:r>
            <a:endParaRPr b="1" sz="1200">
              <a:solidFill>
                <a:srgbClr val="00518E"/>
              </a:solidFill>
              <a:highlight>
                <a:srgbClr val="FFFFFF"/>
              </a:highlight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fr" sz="1200">
                <a:highlight>
                  <a:srgbClr val="FFFFFF"/>
                </a:highlight>
              </a:rPr>
              <a:t>Interoperable</a:t>
            </a:r>
            <a:br>
              <a:rPr b="1" lang="fr" sz="1200"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I1. (Meta)data use a formal, accessible, shared, and broadly applicable language for knowledge representation.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I2. (Meta)data use vocabularies that follow FAIR principles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I3. (Meta)data include qualified references to other (meta)data</a:t>
            </a:r>
            <a:endParaRPr b="1" sz="1200">
              <a:solidFill>
                <a:srgbClr val="00518E"/>
              </a:solidFill>
              <a:highlight>
                <a:srgbClr val="FFFFFF"/>
              </a:highlight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b="1" lang="fr" sz="1200">
                <a:highlight>
                  <a:srgbClr val="FFFFFF"/>
                </a:highlight>
              </a:rPr>
              <a:t>Reusable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R1. (Meta)data are richly described with a plurality of accurate and relevant attributes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R1.1. (Meta)data are released with a clear and accessible data usage license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R1.2. (Meta)data are associated with detailed provenance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R1.3. (Meta)data meet domain-relevant community standards</a:t>
            </a:r>
            <a:endParaRPr b="1" sz="1200">
              <a:solidFill>
                <a:srgbClr val="00518E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8"/>
          <p:cNvSpPr/>
          <p:nvPr/>
        </p:nvSpPr>
        <p:spPr>
          <a:xfrm>
            <a:off x="0" y="0"/>
            <a:ext cx="2288400" cy="933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8"/>
          <p:cNvSpPr txBox="1"/>
          <p:nvPr>
            <p:ph type="title"/>
          </p:nvPr>
        </p:nvSpPr>
        <p:spPr>
          <a:xfrm>
            <a:off x="-128150" y="-152400"/>
            <a:ext cx="9272100" cy="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fr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To facilitate reuse, </a:t>
            </a:r>
            <a:r>
              <a:rPr lang="fr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adequately document</a:t>
            </a:r>
            <a:r>
              <a:rPr b="0" lang="fr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digital scholarly artifacts.</a:t>
            </a:r>
            <a:endParaRPr b="0" sz="1800"/>
          </a:p>
        </p:txBody>
      </p:sp>
      <p:sp>
        <p:nvSpPr>
          <p:cNvPr id="133" name="Google Shape;133;p28"/>
          <p:cNvSpPr txBox="1"/>
          <p:nvPr/>
        </p:nvSpPr>
        <p:spPr>
          <a:xfrm>
            <a:off x="983950" y="466375"/>
            <a:ext cx="8298000" cy="47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 u="sng">
                <a:solidFill>
                  <a:srgbClr val="333333"/>
                </a:solidFill>
                <a:highlight>
                  <a:srgbClr val="FFFFFF"/>
                </a:highlight>
              </a:rPr>
              <a:t>F</a:t>
            </a:r>
            <a:r>
              <a:rPr b="1" lang="fr" sz="1200">
                <a:solidFill>
                  <a:srgbClr val="333333"/>
                </a:solidFill>
                <a:highlight>
                  <a:srgbClr val="FFFFFF"/>
                </a:highlight>
              </a:rPr>
              <a:t>indable</a:t>
            </a:r>
            <a:br>
              <a:rPr lang="fr" sz="1200">
                <a:solidFill>
                  <a:srgbClr val="333333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F1. (Meta)data are assigned a globally unique and persistent identifier</a:t>
            </a:r>
            <a:br>
              <a:rPr lang="fr"/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F2.</a:t>
            </a:r>
            <a:r>
              <a:rPr b="1" lang="fr" sz="1200">
                <a:solidFill>
                  <a:srgbClr val="00518E"/>
                </a:solidFill>
                <a:highlight>
                  <a:srgbClr val="FFFF00"/>
                </a:highlight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Data are described with rich metadata (defined by R1 below)</a:t>
            </a:r>
            <a:br>
              <a:rPr lang="fr"/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F3. Metadata clearly and explicitly include the identifier of the data they describe</a:t>
            </a:r>
            <a:br>
              <a:rPr lang="fr"/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F4. (Meta)data are registered or indexed in a searchable resource</a:t>
            </a:r>
            <a:endParaRPr b="1" sz="1200">
              <a:solidFill>
                <a:srgbClr val="00518E"/>
              </a:solidFill>
              <a:highlight>
                <a:srgbClr val="FFFFFF"/>
              </a:highlight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fr" sz="1200">
                <a:highlight>
                  <a:srgbClr val="FFFFFF"/>
                </a:highlight>
              </a:rPr>
              <a:t>Accessible</a:t>
            </a:r>
            <a:br>
              <a:rPr b="1" lang="fr" sz="1200"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A1. (Meta)data are retrievable by their identifier using a standardised communications protocol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A1.1 The protocol is open, free, and universally implementable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A1.2 The protocol allows for an authentication and authorisation procedure, where necessary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A2. Metadata are accessible, even when the data are no longer available</a:t>
            </a:r>
            <a:endParaRPr b="1" sz="1200">
              <a:solidFill>
                <a:srgbClr val="00518E"/>
              </a:solidFill>
              <a:highlight>
                <a:srgbClr val="FFFFFF"/>
              </a:highlight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fr" sz="1200">
                <a:highlight>
                  <a:srgbClr val="FFFFFF"/>
                </a:highlight>
              </a:rPr>
              <a:t>Interoperable</a:t>
            </a:r>
            <a:br>
              <a:rPr b="1" lang="fr" sz="1200"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I1. (Meta)data use a formal, accessible, shared, and broadly applicable language for knowledge representation.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I2. (Meta)data </a:t>
            </a:r>
            <a:r>
              <a:rPr b="1" lang="fr" sz="1200">
                <a:solidFill>
                  <a:srgbClr val="00518E"/>
                </a:solidFill>
                <a:highlight>
                  <a:srgbClr val="FFFF00"/>
                </a:highlight>
              </a:rPr>
              <a:t>use vocabularies that follow FAIR principles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I3. (Meta)data include qualified references to other (meta)data</a:t>
            </a:r>
            <a:endParaRPr b="1" sz="1200">
              <a:solidFill>
                <a:srgbClr val="00518E"/>
              </a:solidFill>
              <a:highlight>
                <a:srgbClr val="FFFFFF"/>
              </a:highlight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b="1" lang="fr" sz="1200">
                <a:highlight>
                  <a:srgbClr val="FFFFFF"/>
                </a:highlight>
              </a:rPr>
              <a:t>Reusable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R1. (Meta)data </a:t>
            </a:r>
            <a:r>
              <a:rPr b="1" lang="fr" sz="1200">
                <a:solidFill>
                  <a:srgbClr val="00518E"/>
                </a:solidFill>
                <a:highlight>
                  <a:srgbClr val="FFFF00"/>
                </a:highlight>
              </a:rPr>
              <a:t>are richly described with a plurality of accurate and relevant attributes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R1.1. (Meta)data are released with a clear and accessible data usage license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R1.2. (Meta)data are associated with detailed provenance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R1.3. (Meta)data meet </a:t>
            </a:r>
            <a:r>
              <a:rPr b="1" lang="fr" sz="1200">
                <a:solidFill>
                  <a:srgbClr val="00518E"/>
                </a:solidFill>
                <a:highlight>
                  <a:srgbClr val="FFFF00"/>
                </a:highlight>
              </a:rPr>
              <a:t>domain-relevant community standards</a:t>
            </a:r>
            <a:endParaRPr b="1" sz="1200">
              <a:solidFill>
                <a:srgbClr val="00518E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9"/>
          <p:cNvSpPr/>
          <p:nvPr/>
        </p:nvSpPr>
        <p:spPr>
          <a:xfrm>
            <a:off x="0" y="0"/>
            <a:ext cx="2288400" cy="933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9"/>
          <p:cNvSpPr txBox="1"/>
          <p:nvPr>
            <p:ph type="title"/>
          </p:nvPr>
        </p:nvSpPr>
        <p:spPr>
          <a:xfrm>
            <a:off x="-128150" y="-152400"/>
            <a:ext cx="9272100" cy="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Use Open Licensing </a:t>
            </a:r>
            <a:r>
              <a:rPr b="0" lang="fr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when publishing digital scholarly objects.</a:t>
            </a:r>
            <a:endParaRPr b="0" sz="1800"/>
          </a:p>
        </p:txBody>
      </p:sp>
      <p:sp>
        <p:nvSpPr>
          <p:cNvPr id="140" name="Google Shape;140;p29"/>
          <p:cNvSpPr txBox="1"/>
          <p:nvPr/>
        </p:nvSpPr>
        <p:spPr>
          <a:xfrm>
            <a:off x="983950" y="466375"/>
            <a:ext cx="8298000" cy="47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 u="sng">
                <a:solidFill>
                  <a:srgbClr val="333333"/>
                </a:solidFill>
                <a:highlight>
                  <a:srgbClr val="FFFFFF"/>
                </a:highlight>
              </a:rPr>
              <a:t>F</a:t>
            </a:r>
            <a:r>
              <a:rPr b="1" lang="fr" sz="1200">
                <a:solidFill>
                  <a:srgbClr val="333333"/>
                </a:solidFill>
                <a:highlight>
                  <a:srgbClr val="FFFFFF"/>
                </a:highlight>
              </a:rPr>
              <a:t>indable</a:t>
            </a:r>
            <a:br>
              <a:rPr lang="fr" sz="1200">
                <a:solidFill>
                  <a:srgbClr val="333333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F1. (Meta)data are assigned a globally unique and persistent identifier</a:t>
            </a:r>
            <a:br>
              <a:rPr lang="fr"/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F2. Data are described with rich metadata (defined by R1 below)</a:t>
            </a:r>
            <a:br>
              <a:rPr lang="fr"/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F3. Metadata clearly and explicitly include the identifier of the data they describe</a:t>
            </a:r>
            <a:br>
              <a:rPr lang="fr"/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F4. (Meta)data are registered or indexed in a searchable resource</a:t>
            </a:r>
            <a:endParaRPr b="1" sz="1200">
              <a:solidFill>
                <a:srgbClr val="00518E"/>
              </a:solidFill>
              <a:highlight>
                <a:srgbClr val="FFFFFF"/>
              </a:highlight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fr" sz="1200">
                <a:highlight>
                  <a:srgbClr val="FFFFFF"/>
                </a:highlight>
              </a:rPr>
              <a:t>Accessible</a:t>
            </a:r>
            <a:br>
              <a:rPr b="1" lang="fr" sz="1200"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A1. (Meta)data are retrievable by their identifier using a standardised communications protocol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A1.1 The protocol is open, free, and universally implementable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A1.2 The protocol allows for an authentication and authorisation procedure, where necessary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A2. Metadata are accessible, even when the data are no longer available</a:t>
            </a:r>
            <a:endParaRPr b="1" sz="1200">
              <a:solidFill>
                <a:srgbClr val="00518E"/>
              </a:solidFill>
              <a:highlight>
                <a:srgbClr val="FFFFFF"/>
              </a:highlight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fr" sz="1200">
                <a:highlight>
                  <a:srgbClr val="FFFFFF"/>
                </a:highlight>
              </a:rPr>
              <a:t>Interoperable</a:t>
            </a:r>
            <a:br>
              <a:rPr b="1" lang="fr" sz="1200"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I1. (Meta)data use a formal, accessible, shared, and broadly applicable language for knowledge representation.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I2. (Meta)data use vocabularies that follow FAIR principles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I3. (Meta)data include qualified references to other (meta)data</a:t>
            </a:r>
            <a:endParaRPr b="1" sz="1200">
              <a:solidFill>
                <a:srgbClr val="00518E"/>
              </a:solidFill>
              <a:highlight>
                <a:srgbClr val="FFFFFF"/>
              </a:highlight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b="1" lang="fr" sz="1200">
                <a:highlight>
                  <a:srgbClr val="FFFFFF"/>
                </a:highlight>
              </a:rPr>
              <a:t>Reusable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R1. (Meta)data are richly described with a plurality of accurate and relevant attributes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R1.1. (Meta)data are released with</a:t>
            </a:r>
            <a:r>
              <a:rPr b="1" lang="fr" sz="1200">
                <a:solidFill>
                  <a:srgbClr val="00518E"/>
                </a:solidFill>
                <a:highlight>
                  <a:srgbClr val="FFFF00"/>
                </a:highlight>
              </a:rPr>
              <a:t> a clear and accessible data usage license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R1.2. (Meta)data are associated with detailed provenance</a:t>
            </a:r>
            <a:b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</a:br>
            <a:r>
              <a:rPr b="1" lang="fr" sz="1200">
                <a:solidFill>
                  <a:srgbClr val="00518E"/>
                </a:solidFill>
                <a:highlight>
                  <a:srgbClr val="FFFFFF"/>
                </a:highlight>
              </a:rPr>
              <a:t>	R1.3. (Meta)data meet domain-relevant community standards</a:t>
            </a:r>
            <a:endParaRPr b="1" sz="1200">
              <a:solidFill>
                <a:srgbClr val="00518E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/>
          <p:nvPr/>
        </p:nvSpPr>
        <p:spPr>
          <a:xfrm>
            <a:off x="0" y="0"/>
            <a:ext cx="2288400" cy="933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30"/>
          <p:cNvSpPr txBox="1"/>
          <p:nvPr>
            <p:ph type="title"/>
          </p:nvPr>
        </p:nvSpPr>
        <p:spPr>
          <a:xfrm>
            <a:off x="-128150" y="-152400"/>
            <a:ext cx="9272100" cy="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References</a:t>
            </a:r>
            <a:endParaRPr b="0" sz="1800"/>
          </a:p>
        </p:txBody>
      </p:sp>
      <p:sp>
        <p:nvSpPr>
          <p:cNvPr id="147" name="Google Shape;147;p30"/>
          <p:cNvSpPr txBox="1"/>
          <p:nvPr/>
        </p:nvSpPr>
        <p:spPr>
          <a:xfrm>
            <a:off x="1572000" y="470525"/>
            <a:ext cx="57531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Victoria Stodden, Marcia McNutt, David H. Bailey, Ewa Deelman, Yolanda Gil, Brooks Hanson, Michael A. Heroux, John P.A. Ioannidis and Michela Taufer (December 8, 2016)</a:t>
            </a:r>
            <a:b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Science </a:t>
            </a:r>
            <a:r>
              <a:rPr b="1"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354 </a:t>
            </a: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(6317), 1240-1241. [doi: 10.1126/science.aah6168]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Wilkinson, MD, Dumontier, M, Aalbersberg, IjJ, et al. 2016. The FAIR Guiding Principles for scientific data management and stewardship. Scientific Data, 3: 160018. DOI: https://doi.org/10.1038/sdata.2016.18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