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347" r:id="rId4"/>
    <p:sldId id="337" r:id="rId5"/>
    <p:sldId id="377" r:id="rId6"/>
    <p:sldId id="380" r:id="rId7"/>
    <p:sldId id="350" r:id="rId8"/>
    <p:sldId id="358" r:id="rId9"/>
    <p:sldId id="382" r:id="rId10"/>
    <p:sldId id="334" r:id="rId11"/>
    <p:sldId id="375" r:id="rId12"/>
    <p:sldId id="354" r:id="rId13"/>
    <p:sldId id="342" r:id="rId14"/>
    <p:sldId id="373" r:id="rId15"/>
    <p:sldId id="359" r:id="rId16"/>
    <p:sldId id="360" r:id="rId17"/>
    <p:sldId id="367" r:id="rId18"/>
    <p:sldId id="368" r:id="rId19"/>
    <p:sldId id="361" r:id="rId20"/>
    <p:sldId id="362" r:id="rId21"/>
    <p:sldId id="363" r:id="rId22"/>
    <p:sldId id="364" r:id="rId23"/>
    <p:sldId id="383" r:id="rId24"/>
    <p:sldId id="370" r:id="rId25"/>
    <p:sldId id="384" r:id="rId26"/>
    <p:sldId id="371" r:id="rId27"/>
    <p:sldId id="372" r:id="rId2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ard" initials="G" lastIdx="25" clrIdx="0">
    <p:extLst>
      <p:ext uri="{19B8F6BF-5375-455C-9EA6-DF929625EA0E}">
        <p15:presenceInfo xmlns:p15="http://schemas.microsoft.com/office/powerpoint/2012/main" userId="Gera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5" autoAdjust="0"/>
    <p:restoredTop sz="95244" autoAdjust="0"/>
  </p:normalViewPr>
  <p:slideViewPr>
    <p:cSldViewPr snapToGrid="0">
      <p:cViewPr varScale="1">
        <p:scale>
          <a:sx n="90" d="100"/>
          <a:sy n="90" d="100"/>
        </p:scale>
        <p:origin x="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Cliquez pour déplacer la diapo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F2078613-E1A0-484B-8804-109B46AEFE6F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3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strike="noStrike" spc="-1" dirty="0">
                <a:latin typeface="+mn-lt"/>
              </a:rPr>
              <a:t>Hi </a:t>
            </a:r>
            <a:r>
              <a:rPr lang="fr-FR" sz="2000" b="0" strike="noStrike" spc="-1" dirty="0" err="1">
                <a:latin typeface="+mn-lt"/>
              </a:rPr>
              <a:t>every</a:t>
            </a:r>
            <a:r>
              <a:rPr lang="fr-FR" sz="2000" b="0" strike="noStrike" spc="-1" dirty="0">
                <a:latin typeface="+mn-lt"/>
              </a:rPr>
              <a:t> body,  </a:t>
            </a:r>
            <a:endParaRPr lang="en-US" sz="2000" b="0" strike="noStrike" spc="-1" dirty="0">
              <a:latin typeface="+mn-lt"/>
            </a:endParaRPr>
          </a:p>
        </p:txBody>
      </p:sp>
      <p:sp>
        <p:nvSpPr>
          <p:cNvPr id="639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6240436C-F949-4386-A746-9B147658648E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308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Data </a:t>
            </a: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9899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2170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0969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62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5641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8007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algn="just">
              <a:defRPr/>
            </a:pPr>
            <a:r>
              <a:rPr lang="en-US" sz="2000" b="1" spc="-1" dirty="0"/>
              <a:t>personal experience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000" b="1" spc="-1" dirty="0"/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000" b="1" spc="-1" dirty="0"/>
          </a:p>
          <a:p>
            <a:pPr algn="just"/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9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632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407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Script 1</a:t>
            </a: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4259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6696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Script 1</a:t>
            </a: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031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5503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518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16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184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17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2905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8150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DHS OOC</a:t>
            </a: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0364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20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6264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21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5847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22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56414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23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6214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72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AAD80D-83FE-48CD-B7CA-4F5ED9616C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24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24662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49950" cy="3346450"/>
          </a:xfrm>
          <a:prstGeom prst="rect">
            <a:avLst/>
          </a:prstGeom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4920" cy="3905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681" name="CustomShape 3"/>
          <p:cNvSpPr/>
          <p:nvPr/>
        </p:nvSpPr>
        <p:spPr>
          <a:xfrm>
            <a:off x="3850560" y="9428760"/>
            <a:ext cx="2942280" cy="4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390A33-A23A-496B-8167-868204AD661F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25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34187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2078613-E1A0-484B-8804-109B46AEFE6F}" type="slidenum">
              <a:rPr lang="fr-FR" sz="1400" b="0" strike="noStrike" spc="-1" smtClean="0">
                <a:latin typeface="Times New Roman"/>
              </a:rPr>
              <a:t>26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964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18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latin typeface="Arial"/>
              </a:rPr>
              <a:t>Second niveau de plan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latin typeface="Arial"/>
              </a:rPr>
              <a:t>Troisième niveau de plan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latin typeface="Arial"/>
              </a:rPr>
              <a:t>Quatrième niveau de plan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latin typeface="Arial"/>
              </a:rPr>
              <a:t>Cinquième niveau de plan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latin typeface="Arial"/>
              </a:rPr>
              <a:t>Sixième niveau de plan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54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-131834" y="0"/>
            <a:ext cx="12188880" cy="6854760"/>
          </a:xfrm>
          <a:prstGeom prst="roundRect">
            <a:avLst>
              <a:gd name="adj" fmla="val 5080"/>
            </a:avLst>
          </a:prstGeom>
          <a:solidFill>
            <a:srgbClr val="FFFFFF"/>
          </a:solidFill>
          <a:ln w="76320">
            <a:solidFill>
              <a:srgbClr val="9DC3E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>
              <a:defRPr/>
            </a:pPr>
            <a:endParaRPr lang="fr-FR" spc="-1" dirty="0">
              <a:solidFill>
                <a:schemeClr val="accent1"/>
              </a:solidFill>
            </a:endParaRPr>
          </a:p>
        </p:txBody>
      </p:sp>
      <p:sp>
        <p:nvSpPr>
          <p:cNvPr id="88" name="CustomShape 7"/>
          <p:cNvSpPr/>
          <p:nvPr/>
        </p:nvSpPr>
        <p:spPr>
          <a:xfrm>
            <a:off x="7020328" y="3865698"/>
            <a:ext cx="4096291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fr-FR" sz="2000" b="1" strike="noStrike" spc="-1" dirty="0">
                <a:latin typeface="Bell MT" panose="02020503060305020303" pitchFamily="18" charset="0"/>
                <a:ea typeface="DejaVu Sans"/>
              </a:rPr>
              <a:t>Ali Ben Abbes</a:t>
            </a:r>
            <a:endParaRPr lang="fr-FR" sz="2000" strike="noStrike" spc="-1" dirty="0">
              <a:latin typeface="Bell MT" panose="02020503060305020303" pitchFamily="18" charset="0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fr-FR" sz="2000" spc="-1" dirty="0">
                <a:latin typeface="Bell MT" panose="02020503060305020303" pitchFamily="18" charset="0"/>
                <a:ea typeface="DejaVu Sans"/>
              </a:rPr>
              <a:t>ali.benabbes@fondationbiodiversite.fr</a:t>
            </a:r>
            <a:endParaRPr lang="fr-FR" sz="2000" strike="noStrike" spc="-1" dirty="0">
              <a:latin typeface="Bell MT" panose="02020503060305020303" pitchFamily="18" charset="0"/>
            </a:endParaRPr>
          </a:p>
        </p:txBody>
      </p:sp>
      <p:pic>
        <p:nvPicPr>
          <p:cNvPr id="92" name="Image 20"/>
          <p:cNvPicPr>
            <a:picLocks/>
          </p:cNvPicPr>
          <p:nvPr/>
        </p:nvPicPr>
        <p:blipFill>
          <a:blip r:embed="rId3"/>
          <a:stretch/>
        </p:blipFill>
        <p:spPr>
          <a:xfrm>
            <a:off x="1664347" y="1588526"/>
            <a:ext cx="1785938" cy="716756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94659" y="2756216"/>
            <a:ext cx="115995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b="1" spc="-1" dirty="0">
                <a:latin typeface="Bell MT" panose="02020503060305020303" pitchFamily="18" charset="0"/>
              </a:rPr>
              <a:t>Challenges in reproducibility of Deep Learning experiments - presentation of an example </a:t>
            </a:r>
            <a:endParaRPr lang="fr-FR" sz="2800" spc="-1" dirty="0">
              <a:latin typeface="Bell MT" panose="02020503060305020303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87903" y="6232536"/>
            <a:ext cx="98130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b="1" spc="-1" dirty="0">
                <a:latin typeface="Bell MT" panose="02020503060305020303" pitchFamily="18" charset="0"/>
              </a:rPr>
              <a:t>Round Table Brazil: Workflow management and reproducibility, March 25</a:t>
            </a:r>
            <a:r>
              <a:rPr lang="en-US" sz="1400" b="1" spc="-1" baseline="30000" dirty="0">
                <a:latin typeface="Bell MT" panose="02020503060305020303" pitchFamily="18" charset="0"/>
              </a:rPr>
              <a:t>th</a:t>
            </a:r>
            <a:r>
              <a:rPr lang="en-US" sz="1400" b="1" spc="-1" dirty="0">
                <a:latin typeface="Bell MT" panose="02020503060305020303" pitchFamily="18" charset="0"/>
              </a:rPr>
              <a:t> 2021</a:t>
            </a:r>
          </a:p>
        </p:txBody>
      </p:sp>
      <p:pic>
        <p:nvPicPr>
          <p:cNvPr id="12" name="Image 17"/>
          <p:cNvPicPr/>
          <p:nvPr/>
        </p:nvPicPr>
        <p:blipFill>
          <a:blip r:embed="rId4"/>
          <a:stretch/>
        </p:blipFill>
        <p:spPr>
          <a:xfrm>
            <a:off x="8474927" y="1712721"/>
            <a:ext cx="1778272" cy="638175"/>
          </a:xfrm>
          <a:prstGeom prst="rect">
            <a:avLst/>
          </a:prstGeom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156" y="1485606"/>
            <a:ext cx="2628900" cy="866775"/>
          </a:xfrm>
          <a:prstGeom prst="rect">
            <a:avLst/>
          </a:prstGeom>
        </p:spPr>
      </p:pic>
      <p:sp>
        <p:nvSpPr>
          <p:cNvPr id="13" name="CustomShape 8"/>
          <p:cNvSpPr/>
          <p:nvPr/>
        </p:nvSpPr>
        <p:spPr>
          <a:xfrm>
            <a:off x="624840" y="76612"/>
            <a:ext cx="10491779" cy="26146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en-US" sz="1600" b="1" spc="-1" dirty="0">
                <a:latin typeface="Bell MT" panose="02020503060305020303" pitchFamily="18" charset="0"/>
                <a:ea typeface="ＭＳ Ｐゴシック"/>
              </a:rPr>
              <a:t> </a:t>
            </a:r>
            <a:r>
              <a:rPr lang="en-US" sz="1600" b="1" spc="-1" baseline="30000" dirty="0">
                <a:latin typeface="Bell MT" panose="02020503060305020303" pitchFamily="18" charset="0"/>
                <a:ea typeface="ＭＳ Ｐゴシック"/>
              </a:rPr>
              <a:t>1 </a:t>
            </a:r>
            <a:r>
              <a:rPr lang="en-US" sz="1600" b="1" spc="-1" dirty="0">
                <a:latin typeface="Bell MT" panose="02020503060305020303" pitchFamily="18" charset="0"/>
                <a:ea typeface="ＭＳ Ｐゴシック"/>
              </a:rPr>
              <a:t>French Foundation for Biodiversity Research (FRB), Montpellier, France</a:t>
            </a:r>
            <a:endParaRPr lang="en-US" sz="1600" b="1" spc="-1" baseline="30000" dirty="0">
              <a:latin typeface="Bell MT" panose="02020503060305020303" pitchFamily="18" charset="0"/>
              <a:ea typeface="ＭＳ Ｐゴシック"/>
            </a:endParaRPr>
          </a:p>
          <a:p>
            <a:pPr algn="ctr"/>
            <a:r>
              <a:rPr lang="en-US" sz="1600" b="1" spc="-1" dirty="0">
                <a:latin typeface="Bell MT" panose="02020503060305020303" pitchFamily="18" charset="0"/>
                <a:ea typeface="ＭＳ Ｐゴシック"/>
              </a:rPr>
              <a:t> </a:t>
            </a:r>
            <a:r>
              <a:rPr lang="en-US" sz="1600" b="1" spc="-1" baseline="30000" dirty="0">
                <a:latin typeface="Bell MT" panose="02020503060305020303" pitchFamily="18" charset="0"/>
                <a:ea typeface="ＭＳ Ｐゴシック"/>
              </a:rPr>
              <a:t>2 </a:t>
            </a:r>
            <a:r>
              <a:rPr lang="fr-FR" sz="1600" b="1" spc="-1" dirty="0" err="1">
                <a:latin typeface="Bell MT" panose="02020503060305020303" pitchFamily="18" charset="0"/>
                <a:ea typeface="ＭＳ Ｐゴシック"/>
              </a:rPr>
              <a:t>Research</a:t>
            </a:r>
            <a:r>
              <a:rPr lang="fr-FR" sz="1600" b="1" spc="-1" dirty="0">
                <a:latin typeface="Bell MT" panose="02020503060305020303" pitchFamily="18" charset="0"/>
                <a:ea typeface="ＭＳ Ｐゴシック"/>
              </a:rPr>
              <a:t>-Team ICAR, LIRMM, Univ. Montpellier, CNRS, Montpellier, France</a:t>
            </a:r>
            <a:endParaRPr lang="fr-FR" sz="1600" b="1" spc="-1" baseline="30000" dirty="0">
              <a:latin typeface="Bell MT" panose="02020503060305020303" pitchFamily="18" charset="0"/>
              <a:ea typeface="ＭＳ Ｐゴシック"/>
            </a:endParaRPr>
          </a:p>
          <a:p>
            <a:pPr algn="ctr"/>
            <a:r>
              <a:rPr lang="en-US" sz="1600" b="1" spc="-1" dirty="0">
                <a:latin typeface="Bell MT" panose="02020503060305020303" pitchFamily="18" charset="0"/>
                <a:ea typeface="ＭＳ Ｐゴシック"/>
              </a:rPr>
              <a:t> </a:t>
            </a:r>
            <a:r>
              <a:rPr lang="en-US" sz="1600" b="1" spc="-1" baseline="30000" dirty="0">
                <a:latin typeface="Bell MT" panose="02020503060305020303" pitchFamily="18" charset="0"/>
                <a:ea typeface="ＭＳ Ｐゴシック"/>
              </a:rPr>
              <a:t>3</a:t>
            </a:r>
            <a:r>
              <a:rPr lang="fr-FR" sz="1600" b="1" spc="-1" dirty="0">
                <a:latin typeface="Bell MT" panose="02020503060305020303" pitchFamily="18" charset="0"/>
                <a:ea typeface="ＭＳ Ｐゴシック"/>
              </a:rPr>
              <a:t> ESPACE-DEV, Univ. Montpellier, IRD, UA, UG, UR, Montpellier, France </a:t>
            </a:r>
            <a:endParaRPr lang="fr-FR" sz="1600" b="0" strike="noStrike" spc="-1" baseline="30000" dirty="0">
              <a:latin typeface="Bell MT" panose="0202050306030502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ＭＳ Ｐゴシック"/>
              </a:rPr>
              <a:t> </a:t>
            </a:r>
            <a:r>
              <a:rPr kumimoji="0" lang="en-US" sz="1600" b="1" i="0" u="none" strike="noStrike" kern="1200" cap="none" spc="-1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ＭＳ Ｐゴシック"/>
              </a:rPr>
              <a:t>4</a:t>
            </a:r>
            <a:r>
              <a:rPr kumimoji="0" lang="fr-FR" sz="16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ＭＳ Ｐゴシック"/>
              </a:rPr>
              <a:t> Univ. Nîmes, France </a:t>
            </a:r>
            <a:endParaRPr kumimoji="0" lang="fr-FR" sz="1600" b="0" i="0" u="none" strike="noStrike" kern="1200" cap="none" spc="-1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ll MT" panose="02020503060305020303" pitchFamily="18" charset="0"/>
              <a:ea typeface="ＭＳ Ｐゴシック"/>
            </a:endParaRPr>
          </a:p>
          <a:p>
            <a:pPr algn="ctr">
              <a:lnSpc>
                <a:spcPct val="100000"/>
              </a:lnSpc>
            </a:pPr>
            <a:endParaRPr lang="fr-FR" sz="2000" b="1" strike="noStrike" spc="-1" dirty="0">
              <a:latin typeface="Bell MT" panose="02020503060305020303" pitchFamily="18" charset="0"/>
              <a:ea typeface="ＭＳ Ｐゴシック"/>
            </a:endParaRPr>
          </a:p>
          <a:p>
            <a:pPr algn="ctr">
              <a:lnSpc>
                <a:spcPct val="100000"/>
              </a:lnSpc>
            </a:pPr>
            <a:r>
              <a:rPr lang="fr-FR" sz="2000" b="1" strike="noStrike" spc="-1" dirty="0">
                <a:latin typeface="Calibri"/>
                <a:ea typeface="ＭＳ Ｐゴシック"/>
              </a:rPr>
              <a:t> </a:t>
            </a:r>
            <a:endParaRPr lang="fr-FR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000" b="0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0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3F25EA-949C-4D20-BF82-7958689B4E41}"/>
              </a:ext>
            </a:extLst>
          </p:cNvPr>
          <p:cNvSpPr txBox="1"/>
          <p:nvPr/>
        </p:nvSpPr>
        <p:spPr>
          <a:xfrm>
            <a:off x="294659" y="5370729"/>
            <a:ext cx="1006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spc="-1" dirty="0">
                <a:latin typeface="Bell MT" panose="02020503060305020303" pitchFamily="18" charset="0"/>
              </a:rPr>
              <a:t>Ali Ben Abbes</a:t>
            </a:r>
            <a:r>
              <a:rPr lang="fr-FR" sz="2000" b="1" spc="-1" baseline="30000" dirty="0">
                <a:latin typeface="Bell MT" panose="02020503060305020303" pitchFamily="18" charset="0"/>
              </a:rPr>
              <a:t>1</a:t>
            </a:r>
            <a:r>
              <a:rPr lang="fr-FR" sz="2000" b="1" spc="-1" dirty="0">
                <a:latin typeface="Bell MT" panose="02020503060305020303" pitchFamily="18" charset="0"/>
              </a:rPr>
              <a:t>, Laure Berti-Equille</a:t>
            </a:r>
            <a:r>
              <a:rPr lang="fr-FR" sz="2000" b="1" spc="-1" baseline="30000" dirty="0">
                <a:latin typeface="Bell MT" panose="02020503060305020303" pitchFamily="18" charset="0"/>
              </a:rPr>
              <a:t>3</a:t>
            </a:r>
            <a:r>
              <a:rPr lang="fr-FR" sz="2000" b="1" spc="-1" dirty="0">
                <a:latin typeface="Bell MT" panose="02020503060305020303" pitchFamily="18" charset="0"/>
              </a:rPr>
              <a:t>,  Marc Chaumont</a:t>
            </a:r>
            <a:r>
              <a:rPr lang="fr-FR" sz="2000" b="1" spc="-1" baseline="30000" dirty="0">
                <a:latin typeface="Bell MT" panose="02020503060305020303" pitchFamily="18" charset="0"/>
              </a:rPr>
              <a:t>2,4</a:t>
            </a:r>
            <a:r>
              <a:rPr lang="fr-FR" sz="2000" b="1" spc="-1" dirty="0">
                <a:latin typeface="Bell MT" panose="02020503060305020303" pitchFamily="18" charset="0"/>
              </a:rPr>
              <a:t>, Gérard Subsol</a:t>
            </a:r>
            <a:r>
              <a:rPr lang="fr-FR" sz="2000" b="1" spc="-1" baseline="30000" dirty="0">
                <a:latin typeface="Bell MT" panose="02020503060305020303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2</a:t>
            </a:fld>
            <a:endParaRPr lang="fr-FR" sz="1800" b="0" strike="noStrike" spc="-1">
              <a:latin typeface="Arial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Calibri"/>
                <a:ea typeface="DejaVu Sans"/>
              </a:rPr>
              <a:t>CONTEXTE &amp; MOTIVATIONS (3/3)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13600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General context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206778"/>
            <a:ext cx="123387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ell MT" panose="02020503060305020303" pitchFamily="18" charset="0"/>
              </a:rPr>
              <a:t>“</a:t>
            </a: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More than 70% of researchers have tried and failed to reproduce another scientist's experiments</a:t>
            </a:r>
            <a:r>
              <a:rPr lang="en-US" dirty="0">
                <a:latin typeface="Bell MT" panose="02020503060305020303" pitchFamily="18" charset="0"/>
              </a:rPr>
              <a:t>, and more than half have failed to reproduce their own experiments” [1]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ell MT" panose="02020503060305020303" pitchFamily="18" charset="0"/>
              </a:rPr>
              <a:t>“Authors </a:t>
            </a: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willingly submitting code </a:t>
            </a:r>
            <a:r>
              <a:rPr lang="en-US" dirty="0">
                <a:latin typeface="Bell MT" panose="02020503060305020303" pitchFamily="18" charset="0"/>
              </a:rPr>
              <a:t>is quickly increasing, from less </a:t>
            </a: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than 50% in 2018</a:t>
            </a:r>
            <a:r>
              <a:rPr lang="en-US" dirty="0">
                <a:latin typeface="Bell MT" panose="02020503060305020303" pitchFamily="18" charset="0"/>
              </a:rPr>
              <a:t>, to nearly </a:t>
            </a: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75%</a:t>
            </a:r>
            <a:r>
              <a:rPr lang="en-US" dirty="0">
                <a:latin typeface="Bell MT" panose="02020503060305020303" pitchFamily="18" charset="0"/>
              </a:rPr>
              <a:t>” (in 2019) [2]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ell MT" panose="02020503060305020303" pitchFamily="18" charset="0"/>
              </a:rPr>
              <a:t>“The number of participants in the </a:t>
            </a: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reproducibility challenges </a:t>
            </a:r>
            <a:r>
              <a:rPr lang="en-US" dirty="0">
                <a:latin typeface="Bell MT" panose="02020503060305020303" pitchFamily="18" charset="0"/>
              </a:rPr>
              <a:t>continues to increase” [2]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“Just </a:t>
            </a: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14.4%</a:t>
            </a:r>
            <a:r>
              <a:rPr lang="en-US" spc="-1" dirty="0">
                <a:latin typeface="Bell MT" panose="02020503060305020303" pitchFamily="18" charset="0"/>
              </a:rPr>
              <a:t> of participants had shared code, data, or both” [3]</a:t>
            </a:r>
            <a:endParaRPr lang="fr-FR" spc="-1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>
            <a:off x="5045291" y="3825718"/>
            <a:ext cx="567160" cy="6874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921698" y="4642645"/>
            <a:ext cx="9381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Bell MT" panose="02020503060305020303" pitchFamily="18" charset="0"/>
              </a:rPr>
              <a:t>Reproducibility is an important step to promote research</a:t>
            </a:r>
            <a:endParaRPr lang="fr-FR" sz="2400" b="1" dirty="0">
              <a:solidFill>
                <a:srgbClr val="FF0000"/>
              </a:solidFill>
              <a:latin typeface="Bell MT" panose="020205030603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813" y="5546474"/>
            <a:ext cx="1113612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i="1" dirty="0">
                <a:latin typeface="Bell MT" panose="02020503060305020303" pitchFamily="18" charset="0"/>
              </a:rPr>
              <a:t>[1] https://www.nature.com/news/1-500-scientists-lift-the-lid-on-reproducibility-1.19970</a:t>
            </a:r>
          </a:p>
          <a:p>
            <a:pPr algn="just"/>
            <a:r>
              <a:rPr lang="en-US" sz="1100" i="1" dirty="0">
                <a:latin typeface="Bell MT" panose="02020503060305020303" pitchFamily="18" charset="0"/>
              </a:rPr>
              <a:t>[2] </a:t>
            </a:r>
            <a:r>
              <a:rPr lang="en-US" sz="1100" i="1" dirty="0" err="1">
                <a:latin typeface="Bell MT" panose="02020503060305020303" pitchFamily="18" charset="0"/>
              </a:rPr>
              <a:t>Pineau</a:t>
            </a:r>
            <a:r>
              <a:rPr lang="en-US" sz="1100" i="1" dirty="0">
                <a:latin typeface="Bell MT" panose="02020503060305020303" pitchFamily="18" charset="0"/>
              </a:rPr>
              <a:t>, J., Vincent-Lamarre, P., Sinha, K., </a:t>
            </a:r>
            <a:r>
              <a:rPr lang="en-US" sz="1100" i="1" dirty="0" err="1">
                <a:latin typeface="Bell MT" panose="02020503060305020303" pitchFamily="18" charset="0"/>
              </a:rPr>
              <a:t>Larivière</a:t>
            </a:r>
            <a:r>
              <a:rPr lang="en-US" sz="1100" i="1" dirty="0">
                <a:latin typeface="Bell MT" panose="02020503060305020303" pitchFamily="18" charset="0"/>
              </a:rPr>
              <a:t>, V., </a:t>
            </a:r>
            <a:r>
              <a:rPr lang="en-US" sz="1100" i="1" dirty="0" err="1">
                <a:latin typeface="Bell MT" panose="02020503060305020303" pitchFamily="18" charset="0"/>
              </a:rPr>
              <a:t>Beygelzimer</a:t>
            </a:r>
            <a:r>
              <a:rPr lang="en-US" sz="1100" i="1" dirty="0">
                <a:latin typeface="Bell MT" panose="02020503060305020303" pitchFamily="18" charset="0"/>
              </a:rPr>
              <a:t>,  A., </a:t>
            </a:r>
            <a:r>
              <a:rPr lang="en-US" sz="1100" i="1" dirty="0" err="1">
                <a:latin typeface="Bell MT" panose="02020503060305020303" pitchFamily="18" charset="0"/>
              </a:rPr>
              <a:t>d’Alché</a:t>
            </a:r>
            <a:r>
              <a:rPr lang="en-US" sz="1100" i="1" dirty="0">
                <a:latin typeface="Bell MT" panose="02020503060305020303" pitchFamily="18" charset="0"/>
              </a:rPr>
              <a:t>-Buc, F., &amp; Larochelle, H. (2020). Improving  reproducibility in machine learning research (a report from the </a:t>
            </a:r>
            <a:r>
              <a:rPr lang="en-US" sz="1100" i="1" dirty="0" err="1">
                <a:latin typeface="Bell MT" panose="02020503060305020303" pitchFamily="18" charset="0"/>
              </a:rPr>
              <a:t>NeurIPS</a:t>
            </a:r>
            <a:r>
              <a:rPr lang="en-US" sz="1100" i="1" dirty="0">
                <a:latin typeface="Bell MT" panose="02020503060305020303" pitchFamily="18" charset="0"/>
              </a:rPr>
              <a:t>  2019 Reproducibility Program). </a:t>
            </a:r>
            <a:r>
              <a:rPr lang="en-US" sz="1100" i="1" dirty="0" err="1">
                <a:latin typeface="Bell MT" panose="02020503060305020303" pitchFamily="18" charset="0"/>
              </a:rPr>
              <a:t>arXiv</a:t>
            </a:r>
            <a:r>
              <a:rPr lang="en-US" sz="1100" i="1" dirty="0">
                <a:latin typeface="Bell MT" panose="02020503060305020303" pitchFamily="18" charset="0"/>
              </a:rPr>
              <a:t> preprint </a:t>
            </a:r>
            <a:r>
              <a:rPr lang="en-US" sz="1100" i="1" dirty="0" err="1">
                <a:latin typeface="Bell MT" panose="02020503060305020303" pitchFamily="18" charset="0"/>
              </a:rPr>
              <a:t>arXiv</a:t>
            </a:r>
            <a:r>
              <a:rPr lang="en-US" sz="1100" i="1" dirty="0">
                <a:latin typeface="Bell MT" panose="02020503060305020303" pitchFamily="18" charset="0"/>
              </a:rPr>
              <a:t> :2003.12206.</a:t>
            </a:r>
          </a:p>
          <a:p>
            <a:pPr algn="just"/>
            <a:r>
              <a:rPr lang="fr-FR" sz="1100" i="1" dirty="0">
                <a:latin typeface="Bell MT" panose="02020503060305020303" pitchFamily="18" charset="0"/>
              </a:rPr>
              <a:t>[3] </a:t>
            </a:r>
            <a:r>
              <a:rPr lang="en-US" sz="1100" i="1" dirty="0">
                <a:latin typeface="Bell MT" panose="02020503060305020303" pitchFamily="18" charset="0"/>
              </a:rPr>
              <a:t>Harris, </a:t>
            </a:r>
            <a:r>
              <a:rPr lang="en-US" sz="1100" i="1" dirty="0" err="1">
                <a:latin typeface="Bell MT" panose="02020503060305020303" pitchFamily="18" charset="0"/>
              </a:rPr>
              <a:t>Jenine</a:t>
            </a:r>
            <a:r>
              <a:rPr lang="en-US" sz="1100" i="1" dirty="0">
                <a:latin typeface="Bell MT" panose="02020503060305020303" pitchFamily="18" charset="0"/>
              </a:rPr>
              <a:t> K.; Johnson, Kimberly J.; Carothers, Bobbi J.; Combs, Todd B.; Luke, Douglas A.; Wang, </a:t>
            </a:r>
            <a:r>
              <a:rPr lang="en-US" sz="1100" i="1" dirty="0" err="1">
                <a:latin typeface="Bell MT" panose="02020503060305020303" pitchFamily="18" charset="0"/>
              </a:rPr>
              <a:t>Xiaoyan</a:t>
            </a:r>
            <a:r>
              <a:rPr lang="en-US" sz="1100" i="1" dirty="0">
                <a:latin typeface="Bell MT" panose="02020503060305020303" pitchFamily="18" charset="0"/>
              </a:rPr>
              <a:t> (2018). "Use of reproducible research practices in public health: A survey of public health analysts". PLOS ONE. 13 (9): e0202447.</a:t>
            </a:r>
          </a:p>
        </p:txBody>
      </p:sp>
    </p:spTree>
    <p:extLst>
      <p:ext uri="{BB962C8B-B14F-4D97-AF65-F5344CB8AC3E}">
        <p14:creationId xmlns:p14="http://schemas.microsoft.com/office/powerpoint/2010/main" val="29644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3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Reproducible Research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464714" y="757666"/>
            <a:ext cx="117272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Reproducibility: </a:t>
            </a:r>
            <a:r>
              <a:rPr lang="en-US" dirty="0">
                <a:latin typeface="Bell MT" panose="02020503060305020303" pitchFamily="18" charset="0"/>
              </a:rPr>
              <a:t>regenerate </a:t>
            </a:r>
            <a:r>
              <a:rPr lang="en-US" b="1" dirty="0">
                <a:latin typeface="Bell MT" panose="02020503060305020303" pitchFamily="18" charset="0"/>
              </a:rPr>
              <a:t>results</a:t>
            </a:r>
            <a:r>
              <a:rPr lang="en-US" dirty="0">
                <a:latin typeface="Bell MT" panose="02020503060305020303" pitchFamily="18" charset="0"/>
              </a:rPr>
              <a:t> using </a:t>
            </a:r>
            <a:r>
              <a:rPr lang="en-US" b="1" dirty="0">
                <a:latin typeface="Bell MT" panose="02020503060305020303" pitchFamily="18" charset="0"/>
              </a:rPr>
              <a:t>original data</a:t>
            </a:r>
            <a:r>
              <a:rPr lang="en-US" dirty="0">
                <a:latin typeface="Bell MT" panose="02020503060305020303" pitchFamily="18" charset="0"/>
              </a:rPr>
              <a:t>, </a:t>
            </a:r>
            <a:r>
              <a:rPr lang="en-US" b="1" dirty="0">
                <a:latin typeface="Bell MT" panose="02020503060305020303" pitchFamily="18" charset="0"/>
              </a:rPr>
              <a:t>software</a:t>
            </a:r>
            <a:r>
              <a:rPr lang="en-US" dirty="0">
                <a:latin typeface="Bell MT" panose="02020503060305020303" pitchFamily="18" charset="0"/>
              </a:rPr>
              <a:t>, </a:t>
            </a:r>
            <a:r>
              <a:rPr lang="en-US" b="1" dirty="0">
                <a:latin typeface="Bell MT" panose="02020503060305020303" pitchFamily="18" charset="0"/>
              </a:rPr>
              <a:t>and parameters</a:t>
            </a:r>
            <a:r>
              <a:rPr lang="en-US" dirty="0">
                <a:latin typeface="Bell MT" panose="02020503060305020303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Replicability: </a:t>
            </a:r>
            <a:r>
              <a:rPr lang="en-US" dirty="0">
                <a:latin typeface="Bell MT" panose="02020503060305020303" pitchFamily="18" charset="0"/>
              </a:rPr>
              <a:t>arrive at the </a:t>
            </a:r>
            <a:r>
              <a:rPr lang="en-US" b="1" dirty="0">
                <a:latin typeface="Bell MT" panose="02020503060305020303" pitchFamily="18" charset="0"/>
              </a:rPr>
              <a:t>same results </a:t>
            </a:r>
            <a:r>
              <a:rPr lang="en-US" dirty="0">
                <a:latin typeface="Bell MT" panose="02020503060305020303" pitchFamily="18" charset="0"/>
              </a:rPr>
              <a:t>using </a:t>
            </a:r>
            <a:r>
              <a:rPr lang="en-US" b="1" dirty="0">
                <a:latin typeface="Bell MT" panose="02020503060305020303" pitchFamily="18" charset="0"/>
              </a:rPr>
              <a:t>new data</a:t>
            </a:r>
            <a:endParaRPr lang="en-US" dirty="0">
              <a:latin typeface="Bell MT" panose="020205030603050203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Repeatability: </a:t>
            </a:r>
            <a:r>
              <a:rPr lang="en-US" b="1" dirty="0">
                <a:latin typeface="Bell MT" panose="02020503060305020303" pitchFamily="18" charset="0"/>
              </a:rPr>
              <a:t>re-run</a:t>
            </a:r>
            <a:r>
              <a:rPr lang="en-US" dirty="0">
                <a:latin typeface="Bell MT" panose="02020503060305020303" pitchFamily="18" charset="0"/>
              </a:rPr>
              <a:t> a published analysis pipeline and arrive at the </a:t>
            </a:r>
            <a:r>
              <a:rPr lang="en-US" b="1" dirty="0">
                <a:latin typeface="Bell MT" panose="02020503060305020303" pitchFamily="18" charset="0"/>
              </a:rPr>
              <a:t>same results</a:t>
            </a:r>
            <a:r>
              <a:rPr lang="en-US" dirty="0">
                <a:latin typeface="Bell MT" panose="02020503060305020303" pitchFamily="18" charset="0"/>
              </a:rPr>
              <a:t>.</a:t>
            </a:r>
            <a:endParaRPr lang="fr-FR" dirty="0">
              <a:latin typeface="Bell MT" panose="020205030603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58469" y="2225501"/>
            <a:ext cx="8299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Bell MT" panose="02020503060305020303" pitchFamily="18" charset="0"/>
              </a:rPr>
              <a:t>Hartley, M., &amp; Olsson, T. S. (2020). </a:t>
            </a:r>
            <a:r>
              <a:rPr lang="en-US" sz="1200" i="1" dirty="0" err="1">
                <a:latin typeface="Bell MT" panose="02020503060305020303" pitchFamily="18" charset="0"/>
              </a:rPr>
              <a:t>dtoolAI</a:t>
            </a:r>
            <a:r>
              <a:rPr lang="en-US" sz="1200" i="1" dirty="0">
                <a:latin typeface="Bell MT" panose="02020503060305020303" pitchFamily="18" charset="0"/>
              </a:rPr>
              <a:t> : Reproducibility for Deep Learning. Patterns, 1(5), 100073.</a:t>
            </a:r>
          </a:p>
        </p:txBody>
      </p:sp>
      <p:sp>
        <p:nvSpPr>
          <p:cNvPr id="4" name="Rectangle 3"/>
          <p:cNvSpPr/>
          <p:nvPr/>
        </p:nvSpPr>
        <p:spPr>
          <a:xfrm>
            <a:off x="3101852" y="3236286"/>
            <a:ext cx="535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Data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8128" y="3752087"/>
            <a:ext cx="8059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19358" y="3782036"/>
            <a:ext cx="8059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01852" y="430839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Results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79304" y="3662678"/>
            <a:ext cx="1406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SAME DATA</a:t>
            </a:r>
          </a:p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SAME ANALYSIS</a:t>
            </a:r>
            <a:endParaRPr lang="en-US" sz="12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cxnSp>
        <p:nvCxnSpPr>
          <p:cNvPr id="7" name="Connecteur en angle 6"/>
          <p:cNvCxnSpPr>
            <a:stCxn id="4" idx="1"/>
            <a:endCxn id="5" idx="0"/>
          </p:cNvCxnSpPr>
          <p:nvPr/>
        </p:nvCxnSpPr>
        <p:spPr>
          <a:xfrm rot="10800000" flipV="1">
            <a:off x="2121092" y="3390175"/>
            <a:ext cx="980761" cy="3619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en angle 8"/>
          <p:cNvCxnSpPr>
            <a:stCxn id="4" idx="3"/>
            <a:endCxn id="15" idx="0"/>
          </p:cNvCxnSpPr>
          <p:nvPr/>
        </p:nvCxnSpPr>
        <p:spPr>
          <a:xfrm>
            <a:off x="3637383" y="3390175"/>
            <a:ext cx="1084938" cy="3918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>
            <a:stCxn id="15" idx="2"/>
            <a:endCxn id="16" idx="3"/>
          </p:cNvCxnSpPr>
          <p:nvPr/>
        </p:nvCxnSpPr>
        <p:spPr>
          <a:xfrm rot="5400000">
            <a:off x="4087490" y="3827450"/>
            <a:ext cx="372469" cy="89719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/>
          <p:cNvCxnSpPr>
            <a:stCxn id="5" idx="2"/>
            <a:endCxn id="16" idx="1"/>
          </p:cNvCxnSpPr>
          <p:nvPr/>
        </p:nvCxnSpPr>
        <p:spPr>
          <a:xfrm rot="16200000" flipH="1">
            <a:off x="2410262" y="3770692"/>
            <a:ext cx="402418" cy="9807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70221" y="2816395"/>
            <a:ext cx="1526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Reproducible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9815" y="3229939"/>
            <a:ext cx="11883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Data1/Data2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539417" y="3746441"/>
            <a:ext cx="8059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140647" y="3776390"/>
            <a:ext cx="8059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923141" y="43027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Results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06080" y="3657032"/>
            <a:ext cx="1595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DIFFERENT DATA</a:t>
            </a:r>
          </a:p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SAME ANALYSIS</a:t>
            </a:r>
            <a:endParaRPr lang="en-US" sz="12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cxnSp>
        <p:nvCxnSpPr>
          <p:cNvPr id="36" name="Connecteur en angle 35"/>
          <p:cNvCxnSpPr>
            <a:endCxn id="32" idx="0"/>
          </p:cNvCxnSpPr>
          <p:nvPr/>
        </p:nvCxnSpPr>
        <p:spPr>
          <a:xfrm rot="10800000" flipV="1">
            <a:off x="5942381" y="3364131"/>
            <a:ext cx="695485" cy="3823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/>
          <p:cNvCxnSpPr>
            <a:stCxn id="31" idx="3"/>
            <a:endCxn id="33" idx="0"/>
          </p:cNvCxnSpPr>
          <p:nvPr/>
        </p:nvCxnSpPr>
        <p:spPr>
          <a:xfrm>
            <a:off x="7908154" y="3383828"/>
            <a:ext cx="635456" cy="3925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en angle 37"/>
          <p:cNvCxnSpPr>
            <a:stCxn id="33" idx="2"/>
            <a:endCxn id="34" idx="3"/>
          </p:cNvCxnSpPr>
          <p:nvPr/>
        </p:nvCxnSpPr>
        <p:spPr>
          <a:xfrm rot="5400000">
            <a:off x="7908779" y="3821804"/>
            <a:ext cx="372469" cy="89719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stCxn id="32" idx="2"/>
            <a:endCxn id="34" idx="1"/>
          </p:cNvCxnSpPr>
          <p:nvPr/>
        </p:nvCxnSpPr>
        <p:spPr>
          <a:xfrm rot="16200000" flipH="1">
            <a:off x="6231551" y="3765046"/>
            <a:ext cx="402418" cy="9807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6573603" y="2814507"/>
            <a:ext cx="123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Replicable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163940" y="5093309"/>
            <a:ext cx="535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Data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689904" y="5631688"/>
            <a:ext cx="940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 1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381446" y="5639059"/>
            <a:ext cx="940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 2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163940" y="616541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Results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603667" y="5519701"/>
            <a:ext cx="1881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SAME DATA</a:t>
            </a:r>
          </a:p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DIFFERENT ANALYSIS</a:t>
            </a:r>
            <a:endParaRPr lang="en-US" sz="12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cxnSp>
        <p:nvCxnSpPr>
          <p:cNvPr id="48" name="Connecteur en angle 47"/>
          <p:cNvCxnSpPr>
            <a:stCxn id="43" idx="1"/>
            <a:endCxn id="44" idx="0"/>
          </p:cNvCxnSpPr>
          <p:nvPr/>
        </p:nvCxnSpPr>
        <p:spPr>
          <a:xfrm rot="10800000" flipV="1">
            <a:off x="2160066" y="5247198"/>
            <a:ext cx="1003875" cy="38449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en angle 48"/>
          <p:cNvCxnSpPr>
            <a:stCxn id="43" idx="3"/>
            <a:endCxn id="45" idx="0"/>
          </p:cNvCxnSpPr>
          <p:nvPr/>
        </p:nvCxnSpPr>
        <p:spPr>
          <a:xfrm>
            <a:off x="3699471" y="5247198"/>
            <a:ext cx="1152136" cy="3918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>
            <a:stCxn id="45" idx="2"/>
            <a:endCxn id="46" idx="3"/>
          </p:cNvCxnSpPr>
          <p:nvPr/>
        </p:nvCxnSpPr>
        <p:spPr>
          <a:xfrm rot="5400000">
            <a:off x="4183177" y="5650874"/>
            <a:ext cx="372469" cy="9643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en angle 50"/>
          <p:cNvCxnSpPr>
            <a:stCxn id="44" idx="2"/>
            <a:endCxn id="46" idx="1"/>
          </p:cNvCxnSpPr>
          <p:nvPr/>
        </p:nvCxnSpPr>
        <p:spPr>
          <a:xfrm rot="16200000" flipH="1">
            <a:off x="2472082" y="5627447"/>
            <a:ext cx="379840" cy="100387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2973098" y="4718821"/>
            <a:ext cx="903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Robust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883504" y="5120829"/>
            <a:ext cx="11883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Data1/Data2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590216" y="5637331"/>
            <a:ext cx="940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 1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304336" y="5667280"/>
            <a:ext cx="940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Analysis 2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086830" y="61936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latin typeface="Bell MT" panose="02020503060305020303" pitchFamily="18" charset="0"/>
              </a:rPr>
              <a:t>Results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526558" y="5547922"/>
            <a:ext cx="1881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DIFFERENT DATA</a:t>
            </a:r>
          </a:p>
          <a:p>
            <a:pPr algn="ctr"/>
            <a:r>
              <a:rPr lang="fr-FR" sz="1200" b="1" spc="-1" dirty="0">
                <a:solidFill>
                  <a:srgbClr val="00B050"/>
                </a:solidFill>
                <a:latin typeface="Bell MT" panose="02020503060305020303" pitchFamily="18" charset="0"/>
              </a:rPr>
              <a:t>DIFFERENT ANALYSIS</a:t>
            </a:r>
            <a:endParaRPr lang="en-US" sz="12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cxnSp>
        <p:nvCxnSpPr>
          <p:cNvPr id="58" name="Connecteur en angle 57"/>
          <p:cNvCxnSpPr>
            <a:endCxn id="54" idx="0"/>
          </p:cNvCxnSpPr>
          <p:nvPr/>
        </p:nvCxnSpPr>
        <p:spPr>
          <a:xfrm rot="10800000" flipV="1">
            <a:off x="6060378" y="5255021"/>
            <a:ext cx="628289" cy="3823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en angle 58"/>
          <p:cNvCxnSpPr>
            <a:stCxn id="53" idx="3"/>
            <a:endCxn id="55" idx="0"/>
          </p:cNvCxnSpPr>
          <p:nvPr/>
        </p:nvCxnSpPr>
        <p:spPr>
          <a:xfrm>
            <a:off x="8071843" y="5274718"/>
            <a:ext cx="702654" cy="3925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en angle 59"/>
          <p:cNvCxnSpPr>
            <a:stCxn id="55" idx="2"/>
            <a:endCxn id="56" idx="3"/>
          </p:cNvCxnSpPr>
          <p:nvPr/>
        </p:nvCxnSpPr>
        <p:spPr>
          <a:xfrm rot="5400000">
            <a:off x="8106067" y="5679095"/>
            <a:ext cx="372469" cy="9643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en angle 60"/>
          <p:cNvCxnSpPr>
            <a:stCxn id="54" idx="2"/>
            <a:endCxn id="56" idx="1"/>
          </p:cNvCxnSpPr>
          <p:nvPr/>
        </p:nvCxnSpPr>
        <p:spPr>
          <a:xfrm rot="16200000" flipH="1">
            <a:off x="6372394" y="5633090"/>
            <a:ext cx="402418" cy="10264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555199" y="4701639"/>
            <a:ext cx="1567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Bell MT" panose="02020503060305020303" pitchFamily="18" charset="0"/>
              </a:rPr>
              <a:t>Generalisable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00B97B1-02D2-4709-B2E5-D9A00AA678C1}"/>
              </a:ext>
            </a:extLst>
          </p:cNvPr>
          <p:cNvSpPr/>
          <p:nvPr/>
        </p:nvSpPr>
        <p:spPr>
          <a:xfrm>
            <a:off x="2405569" y="6477815"/>
            <a:ext cx="8299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Bell MT" panose="02020503060305020303" pitchFamily="18" charset="0"/>
              </a:rPr>
              <a:t>https://the-turing-way.netlify.app/welcome</a:t>
            </a:r>
          </a:p>
        </p:txBody>
      </p:sp>
    </p:spTree>
    <p:extLst>
      <p:ext uri="{BB962C8B-B14F-4D97-AF65-F5344CB8AC3E}">
        <p14:creationId xmlns:p14="http://schemas.microsoft.com/office/powerpoint/2010/main" val="224670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/>
      <p:bldP spid="16" grpId="0"/>
      <p:bldP spid="17" grpId="0"/>
      <p:bldP spid="22" grpId="0"/>
      <p:bldP spid="31" grpId="0"/>
      <p:bldP spid="32" grpId="0"/>
      <p:bldP spid="33" grpId="0"/>
      <p:bldP spid="34" grpId="0"/>
      <p:bldP spid="35" grpId="0"/>
      <p:bldP spid="40" grpId="0"/>
      <p:bldP spid="43" grpId="0"/>
      <p:bldP spid="44" grpId="0"/>
      <p:bldP spid="45" grpId="0"/>
      <p:bldP spid="46" grpId="0"/>
      <p:bldP spid="47" grpId="0"/>
      <p:bldP spid="52" grpId="0"/>
      <p:bldP spid="53" grpId="0"/>
      <p:bldP spid="54" grpId="0"/>
      <p:bldP spid="55" grpId="0"/>
      <p:bldP spid="56" grpId="0"/>
      <p:bldP spid="57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4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Reproducible Research in Computer Science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625" y="4948333"/>
            <a:ext cx="814992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Motivations:</a:t>
            </a:r>
            <a:endParaRPr lang="en-US" spc="-1" dirty="0">
              <a:latin typeface="Bell MT" panose="02020503060305020303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More public datasets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Most method codes are available (major conferences and journals)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High pressure/workload on researchers to make their work reproducible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fr-FR" sz="1600" spc="-1" dirty="0">
              <a:latin typeface="Bell MT" panose="020205030603050203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625" y="789488"/>
            <a:ext cx="3045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Levels of reproducibility: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C8ECD7-B5FD-4BCA-89EE-893DAC348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703" y="1296425"/>
            <a:ext cx="8929511" cy="275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2C23AC-593A-4664-9ACF-CDFC17C27A9B}"/>
              </a:ext>
            </a:extLst>
          </p:cNvPr>
          <p:cNvSpPr/>
          <p:nvPr/>
        </p:nvSpPr>
        <p:spPr>
          <a:xfrm>
            <a:off x="4841385" y="4169924"/>
            <a:ext cx="8299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Bell MT" panose="02020503060305020303" pitchFamily="18" charset="0"/>
              </a:rPr>
              <a:t>Reproducible Research in Computational Science, R. Peng, Science, Dec. 2011:1226-1227</a:t>
            </a:r>
          </a:p>
        </p:txBody>
      </p:sp>
    </p:spTree>
    <p:extLst>
      <p:ext uri="{BB962C8B-B14F-4D97-AF65-F5344CB8AC3E}">
        <p14:creationId xmlns:p14="http://schemas.microsoft.com/office/powerpoint/2010/main" val="1241416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5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2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How Deep Learning works? </a:t>
            </a:r>
          </a:p>
        </p:txBody>
      </p:sp>
      <p:pic>
        <p:nvPicPr>
          <p:cNvPr id="29" name="Picture 15" descr="C:\Users\LENOVO\Desktop\ay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163" y="1859490"/>
            <a:ext cx="8284191" cy="440055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69749" y="1140054"/>
            <a:ext cx="114490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70C0"/>
                </a:solidFill>
                <a:latin typeface="Bell MT" panose="02020503060305020303" pitchFamily="18" charset="0"/>
              </a:rPr>
              <a:t>Deep learning </a:t>
            </a:r>
            <a:r>
              <a:rPr lang="en-US" dirty="0">
                <a:latin typeface="Bell MT" panose="02020503060305020303" pitchFamily="18" charset="0"/>
              </a:rPr>
              <a:t>is a branch of machine learning algorithms based on a neural network composed of multiple layers to extract high-level features from data and to use them for classification and regression. </a:t>
            </a:r>
          </a:p>
        </p:txBody>
      </p:sp>
    </p:spTree>
    <p:extLst>
      <p:ext uri="{BB962C8B-B14F-4D97-AF65-F5344CB8AC3E}">
        <p14:creationId xmlns:p14="http://schemas.microsoft.com/office/powerpoint/2010/main" val="400991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6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2" name="CustomShape 6"/>
          <p:cNvSpPr/>
          <p:nvPr/>
        </p:nvSpPr>
        <p:spPr>
          <a:xfrm>
            <a:off x="2577960" y="-25560"/>
            <a:ext cx="703260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b="0" strike="noStrike" spc="-1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A Deep Learning Procedure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135" y="3939397"/>
            <a:ext cx="2152075" cy="21886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26044" y="3193906"/>
            <a:ext cx="2576258" cy="6367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Bell MT" panose="02020503060305020303" pitchFamily="18" charset="0"/>
              </a:rPr>
              <a:t>Neural Network Model</a:t>
            </a:r>
            <a:endParaRPr lang="en-US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9896" y="1340953"/>
            <a:ext cx="1057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-1" dirty="0">
                <a:latin typeface="Bell MT" panose="02020503060305020303" pitchFamily="18" charset="0"/>
              </a:rPr>
              <a:t>Data Set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93268" y="1808309"/>
            <a:ext cx="2750727" cy="918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Bell MT" panose="02020503060305020303" pitchFamily="18" charset="0"/>
              </a:rPr>
              <a:t>Data Augmentation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latin typeface="Bell MT" panose="02020503060305020303" pitchFamily="18" charset="0"/>
              </a:rPr>
              <a:t>+</a:t>
            </a:r>
          </a:p>
          <a:p>
            <a:pPr algn="ctr"/>
            <a:r>
              <a:rPr lang="fr-FR" b="1" dirty="0" err="1">
                <a:solidFill>
                  <a:schemeClr val="tx1"/>
                </a:solidFill>
                <a:latin typeface="Bell MT" panose="02020503060305020303" pitchFamily="18" charset="0"/>
              </a:rPr>
              <a:t>Normalization</a:t>
            </a:r>
            <a:endParaRPr lang="fr-FR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87998" y="2663849"/>
            <a:ext cx="2576258" cy="6367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Bell MT" panose="02020503060305020303" pitchFamily="18" charset="0"/>
              </a:rPr>
              <a:t>Training</a:t>
            </a:r>
            <a:endParaRPr lang="en-US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>
            <a:off x="4402302" y="3512287"/>
            <a:ext cx="2587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672379" y="2430262"/>
            <a:ext cx="0" cy="10820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4688278" y="2971274"/>
            <a:ext cx="38382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087998" y="4258296"/>
            <a:ext cx="2576258" cy="6367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tx1"/>
                </a:solidFill>
                <a:latin typeface="Bell MT" panose="02020503060305020303" pitchFamily="18" charset="0"/>
              </a:rPr>
              <a:t>Hyperparameters</a:t>
            </a:r>
            <a:r>
              <a:rPr lang="fr-FR" b="1" dirty="0">
                <a:solidFill>
                  <a:schemeClr val="tx1"/>
                </a:solidFill>
                <a:latin typeface="Bell MT" panose="02020503060305020303" pitchFamily="18" charset="0"/>
              </a:rPr>
              <a:t> </a:t>
            </a:r>
            <a:endParaRPr lang="en-US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cxnSp>
        <p:nvCxnSpPr>
          <p:cNvPr id="23" name="Connecteur droit avec flèche 22"/>
          <p:cNvCxnSpPr>
            <a:stCxn id="32" idx="0"/>
          </p:cNvCxnSpPr>
          <p:nvPr/>
        </p:nvCxnSpPr>
        <p:spPr>
          <a:xfrm flipV="1">
            <a:off x="6376127" y="3300612"/>
            <a:ext cx="0" cy="9576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420985" y="3051304"/>
            <a:ext cx="3150649" cy="3145967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420985" y="1301985"/>
            <a:ext cx="3150649" cy="160626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34545" y="2430261"/>
            <a:ext cx="3150649" cy="108202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834545" y="4015368"/>
            <a:ext cx="3150649" cy="108202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101644" y="2658309"/>
            <a:ext cx="2576258" cy="6367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Bell MT" panose="02020503060305020303" pitchFamily="18" charset="0"/>
              </a:rPr>
              <a:t>Test and Evaluation</a:t>
            </a:r>
            <a:endParaRPr lang="en-US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cxnSp>
        <p:nvCxnSpPr>
          <p:cNvPr id="40" name="Connecteur droit avec flèche 39"/>
          <p:cNvCxnSpPr/>
          <p:nvPr/>
        </p:nvCxnSpPr>
        <p:spPr>
          <a:xfrm>
            <a:off x="7701924" y="2965734"/>
            <a:ext cx="38382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343995" y="2430261"/>
            <a:ext cx="3170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44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7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ctangle 1"/>
          <p:cNvSpPr/>
          <p:nvPr/>
        </p:nvSpPr>
        <p:spPr>
          <a:xfrm>
            <a:off x="2088094" y="89832"/>
            <a:ext cx="7886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The Machine Learning Reproducibility Checklist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211676" y="2911778"/>
            <a:ext cx="2101933" cy="9025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32904" y="4726579"/>
            <a:ext cx="2101933" cy="9025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  <p:cxnSp>
        <p:nvCxnSpPr>
          <p:cNvPr id="6" name="Connecteur droit avec flèche 5"/>
          <p:cNvCxnSpPr>
            <a:cxnSpLocks/>
            <a:stCxn id="3" idx="3"/>
            <a:endCxn id="15" idx="1"/>
          </p:cNvCxnSpPr>
          <p:nvPr/>
        </p:nvCxnSpPr>
        <p:spPr>
          <a:xfrm>
            <a:off x="2313609" y="3363041"/>
            <a:ext cx="1067499" cy="58519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3" idx="3"/>
            <a:endCxn id="16" idx="1"/>
          </p:cNvCxnSpPr>
          <p:nvPr/>
        </p:nvCxnSpPr>
        <p:spPr>
          <a:xfrm>
            <a:off x="2313609" y="3363041"/>
            <a:ext cx="1019295" cy="181480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70003" y="3106582"/>
            <a:ext cx="2185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spc="-1" dirty="0">
                <a:latin typeface="Bell MT" panose="02020503060305020303" pitchFamily="18" charset="0"/>
              </a:rPr>
              <a:t>ML Reproducibility</a:t>
            </a:r>
          </a:p>
          <a:p>
            <a:pPr algn="ctr"/>
            <a:r>
              <a:rPr lang="en-US" b="1" spc="-1" dirty="0">
                <a:latin typeface="Bell MT" panose="02020503060305020303" pitchFamily="18" charset="0"/>
              </a:rPr>
              <a:t> Checklist </a:t>
            </a:r>
            <a:endParaRPr lang="fr-FR" spc="-1" dirty="0">
              <a:latin typeface="Bell MT" panose="02020503060305020303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606223" y="4852852"/>
            <a:ext cx="1555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spc="-1" dirty="0">
                <a:latin typeface="Bell MT" panose="02020503060305020303" pitchFamily="18" charset="0"/>
              </a:rPr>
              <a:t>Experimental</a:t>
            </a:r>
          </a:p>
          <a:p>
            <a:pPr algn="ctr"/>
            <a:r>
              <a:rPr lang="en-US" b="1" spc="-1" dirty="0">
                <a:latin typeface="Bell MT" panose="02020503060305020303" pitchFamily="18" charset="0"/>
              </a:rPr>
              <a:t> results</a:t>
            </a:r>
            <a:endParaRPr lang="fr-FR" spc="-1" dirty="0">
              <a:latin typeface="Bell MT" panose="02020503060305020303" pitchFamily="18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BABD17C-A3A6-40C4-AD8D-071F567FCCD6}"/>
              </a:ext>
            </a:extLst>
          </p:cNvPr>
          <p:cNvGrpSpPr/>
          <p:nvPr/>
        </p:nvGrpSpPr>
        <p:grpSpPr>
          <a:xfrm>
            <a:off x="3381108" y="3496972"/>
            <a:ext cx="8197933" cy="902525"/>
            <a:chOff x="3332905" y="1139200"/>
            <a:chExt cx="8197933" cy="902525"/>
          </a:xfrm>
        </p:grpSpPr>
        <p:sp>
          <p:nvSpPr>
            <p:cNvPr id="15" name="Rectangle 14"/>
            <p:cNvSpPr/>
            <p:nvPr/>
          </p:nvSpPr>
          <p:spPr>
            <a:xfrm>
              <a:off x="3332905" y="1139200"/>
              <a:ext cx="2101933" cy="9025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84706" y="1376662"/>
              <a:ext cx="701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spc="-1" dirty="0">
                  <a:latin typeface="Bell MT" panose="02020503060305020303" pitchFamily="18" charset="0"/>
                </a:rPr>
                <a:t>Code</a:t>
              </a:r>
              <a:endParaRPr lang="fr-FR" spc="-1" dirty="0">
                <a:latin typeface="Bell MT" panose="02020503060305020303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34838" y="1163641"/>
              <a:ext cx="6096000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742950" lvl="1" indent="-285750" algn="just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Specifications of environment and dependencies</a:t>
              </a:r>
            </a:p>
            <a:p>
              <a:pPr marL="742950" lvl="1" indent="-285750" algn="just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Link to a downloadable source code </a:t>
              </a:r>
            </a:p>
            <a:p>
              <a:pPr marL="742950" lvl="1" indent="-285750" algn="just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Detailed documentation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918FA62-0444-405D-8F1F-A889502EE290}"/>
              </a:ext>
            </a:extLst>
          </p:cNvPr>
          <p:cNvGrpSpPr/>
          <p:nvPr/>
        </p:nvGrpSpPr>
        <p:grpSpPr>
          <a:xfrm>
            <a:off x="3381108" y="908660"/>
            <a:ext cx="8233101" cy="1323439"/>
            <a:chOff x="2883746" y="2825964"/>
            <a:chExt cx="8233101" cy="13234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8819C87-AA60-49AA-97D4-C66A18B94306}"/>
                </a:ext>
              </a:extLst>
            </p:cNvPr>
            <p:cNvGrpSpPr/>
            <p:nvPr/>
          </p:nvGrpSpPr>
          <p:grpSpPr>
            <a:xfrm>
              <a:off x="2883746" y="2971473"/>
              <a:ext cx="2101933" cy="902525"/>
              <a:chOff x="2883746" y="2971473"/>
              <a:chExt cx="2101933" cy="902525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883746" y="2971473"/>
                <a:ext cx="2101933" cy="90252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450797" y="3230255"/>
                <a:ext cx="9678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spc="-1" dirty="0">
                    <a:latin typeface="Bell MT" panose="02020503060305020303" pitchFamily="18" charset="0"/>
                  </a:rPr>
                  <a:t>Dataset</a:t>
                </a:r>
                <a:endParaRPr lang="fr-FR" spc="-1" dirty="0">
                  <a:latin typeface="Bell MT" panose="02020503060305020303" pitchFamily="18" charset="0"/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5020847" y="2825964"/>
              <a:ext cx="6096000" cy="13234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Data collection process</a:t>
              </a:r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Detailed description</a:t>
              </a:r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Preprocessing steps</a:t>
              </a:r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Split Training/Evaluation</a:t>
              </a:r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Link to downloadable version of the dataset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5956380" y="472628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Bell MT" panose="02020503060305020303" pitchFamily="18" charset="0"/>
                <a:cs typeface="Calibri" panose="020F0502020204030204" pitchFamily="34" charset="0"/>
              </a:rPr>
              <a:t>How samples were allocated for training / validation / testing.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Bell MT" panose="02020503060305020303" pitchFamily="18" charset="0"/>
                <a:cs typeface="Calibri" panose="020F0502020204030204" pitchFamily="34" charset="0"/>
              </a:rPr>
              <a:t>Hyper-parameters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Bell MT" panose="02020503060305020303" pitchFamily="18" charset="0"/>
                <a:cs typeface="Calibri" panose="020F0502020204030204" pitchFamily="34" charset="0"/>
              </a:rPr>
              <a:t>Clear definition of evaluation indicators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1063" y="6305022"/>
            <a:ext cx="94170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Bell MT" panose="02020503060305020303" pitchFamily="18" charset="0"/>
              </a:rPr>
              <a:t>Reproduced from: www.cs.mcgill.ca/~jpineau/ReproducibilityChecklist.pdf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DB3C1D3-8C2C-45FE-BE9E-B8A29D5DE833}"/>
              </a:ext>
            </a:extLst>
          </p:cNvPr>
          <p:cNvGrpSpPr/>
          <p:nvPr/>
        </p:nvGrpSpPr>
        <p:grpSpPr>
          <a:xfrm>
            <a:off x="3368072" y="2292537"/>
            <a:ext cx="8246137" cy="973819"/>
            <a:chOff x="3284700" y="1105140"/>
            <a:chExt cx="8246137" cy="97381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1CEFC81-8A03-4D59-BFFC-6CB51F459F6D}"/>
                </a:ext>
              </a:extLst>
            </p:cNvPr>
            <p:cNvSpPr/>
            <p:nvPr/>
          </p:nvSpPr>
          <p:spPr>
            <a:xfrm>
              <a:off x="3284700" y="1105140"/>
              <a:ext cx="2101933" cy="9025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DF03753-C065-4A03-A49E-8D26FE384A72}"/>
                </a:ext>
              </a:extLst>
            </p:cNvPr>
            <p:cNvSpPr/>
            <p:nvPr/>
          </p:nvSpPr>
          <p:spPr>
            <a:xfrm>
              <a:off x="3763924" y="1376739"/>
              <a:ext cx="12398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spc="-1" dirty="0">
                  <a:latin typeface="Bell MT" panose="02020503060305020303" pitchFamily="18" charset="0"/>
                </a:rPr>
                <a:t>Algorithm</a:t>
              </a:r>
              <a:endParaRPr lang="fr-FR" spc="-1" dirty="0">
                <a:latin typeface="Bell MT" panose="02020503060305020303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A9FF681-5154-45D9-88ED-7E1D2F67BB4B}"/>
                </a:ext>
              </a:extLst>
            </p:cNvPr>
            <p:cNvSpPr/>
            <p:nvPr/>
          </p:nvSpPr>
          <p:spPr>
            <a:xfrm>
              <a:off x="5434837" y="1247962"/>
              <a:ext cx="6096000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742950" lvl="1" indent="-285750" algn="just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Description of mathematical setting, algorithm and model</a:t>
              </a:r>
            </a:p>
            <a:p>
              <a:pPr marL="742950" lvl="1" indent="-285750" algn="just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Assessment of assumptions</a:t>
              </a:r>
            </a:p>
            <a:p>
              <a:pPr marL="742950" lvl="1" indent="-285750" algn="just">
                <a:buFont typeface="Wingdings" panose="05000000000000000000" pitchFamily="2" charset="2"/>
                <a:buChar char="§"/>
              </a:pPr>
              <a:r>
                <a:rPr lang="en-US" sz="1600" dirty="0">
                  <a:latin typeface="Bell MT" panose="02020503060305020303" pitchFamily="18" charset="0"/>
                  <a:cs typeface="Calibri" panose="020F0502020204030204" pitchFamily="34" charset="0"/>
                </a:rPr>
                <a:t>Analysis of the complexity </a:t>
              </a:r>
            </a:p>
          </p:txBody>
        </p:sp>
      </p:grpSp>
      <p:cxnSp>
        <p:nvCxnSpPr>
          <p:cNvPr id="7" name="Connecteur droit avec flèche 6"/>
          <p:cNvCxnSpPr>
            <a:stCxn id="3" idx="3"/>
            <a:endCxn id="34" idx="1"/>
          </p:cNvCxnSpPr>
          <p:nvPr/>
        </p:nvCxnSpPr>
        <p:spPr>
          <a:xfrm flipV="1">
            <a:off x="2313609" y="2743800"/>
            <a:ext cx="1054463" cy="6192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3" idx="3"/>
            <a:endCxn id="13" idx="1"/>
          </p:cNvCxnSpPr>
          <p:nvPr/>
        </p:nvCxnSpPr>
        <p:spPr>
          <a:xfrm flipV="1">
            <a:off x="2313609" y="1505432"/>
            <a:ext cx="1067499" cy="185760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ccolade ouvrante 27"/>
          <p:cNvSpPr/>
          <p:nvPr/>
        </p:nvSpPr>
        <p:spPr>
          <a:xfrm>
            <a:off x="5626587" y="881617"/>
            <a:ext cx="404958" cy="1350481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ccolade ouvrante 41"/>
          <p:cNvSpPr/>
          <p:nvPr/>
        </p:nvSpPr>
        <p:spPr>
          <a:xfrm>
            <a:off x="5689482" y="2400077"/>
            <a:ext cx="404958" cy="884147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ccolade ouvrante 42"/>
          <p:cNvSpPr/>
          <p:nvPr/>
        </p:nvSpPr>
        <p:spPr>
          <a:xfrm>
            <a:off x="5626587" y="3412997"/>
            <a:ext cx="404958" cy="998407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ccolade ouvrante 43"/>
          <p:cNvSpPr/>
          <p:nvPr/>
        </p:nvSpPr>
        <p:spPr>
          <a:xfrm>
            <a:off x="5632470" y="4624736"/>
            <a:ext cx="404958" cy="998407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8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ctangle 1"/>
          <p:cNvSpPr/>
          <p:nvPr/>
        </p:nvSpPr>
        <p:spPr>
          <a:xfrm>
            <a:off x="2913166" y="89832"/>
            <a:ext cx="6236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Reproducibility difficulties in Deep Learning</a:t>
            </a:r>
          </a:p>
        </p:txBody>
      </p:sp>
      <p:sp>
        <p:nvSpPr>
          <p:cNvPr id="40" name="CustomShape 10">
            <a:extLst>
              <a:ext uri="{FF2B5EF4-FFF2-40B4-BE49-F238E27FC236}">
                <a16:creationId xmlns:a16="http://schemas.microsoft.com/office/drawing/2014/main" id="{0B9C1B87-002B-47AE-A3C5-ABE5665C3A51}"/>
              </a:ext>
            </a:extLst>
          </p:cNvPr>
          <p:cNvSpPr/>
          <p:nvPr/>
        </p:nvSpPr>
        <p:spPr>
          <a:xfrm>
            <a:off x="294580" y="1256409"/>
            <a:ext cx="11218940" cy="37841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2000" spc="-1" dirty="0">
                <a:latin typeface="Bell MT" panose="02020503060305020303" pitchFamily="18" charset="0"/>
              </a:rPr>
              <a:t>Access to the same data set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2000" spc="-1" dirty="0">
                <a:latin typeface="Bell MT" panose="02020503060305020303" pitchFamily="18" charset="0"/>
              </a:rPr>
              <a:t>Misspecification of the model or training procedure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2000" spc="-1" dirty="0">
                <a:latin typeface="Bell MT" panose="02020503060305020303" pitchFamily="18" charset="0"/>
              </a:rPr>
              <a:t>Availability of the code or errors in the code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2000" spc="-1" dirty="0">
                <a:latin typeface="Bell MT" panose="02020503060305020303" pitchFamily="18" charset="0"/>
              </a:rPr>
              <a:t>Insufficient description of the experiments.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2000" spc="-1" dirty="0">
                <a:latin typeface="Bell MT" panose="02020503060305020303" pitchFamily="18" charset="0"/>
              </a:rPr>
              <a:t>Difficult to recreate software environment (libraries, versions) used to generate original results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000" spc="-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48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9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2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1" strike="noStrike" spc="-1" dirty="0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1" strike="noStrike" spc="-1" dirty="0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Rectangle 17"/>
          <p:cNvSpPr/>
          <p:nvPr/>
        </p:nvSpPr>
        <p:spPr>
          <a:xfrm>
            <a:off x="334239" y="769334"/>
            <a:ext cx="4066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Bell MT" panose="02020503060305020303" pitchFamily="18" charset="0"/>
              </a:rPr>
              <a:t>Reproducibility of Yeh et al., (2020)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12" y="1190856"/>
            <a:ext cx="5402022" cy="210349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982" y="954000"/>
            <a:ext cx="3261154" cy="531781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39" y="3875851"/>
            <a:ext cx="5475014" cy="2513976"/>
          </a:xfrm>
          <a:prstGeom prst="rect">
            <a:avLst/>
          </a:prstGeom>
        </p:spPr>
      </p:pic>
      <p:sp>
        <p:nvSpPr>
          <p:cNvPr id="14" name="CustomShape 7"/>
          <p:cNvSpPr/>
          <p:nvPr/>
        </p:nvSpPr>
        <p:spPr>
          <a:xfrm>
            <a:off x="2577960" y="38417"/>
            <a:ext cx="7194600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A </a:t>
            </a:r>
            <a:r>
              <a:rPr lang="fr-FR" sz="2800" b="1" spc="-1" dirty="0" err="1">
                <a:solidFill>
                  <a:srgbClr val="FFFFFF"/>
                </a:solidFill>
                <a:latin typeface="Bell MT" panose="02020503060305020303" pitchFamily="18" charset="0"/>
              </a:rPr>
              <a:t>personal</a:t>
            </a:r>
            <a:r>
              <a:rPr lang="fr-FR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 </a:t>
            </a:r>
            <a:r>
              <a:rPr lang="fr-FR" sz="2800" b="1" spc="-1" dirty="0" err="1">
                <a:solidFill>
                  <a:srgbClr val="FFFFFF"/>
                </a:solidFill>
                <a:latin typeface="Bell MT" panose="02020503060305020303" pitchFamily="18" charset="0"/>
              </a:rPr>
              <a:t>experience</a:t>
            </a:r>
            <a:endParaRPr lang="fr-FR" sz="2800" spc="-1" dirty="0">
              <a:solidFill>
                <a:srgbClr val="FFFFFF"/>
              </a:solidFill>
              <a:latin typeface="Bell MT" panose="02020503060305020303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fr-FR" sz="2800" spc="-1" dirty="0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 </a:t>
            </a:r>
            <a:endParaRPr lang="fr-FR" sz="2800" b="0" strike="noStrike" spc="-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3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10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Reasons to reproduce (Yeh et al., 2020)</a:t>
            </a:r>
          </a:p>
        </p:txBody>
      </p:sp>
      <p:sp>
        <p:nvSpPr>
          <p:cNvPr id="324" name="CustomShape 10"/>
          <p:cNvSpPr/>
          <p:nvPr/>
        </p:nvSpPr>
        <p:spPr>
          <a:xfrm>
            <a:off x="229680" y="1486525"/>
            <a:ext cx="11729160" cy="38957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6140" indent="-342900" algn="just">
              <a:lnSpc>
                <a:spcPct val="20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b="1" spc="-1" dirty="0">
                <a:latin typeface="Bell MT" panose="02020503060305020303" pitchFamily="18" charset="0"/>
              </a:rPr>
              <a:t>Objective of the paper: </a:t>
            </a:r>
          </a:p>
          <a:p>
            <a:pPr marL="803340" lvl="1" indent="-342900" algn="just">
              <a:lnSpc>
                <a:spcPct val="20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infer well-being indicators from satellite images (multispectral Landsat and nightlight) images by Deep Learning techniques.</a:t>
            </a:r>
          </a:p>
          <a:p>
            <a:pPr marL="346140" indent="-342900" algn="just">
              <a:lnSpc>
                <a:spcPct val="20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 </a:t>
            </a:r>
            <a:r>
              <a:rPr lang="en-US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High prediction accuracy </a:t>
            </a:r>
            <a:r>
              <a:rPr lang="en-US" spc="-1" dirty="0">
                <a:latin typeface="Bell MT" panose="02020503060305020303" pitchFamily="18" charset="0"/>
              </a:rPr>
              <a:t>of </a:t>
            </a:r>
            <a:r>
              <a:rPr lang="en-US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70% </a:t>
            </a:r>
            <a:r>
              <a:rPr lang="en-US" spc="-1" dirty="0">
                <a:latin typeface="Bell MT" panose="02020503060305020303" pitchFamily="18" charset="0"/>
              </a:rPr>
              <a:t>at a village level and </a:t>
            </a:r>
            <a:r>
              <a:rPr lang="en-US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over 80%</a:t>
            </a:r>
            <a:r>
              <a:rPr lang="en-US" spc="-1" dirty="0">
                <a:latin typeface="Bell MT" panose="02020503060305020303" pitchFamily="18" charset="0"/>
              </a:rPr>
              <a:t> when data are aggregated </a:t>
            </a:r>
            <a:r>
              <a:rPr lang="en-US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to districts.</a:t>
            </a:r>
          </a:p>
          <a:p>
            <a:pPr marL="346140" indent="-342900" algn="just">
              <a:lnSpc>
                <a:spcPct val="20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pc="-1" dirty="0">
                <a:latin typeface="Bell MT" panose="02020503060305020303" pitchFamily="18" charset="0"/>
              </a:rPr>
              <a:t>Use a very large amount of data (surveys, images) across different time periods and many countries (23 countries Sub-Saharan Africa)</a:t>
            </a:r>
          </a:p>
          <a:p>
            <a:pPr marL="460440" lvl="1" algn="just">
              <a:lnSpc>
                <a:spcPct val="200000"/>
              </a:lnSpc>
              <a:buClr>
                <a:srgbClr val="002060"/>
              </a:buClr>
            </a:pPr>
            <a:r>
              <a:rPr lang="en-US" b="1" strike="noStrike" spc="-1" dirty="0">
                <a:solidFill>
                  <a:srgbClr val="FF0000"/>
                </a:solidFill>
                <a:latin typeface="Bell MT" panose="02020503060305020303" pitchFamily="18" charset="0"/>
              </a:rPr>
              <a:t>=&gt; A reference paper on this topic. </a:t>
            </a:r>
            <a:endParaRPr lang="fr-FR" b="1" strike="noStrike" spc="-1" dirty="0">
              <a:solidFill>
                <a:srgbClr val="FF000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11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Reproducibility of [Yeh et al., 2020]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86" y="961059"/>
            <a:ext cx="3648075" cy="609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58219"/>
            <a:ext cx="551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GitHub </a:t>
            </a:r>
            <a:r>
              <a:rPr lang="fr-FR" sz="1400" b="1" spc="-1" dirty="0" err="1">
                <a:solidFill>
                  <a:srgbClr val="0070C0"/>
                </a:solidFill>
                <a:latin typeface="Bell MT" panose="02020503060305020303" pitchFamily="18" charset="0"/>
              </a:rPr>
              <a:t>link</a:t>
            </a:r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</a:rPr>
              <a:t>: https://github.com/sustainlab-group/africa_poverty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631" y="986602"/>
            <a:ext cx="2533542" cy="169451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6" y="1629994"/>
            <a:ext cx="5123678" cy="485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12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8"/>
          <p:cNvSpPr/>
          <p:nvPr/>
        </p:nvSpPr>
        <p:spPr>
          <a:xfrm>
            <a:off x="622299" y="59040"/>
            <a:ext cx="11419883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Proposed methodology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357" y="3893810"/>
            <a:ext cx="1064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spc="-1" dirty="0">
                <a:latin typeface="Bell MT" panose="02020503060305020303" pitchFamily="18" charset="0"/>
              </a:rPr>
              <a:t>Original DHS</a:t>
            </a:r>
          </a:p>
          <a:p>
            <a:pPr algn="ctr"/>
            <a:r>
              <a:rPr lang="fr-FR" sz="1200" spc="-1" dirty="0">
                <a:latin typeface="Bell MT" panose="02020503060305020303" pitchFamily="18" charset="0"/>
              </a:rPr>
              <a:t> </a:t>
            </a:r>
            <a:r>
              <a:rPr lang="fr-FR" sz="1200" spc="-1" dirty="0" err="1">
                <a:latin typeface="Bell MT" panose="02020503060305020303" pitchFamily="18" charset="0"/>
              </a:rPr>
              <a:t>survey</a:t>
            </a:r>
            <a:r>
              <a:rPr lang="fr-FR" sz="1200" spc="-1" dirty="0">
                <a:latin typeface="Bell MT" panose="02020503060305020303" pitchFamily="18" charset="0"/>
              </a:rPr>
              <a:t> data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-46600" y="2235721"/>
            <a:ext cx="1230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spc="-1" dirty="0">
                <a:latin typeface="Bell MT" panose="02020503060305020303" pitchFamily="18" charset="0"/>
              </a:rPr>
              <a:t>Wealth </a:t>
            </a:r>
            <a:r>
              <a:rPr lang="fr-FR" sz="1200" spc="-1" dirty="0" err="1">
                <a:latin typeface="Bell MT" panose="02020503060305020303" pitchFamily="18" charset="0"/>
              </a:rPr>
              <a:t>indicator</a:t>
            </a:r>
            <a:endParaRPr lang="fr-FR" sz="1200" spc="-1" dirty="0">
              <a:latin typeface="Bell MT" panose="02020503060305020303" pitchFamily="18" charset="0"/>
            </a:endParaRPr>
          </a:p>
          <a:p>
            <a:pPr algn="ctr"/>
            <a:r>
              <a:rPr lang="fr-FR" sz="1200" spc="-1" dirty="0">
                <a:latin typeface="Bell MT" panose="02020503060305020303" pitchFamily="18" charset="0"/>
              </a:rPr>
              <a:t> </a:t>
            </a:r>
            <a:r>
              <a:rPr lang="fr-FR" sz="1200" spc="-1" dirty="0" err="1">
                <a:latin typeface="Bell MT" panose="02020503060305020303" pitchFamily="18" charset="0"/>
              </a:rPr>
              <a:t>preprocessing</a:t>
            </a:r>
            <a:endParaRPr lang="fr-FR" sz="1200" spc="-1" dirty="0">
              <a:latin typeface="Bell MT" panose="02020503060305020303" pitchFamily="18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35842" y="847936"/>
            <a:ext cx="11277678" cy="5001687"/>
            <a:chOff x="235842" y="847936"/>
            <a:chExt cx="11277678" cy="5001687"/>
          </a:xfrm>
        </p:grpSpPr>
        <p:grpSp>
          <p:nvGrpSpPr>
            <p:cNvPr id="26" name="Groupe 25"/>
            <p:cNvGrpSpPr/>
            <p:nvPr/>
          </p:nvGrpSpPr>
          <p:grpSpPr>
            <a:xfrm>
              <a:off x="235842" y="2905360"/>
              <a:ext cx="772913" cy="945280"/>
              <a:chOff x="235842" y="2905360"/>
              <a:chExt cx="772913" cy="945280"/>
            </a:xfrm>
          </p:grpSpPr>
          <p:sp>
            <p:nvSpPr>
              <p:cNvPr id="3" name="Organigramme : Bande perforée 2"/>
              <p:cNvSpPr/>
              <p:nvPr/>
            </p:nvSpPr>
            <p:spPr>
              <a:xfrm rot="5218278">
                <a:off x="149659" y="2991543"/>
                <a:ext cx="945280" cy="772913"/>
              </a:xfrm>
              <a:prstGeom prst="flowChartPunchedTap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23" name="Forme libre 22"/>
              <p:cNvSpPr/>
              <p:nvPr/>
            </p:nvSpPr>
            <p:spPr>
              <a:xfrm>
                <a:off x="296743" y="3081122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41" name="Forme libre 40"/>
              <p:cNvSpPr/>
              <p:nvPr/>
            </p:nvSpPr>
            <p:spPr>
              <a:xfrm>
                <a:off x="315331" y="3255824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42" name="Forme libre 41"/>
              <p:cNvSpPr/>
              <p:nvPr/>
            </p:nvSpPr>
            <p:spPr>
              <a:xfrm>
                <a:off x="423127" y="3419375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43" name="Forme libre 42"/>
              <p:cNvSpPr/>
              <p:nvPr/>
            </p:nvSpPr>
            <p:spPr>
              <a:xfrm>
                <a:off x="452864" y="3594077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</p:grpSp>
        <p:grpSp>
          <p:nvGrpSpPr>
            <p:cNvPr id="45" name="Groupe 44"/>
            <p:cNvGrpSpPr/>
            <p:nvPr/>
          </p:nvGrpSpPr>
          <p:grpSpPr>
            <a:xfrm>
              <a:off x="1436457" y="2883479"/>
              <a:ext cx="772913" cy="945280"/>
              <a:chOff x="235842" y="2905360"/>
              <a:chExt cx="772913" cy="945280"/>
            </a:xfrm>
          </p:grpSpPr>
          <p:sp>
            <p:nvSpPr>
              <p:cNvPr id="46" name="Organigramme : Bande perforée 45"/>
              <p:cNvSpPr/>
              <p:nvPr/>
            </p:nvSpPr>
            <p:spPr>
              <a:xfrm rot="5218278">
                <a:off x="149659" y="2991543"/>
                <a:ext cx="945280" cy="772913"/>
              </a:xfrm>
              <a:prstGeom prst="flowChartPunchedTap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47" name="Forme libre 46"/>
              <p:cNvSpPr/>
              <p:nvPr/>
            </p:nvSpPr>
            <p:spPr>
              <a:xfrm>
                <a:off x="296743" y="3081122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48" name="Forme libre 47"/>
              <p:cNvSpPr/>
              <p:nvPr/>
            </p:nvSpPr>
            <p:spPr>
              <a:xfrm>
                <a:off x="315331" y="3255824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49" name="Forme libre 48"/>
              <p:cNvSpPr/>
              <p:nvPr/>
            </p:nvSpPr>
            <p:spPr>
              <a:xfrm>
                <a:off x="423127" y="3419375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50" name="Forme libre 49"/>
              <p:cNvSpPr/>
              <p:nvPr/>
            </p:nvSpPr>
            <p:spPr>
              <a:xfrm>
                <a:off x="452864" y="3594077"/>
                <a:ext cx="459369" cy="91651"/>
              </a:xfrm>
              <a:custGeom>
                <a:avLst/>
                <a:gdLst>
                  <a:gd name="connsiteX0" fmla="*/ 0 w 512956"/>
                  <a:gd name="connsiteY0" fmla="*/ 112134 h 112134"/>
                  <a:gd name="connsiteX1" fmla="*/ 178420 w 512956"/>
                  <a:gd name="connsiteY1" fmla="*/ 622 h 112134"/>
                  <a:gd name="connsiteX2" fmla="*/ 278781 w 512956"/>
                  <a:gd name="connsiteY2" fmla="*/ 67529 h 112134"/>
                  <a:gd name="connsiteX3" fmla="*/ 334537 w 512956"/>
                  <a:gd name="connsiteY3" fmla="*/ 78680 h 112134"/>
                  <a:gd name="connsiteX4" fmla="*/ 468351 w 512956"/>
                  <a:gd name="connsiteY4" fmla="*/ 56378 h 112134"/>
                  <a:gd name="connsiteX5" fmla="*/ 468351 w 512956"/>
                  <a:gd name="connsiteY5" fmla="*/ 56378 h 112134"/>
                  <a:gd name="connsiteX6" fmla="*/ 512956 w 512956"/>
                  <a:gd name="connsiteY6" fmla="*/ 56378 h 112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956" h="112134">
                    <a:moveTo>
                      <a:pt x="0" y="112134"/>
                    </a:moveTo>
                    <a:cubicBezTo>
                      <a:pt x="65978" y="60095"/>
                      <a:pt x="131957" y="8056"/>
                      <a:pt x="178420" y="622"/>
                    </a:cubicBezTo>
                    <a:cubicBezTo>
                      <a:pt x="224884" y="-6812"/>
                      <a:pt x="252762" y="54519"/>
                      <a:pt x="278781" y="67529"/>
                    </a:cubicBezTo>
                    <a:cubicBezTo>
                      <a:pt x="304801" y="80539"/>
                      <a:pt x="302942" y="80538"/>
                      <a:pt x="334537" y="78680"/>
                    </a:cubicBezTo>
                    <a:cubicBezTo>
                      <a:pt x="366132" y="76822"/>
                      <a:pt x="468351" y="56378"/>
                      <a:pt x="468351" y="56378"/>
                    </a:cubicBezTo>
                    <a:lnTo>
                      <a:pt x="468351" y="56378"/>
                    </a:lnTo>
                    <a:lnTo>
                      <a:pt x="512956" y="5637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</p:grpSp>
        <p:cxnSp>
          <p:nvCxnSpPr>
            <p:cNvPr id="29" name="Connecteur droit avec flèche 28"/>
            <p:cNvCxnSpPr/>
            <p:nvPr/>
          </p:nvCxnSpPr>
          <p:spPr>
            <a:xfrm>
              <a:off x="977433" y="3301649"/>
              <a:ext cx="43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1295099" y="3941401"/>
              <a:ext cx="111665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spc="-1" dirty="0" err="1">
                  <a:latin typeface="Bell MT" panose="02020503060305020303" pitchFamily="18" charset="0"/>
                </a:rPr>
                <a:t>Extract</a:t>
              </a:r>
              <a:r>
                <a:rPr lang="fr-FR" sz="1200" spc="-1" dirty="0">
                  <a:latin typeface="Bell MT" panose="02020503060305020303" pitchFamily="18" charset="0"/>
                </a:rPr>
                <a:t>  </a:t>
              </a:r>
            </a:p>
            <a:p>
              <a:pPr algn="ctr"/>
              <a:r>
                <a:rPr lang="fr-FR" sz="1200" spc="-1" dirty="0">
                  <a:latin typeface="Bell MT" panose="02020503060305020303" pitchFamily="18" charset="0"/>
                </a:rPr>
                <a:t>locations </a:t>
              </a:r>
              <a:r>
                <a:rPr lang="fr-FR" sz="1200" spc="-1" dirty="0" err="1">
                  <a:latin typeface="Bell MT" panose="02020503060305020303" pitchFamily="18" charset="0"/>
                </a:rPr>
                <a:t>from</a:t>
              </a:r>
              <a:r>
                <a:rPr lang="fr-FR" sz="1200" spc="-1" dirty="0">
                  <a:latin typeface="Bell MT" panose="02020503060305020303" pitchFamily="18" charset="0"/>
                </a:rPr>
                <a:t> </a:t>
              </a:r>
            </a:p>
            <a:p>
              <a:pPr algn="ctr"/>
              <a:r>
                <a:rPr lang="fr-FR" sz="1200" spc="-1" dirty="0" err="1">
                  <a:latin typeface="Bell MT" panose="02020503060305020303" pitchFamily="18" charset="0"/>
                </a:rPr>
                <a:t>survey</a:t>
              </a:r>
              <a:r>
                <a:rPr lang="fr-FR" sz="1200" spc="-1" dirty="0">
                  <a:latin typeface="Bell MT" panose="02020503060305020303" pitchFamily="18" charset="0"/>
                </a:rPr>
                <a:t> data</a:t>
              </a:r>
            </a:p>
          </p:txBody>
        </p:sp>
        <p:cxnSp>
          <p:nvCxnSpPr>
            <p:cNvPr id="55" name="Connecteur droit avec flèche 54"/>
            <p:cNvCxnSpPr/>
            <p:nvPr/>
          </p:nvCxnSpPr>
          <p:spPr>
            <a:xfrm>
              <a:off x="1184058" y="2363726"/>
              <a:ext cx="0" cy="89209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rganigramme : Disque magnétique 36"/>
            <p:cNvSpPr/>
            <p:nvPr/>
          </p:nvSpPr>
          <p:spPr>
            <a:xfrm>
              <a:off x="2785155" y="2231028"/>
              <a:ext cx="1293541" cy="869795"/>
            </a:xfrm>
            <a:prstGeom prst="flowChartMagneticDisk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chemeClr val="tx1"/>
                </a:solidFill>
                <a:latin typeface="Bell MT" panose="02020503060305020303" pitchFamily="18" charset="0"/>
              </a:endParaRPr>
            </a:p>
            <a:p>
              <a:pPr algn="ctr"/>
              <a:r>
                <a:rPr lang="fr-FR" sz="1200" dirty="0">
                  <a:solidFill>
                    <a:schemeClr val="tx1"/>
                  </a:solidFill>
                  <a:latin typeface="Bell MT" panose="02020503060305020303" pitchFamily="18" charset="0"/>
                </a:rPr>
                <a:t>Landsat multispectral  images</a:t>
              </a:r>
            </a:p>
          </p:txBody>
        </p:sp>
        <p:sp>
          <p:nvSpPr>
            <p:cNvPr id="58" name="Organigramme : Disque magnétique 57"/>
            <p:cNvSpPr/>
            <p:nvPr/>
          </p:nvSpPr>
          <p:spPr>
            <a:xfrm>
              <a:off x="2898375" y="3637332"/>
              <a:ext cx="1293541" cy="869795"/>
            </a:xfrm>
            <a:prstGeom prst="flowChartMagneticDisk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Bell MT" panose="02020503060305020303" pitchFamily="18" charset="0"/>
                </a:rPr>
                <a:t>Nighlight</a:t>
              </a:r>
              <a:r>
                <a:rPr lang="fr-FR" sz="1200" dirty="0">
                  <a:solidFill>
                    <a:schemeClr val="tx1"/>
                  </a:solidFill>
                  <a:latin typeface="Bell MT" panose="02020503060305020303" pitchFamily="18" charset="0"/>
                </a:rPr>
                <a:t> satellite images</a:t>
              </a:r>
            </a:p>
          </p:txBody>
        </p:sp>
        <p:cxnSp>
          <p:nvCxnSpPr>
            <p:cNvPr id="44" name="Connecteur droit avec flèche 43"/>
            <p:cNvCxnSpPr>
              <a:stCxn id="46" idx="0"/>
              <a:endCxn id="37" idx="2"/>
            </p:cNvCxnSpPr>
            <p:nvPr/>
          </p:nvCxnSpPr>
          <p:spPr>
            <a:xfrm flipV="1">
              <a:off x="2131648" y="2665926"/>
              <a:ext cx="653507" cy="67385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>
              <a:stCxn id="46" idx="0"/>
              <a:endCxn id="58" idx="2"/>
            </p:cNvCxnSpPr>
            <p:nvPr/>
          </p:nvCxnSpPr>
          <p:spPr>
            <a:xfrm>
              <a:off x="2131648" y="3339783"/>
              <a:ext cx="766727" cy="73244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à coins arrondis 58"/>
            <p:cNvSpPr/>
            <p:nvPr/>
          </p:nvSpPr>
          <p:spPr>
            <a:xfrm>
              <a:off x="4752050" y="3042675"/>
              <a:ext cx="1091190" cy="6096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Bell MT" panose="02020503060305020303" pitchFamily="18" charset="0"/>
                </a:rPr>
                <a:t>Create</a:t>
              </a:r>
              <a:r>
                <a:rPr lang="fr-FR" sz="1200" dirty="0">
                  <a:solidFill>
                    <a:schemeClr val="tx1"/>
                  </a:solidFill>
                  <a:latin typeface="Bell MT" panose="02020503060305020303" pitchFamily="18" charset="0"/>
                </a:rPr>
                <a:t> TF-records</a:t>
              </a:r>
              <a:r>
                <a:rPr lang="fr-FR" dirty="0">
                  <a:latin typeface="Bell MT" panose="02020503060305020303" pitchFamily="18" charset="0"/>
                </a:rPr>
                <a:t> </a:t>
              </a:r>
            </a:p>
          </p:txBody>
        </p:sp>
        <p:cxnSp>
          <p:nvCxnSpPr>
            <p:cNvPr id="61" name="Connecteur droit avec flèche 60"/>
            <p:cNvCxnSpPr>
              <a:stCxn id="58" idx="4"/>
              <a:endCxn id="59" idx="1"/>
            </p:cNvCxnSpPr>
            <p:nvPr/>
          </p:nvCxnSpPr>
          <p:spPr>
            <a:xfrm flipV="1">
              <a:off x="4191916" y="3347475"/>
              <a:ext cx="560134" cy="72475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/>
            <p:cNvCxnSpPr/>
            <p:nvPr/>
          </p:nvCxnSpPr>
          <p:spPr>
            <a:xfrm>
              <a:off x="4078696" y="2629251"/>
              <a:ext cx="673353" cy="68154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avec flèche 71"/>
            <p:cNvCxnSpPr/>
            <p:nvPr/>
          </p:nvCxnSpPr>
          <p:spPr>
            <a:xfrm>
              <a:off x="2515011" y="1987938"/>
              <a:ext cx="0" cy="89209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cteur droit avec flèche 257"/>
            <p:cNvCxnSpPr/>
            <p:nvPr/>
          </p:nvCxnSpPr>
          <p:spPr>
            <a:xfrm flipH="1">
              <a:off x="2294829" y="1972229"/>
              <a:ext cx="220182" cy="153879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cteur droit avec flèche 260"/>
            <p:cNvCxnSpPr/>
            <p:nvPr/>
          </p:nvCxnSpPr>
          <p:spPr>
            <a:xfrm flipH="1">
              <a:off x="4293220" y="1931558"/>
              <a:ext cx="298430" cy="94847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cteur droit avec flèche 262"/>
            <p:cNvCxnSpPr/>
            <p:nvPr/>
          </p:nvCxnSpPr>
          <p:spPr>
            <a:xfrm flipH="1">
              <a:off x="4348840" y="1931558"/>
              <a:ext cx="242810" cy="188388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cteur droit avec flèche 264"/>
            <p:cNvCxnSpPr>
              <a:stCxn id="59" idx="3"/>
            </p:cNvCxnSpPr>
            <p:nvPr/>
          </p:nvCxnSpPr>
          <p:spPr>
            <a:xfrm flipV="1">
              <a:off x="5843240" y="2741627"/>
              <a:ext cx="356838" cy="605848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necteur droit avec flèche 266"/>
            <p:cNvCxnSpPr>
              <a:stCxn id="59" idx="3"/>
            </p:cNvCxnSpPr>
            <p:nvPr/>
          </p:nvCxnSpPr>
          <p:spPr>
            <a:xfrm flipV="1">
              <a:off x="5843240" y="3042675"/>
              <a:ext cx="568711" cy="30480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angle 267"/>
            <p:cNvSpPr/>
            <p:nvPr/>
          </p:nvSpPr>
          <p:spPr>
            <a:xfrm>
              <a:off x="6120282" y="2495471"/>
              <a:ext cx="5614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spc="-1" dirty="0">
                  <a:solidFill>
                    <a:srgbClr val="00B050"/>
                  </a:solidFill>
                  <a:latin typeface="Bell MT" panose="02020503060305020303" pitchFamily="18" charset="0"/>
                </a:rPr>
                <a:t>Train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308852" y="3071260"/>
              <a:ext cx="406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spc="-1" dirty="0">
                  <a:solidFill>
                    <a:srgbClr val="00B050"/>
                  </a:solidFill>
                  <a:latin typeface="Bell MT" panose="02020503060305020303" pitchFamily="18" charset="0"/>
                </a:rPr>
                <a:t>Val</a:t>
              </a:r>
            </a:p>
          </p:txBody>
        </p:sp>
        <p:grpSp>
          <p:nvGrpSpPr>
            <p:cNvPr id="314" name="Groupe 313"/>
            <p:cNvGrpSpPr/>
            <p:nvPr/>
          </p:nvGrpSpPr>
          <p:grpSpPr>
            <a:xfrm>
              <a:off x="6796179" y="1360974"/>
              <a:ext cx="2127433" cy="2160905"/>
              <a:chOff x="7549375" y="3941401"/>
              <a:chExt cx="2127433" cy="2160905"/>
            </a:xfrm>
          </p:grpSpPr>
          <p:sp>
            <p:nvSpPr>
              <p:cNvPr id="270" name="Ellipse 269"/>
              <p:cNvSpPr/>
              <p:nvPr/>
            </p:nvSpPr>
            <p:spPr>
              <a:xfrm>
                <a:off x="7549376" y="3941401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0" name="Ellipse 89"/>
              <p:cNvSpPr/>
              <p:nvPr/>
            </p:nvSpPr>
            <p:spPr>
              <a:xfrm>
                <a:off x="7549376" y="4507127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1" name="Ellipse 90"/>
              <p:cNvSpPr/>
              <p:nvPr/>
            </p:nvSpPr>
            <p:spPr>
              <a:xfrm>
                <a:off x="7549376" y="5103163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2" name="Ellipse 91"/>
              <p:cNvSpPr/>
              <p:nvPr/>
            </p:nvSpPr>
            <p:spPr>
              <a:xfrm>
                <a:off x="7549375" y="5688232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3" name="Ellipse 92"/>
              <p:cNvSpPr/>
              <p:nvPr/>
            </p:nvSpPr>
            <p:spPr>
              <a:xfrm>
                <a:off x="8437757" y="4249853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4" name="Ellipse 93"/>
              <p:cNvSpPr/>
              <p:nvPr/>
            </p:nvSpPr>
            <p:spPr>
              <a:xfrm>
                <a:off x="8437757" y="4815579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5" name="Ellipse 94"/>
              <p:cNvSpPr/>
              <p:nvPr/>
            </p:nvSpPr>
            <p:spPr>
              <a:xfrm>
                <a:off x="8437757" y="5411615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6" name="Ellipse 95"/>
              <p:cNvSpPr/>
              <p:nvPr/>
            </p:nvSpPr>
            <p:spPr>
              <a:xfrm>
                <a:off x="9241911" y="4509161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sp>
            <p:nvSpPr>
              <p:cNvPr id="97" name="Ellipse 96"/>
              <p:cNvSpPr/>
              <p:nvPr/>
            </p:nvSpPr>
            <p:spPr>
              <a:xfrm>
                <a:off x="9241911" y="5074887"/>
                <a:ext cx="434897" cy="414074"/>
              </a:xfrm>
              <a:prstGeom prst="ellips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  <p:cxnSp>
            <p:nvCxnSpPr>
              <p:cNvPr id="272" name="Connecteur droit 271"/>
              <p:cNvCxnSpPr>
                <a:stCxn id="270" idx="6"/>
                <a:endCxn id="93" idx="2"/>
              </p:cNvCxnSpPr>
              <p:nvPr/>
            </p:nvCxnSpPr>
            <p:spPr>
              <a:xfrm>
                <a:off x="7984273" y="4148438"/>
                <a:ext cx="453484" cy="3084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Connecteur droit 273"/>
              <p:cNvCxnSpPr>
                <a:stCxn id="270" idx="6"/>
                <a:endCxn id="94" idx="2"/>
              </p:cNvCxnSpPr>
              <p:nvPr/>
            </p:nvCxnSpPr>
            <p:spPr>
              <a:xfrm>
                <a:off x="7984273" y="4148438"/>
                <a:ext cx="453484" cy="87417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Connecteur droit 275"/>
              <p:cNvCxnSpPr>
                <a:stCxn id="270" idx="6"/>
                <a:endCxn id="95" idx="2"/>
              </p:cNvCxnSpPr>
              <p:nvPr/>
            </p:nvCxnSpPr>
            <p:spPr>
              <a:xfrm>
                <a:off x="7984273" y="4148438"/>
                <a:ext cx="453484" cy="14702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Connecteur droit 277"/>
              <p:cNvCxnSpPr>
                <a:stCxn id="90" idx="6"/>
                <a:endCxn id="93" idx="2"/>
              </p:cNvCxnSpPr>
              <p:nvPr/>
            </p:nvCxnSpPr>
            <p:spPr>
              <a:xfrm flipV="1">
                <a:off x="7984273" y="4456890"/>
                <a:ext cx="453484" cy="257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Connecteur droit 279"/>
              <p:cNvCxnSpPr>
                <a:stCxn id="90" idx="6"/>
                <a:endCxn id="94" idx="2"/>
              </p:cNvCxnSpPr>
              <p:nvPr/>
            </p:nvCxnSpPr>
            <p:spPr>
              <a:xfrm>
                <a:off x="7984273" y="4714164"/>
                <a:ext cx="453484" cy="3084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Connecteur droit 281"/>
              <p:cNvCxnSpPr>
                <a:stCxn id="90" idx="6"/>
                <a:endCxn id="95" idx="2"/>
              </p:cNvCxnSpPr>
              <p:nvPr/>
            </p:nvCxnSpPr>
            <p:spPr>
              <a:xfrm>
                <a:off x="7984273" y="4714164"/>
                <a:ext cx="453484" cy="9044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Connecteur droit 283"/>
              <p:cNvCxnSpPr>
                <a:stCxn id="91" idx="6"/>
                <a:endCxn id="93" idx="2"/>
              </p:cNvCxnSpPr>
              <p:nvPr/>
            </p:nvCxnSpPr>
            <p:spPr>
              <a:xfrm flipV="1">
                <a:off x="7984273" y="4456890"/>
                <a:ext cx="453484" cy="85331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Connecteur droit 285"/>
              <p:cNvCxnSpPr>
                <a:stCxn id="91" idx="6"/>
                <a:endCxn id="94" idx="2"/>
              </p:cNvCxnSpPr>
              <p:nvPr/>
            </p:nvCxnSpPr>
            <p:spPr>
              <a:xfrm flipV="1">
                <a:off x="7984273" y="5022616"/>
                <a:ext cx="453484" cy="2875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Connecteur droit 294"/>
              <p:cNvCxnSpPr>
                <a:stCxn id="91" idx="6"/>
                <a:endCxn id="95" idx="2"/>
              </p:cNvCxnSpPr>
              <p:nvPr/>
            </p:nvCxnSpPr>
            <p:spPr>
              <a:xfrm>
                <a:off x="7984273" y="5310200"/>
                <a:ext cx="453484" cy="3084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Connecteur droit 296"/>
              <p:cNvCxnSpPr>
                <a:stCxn id="92" idx="6"/>
                <a:endCxn id="93" idx="2"/>
              </p:cNvCxnSpPr>
              <p:nvPr/>
            </p:nvCxnSpPr>
            <p:spPr>
              <a:xfrm flipV="1">
                <a:off x="7984272" y="4456890"/>
                <a:ext cx="453485" cy="14383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Connecteur droit 298"/>
              <p:cNvCxnSpPr>
                <a:stCxn id="92" idx="6"/>
                <a:endCxn id="94" idx="2"/>
              </p:cNvCxnSpPr>
              <p:nvPr/>
            </p:nvCxnSpPr>
            <p:spPr>
              <a:xfrm flipV="1">
                <a:off x="7984272" y="5022616"/>
                <a:ext cx="453485" cy="87265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Connecteur droit 300"/>
              <p:cNvCxnSpPr>
                <a:stCxn id="92" idx="6"/>
                <a:endCxn id="95" idx="2"/>
              </p:cNvCxnSpPr>
              <p:nvPr/>
            </p:nvCxnSpPr>
            <p:spPr>
              <a:xfrm flipV="1">
                <a:off x="7984272" y="5618652"/>
                <a:ext cx="453485" cy="27661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Connecteur droit 302"/>
              <p:cNvCxnSpPr>
                <a:stCxn id="93" idx="6"/>
                <a:endCxn id="96" idx="2"/>
              </p:cNvCxnSpPr>
              <p:nvPr/>
            </p:nvCxnSpPr>
            <p:spPr>
              <a:xfrm>
                <a:off x="8872654" y="4456890"/>
                <a:ext cx="369257" cy="2593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Connecteur droit 304"/>
              <p:cNvCxnSpPr>
                <a:stCxn id="93" idx="6"/>
                <a:endCxn id="97" idx="2"/>
              </p:cNvCxnSpPr>
              <p:nvPr/>
            </p:nvCxnSpPr>
            <p:spPr>
              <a:xfrm>
                <a:off x="8872654" y="4456890"/>
                <a:ext cx="369257" cy="825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Connecteur droit 306"/>
              <p:cNvCxnSpPr>
                <a:stCxn id="94" idx="6"/>
                <a:endCxn id="96" idx="2"/>
              </p:cNvCxnSpPr>
              <p:nvPr/>
            </p:nvCxnSpPr>
            <p:spPr>
              <a:xfrm flipV="1">
                <a:off x="8872654" y="4716198"/>
                <a:ext cx="369257" cy="3064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Connecteur droit 308"/>
              <p:cNvCxnSpPr>
                <a:stCxn id="94" idx="6"/>
                <a:endCxn id="97" idx="2"/>
              </p:cNvCxnSpPr>
              <p:nvPr/>
            </p:nvCxnSpPr>
            <p:spPr>
              <a:xfrm>
                <a:off x="8872654" y="5022616"/>
                <a:ext cx="369257" cy="2593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Connecteur droit 310"/>
              <p:cNvCxnSpPr>
                <a:stCxn id="95" idx="6"/>
                <a:endCxn id="96" idx="2"/>
              </p:cNvCxnSpPr>
              <p:nvPr/>
            </p:nvCxnSpPr>
            <p:spPr>
              <a:xfrm flipV="1">
                <a:off x="8872654" y="4716198"/>
                <a:ext cx="369257" cy="90245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Connecteur droit 312"/>
              <p:cNvCxnSpPr>
                <a:stCxn id="95" idx="6"/>
                <a:endCxn id="97" idx="2"/>
              </p:cNvCxnSpPr>
              <p:nvPr/>
            </p:nvCxnSpPr>
            <p:spPr>
              <a:xfrm flipV="1">
                <a:off x="8872654" y="5281924"/>
                <a:ext cx="369257" cy="3367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6" name="Connecteur droit avec flèche 135"/>
            <p:cNvCxnSpPr/>
            <p:nvPr/>
          </p:nvCxnSpPr>
          <p:spPr>
            <a:xfrm>
              <a:off x="8880237" y="2433987"/>
              <a:ext cx="43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tangle à coins arrondis 136"/>
            <p:cNvSpPr/>
            <p:nvPr/>
          </p:nvSpPr>
          <p:spPr>
            <a:xfrm>
              <a:off x="9395250" y="2176548"/>
              <a:ext cx="1091190" cy="6096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tx1"/>
                  </a:solidFill>
                  <a:latin typeface="Bell MT" panose="02020503060305020303" pitchFamily="18" charset="0"/>
                </a:rPr>
                <a:t>Model</a:t>
              </a:r>
              <a:endParaRPr lang="fr-FR" b="1" dirty="0">
                <a:latin typeface="Bell MT" panose="02020503060305020303" pitchFamily="18" charset="0"/>
              </a:endParaRPr>
            </a:p>
          </p:txBody>
        </p:sp>
        <p:grpSp>
          <p:nvGrpSpPr>
            <p:cNvPr id="101" name="Groupe 100"/>
            <p:cNvGrpSpPr/>
            <p:nvPr/>
          </p:nvGrpSpPr>
          <p:grpSpPr>
            <a:xfrm>
              <a:off x="5854390" y="2786148"/>
              <a:ext cx="4086455" cy="927208"/>
              <a:chOff x="5854390" y="2786148"/>
              <a:chExt cx="4086455" cy="927208"/>
            </a:xfrm>
          </p:grpSpPr>
          <p:cxnSp>
            <p:nvCxnSpPr>
              <p:cNvPr id="84" name="Connecteur en arc 83"/>
              <p:cNvCxnSpPr>
                <a:endCxn id="137" idx="2"/>
              </p:cNvCxnSpPr>
              <p:nvPr/>
            </p:nvCxnSpPr>
            <p:spPr>
              <a:xfrm flipV="1">
                <a:off x="6627859" y="2786148"/>
                <a:ext cx="3312986" cy="919858"/>
              </a:xfrm>
              <a:prstGeom prst="curvedConnector2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Forme libre 99"/>
              <p:cNvSpPr/>
              <p:nvPr/>
            </p:nvSpPr>
            <p:spPr>
              <a:xfrm>
                <a:off x="5854390" y="3334215"/>
                <a:ext cx="769434" cy="379141"/>
              </a:xfrm>
              <a:custGeom>
                <a:avLst/>
                <a:gdLst>
                  <a:gd name="connsiteX0" fmla="*/ 0 w 769434"/>
                  <a:gd name="connsiteY0" fmla="*/ 0 h 379141"/>
                  <a:gd name="connsiteX1" fmla="*/ 769434 w 769434"/>
                  <a:gd name="connsiteY1" fmla="*/ 379141 h 379141"/>
                  <a:gd name="connsiteX2" fmla="*/ 769434 w 769434"/>
                  <a:gd name="connsiteY2" fmla="*/ 379141 h 379141"/>
                  <a:gd name="connsiteX3" fmla="*/ 769434 w 769434"/>
                  <a:gd name="connsiteY3" fmla="*/ 379141 h 37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9434" h="379141">
                    <a:moveTo>
                      <a:pt x="0" y="0"/>
                    </a:moveTo>
                    <a:lnTo>
                      <a:pt x="769434" y="379141"/>
                    </a:lnTo>
                    <a:lnTo>
                      <a:pt x="769434" y="379141"/>
                    </a:lnTo>
                    <a:lnTo>
                      <a:pt x="769434" y="379141"/>
                    </a:lnTo>
                  </a:path>
                </a:pathLst>
              </a:cu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Bell MT" panose="02020503060305020303" pitchFamily="18" charset="0"/>
                </a:endParaRPr>
              </a:p>
            </p:txBody>
          </p:sp>
        </p:grpSp>
        <p:sp>
          <p:nvSpPr>
            <p:cNvPr id="168" name="Rectangle 167"/>
            <p:cNvSpPr/>
            <p:nvPr/>
          </p:nvSpPr>
          <p:spPr>
            <a:xfrm>
              <a:off x="6583934" y="3727897"/>
              <a:ext cx="4885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spc="-1" dirty="0">
                  <a:solidFill>
                    <a:srgbClr val="00B050"/>
                  </a:solidFill>
                  <a:latin typeface="Bell MT" panose="02020503060305020303" pitchFamily="18" charset="0"/>
                </a:rPr>
                <a:t>Test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74700" y="1304176"/>
              <a:ext cx="2170725" cy="6252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20001" y="1337315"/>
              <a:ext cx="2080121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1. Download satellite</a:t>
              </a:r>
            </a:p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 images from GEE</a:t>
              </a:r>
            </a:p>
            <a:p>
              <a:pPr algn="ctr"/>
              <a:endParaRPr lang="fr-FR" spc="-1" dirty="0">
                <a:latin typeface="Bell MT" panose="02020503060305020303" pitchFamily="18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562734" y="1044206"/>
              <a:ext cx="2101933" cy="7615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774273" y="1093266"/>
              <a:ext cx="15841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2. Preprocess </a:t>
              </a:r>
            </a:p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satellite images</a:t>
              </a:r>
              <a:endParaRPr lang="fr-FR" sz="1600" spc="-1" dirty="0">
                <a:latin typeface="Bell MT" panose="02020503060305020303" pitchFamily="18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677750" y="2020517"/>
              <a:ext cx="1358549" cy="7615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552529" y="2069639"/>
              <a:ext cx="155786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3. Prepare</a:t>
              </a:r>
            </a:p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 data files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843240" y="4215869"/>
              <a:ext cx="1841321" cy="7615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5345933" y="4264929"/>
              <a:ext cx="27735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4. Run a baseline</a:t>
              </a:r>
            </a:p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 ML method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8362590" y="847936"/>
              <a:ext cx="2419424" cy="7615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8185539" y="924977"/>
              <a:ext cx="27735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 5. Train Convolutional Neural Network models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8917045" y="3606949"/>
              <a:ext cx="2419424" cy="7615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8739994" y="3683990"/>
              <a:ext cx="27735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 6. Extract learned feature representations</a:t>
              </a:r>
            </a:p>
            <a:p>
              <a:pPr algn="ctr"/>
              <a:endParaRPr lang="en-US" sz="1600" b="1" spc="-1" dirty="0">
                <a:latin typeface="Bell MT" panose="02020503060305020303" pitchFamily="18" charset="0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8917045" y="5088119"/>
              <a:ext cx="2419424" cy="7615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Bell MT" panose="02020503060305020303" pitchFamily="18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8739994" y="5165160"/>
              <a:ext cx="27735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-1" dirty="0">
                  <a:latin typeface="Bell MT" panose="02020503060305020303" pitchFamily="18" charset="0"/>
                </a:rPr>
                <a:t> 7. Run regression between features and indicators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176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13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Reproducibility [Yeh et al., 2020]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022" y="734451"/>
            <a:ext cx="6916614" cy="306853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740" y="892250"/>
            <a:ext cx="4898006" cy="371194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53010"/>
            <a:ext cx="5676900" cy="466725"/>
          </a:xfrm>
          <a:prstGeom prst="rect">
            <a:avLst/>
          </a:prstGeom>
        </p:spPr>
      </p:pic>
      <p:sp>
        <p:nvSpPr>
          <p:cNvPr id="16" name="CustomShape 10"/>
          <p:cNvSpPr/>
          <p:nvPr/>
        </p:nvSpPr>
        <p:spPr>
          <a:xfrm rot="10800000">
            <a:off x="279480" y="3294557"/>
            <a:ext cx="2414016" cy="461221"/>
          </a:xfrm>
          <a:prstGeom prst="roundRect">
            <a:avLst>
              <a:gd name="adj" fmla="val 16667"/>
            </a:avLst>
          </a:prstGeom>
          <a:solidFill>
            <a:srgbClr val="2E75B6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0"/>
          <p:cNvSpPr/>
          <p:nvPr/>
        </p:nvSpPr>
        <p:spPr>
          <a:xfrm rot="10800000">
            <a:off x="6637373" y="454091"/>
            <a:ext cx="5231726" cy="4751721"/>
          </a:xfrm>
          <a:prstGeom prst="roundRect">
            <a:avLst>
              <a:gd name="adj" fmla="val 16667"/>
            </a:avLst>
          </a:prstGeom>
          <a:solidFill>
            <a:srgbClr val="2E75B6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7699022" y="5675971"/>
            <a:ext cx="4170077" cy="6708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B05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A complete description of hardware and software requirements</a:t>
            </a:r>
            <a:endParaRPr lang="en-US" sz="1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/>
          <a:srcRect l="52629" t="14834" b="8024"/>
          <a:stretch/>
        </p:blipFill>
        <p:spPr>
          <a:xfrm>
            <a:off x="11526541" y="5306528"/>
            <a:ext cx="566066" cy="51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8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11613" y="6416297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6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14</a:t>
            </a:fld>
            <a:endParaRPr lang="fr-FR" sz="1600" b="0" strike="noStrike" spc="-1" dirty="0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163710" y="59358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953690" y="81946"/>
            <a:ext cx="10281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1. Download satellite images from GEE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110" y="3617926"/>
            <a:ext cx="2645329" cy="93468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10" y="3308411"/>
            <a:ext cx="2954514" cy="13987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94009"/>
            <a:ext cx="8943975" cy="20002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3" t="21555" r="3055" b="21556"/>
          <a:stretch/>
        </p:blipFill>
        <p:spPr>
          <a:xfrm>
            <a:off x="8357281" y="778832"/>
            <a:ext cx="3471564" cy="233873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7"/>
          <a:srcRect l="6671" r="8232"/>
          <a:stretch/>
        </p:blipFill>
        <p:spPr>
          <a:xfrm>
            <a:off x="3963976" y="1085366"/>
            <a:ext cx="4260568" cy="13131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91261" y="5490032"/>
            <a:ext cx="6026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Bell MT" panose="02020503060305020303" pitchFamily="18" charset="0"/>
                <a:cs typeface="Calibri" panose="020F0502020204030204" pitchFamily="34" charset="0"/>
              </a:rPr>
              <a:t>Chunk_size </a:t>
            </a:r>
            <a:r>
              <a:rPr lang="en-US" sz="1400" b="1" dirty="0">
                <a:latin typeface="Bell MT" panose="02020503060305020303" pitchFamily="18" charset="0"/>
                <a:cs typeface="Calibri" panose="020F0502020204030204" pitchFamily="34" charset="0"/>
              </a:rPr>
              <a:t>defines the number of satellite images in a record. </a:t>
            </a:r>
          </a:p>
        </p:txBody>
      </p:sp>
      <p:sp>
        <p:nvSpPr>
          <p:cNvPr id="19" name="CustomShape 10"/>
          <p:cNvSpPr/>
          <p:nvPr/>
        </p:nvSpPr>
        <p:spPr>
          <a:xfrm rot="10800000">
            <a:off x="163710" y="4784459"/>
            <a:ext cx="1665502" cy="416366"/>
          </a:xfrm>
          <a:prstGeom prst="roundRect">
            <a:avLst>
              <a:gd name="adj" fmla="val 16667"/>
            </a:avLst>
          </a:prstGeom>
          <a:solidFill>
            <a:srgbClr val="2E75B6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cxnSp>
        <p:nvCxnSpPr>
          <p:cNvPr id="13" name="Connecteur en angle 12"/>
          <p:cNvCxnSpPr>
            <a:cxnSpLocks/>
            <a:stCxn id="19" idx="0"/>
          </p:cNvCxnSpPr>
          <p:nvPr/>
        </p:nvCxnSpPr>
        <p:spPr>
          <a:xfrm rot="16200000" flipH="1">
            <a:off x="1321629" y="4875657"/>
            <a:ext cx="182416" cy="83275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9448123" y="626553"/>
            <a:ext cx="12122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DHS villages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75315" y="5183152"/>
            <a:ext cx="4437445" cy="12379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Original data (DHS surveys) not available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Insufficient description of some parameters</a:t>
            </a:r>
          </a:p>
          <a:p>
            <a:pPr algn="ctr"/>
            <a:endParaRPr lang="en-US" sz="1200" b="1" dirty="0">
              <a:solidFill>
                <a:srgbClr val="FF0000"/>
              </a:solidFill>
              <a:latin typeface="Bell MT" panose="02020503060305020303" pitchFamily="18" charset="0"/>
              <a:cs typeface="Arial" panose="020B0604020202020204" pitchFamily="34" charset="0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8"/>
          <a:srcRect l="7334" t="12459" r="50394" b="10398"/>
          <a:stretch/>
        </p:blipFill>
        <p:spPr>
          <a:xfrm>
            <a:off x="11513520" y="4750000"/>
            <a:ext cx="575732" cy="59187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829212" y="2723442"/>
            <a:ext cx="8417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Storage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6550" y="2969875"/>
            <a:ext cx="36765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Bell MT" panose="02020503060305020303" pitchFamily="18" charset="0"/>
                <a:cs typeface="Calibri" panose="020F0502020204030204" pitchFamily="34" charset="0"/>
              </a:rPr>
              <a:t>Images are saved in </a:t>
            </a:r>
            <a:r>
              <a:rPr lang="en-US" sz="1400" dirty="0" err="1">
                <a:latin typeface="Bell MT" panose="02020503060305020303" pitchFamily="18" charset="0"/>
                <a:cs typeface="Calibri" panose="020F0502020204030204" pitchFamily="34" charset="0"/>
              </a:rPr>
              <a:t>gzipped</a:t>
            </a:r>
            <a:r>
              <a:rPr lang="en-US" sz="1400" dirty="0">
                <a:latin typeface="Bell MT" panose="02020503060305020303" pitchFamily="18" charset="0"/>
                <a:cs typeface="Calibri" panose="020F0502020204030204" pitchFamily="34" charset="0"/>
              </a:rPr>
              <a:t> TF-Record format.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56335" y="742127"/>
            <a:ext cx="12438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 smtClean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Wealth index</a:t>
            </a:r>
            <a:endParaRPr lang="fr-FR" sz="1400" b="1" spc="-1" dirty="0">
              <a:solidFill>
                <a:srgbClr val="0070C0"/>
              </a:solidFill>
              <a:latin typeface="Bell MT" panose="02020503060305020303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431" y="1015876"/>
            <a:ext cx="3743261" cy="1664792"/>
          </a:xfrm>
          <a:prstGeom prst="rect">
            <a:avLst/>
          </a:prstGeom>
        </p:spPr>
      </p:pic>
      <p:sp>
        <p:nvSpPr>
          <p:cNvPr id="11" name="CustomShape 5"/>
          <p:cNvSpPr/>
          <p:nvPr/>
        </p:nvSpPr>
        <p:spPr>
          <a:xfrm rot="10800000">
            <a:off x="221208" y="1015876"/>
            <a:ext cx="959727" cy="457336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Rectangle 28"/>
          <p:cNvSpPr/>
          <p:nvPr/>
        </p:nvSpPr>
        <p:spPr>
          <a:xfrm>
            <a:off x="111008" y="900585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9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15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3678412" y="69180"/>
            <a:ext cx="4831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2. Process satellite images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247" y="1207498"/>
            <a:ext cx="3412724" cy="16206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/>
          <a:srcRect t="43117" r="35166" b="3463"/>
          <a:stretch/>
        </p:blipFill>
        <p:spPr>
          <a:xfrm>
            <a:off x="6922814" y="1897424"/>
            <a:ext cx="5375491" cy="225777"/>
          </a:xfrm>
          <a:prstGeom prst="rect">
            <a:avLst/>
          </a:prstGeom>
        </p:spPr>
      </p:pic>
      <p:sp>
        <p:nvSpPr>
          <p:cNvPr id="19" name="CustomShape 10"/>
          <p:cNvSpPr/>
          <p:nvPr/>
        </p:nvSpPr>
        <p:spPr>
          <a:xfrm rot="10800000">
            <a:off x="7245319" y="1799344"/>
            <a:ext cx="4946681" cy="461221"/>
          </a:xfrm>
          <a:prstGeom prst="roundRect">
            <a:avLst>
              <a:gd name="adj" fmla="val 16667"/>
            </a:avLst>
          </a:prstGeom>
          <a:solidFill>
            <a:srgbClr val="2E75B6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Rectangle 21"/>
          <p:cNvSpPr/>
          <p:nvPr/>
        </p:nvSpPr>
        <p:spPr>
          <a:xfrm>
            <a:off x="7742683" y="5277909"/>
            <a:ext cx="4170077" cy="10641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No exact parameter values setting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Insufficient description of the process</a:t>
            </a:r>
          </a:p>
          <a:p>
            <a:pPr algn="ctr"/>
            <a:endParaRPr lang="en-US" sz="1400" b="1" dirty="0">
              <a:solidFill>
                <a:srgbClr val="FF0000"/>
              </a:solidFill>
              <a:latin typeface="Bell MT" panose="02020503060305020303" pitchFamily="18" charset="0"/>
              <a:cs typeface="Arial" panose="020B0604020202020204" pitchFamily="34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6"/>
          <a:srcRect l="7334" t="12459" r="50394" b="10398"/>
          <a:stretch/>
        </p:blipFill>
        <p:spPr>
          <a:xfrm>
            <a:off x="11579040" y="4801792"/>
            <a:ext cx="575732" cy="59187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120400" y="846006"/>
            <a:ext cx="28067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The format saved in the first </a:t>
            </a:r>
            <a:r>
              <a:rPr lang="fr-FR" sz="1400" b="1" spc="-1" dirty="0" err="1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step</a:t>
            </a:r>
            <a:endParaRPr lang="fr-FR" sz="1400" b="1" spc="-1" dirty="0">
              <a:solidFill>
                <a:srgbClr val="0070C0"/>
              </a:solidFill>
              <a:latin typeface="Bell MT" panose="02020503060305020303" pitchFamily="18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85253" y="1427107"/>
            <a:ext cx="25918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The format in the second </a:t>
            </a:r>
            <a:r>
              <a:rPr lang="fr-FR" sz="1400" b="1" spc="-1" dirty="0" err="1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step</a:t>
            </a:r>
            <a:endParaRPr lang="fr-FR" sz="1400" b="1" spc="-1" dirty="0">
              <a:solidFill>
                <a:srgbClr val="0070C0"/>
              </a:solidFill>
              <a:latin typeface="Bell MT" panose="02020503060305020303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1522" y="3261406"/>
            <a:ext cx="119074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Bell MT" panose="02020503060305020303" pitchFamily="18" charset="0"/>
              </a:rPr>
              <a:t>A gap between the two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Bell MT" panose="02020503060305020303" pitchFamily="18" charset="0"/>
              </a:rPr>
              <a:t>Step 1: according to a single country, single year, and a chunk number. </a:t>
            </a:r>
            <a:r>
              <a:rPr lang="en-US" sz="1400" b="1" dirty="0">
                <a:solidFill>
                  <a:srgbClr val="0070C0"/>
                </a:solidFill>
                <a:latin typeface="Bell MT" panose="02020503060305020303" pitchFamily="18" charset="0"/>
              </a:rPr>
              <a:t>({country}_{year}.tfrecord.gz</a:t>
            </a:r>
            <a:r>
              <a:rPr lang="en-US" sz="1400" dirty="0">
                <a:latin typeface="Bell MT" panose="02020503060305020303" pitchFamily="18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Bell MT" panose="02020503060305020303" pitchFamily="18" charset="0"/>
              </a:rPr>
              <a:t>Step 2: combined for a single country “</a:t>
            </a:r>
            <a:r>
              <a:rPr lang="en-US" sz="1400" b="1" dirty="0" err="1">
                <a:solidFill>
                  <a:srgbClr val="0070C0"/>
                </a:solidFill>
                <a:latin typeface="Bell MT" panose="02020503060305020303" pitchFamily="18" charset="0"/>
              </a:rPr>
              <a:t>lx_median</a:t>
            </a:r>
            <a:r>
              <a:rPr lang="en-US" sz="1400" b="1" dirty="0">
                <a:solidFill>
                  <a:srgbClr val="0070C0"/>
                </a:solidFill>
                <a:latin typeface="Bell MT" panose="02020503060305020303" pitchFamily="18" charset="0"/>
              </a:rPr>
              <a:t>_{</a:t>
            </a:r>
            <a:r>
              <a:rPr lang="en-US" sz="1400" b="1" dirty="0" err="1">
                <a:solidFill>
                  <a:srgbClr val="0070C0"/>
                </a:solidFill>
                <a:latin typeface="Bell MT" panose="02020503060305020303" pitchFamily="18" charset="0"/>
              </a:rPr>
              <a:t>year_range</a:t>
            </a:r>
            <a:r>
              <a:rPr lang="en-US" sz="1400" b="1" dirty="0">
                <a:solidFill>
                  <a:srgbClr val="0070C0"/>
                </a:solidFill>
                <a:latin typeface="Bell MT" panose="02020503060305020303" pitchFamily="18" charset="0"/>
              </a:rPr>
              <a:t>}_{country}_dhslocs_ee_export.tfrecord.gz</a:t>
            </a:r>
            <a:r>
              <a:rPr lang="en-US" sz="1400" dirty="0">
                <a:latin typeface="Bell MT" panose="02020503060305020303" pitchFamily="18" charset="0"/>
              </a:rPr>
              <a:t>”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431" y="1015876"/>
            <a:ext cx="3743261" cy="1664792"/>
          </a:xfrm>
          <a:prstGeom prst="rect">
            <a:avLst/>
          </a:prstGeom>
        </p:spPr>
      </p:pic>
      <p:sp>
        <p:nvSpPr>
          <p:cNvPr id="26" name="CustomShape 5"/>
          <p:cNvSpPr/>
          <p:nvPr/>
        </p:nvSpPr>
        <p:spPr>
          <a:xfrm rot="10800000">
            <a:off x="1155749" y="1032827"/>
            <a:ext cx="884617" cy="349341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" name="Rectangle 26"/>
          <p:cNvSpPr/>
          <p:nvPr/>
        </p:nvSpPr>
        <p:spPr>
          <a:xfrm>
            <a:off x="111008" y="900585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226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16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4100487" y="94320"/>
            <a:ext cx="3711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A second GitHub </a:t>
            </a:r>
            <a:r>
              <a:rPr lang="fr-FR" sz="2800" b="1" spc="-1" dirty="0" err="1">
                <a:solidFill>
                  <a:srgbClr val="FFFFFF"/>
                </a:solidFill>
                <a:latin typeface="Bell MT" panose="02020503060305020303" pitchFamily="18" charset="0"/>
              </a:rPr>
              <a:t>link</a:t>
            </a:r>
            <a:r>
              <a:rPr lang="fr-FR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 </a:t>
            </a:r>
            <a:endParaRPr lang="en-US" sz="2800" b="1" spc="-1" dirty="0">
              <a:solidFill>
                <a:srgbClr val="FFFFFF"/>
              </a:solidFill>
              <a:latin typeface="Bell MT" panose="02020503060305020303" pitchFamily="18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24524"/>
          <a:stretch/>
        </p:blipFill>
        <p:spPr>
          <a:xfrm>
            <a:off x="338667" y="3916401"/>
            <a:ext cx="2606976" cy="172944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81975" y="776150"/>
            <a:ext cx="52663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GitHub 2: https://github.com/chrisyeh96/africa_poverty_clean/</a:t>
            </a:r>
          </a:p>
        </p:txBody>
      </p:sp>
      <p:sp>
        <p:nvSpPr>
          <p:cNvPr id="2" name="Rectangle 1"/>
          <p:cNvSpPr/>
          <p:nvPr/>
        </p:nvSpPr>
        <p:spPr>
          <a:xfrm>
            <a:off x="8303215" y="5491955"/>
            <a:ext cx="32103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7213"/>
          <a:stretch/>
        </p:blipFill>
        <p:spPr>
          <a:xfrm>
            <a:off x="541867" y="1343127"/>
            <a:ext cx="8917493" cy="14382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279731" y="5386039"/>
            <a:ext cx="4170077" cy="995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No update for the second link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Insufficient description of the experiment 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5"/>
          <a:srcRect l="7334" t="12459" r="50394" b="10398"/>
          <a:stretch/>
        </p:blipFill>
        <p:spPr>
          <a:xfrm>
            <a:off x="11100671" y="5096030"/>
            <a:ext cx="575732" cy="59187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38667" y="3379162"/>
            <a:ext cx="5138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spc="-1" dirty="0">
                <a:latin typeface="Bell MT" panose="02020503060305020303" pitchFamily="18" charset="0"/>
                <a:cs typeface="Calibri" panose="020F0502020204030204" pitchFamily="34" charset="0"/>
              </a:rPr>
              <a:t>But…. in this second </a:t>
            </a:r>
            <a:r>
              <a:rPr lang="en-US" sz="1600" spc="-1" dirty="0" err="1">
                <a:latin typeface="Bell MT" panose="02020503060305020303" pitchFamily="18" charset="0"/>
                <a:cs typeface="Calibri" panose="020F0502020204030204" pitchFamily="34" charset="0"/>
              </a:rPr>
              <a:t>Github</a:t>
            </a:r>
            <a:r>
              <a:rPr lang="en-US" sz="16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, several steps are missing. </a:t>
            </a:r>
            <a:endParaRPr lang="fr-FR" sz="1600" b="1" spc="-1" dirty="0">
              <a:solidFill>
                <a:srgbClr val="0070C0"/>
              </a:solidFill>
              <a:latin typeface="Bell MT" panose="020205030603050203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7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17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 dirty="0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 dirty="0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3801305" y="132120"/>
            <a:ext cx="4310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2. Process satellite images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7087433" y="995759"/>
            <a:ext cx="5046254" cy="1879892"/>
            <a:chOff x="52777" y="1283039"/>
            <a:chExt cx="6861879" cy="2713915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77" y="1980634"/>
              <a:ext cx="4014602" cy="1906448"/>
            </a:xfrm>
            <a:prstGeom prst="rect">
              <a:avLst/>
            </a:prstGeom>
          </p:spPr>
        </p:pic>
        <p:sp>
          <p:nvSpPr>
            <p:cNvPr id="18" name="CustomShape 10"/>
            <p:cNvSpPr/>
            <p:nvPr/>
          </p:nvSpPr>
          <p:spPr>
            <a:xfrm rot="10800000">
              <a:off x="561255" y="2180838"/>
              <a:ext cx="3118620" cy="461221"/>
            </a:xfrm>
            <a:prstGeom prst="roundRect">
              <a:avLst>
                <a:gd name="adj" fmla="val 16667"/>
              </a:avLst>
            </a:prstGeom>
            <a:solidFill>
              <a:srgbClr val="2E75B6">
                <a:alpha val="40000"/>
              </a:srgbClr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4"/>
            <a:srcRect b="44382"/>
            <a:stretch/>
          </p:blipFill>
          <p:spPr>
            <a:xfrm>
              <a:off x="3851144" y="1283039"/>
              <a:ext cx="3063512" cy="2713915"/>
            </a:xfrm>
            <a:prstGeom prst="rect">
              <a:avLst/>
            </a:prstGeom>
          </p:spPr>
        </p:pic>
        <p:sp>
          <p:nvSpPr>
            <p:cNvPr id="23" name="CustomShape 10"/>
            <p:cNvSpPr/>
            <p:nvPr/>
          </p:nvSpPr>
          <p:spPr>
            <a:xfrm rot="10800000">
              <a:off x="4575855" y="1490689"/>
              <a:ext cx="2183935" cy="734277"/>
            </a:xfrm>
            <a:prstGeom prst="roundRect">
              <a:avLst>
                <a:gd name="adj" fmla="val 16667"/>
              </a:avLst>
            </a:prstGeom>
            <a:solidFill>
              <a:srgbClr val="2E75B6">
                <a:alpha val="40000"/>
              </a:srgbClr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cxnSp>
        <p:nvCxnSpPr>
          <p:cNvPr id="7" name="Connecteur droit avec flèche 6"/>
          <p:cNvCxnSpPr/>
          <p:nvPr/>
        </p:nvCxnSpPr>
        <p:spPr>
          <a:xfrm flipV="1">
            <a:off x="9736949" y="1395775"/>
            <a:ext cx="719567" cy="3411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50" y="3459176"/>
            <a:ext cx="5386020" cy="214102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2360" y="3530132"/>
            <a:ext cx="6513146" cy="119182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699022" y="5611230"/>
            <a:ext cx="4170077" cy="735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00B05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Complete description of this step using the second GitHub</a:t>
            </a:r>
            <a:endParaRPr lang="en-US" sz="1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7"/>
          <a:srcRect l="52629" t="14834" b="8024"/>
          <a:stretch/>
        </p:blipFill>
        <p:spPr>
          <a:xfrm>
            <a:off x="11600236" y="5192894"/>
            <a:ext cx="566066" cy="5192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62288" y="1032666"/>
            <a:ext cx="325449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Bell MT" panose="02020503060305020303" pitchFamily="18" charset="0"/>
              </a:rPr>
              <a:t>Verifies that the TF-Records match the original CSV files.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Bell MT" panose="02020503060305020303" pitchFamily="18" charset="0"/>
              </a:rPr>
              <a:t> Splits each monolithic TF-Record file into one file per record.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87433" y="3116918"/>
            <a:ext cx="36574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Example of the Landsat and </a:t>
            </a:r>
            <a:r>
              <a:rPr lang="fr-FR" sz="1400" spc="-1" dirty="0" err="1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Nightlight</a:t>
            </a:r>
            <a:r>
              <a:rPr lang="fr-FR" sz="1400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 images</a:t>
            </a: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549" y="989890"/>
            <a:ext cx="3743261" cy="1664792"/>
          </a:xfrm>
          <a:prstGeom prst="rect">
            <a:avLst/>
          </a:prstGeom>
        </p:spPr>
      </p:pic>
      <p:sp>
        <p:nvSpPr>
          <p:cNvPr id="29" name="CustomShape 5"/>
          <p:cNvSpPr/>
          <p:nvPr/>
        </p:nvSpPr>
        <p:spPr>
          <a:xfrm rot="10800000">
            <a:off x="1230922" y="954000"/>
            <a:ext cx="857865" cy="438740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" name="Rectangle 29"/>
          <p:cNvSpPr/>
          <p:nvPr/>
        </p:nvSpPr>
        <p:spPr>
          <a:xfrm>
            <a:off x="117126" y="874599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4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18</a:t>
            </a:fld>
            <a:endParaRPr lang="fr-FR" sz="1800" b="0" strike="noStrike" spc="-1" dirty="0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3722925" y="50421"/>
            <a:ext cx="4466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3. Prepare data files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02" y="3503573"/>
            <a:ext cx="3435012" cy="234857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866" y="3556913"/>
            <a:ext cx="3157020" cy="224189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069338" y="3226868"/>
            <a:ext cx="23664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DHS Out-Of-Country folds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11989" y="3292027"/>
            <a:ext cx="19662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DHS In-Country folds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99022" y="5702300"/>
            <a:ext cx="4170077" cy="6445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B05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Complete description of this step using the second GitHub</a:t>
            </a:r>
            <a:endParaRPr lang="en-US" sz="20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/>
          <a:srcRect l="52629" t="14834" b="8024"/>
          <a:stretch/>
        </p:blipFill>
        <p:spPr>
          <a:xfrm>
            <a:off x="11586066" y="5321945"/>
            <a:ext cx="566066" cy="5192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310421" y="1339342"/>
            <a:ext cx="6777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Bell MT" panose="02020503060305020303" pitchFamily="18" charset="0"/>
              </a:rPr>
              <a:t>Assign the clusters into training (train), validation (</a:t>
            </a:r>
            <a:r>
              <a:rPr lang="en-US" sz="1400" dirty="0" err="1">
                <a:latin typeface="Bell MT" panose="02020503060305020303" pitchFamily="18" charset="0"/>
              </a:rPr>
              <a:t>val</a:t>
            </a:r>
            <a:r>
              <a:rPr lang="en-US" sz="1400" dirty="0">
                <a:latin typeface="Bell MT" panose="02020503060305020303" pitchFamily="18" charset="0"/>
              </a:rPr>
              <a:t>), and test (test) splits.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400" dirty="0">
                <a:latin typeface="Bell MT" panose="02020503060305020303" pitchFamily="18" charset="0"/>
              </a:rPr>
              <a:t>Out-Of-Country: </a:t>
            </a:r>
            <a:r>
              <a:rPr lang="en-US" sz="1400" dirty="0">
                <a:latin typeface="Bell MT" panose="02020503060305020303" pitchFamily="18" charset="0"/>
              </a:rPr>
              <a:t>assign entire countries to a split</a:t>
            </a:r>
            <a:endParaRPr lang="fr-FR" sz="1400" dirty="0">
              <a:latin typeface="Bell MT" panose="02020503060305020303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400" dirty="0">
                <a:latin typeface="Bell MT" panose="02020503060305020303" pitchFamily="18" charset="0"/>
              </a:rPr>
              <a:t>In-Country:  </a:t>
            </a:r>
            <a:r>
              <a:rPr lang="en-US" sz="1400" dirty="0">
                <a:latin typeface="Bell MT" panose="02020503060305020303" pitchFamily="18" charset="0"/>
              </a:rPr>
              <a:t>different clusters within the same country to be assigned to different splits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31" y="1015876"/>
            <a:ext cx="3743261" cy="1664792"/>
          </a:xfrm>
          <a:prstGeom prst="rect">
            <a:avLst/>
          </a:prstGeom>
        </p:spPr>
      </p:pic>
      <p:sp>
        <p:nvSpPr>
          <p:cNvPr id="22" name="CustomShape 5"/>
          <p:cNvSpPr/>
          <p:nvPr/>
        </p:nvSpPr>
        <p:spPr>
          <a:xfrm rot="10800000">
            <a:off x="1587446" y="1380576"/>
            <a:ext cx="593046" cy="351036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Rectangle 24"/>
          <p:cNvSpPr/>
          <p:nvPr/>
        </p:nvSpPr>
        <p:spPr>
          <a:xfrm>
            <a:off x="111008" y="900585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05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19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-138060" y="28125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3589867" y="86964"/>
            <a:ext cx="56105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4. Run a baseline ML method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7325"/>
          <a:stretch/>
        </p:blipFill>
        <p:spPr>
          <a:xfrm>
            <a:off x="4298882" y="683556"/>
            <a:ext cx="7084406" cy="21147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76" y="3914467"/>
            <a:ext cx="3540368" cy="17809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882" y="3770643"/>
            <a:ext cx="4007328" cy="192478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333604" y="3462867"/>
            <a:ext cx="2251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DHS out-of-country folds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31415" y="3462866"/>
            <a:ext cx="1916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DHS in-country folds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78240" y="5839110"/>
            <a:ext cx="4170077" cy="687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Insufficient description of the experiment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6"/>
          <a:srcRect l="7334" t="12459" r="50394" b="10398"/>
          <a:stretch/>
        </p:blipFill>
        <p:spPr>
          <a:xfrm>
            <a:off x="11275813" y="5389940"/>
            <a:ext cx="575732" cy="59187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431" y="1015876"/>
            <a:ext cx="3743261" cy="1664792"/>
          </a:xfrm>
          <a:prstGeom prst="rect">
            <a:avLst/>
          </a:prstGeom>
        </p:spPr>
      </p:pic>
      <p:sp>
        <p:nvSpPr>
          <p:cNvPr id="26" name="CustomShape 5"/>
          <p:cNvSpPr/>
          <p:nvPr/>
        </p:nvSpPr>
        <p:spPr>
          <a:xfrm rot="10800000">
            <a:off x="1984914" y="2078892"/>
            <a:ext cx="758286" cy="396846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" name="Rectangle 26"/>
          <p:cNvSpPr/>
          <p:nvPr/>
        </p:nvSpPr>
        <p:spPr>
          <a:xfrm>
            <a:off x="111008" y="900585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58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20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2180701" y="132120"/>
            <a:ext cx="7551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5. Train Convolutional Neural Network models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102" y="1030899"/>
            <a:ext cx="3936268" cy="13059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938" y="1116565"/>
            <a:ext cx="4253110" cy="13039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42" y="3043204"/>
            <a:ext cx="5589536" cy="269155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938911" y="5486400"/>
            <a:ext cx="4170077" cy="10260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No exact parameter values setting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Insufficient description of the experiment</a:t>
            </a:r>
          </a:p>
          <a:p>
            <a:pPr algn="ctr"/>
            <a:endParaRPr lang="en-US" sz="1200" b="1" dirty="0">
              <a:solidFill>
                <a:srgbClr val="FF0000"/>
              </a:solidFill>
              <a:latin typeface="Bell MT" panose="02020503060305020303" pitchFamily="18" charset="0"/>
              <a:cs typeface="Arial" panose="020B0604020202020204" pitchFamily="34" charset="0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6"/>
          <a:srcRect l="7334" t="12459" r="50394" b="10398"/>
          <a:stretch/>
        </p:blipFill>
        <p:spPr>
          <a:xfrm>
            <a:off x="11613148" y="5050209"/>
            <a:ext cx="575732" cy="59187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366" y="957285"/>
            <a:ext cx="3743261" cy="1664792"/>
          </a:xfrm>
          <a:prstGeom prst="rect">
            <a:avLst/>
          </a:prstGeom>
        </p:spPr>
      </p:pic>
      <p:sp>
        <p:nvSpPr>
          <p:cNvPr id="20" name="CustomShape 5"/>
          <p:cNvSpPr/>
          <p:nvPr/>
        </p:nvSpPr>
        <p:spPr>
          <a:xfrm rot="10800000">
            <a:off x="2968952" y="932648"/>
            <a:ext cx="1081986" cy="351036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Rectangle 20"/>
          <p:cNvSpPr/>
          <p:nvPr/>
        </p:nvSpPr>
        <p:spPr>
          <a:xfrm>
            <a:off x="297943" y="841994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8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21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2898141" y="88284"/>
            <a:ext cx="6703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6. Extract learned feature representations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4" y="3479760"/>
            <a:ext cx="5124450" cy="2476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310" y="2197787"/>
            <a:ext cx="6267450" cy="2867025"/>
          </a:xfrm>
          <a:prstGeom prst="rect">
            <a:avLst/>
          </a:prstGeom>
        </p:spPr>
      </p:pic>
      <p:sp>
        <p:nvSpPr>
          <p:cNvPr id="15" name="CustomShape 10"/>
          <p:cNvSpPr/>
          <p:nvPr/>
        </p:nvSpPr>
        <p:spPr>
          <a:xfrm rot="10800000">
            <a:off x="409090" y="3404682"/>
            <a:ext cx="4935958" cy="397806"/>
          </a:xfrm>
          <a:prstGeom prst="roundRect">
            <a:avLst>
              <a:gd name="adj" fmla="val 16667"/>
            </a:avLst>
          </a:prstGeom>
          <a:solidFill>
            <a:srgbClr val="2E75B6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0"/>
          <p:cNvSpPr/>
          <p:nvPr/>
        </p:nvSpPr>
        <p:spPr>
          <a:xfrm rot="10800000">
            <a:off x="6127369" y="4819300"/>
            <a:ext cx="5307338" cy="397806"/>
          </a:xfrm>
          <a:prstGeom prst="roundRect">
            <a:avLst>
              <a:gd name="adj" fmla="val 16667"/>
            </a:avLst>
          </a:prstGeom>
          <a:solidFill>
            <a:srgbClr val="2E75B6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Rectangle 6"/>
          <p:cNvSpPr/>
          <p:nvPr/>
        </p:nvSpPr>
        <p:spPr>
          <a:xfrm>
            <a:off x="3918322" y="934420"/>
            <a:ext cx="58176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ell MT" panose="02020503060305020303" pitchFamily="18" charset="0"/>
              </a:rPr>
              <a:t>Extract learned feature representations.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ell MT" panose="02020503060305020303" pitchFamily="18" charset="0"/>
              </a:rPr>
              <a:t>Gap between the training script and the extract features scripts.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38911" y="5734756"/>
            <a:ext cx="4170077" cy="77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rgbClr val="FF0000"/>
              </a:solidFill>
              <a:latin typeface="Bell MT" panose="02020503060305020303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Exact parameter values setting.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Insufficient description of the experiment in the GitHub links.</a:t>
            </a:r>
          </a:p>
          <a:p>
            <a:pPr algn="ctr"/>
            <a:endParaRPr lang="en-US" sz="1200" b="1" dirty="0">
              <a:solidFill>
                <a:srgbClr val="FF0000"/>
              </a:solidFill>
              <a:latin typeface="Bell MT" panose="02020503060305020303" pitchFamily="18" charset="0"/>
              <a:cs typeface="Arial" panose="020B0604020202020204" pitchFamily="34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/>
          <a:srcRect l="7334" t="12459" r="50394" b="10398"/>
          <a:stretch/>
        </p:blipFill>
        <p:spPr>
          <a:xfrm>
            <a:off x="11624894" y="5286524"/>
            <a:ext cx="575732" cy="59187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199136" y="2996372"/>
            <a:ext cx="14298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Training script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52455" y="1930935"/>
            <a:ext cx="19603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spc="-1" dirty="0" err="1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Extract</a:t>
            </a:r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 </a:t>
            </a:r>
            <a:r>
              <a:rPr lang="fr-FR" sz="1400" b="1" spc="-1" dirty="0" err="1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features</a:t>
            </a:r>
            <a:r>
              <a:rPr lang="fr-FR" sz="1400" b="1" spc="-1" dirty="0">
                <a:solidFill>
                  <a:srgbClr val="0070C0"/>
                </a:solidFill>
                <a:latin typeface="Bell MT" panose="02020503060305020303" pitchFamily="18" charset="0"/>
                <a:cs typeface="Calibri" panose="020F0502020204030204" pitchFamily="34" charset="0"/>
              </a:rPr>
              <a:t> script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31" y="1015876"/>
            <a:ext cx="3743261" cy="1664792"/>
          </a:xfrm>
          <a:prstGeom prst="rect">
            <a:avLst/>
          </a:prstGeom>
        </p:spPr>
      </p:pic>
      <p:sp>
        <p:nvSpPr>
          <p:cNvPr id="24" name="CustomShape 5"/>
          <p:cNvSpPr/>
          <p:nvPr/>
        </p:nvSpPr>
        <p:spPr>
          <a:xfrm rot="10800000">
            <a:off x="3028437" y="1873528"/>
            <a:ext cx="952677" cy="351036"/>
          </a:xfrm>
          <a:prstGeom prst="roundRect">
            <a:avLst>
              <a:gd name="adj" fmla="val 16667"/>
            </a:avLst>
          </a:prstGeom>
          <a:solidFill>
            <a:srgbClr val="FF0000">
              <a:alpha val="40000"/>
            </a:srgb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Rectangle 24"/>
          <p:cNvSpPr/>
          <p:nvPr/>
        </p:nvSpPr>
        <p:spPr>
          <a:xfrm>
            <a:off x="111008" y="900585"/>
            <a:ext cx="3818820" cy="183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88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22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 dirty="0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 dirty="0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5015093" y="132120"/>
            <a:ext cx="1882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Discussion</a:t>
            </a:r>
            <a:endParaRPr lang="en-US" sz="2800" b="1" spc="-1" dirty="0">
              <a:solidFill>
                <a:srgbClr val="FFFFFF"/>
              </a:solidFill>
              <a:latin typeface="Bell MT" panose="02020503060305020303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88203" y="680081"/>
            <a:ext cx="11882740" cy="5169542"/>
            <a:chOff x="88203" y="680081"/>
            <a:chExt cx="11882740" cy="5169542"/>
          </a:xfrm>
        </p:grpSpPr>
        <p:grpSp>
          <p:nvGrpSpPr>
            <p:cNvPr id="105" name="Groupe 104"/>
            <p:cNvGrpSpPr/>
            <p:nvPr/>
          </p:nvGrpSpPr>
          <p:grpSpPr>
            <a:xfrm>
              <a:off x="235842" y="847936"/>
              <a:ext cx="11277678" cy="5001687"/>
              <a:chOff x="235842" y="847936"/>
              <a:chExt cx="11277678" cy="5001687"/>
            </a:xfrm>
          </p:grpSpPr>
          <p:grpSp>
            <p:nvGrpSpPr>
              <p:cNvPr id="106" name="Groupe 105"/>
              <p:cNvGrpSpPr/>
              <p:nvPr/>
            </p:nvGrpSpPr>
            <p:grpSpPr>
              <a:xfrm>
                <a:off x="235842" y="2905360"/>
                <a:ext cx="772913" cy="945280"/>
                <a:chOff x="235842" y="2905360"/>
                <a:chExt cx="772913" cy="945280"/>
              </a:xfrm>
            </p:grpSpPr>
            <p:sp>
              <p:nvSpPr>
                <p:cNvPr id="179" name="Organigramme : Bande perforée 178"/>
                <p:cNvSpPr/>
                <p:nvPr/>
              </p:nvSpPr>
              <p:spPr>
                <a:xfrm rot="5218278">
                  <a:off x="149659" y="2991543"/>
                  <a:ext cx="945280" cy="772913"/>
                </a:xfrm>
                <a:prstGeom prst="flowChartPunchedTap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80" name="Forme libre 179"/>
                <p:cNvSpPr/>
                <p:nvPr/>
              </p:nvSpPr>
              <p:spPr>
                <a:xfrm>
                  <a:off x="296743" y="3081122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81" name="Forme libre 180"/>
                <p:cNvSpPr/>
                <p:nvPr/>
              </p:nvSpPr>
              <p:spPr>
                <a:xfrm>
                  <a:off x="315331" y="3255824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82" name="Forme libre 181"/>
                <p:cNvSpPr/>
                <p:nvPr/>
              </p:nvSpPr>
              <p:spPr>
                <a:xfrm>
                  <a:off x="423127" y="3419375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83" name="Forme libre 182"/>
                <p:cNvSpPr/>
                <p:nvPr/>
              </p:nvSpPr>
              <p:spPr>
                <a:xfrm>
                  <a:off x="452864" y="3594077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</p:grpSp>
          <p:grpSp>
            <p:nvGrpSpPr>
              <p:cNvPr id="107" name="Groupe 106"/>
              <p:cNvGrpSpPr/>
              <p:nvPr/>
            </p:nvGrpSpPr>
            <p:grpSpPr>
              <a:xfrm>
                <a:off x="1436457" y="2883479"/>
                <a:ext cx="772913" cy="945280"/>
                <a:chOff x="235842" y="2905360"/>
                <a:chExt cx="772913" cy="945280"/>
              </a:xfrm>
            </p:grpSpPr>
            <p:sp>
              <p:nvSpPr>
                <p:cNvPr id="174" name="Organigramme : Bande perforée 173"/>
                <p:cNvSpPr/>
                <p:nvPr/>
              </p:nvSpPr>
              <p:spPr>
                <a:xfrm rot="5218278">
                  <a:off x="149659" y="2991543"/>
                  <a:ext cx="945280" cy="772913"/>
                </a:xfrm>
                <a:prstGeom prst="flowChartPunchedTap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75" name="Forme libre 174"/>
                <p:cNvSpPr/>
                <p:nvPr/>
              </p:nvSpPr>
              <p:spPr>
                <a:xfrm>
                  <a:off x="296743" y="3081122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76" name="Forme libre 175"/>
                <p:cNvSpPr/>
                <p:nvPr/>
              </p:nvSpPr>
              <p:spPr>
                <a:xfrm>
                  <a:off x="315331" y="3255824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77" name="Forme libre 176"/>
                <p:cNvSpPr/>
                <p:nvPr/>
              </p:nvSpPr>
              <p:spPr>
                <a:xfrm>
                  <a:off x="423127" y="3419375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78" name="Forme libre 177"/>
                <p:cNvSpPr/>
                <p:nvPr/>
              </p:nvSpPr>
              <p:spPr>
                <a:xfrm>
                  <a:off x="452864" y="3594077"/>
                  <a:ext cx="459369" cy="91651"/>
                </a:xfrm>
                <a:custGeom>
                  <a:avLst/>
                  <a:gdLst>
                    <a:gd name="connsiteX0" fmla="*/ 0 w 512956"/>
                    <a:gd name="connsiteY0" fmla="*/ 112134 h 112134"/>
                    <a:gd name="connsiteX1" fmla="*/ 178420 w 512956"/>
                    <a:gd name="connsiteY1" fmla="*/ 622 h 112134"/>
                    <a:gd name="connsiteX2" fmla="*/ 278781 w 512956"/>
                    <a:gd name="connsiteY2" fmla="*/ 67529 h 112134"/>
                    <a:gd name="connsiteX3" fmla="*/ 334537 w 512956"/>
                    <a:gd name="connsiteY3" fmla="*/ 78680 h 112134"/>
                    <a:gd name="connsiteX4" fmla="*/ 468351 w 512956"/>
                    <a:gd name="connsiteY4" fmla="*/ 56378 h 112134"/>
                    <a:gd name="connsiteX5" fmla="*/ 468351 w 512956"/>
                    <a:gd name="connsiteY5" fmla="*/ 56378 h 112134"/>
                    <a:gd name="connsiteX6" fmla="*/ 512956 w 512956"/>
                    <a:gd name="connsiteY6" fmla="*/ 56378 h 112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956" h="112134">
                      <a:moveTo>
                        <a:pt x="0" y="112134"/>
                      </a:moveTo>
                      <a:cubicBezTo>
                        <a:pt x="65978" y="60095"/>
                        <a:pt x="131957" y="8056"/>
                        <a:pt x="178420" y="622"/>
                      </a:cubicBezTo>
                      <a:cubicBezTo>
                        <a:pt x="224884" y="-6812"/>
                        <a:pt x="252762" y="54519"/>
                        <a:pt x="278781" y="67529"/>
                      </a:cubicBezTo>
                      <a:cubicBezTo>
                        <a:pt x="304801" y="80539"/>
                        <a:pt x="302942" y="80538"/>
                        <a:pt x="334537" y="78680"/>
                      </a:cubicBezTo>
                      <a:cubicBezTo>
                        <a:pt x="366132" y="76822"/>
                        <a:pt x="468351" y="56378"/>
                        <a:pt x="468351" y="56378"/>
                      </a:cubicBezTo>
                      <a:lnTo>
                        <a:pt x="468351" y="56378"/>
                      </a:lnTo>
                      <a:lnTo>
                        <a:pt x="512956" y="56378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</p:grpSp>
          <p:cxnSp>
            <p:nvCxnSpPr>
              <p:cNvPr id="108" name="Connecteur droit avec flèche 107"/>
              <p:cNvCxnSpPr/>
              <p:nvPr/>
            </p:nvCxnSpPr>
            <p:spPr>
              <a:xfrm>
                <a:off x="977433" y="3301649"/>
                <a:ext cx="43200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Rectangle 108"/>
              <p:cNvSpPr/>
              <p:nvPr/>
            </p:nvSpPr>
            <p:spPr>
              <a:xfrm>
                <a:off x="1262719" y="3941401"/>
                <a:ext cx="118141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spc="-1" dirty="0" err="1">
                    <a:latin typeface="Bell MT" panose="02020503060305020303" pitchFamily="18" charset="0"/>
                  </a:rPr>
                  <a:t>Extract</a:t>
                </a:r>
                <a:r>
                  <a:rPr lang="fr-FR" sz="1200" spc="-1" dirty="0">
                    <a:latin typeface="Bell MT" panose="02020503060305020303" pitchFamily="18" charset="0"/>
                  </a:rPr>
                  <a:t> village </a:t>
                </a:r>
              </a:p>
              <a:p>
                <a:pPr algn="ctr"/>
                <a:r>
                  <a:rPr lang="fr-FR" sz="1200" spc="-1" dirty="0">
                    <a:latin typeface="Bell MT" panose="02020503060305020303" pitchFamily="18" charset="0"/>
                  </a:rPr>
                  <a:t>locations </a:t>
                </a:r>
                <a:r>
                  <a:rPr lang="fr-FR" sz="1200" spc="-1" dirty="0" err="1">
                    <a:latin typeface="Bell MT" panose="02020503060305020303" pitchFamily="18" charset="0"/>
                  </a:rPr>
                  <a:t>from</a:t>
                </a:r>
                <a:r>
                  <a:rPr lang="fr-FR" sz="1200" spc="-1" dirty="0">
                    <a:latin typeface="Bell MT" panose="02020503060305020303" pitchFamily="18" charset="0"/>
                  </a:rPr>
                  <a:t> </a:t>
                </a:r>
              </a:p>
              <a:p>
                <a:pPr algn="ctr"/>
                <a:r>
                  <a:rPr lang="fr-FR" sz="1200" spc="-1" dirty="0" err="1">
                    <a:latin typeface="Bell MT" panose="02020503060305020303" pitchFamily="18" charset="0"/>
                  </a:rPr>
                  <a:t>survey</a:t>
                </a:r>
                <a:r>
                  <a:rPr lang="fr-FR" sz="1200" spc="-1" dirty="0">
                    <a:latin typeface="Bell MT" panose="02020503060305020303" pitchFamily="18" charset="0"/>
                  </a:rPr>
                  <a:t> data</a:t>
                </a:r>
              </a:p>
            </p:txBody>
          </p:sp>
          <p:cxnSp>
            <p:nvCxnSpPr>
              <p:cNvPr id="110" name="Connecteur droit avec flèche 109"/>
              <p:cNvCxnSpPr/>
              <p:nvPr/>
            </p:nvCxnSpPr>
            <p:spPr>
              <a:xfrm>
                <a:off x="1184058" y="2363726"/>
                <a:ext cx="0" cy="89209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rganigramme : Disque magnétique 110"/>
              <p:cNvSpPr/>
              <p:nvPr/>
            </p:nvSpPr>
            <p:spPr>
              <a:xfrm>
                <a:off x="2785155" y="2231028"/>
                <a:ext cx="1293541" cy="869795"/>
              </a:xfrm>
              <a:prstGeom prst="flowChartMagneticDisk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>
                    <a:solidFill>
                      <a:schemeClr val="tx1"/>
                    </a:solidFill>
                    <a:latin typeface="Bell MT" panose="02020503060305020303" pitchFamily="18" charset="0"/>
                  </a:rPr>
                  <a:t>Landsat images</a:t>
                </a:r>
              </a:p>
            </p:txBody>
          </p:sp>
          <p:sp>
            <p:nvSpPr>
              <p:cNvPr id="112" name="Organigramme : Disque magnétique 111"/>
              <p:cNvSpPr/>
              <p:nvPr/>
            </p:nvSpPr>
            <p:spPr>
              <a:xfrm>
                <a:off x="2898375" y="3637332"/>
                <a:ext cx="1293541" cy="869795"/>
              </a:xfrm>
              <a:prstGeom prst="flowChartMagneticDisk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 err="1">
                    <a:solidFill>
                      <a:schemeClr val="tx1"/>
                    </a:solidFill>
                    <a:latin typeface="Bell MT" panose="02020503060305020303" pitchFamily="18" charset="0"/>
                  </a:rPr>
                  <a:t>Nighlight</a:t>
                </a:r>
                <a:r>
                  <a:rPr lang="fr-FR" sz="1200" dirty="0">
                    <a:solidFill>
                      <a:schemeClr val="tx1"/>
                    </a:solidFill>
                    <a:latin typeface="Bell MT" panose="02020503060305020303" pitchFamily="18" charset="0"/>
                  </a:rPr>
                  <a:t> images</a:t>
                </a:r>
              </a:p>
            </p:txBody>
          </p:sp>
          <p:cxnSp>
            <p:nvCxnSpPr>
              <p:cNvPr id="113" name="Connecteur droit avec flèche 112"/>
              <p:cNvCxnSpPr>
                <a:cxnSpLocks/>
                <a:stCxn id="174" idx="0"/>
                <a:endCxn id="111" idx="2"/>
              </p:cNvCxnSpPr>
              <p:nvPr/>
            </p:nvCxnSpPr>
            <p:spPr>
              <a:xfrm flipV="1">
                <a:off x="2131648" y="2665926"/>
                <a:ext cx="653507" cy="673857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avec flèche 113"/>
              <p:cNvCxnSpPr>
                <a:cxnSpLocks/>
                <a:stCxn id="174" idx="0"/>
                <a:endCxn id="112" idx="2"/>
              </p:cNvCxnSpPr>
              <p:nvPr/>
            </p:nvCxnSpPr>
            <p:spPr>
              <a:xfrm>
                <a:off x="2131648" y="3339783"/>
                <a:ext cx="766727" cy="732447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ectangle à coins arrondis 114"/>
              <p:cNvSpPr/>
              <p:nvPr/>
            </p:nvSpPr>
            <p:spPr>
              <a:xfrm>
                <a:off x="4752050" y="3042675"/>
                <a:ext cx="1091190" cy="6096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 err="1">
                    <a:solidFill>
                      <a:schemeClr val="tx1"/>
                    </a:solidFill>
                    <a:latin typeface="Bell MT" panose="02020503060305020303" pitchFamily="18" charset="0"/>
                  </a:rPr>
                  <a:t>Create</a:t>
                </a:r>
                <a:r>
                  <a:rPr lang="fr-FR" sz="1200" dirty="0">
                    <a:solidFill>
                      <a:schemeClr val="tx1"/>
                    </a:solidFill>
                    <a:latin typeface="Bell MT" panose="02020503060305020303" pitchFamily="18" charset="0"/>
                  </a:rPr>
                  <a:t> </a:t>
                </a:r>
                <a:r>
                  <a:rPr lang="fr-FR" sz="1200" dirty="0" err="1">
                    <a:solidFill>
                      <a:schemeClr val="tx1"/>
                    </a:solidFill>
                    <a:latin typeface="Bell MT" panose="02020503060305020303" pitchFamily="18" charset="0"/>
                  </a:rPr>
                  <a:t>tf</a:t>
                </a:r>
                <a:r>
                  <a:rPr lang="fr-FR" sz="1200" dirty="0">
                    <a:solidFill>
                      <a:schemeClr val="tx1"/>
                    </a:solidFill>
                    <a:latin typeface="Bell MT" panose="02020503060305020303" pitchFamily="18" charset="0"/>
                  </a:rPr>
                  <a:t>-records</a:t>
                </a:r>
                <a:r>
                  <a:rPr lang="fr-FR" dirty="0">
                    <a:latin typeface="Bell MT" panose="02020503060305020303" pitchFamily="18" charset="0"/>
                  </a:rPr>
                  <a:t> </a:t>
                </a:r>
              </a:p>
            </p:txBody>
          </p:sp>
          <p:cxnSp>
            <p:nvCxnSpPr>
              <p:cNvPr id="116" name="Connecteur droit avec flèche 115"/>
              <p:cNvCxnSpPr>
                <a:cxnSpLocks/>
                <a:stCxn id="112" idx="4"/>
                <a:endCxn id="115" idx="1"/>
              </p:cNvCxnSpPr>
              <p:nvPr/>
            </p:nvCxnSpPr>
            <p:spPr>
              <a:xfrm flipV="1">
                <a:off x="4191916" y="3347475"/>
                <a:ext cx="560134" cy="72475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4078696" y="2629251"/>
                <a:ext cx="673353" cy="681549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necteur droit avec flèche 117"/>
              <p:cNvCxnSpPr/>
              <p:nvPr/>
            </p:nvCxnSpPr>
            <p:spPr>
              <a:xfrm>
                <a:off x="2515011" y="1987938"/>
                <a:ext cx="0" cy="89209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necteur droit avec flèche 118"/>
              <p:cNvCxnSpPr/>
              <p:nvPr/>
            </p:nvCxnSpPr>
            <p:spPr>
              <a:xfrm flipH="1">
                <a:off x="2294829" y="1972229"/>
                <a:ext cx="220182" cy="153879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Connecteur droit avec flèche 119"/>
              <p:cNvCxnSpPr/>
              <p:nvPr/>
            </p:nvCxnSpPr>
            <p:spPr>
              <a:xfrm flipH="1">
                <a:off x="4293220" y="1931558"/>
                <a:ext cx="298430" cy="94847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Connecteur droit avec flèche 120"/>
              <p:cNvCxnSpPr/>
              <p:nvPr/>
            </p:nvCxnSpPr>
            <p:spPr>
              <a:xfrm flipH="1">
                <a:off x="4348840" y="1931558"/>
                <a:ext cx="242810" cy="18838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cteur droit avec flèche 121"/>
              <p:cNvCxnSpPr>
                <a:cxnSpLocks/>
                <a:stCxn id="115" idx="3"/>
              </p:cNvCxnSpPr>
              <p:nvPr/>
            </p:nvCxnSpPr>
            <p:spPr>
              <a:xfrm flipV="1">
                <a:off x="5843240" y="2741627"/>
                <a:ext cx="356838" cy="605848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cteur droit avec flèche 122"/>
              <p:cNvCxnSpPr>
                <a:cxnSpLocks/>
                <a:stCxn id="115" idx="3"/>
              </p:cNvCxnSpPr>
              <p:nvPr/>
            </p:nvCxnSpPr>
            <p:spPr>
              <a:xfrm flipV="1">
                <a:off x="5843240" y="3042675"/>
                <a:ext cx="568711" cy="3048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Rectangle 123"/>
              <p:cNvSpPr/>
              <p:nvPr/>
            </p:nvSpPr>
            <p:spPr>
              <a:xfrm>
                <a:off x="6120282" y="2495471"/>
                <a:ext cx="56143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b="1" spc="-1" dirty="0">
                    <a:solidFill>
                      <a:srgbClr val="00B050"/>
                    </a:solidFill>
                    <a:latin typeface="Bell MT" panose="02020503060305020303" pitchFamily="18" charset="0"/>
                  </a:rPr>
                  <a:t>Train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6308852" y="3071260"/>
                <a:ext cx="40665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b="1" spc="-1" dirty="0">
                    <a:solidFill>
                      <a:srgbClr val="00B050"/>
                    </a:solidFill>
                    <a:latin typeface="Bell MT" panose="02020503060305020303" pitchFamily="18" charset="0"/>
                  </a:rPr>
                  <a:t>Val</a:t>
                </a:r>
              </a:p>
            </p:txBody>
          </p:sp>
          <p:grpSp>
            <p:nvGrpSpPr>
              <p:cNvPr id="126" name="Groupe 125"/>
              <p:cNvGrpSpPr/>
              <p:nvPr/>
            </p:nvGrpSpPr>
            <p:grpSpPr>
              <a:xfrm>
                <a:off x="6796179" y="1360974"/>
                <a:ext cx="2127433" cy="2160905"/>
                <a:chOff x="7549375" y="3941401"/>
                <a:chExt cx="2127433" cy="2160905"/>
              </a:xfrm>
            </p:grpSpPr>
            <p:sp>
              <p:nvSpPr>
                <p:cNvPr id="147" name="Ellipse 146"/>
                <p:cNvSpPr/>
                <p:nvPr/>
              </p:nvSpPr>
              <p:spPr>
                <a:xfrm>
                  <a:off x="7549376" y="3941401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48" name="Ellipse 147"/>
                <p:cNvSpPr/>
                <p:nvPr/>
              </p:nvSpPr>
              <p:spPr>
                <a:xfrm>
                  <a:off x="7549376" y="4507127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49" name="Ellipse 148"/>
                <p:cNvSpPr/>
                <p:nvPr/>
              </p:nvSpPr>
              <p:spPr>
                <a:xfrm>
                  <a:off x="7549376" y="5103163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50" name="Ellipse 149"/>
                <p:cNvSpPr/>
                <p:nvPr/>
              </p:nvSpPr>
              <p:spPr>
                <a:xfrm>
                  <a:off x="7549375" y="5688232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51" name="Ellipse 150"/>
                <p:cNvSpPr/>
                <p:nvPr/>
              </p:nvSpPr>
              <p:spPr>
                <a:xfrm>
                  <a:off x="8437757" y="4249853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52" name="Ellipse 151"/>
                <p:cNvSpPr/>
                <p:nvPr/>
              </p:nvSpPr>
              <p:spPr>
                <a:xfrm>
                  <a:off x="8437757" y="4815579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53" name="Ellipse 152"/>
                <p:cNvSpPr/>
                <p:nvPr/>
              </p:nvSpPr>
              <p:spPr>
                <a:xfrm>
                  <a:off x="8437757" y="5411615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54" name="Ellipse 153"/>
                <p:cNvSpPr/>
                <p:nvPr/>
              </p:nvSpPr>
              <p:spPr>
                <a:xfrm>
                  <a:off x="9241911" y="4509161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155" name="Ellipse 154"/>
                <p:cNvSpPr/>
                <p:nvPr/>
              </p:nvSpPr>
              <p:spPr>
                <a:xfrm>
                  <a:off x="9241911" y="5074887"/>
                  <a:ext cx="434897" cy="414074"/>
                </a:xfrm>
                <a:prstGeom prst="ellips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  <p:cxnSp>
              <p:nvCxnSpPr>
                <p:cNvPr id="156" name="Connecteur droit 155"/>
                <p:cNvCxnSpPr>
                  <a:cxnSpLocks/>
                  <a:stCxn id="147" idx="6"/>
                  <a:endCxn id="151" idx="2"/>
                </p:cNvCxnSpPr>
                <p:nvPr/>
              </p:nvCxnSpPr>
              <p:spPr>
                <a:xfrm>
                  <a:off x="7984273" y="4148438"/>
                  <a:ext cx="453484" cy="30845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Connecteur droit 156"/>
                <p:cNvCxnSpPr>
                  <a:cxnSpLocks/>
                  <a:stCxn id="147" idx="6"/>
                  <a:endCxn id="152" idx="2"/>
                </p:cNvCxnSpPr>
                <p:nvPr/>
              </p:nvCxnSpPr>
              <p:spPr>
                <a:xfrm>
                  <a:off x="7984273" y="4148438"/>
                  <a:ext cx="453484" cy="87417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Connecteur droit 157"/>
                <p:cNvCxnSpPr>
                  <a:cxnSpLocks/>
                  <a:stCxn id="147" idx="6"/>
                  <a:endCxn id="153" idx="2"/>
                </p:cNvCxnSpPr>
                <p:nvPr/>
              </p:nvCxnSpPr>
              <p:spPr>
                <a:xfrm>
                  <a:off x="7984273" y="4148438"/>
                  <a:ext cx="453484" cy="147021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Connecteur droit 158"/>
                <p:cNvCxnSpPr>
                  <a:cxnSpLocks/>
                  <a:stCxn id="148" idx="6"/>
                  <a:endCxn id="151" idx="2"/>
                </p:cNvCxnSpPr>
                <p:nvPr/>
              </p:nvCxnSpPr>
              <p:spPr>
                <a:xfrm flipV="1">
                  <a:off x="7984273" y="4456890"/>
                  <a:ext cx="453484" cy="257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Connecteur droit 159"/>
                <p:cNvCxnSpPr>
                  <a:cxnSpLocks/>
                  <a:stCxn id="148" idx="6"/>
                  <a:endCxn id="152" idx="2"/>
                </p:cNvCxnSpPr>
                <p:nvPr/>
              </p:nvCxnSpPr>
              <p:spPr>
                <a:xfrm>
                  <a:off x="7984273" y="4714164"/>
                  <a:ext cx="453484" cy="30845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Connecteur droit 160"/>
                <p:cNvCxnSpPr>
                  <a:cxnSpLocks/>
                  <a:stCxn id="148" idx="6"/>
                  <a:endCxn id="153" idx="2"/>
                </p:cNvCxnSpPr>
                <p:nvPr/>
              </p:nvCxnSpPr>
              <p:spPr>
                <a:xfrm>
                  <a:off x="7984273" y="4714164"/>
                  <a:ext cx="453484" cy="9044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/>
                <p:cNvCxnSpPr>
                  <a:cxnSpLocks/>
                  <a:stCxn id="149" idx="6"/>
                  <a:endCxn id="151" idx="2"/>
                </p:cNvCxnSpPr>
                <p:nvPr/>
              </p:nvCxnSpPr>
              <p:spPr>
                <a:xfrm flipV="1">
                  <a:off x="7984273" y="4456890"/>
                  <a:ext cx="453484" cy="85331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Connecteur droit 162"/>
                <p:cNvCxnSpPr>
                  <a:cxnSpLocks/>
                  <a:stCxn id="149" idx="6"/>
                  <a:endCxn id="152" idx="2"/>
                </p:cNvCxnSpPr>
                <p:nvPr/>
              </p:nvCxnSpPr>
              <p:spPr>
                <a:xfrm flipV="1">
                  <a:off x="7984273" y="5022616"/>
                  <a:ext cx="453484" cy="28758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Connecteur droit 163"/>
                <p:cNvCxnSpPr>
                  <a:cxnSpLocks/>
                  <a:stCxn id="149" idx="6"/>
                  <a:endCxn id="153" idx="2"/>
                </p:cNvCxnSpPr>
                <p:nvPr/>
              </p:nvCxnSpPr>
              <p:spPr>
                <a:xfrm>
                  <a:off x="7984273" y="5310200"/>
                  <a:ext cx="453484" cy="30845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Connecteur droit 164"/>
                <p:cNvCxnSpPr>
                  <a:cxnSpLocks/>
                  <a:stCxn id="150" idx="6"/>
                  <a:endCxn id="151" idx="2"/>
                </p:cNvCxnSpPr>
                <p:nvPr/>
              </p:nvCxnSpPr>
              <p:spPr>
                <a:xfrm flipV="1">
                  <a:off x="7984272" y="4456890"/>
                  <a:ext cx="453485" cy="143837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Connecteur droit 165"/>
                <p:cNvCxnSpPr>
                  <a:cxnSpLocks/>
                  <a:stCxn id="150" idx="6"/>
                  <a:endCxn id="152" idx="2"/>
                </p:cNvCxnSpPr>
                <p:nvPr/>
              </p:nvCxnSpPr>
              <p:spPr>
                <a:xfrm flipV="1">
                  <a:off x="7984272" y="5022616"/>
                  <a:ext cx="453485" cy="87265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Connecteur droit 166"/>
                <p:cNvCxnSpPr>
                  <a:cxnSpLocks/>
                  <a:stCxn id="150" idx="6"/>
                  <a:endCxn id="153" idx="2"/>
                </p:cNvCxnSpPr>
                <p:nvPr/>
              </p:nvCxnSpPr>
              <p:spPr>
                <a:xfrm flipV="1">
                  <a:off x="7984272" y="5618652"/>
                  <a:ext cx="453485" cy="27661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Connecteur droit 167"/>
                <p:cNvCxnSpPr>
                  <a:cxnSpLocks/>
                  <a:stCxn id="151" idx="6"/>
                  <a:endCxn id="154" idx="2"/>
                </p:cNvCxnSpPr>
                <p:nvPr/>
              </p:nvCxnSpPr>
              <p:spPr>
                <a:xfrm>
                  <a:off x="8872654" y="4456890"/>
                  <a:ext cx="369257" cy="25930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Connecteur droit 168"/>
                <p:cNvCxnSpPr>
                  <a:cxnSpLocks/>
                  <a:stCxn id="151" idx="6"/>
                  <a:endCxn id="155" idx="2"/>
                </p:cNvCxnSpPr>
                <p:nvPr/>
              </p:nvCxnSpPr>
              <p:spPr>
                <a:xfrm>
                  <a:off x="8872654" y="4456890"/>
                  <a:ext cx="369257" cy="82503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>
                  <a:cxnSpLocks/>
                  <a:stCxn id="152" idx="6"/>
                  <a:endCxn id="154" idx="2"/>
                </p:cNvCxnSpPr>
                <p:nvPr/>
              </p:nvCxnSpPr>
              <p:spPr>
                <a:xfrm flipV="1">
                  <a:off x="8872654" y="4716198"/>
                  <a:ext cx="369257" cy="3064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Connecteur droit 170"/>
                <p:cNvCxnSpPr>
                  <a:cxnSpLocks/>
                  <a:stCxn id="152" idx="6"/>
                  <a:endCxn id="155" idx="2"/>
                </p:cNvCxnSpPr>
                <p:nvPr/>
              </p:nvCxnSpPr>
              <p:spPr>
                <a:xfrm>
                  <a:off x="8872654" y="5022616"/>
                  <a:ext cx="369257" cy="25930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Connecteur droit 171"/>
                <p:cNvCxnSpPr>
                  <a:cxnSpLocks/>
                  <a:stCxn id="153" idx="6"/>
                  <a:endCxn id="154" idx="2"/>
                </p:cNvCxnSpPr>
                <p:nvPr/>
              </p:nvCxnSpPr>
              <p:spPr>
                <a:xfrm flipV="1">
                  <a:off x="8872654" y="4716198"/>
                  <a:ext cx="369257" cy="9024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Connecteur droit 172"/>
                <p:cNvCxnSpPr>
                  <a:cxnSpLocks/>
                  <a:stCxn id="153" idx="6"/>
                  <a:endCxn id="155" idx="2"/>
                </p:cNvCxnSpPr>
                <p:nvPr/>
              </p:nvCxnSpPr>
              <p:spPr>
                <a:xfrm flipV="1">
                  <a:off x="8872654" y="5281924"/>
                  <a:ext cx="369257" cy="33672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7" name="Connecteur droit avec flèche 126"/>
              <p:cNvCxnSpPr/>
              <p:nvPr/>
            </p:nvCxnSpPr>
            <p:spPr>
              <a:xfrm>
                <a:off x="8880237" y="2433987"/>
                <a:ext cx="43200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Rectangle à coins arrondis 127"/>
              <p:cNvSpPr/>
              <p:nvPr/>
            </p:nvSpPr>
            <p:spPr>
              <a:xfrm>
                <a:off x="9395250" y="2176548"/>
                <a:ext cx="1091190" cy="6096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solidFill>
                      <a:schemeClr val="tx1"/>
                    </a:solidFill>
                    <a:latin typeface="Bell MT" panose="02020503060305020303" pitchFamily="18" charset="0"/>
                  </a:rPr>
                  <a:t>Model</a:t>
                </a:r>
                <a:endParaRPr lang="fr-FR" b="1" dirty="0">
                  <a:latin typeface="Bell MT" panose="02020503060305020303" pitchFamily="18" charset="0"/>
                </a:endParaRPr>
              </a:p>
            </p:txBody>
          </p:sp>
          <p:grpSp>
            <p:nvGrpSpPr>
              <p:cNvPr id="129" name="Groupe 128"/>
              <p:cNvGrpSpPr/>
              <p:nvPr/>
            </p:nvGrpSpPr>
            <p:grpSpPr>
              <a:xfrm>
                <a:off x="5854390" y="2786148"/>
                <a:ext cx="4086455" cy="927208"/>
                <a:chOff x="5854390" y="2786148"/>
                <a:chExt cx="4086455" cy="927208"/>
              </a:xfrm>
            </p:grpSpPr>
            <p:cxnSp>
              <p:nvCxnSpPr>
                <p:cNvPr id="145" name="Connecteur en arc 144"/>
                <p:cNvCxnSpPr>
                  <a:cxnSpLocks/>
                  <a:endCxn id="128" idx="2"/>
                </p:cNvCxnSpPr>
                <p:nvPr/>
              </p:nvCxnSpPr>
              <p:spPr>
                <a:xfrm flipV="1">
                  <a:off x="6627859" y="2786148"/>
                  <a:ext cx="3312986" cy="919858"/>
                </a:xfrm>
                <a:prstGeom prst="curvedConnector2">
                  <a:avLst/>
                </a:prstGeom>
                <a:ln w="19050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Forme libre 145"/>
                <p:cNvSpPr/>
                <p:nvPr/>
              </p:nvSpPr>
              <p:spPr>
                <a:xfrm>
                  <a:off x="5854390" y="3334215"/>
                  <a:ext cx="769434" cy="379141"/>
                </a:xfrm>
                <a:custGeom>
                  <a:avLst/>
                  <a:gdLst>
                    <a:gd name="connsiteX0" fmla="*/ 0 w 769434"/>
                    <a:gd name="connsiteY0" fmla="*/ 0 h 379141"/>
                    <a:gd name="connsiteX1" fmla="*/ 769434 w 769434"/>
                    <a:gd name="connsiteY1" fmla="*/ 379141 h 379141"/>
                    <a:gd name="connsiteX2" fmla="*/ 769434 w 769434"/>
                    <a:gd name="connsiteY2" fmla="*/ 379141 h 379141"/>
                    <a:gd name="connsiteX3" fmla="*/ 769434 w 769434"/>
                    <a:gd name="connsiteY3" fmla="*/ 379141 h 379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9434" h="379141">
                      <a:moveTo>
                        <a:pt x="0" y="0"/>
                      </a:moveTo>
                      <a:lnTo>
                        <a:pt x="769434" y="379141"/>
                      </a:lnTo>
                      <a:lnTo>
                        <a:pt x="769434" y="379141"/>
                      </a:lnTo>
                      <a:lnTo>
                        <a:pt x="769434" y="379141"/>
                      </a:lnTo>
                    </a:path>
                  </a:pathLst>
                </a:custGeom>
                <a:no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Bell MT" panose="02020503060305020303" pitchFamily="18" charset="0"/>
                  </a:endParaRPr>
                </a:p>
              </p:txBody>
            </p:sp>
          </p:grpSp>
          <p:sp>
            <p:nvSpPr>
              <p:cNvPr id="130" name="Rectangle 129"/>
              <p:cNvSpPr/>
              <p:nvPr/>
            </p:nvSpPr>
            <p:spPr>
              <a:xfrm>
                <a:off x="6583934" y="3727897"/>
                <a:ext cx="48853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b="1" spc="-1" dirty="0">
                    <a:solidFill>
                      <a:srgbClr val="00B050"/>
                    </a:solidFill>
                    <a:latin typeface="Bell MT" panose="02020503060305020303" pitchFamily="18" charset="0"/>
                  </a:rPr>
                  <a:t>Test</a:t>
                </a: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774700" y="1304176"/>
                <a:ext cx="2170725" cy="62522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820001" y="1337315"/>
                <a:ext cx="2080121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1. Download satellite</a:t>
                </a:r>
              </a:p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 images from GEE</a:t>
                </a:r>
              </a:p>
              <a:p>
                <a:pPr algn="ctr"/>
                <a:endParaRPr lang="fr-FR" spc="-1" dirty="0">
                  <a:latin typeface="Bell MT" panose="02020503060305020303" pitchFamily="18" charset="0"/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3562734" y="1044206"/>
                <a:ext cx="2101933" cy="76150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3774273" y="1093266"/>
                <a:ext cx="15841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2. Preprocess </a:t>
                </a:r>
              </a:p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satellite images</a:t>
                </a:r>
                <a:endParaRPr lang="fr-FR" sz="1600" spc="-1" dirty="0">
                  <a:latin typeface="Bell MT" panose="02020503060305020303" pitchFamily="18" charset="0"/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4677750" y="2020517"/>
                <a:ext cx="1358549" cy="76150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4552529" y="2069639"/>
                <a:ext cx="155786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3. Prepare</a:t>
                </a:r>
              </a:p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 data files</a:t>
                </a: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5843240" y="4215869"/>
                <a:ext cx="1841321" cy="76150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5345933" y="4264929"/>
                <a:ext cx="277352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4. Run a baseline</a:t>
                </a:r>
              </a:p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 ML </a:t>
                </a:r>
                <a:r>
                  <a:rPr lang="en-US" sz="1600" b="1" spc="-1" dirty="0" err="1">
                    <a:latin typeface="Bell MT" panose="02020503060305020303" pitchFamily="18" charset="0"/>
                  </a:rPr>
                  <a:t>mehod</a:t>
                </a:r>
                <a:endParaRPr lang="en-US" sz="1600" b="1" spc="-1" dirty="0">
                  <a:latin typeface="Bell MT" panose="02020503060305020303" pitchFamily="18" charset="0"/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8362590" y="847936"/>
                <a:ext cx="2419424" cy="76150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8185539" y="924977"/>
                <a:ext cx="277352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 5. Train Convolutional Neural Network models</a:t>
                </a: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8917045" y="3606949"/>
                <a:ext cx="2419424" cy="76150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8739994" y="3683990"/>
                <a:ext cx="277352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 6. Extract learned feature representations</a:t>
                </a:r>
              </a:p>
              <a:p>
                <a:pPr algn="ctr"/>
                <a:endParaRPr lang="en-US" sz="1600" b="1" spc="-1" dirty="0">
                  <a:latin typeface="Bell MT" panose="02020503060305020303" pitchFamily="18" charset="0"/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8917045" y="5088119"/>
                <a:ext cx="2419424" cy="76150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Bell MT" panose="02020503060305020303" pitchFamily="18" charset="0"/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8739994" y="5165160"/>
                <a:ext cx="277352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-1" dirty="0">
                    <a:latin typeface="Bell MT" panose="02020503060305020303" pitchFamily="18" charset="0"/>
                  </a:rPr>
                  <a:t> 7. Run regression between features and indicators</a:t>
                </a:r>
              </a:p>
            </p:txBody>
          </p:sp>
        </p:grpSp>
        <p:pic>
          <p:nvPicPr>
            <p:cNvPr id="184" name="Image 183"/>
            <p:cNvPicPr>
              <a:picLocks noChangeAspect="1"/>
            </p:cNvPicPr>
            <p:nvPr/>
          </p:nvPicPr>
          <p:blipFill rotWithShape="1">
            <a:blip r:embed="rId3"/>
            <a:srcRect l="52629" t="14834" b="8024"/>
            <a:stretch/>
          </p:blipFill>
          <p:spPr>
            <a:xfrm>
              <a:off x="10829145" y="961893"/>
              <a:ext cx="566066" cy="519290"/>
            </a:xfrm>
            <a:prstGeom prst="rect">
              <a:avLst/>
            </a:prstGeom>
          </p:spPr>
        </p:pic>
        <p:pic>
          <p:nvPicPr>
            <p:cNvPr id="185" name="Image 184"/>
            <p:cNvPicPr>
              <a:picLocks noChangeAspect="1"/>
            </p:cNvPicPr>
            <p:nvPr/>
          </p:nvPicPr>
          <p:blipFill rotWithShape="1">
            <a:blip r:embed="rId3"/>
            <a:srcRect l="52629" t="14834" b="8024"/>
            <a:stretch/>
          </p:blipFill>
          <p:spPr>
            <a:xfrm>
              <a:off x="88203" y="1349795"/>
              <a:ext cx="566066" cy="519290"/>
            </a:xfrm>
            <a:prstGeom prst="rect">
              <a:avLst/>
            </a:prstGeom>
          </p:spPr>
        </p:pic>
        <p:pic>
          <p:nvPicPr>
            <p:cNvPr id="186" name="Image 185"/>
            <p:cNvPicPr>
              <a:picLocks noChangeAspect="1"/>
            </p:cNvPicPr>
            <p:nvPr/>
          </p:nvPicPr>
          <p:blipFill rotWithShape="1">
            <a:blip r:embed="rId3"/>
            <a:srcRect l="52629" t="14834" b="8024"/>
            <a:stretch/>
          </p:blipFill>
          <p:spPr>
            <a:xfrm>
              <a:off x="4983199" y="4328087"/>
              <a:ext cx="566066" cy="519290"/>
            </a:xfrm>
            <a:prstGeom prst="rect">
              <a:avLst/>
            </a:prstGeom>
          </p:spPr>
        </p:pic>
        <p:pic>
          <p:nvPicPr>
            <p:cNvPr id="187" name="Image 186"/>
            <p:cNvPicPr>
              <a:picLocks noChangeAspect="1"/>
            </p:cNvPicPr>
            <p:nvPr/>
          </p:nvPicPr>
          <p:blipFill rotWithShape="1">
            <a:blip r:embed="rId3"/>
            <a:srcRect l="52629" t="14834" b="8024"/>
            <a:stretch/>
          </p:blipFill>
          <p:spPr>
            <a:xfrm>
              <a:off x="5998943" y="1442251"/>
              <a:ext cx="566066" cy="519290"/>
            </a:xfrm>
            <a:prstGeom prst="rect">
              <a:avLst/>
            </a:prstGeom>
          </p:spPr>
        </p:pic>
        <p:pic>
          <p:nvPicPr>
            <p:cNvPr id="188" name="Image 187"/>
            <p:cNvPicPr>
              <a:picLocks noChangeAspect="1"/>
            </p:cNvPicPr>
            <p:nvPr/>
          </p:nvPicPr>
          <p:blipFill rotWithShape="1">
            <a:blip r:embed="rId3"/>
            <a:srcRect l="52629" t="14834" b="8024"/>
            <a:stretch/>
          </p:blipFill>
          <p:spPr>
            <a:xfrm>
              <a:off x="2971047" y="680081"/>
              <a:ext cx="566066" cy="519290"/>
            </a:xfrm>
            <a:prstGeom prst="rect">
              <a:avLst/>
            </a:prstGeom>
          </p:spPr>
        </p:pic>
        <p:pic>
          <p:nvPicPr>
            <p:cNvPr id="189" name="Image 188"/>
            <p:cNvPicPr>
              <a:picLocks noChangeAspect="1"/>
            </p:cNvPicPr>
            <p:nvPr/>
          </p:nvPicPr>
          <p:blipFill rotWithShape="1">
            <a:blip r:embed="rId3"/>
            <a:srcRect l="7334" t="12459" r="50394" b="10398"/>
            <a:stretch/>
          </p:blipFill>
          <p:spPr>
            <a:xfrm>
              <a:off x="11395211" y="3606949"/>
              <a:ext cx="575732" cy="591874"/>
            </a:xfrm>
            <a:prstGeom prst="rect">
              <a:avLst/>
            </a:prstGeom>
          </p:spPr>
        </p:pic>
        <p:pic>
          <p:nvPicPr>
            <p:cNvPr id="190" name="Image 189"/>
            <p:cNvPicPr>
              <a:picLocks noChangeAspect="1"/>
            </p:cNvPicPr>
            <p:nvPr/>
          </p:nvPicPr>
          <p:blipFill rotWithShape="1">
            <a:blip r:embed="rId3"/>
            <a:srcRect l="7334" t="12459" r="50394" b="10398"/>
            <a:stretch/>
          </p:blipFill>
          <p:spPr>
            <a:xfrm>
              <a:off x="11363940" y="5198888"/>
              <a:ext cx="575732" cy="591874"/>
            </a:xfrm>
            <a:prstGeom prst="rect">
              <a:avLst/>
            </a:prstGeom>
          </p:spPr>
        </p:pic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20" y="2158609"/>
            <a:ext cx="4755292" cy="2078916"/>
          </a:xfrm>
          <a:prstGeom prst="rect">
            <a:avLst/>
          </a:prstGeom>
        </p:spPr>
      </p:pic>
      <p:sp>
        <p:nvSpPr>
          <p:cNvPr id="278" name="CustomShape 10"/>
          <p:cNvSpPr/>
          <p:nvPr/>
        </p:nvSpPr>
        <p:spPr>
          <a:xfrm>
            <a:off x="4873412" y="1310524"/>
            <a:ext cx="11729160" cy="56308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240" algn="just">
              <a:lnSpc>
                <a:spcPct val="200000"/>
              </a:lnSpc>
              <a:buClr>
                <a:srgbClr val="002060"/>
              </a:buClr>
            </a:pPr>
            <a:r>
              <a:rPr lang="en-US" sz="1600" spc="-1" dirty="0">
                <a:latin typeface="Bell MT" panose="02020503060305020303" pitchFamily="18" charset="0"/>
              </a:rPr>
              <a:t>Difficulties: Insufficient description of the experiment in the GitHub links.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DHS surveys not publicly available (the wealth index calculated) 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Not all figures and table reproduced. 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Missing README file (bad code documentation).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Coding style. 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No exact parameter values setting 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No update for the second script 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en-US" sz="1600" spc="-1" dirty="0">
                <a:latin typeface="Bell MT" panose="02020503060305020303" pitchFamily="18" charset="0"/>
              </a:rPr>
              <a:t>No response for the authors </a:t>
            </a: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endParaRPr lang="en-US" sz="1600" spc="-1" dirty="0">
              <a:latin typeface="Bell MT" panose="02020503060305020303" pitchFamily="18" charset="0"/>
            </a:endParaRPr>
          </a:p>
          <a:p>
            <a:pPr marL="288990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endParaRPr lang="en-US" sz="1600" spc="-1" dirty="0">
              <a:latin typeface="Bell MT" panose="02020503060305020303" pitchFamily="18" charset="0"/>
            </a:endParaRPr>
          </a:p>
          <a:p>
            <a:pPr marL="3240" algn="just">
              <a:lnSpc>
                <a:spcPct val="200000"/>
              </a:lnSpc>
              <a:buClr>
                <a:srgbClr val="002060"/>
              </a:buClr>
            </a:pPr>
            <a:endParaRPr lang="en-US" sz="2000" spc="-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2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23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 dirty="0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 dirty="0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112480" y="49802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Reproducibility: some considerations</a:t>
            </a:r>
          </a:p>
        </p:txBody>
      </p:sp>
      <p:sp>
        <p:nvSpPr>
          <p:cNvPr id="324" name="CustomShape 10"/>
          <p:cNvSpPr/>
          <p:nvPr/>
        </p:nvSpPr>
        <p:spPr>
          <a:xfrm>
            <a:off x="91800" y="791869"/>
            <a:ext cx="11729160" cy="66592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240" algn="just">
              <a:lnSpc>
                <a:spcPct val="200000"/>
              </a:lnSpc>
              <a:buClr>
                <a:srgbClr val="002060"/>
              </a:buClr>
            </a:pPr>
            <a:r>
              <a:rPr lang="en-US" spc="-1" dirty="0">
                <a:latin typeface="Bell MT" panose="02020503060305020303" pitchFamily="18" charset="0"/>
              </a:rPr>
              <a:t>Authors should provide all data code in order to reproduce all results, images and tables with: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Raw (original) data and preprocessing tools and not only processed data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A unique and up-to-date repository site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Results of each step to follow the process and not only final results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A consistent and detailed documentation about codes (or many comments)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A possibility to discuss with the authors?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A different coding style can be disturbing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Deep-Learning algorithms are based on some random initializations. Results may be not completely identical.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pc="-1" dirty="0">
                <a:latin typeface="Bell MT" panose="02020503060305020303" pitchFamily="18" charset="0"/>
              </a:rPr>
              <a:t>Concerns about the data and code </a:t>
            </a:r>
            <a:r>
              <a:rPr lang="en-US" spc="-1" dirty="0" err="1">
                <a:latin typeface="Bell MT" panose="02020503060305020303" pitchFamily="18" charset="0"/>
              </a:rPr>
              <a:t>licences</a:t>
            </a:r>
            <a:r>
              <a:rPr lang="en-US" spc="-1" dirty="0">
                <a:latin typeface="Bell MT" panose="02020503060305020303" pitchFamily="18" charset="0"/>
              </a:rPr>
              <a:t>. In particular, “</a:t>
            </a:r>
            <a:r>
              <a:rPr lang="en-US" b="1" i="0" dirty="0" err="1">
                <a:effectLst/>
                <a:latin typeface="Bell MT" panose="02020503060305020303" pitchFamily="18" charset="0"/>
              </a:rPr>
              <a:t>NoDerivatives</a:t>
            </a:r>
            <a:r>
              <a:rPr lang="en-US" b="0" i="0" dirty="0">
                <a:effectLst/>
                <a:latin typeface="Bell MT" panose="02020503060305020303" pitchFamily="18" charset="0"/>
              </a:rPr>
              <a:t> — If you </a:t>
            </a:r>
            <a:r>
              <a:rPr lang="en-US" b="0" i="0" u="none" strike="noStrike" dirty="0">
                <a:effectLst/>
                <a:latin typeface="Bell MT" panose="02020503060305020303" pitchFamily="18" charset="0"/>
              </a:rPr>
              <a:t>remix, transform, or build upon</a:t>
            </a:r>
            <a:r>
              <a:rPr lang="en-US" b="0" i="0" dirty="0">
                <a:effectLst/>
                <a:latin typeface="Bell MT" panose="02020503060305020303" pitchFamily="18" charset="0"/>
              </a:rPr>
              <a:t> the material, you may not distribute the modified material</a:t>
            </a:r>
            <a:r>
              <a:rPr lang="en-US" dirty="0">
                <a:latin typeface="Bell MT" panose="02020503060305020303" pitchFamily="18" charset="0"/>
              </a:rPr>
              <a:t>!</a:t>
            </a:r>
          </a:p>
          <a:p>
            <a:pPr marL="746190" lvl="1" indent="-285750" algn="just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en-US" sz="1600" spc="-1" dirty="0">
              <a:latin typeface="Bell MT" panose="02020503060305020303" pitchFamily="18" charset="0"/>
            </a:endParaRPr>
          </a:p>
          <a:p>
            <a:pPr marL="3240" algn="just">
              <a:lnSpc>
                <a:spcPct val="200000"/>
              </a:lnSpc>
              <a:buClr>
                <a:srgbClr val="002060"/>
              </a:buClr>
            </a:pPr>
            <a:endParaRPr lang="en-US" sz="2000" spc="-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04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288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0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C36B26-12C6-4DD5-9BF5-730CB1D35125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24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293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ctangle 1"/>
          <p:cNvSpPr/>
          <p:nvPr/>
        </p:nvSpPr>
        <p:spPr>
          <a:xfrm>
            <a:off x="1627619" y="89832"/>
            <a:ext cx="8807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Reproducibility in Deep Learning: some considerations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1063" y="6305022"/>
            <a:ext cx="94170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Bell MT" panose="02020503060305020303" pitchFamily="18" charset="0"/>
              </a:rPr>
              <a:t>Reproduced from: www.cs.mcgill.ca/~jpineau/ReproducibilityChecklist.pdf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43808" y="4609978"/>
            <a:ext cx="3969712" cy="1180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440" lvl="1" algn="just">
              <a:lnSpc>
                <a:spcPct val="200000"/>
              </a:lnSpc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Initialization procedures</a:t>
            </a:r>
            <a:endParaRPr lang="en-US" b="1" dirty="0">
              <a:solidFill>
                <a:srgbClr val="FF0000"/>
              </a:solidFill>
            </a:endParaRPr>
          </a:p>
          <a:p>
            <a:pPr marL="460440" lvl="1" algn="just">
              <a:lnSpc>
                <a:spcPct val="200000"/>
              </a:lnSpc>
              <a:buClr>
                <a:srgbClr val="002060"/>
              </a:buClr>
            </a:pPr>
            <a:endParaRPr lang="en-US" sz="2000" b="1" spc="-1" dirty="0">
              <a:solidFill>
                <a:srgbClr val="FF0000"/>
              </a:solidFill>
              <a:latin typeface="Bell MT" panose="02020503060305020303" pitchFamily="18" charset="0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60" y="2317551"/>
            <a:ext cx="7919138" cy="3158756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2331721" y="1225106"/>
            <a:ext cx="1417320" cy="56052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pc="-1" dirty="0">
                <a:latin typeface="Bell MT" panose="02020503060305020303" pitchFamily="18" charset="0"/>
              </a:rPr>
              <a:t>General presentation</a:t>
            </a:r>
            <a:endParaRPr lang="en-US" sz="1400" dirty="0">
              <a:latin typeface="Bell MT" panose="02020503060305020303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03913" y="961843"/>
            <a:ext cx="6096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A unique repository site</a:t>
            </a:r>
          </a:p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Detailed documentation  </a:t>
            </a:r>
          </a:p>
          <a:p>
            <a:pPr marL="460440" lvl="1" algn="just">
              <a:buClr>
                <a:srgbClr val="002060"/>
              </a:buClr>
            </a:pPr>
            <a:r>
              <a:rPr lang="fr-FR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Up-to-date information</a:t>
            </a:r>
          </a:p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A possibility to discuss with the authors</a:t>
            </a:r>
          </a:p>
          <a:p>
            <a:pPr marL="460440" lvl="1" algn="just">
              <a:buClr>
                <a:srgbClr val="002060"/>
              </a:buClr>
            </a:pPr>
            <a:endParaRPr lang="en-US" b="1" spc="-1" dirty="0">
              <a:solidFill>
                <a:srgbClr val="FF0000"/>
              </a:solidFill>
              <a:latin typeface="Bell MT" panose="02020503060305020303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132763" y="3387107"/>
            <a:ext cx="80337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Standard coding style</a:t>
            </a:r>
          </a:p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Code licence</a:t>
            </a:r>
          </a:p>
          <a:p>
            <a:pPr marL="460440" lvl="1" algn="just">
              <a:buClr>
                <a:srgbClr val="002060"/>
              </a:buClr>
            </a:pPr>
            <a:r>
              <a:rPr lang="fr-FR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Details about code/script </a:t>
            </a:r>
            <a:r>
              <a:rPr lang="fr-FR" b="1" spc="-1" dirty="0" err="1">
                <a:solidFill>
                  <a:srgbClr val="FF0000"/>
                </a:solidFill>
                <a:latin typeface="Bell MT" panose="02020503060305020303" pitchFamily="18" charset="0"/>
              </a:rPr>
              <a:t>dependencies</a:t>
            </a:r>
            <a:endParaRPr lang="en-US" b="1" spc="-1" dirty="0">
              <a:solidFill>
                <a:srgbClr val="FF0000"/>
              </a:solidFill>
              <a:latin typeface="Bell MT" panose="02020503060305020303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43808" y="2278096"/>
            <a:ext cx="6883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Data licence</a:t>
            </a:r>
          </a:p>
          <a:p>
            <a:pPr marL="460440" lvl="1" algn="just">
              <a:buClr>
                <a:srgbClr val="002060"/>
              </a:buClr>
            </a:pPr>
            <a:r>
              <a:rPr lang="en-US" b="1" spc="-1" dirty="0">
                <a:solidFill>
                  <a:srgbClr val="FF0000"/>
                </a:solidFill>
                <a:latin typeface="Bell MT" panose="02020503060305020303" pitchFamily="18" charset="0"/>
              </a:rPr>
              <a:t>Original data and preprocessing method  </a:t>
            </a:r>
          </a:p>
        </p:txBody>
      </p:sp>
    </p:spTree>
    <p:extLst>
      <p:ext uri="{BB962C8B-B14F-4D97-AF65-F5344CB8AC3E}">
        <p14:creationId xmlns:p14="http://schemas.microsoft.com/office/powerpoint/2010/main" val="350880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5" grpId="0" animBg="1"/>
      <p:bldP spid="31" grpId="0"/>
      <p:bldP spid="32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0"/>
            <a:ext cx="12188880" cy="6854760"/>
            <a:chOff x="0" y="0"/>
            <a:chExt cx="12188880" cy="6854760"/>
          </a:xfrm>
        </p:grpSpPr>
        <p:sp>
          <p:nvSpPr>
            <p:cNvPr id="316" name="CustomShape 2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3"/>
            <p:cNvSpPr/>
            <p:nvPr/>
          </p:nvSpPr>
          <p:spPr>
            <a:xfrm>
              <a:off x="0" y="0"/>
              <a:ext cx="11912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8" name="CustomShape 4"/>
          <p:cNvSpPr/>
          <p:nvPr/>
        </p:nvSpPr>
        <p:spPr>
          <a:xfrm>
            <a:off x="11148840" y="6389640"/>
            <a:ext cx="430200" cy="430200"/>
          </a:xfrm>
          <a:prstGeom prst="ellipse">
            <a:avLst/>
          </a:prstGeom>
          <a:solidFill>
            <a:srgbClr val="3F6599"/>
          </a:solidFill>
          <a:ln w="25560">
            <a:solidFill>
              <a:srgbClr val="4372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"/>
          <p:cNvSpPr/>
          <p:nvPr/>
        </p:nvSpPr>
        <p:spPr>
          <a:xfrm>
            <a:off x="9459360" y="6419880"/>
            <a:ext cx="205416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B454436-B30B-4A33-A47E-C9E3FDDCC9FD}" type="slidenum">
              <a:rPr lang="fr-FR" sz="18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25</a:t>
            </a:fld>
            <a:endParaRPr lang="fr-FR" sz="1800" b="0" strike="noStrike" spc="-1">
              <a:latin typeface="Bell MT" panose="02020503060305020303" pitchFamily="18" charset="0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2577960" y="-25560"/>
            <a:ext cx="703260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ell MT" panose="02020503060305020303" pitchFamily="18" charset="0"/>
                <a:ea typeface="DejaVu Sans"/>
              </a:rPr>
              <a:t>CONTEXTE &amp; MOTIVATIONS (3/3)</a:t>
            </a:r>
            <a:endParaRPr lang="fr-FR" sz="4000" b="0" strike="noStrike" spc="-1">
              <a:latin typeface="Bell MT" panose="02020503060305020303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63360"/>
            <a:ext cx="12188880" cy="560520"/>
          </a:xfrm>
          <a:prstGeom prst="snip1Rect">
            <a:avLst>
              <a:gd name="adj" fmla="val 50000"/>
            </a:avLst>
          </a:prstGeom>
          <a:solidFill>
            <a:srgbClr val="0B3B7E">
              <a:alpha val="79000"/>
            </a:srgb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2577960" y="59040"/>
            <a:ext cx="79635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FFFFFF"/>
                </a:solidFill>
                <a:latin typeface="Bell MT" panose="02020503060305020303" pitchFamily="18" charset="0"/>
              </a:rPr>
              <a:t>Reproducible Research: Challenges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5760" y="984240"/>
            <a:ext cx="11637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Bell MT" panose="02020503060305020303" pitchFamily="18" charset="0"/>
              </a:rPr>
              <a:t>Several open questions: </a:t>
            </a:r>
          </a:p>
          <a:p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Bell MT" panose="02020503060305020303" pitchFamily="18" charset="0"/>
              </a:rPr>
              <a:t>What is the long-term value of the code submitted?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Bell MT" panose="02020503060305020303" pitchFamily="18" charset="0"/>
              </a:rPr>
              <a:t>How can we propose a  checklist for a specific field?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Bell MT" panose="02020503060305020303" pitchFamily="18" charset="0"/>
              </a:rPr>
              <a:t> What is the benefit of using the checklist for authors?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>
              <a:latin typeface="Bell MT" panose="02020503060305020303" pitchFamily="18" charset="0"/>
            </a:endParaRPr>
          </a:p>
          <a:p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59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CustomShape 1"/>
          <p:cNvSpPr/>
          <p:nvPr/>
        </p:nvSpPr>
        <p:spPr>
          <a:xfrm>
            <a:off x="2630880" y="2367000"/>
            <a:ext cx="6926760" cy="21222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6600" b="0" strike="noStrike" spc="-1" dirty="0" err="1">
                <a:solidFill>
                  <a:srgbClr val="0B3B7E"/>
                </a:solidFill>
                <a:latin typeface="Calibri"/>
                <a:ea typeface="DejaVu Sans"/>
              </a:rPr>
              <a:t>Thank</a:t>
            </a:r>
            <a:r>
              <a:rPr lang="fr-FR" sz="6600" b="0" strike="noStrike" spc="-1" dirty="0">
                <a:solidFill>
                  <a:srgbClr val="0B3B7E"/>
                </a:solidFill>
                <a:latin typeface="Calibri"/>
                <a:ea typeface="DejaVu Sans"/>
              </a:rPr>
              <a:t> </a:t>
            </a:r>
            <a:r>
              <a:rPr lang="fr-FR" sz="6600" b="0" strike="noStrike" spc="-1" dirty="0" err="1">
                <a:solidFill>
                  <a:srgbClr val="0B3B7E"/>
                </a:solidFill>
                <a:latin typeface="Calibri"/>
                <a:ea typeface="DejaVu Sans"/>
              </a:rPr>
              <a:t>you</a:t>
            </a:r>
            <a:r>
              <a:rPr lang="fr-FR" sz="6600" b="0" strike="noStrike" spc="-1" dirty="0">
                <a:solidFill>
                  <a:srgbClr val="0B3B7E"/>
                </a:solidFill>
                <a:latin typeface="Calibri"/>
                <a:ea typeface="DejaVu Sans"/>
              </a:rPr>
              <a:t> for </a:t>
            </a:r>
            <a:r>
              <a:rPr lang="fr-FR" sz="6600" b="0" strike="noStrike" spc="-1" dirty="0" err="1">
                <a:solidFill>
                  <a:srgbClr val="0B3B7E"/>
                </a:solidFill>
                <a:latin typeface="Calibri"/>
                <a:ea typeface="DejaVu Sans"/>
              </a:rPr>
              <a:t>your</a:t>
            </a:r>
            <a:r>
              <a:rPr lang="fr-FR" sz="6600" b="0" strike="noStrike" spc="-1" dirty="0">
                <a:solidFill>
                  <a:srgbClr val="0B3B7E"/>
                </a:solidFill>
                <a:latin typeface="Calibri"/>
                <a:ea typeface="DejaVu Sans"/>
              </a:rPr>
              <a:t> attention! </a:t>
            </a:r>
            <a:endParaRPr lang="fr-FR" sz="6600" b="0" strike="noStrike" spc="-1" dirty="0">
              <a:latin typeface="Arial"/>
            </a:endParaRPr>
          </a:p>
        </p:txBody>
      </p:sp>
      <p:grpSp>
        <p:nvGrpSpPr>
          <p:cNvPr id="634" name="Group 2"/>
          <p:cNvGrpSpPr/>
          <p:nvPr/>
        </p:nvGrpSpPr>
        <p:grpSpPr>
          <a:xfrm>
            <a:off x="0" y="0"/>
            <a:ext cx="12200760" cy="6854760"/>
            <a:chOff x="0" y="0"/>
            <a:chExt cx="12200760" cy="6854760"/>
          </a:xfrm>
        </p:grpSpPr>
        <p:sp>
          <p:nvSpPr>
            <p:cNvPr id="635" name="CustomShape 3"/>
            <p:cNvSpPr/>
            <p:nvPr/>
          </p:nvSpPr>
          <p:spPr>
            <a:xfrm>
              <a:off x="0" y="6750000"/>
              <a:ext cx="12188880" cy="104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6" name="CustomShape 4"/>
            <p:cNvSpPr/>
            <p:nvPr/>
          </p:nvSpPr>
          <p:spPr>
            <a:xfrm>
              <a:off x="0" y="0"/>
              <a:ext cx="12200760" cy="68760"/>
            </a:xfrm>
            <a:prstGeom prst="snip1Rect">
              <a:avLst>
                <a:gd name="adj" fmla="val 50000"/>
              </a:avLst>
            </a:prstGeom>
            <a:solidFill>
              <a:srgbClr val="5B9BD5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25593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39034</TotalTime>
  <Words>1746</Words>
  <Application>Microsoft Office PowerPoint</Application>
  <PresentationFormat>Grand écran</PresentationFormat>
  <Paragraphs>341</Paragraphs>
  <Slides>26</Slides>
  <Notes>26</Notes>
  <HiddenSlides>3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ＭＳ Ｐゴシック</vt:lpstr>
      <vt:lpstr>Arial</vt:lpstr>
      <vt:lpstr>Bell MT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Abir Mokhtar</dc:creator>
  <dc:description/>
  <cp:lastModifiedBy>Ali Ben Abbes</cp:lastModifiedBy>
  <cp:revision>1134</cp:revision>
  <cp:lastPrinted>2016-12-03T12:09:30Z</cp:lastPrinted>
  <dcterms:created xsi:type="dcterms:W3CDTF">2016-11-20T18:23:05Z</dcterms:created>
  <dcterms:modified xsi:type="dcterms:W3CDTF">2021-03-25T14:54:09Z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36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37</vt:i4>
  </property>
</Properties>
</file>