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1"/>
  </p:notesMasterIdLst>
  <p:handoutMasterIdLst>
    <p:handoutMasterId r:id="rId32"/>
  </p:handoutMasterIdLst>
  <p:sldIdLst>
    <p:sldId id="353" r:id="rId5"/>
    <p:sldId id="321" r:id="rId6"/>
    <p:sldId id="360" r:id="rId7"/>
    <p:sldId id="356" r:id="rId8"/>
    <p:sldId id="357" r:id="rId9"/>
    <p:sldId id="374" r:id="rId10"/>
    <p:sldId id="358" r:id="rId11"/>
    <p:sldId id="359" r:id="rId12"/>
    <p:sldId id="361" r:id="rId13"/>
    <p:sldId id="362" r:id="rId14"/>
    <p:sldId id="375" r:id="rId15"/>
    <p:sldId id="376" r:id="rId16"/>
    <p:sldId id="377" r:id="rId17"/>
    <p:sldId id="378" r:id="rId18"/>
    <p:sldId id="379" r:id="rId19"/>
    <p:sldId id="381" r:id="rId20"/>
    <p:sldId id="380" r:id="rId21"/>
    <p:sldId id="364" r:id="rId22"/>
    <p:sldId id="365" r:id="rId23"/>
    <p:sldId id="366" r:id="rId24"/>
    <p:sldId id="367" r:id="rId25"/>
    <p:sldId id="368" r:id="rId26"/>
    <p:sldId id="369" r:id="rId27"/>
    <p:sldId id="370" r:id="rId28"/>
    <p:sldId id="373" r:id="rId29"/>
    <p:sldId id="37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3E"/>
    <a:srgbClr val="7FA1C9"/>
    <a:srgbClr val="F2673C"/>
    <a:srgbClr val="F88966"/>
    <a:srgbClr val="00ACC1"/>
    <a:srgbClr val="5DC7C1"/>
    <a:srgbClr val="489893"/>
    <a:srgbClr val="CB2D2D"/>
    <a:srgbClr val="D9E1E2"/>
    <a:srgbClr val="E149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B52ECA-9A3C-4C1D-9073-5C613028DB76}" v="31" dt="2021-02-23T14:00:37.3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423"/>
    <p:restoredTop sz="94626"/>
  </p:normalViewPr>
  <p:slideViewPr>
    <p:cSldViewPr snapToGrid="0" snapToObjects="1">
      <p:cViewPr varScale="1">
        <p:scale>
          <a:sx n="58" d="100"/>
          <a:sy n="58" d="100"/>
        </p:scale>
        <p:origin x="12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58" d="100"/>
          <a:sy n="158" d="100"/>
        </p:scale>
        <p:origin x="468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8716994-8D74-0B47-9A35-E4AD1CB11C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E30AFB-85DE-3344-81EA-7737E94372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76E3C-7B31-354E-A7A2-BB4CA6BB7EE8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D7CEDC-2659-DF43-9137-D37D1FE4E7E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51BA41-3213-0344-BDA5-30C7859639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CBA95-1461-FE4E-8179-58DA418B2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874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42521-3235-1248-878C-014AE5143CD7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C9D10-C24C-2D4D-8062-349F5143C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55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1000 cov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266381C-2ECF-4043-B1BC-1EDDA8E9B5C8}"/>
              </a:ext>
            </a:extLst>
          </p:cNvPr>
          <p:cNvSpPr/>
          <p:nvPr userDrawn="1"/>
        </p:nvSpPr>
        <p:spPr>
          <a:xfrm flipV="1">
            <a:off x="620853" y="5491970"/>
            <a:ext cx="10909508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3018A6C8-42E1-9F41-B467-00A151FB5A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0853" y="1482878"/>
            <a:ext cx="3759200" cy="2755900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AC610442-C347-C34A-9779-27C66DEA33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36300" y="555001"/>
            <a:ext cx="494061" cy="765310"/>
          </a:xfrm>
          <a:prstGeom prst="rect">
            <a:avLst/>
          </a:prstGeom>
        </p:spPr>
      </p:pic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A101C16B-80C8-6E45-ABC9-82248C0FE8F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0853" y="5836924"/>
            <a:ext cx="49022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4214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1000 editable cov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D7D54DB-AD49-374C-967F-BB7865DA2A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27250" y="3665395"/>
            <a:ext cx="7937500" cy="639038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Title slide option 1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2296B93-0693-CE4C-B35B-6CEC877DD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27250" y="4465476"/>
            <a:ext cx="7937499" cy="59531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accent2"/>
                </a:solidFill>
              </a:defRPr>
            </a:lvl2pPr>
            <a:lvl3pPr marL="914400" indent="0" algn="ctr">
              <a:buNone/>
              <a:defRPr>
                <a:solidFill>
                  <a:schemeClr val="accent2"/>
                </a:solidFill>
              </a:defRPr>
            </a:lvl3pPr>
            <a:lvl4pPr marL="1371600" indent="0" algn="ctr">
              <a:buNone/>
              <a:defRPr>
                <a:solidFill>
                  <a:schemeClr val="accent2"/>
                </a:solidFill>
              </a:defRPr>
            </a:lvl4pPr>
            <a:lvl5pPr marL="18288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Presenter name or other subtitle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8D8870-7050-0647-BC8A-79713D2731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38600" y="5875299"/>
            <a:ext cx="41148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1014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1000 photo4 cov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0117FD7-5F0D-AC4A-9386-44C7F0E679A8}"/>
              </a:ext>
            </a:extLst>
          </p:cNvPr>
          <p:cNvSpPr/>
          <p:nvPr userDrawn="1"/>
        </p:nvSpPr>
        <p:spPr>
          <a:xfrm>
            <a:off x="0" y="3428999"/>
            <a:ext cx="12191999" cy="3429001"/>
          </a:xfrm>
          <a:prstGeom prst="rect">
            <a:avLst/>
          </a:prstGeom>
          <a:solidFill>
            <a:schemeClr val="accent3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DAF3539-1D46-8A43-BE42-F91AD8FD96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1588" y="3925375"/>
            <a:ext cx="9670578" cy="639038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Title slide option 2 - Photographic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54AE1A38-4B65-784D-98AC-C10DC0CBA3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1588" y="4725456"/>
            <a:ext cx="9670578" cy="59531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accent2"/>
                </a:solidFill>
              </a:defRPr>
            </a:lvl2pPr>
            <a:lvl3pPr marL="914400" indent="0" algn="ctr">
              <a:buNone/>
              <a:defRPr>
                <a:solidFill>
                  <a:schemeClr val="accent2"/>
                </a:solidFill>
              </a:defRPr>
            </a:lvl3pPr>
            <a:lvl4pPr marL="1371600" indent="0" algn="ctr">
              <a:buNone/>
              <a:defRPr>
                <a:solidFill>
                  <a:schemeClr val="accent2"/>
                </a:solidFill>
              </a:defRPr>
            </a:lvl4pPr>
            <a:lvl5pPr marL="18288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Image preselected 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F76BE4-2B79-1840-98A6-873FBEF2F5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38600" y="5875299"/>
            <a:ext cx="41148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0590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1000 add photo - transparent band  cov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893B5BB-E9FB-F945-8E94-A2221E87723E}"/>
              </a:ext>
            </a:extLst>
          </p:cNvPr>
          <p:cNvSpPr/>
          <p:nvPr userDrawn="1"/>
        </p:nvSpPr>
        <p:spPr>
          <a:xfrm>
            <a:off x="0" y="3428999"/>
            <a:ext cx="12191999" cy="3429001"/>
          </a:xfrm>
          <a:prstGeom prst="rect">
            <a:avLst/>
          </a:prstGeom>
          <a:solidFill>
            <a:schemeClr val="accent3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6304ED4-4F4D-984E-88DB-63EB44C507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71588" y="3925375"/>
            <a:ext cx="9670578" cy="639038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Title slide option 5 - Photographic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2D4FEC09-9862-DF41-9480-7B408AE02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1588" y="4725456"/>
            <a:ext cx="9670578" cy="59531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accent2"/>
                </a:solidFill>
              </a:defRPr>
            </a:lvl2pPr>
            <a:lvl3pPr marL="914400" indent="0" algn="ctr">
              <a:buNone/>
              <a:defRPr>
                <a:solidFill>
                  <a:schemeClr val="accent2"/>
                </a:solidFill>
              </a:defRPr>
            </a:lvl3pPr>
            <a:lvl4pPr marL="1371600" indent="0" algn="ctr">
              <a:buNone/>
              <a:defRPr>
                <a:solidFill>
                  <a:schemeClr val="accent2"/>
                </a:solidFill>
              </a:defRPr>
            </a:lvl4pPr>
            <a:lvl5pPr marL="18288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Add image using Fill / Picture or texture fill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67844F-0EBD-1141-BBA9-D904A672FE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38600" y="5875299"/>
            <a:ext cx="41148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73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1000 add photo cov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BB24274-A03F-E94A-9EE1-8A0F47CA3A91}"/>
              </a:ext>
            </a:extLst>
          </p:cNvPr>
          <p:cNvSpPr/>
          <p:nvPr userDrawn="1"/>
        </p:nvSpPr>
        <p:spPr>
          <a:xfrm>
            <a:off x="0" y="3428999"/>
            <a:ext cx="12192000" cy="3429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246464-E573-3B4F-A613-6055D9F098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79194BB7-BF1B-EF4B-9B66-0892636FC2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1588" y="3925375"/>
            <a:ext cx="9670578" cy="639038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Title slide option 5 - Photographic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CF68CE-772B-FC4C-9554-25A0E68D39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588" y="4725456"/>
            <a:ext cx="9670578" cy="59531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accent2"/>
                </a:solidFill>
              </a:defRPr>
            </a:lvl2pPr>
            <a:lvl3pPr marL="914400" indent="0" algn="ctr">
              <a:buNone/>
              <a:defRPr>
                <a:solidFill>
                  <a:schemeClr val="accent2"/>
                </a:solidFill>
              </a:defRPr>
            </a:lvl3pPr>
            <a:lvl4pPr marL="1371600" indent="0" algn="ctr">
              <a:buNone/>
              <a:defRPr>
                <a:solidFill>
                  <a:schemeClr val="accent2"/>
                </a:solidFill>
              </a:defRPr>
            </a:lvl4pPr>
            <a:lvl5pPr marL="18288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Drag and drop image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F86DFB-509E-F446-BBDF-5ECD83B675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38600" y="5875299"/>
            <a:ext cx="41148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46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12B13B3-F7F3-DB49-BE57-2494AAE590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152939" y="1867895"/>
            <a:ext cx="3325813" cy="27178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59DCD0E-8F10-9343-8703-ECA9580DD6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1588" y="3925375"/>
            <a:ext cx="9670578" cy="639038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Title slide option 5 - Photographic</a:t>
            </a:r>
          </a:p>
        </p:txBody>
      </p:sp>
    </p:spTree>
    <p:extLst>
      <p:ext uri="{BB962C8B-B14F-4D97-AF65-F5344CB8AC3E}">
        <p14:creationId xmlns:p14="http://schemas.microsoft.com/office/powerpoint/2010/main" val="876600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E6ABD5-36E3-0747-BCD3-4AB0F8E8CAA4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BE6D6A6-EFCD-8D41-ABB4-5AACBF5E49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2133600"/>
            <a:ext cx="11160125" cy="3977005"/>
          </a:xfrm>
        </p:spPr>
        <p:txBody>
          <a:bodyPr lIns="0" tIns="0" rIns="0" bIns="0"/>
          <a:lstStyle>
            <a:lvl1pPr marL="586350" indent="-586350">
              <a:lnSpc>
                <a:spcPct val="90000"/>
              </a:lnSpc>
              <a:spcBef>
                <a:spcPts val="0"/>
              </a:spcBef>
              <a:spcAft>
                <a:spcPts val="4200"/>
              </a:spcAft>
              <a:buClr>
                <a:schemeClr val="accent3"/>
              </a:buClr>
              <a:buSzPct val="160000"/>
              <a:buFont typeface="+mj-lt"/>
              <a:buAutoNum type="arabicPeriod"/>
              <a:defRPr>
                <a:solidFill>
                  <a:schemeClr val="accent4"/>
                </a:solidFill>
              </a:defRPr>
            </a:lvl1pPr>
            <a:lvl2pPr marL="914400" indent="-457200">
              <a:buClr>
                <a:schemeClr val="accent1"/>
              </a:buClr>
              <a:buSzPct val="200000"/>
              <a:buFont typeface="+mj-lt"/>
              <a:buAutoNum type="arabicPeriod"/>
              <a:defRPr/>
            </a:lvl2pPr>
            <a:lvl3pPr marL="1371600" indent="-457200">
              <a:buClr>
                <a:schemeClr val="accent1"/>
              </a:buClr>
              <a:buSzPct val="200000"/>
              <a:buFont typeface="+mj-lt"/>
              <a:buAutoNum type="arabicPeriod"/>
              <a:defRPr/>
            </a:lvl3pPr>
            <a:lvl4pPr marL="1714500" indent="-342900">
              <a:buClr>
                <a:schemeClr val="accent1"/>
              </a:buClr>
              <a:buSzPct val="200000"/>
              <a:buFont typeface="+mj-lt"/>
              <a:buAutoNum type="arabicPeriod"/>
              <a:defRPr/>
            </a:lvl4pPr>
            <a:lvl5pPr marL="2171700" indent="-342900">
              <a:buClr>
                <a:schemeClr val="accent1"/>
              </a:buClr>
              <a:buSzPct val="200000"/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/>
              <a:t>Lorem ipsum dolor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0"/>
            <a:r>
              <a:rPr lang="en-US" dirty="0" err="1"/>
              <a:t>Vestibulum</a:t>
            </a:r>
            <a:r>
              <a:rPr lang="en-US" dirty="0"/>
              <a:t> gravida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at </a:t>
            </a:r>
            <a:r>
              <a:rPr lang="en-US" dirty="0" err="1"/>
              <a:t>tincidunt</a:t>
            </a:r>
            <a:r>
              <a:rPr lang="en-US" dirty="0"/>
              <a:t>,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endParaRPr lang="en-US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68FD9C4-195C-8B48-A050-E066F24A3B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39" y="1039786"/>
            <a:ext cx="11160125" cy="703262"/>
          </a:xfrm>
        </p:spPr>
        <p:txBody>
          <a:bodyPr lIns="0" tIns="0" rIns="0" bIns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06B0E33-343B-F644-A6E3-846D153C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16238"/>
            <a:ext cx="11160125" cy="886968"/>
          </a:xfrm>
          <a:prstGeom prst="rect">
            <a:avLst/>
          </a:prstGeom>
        </p:spPr>
        <p:txBody>
          <a:bodyPr vert="horz" lIns="0" tIns="108000" rIns="0" bIns="0" rtlCol="0" anchor="t" anchorCtr="0">
            <a:normAutofit/>
          </a:bodyPr>
          <a:lstStyle>
            <a:lvl1pPr>
              <a:lnSpc>
                <a:spcPct val="90000"/>
              </a:lnSpc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D46370-BCAE-B148-ACBC-6E155AF03F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15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681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9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1543C1E1-6D23-D745-87F9-5155F537B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23987"/>
            <a:ext cx="11160125" cy="886968"/>
          </a:xfrm>
          <a:prstGeom prst="rect">
            <a:avLst/>
          </a:prstGeom>
        </p:spPr>
        <p:txBody>
          <a:bodyPr vert="horz" lIns="0" tIns="108000" rIns="0" bIns="0" rtlCol="0" anchor="t" anchorCtr="0">
            <a:normAutofit/>
          </a:bodyPr>
          <a:lstStyle>
            <a:lvl1pPr>
              <a:lnSpc>
                <a:spcPct val="90000"/>
              </a:lnSpc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74EAC7-305B-D44B-B6D4-D03AEB8A4DDC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9765AB-98F4-B34C-BE6C-AF1773B088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22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067" userDrawn="1">
          <p15:clr>
            <a:srgbClr val="FBAE40"/>
          </p15:clr>
        </p15:guide>
        <p15:guide id="8" pos="3908" userDrawn="1">
          <p15:clr>
            <a:srgbClr val="FBAE40"/>
          </p15:clr>
        </p15:guide>
        <p15:guide id="9" pos="422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381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067">
          <p15:clr>
            <a:srgbClr val="FBAE40"/>
          </p15:clr>
        </p15:guide>
        <p15:guide id="8" pos="3908">
          <p15:clr>
            <a:srgbClr val="FBAE40"/>
          </p15:clr>
        </p15:guide>
        <p15:guide id="9" pos="422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4B81A-DB2C-A849-9136-A4F57945EB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39" y="1039785"/>
            <a:ext cx="11160125" cy="703262"/>
          </a:xfrm>
        </p:spPr>
        <p:txBody>
          <a:bodyPr lIns="0" tIns="0" rIns="0" bIns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47C4605-E92D-0D45-A1D6-6AA168B32F4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5938" y="2133601"/>
            <a:ext cx="11160125" cy="413419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accent4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accent4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4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CDF8D60B-C90A-3447-A1DF-19F388AF7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23986"/>
            <a:ext cx="11160125" cy="886968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F4D008-A0D3-1047-AC18-85DFBCE57E14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C5C30B-6CDE-6F4F-A1EE-5EC4C0E340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980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908" userDrawn="1">
          <p15:clr>
            <a:srgbClr val="FBAE40"/>
          </p15:clr>
        </p15:guide>
        <p15:guide id="7" pos="4067" userDrawn="1">
          <p15:clr>
            <a:srgbClr val="FBAE40"/>
          </p15:clr>
        </p15:guide>
        <p15:guide id="8" pos="422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two content row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4B81A-DB2C-A849-9136-A4F57945EB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40" y="1047535"/>
            <a:ext cx="11160124" cy="703262"/>
          </a:xfrm>
        </p:spPr>
        <p:txBody>
          <a:bodyPr lIns="0" tIns="0" rIns="0" bIns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47C4605-E92D-0D45-A1D6-6AA168B32F4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9" y="2133601"/>
            <a:ext cx="11160124" cy="2003688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4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</p:txBody>
      </p:sp>
      <p:sp>
        <p:nvSpPr>
          <p:cNvPr id="7" name="Content Placeholder 17">
            <a:extLst>
              <a:ext uri="{FF2B5EF4-FFF2-40B4-BE49-F238E27FC236}">
                <a16:creationId xmlns:a16="http://schemas.microsoft.com/office/drawing/2014/main" id="{FC50E735-88F8-C444-A80D-478F76C861B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5939" y="4278240"/>
            <a:ext cx="11160124" cy="2003688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4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2CFD444-EC29-D34D-A28D-2CFF89F0B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123987"/>
            <a:ext cx="11160124" cy="886968"/>
          </a:xfrm>
          <a:prstGeom prst="rect">
            <a:avLst/>
          </a:prstGeom>
        </p:spPr>
        <p:txBody>
          <a:bodyPr vert="horz" lIns="0" tIns="108000" rIns="0" bIns="0" rtlCol="0" anchor="t" anchorCtr="0">
            <a:normAutofit/>
          </a:bodyPr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37CCB9-EEE1-464D-8D86-0B0AC80D0F0A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46F6C6-2321-A142-B3D5-CD6D0F7F09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94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908">
          <p15:clr>
            <a:srgbClr val="FBAE40"/>
          </p15:clr>
        </p15:guide>
        <p15:guide id="7" pos="4067">
          <p15:clr>
            <a:srgbClr val="FBAE40"/>
          </p15:clr>
        </p15:guide>
        <p15:guide id="8" pos="422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two columns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17">
            <a:extLst>
              <a:ext uri="{FF2B5EF4-FFF2-40B4-BE49-F238E27FC236}">
                <a16:creationId xmlns:a16="http://schemas.microsoft.com/office/drawing/2014/main" id="{E82885A6-7347-154A-A7D8-9E001D74EA5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8" y="2133600"/>
            <a:ext cx="53276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26" name="Content Placeholder 17">
            <a:extLst>
              <a:ext uri="{FF2B5EF4-FFF2-40B4-BE49-F238E27FC236}">
                <a16:creationId xmlns:a16="http://schemas.microsoft.com/office/drawing/2014/main" id="{26BAA24E-5040-5E49-8FFC-E28670FC7C1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48413" y="2133600"/>
            <a:ext cx="5328023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4D2A9E0C-88FD-E14F-B040-A39024DEE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123987"/>
            <a:ext cx="11160125" cy="886968"/>
          </a:xfrm>
          <a:prstGeom prst="rect">
            <a:avLst/>
          </a:prstGeom>
        </p:spPr>
        <p:txBody>
          <a:bodyPr vert="horz" lIns="0" tIns="108000" rIns="0" bIns="0" rtlCol="0" anchor="t" anchorCtr="0">
            <a:normAutofit/>
          </a:bodyPr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7F3F702B-FB8B-9E48-A3AB-0D67476570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38" y="1047535"/>
            <a:ext cx="11160125" cy="703262"/>
          </a:xfrm>
        </p:spPr>
        <p:txBody>
          <a:bodyPr lIns="0" tIns="0" rIns="0" bIns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5882E5-2AAB-494E-A28B-C1A7ACB4E15F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143804-B1FB-FB48-A3B3-8740CD7B98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240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0" userDrawn="1">
          <p15:clr>
            <a:srgbClr val="FBAE40"/>
          </p15:clr>
        </p15:guide>
        <p15:guide id="4" orient="horz" pos="210">
          <p15:clr>
            <a:srgbClr val="FBAE40"/>
          </p15:clr>
        </p15:guide>
        <p15:guide id="7" pos="3681" userDrawn="1">
          <p15:clr>
            <a:srgbClr val="FBAE40"/>
          </p15:clr>
        </p15:guide>
        <p15:guide id="9" pos="3999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three columns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DFA07C04-DBBA-E448-BFC6-39604F70E3F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8" y="2133600"/>
            <a:ext cx="33845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40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F32AFE45-6F95-5741-9E2D-B2426A1C81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03725" y="2133600"/>
            <a:ext cx="33845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40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22" name="Content Placeholder 17">
            <a:extLst>
              <a:ext uri="{FF2B5EF4-FFF2-40B4-BE49-F238E27FC236}">
                <a16:creationId xmlns:a16="http://schemas.microsoft.com/office/drawing/2014/main" id="{665414D4-8D0F-9E4A-9A69-79AF69F717F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291513" y="2133600"/>
            <a:ext cx="3384897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40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F94A94A8-EBC6-C241-8BE9-BEE90BBB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116238"/>
            <a:ext cx="11160124" cy="886968"/>
          </a:xfrm>
          <a:prstGeom prst="rect">
            <a:avLst/>
          </a:prstGeom>
        </p:spPr>
        <p:txBody>
          <a:bodyPr vert="horz" lIns="0" tIns="108000" rIns="0" bIns="0" rtlCol="0" anchor="t" anchorCtr="0">
            <a:normAutofit/>
          </a:bodyPr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ED4849F4-0FF9-5E4A-B9B0-C65D267AA2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40" y="1047535"/>
            <a:ext cx="11160124" cy="703262"/>
          </a:xfrm>
        </p:spPr>
        <p:txBody>
          <a:bodyPr lIns="0" tIns="0" rIns="0" bIns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1C2E9D-BCB1-9946-A3B2-E244EA6C4083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380F9C-E765-A044-BC56-AC67ED0772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762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774" userDrawn="1">
          <p15:clr>
            <a:srgbClr val="FBAE40"/>
          </p15:clr>
        </p15:guide>
        <p15:guide id="7" pos="2457" userDrawn="1">
          <p15:clr>
            <a:srgbClr val="FBAE40"/>
          </p15:clr>
        </p15:guide>
        <p15:guide id="9" pos="4906" userDrawn="1">
          <p15:clr>
            <a:srgbClr val="FBAE40"/>
          </p15:clr>
        </p15:guide>
        <p15:guide id="10" pos="5223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Sub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E656598-B257-9B4F-8D36-2D91BB0913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8" y="308409"/>
            <a:ext cx="11160125" cy="56197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Subsection title–Click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AF49A5-D776-E845-B350-462485C8EC70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3D00CB-028A-2D42-A81E-44170523D5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073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908">
          <p15:clr>
            <a:srgbClr val="FBAE40"/>
          </p15:clr>
        </p15:guide>
        <p15:guide id="7" pos="4067">
          <p15:clr>
            <a:srgbClr val="FBAE40"/>
          </p15:clr>
        </p15:guide>
        <p15:guide id="8" pos="422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title,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655D6838-4ECC-C444-8E0B-36ACA6AA2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8" y="308409"/>
            <a:ext cx="11160125" cy="56197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Subsection title–Click to edit Master title style</a:t>
            </a:r>
          </a:p>
        </p:txBody>
      </p:sp>
      <p:sp>
        <p:nvSpPr>
          <p:cNvPr id="6" name="Content Placeholder 17">
            <a:extLst>
              <a:ext uri="{FF2B5EF4-FFF2-40B4-BE49-F238E27FC236}">
                <a16:creationId xmlns:a16="http://schemas.microsoft.com/office/drawing/2014/main" id="{EFE854C3-A048-E546-ABF4-E3AC9650E9F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9" y="2133600"/>
            <a:ext cx="11160124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accent4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accent4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4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232312-FF5A-EF41-B0D2-AFCF26D4415B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ADF5C9-6198-BD4A-B280-F70E01AF8F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94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908">
          <p15:clr>
            <a:srgbClr val="FBAE40"/>
          </p15:clr>
        </p15:guide>
        <p15:guide id="7" pos="4067">
          <p15:clr>
            <a:srgbClr val="FBAE40"/>
          </p15:clr>
        </p15:guide>
        <p15:guide id="8" pos="422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title, two content row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A0DB4177-7DE6-FC44-A457-F9F26997116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8" y="1196975"/>
            <a:ext cx="11160125" cy="2424303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accent4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accent4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4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655D6838-4ECC-C444-8E0B-36ACA6AA2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8" y="308408"/>
            <a:ext cx="11160125" cy="56197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One column, two content rows</a:t>
            </a:r>
          </a:p>
        </p:txBody>
      </p:sp>
      <p:sp>
        <p:nvSpPr>
          <p:cNvPr id="6" name="Content Placeholder 17">
            <a:extLst>
              <a:ext uri="{FF2B5EF4-FFF2-40B4-BE49-F238E27FC236}">
                <a16:creationId xmlns:a16="http://schemas.microsoft.com/office/drawing/2014/main" id="{D782686A-9429-7A43-9926-D437F7D3ADB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5938" y="3766184"/>
            <a:ext cx="11160125" cy="2424303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accent4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accent4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4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229C9E-B426-5549-BCD7-5F9660E8DE22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87AB86-D476-1845-9596-0D1758B679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32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908">
          <p15:clr>
            <a:srgbClr val="FBAE40"/>
          </p15:clr>
        </p15:guide>
        <p15:guide id="7" pos="4067">
          <p15:clr>
            <a:srgbClr val="FBAE40"/>
          </p15:clr>
        </p15:guide>
        <p15:guide id="8" pos="422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title, two columns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28747297-18A2-B84D-A791-874267A502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8" y="2133600"/>
            <a:ext cx="53276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8B112348-64AE-1344-9B7B-59578765F57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48413" y="2133600"/>
            <a:ext cx="53276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accent4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accent4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4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5B4C177-9C84-F549-99C1-D948AA841C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8" y="308409"/>
            <a:ext cx="11160125" cy="56197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Subsection title–Click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54C28D-21FE-254C-B3B4-8A6B1F188CD3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7C7FFA2-CA5A-914A-8E52-CB61E66824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3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0" userDrawn="1">
          <p15:clr>
            <a:srgbClr val="FBAE40"/>
          </p15:clr>
        </p15:guide>
        <p15:guide id="7" pos="3681" userDrawn="1">
          <p15:clr>
            <a:srgbClr val="FBAE40"/>
          </p15:clr>
        </p15:guide>
        <p15:guide id="9" pos="3999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title, three columns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1A342C79-EEA1-6349-823C-2D23733094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8" y="2133600"/>
            <a:ext cx="33845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40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6" name="Content Placeholder 17">
            <a:extLst>
              <a:ext uri="{FF2B5EF4-FFF2-40B4-BE49-F238E27FC236}">
                <a16:creationId xmlns:a16="http://schemas.microsoft.com/office/drawing/2014/main" id="{D04F82FC-8361-D54B-A5E0-3A157F94980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03725" y="2133600"/>
            <a:ext cx="33845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40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7" name="Content Placeholder 17">
            <a:extLst>
              <a:ext uri="{FF2B5EF4-FFF2-40B4-BE49-F238E27FC236}">
                <a16:creationId xmlns:a16="http://schemas.microsoft.com/office/drawing/2014/main" id="{69D03A89-68D2-5548-B95A-9E5A51AC726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291513" y="2133600"/>
            <a:ext cx="3384550" cy="4194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</a:defRPr>
            </a:lvl1pPr>
            <a:lvl2pPr marL="2304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>
                <a:solidFill>
                  <a:schemeClr val="tx2"/>
                </a:solidFill>
              </a:defRPr>
            </a:lvl2pPr>
            <a:lvl3pPr marL="684000" indent="-230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>
                <a:solidFill>
                  <a:schemeClr val="accent5"/>
                </a:solidFill>
              </a:defRPr>
            </a:lvl3pPr>
            <a:lvl4pPr marL="1152000" indent="-230400">
              <a:lnSpc>
                <a:spcPct val="100000"/>
              </a:lnSpc>
              <a:spcBef>
                <a:spcPts val="400"/>
              </a:spcBef>
              <a:spcAft>
                <a:spcPts val="1800"/>
              </a:spcAft>
              <a:buFont typeface="Wingdings" pitchFamily="2" charset="2"/>
              <a:buChar char="§"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DB6C4E39-4AEB-9642-B208-456F9A6090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8" y="308409"/>
            <a:ext cx="11160125" cy="56197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Subsection title–Click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9DF707-1B6E-9446-87FC-7E44306747AB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52D6EC-A5E9-5C4B-B9AB-A677089826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4327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774" userDrawn="1">
          <p15:clr>
            <a:srgbClr val="FBAE40"/>
          </p15:clr>
        </p15:guide>
        <p15:guide id="7" pos="2457" userDrawn="1">
          <p15:clr>
            <a:srgbClr val="FBAE40"/>
          </p15:clr>
        </p15:guide>
        <p15:guide id="9" pos="4906" userDrawn="1">
          <p15:clr>
            <a:srgbClr val="FBAE40"/>
          </p15:clr>
        </p15:guide>
        <p15:guide id="10" pos="5223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0B3902A-F192-9F47-91DC-E8C7114522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28442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6CA59D-3613-AD40-9029-EB727018573F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A3C4A6-9AEF-5049-A51A-4CEC8DC44F8B}"/>
              </a:ext>
            </a:extLst>
          </p:cNvPr>
          <p:cNvSpPr txBox="1"/>
          <p:nvPr userDrawn="1"/>
        </p:nvSpPr>
        <p:spPr>
          <a:xfrm>
            <a:off x="-116378" y="63841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DB9179-2146-874B-A315-4C34ACB1DC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355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image + tex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0B3902A-F192-9F47-91DC-E8C7114522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28442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AE2C31-F213-264C-94C4-F6398B5646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1588" y="1230258"/>
            <a:ext cx="5302948" cy="2939406"/>
          </a:xfrm>
        </p:spPr>
        <p:txBody>
          <a:bodyPr wrap="square" lIns="0" tIns="0" rIns="0" bIns="0"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247E49-24C6-9E48-8042-A146AFFFE07D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942972-4AA8-A74A-9576-D14E14DA6D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45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image + text with backgroun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0B3902A-F192-9F47-91DC-E8C7114522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28442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AE2C31-F213-264C-94C4-F6398B5646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36844" y="2683566"/>
            <a:ext cx="4518313" cy="1003400"/>
          </a:xfrm>
          <a:solidFill>
            <a:schemeClr val="tx1">
              <a:alpha val="20000"/>
            </a:schemeClr>
          </a:solidFill>
        </p:spPr>
        <p:txBody>
          <a:bodyPr vert="horz" wrap="square" lIns="360000" tIns="360000" rIns="360000" bIns="360000" anchor="ctr" anchorCtr="0">
            <a:noAutofit/>
          </a:bodyPr>
          <a:lstStyle>
            <a:lvl1pPr marL="0" indent="0" algn="ctr" fontAlgn="t">
              <a:spcAft>
                <a:spcPts val="0"/>
              </a:spcAft>
              <a:buNone/>
              <a:defRPr sz="3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247E49-24C6-9E48-8042-A146AFFFE07D}"/>
              </a:ext>
            </a:extLst>
          </p:cNvPr>
          <p:cNvSpPr/>
          <p:nvPr userDrawn="1"/>
        </p:nvSpPr>
        <p:spPr>
          <a:xfrm>
            <a:off x="0" y="6284422"/>
            <a:ext cx="12192000" cy="5735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F22434-C250-034C-812D-876141D2B0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1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87C729F-4904-C64D-9D89-CB18E1016C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3890986"/>
            <a:ext cx="10083801" cy="890474"/>
          </a:xfrm>
        </p:spPr>
        <p:txBody>
          <a:bodyPr lIns="72000"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Divider option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901A3-BA9B-4D40-94D0-52F1ECDBDA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5938" y="4781459"/>
            <a:ext cx="10096500" cy="833437"/>
          </a:xfrm>
        </p:spPr>
        <p:txBody>
          <a:bodyPr l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65C6F8-B516-6A4D-995E-4F4497C021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054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281DC51-73A1-A846-B0CB-1678551F5A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3890986"/>
            <a:ext cx="10083801" cy="890474"/>
          </a:xfrm>
        </p:spPr>
        <p:txBody>
          <a:bodyPr lIns="72000"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Divider option 2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817E000-21CF-A441-8F48-730AC5D909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5938" y="4781459"/>
            <a:ext cx="10096500" cy="833437"/>
          </a:xfrm>
        </p:spPr>
        <p:txBody>
          <a:bodyPr l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EF3094-3CE3-4E41-8063-778DA6DB74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56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37D4354-F40C-2147-B05D-AA45FEC3F3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3890986"/>
            <a:ext cx="10083801" cy="890474"/>
          </a:xfrm>
        </p:spPr>
        <p:txBody>
          <a:bodyPr lIns="72000"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Divider option 3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3031CBC-7515-934B-B8B6-160A3378CF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5938" y="4781459"/>
            <a:ext cx="10096500" cy="833437"/>
          </a:xfrm>
        </p:spPr>
        <p:txBody>
          <a:bodyPr l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8DA6FF-52F0-A141-85C9-0BB7B390D9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9417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0F9893-491C-554E-AF17-3F2E48BE93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837066"/>
            <a:ext cx="9283700" cy="1819752"/>
          </a:xfr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“Your quote”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7440C7-382C-8B49-9103-1C6A4B9672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8" y="2884488"/>
            <a:ext cx="9283700" cy="914400"/>
          </a:xfrm>
        </p:spPr>
        <p:txBody>
          <a:bodyPr lIns="0" tIns="0" rIns="0" bIns="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Surname, Professional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210A23-1266-CF4A-B8AA-47DF80A19D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393207"/>
            <a:ext cx="11150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937" y="123986"/>
            <a:ext cx="10404475" cy="886968"/>
          </a:xfrm>
          <a:prstGeom prst="rect">
            <a:avLst/>
          </a:prstGeom>
          <a:solidFill>
            <a:schemeClr val="bg1"/>
          </a:solidFill>
        </p:spPr>
        <p:txBody>
          <a:bodyPr vert="horz" lIns="0" tIns="10800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1825625"/>
            <a:ext cx="10082212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MSIPCMContentMarking" descr="{&quot;HashCode&quot;:-1348403003,&quot;Placement&quot;:&quot;Footer&quot;,&quot;Top&quot;:521.10614,&quot;Left&quot;:0.0,&quot;SlideWidth&quot;:960,&quot;SlideHeight&quot;:540}">
            <a:extLst>
              <a:ext uri="{FF2B5EF4-FFF2-40B4-BE49-F238E27FC236}">
                <a16:creationId xmlns:a16="http://schemas.microsoft.com/office/drawing/2014/main" id="{38326C17-BA56-46DB-8C4D-39A497862855}"/>
              </a:ext>
            </a:extLst>
          </p:cNvPr>
          <p:cNvSpPr txBox="1"/>
          <p:nvPr userDrawn="1"/>
        </p:nvSpPr>
        <p:spPr>
          <a:xfrm>
            <a:off x="0" y="6618048"/>
            <a:ext cx="2130404" cy="23995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1448713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5" r:id="rId2"/>
    <p:sldLayoutId id="2147483697" r:id="rId3"/>
    <p:sldLayoutId id="2147483686" r:id="rId4"/>
    <p:sldLayoutId id="2147483687" r:id="rId5"/>
    <p:sldLayoutId id="2147483710" r:id="rId6"/>
    <p:sldLayoutId id="2147483693" r:id="rId7"/>
    <p:sldLayoutId id="2147483698" r:id="rId8"/>
    <p:sldLayoutId id="2147483709" r:id="rId9"/>
    <p:sldLayoutId id="2147483692" r:id="rId10"/>
    <p:sldLayoutId id="2147483706" r:id="rId11"/>
    <p:sldLayoutId id="2147483700" r:id="rId12"/>
    <p:sldLayoutId id="2147483704" r:id="rId13"/>
    <p:sldLayoutId id="2147483703" r:id="rId14"/>
    <p:sldLayoutId id="2147483701" r:id="rId15"/>
    <p:sldLayoutId id="2147483707" r:id="rId16"/>
    <p:sldLayoutId id="2147483702" r:id="rId17"/>
    <p:sldLayoutId id="2147483705" r:id="rId18"/>
    <p:sldLayoutId id="2147483679" r:id="rId19"/>
    <p:sldLayoutId id="2147483708" r:id="rId20"/>
    <p:sldLayoutId id="2147483711" r:id="rId21"/>
    <p:sldLayoutId id="2147483689" r:id="rId22"/>
    <p:sldLayoutId id="2147483690" r:id="rId23"/>
    <p:sldLayoutId id="2147483691" r:id="rId24"/>
    <p:sldLayoutId id="2147483688" r:id="rId25"/>
  </p:sldLayoutIdLst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4000" kern="1200">
          <a:solidFill>
            <a:schemeClr val="accent3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Arial"/>
        <a:buNone/>
        <a:defRPr sz="2400" kern="1200">
          <a:solidFill>
            <a:schemeClr val="tx2"/>
          </a:solidFill>
          <a:latin typeface="Arial" charset="0"/>
          <a:ea typeface="Arial" charset="0"/>
          <a:cs typeface="Arial" charset="0"/>
        </a:defRPr>
      </a:lvl1pPr>
      <a:lvl2pPr marL="230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Tx/>
        <a:buBlip>
          <a:blip r:embed="rId27"/>
        </a:buBlip>
        <a:defRPr sz="2400" kern="12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marL="684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Wingdings" pitchFamily="2" charset="2"/>
        <a:buChar char="§"/>
        <a:defRPr sz="2400" kern="1200">
          <a:solidFill>
            <a:schemeClr val="accent5"/>
          </a:solidFill>
          <a:latin typeface="Arial" charset="0"/>
          <a:ea typeface="Arial" charset="0"/>
          <a:cs typeface="Arial" charset="0"/>
        </a:defRPr>
      </a:lvl3pPr>
      <a:lvl4pPr marL="1152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Wingdings" pitchFamily="2" charset="2"/>
        <a:buChar char="§"/>
        <a:defRPr sz="2000" kern="12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Font typeface="Wingdings" pitchFamily="2" charset="2"/>
        <a:buChar char="§"/>
        <a:defRPr sz="2000" kern="1200">
          <a:solidFill>
            <a:schemeClr val="accent5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414" userDrawn="1">
          <p15:clr>
            <a:srgbClr val="F26B43"/>
          </p15:clr>
        </p15:guide>
        <p15:guide id="5" pos="325" userDrawn="1">
          <p15:clr>
            <a:srgbClr val="F26B43"/>
          </p15:clr>
        </p15:guide>
        <p15:guide id="6" orient="horz" pos="1344" userDrawn="1">
          <p15:clr>
            <a:srgbClr val="F26B43"/>
          </p15:clr>
        </p15:guide>
        <p15:guide id="7" orient="horz" pos="572" userDrawn="1">
          <p15:clr>
            <a:srgbClr val="F26B43"/>
          </p15:clr>
        </p15:guide>
        <p15:guide id="8" pos="73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ellcomeopenresearch.org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F67E8E69-F350-439C-B98B-2218EC543D1D}"/>
              </a:ext>
            </a:extLst>
          </p:cNvPr>
          <p:cNvSpPr txBox="1">
            <a:spLocks/>
          </p:cNvSpPr>
          <p:nvPr/>
        </p:nvSpPr>
        <p:spPr>
          <a:xfrm>
            <a:off x="5320145" y="1482971"/>
            <a:ext cx="10026651" cy="2954452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/>
              <a:buNone/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marL="684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3pPr>
            <a:lvl4pPr marL="1152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tx1"/>
                </a:solidFill>
              </a:rPr>
              <a:t>Michael Markie  @MMMarksman</a:t>
            </a:r>
          </a:p>
          <a:p>
            <a:r>
              <a:rPr lang="en-GB" sz="3600" dirty="0">
                <a:solidFill>
                  <a:schemeClr val="tx1"/>
                </a:solidFill>
              </a:rPr>
              <a:t>Publishing Director, F1000 Research</a:t>
            </a:r>
          </a:p>
          <a:p>
            <a:endParaRPr lang="en-GB" sz="3600" dirty="0">
              <a:solidFill>
                <a:schemeClr val="tx1"/>
              </a:solidFill>
            </a:endParaRPr>
          </a:p>
          <a:p>
            <a:r>
              <a:rPr lang="en-US" sz="3600" dirty="0">
                <a:solidFill>
                  <a:schemeClr val="tx1"/>
                </a:solidFill>
              </a:rPr>
              <a:t>@OpenResearch_EU</a:t>
            </a:r>
          </a:p>
          <a:p>
            <a:br>
              <a:rPr lang="en-US" sz="2800" dirty="0"/>
            </a:br>
            <a:endParaRPr lang="en-GB" sz="2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5727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CE1BBC-3F41-9749-9BFD-61B15CB8DC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Vision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5FFD2-47B5-9A4F-8158-14E6ADF017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Why | Who | What</a:t>
            </a:r>
          </a:p>
        </p:txBody>
      </p:sp>
    </p:spTree>
    <p:extLst>
      <p:ext uri="{BB962C8B-B14F-4D97-AF65-F5344CB8AC3E}">
        <p14:creationId xmlns:p14="http://schemas.microsoft.com/office/powerpoint/2010/main" val="4138687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FC396C-CE18-465A-8F96-A9644BF36F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3200" dirty="0"/>
              <a:t>Open Research Europe (ORE)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80AA0-2FC8-4193-94A0-B7F4BCC2CB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939" y="986033"/>
            <a:ext cx="11160124" cy="4471266"/>
          </a:xfrm>
        </p:spPr>
        <p:txBody>
          <a:bodyPr>
            <a:normAutofit/>
          </a:bodyPr>
          <a:lstStyle/>
          <a:p>
            <a:r>
              <a:rPr lang="en-GB" sz="1800" b="1" dirty="0"/>
              <a:t>Public Procurement</a:t>
            </a:r>
            <a:r>
              <a:rPr lang="en-GB" sz="1800" dirty="0"/>
              <a:t> – 5.8 Million EUR contract signed in March 2020 with F1000 Research for 4 years</a:t>
            </a:r>
          </a:p>
          <a:p>
            <a:r>
              <a:rPr lang="en-GB" sz="1800" b="1" dirty="0"/>
              <a:t>GYA, LIBER </a:t>
            </a:r>
            <a:r>
              <a:rPr lang="en-GB" sz="1800" dirty="0"/>
              <a:t>and </a:t>
            </a:r>
            <a:r>
              <a:rPr lang="en-GB" sz="1800" b="1" dirty="0"/>
              <a:t>Eurodoc</a:t>
            </a:r>
            <a:r>
              <a:rPr lang="en-GB" sz="1800" dirty="0"/>
              <a:t> as collaborators/subcontractors for communication and sustainability</a:t>
            </a:r>
          </a:p>
          <a:p>
            <a:r>
              <a:rPr lang="en-GB" sz="1800" b="1" dirty="0" err="1"/>
              <a:t>OpenAIRE</a:t>
            </a:r>
            <a:r>
              <a:rPr lang="en-GB" sz="1800" dirty="0"/>
              <a:t> are a partner to help with syndication and communication of ORE</a:t>
            </a:r>
          </a:p>
          <a:p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68B91B-FFC9-454A-9892-0BD5C09C3C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844" t="12504" r="12593" b="24667"/>
          <a:stretch/>
        </p:blipFill>
        <p:spPr>
          <a:xfrm>
            <a:off x="543647" y="2499548"/>
            <a:ext cx="5737468" cy="36968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94023D-68CA-417D-9B5C-637229197453}"/>
              </a:ext>
            </a:extLst>
          </p:cNvPr>
          <p:cNvSpPr/>
          <p:nvPr/>
        </p:nvSpPr>
        <p:spPr>
          <a:xfrm>
            <a:off x="6402975" y="5471857"/>
            <a:ext cx="51235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https://open-research-europe.ec.europa.eu/</a:t>
            </a:r>
          </a:p>
        </p:txBody>
      </p:sp>
    </p:spTree>
    <p:extLst>
      <p:ext uri="{BB962C8B-B14F-4D97-AF65-F5344CB8AC3E}">
        <p14:creationId xmlns:p14="http://schemas.microsoft.com/office/powerpoint/2010/main" val="2887346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4BB800-A4BA-415E-A9D7-D58D95C147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7" y="1616364"/>
            <a:ext cx="11160125" cy="3977005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/>
              <a:t>High-quality, reliable and efficient </a:t>
            </a:r>
            <a:r>
              <a:rPr lang="en-GB" dirty="0"/>
              <a:t>publishing venue for Horizon research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/>
              <a:t>High scientific standards</a:t>
            </a:r>
            <a:r>
              <a:rPr lang="en-GB" dirty="0"/>
              <a:t>, and swift and transparent processes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dirty="0"/>
              <a:t>Expert Scientific Advisory Board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u="sng" dirty="0"/>
              <a:t>No cost to </a:t>
            </a:r>
            <a:r>
              <a:rPr lang="en-GB" b="1" u="sng" dirty="0"/>
              <a:t>authors/beneficiaries</a:t>
            </a:r>
            <a:r>
              <a:rPr lang="en-GB" u="sng" dirty="0"/>
              <a:t> </a:t>
            </a:r>
            <a:r>
              <a:rPr lang="en-GB" dirty="0"/>
              <a:t>i.e. non-APC platform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u="sng" dirty="0"/>
              <a:t>Optional</a:t>
            </a:r>
            <a:r>
              <a:rPr lang="en-GB" dirty="0"/>
              <a:t>, venue where grantees can </a:t>
            </a:r>
            <a:r>
              <a:rPr lang="en-GB" b="1" dirty="0"/>
              <a:t>publish post-grant</a:t>
            </a:r>
            <a:r>
              <a:rPr lang="en-GB" dirty="0"/>
              <a:t> the results of their work, while respecting their </a:t>
            </a:r>
            <a:r>
              <a:rPr lang="en-GB" b="1" dirty="0"/>
              <a:t>open access</a:t>
            </a:r>
            <a:r>
              <a:rPr lang="en-GB" dirty="0"/>
              <a:t> obligations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CF7E76-5E4F-4A58-AA81-8E488F337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a publishing platform?</a:t>
            </a:r>
          </a:p>
        </p:txBody>
      </p:sp>
    </p:spTree>
    <p:extLst>
      <p:ext uri="{BB962C8B-B14F-4D97-AF65-F5344CB8AC3E}">
        <p14:creationId xmlns:p14="http://schemas.microsoft.com/office/powerpoint/2010/main" val="4043897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4BB800-A4BA-415E-A9D7-D58D95C147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7" y="1616364"/>
            <a:ext cx="11160125" cy="3977005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/>
              <a:t>To lead by example</a:t>
            </a:r>
            <a:r>
              <a:rPr lang="en-GB" dirty="0"/>
              <a:t> in operationalising open science principles e.g. open peer review, open data, early sharing of research, article level metrics and indicators.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dirty="0"/>
              <a:t>Doing this while contributing to </a:t>
            </a:r>
            <a:r>
              <a:rPr lang="en-GB" b="1" dirty="0"/>
              <a:t>transparency and cost-effectiveness</a:t>
            </a:r>
            <a:r>
              <a:rPr lang="en-GB" dirty="0"/>
              <a:t> – APCs paid for by the Commission are set in procurement (780 euros).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dirty="0"/>
              <a:t>Exploring </a:t>
            </a:r>
            <a:r>
              <a:rPr lang="en-GB" b="1" dirty="0"/>
              <a:t>sustainable</a:t>
            </a:r>
            <a:r>
              <a:rPr lang="en-GB" dirty="0"/>
              <a:t> open access publishing </a:t>
            </a:r>
            <a:r>
              <a:rPr lang="en-GB" b="1" dirty="0"/>
              <a:t>business models</a:t>
            </a:r>
            <a:r>
              <a:rPr lang="en-GB" dirty="0"/>
              <a:t> – cost effective publishing, potential to broaden the platform to other European funders and be interoperable with existing infrastructure.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CF7E76-5E4F-4A58-AA81-8E488F337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European Commission’s ambitions</a:t>
            </a:r>
          </a:p>
        </p:txBody>
      </p:sp>
    </p:spTree>
    <p:extLst>
      <p:ext uri="{BB962C8B-B14F-4D97-AF65-F5344CB8AC3E}">
        <p14:creationId xmlns:p14="http://schemas.microsoft.com/office/powerpoint/2010/main" val="869971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C4C7AF-286F-45FA-BFA5-C4DEBE19A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Price Transparency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CEFF62-4973-411A-B3CA-BFEBF8A25B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241" t="34579" r="17046" b="35522"/>
          <a:stretch/>
        </p:blipFill>
        <p:spPr>
          <a:xfrm>
            <a:off x="2141538" y="2177061"/>
            <a:ext cx="6733310" cy="302590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A1BFC99-5FDA-4A51-B470-16EBE9199850}"/>
              </a:ext>
            </a:extLst>
          </p:cNvPr>
          <p:cNvSpPr/>
          <p:nvPr/>
        </p:nvSpPr>
        <p:spPr>
          <a:xfrm>
            <a:off x="272587" y="5560151"/>
            <a:ext cx="11314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https://open-research-europe.ec.europa.eu/for-authors/article-processing-charges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EED75E-996E-46EE-98A0-E747C9F0545F}"/>
              </a:ext>
            </a:extLst>
          </p:cNvPr>
          <p:cNvSpPr/>
          <p:nvPr/>
        </p:nvSpPr>
        <p:spPr>
          <a:xfrm>
            <a:off x="438841" y="919495"/>
            <a:ext cx="112372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accent4"/>
                </a:solidFill>
                <a:latin typeface="Arial" charset="0"/>
                <a:cs typeface="Arial" charset="0"/>
              </a:rPr>
              <a:t>Transparent about the costs and importantly the breakdown for the price that the Commission pays per article.</a:t>
            </a:r>
          </a:p>
        </p:txBody>
      </p:sp>
    </p:spTree>
    <p:extLst>
      <p:ext uri="{BB962C8B-B14F-4D97-AF65-F5344CB8AC3E}">
        <p14:creationId xmlns:p14="http://schemas.microsoft.com/office/powerpoint/2010/main" val="992767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4BB800-A4BA-415E-A9D7-D58D95C147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1616364"/>
            <a:ext cx="11160125" cy="3977005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b="1" dirty="0"/>
              <a:t>Original peer-reviewed articles first posted as preprints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sz="2000" dirty="0"/>
              <a:t>Stemming from Horizon 2020-funded research (and later, Horizon Europe)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b="1" dirty="0"/>
              <a:t>Immediate open access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sz="2000" dirty="0"/>
              <a:t>With content licensed for </a:t>
            </a:r>
            <a:r>
              <a:rPr lang="en-GB" sz="2000" u="sng" dirty="0"/>
              <a:t>re-use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b="1" dirty="0"/>
              <a:t>Open peer review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sz="2000" dirty="0"/>
              <a:t>Open reviewer identities, published reviews, post-publication comments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b="1" dirty="0"/>
              <a:t>Connected to the scholarly ecosystem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sz="2000" dirty="0"/>
              <a:t>PIDs, connection to repositories, open data and software, interoperable technologies, preservation of content, TDM, etc. </a:t>
            </a:r>
            <a:endParaRPr lang="en-GB" sz="2000" u="sng" dirty="0"/>
          </a:p>
          <a:p>
            <a:pPr marL="0" indent="0">
              <a:spcAft>
                <a:spcPts val="1200"/>
              </a:spcAft>
              <a:buNone/>
            </a:pPr>
            <a:endParaRPr lang="en-GB" sz="2000" u="sng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CF7E76-5E4F-4A58-AA81-8E488F337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platform as a publishing service</a:t>
            </a:r>
          </a:p>
        </p:txBody>
      </p:sp>
    </p:spTree>
    <p:extLst>
      <p:ext uri="{BB962C8B-B14F-4D97-AF65-F5344CB8AC3E}">
        <p14:creationId xmlns:p14="http://schemas.microsoft.com/office/powerpoint/2010/main" val="1517734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4BB800-A4BA-415E-A9D7-D58D95C147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7" y="1440497"/>
            <a:ext cx="11574463" cy="3977005"/>
          </a:xfrm>
        </p:spPr>
        <p:txBody>
          <a:bodyPr>
            <a:normAutofit fontScale="40000" lnSpcReduction="20000"/>
          </a:bodyPr>
          <a:lstStyle/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sz="6000" b="1" dirty="0"/>
              <a:t>New generation metrics</a:t>
            </a:r>
          </a:p>
          <a:p>
            <a:pPr marL="0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GB" sz="5100" dirty="0"/>
              <a:t>Each article will have a dedicated metrics page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sz="6000" b="1" dirty="0"/>
              <a:t>Explicit, accessible and transparent on business processes and publication policies</a:t>
            </a:r>
          </a:p>
          <a:p>
            <a:pPr marL="0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GB" sz="5100" dirty="0"/>
              <a:t>All published on the site for everyone to see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sz="6000" b="1" dirty="0"/>
              <a:t>Aligned with the EC policy and principles</a:t>
            </a:r>
          </a:p>
          <a:p>
            <a:pPr marL="0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GB" sz="5100" dirty="0"/>
              <a:t>Takes burden from researchers as it is fully compliant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sz="6000" b="1" dirty="0"/>
              <a:t>Following example of other funders</a:t>
            </a:r>
          </a:p>
          <a:p>
            <a:pPr marL="0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GB" sz="5100" dirty="0"/>
              <a:t>Such as the </a:t>
            </a:r>
            <a:r>
              <a:rPr lang="en-GB" sz="5100" dirty="0" err="1"/>
              <a:t>Wellcome</a:t>
            </a:r>
            <a:r>
              <a:rPr lang="en-GB" sz="5100" dirty="0"/>
              <a:t> Trust (</a:t>
            </a:r>
            <a:r>
              <a:rPr lang="en-GB" sz="5100" dirty="0" err="1">
                <a:hlinkClick r:id="rId2"/>
              </a:rPr>
              <a:t>Wellcome</a:t>
            </a:r>
            <a:r>
              <a:rPr lang="en-GB" sz="5100" dirty="0">
                <a:hlinkClick r:id="rId2"/>
              </a:rPr>
              <a:t> Open Research</a:t>
            </a:r>
            <a:r>
              <a:rPr lang="en-GB" sz="5100" dirty="0"/>
              <a:t>) and </a:t>
            </a:r>
            <a:r>
              <a:rPr lang="en-GB" sz="5100" u="sng" dirty="0"/>
              <a:t>others</a:t>
            </a:r>
          </a:p>
          <a:p>
            <a:pPr marL="0" indent="0">
              <a:spcAft>
                <a:spcPts val="1200"/>
              </a:spcAft>
              <a:buNone/>
            </a:pPr>
            <a:endParaRPr lang="en-GB" sz="2000" u="sng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CF7E76-5E4F-4A58-AA81-8E488F337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platform as a publishing service</a:t>
            </a:r>
          </a:p>
        </p:txBody>
      </p:sp>
    </p:spTree>
    <p:extLst>
      <p:ext uri="{BB962C8B-B14F-4D97-AF65-F5344CB8AC3E}">
        <p14:creationId xmlns:p14="http://schemas.microsoft.com/office/powerpoint/2010/main" val="2205691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CE1BBC-3F41-9749-9BFD-61B15CB8DC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ORE: How it works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5FFD2-47B5-9A4F-8158-14E6ADF017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publishing model</a:t>
            </a:r>
          </a:p>
        </p:txBody>
      </p:sp>
    </p:spTree>
    <p:extLst>
      <p:ext uri="{BB962C8B-B14F-4D97-AF65-F5344CB8AC3E}">
        <p14:creationId xmlns:p14="http://schemas.microsoft.com/office/powerpoint/2010/main" val="3997304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795CD-70FE-46AC-8B4B-B9DE598C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Research Publishing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B03753-3601-46A4-9E2E-C7BD740DFE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118" t="30457" r="13335" b="39832"/>
          <a:stretch/>
        </p:blipFill>
        <p:spPr>
          <a:xfrm>
            <a:off x="1008459" y="1420891"/>
            <a:ext cx="9842573" cy="349285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44538ED-42F1-4BA3-9136-D7D881A0E301}"/>
              </a:ext>
            </a:extLst>
          </p:cNvPr>
          <p:cNvSpPr/>
          <p:nvPr/>
        </p:nvSpPr>
        <p:spPr bwMode="auto">
          <a:xfrm>
            <a:off x="1026931" y="4174836"/>
            <a:ext cx="1619173" cy="600364"/>
          </a:xfrm>
          <a:prstGeom prst="roundRect">
            <a:avLst/>
          </a:prstGeom>
          <a:noFill/>
          <a:ln w="38100" cap="flat" cmpd="sng" algn="ctr">
            <a:solidFill>
              <a:srgbClr val="FCAF3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</a:pPr>
            <a:endParaRPr lang="en-GB" sz="6300">
              <a:solidFill>
                <a:srgbClr val="000000"/>
              </a:solidFill>
              <a:latin typeface="GillSans" pitchFamily="-110" charset="0"/>
              <a:ea typeface="ヒラギノ角ゴ Pro W3" pitchFamily="-110" charset="-128"/>
              <a:cs typeface="ヒラギノ角ゴ Pro W3" pitchFamily="-110" charset="-128"/>
              <a:sym typeface="GillSan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06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75456-A02C-49A0-A27F-C7FE245D7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Prepublication checks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D264AC-4909-4E86-A092-A15165636D61}"/>
              </a:ext>
            </a:extLst>
          </p:cNvPr>
          <p:cNvSpPr txBox="1"/>
          <p:nvPr/>
        </p:nvSpPr>
        <p:spPr>
          <a:xfrm>
            <a:off x="422562" y="1440873"/>
            <a:ext cx="2685311" cy="3046988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en-US" sz="2400" dirty="0">
                <a:latin typeface="+mj-lt"/>
                <a:ea typeface="+mj-ea"/>
                <a:cs typeface="+mj-cs"/>
              </a:rPr>
              <a:t>Upon Submission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Assess author eligibility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Check article scope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Check for plagiarism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33E361-DF62-4424-8542-E2A34EC59706}"/>
              </a:ext>
            </a:extLst>
          </p:cNvPr>
          <p:cNvSpPr txBox="1"/>
          <p:nvPr/>
        </p:nvSpPr>
        <p:spPr>
          <a:xfrm>
            <a:off x="3745347" y="1450110"/>
            <a:ext cx="3371009" cy="3600986"/>
          </a:xfrm>
          <a:prstGeom prst="rect">
            <a:avLst/>
          </a:prstGeom>
          <a:noFill/>
          <a:ln w="28575">
            <a:solidFill>
              <a:srgbClr val="FCAF3E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en-US" sz="2400" dirty="0">
                <a:latin typeface="+mj-lt"/>
                <a:ea typeface="+mj-ea"/>
                <a:cs typeface="+mj-cs"/>
              </a:rPr>
              <a:t>Pre-publication Checks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Comprehensive checks on reporting, editorial &amp; ethical guidelines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Check for data availability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Support authors in making data and software FAIR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781359-B889-4DB0-8BFF-82819A2CA626}"/>
              </a:ext>
            </a:extLst>
          </p:cNvPr>
          <p:cNvSpPr txBox="1"/>
          <p:nvPr/>
        </p:nvSpPr>
        <p:spPr>
          <a:xfrm>
            <a:off x="7774709" y="1417782"/>
            <a:ext cx="3669144" cy="4093428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  <a:ea typeface="+mj-ea"/>
                <a:cs typeface="+mj-cs"/>
              </a:rPr>
              <a:t>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4"/>
                </a:solidFill>
              </a:rPr>
              <a:t>Converted to text and data-mining formats (PDF, HTML, XML)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4"/>
                </a:solidFill>
              </a:rPr>
              <a:t>Proofs and editing if necessary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Quality checks on citations, references, image resolutions &amp; multimedia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Ensure persistent identifiers are assigned and resolve correctly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D2B06ED-1952-42BA-98B5-5C0117EC4929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7116356" y="3250603"/>
            <a:ext cx="658353" cy="0"/>
          </a:xfrm>
          <a:prstGeom prst="straightConnector1">
            <a:avLst/>
          </a:prstGeom>
          <a:ln w="92075">
            <a:solidFill>
              <a:srgbClr val="193E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5D689A3-B3E7-4B90-AFDB-176A18DF3392}"/>
              </a:ext>
            </a:extLst>
          </p:cNvPr>
          <p:cNvCxnSpPr>
            <a:cxnSpLocks/>
          </p:cNvCxnSpPr>
          <p:nvPr/>
        </p:nvCxnSpPr>
        <p:spPr>
          <a:xfrm>
            <a:off x="3107873" y="3181330"/>
            <a:ext cx="637474" cy="0"/>
          </a:xfrm>
          <a:prstGeom prst="straightConnector1">
            <a:avLst/>
          </a:prstGeom>
          <a:ln w="92075">
            <a:solidFill>
              <a:srgbClr val="193E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019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795CD-70FE-46AC-8B4B-B9DE598C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Research Publishing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B03753-3601-46A4-9E2E-C7BD740DFE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118" t="30457" r="13335" b="39832"/>
          <a:stretch/>
        </p:blipFill>
        <p:spPr>
          <a:xfrm>
            <a:off x="1008459" y="1282345"/>
            <a:ext cx="9842573" cy="349285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F895B18-E72F-47C1-936E-9CF749697143}"/>
              </a:ext>
            </a:extLst>
          </p:cNvPr>
          <p:cNvSpPr/>
          <p:nvPr/>
        </p:nvSpPr>
        <p:spPr bwMode="auto">
          <a:xfrm>
            <a:off x="3297381" y="4140199"/>
            <a:ext cx="1662548" cy="573017"/>
          </a:xfrm>
          <a:prstGeom prst="roundRect">
            <a:avLst/>
          </a:prstGeom>
          <a:noFill/>
          <a:ln w="38100" cap="flat" cmpd="sng" algn="ctr">
            <a:solidFill>
              <a:srgbClr val="FCAF3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</a:pPr>
            <a:endParaRPr lang="en-GB" sz="6300">
              <a:solidFill>
                <a:srgbClr val="000000"/>
              </a:solidFill>
              <a:latin typeface="GillSans" pitchFamily="-110" charset="0"/>
              <a:ea typeface="ヒラギノ角ゴ Pro W3" pitchFamily="-110" charset="-128"/>
              <a:cs typeface="ヒラギノ角ゴ Pro W3" pitchFamily="-110" charset="-128"/>
              <a:sym typeface="GillSan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79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FED8C-FC93-46BA-908F-79EBE2131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and Software Availability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DD379-B7F3-4E6F-952E-2048D07FE3C3}"/>
              </a:ext>
            </a:extLst>
          </p:cNvPr>
          <p:cNvSpPr txBox="1"/>
          <p:nvPr/>
        </p:nvSpPr>
        <p:spPr>
          <a:xfrm>
            <a:off x="655780" y="1415771"/>
            <a:ext cx="10372436" cy="830997"/>
          </a:xfrm>
          <a:prstGeom prst="rect">
            <a:avLst/>
          </a:prstGeom>
          <a:noFill/>
          <a:ln w="28575">
            <a:solidFill>
              <a:srgbClr val="FCAF3E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0">
                <a:solidFill>
                  <a:srgbClr val="193E7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1"/>
                </a:solidFill>
              </a:rPr>
              <a:t>Open Research Europe requires that, where possible, the source data underlying the results are made available at publication.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C3F1B2-73D4-4351-A21A-3219A80E9444}"/>
              </a:ext>
            </a:extLst>
          </p:cNvPr>
          <p:cNvSpPr txBox="1"/>
          <p:nvPr/>
        </p:nvSpPr>
        <p:spPr>
          <a:xfrm>
            <a:off x="655780" y="3007153"/>
            <a:ext cx="10954327" cy="230832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0">
                <a:solidFill>
                  <a:srgbClr val="193E7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However, the sharing of research data </a:t>
            </a:r>
            <a:r>
              <a:rPr lang="en-US" b="1" u="sng" dirty="0">
                <a:solidFill>
                  <a:schemeClr val="accent4"/>
                </a:solidFill>
              </a:rPr>
              <a:t>must</a:t>
            </a:r>
            <a:r>
              <a:rPr lang="en-US" dirty="0">
                <a:solidFill>
                  <a:schemeClr val="accent4"/>
                </a:solidFill>
              </a:rPr>
              <a:t>: </a:t>
            </a:r>
          </a:p>
          <a:p>
            <a:endParaRPr lang="en-US" dirty="0">
              <a:solidFill>
                <a:schemeClr val="accent4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Protect the confidentiality, security and privacy of individuals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Respect the terms of consent by individuals who are involved in research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Be consistent with Horizon 2020 legal, ethical and regulatory frameworks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Guard against unreasonable costs</a:t>
            </a:r>
          </a:p>
        </p:txBody>
      </p:sp>
      <p:pic>
        <p:nvPicPr>
          <p:cNvPr id="5" name="Picture 4" descr="Free Navy Data Configuration Icon - Download Navy Data Configuration Icon">
            <a:extLst>
              <a:ext uri="{FF2B5EF4-FFF2-40B4-BE49-F238E27FC236}">
                <a16:creationId xmlns:a16="http://schemas.microsoft.com/office/drawing/2014/main" id="{28CFECF5-CF25-4ECB-98E6-5EAD9279B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4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107"/>
                    </a14:imgEffect>
                    <a14:imgEffect>
                      <a14:saturation sat="2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988" y="2956097"/>
            <a:ext cx="595140" cy="59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Navy blue bar chart 5 icon - Free navy blue chart icons">
            <a:extLst>
              <a:ext uri="{FF2B5EF4-FFF2-40B4-BE49-F238E27FC236}">
                <a16:creationId xmlns:a16="http://schemas.microsoft.com/office/drawing/2014/main" id="{7E7A1C08-CD48-4467-BD78-CD57DA1D3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745" y="2956097"/>
            <a:ext cx="595140" cy="59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Navy blue code icon - Free navy blue code icons">
            <a:extLst>
              <a:ext uri="{FF2B5EF4-FFF2-40B4-BE49-F238E27FC236}">
                <a16:creationId xmlns:a16="http://schemas.microsoft.com/office/drawing/2014/main" id="{6FD8206D-203A-409B-B542-976AECA52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417" y="2890269"/>
            <a:ext cx="726795" cy="72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BBFE7C5-73ED-443B-8478-7075E00A11A7}"/>
              </a:ext>
            </a:extLst>
          </p:cNvPr>
          <p:cNvSpPr/>
          <p:nvPr/>
        </p:nvSpPr>
        <p:spPr>
          <a:xfrm>
            <a:off x="655780" y="5617027"/>
            <a:ext cx="91162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https://open-research-europe.ec.europa.eu/for-authors/data-guidelines</a:t>
            </a:r>
          </a:p>
        </p:txBody>
      </p:sp>
    </p:spTree>
    <p:extLst>
      <p:ext uri="{BB962C8B-B14F-4D97-AF65-F5344CB8AC3E}">
        <p14:creationId xmlns:p14="http://schemas.microsoft.com/office/powerpoint/2010/main" val="3483539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795CD-70FE-46AC-8B4B-B9DE598C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Research Publishing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B03753-3601-46A4-9E2E-C7BD740DFE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118" t="30457" r="13335" b="39832"/>
          <a:stretch/>
        </p:blipFill>
        <p:spPr>
          <a:xfrm>
            <a:off x="1008459" y="1282345"/>
            <a:ext cx="9842573" cy="349285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F895B18-E72F-47C1-936E-9CF749697143}"/>
              </a:ext>
            </a:extLst>
          </p:cNvPr>
          <p:cNvSpPr/>
          <p:nvPr/>
        </p:nvSpPr>
        <p:spPr bwMode="auto">
          <a:xfrm>
            <a:off x="5855854" y="4140199"/>
            <a:ext cx="1810328" cy="573017"/>
          </a:xfrm>
          <a:prstGeom prst="roundRect">
            <a:avLst/>
          </a:prstGeom>
          <a:noFill/>
          <a:ln w="38100" cap="flat" cmpd="sng" algn="ctr">
            <a:solidFill>
              <a:srgbClr val="FCAF3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</a:pPr>
            <a:endParaRPr lang="en-GB" sz="6300">
              <a:solidFill>
                <a:srgbClr val="000000"/>
              </a:solidFill>
              <a:latin typeface="GillSans" pitchFamily="-110" charset="0"/>
              <a:ea typeface="ヒラギノ角ゴ Pro W3" pitchFamily="-110" charset="-128"/>
              <a:cs typeface="ヒラギノ角ゴ Pro W3" pitchFamily="-110" charset="-128"/>
              <a:sym typeface="GillSan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342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33612-6EC0-410D-8253-5B7FBB329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Peer Review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5D2FBA-1CF2-4F6A-852D-09AC6B0F963B}"/>
              </a:ext>
            </a:extLst>
          </p:cNvPr>
          <p:cNvSpPr txBox="1"/>
          <p:nvPr/>
        </p:nvSpPr>
        <p:spPr>
          <a:xfrm>
            <a:off x="477979" y="1362366"/>
            <a:ext cx="2921002" cy="4062651"/>
          </a:xfrm>
          <a:prstGeom prst="rect">
            <a:avLst/>
          </a:prstGeom>
          <a:noFill/>
          <a:ln w="28575">
            <a:solidFill>
              <a:srgbClr val="FCAF3E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pPr algn="ctr"/>
            <a:r>
              <a:rPr lang="en-US" sz="2400" dirty="0">
                <a:latin typeface="+mj-lt"/>
                <a:ea typeface="+mj-ea"/>
                <a:cs typeface="+mj-cs"/>
              </a:rPr>
              <a:t>Open Identities</a:t>
            </a:r>
          </a:p>
          <a:p>
            <a:endParaRPr lang="en-US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Reviewers must provide name and affiliation</a:t>
            </a:r>
          </a:p>
          <a:p>
            <a:endParaRPr lang="en-US" b="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Must identify conflicting  interests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49FD7B-9B0A-4557-A629-461B9CBEFB97}"/>
              </a:ext>
            </a:extLst>
          </p:cNvPr>
          <p:cNvSpPr txBox="1"/>
          <p:nvPr/>
        </p:nvSpPr>
        <p:spPr>
          <a:xfrm>
            <a:off x="4231530" y="1362366"/>
            <a:ext cx="3221182" cy="4062651"/>
          </a:xfrm>
          <a:prstGeom prst="rect">
            <a:avLst/>
          </a:prstGeom>
          <a:noFill/>
          <a:ln w="28575">
            <a:solidFill>
              <a:srgbClr val="FCAF3E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pPr algn="ctr"/>
            <a:r>
              <a:rPr lang="en-US" sz="2400" dirty="0">
                <a:latin typeface="+mj-lt"/>
                <a:ea typeface="+mj-ea"/>
                <a:cs typeface="+mj-cs"/>
              </a:rPr>
              <a:t>Open Reports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Reviewer reports will be published alongside the article</a:t>
            </a:r>
          </a:p>
          <a:p>
            <a:endParaRPr lang="en-US" b="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4"/>
                </a:solidFill>
              </a:rPr>
              <a:t>These are citable and have viewing metrics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A3C07E-903E-47A6-AC74-355327CF816B}"/>
              </a:ext>
            </a:extLst>
          </p:cNvPr>
          <p:cNvSpPr txBox="1"/>
          <p:nvPr/>
        </p:nvSpPr>
        <p:spPr>
          <a:xfrm>
            <a:off x="8181103" y="1362366"/>
            <a:ext cx="3221182" cy="4062651"/>
          </a:xfrm>
          <a:prstGeom prst="rect">
            <a:avLst/>
          </a:prstGeom>
          <a:noFill/>
          <a:ln w="28575">
            <a:solidFill>
              <a:srgbClr val="FCAF3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  <a:ea typeface="+mj-ea"/>
                <a:cs typeface="+mj-cs"/>
              </a:rPr>
              <a:t>Open Review Status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Reviewers assign a status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AB07C4E-BE89-4DC1-9AD4-FEF97D34DBB0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>
            <a:off x="7452712" y="3393692"/>
            <a:ext cx="728391" cy="0"/>
          </a:xfrm>
          <a:prstGeom prst="straightConnector1">
            <a:avLst/>
          </a:prstGeom>
          <a:ln w="92075">
            <a:solidFill>
              <a:srgbClr val="193E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38D1341-4664-4C30-B45B-D52E14CDD220}"/>
              </a:ext>
            </a:extLst>
          </p:cNvPr>
          <p:cNvCxnSpPr>
            <a:cxnSpLocks/>
          </p:cNvCxnSpPr>
          <p:nvPr/>
        </p:nvCxnSpPr>
        <p:spPr>
          <a:xfrm>
            <a:off x="3398981" y="3305364"/>
            <a:ext cx="832549" cy="0"/>
          </a:xfrm>
          <a:prstGeom prst="straightConnector1">
            <a:avLst/>
          </a:prstGeom>
          <a:ln w="92075">
            <a:solidFill>
              <a:srgbClr val="193E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>
            <a:extLst>
              <a:ext uri="{FF2B5EF4-FFF2-40B4-BE49-F238E27FC236}">
                <a16:creationId xmlns:a16="http://schemas.microsoft.com/office/drawing/2014/main" id="{CBDA4386-5926-4FAD-9928-3E1DA99AE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86" y="3594247"/>
            <a:ext cx="1655619" cy="16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24266F82-B172-4324-83E4-ECCE447FF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757" y="3920835"/>
            <a:ext cx="1228728" cy="122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D83352C5-FBE0-49E3-9C9F-1BE982FAFF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2" b="1328"/>
          <a:stretch/>
        </p:blipFill>
        <p:spPr bwMode="auto">
          <a:xfrm>
            <a:off x="8567994" y="2364514"/>
            <a:ext cx="2635713" cy="302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08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795CD-70FE-46AC-8B4B-B9DE598C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Research Publishing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B03753-3601-46A4-9E2E-C7BD740DFE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118" t="30457" r="13335" b="39832"/>
          <a:stretch/>
        </p:blipFill>
        <p:spPr>
          <a:xfrm>
            <a:off x="1008459" y="1282345"/>
            <a:ext cx="9842573" cy="349285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F895B18-E72F-47C1-936E-9CF749697143}"/>
              </a:ext>
            </a:extLst>
          </p:cNvPr>
          <p:cNvSpPr/>
          <p:nvPr/>
        </p:nvSpPr>
        <p:spPr bwMode="auto">
          <a:xfrm>
            <a:off x="8238836" y="4133271"/>
            <a:ext cx="1810328" cy="573017"/>
          </a:xfrm>
          <a:prstGeom prst="roundRect">
            <a:avLst/>
          </a:prstGeom>
          <a:noFill/>
          <a:ln w="38100" cap="flat" cmpd="sng" algn="ctr">
            <a:solidFill>
              <a:srgbClr val="FCAF3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</a:pPr>
            <a:endParaRPr lang="en-GB" sz="6300">
              <a:solidFill>
                <a:srgbClr val="000000"/>
              </a:solidFill>
              <a:latin typeface="GillSans" pitchFamily="-110" charset="0"/>
              <a:ea typeface="ヒラギノ角ゴ Pro W3" pitchFamily="-110" charset="-128"/>
              <a:cs typeface="ヒラギノ角ゴ Pro W3" pitchFamily="-110" charset="-128"/>
              <a:sym typeface="GillSan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463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16B15-06EC-4E59-A563-02770C965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Peer Review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5954AB-8162-4005-9F15-D0059E92C485}"/>
              </a:ext>
            </a:extLst>
          </p:cNvPr>
          <p:cNvSpPr txBox="1"/>
          <p:nvPr/>
        </p:nvSpPr>
        <p:spPr>
          <a:xfrm>
            <a:off x="480291" y="1095286"/>
            <a:ext cx="10954327" cy="34163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0">
                <a:solidFill>
                  <a:srgbClr val="193E7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Authors can respond to reviewers and revise their articles based on the comments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Revisions are made through new versions of the article that are linked together (versions are limitless)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Authors need to achieve a certain ‘threshold’ of reviewer status to be  pass peer review and be indexed: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842409-C646-46C8-9E3D-719CC378A0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394" t="58639" r="21061" b="37677"/>
          <a:stretch/>
        </p:blipFill>
        <p:spPr>
          <a:xfrm>
            <a:off x="508003" y="4349470"/>
            <a:ext cx="1121204" cy="7155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25EB27-BF97-4577-B0EE-88A9910E4A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123" t="34867" r="21259" b="61342"/>
          <a:stretch/>
        </p:blipFill>
        <p:spPr>
          <a:xfrm>
            <a:off x="474663" y="4999834"/>
            <a:ext cx="1089892" cy="7155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3EE76D-580D-419D-9B0E-C2ACD71FCD4C}"/>
              </a:ext>
            </a:extLst>
          </p:cNvPr>
          <p:cNvSpPr txBox="1"/>
          <p:nvPr/>
        </p:nvSpPr>
        <p:spPr>
          <a:xfrm>
            <a:off x="1712334" y="4511606"/>
            <a:ext cx="5381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bg2"/>
                </a:solidFill>
              </a:rPr>
              <a:t>2 ‘Approved’ Status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026A4A-5862-45D1-BF50-27538F318C0E}"/>
              </a:ext>
            </a:extLst>
          </p:cNvPr>
          <p:cNvSpPr txBox="1"/>
          <p:nvPr/>
        </p:nvSpPr>
        <p:spPr>
          <a:xfrm>
            <a:off x="1721570" y="5147288"/>
            <a:ext cx="8697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400" b="1" dirty="0">
                <a:solidFill>
                  <a:schemeClr val="bg2"/>
                </a:solidFill>
              </a:rPr>
              <a:t>2 ‘Approved with reservations’ and 1 ‘Approved’ Status</a:t>
            </a:r>
          </a:p>
        </p:txBody>
      </p:sp>
    </p:spTree>
    <p:extLst>
      <p:ext uri="{BB962C8B-B14F-4D97-AF65-F5344CB8AC3E}">
        <p14:creationId xmlns:p14="http://schemas.microsoft.com/office/powerpoint/2010/main" val="3491453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A2-C2BD-41AC-BDB5-4996C3E3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Preprint example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ABFB8-E0C1-48B0-8597-03F7662EE673}"/>
              </a:ext>
            </a:extLst>
          </p:cNvPr>
          <p:cNvSpPr/>
          <p:nvPr/>
        </p:nvSpPr>
        <p:spPr>
          <a:xfrm>
            <a:off x="5974813" y="561860"/>
            <a:ext cx="437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2BE1A5-FB49-4BA1-9E69-ACD35864AA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066" t="33467" r="21115" b="12853"/>
          <a:stretch/>
        </p:blipFill>
        <p:spPr>
          <a:xfrm>
            <a:off x="1203858" y="734759"/>
            <a:ext cx="7973193" cy="51279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E3A107-4DF9-4009-B4AE-408EB2344A9C}"/>
              </a:ext>
            </a:extLst>
          </p:cNvPr>
          <p:cNvSpPr/>
          <p:nvPr/>
        </p:nvSpPr>
        <p:spPr>
          <a:xfrm>
            <a:off x="2347657" y="5756568"/>
            <a:ext cx="4950486" cy="36667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24EA2"/>
                </a:solidFill>
              </a:rPr>
              <a:t>https://emeraldopenresearch.com/articles/2-57</a:t>
            </a:r>
          </a:p>
        </p:txBody>
      </p:sp>
    </p:spTree>
    <p:extLst>
      <p:ext uri="{BB962C8B-B14F-4D97-AF65-F5344CB8AC3E}">
        <p14:creationId xmlns:p14="http://schemas.microsoft.com/office/powerpoint/2010/main" val="3811548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A2-C2BD-41AC-BDB5-4996C3E3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peer review example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ABFB8-E0C1-48B0-8597-03F7662EE673}"/>
              </a:ext>
            </a:extLst>
          </p:cNvPr>
          <p:cNvSpPr/>
          <p:nvPr/>
        </p:nvSpPr>
        <p:spPr>
          <a:xfrm>
            <a:off x="5974813" y="561860"/>
            <a:ext cx="437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4233A5-CA67-44D1-8A2A-110835DA1A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771" t="22874" r="13228" b="21746"/>
          <a:stretch/>
        </p:blipFill>
        <p:spPr>
          <a:xfrm>
            <a:off x="496788" y="891069"/>
            <a:ext cx="7769998" cy="46744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4158487-DA34-400C-84E9-66A774912D0F}"/>
              </a:ext>
            </a:extLst>
          </p:cNvPr>
          <p:cNvSpPr/>
          <p:nvPr/>
        </p:nvSpPr>
        <p:spPr bwMode="auto">
          <a:xfrm>
            <a:off x="6026953" y="856892"/>
            <a:ext cx="2079563" cy="464949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</a:pPr>
            <a:endParaRPr lang="en-GB" sz="6300">
              <a:solidFill>
                <a:srgbClr val="000000"/>
              </a:solidFill>
              <a:latin typeface="GillSans" pitchFamily="-110" charset="0"/>
              <a:ea typeface="ヒラギノ角ゴ Pro W3" pitchFamily="-110" charset="-128"/>
              <a:cs typeface="ヒラギノ角ゴ Pro W3" pitchFamily="-110" charset="-128"/>
              <a:sym typeface="GillSans" pitchFamily="-110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4A08CE3-A36D-4FF5-9A1A-D0143E462FC8}"/>
              </a:ext>
            </a:extLst>
          </p:cNvPr>
          <p:cNvSpPr/>
          <p:nvPr/>
        </p:nvSpPr>
        <p:spPr bwMode="auto">
          <a:xfrm>
            <a:off x="5895623" y="3779939"/>
            <a:ext cx="2577115" cy="1689776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</a:pPr>
            <a:endParaRPr lang="en-GB" sz="6300">
              <a:solidFill>
                <a:srgbClr val="000000"/>
              </a:solidFill>
              <a:latin typeface="GillSans" pitchFamily="-110" charset="0"/>
              <a:ea typeface="ヒラギノ角ゴ Pro W3" pitchFamily="-110" charset="-128"/>
              <a:cs typeface="ヒラギノ角ゴ Pro W3" pitchFamily="-110" charset="-128"/>
              <a:sym typeface="GillSans" pitchFamily="-110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3AB828-2FDD-4D26-BD63-6A85A5B3749D}"/>
              </a:ext>
            </a:extLst>
          </p:cNvPr>
          <p:cNvCxnSpPr>
            <a:cxnSpLocks/>
          </p:cNvCxnSpPr>
          <p:nvPr/>
        </p:nvCxnSpPr>
        <p:spPr>
          <a:xfrm>
            <a:off x="1230354" y="1865914"/>
            <a:ext cx="349232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4202145-E9CF-4C3C-902E-08488A260BD6}"/>
              </a:ext>
            </a:extLst>
          </p:cNvPr>
          <p:cNvCxnSpPr>
            <a:cxnSpLocks/>
          </p:cNvCxnSpPr>
          <p:nvPr/>
        </p:nvCxnSpPr>
        <p:spPr>
          <a:xfrm>
            <a:off x="568233" y="2076826"/>
            <a:ext cx="132424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4">
            <a:extLst>
              <a:ext uri="{FF2B5EF4-FFF2-40B4-BE49-F238E27FC236}">
                <a16:creationId xmlns:a16="http://schemas.microsoft.com/office/drawing/2014/main" id="{D43D3E73-9B6A-4EDA-8EF9-90E4D75A9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352" y="856892"/>
            <a:ext cx="2495550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77AAB144-946A-40DD-9204-AFCADFA9871F}"/>
              </a:ext>
            </a:extLst>
          </p:cNvPr>
          <p:cNvSpPr/>
          <p:nvPr/>
        </p:nvSpPr>
        <p:spPr>
          <a:xfrm rot="16200000" flipV="1">
            <a:off x="8544942" y="1312912"/>
            <a:ext cx="3476624" cy="2563262"/>
          </a:xfrm>
          <a:prstGeom prst="wedgeRectCallou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9740A438-6809-4D9B-9721-74175A06B3C6}"/>
              </a:ext>
            </a:extLst>
          </p:cNvPr>
          <p:cNvSpPr txBox="1">
            <a:spLocks/>
          </p:cNvSpPr>
          <p:nvPr/>
        </p:nvSpPr>
        <p:spPr>
          <a:xfrm>
            <a:off x="9030021" y="4496377"/>
            <a:ext cx="2577115" cy="9662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/>
              <a:buNone/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4"/>
              </a:buBlip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marL="684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3pPr>
            <a:lvl4pPr marL="1152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GB" sz="1800" b="1" dirty="0"/>
              <a:t>Visibility &amp; credit for reviewers: 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800" dirty="0"/>
              <a:t>Co-reviewing 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800" dirty="0"/>
              <a:t>ORCID ids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800" dirty="0"/>
              <a:t>DOIs for reports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75EFC7-9F90-44FA-9DE6-1EB53EB6C2E4}"/>
              </a:ext>
            </a:extLst>
          </p:cNvPr>
          <p:cNvSpPr/>
          <p:nvPr/>
        </p:nvSpPr>
        <p:spPr>
          <a:xfrm>
            <a:off x="1020538" y="5712229"/>
            <a:ext cx="6426864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24EA2"/>
                </a:solidFill>
              </a:rPr>
              <a:t>https://wellcomeopenresearch.org/articles/5-74</a:t>
            </a:r>
          </a:p>
        </p:txBody>
      </p:sp>
    </p:spTree>
    <p:extLst>
      <p:ext uri="{BB962C8B-B14F-4D97-AF65-F5344CB8AC3E}">
        <p14:creationId xmlns:p14="http://schemas.microsoft.com/office/powerpoint/2010/main" val="316608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A2-C2BD-41AC-BDB5-4996C3E3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peer review example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ABFB8-E0C1-48B0-8597-03F7662EE673}"/>
              </a:ext>
            </a:extLst>
          </p:cNvPr>
          <p:cNvSpPr/>
          <p:nvPr/>
        </p:nvSpPr>
        <p:spPr>
          <a:xfrm>
            <a:off x="5974813" y="561860"/>
            <a:ext cx="437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30263D1-71D5-4255-845B-68EAEBF76A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417" t="12476" r="8072" b="8286"/>
          <a:stretch/>
        </p:blipFill>
        <p:spPr>
          <a:xfrm>
            <a:off x="515938" y="1012479"/>
            <a:ext cx="3802674" cy="51325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37A2B4A-CD62-404B-B08A-F96E614C40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428" t="15523" r="8143" b="8285"/>
          <a:stretch/>
        </p:blipFill>
        <p:spPr>
          <a:xfrm>
            <a:off x="4414126" y="1012479"/>
            <a:ext cx="3802674" cy="51290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64C1F16-D9E0-45F9-AFF8-C9C74DCE61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357" t="14762" r="25643" b="55270"/>
          <a:stretch/>
        </p:blipFill>
        <p:spPr>
          <a:xfrm>
            <a:off x="8312314" y="1012479"/>
            <a:ext cx="3652004" cy="20634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0884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A2-C2BD-41AC-BDB5-4996C3E3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data example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ABFB8-E0C1-48B0-8597-03F7662EE673}"/>
              </a:ext>
            </a:extLst>
          </p:cNvPr>
          <p:cNvSpPr/>
          <p:nvPr/>
        </p:nvSpPr>
        <p:spPr>
          <a:xfrm>
            <a:off x="5974813" y="561860"/>
            <a:ext cx="437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EFF0CA-20D6-4F0F-8749-8BD4024C0D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899" t="11334" r="20604" b="45364"/>
          <a:stretch/>
        </p:blipFill>
        <p:spPr>
          <a:xfrm>
            <a:off x="515938" y="1177887"/>
            <a:ext cx="5170890" cy="4114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5DD22E-ACAC-42A2-87B6-0D94D57930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829" t="17810" r="20928" b="17174"/>
          <a:stretch/>
        </p:blipFill>
        <p:spPr>
          <a:xfrm>
            <a:off x="6096000" y="931192"/>
            <a:ext cx="4454287" cy="48201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FF9ACCD-CD79-45D9-8F24-45B4AAD6E53A}"/>
              </a:ext>
            </a:extLst>
          </p:cNvPr>
          <p:cNvSpPr/>
          <p:nvPr/>
        </p:nvSpPr>
        <p:spPr>
          <a:xfrm>
            <a:off x="515938" y="5656531"/>
            <a:ext cx="43011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24EA2"/>
                </a:solidFill>
              </a:rPr>
              <a:t>https://f1000research.com/articles/9-449</a:t>
            </a:r>
          </a:p>
        </p:txBody>
      </p:sp>
    </p:spTree>
    <p:extLst>
      <p:ext uri="{BB962C8B-B14F-4D97-AF65-F5344CB8AC3E}">
        <p14:creationId xmlns:p14="http://schemas.microsoft.com/office/powerpoint/2010/main" val="3036286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A2-C2BD-41AC-BDB5-4996C3E3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Supporting research across all disciplines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ABFB8-E0C1-48B0-8597-03F7662EE673}"/>
              </a:ext>
            </a:extLst>
          </p:cNvPr>
          <p:cNvSpPr/>
          <p:nvPr/>
        </p:nvSpPr>
        <p:spPr>
          <a:xfrm>
            <a:off x="5974813" y="561860"/>
            <a:ext cx="437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9A8B0F5-4452-4C0D-A1F7-A97A5DE86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233973"/>
              </p:ext>
            </p:extLst>
          </p:nvPr>
        </p:nvGraphicFramePr>
        <p:xfrm>
          <a:off x="6332501" y="1518194"/>
          <a:ext cx="5596950" cy="38107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5144">
                  <a:extLst>
                    <a:ext uri="{9D8B030D-6E8A-4147-A177-3AD203B41FA5}">
                      <a16:colId xmlns:a16="http://schemas.microsoft.com/office/drawing/2014/main" val="4120404725"/>
                    </a:ext>
                  </a:extLst>
                </a:gridCol>
                <a:gridCol w="2046514">
                  <a:extLst>
                    <a:ext uri="{9D8B030D-6E8A-4147-A177-3AD203B41FA5}">
                      <a16:colId xmlns:a16="http://schemas.microsoft.com/office/drawing/2014/main" val="1038717472"/>
                    </a:ext>
                  </a:extLst>
                </a:gridCol>
                <a:gridCol w="1515292">
                  <a:extLst>
                    <a:ext uri="{9D8B030D-6E8A-4147-A177-3AD203B41FA5}">
                      <a16:colId xmlns:a16="http://schemas.microsoft.com/office/drawing/2014/main" val="1732588960"/>
                    </a:ext>
                  </a:extLst>
                </a:gridCol>
              </a:tblGrid>
              <a:tr h="3124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24EA2"/>
                          </a:solidFill>
                          <a:effectLst/>
                        </a:rPr>
                        <a:t>STM</a:t>
                      </a:r>
                      <a:endParaRPr lang="en-US" sz="1600" b="1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24EA2"/>
                          </a:solidFill>
                          <a:effectLst/>
                        </a:rPr>
                        <a:t>SS</a:t>
                      </a:r>
                      <a:endParaRPr lang="en-US" sz="1600" b="1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24EA2"/>
                          </a:solidFill>
                          <a:effectLst/>
                        </a:rPr>
                        <a:t>Humanities</a:t>
                      </a:r>
                      <a:endParaRPr lang="en-US" sz="1600" b="1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826169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Research Article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Research Article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rgbClr val="024EA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 Article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8372023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Brief Reports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24EA2"/>
                          </a:solidFill>
                          <a:effectLst/>
                        </a:rPr>
                        <a:t>Essay </a:t>
                      </a:r>
                      <a:endParaRPr lang="en-US" sz="1600" b="0" i="0" u="none" strike="noStrike" dirty="0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rgbClr val="024EA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Essay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4749592"/>
                  </a:ext>
                </a:extLst>
              </a:tr>
              <a:tr h="2469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Data Notes 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Review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rgbClr val="024EA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Review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20082882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Method Articles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Case Studies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1981354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Software Tool Articles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Brief Reports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62856627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Study Protocols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rgbClr val="024EA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Notes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8959042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Registered Reports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Method Articles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3471469"/>
                  </a:ext>
                </a:extLst>
              </a:tr>
              <a:tr h="4674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Reviews 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24EA2"/>
                          </a:solidFill>
                          <a:effectLst/>
                        </a:rPr>
                        <a:t>Software Tool Articles</a:t>
                      </a:r>
                      <a:endParaRPr lang="en-US" sz="1600" b="0" i="0" u="none" strike="noStrike" dirty="0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38618294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Systematic Reviews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24EA2"/>
                          </a:solidFill>
                          <a:effectLst/>
                        </a:rPr>
                        <a:t>Study Protocols</a:t>
                      </a:r>
                      <a:endParaRPr lang="en-US" sz="1600" b="0" i="0" u="none" strike="noStrike" dirty="0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70296520"/>
                  </a:ext>
                </a:extLst>
              </a:tr>
              <a:tr h="4674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Clinical Practice Articles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24EA2"/>
                          </a:solidFill>
                          <a:effectLst/>
                        </a:rPr>
                        <a:t>Registered Reports</a:t>
                      </a:r>
                      <a:endParaRPr lang="en-US" sz="1600" b="0" i="0" u="none" strike="noStrike" dirty="0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50450301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Case Reports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rgbClr val="024EA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Systematic Reviews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8406606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rgbClr val="024EA2"/>
                          </a:solidFill>
                          <a:effectLst/>
                        </a:rPr>
                        <a:t>Case Studies</a:t>
                      </a:r>
                      <a:endParaRPr lang="en-US" sz="1600" b="0" i="0" u="none" strike="noStrike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24EA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4235788"/>
                  </a:ext>
                </a:extLst>
              </a:tr>
            </a:tbl>
          </a:graphicData>
        </a:graphic>
      </p:graphicFrame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40E7B354-747D-47F2-B577-F05582DC89B3}"/>
              </a:ext>
            </a:extLst>
          </p:cNvPr>
          <p:cNvSpPr txBox="1">
            <a:spLocks/>
          </p:cNvSpPr>
          <p:nvPr/>
        </p:nvSpPr>
        <p:spPr>
          <a:xfrm>
            <a:off x="262549" y="1547954"/>
            <a:ext cx="5931983" cy="397700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/>
              <a:buNone/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marL="684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3pPr>
            <a:lvl4pPr marL="1152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4"/>
                </a:solidFill>
              </a:rPr>
              <a:t>Editorial guidelines and policies </a:t>
            </a:r>
            <a:r>
              <a:rPr lang="en-US" sz="2000" dirty="0">
                <a:solidFill>
                  <a:schemeClr val="accent4"/>
                </a:solidFill>
              </a:rPr>
              <a:t>specifically for: </a:t>
            </a:r>
          </a:p>
          <a:p>
            <a:pPr marL="457200" lvl="1" indent="0"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- Science, Technology &amp; Medicine (STM)</a:t>
            </a:r>
          </a:p>
          <a:p>
            <a:pPr marL="457200" lvl="1" indent="0"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- Social Sciences</a:t>
            </a:r>
          </a:p>
          <a:p>
            <a:pPr marL="457200" lvl="1" indent="0"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- Humanities</a:t>
            </a:r>
          </a:p>
          <a:p>
            <a:pPr lvl="1">
              <a:spcAft>
                <a:spcPts val="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r>
              <a:rPr lang="en-US" sz="2000" b="1" dirty="0">
                <a:solidFill>
                  <a:schemeClr val="accent4"/>
                </a:solidFill>
              </a:rPr>
              <a:t>Data guidelines and policies </a:t>
            </a:r>
            <a:r>
              <a:rPr lang="en-US" sz="2000" dirty="0">
                <a:solidFill>
                  <a:schemeClr val="accent4"/>
                </a:solidFill>
              </a:rPr>
              <a:t>in line with EC policies </a:t>
            </a:r>
          </a:p>
          <a:p>
            <a:r>
              <a:rPr lang="en-US" sz="2000" dirty="0">
                <a:solidFill>
                  <a:schemeClr val="accent4"/>
                </a:solidFill>
              </a:rPr>
              <a:t>We will be supporting many different </a:t>
            </a:r>
            <a:r>
              <a:rPr lang="en-US" sz="2000" b="1" dirty="0">
                <a:solidFill>
                  <a:schemeClr val="accent4"/>
                </a:solidFill>
              </a:rPr>
              <a:t>article types </a:t>
            </a:r>
            <a:r>
              <a:rPr lang="en-US" sz="2000" dirty="0">
                <a:solidFill>
                  <a:schemeClr val="accent4"/>
                </a:solidFill>
              </a:rPr>
              <a:t>to support disciplinary areas</a:t>
            </a:r>
          </a:p>
          <a:p>
            <a:r>
              <a:rPr lang="en-US" sz="2000" dirty="0">
                <a:solidFill>
                  <a:schemeClr val="accent4"/>
                </a:solidFill>
              </a:rPr>
              <a:t>Content will be searchable by subject areas and by H2020 </a:t>
            </a:r>
            <a:r>
              <a:rPr lang="en-US" sz="2000" dirty="0" err="1">
                <a:solidFill>
                  <a:schemeClr val="accent4"/>
                </a:solidFill>
              </a:rPr>
              <a:t>programme</a:t>
            </a:r>
            <a:r>
              <a:rPr lang="en-US" sz="2000" dirty="0">
                <a:solidFill>
                  <a:schemeClr val="accent4"/>
                </a:solidFill>
              </a:rPr>
              <a:t> areas.</a:t>
            </a:r>
          </a:p>
          <a:p>
            <a:pPr>
              <a:spcAft>
                <a:spcPts val="1200"/>
              </a:spcAft>
            </a:pPr>
            <a:endParaRPr lang="en-GB" sz="2000" u="sng" dirty="0"/>
          </a:p>
        </p:txBody>
      </p:sp>
    </p:spTree>
    <p:extLst>
      <p:ext uri="{BB962C8B-B14F-4D97-AF65-F5344CB8AC3E}">
        <p14:creationId xmlns:p14="http://schemas.microsoft.com/office/powerpoint/2010/main" val="6755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A2-C2BD-41AC-BDB5-4996C3E3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Interoperability and syndication on ORE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ABFB8-E0C1-48B0-8597-03F7662EE673}"/>
              </a:ext>
            </a:extLst>
          </p:cNvPr>
          <p:cNvSpPr/>
          <p:nvPr/>
        </p:nvSpPr>
        <p:spPr>
          <a:xfrm>
            <a:off x="5974813" y="561860"/>
            <a:ext cx="437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40E7B354-747D-47F2-B577-F05582DC89B3}"/>
              </a:ext>
            </a:extLst>
          </p:cNvPr>
          <p:cNvSpPr txBox="1">
            <a:spLocks/>
          </p:cNvSpPr>
          <p:nvPr/>
        </p:nvSpPr>
        <p:spPr>
          <a:xfrm>
            <a:off x="515938" y="1151304"/>
            <a:ext cx="11160125" cy="472068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/>
              <a:buNone/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marL="684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3pPr>
            <a:lvl4pPr marL="1152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u="sng" dirty="0">
                <a:solidFill>
                  <a:schemeClr val="accent4"/>
                </a:solidFill>
              </a:rPr>
              <a:t>From launch:</a:t>
            </a:r>
          </a:p>
          <a:p>
            <a:r>
              <a:rPr lang="en-US" sz="2000" b="1" dirty="0" err="1">
                <a:solidFill>
                  <a:schemeClr val="accent4"/>
                </a:solidFill>
              </a:rPr>
              <a:t>Zenodo</a:t>
            </a:r>
            <a:r>
              <a:rPr lang="en-US" sz="2000" b="1" dirty="0">
                <a:solidFill>
                  <a:schemeClr val="accent4"/>
                </a:solidFill>
              </a:rPr>
              <a:t> </a:t>
            </a:r>
            <a:r>
              <a:rPr lang="en-US" sz="2000" dirty="0">
                <a:solidFill>
                  <a:schemeClr val="accent4"/>
                </a:solidFill>
              </a:rPr>
              <a:t>–</a:t>
            </a:r>
            <a:r>
              <a:rPr lang="en-US" sz="2000" b="1" dirty="0">
                <a:solidFill>
                  <a:schemeClr val="accent4"/>
                </a:solidFill>
              </a:rPr>
              <a:t> </a:t>
            </a:r>
            <a:r>
              <a:rPr lang="en-US" sz="2000" dirty="0">
                <a:solidFill>
                  <a:schemeClr val="accent4"/>
                </a:solidFill>
              </a:rPr>
              <a:t>pushing full text articles and metadata to them via the </a:t>
            </a:r>
            <a:r>
              <a:rPr lang="en-US" sz="2000" dirty="0" err="1">
                <a:solidFill>
                  <a:schemeClr val="accent4"/>
                </a:solidFill>
              </a:rPr>
              <a:t>Zenodo</a:t>
            </a:r>
            <a:r>
              <a:rPr lang="en-US" sz="2000" dirty="0">
                <a:solidFill>
                  <a:schemeClr val="accent4"/>
                </a:solidFill>
              </a:rPr>
              <a:t> API (once articles have passed peer review).</a:t>
            </a:r>
          </a:p>
          <a:p>
            <a:r>
              <a:rPr lang="en-US" sz="2000" b="1" dirty="0">
                <a:solidFill>
                  <a:schemeClr val="accent4"/>
                </a:solidFill>
              </a:rPr>
              <a:t>EPMC </a:t>
            </a:r>
            <a:r>
              <a:rPr lang="en-US" sz="2000" dirty="0">
                <a:solidFill>
                  <a:schemeClr val="accent4"/>
                </a:solidFill>
              </a:rPr>
              <a:t>– via </a:t>
            </a:r>
            <a:r>
              <a:rPr lang="en-US" sz="2000" dirty="0" err="1">
                <a:solidFill>
                  <a:schemeClr val="accent4"/>
                </a:solidFill>
              </a:rPr>
              <a:t>Crossref</a:t>
            </a:r>
            <a:r>
              <a:rPr lang="en-US" sz="2000" dirty="0">
                <a:solidFill>
                  <a:schemeClr val="accent4"/>
                </a:solidFill>
              </a:rPr>
              <a:t> we will send </a:t>
            </a:r>
            <a:r>
              <a:rPr lang="en-US" sz="2000">
                <a:solidFill>
                  <a:schemeClr val="accent4"/>
                </a:solidFill>
              </a:rPr>
              <a:t>life sciences </a:t>
            </a:r>
            <a:r>
              <a:rPr lang="en-US" sz="2000" dirty="0">
                <a:solidFill>
                  <a:schemeClr val="accent4"/>
                </a:solidFill>
              </a:rPr>
              <a:t>ORE preprints and update them to the full articles once they pass peer review </a:t>
            </a:r>
          </a:p>
          <a:p>
            <a:r>
              <a:rPr lang="en-US" sz="2000" b="1" u="sng" dirty="0">
                <a:solidFill>
                  <a:schemeClr val="accent4"/>
                </a:solidFill>
              </a:rPr>
              <a:t>Over the 4 years:</a:t>
            </a:r>
          </a:p>
          <a:p>
            <a:r>
              <a:rPr lang="en-US" sz="2000" b="1" dirty="0" err="1">
                <a:solidFill>
                  <a:schemeClr val="accent4"/>
                </a:solidFill>
              </a:rPr>
              <a:t>OpenAIRE</a:t>
            </a:r>
            <a:r>
              <a:rPr lang="en-US" sz="2000" b="1" dirty="0">
                <a:solidFill>
                  <a:schemeClr val="accent4"/>
                </a:solidFill>
              </a:rPr>
              <a:t> </a:t>
            </a:r>
            <a:r>
              <a:rPr lang="en-US" sz="2000" dirty="0">
                <a:solidFill>
                  <a:schemeClr val="accent4"/>
                </a:solidFill>
              </a:rPr>
              <a:t>– we will be working with </a:t>
            </a:r>
            <a:r>
              <a:rPr lang="en-US" sz="2000" dirty="0" err="1">
                <a:solidFill>
                  <a:schemeClr val="accent4"/>
                </a:solidFill>
              </a:rPr>
              <a:t>OpenAIRE</a:t>
            </a:r>
            <a:r>
              <a:rPr lang="en-US" sz="2000" dirty="0">
                <a:solidFill>
                  <a:schemeClr val="accent4"/>
                </a:solidFill>
              </a:rPr>
              <a:t> to push ORE content and syndicate with institutional repositories </a:t>
            </a:r>
          </a:p>
          <a:p>
            <a:r>
              <a:rPr lang="en-US" sz="2000" b="1" dirty="0">
                <a:solidFill>
                  <a:schemeClr val="accent4"/>
                </a:solidFill>
              </a:rPr>
              <a:t>Institutional Repositories </a:t>
            </a:r>
            <a:r>
              <a:rPr lang="en-US" sz="2000" dirty="0">
                <a:solidFill>
                  <a:schemeClr val="accent4"/>
                </a:solidFill>
              </a:rPr>
              <a:t>– as part of the sustainability task we will work with LIBER and </a:t>
            </a:r>
            <a:r>
              <a:rPr lang="en-US" sz="2000" dirty="0" err="1">
                <a:solidFill>
                  <a:schemeClr val="accent4"/>
                </a:solidFill>
              </a:rPr>
              <a:t>OpenAIRE</a:t>
            </a:r>
            <a:r>
              <a:rPr lang="en-US" sz="2000" dirty="0">
                <a:solidFill>
                  <a:schemeClr val="accent4"/>
                </a:solidFill>
              </a:rPr>
              <a:t> to identify and support APIs to directly send content. </a:t>
            </a:r>
          </a:p>
          <a:p>
            <a:r>
              <a:rPr lang="en-US" sz="2000" b="1" dirty="0">
                <a:solidFill>
                  <a:schemeClr val="accent4"/>
                </a:solidFill>
              </a:rPr>
              <a:t>Indexing databases </a:t>
            </a:r>
            <a:r>
              <a:rPr lang="en-US" sz="2000" dirty="0">
                <a:solidFill>
                  <a:schemeClr val="accent4"/>
                </a:solidFill>
              </a:rPr>
              <a:t>– we will apply to all subject specific databases as soon as possible (DOAJ, Scopus, etc.) </a:t>
            </a:r>
          </a:p>
          <a:p>
            <a:pPr>
              <a:spcAft>
                <a:spcPts val="1200"/>
              </a:spcAft>
            </a:pPr>
            <a:endParaRPr lang="en-GB" sz="2000" u="sng" dirty="0"/>
          </a:p>
        </p:txBody>
      </p:sp>
    </p:spTree>
    <p:extLst>
      <p:ext uri="{BB962C8B-B14F-4D97-AF65-F5344CB8AC3E}">
        <p14:creationId xmlns:p14="http://schemas.microsoft.com/office/powerpoint/2010/main" val="3141593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A2-C2BD-41AC-BDB5-4996C3E3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Scientific Advisory Board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ABFB8-E0C1-48B0-8597-03F7662EE673}"/>
              </a:ext>
            </a:extLst>
          </p:cNvPr>
          <p:cNvSpPr/>
          <p:nvPr/>
        </p:nvSpPr>
        <p:spPr>
          <a:xfrm>
            <a:off x="5974813" y="561860"/>
            <a:ext cx="437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40E7B354-747D-47F2-B577-F05582DC89B3}"/>
              </a:ext>
            </a:extLst>
          </p:cNvPr>
          <p:cNvSpPr txBox="1">
            <a:spLocks/>
          </p:cNvSpPr>
          <p:nvPr/>
        </p:nvSpPr>
        <p:spPr>
          <a:xfrm>
            <a:off x="515939" y="1151304"/>
            <a:ext cx="5458874" cy="472068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/>
              <a:buNone/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marL="684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3pPr>
            <a:lvl4pPr marL="1152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000" b="1" dirty="0"/>
              <a:t>Diverse Board, membership covers:</a:t>
            </a:r>
            <a:endParaRPr lang="en-US" sz="2000" dirty="0"/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n=25</a:t>
            </a:r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covers STM, Social Sciences and Humanities</a:t>
            </a:r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Europe (&amp; beyond)</a:t>
            </a:r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researchers across career stages</a:t>
            </a:r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diversity</a:t>
            </a:r>
          </a:p>
          <a:p>
            <a:pPr>
              <a:spcAft>
                <a:spcPts val="1200"/>
              </a:spcAft>
            </a:pPr>
            <a:endParaRPr lang="en-GB" sz="2000" u="sng" dirty="0"/>
          </a:p>
          <a:p>
            <a:pPr>
              <a:spcAft>
                <a:spcPts val="600"/>
              </a:spcAft>
            </a:pPr>
            <a:r>
              <a:rPr lang="en-US" sz="2000" b="1" dirty="0"/>
              <a:t>Their role:</a:t>
            </a:r>
            <a:endParaRPr lang="en-US" sz="2000" dirty="0"/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Constructive input and guidance on publishing policies</a:t>
            </a:r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Strategic direction and sustainability </a:t>
            </a:r>
          </a:p>
          <a:p>
            <a:pPr lvl="1">
              <a:spcAft>
                <a:spcPts val="300"/>
              </a:spcAft>
              <a:buFontTx/>
              <a:buChar char="-"/>
            </a:pPr>
            <a:r>
              <a:rPr lang="en-US" sz="2000" dirty="0"/>
              <a:t> Advising on challenging issues that may arise</a:t>
            </a:r>
          </a:p>
          <a:p>
            <a:pPr>
              <a:spcAft>
                <a:spcPts val="1200"/>
              </a:spcAft>
            </a:pPr>
            <a:endParaRPr lang="en-GB" sz="2000" u="sng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6D829B6-D978-4582-A573-841A3DCD9899}"/>
              </a:ext>
            </a:extLst>
          </p:cNvPr>
          <p:cNvGrpSpPr/>
          <p:nvPr/>
        </p:nvGrpSpPr>
        <p:grpSpPr>
          <a:xfrm>
            <a:off x="5776510" y="1281569"/>
            <a:ext cx="6111896" cy="4821776"/>
            <a:chOff x="7202013" y="1737738"/>
            <a:chExt cx="4874374" cy="404156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FF8F902-5A9F-4C91-B850-13404937C9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2929" t="7941" r="19500" b="8310"/>
            <a:stretch/>
          </p:blipFill>
          <p:spPr>
            <a:xfrm>
              <a:off x="7202013" y="1737738"/>
              <a:ext cx="4874373" cy="371544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9305944-27D4-4094-8D52-2590635FE4B5}"/>
                </a:ext>
              </a:extLst>
            </p:cNvPr>
            <p:cNvSpPr/>
            <p:nvPr/>
          </p:nvSpPr>
          <p:spPr>
            <a:xfrm>
              <a:off x="7529425" y="5481467"/>
              <a:ext cx="4546962" cy="2978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>
                  <a:solidFill>
                    <a:srgbClr val="024EA2"/>
                  </a:solidFill>
                </a:rPr>
                <a:t>https://open-research-europe.ec.europa.eu/advisors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81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303E6-B5AC-460A-B1C0-EF20D1B40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ORE timeline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D2D7C2-4708-4F1A-9D73-0155CE9D3722}"/>
              </a:ext>
            </a:extLst>
          </p:cNvPr>
          <p:cNvSpPr txBox="1"/>
          <p:nvPr/>
        </p:nvSpPr>
        <p:spPr>
          <a:xfrm>
            <a:off x="286327" y="2898032"/>
            <a:ext cx="3362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Submissions Open</a:t>
            </a:r>
          </a:p>
          <a:p>
            <a:pPr algn="ctr"/>
            <a:r>
              <a:rPr lang="en-US" i="1" dirty="0"/>
              <a:t>December 2020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50845D7-B581-4DB2-A04E-4B2B50384681}"/>
              </a:ext>
            </a:extLst>
          </p:cNvPr>
          <p:cNvSpPr/>
          <p:nvPr/>
        </p:nvSpPr>
        <p:spPr>
          <a:xfrm>
            <a:off x="1630218" y="2152197"/>
            <a:ext cx="581891" cy="5172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C45166D-5977-4FDE-99AD-1BCA90169043}"/>
              </a:ext>
            </a:extLst>
          </p:cNvPr>
          <p:cNvCxnSpPr>
            <a:cxnSpLocks/>
            <a:endCxn id="7" idx="2"/>
          </p:cNvCxnSpPr>
          <p:nvPr/>
        </p:nvCxnSpPr>
        <p:spPr>
          <a:xfrm>
            <a:off x="2212109" y="2410815"/>
            <a:ext cx="35421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D5D84C28-A160-4397-BC82-8B22BC36FA9C}"/>
              </a:ext>
            </a:extLst>
          </p:cNvPr>
          <p:cNvSpPr/>
          <p:nvPr/>
        </p:nvSpPr>
        <p:spPr>
          <a:xfrm>
            <a:off x="5754254" y="2152197"/>
            <a:ext cx="581891" cy="5172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9524D9-8AAC-4173-8154-CE39F1218E9D}"/>
              </a:ext>
            </a:extLst>
          </p:cNvPr>
          <p:cNvSpPr txBox="1"/>
          <p:nvPr/>
        </p:nvSpPr>
        <p:spPr>
          <a:xfrm>
            <a:off x="4493490" y="2902650"/>
            <a:ext cx="33620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Social Media Accounts launched</a:t>
            </a:r>
          </a:p>
          <a:p>
            <a:pPr algn="ctr"/>
            <a:r>
              <a:rPr lang="en-US" i="1" dirty="0"/>
              <a:t>January 2021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D4A2A8-87EF-4037-8545-0B9BC29528D9}"/>
              </a:ext>
            </a:extLst>
          </p:cNvPr>
          <p:cNvCxnSpPr>
            <a:cxnSpLocks/>
          </p:cNvCxnSpPr>
          <p:nvPr/>
        </p:nvCxnSpPr>
        <p:spPr>
          <a:xfrm>
            <a:off x="6225309" y="2406321"/>
            <a:ext cx="35421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097D1E59-A8DF-483C-A560-6EB975238E95}"/>
              </a:ext>
            </a:extLst>
          </p:cNvPr>
          <p:cNvSpPr/>
          <p:nvPr/>
        </p:nvSpPr>
        <p:spPr>
          <a:xfrm>
            <a:off x="9767454" y="2166300"/>
            <a:ext cx="581891" cy="5172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3A7925-C741-408D-8EBA-25EE8176234F}"/>
              </a:ext>
            </a:extLst>
          </p:cNvPr>
          <p:cNvSpPr txBox="1"/>
          <p:nvPr/>
        </p:nvSpPr>
        <p:spPr>
          <a:xfrm>
            <a:off x="8377380" y="2898032"/>
            <a:ext cx="33620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Full media launch and publication of articles</a:t>
            </a:r>
          </a:p>
          <a:p>
            <a:pPr algn="ctr"/>
            <a:r>
              <a:rPr lang="en-US" i="1" dirty="0"/>
              <a:t>March 2021</a:t>
            </a:r>
          </a:p>
        </p:txBody>
      </p:sp>
    </p:spTree>
    <p:extLst>
      <p:ext uri="{BB962C8B-B14F-4D97-AF65-F5344CB8AC3E}">
        <p14:creationId xmlns:p14="http://schemas.microsoft.com/office/powerpoint/2010/main" val="2807281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CA4206-6B82-4BD8-8627-AB34FA961D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53247" y="292120"/>
            <a:ext cx="9283700" cy="1819752"/>
          </a:xfrm>
        </p:spPr>
        <p:txBody>
          <a:bodyPr/>
          <a:lstStyle/>
          <a:p>
            <a:pPr algn="ctr"/>
            <a:r>
              <a:rPr lang="en-GB" dirty="0" err="1"/>
              <a:t>Grazie</a:t>
            </a:r>
            <a:r>
              <a:rPr lang="en-GB" dirty="0"/>
              <a:t>! </a:t>
            </a:r>
            <a:r>
              <a:rPr lang="en-GB" dirty="0">
                <a:sym typeface="Wingdings" panose="05000000000000000000" pitchFamily="2" charset="2"/>
              </a:rPr>
              <a:t>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4AE28-54F2-4E7C-99F8-F46D861A48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53247" y="1402863"/>
            <a:ext cx="9283700" cy="2954452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/>
              <a:t>For questions: </a:t>
            </a:r>
          </a:p>
          <a:p>
            <a:r>
              <a:rPr lang="en-GB" sz="2800" dirty="0"/>
              <a:t>info@open-research-europe.ec.europa.eu</a:t>
            </a:r>
          </a:p>
          <a:p>
            <a:endParaRPr lang="en-GB" sz="2800" dirty="0"/>
          </a:p>
          <a:p>
            <a:r>
              <a:rPr lang="en-GB" sz="2800" dirty="0"/>
              <a:t>Stay informed: </a:t>
            </a:r>
          </a:p>
          <a:p>
            <a:r>
              <a:rPr lang="en-GB" sz="2800" dirty="0"/>
              <a:t>www.open-research-europe.ec.europa.eu </a:t>
            </a:r>
          </a:p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CD96876-71BD-4ECD-B7D1-B07C51A4396A}"/>
              </a:ext>
            </a:extLst>
          </p:cNvPr>
          <p:cNvSpPr txBox="1">
            <a:spLocks/>
          </p:cNvSpPr>
          <p:nvPr/>
        </p:nvSpPr>
        <p:spPr>
          <a:xfrm>
            <a:off x="1153247" y="4635292"/>
            <a:ext cx="9283700" cy="1404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/>
              <a:buNone/>
              <a:defRPr sz="2400" b="1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240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684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40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152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Font typeface="Wingdings" pitchFamily="2" charset="2"/>
              <a:buChar char="§"/>
              <a:defRPr sz="200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Follow us: </a:t>
            </a:r>
          </a:p>
          <a:p>
            <a:r>
              <a:rPr lang="en-US" sz="2800" dirty="0"/>
              <a:t>@OpenResearch_EU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108209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RE Master">
      <a:dk1>
        <a:srgbClr val="004493"/>
      </a:dk1>
      <a:lt1>
        <a:srgbClr val="FFFFFF"/>
      </a:lt1>
      <a:dk2>
        <a:srgbClr val="004493"/>
      </a:dk2>
      <a:lt2>
        <a:srgbClr val="004493"/>
      </a:lt2>
      <a:accent1>
        <a:srgbClr val="004493"/>
      </a:accent1>
      <a:accent2>
        <a:srgbClr val="7FA1C9"/>
      </a:accent2>
      <a:accent3>
        <a:srgbClr val="004493"/>
      </a:accent3>
      <a:accent4>
        <a:srgbClr val="404040"/>
      </a:accent4>
      <a:accent5>
        <a:srgbClr val="7FA1C9"/>
      </a:accent5>
      <a:accent6>
        <a:srgbClr val="9F9F9F"/>
      </a:accent6>
      <a:hlink>
        <a:srgbClr val="004499"/>
      </a:hlink>
      <a:folHlink>
        <a:srgbClr val="7FA1C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EEB5AD3857DA49A7745C43B6608EEA" ma:contentTypeVersion="12" ma:contentTypeDescription="Create a new document." ma:contentTypeScope="" ma:versionID="655dcfd5fc99b347786ca01280df1ec8">
  <xsd:schema xmlns:xsd="http://www.w3.org/2001/XMLSchema" xmlns:xs="http://www.w3.org/2001/XMLSchema" xmlns:p="http://schemas.microsoft.com/office/2006/metadata/properties" xmlns:ns2="7929c210-2a83-47c0-b2cb-628f8ec19383" xmlns:ns3="fe5420d7-dc53-4216-b80f-5a4c00b784d7" targetNamespace="http://schemas.microsoft.com/office/2006/metadata/properties" ma:root="true" ma:fieldsID="06e7a3ab8d65cda229e07558c8db16a2" ns2:_="" ns3:_="">
    <xsd:import namespace="7929c210-2a83-47c0-b2cb-628f8ec19383"/>
    <xsd:import namespace="fe5420d7-dc53-4216-b80f-5a4c00b784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29c210-2a83-47c0-b2cb-628f8ec193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420d7-dc53-4216-b80f-5a4c00b784d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70857CB-8044-4607-B90E-8A1B0E34D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29c210-2a83-47c0-b2cb-628f8ec19383"/>
    <ds:schemaRef ds:uri="fe5420d7-dc53-4216-b80f-5a4c00b784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993E7C-743A-4010-8CC3-AA377DED98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28FD3D-9DE4-4807-9FD8-190D62A67B49}">
  <ds:schemaRefs>
    <ds:schemaRef ds:uri="http://purl.org/dc/terms/"/>
    <ds:schemaRef ds:uri="fe5420d7-dc53-4216-b80f-5a4c00b784d7"/>
    <ds:schemaRef ds:uri="7929c210-2a83-47c0-b2cb-628f8ec19383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6474</TotalTime>
  <Words>1114</Words>
  <Application>Microsoft Office PowerPoint</Application>
  <PresentationFormat>Widescreen</PresentationFormat>
  <Paragraphs>212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GillSans</vt:lpstr>
      <vt:lpstr>Rockwell</vt:lpstr>
      <vt:lpstr>Times New Roman</vt:lpstr>
      <vt:lpstr>Wingdings</vt:lpstr>
      <vt:lpstr>Custom Design</vt:lpstr>
      <vt:lpstr>PowerPoint Presentation</vt:lpstr>
      <vt:lpstr>PowerPoint Presentation</vt:lpstr>
      <vt:lpstr>PowerPoint Presentation</vt:lpstr>
      <vt:lpstr>Why a publishing platform?</vt:lpstr>
      <vt:lpstr>The European Commission’s ambitions</vt:lpstr>
      <vt:lpstr>Price Transparency </vt:lpstr>
      <vt:lpstr>The platform as a publishing service</vt:lpstr>
      <vt:lpstr>The platform as a publishing service</vt:lpstr>
      <vt:lpstr>PowerPoint Presentation</vt:lpstr>
      <vt:lpstr>Open Research Publishing Model</vt:lpstr>
      <vt:lpstr>Prepublication checks </vt:lpstr>
      <vt:lpstr>Open Research Publishing Model</vt:lpstr>
      <vt:lpstr>Data and Software Availability </vt:lpstr>
      <vt:lpstr>Open Research Publishing Model</vt:lpstr>
      <vt:lpstr>Open Peer Review</vt:lpstr>
      <vt:lpstr>Open Research Publishing Model</vt:lpstr>
      <vt:lpstr>Passing Peer Review</vt:lpstr>
      <vt:lpstr>Preprint example</vt:lpstr>
      <vt:lpstr>Open peer review example 1</vt:lpstr>
      <vt:lpstr>Open peer review example 2</vt:lpstr>
      <vt:lpstr>Open data example</vt:lpstr>
      <vt:lpstr>Supporting research across all disciplines</vt:lpstr>
      <vt:lpstr>Interoperability and syndication on ORE</vt:lpstr>
      <vt:lpstr>Scientific Advisory Board</vt:lpstr>
      <vt:lpstr>ORE timeline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Cristofaro</dc:creator>
  <cp:lastModifiedBy>Markie, Michael</cp:lastModifiedBy>
  <cp:revision>239</cp:revision>
  <dcterms:created xsi:type="dcterms:W3CDTF">2017-12-20T15:16:15Z</dcterms:created>
  <dcterms:modified xsi:type="dcterms:W3CDTF">2021-03-11T16:47:46Z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0x010100D1EEB5AD3857DA49A7745C43B6608EEA</vt:lpwstr>
  </property>
  <property fmtid="{D5CDD505-2E9C-101B-9397-08002B2CF9AE}" pid="3" name="MSIP_Label_2bbab825-a111-45e4-86a1-18cee0005896_Enabled">
    <vt:lpwstr>true</vt:lpwstr>
  </property>
  <property fmtid="{D5CDD505-2E9C-101B-9397-08002B2CF9AE}" pid="4" name="MSIP_Label_2bbab825-a111-45e4-86a1-18cee0005896_SetDate">
    <vt:lpwstr>2021-03-11T16:47:45Z</vt:lpwstr>
  </property>
  <property fmtid="{D5CDD505-2E9C-101B-9397-08002B2CF9AE}" pid="5" name="MSIP_Label_2bbab825-a111-45e4-86a1-18cee0005896_Method">
    <vt:lpwstr>Standard</vt:lpwstr>
  </property>
  <property fmtid="{D5CDD505-2E9C-101B-9397-08002B2CF9AE}" pid="6" name="MSIP_Label_2bbab825-a111-45e4-86a1-18cee0005896_Name">
    <vt:lpwstr>2bbab825-a111-45e4-86a1-18cee0005896</vt:lpwstr>
  </property>
  <property fmtid="{D5CDD505-2E9C-101B-9397-08002B2CF9AE}" pid="7" name="MSIP_Label_2bbab825-a111-45e4-86a1-18cee0005896_SiteId">
    <vt:lpwstr>2567d566-604c-408a-8a60-55d0dc9d9d6b</vt:lpwstr>
  </property>
  <property fmtid="{D5CDD505-2E9C-101B-9397-08002B2CF9AE}" pid="8" name="MSIP_Label_2bbab825-a111-45e4-86a1-18cee0005896_ActionId">
    <vt:lpwstr>ecabd654-6f15-4066-92ac-7e8f7bbcbd91</vt:lpwstr>
  </property>
  <property fmtid="{D5CDD505-2E9C-101B-9397-08002B2CF9AE}" pid="9" name="MSIP_Label_2bbab825-a111-45e4-86a1-18cee0005896_ContentBits">
    <vt:lpwstr>2</vt:lpwstr>
  </property>
</Properties>
</file>