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D346522B-94C7-6542-82B3-476DE79B7A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7404A63-FCEA-654F-B4BA-9F9C9ED11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" y="2530157"/>
            <a:ext cx="7233920" cy="228568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5F05B90-7787-3E4E-B528-7C55C293B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520" y="4815840"/>
            <a:ext cx="7233920" cy="97028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D17B4D-8475-7F46-86BB-C46EBEC70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FDA157-70C7-1545-B3A3-0170F551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E6D36E-7141-054D-8E44-52C894D09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2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3FE488-3121-F34A-8ED0-0682A87F6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42DE83-C032-CF47-8AA2-25C0840CF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EFCBCA-4C3B-D84C-8A37-BE3E58618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831FC6-2B7E-1842-8E9D-387E60BA0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7CCCDA-315E-5F43-81FC-A197819B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831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A45EB9-5F59-2F48-A499-7BAB1A71D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F09BA1C-5600-154F-823F-B28E8E94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DBE707-9EC2-5140-AD23-A8ABAFC03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8E16A5-B3C5-AC4E-A9AB-23E9CA2BC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5385A6-95F8-F542-A1EB-4F4E6E7D8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3202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20806F-ADBC-6B4B-BEB0-08AC19D26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9E0D36-077F-0A4C-AAB8-425B604B6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810D05F-6CD9-2D44-A6C1-00CE32C9E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8623B64-1680-1449-8E94-0B86D4978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BA36A5-0225-2B46-BE57-23358B75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3569FB7-186A-C84B-937A-0A7ADF065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389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47D60E-652E-C745-8D61-1D986CA4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C6221D-AC31-2E4D-80A4-CB788044D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B998255-1CA2-D04C-81E6-9FCBE53D5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5F6EB27-3D7A-2149-8CAA-CCA33CD14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4358342-54A6-AD47-84DE-F33DCE1DB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A0ABDA4-D852-6A46-8130-EF4D5202D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4B39A34-1E17-7F43-A963-8DBF8E81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2A945F6-9558-7046-BA8E-881225165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862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4D18F8-2C0A-F343-8139-651F58894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FE0EC14-F72F-F04F-B9C4-13BD57CC5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355F141-B7D8-8647-B655-0BB2F9671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43F919F-0F53-6148-B81B-9E6EE89A6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022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E109A35-2CB7-8D40-99B6-11AC2ECFF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C57C3FD-6A1A-FB4B-9DBA-9A56F554A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9B1591C-A61C-A749-A7E3-DE155E29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4083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C9C95-B6F9-9841-B908-2D07473CA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8D101D-0B9C-CC44-BE39-843AE22FF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F6DF7C-5CBE-CE4F-8CF2-57502640A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2B9901-77DA-E54A-999F-C5FDEC1AF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270EC0-C4D1-CE45-8FCE-114AC5B2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C56BFC-355D-844F-B1BB-32328725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057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CF276F-D7A4-2C4B-990E-200A3A8C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51884CD-A320-F04A-8A69-61675CE1E6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ADF4B50-6BCD-4F47-9FDB-204C49D7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D537BE-AF96-8547-BD0A-EF351FD0B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CB9B5DF-5556-584F-B77C-7C824B722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5EF570-4016-0245-BA3D-80EE80A85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035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73BF27-47C0-334C-AD27-03A32AF4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17CB4A3-FECC-D140-A36F-3B5EE6E82D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E2E998-033A-2E4C-AE16-4DFF27A28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68EC13-76F5-F443-842F-2CA761B68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080739-759A-A045-A5B3-7309D898F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89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51D15E7-78DD-724A-8BEB-5252C9CAAA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F8D6CF1-0E18-6348-83E2-0C7D734F4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A7FB35-5AC2-7B4B-8D27-4F7A2242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D362B1-AE75-9145-853B-1BDE74AE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61ACB2-933E-9A4A-A7C6-8B45D0C66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140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30A92080-533B-1E4F-AE91-052B26943F6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67680C2-0252-FF46-8C5E-16392210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EEFCBF2-2FD0-7640-8F68-454B9ECC9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C69F25-9008-5445-AB63-2DEBF813E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1FCED-8E23-B24F-9153-03C93D6905A7}" type="datetimeFigureOut">
              <a:rPr lang="it-IT" smtClean="0"/>
              <a:t>16/03/21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AC1C7B-25A9-4547-BFA8-0967A44F2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A0782B-74F9-DA46-B111-03458FB5E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B2BE7-A632-A94E-AFA7-03CFF2A9B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87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Bebas Neue" panose="020B0606020202050201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uce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uce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uce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uce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uce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cdi.it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9BCA92-48BD-9142-85EA-175CDF8C5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19" y="2530157"/>
            <a:ext cx="7523195" cy="2285683"/>
          </a:xfrm>
        </p:spPr>
        <p:txBody>
          <a:bodyPr>
            <a:normAutofit/>
          </a:bodyPr>
          <a:lstStyle/>
          <a:p>
            <a:r>
              <a:rPr lang="it-IT" dirty="0"/>
              <a:t>Open </a:t>
            </a:r>
            <a:r>
              <a:rPr lang="it-IT" dirty="0" err="1"/>
              <a:t>Research</a:t>
            </a:r>
            <a:r>
              <a:rPr lang="it-IT" dirty="0"/>
              <a:t> Europe</a:t>
            </a:r>
            <a:br>
              <a:rPr lang="it-IT" dirty="0"/>
            </a:br>
            <a:r>
              <a:rPr lang="it-IT" sz="4400" dirty="0"/>
              <a:t>the new open </a:t>
            </a:r>
            <a:r>
              <a:rPr lang="it-IT" sz="4400" dirty="0" err="1"/>
              <a:t>access</a:t>
            </a:r>
            <a:r>
              <a:rPr lang="it-IT" sz="4400" dirty="0"/>
              <a:t> </a:t>
            </a:r>
            <a:r>
              <a:rPr lang="it-IT" sz="4400" dirty="0" err="1"/>
              <a:t>publishing</a:t>
            </a:r>
            <a:r>
              <a:rPr lang="it-IT" sz="4400" dirty="0"/>
              <a:t> </a:t>
            </a:r>
            <a:r>
              <a:rPr lang="it-IT" sz="4400" dirty="0" err="1"/>
              <a:t>platform</a:t>
            </a:r>
            <a:r>
              <a:rPr lang="it-IT" sz="4400" dirty="0"/>
              <a:t> of the </a:t>
            </a:r>
            <a:r>
              <a:rPr lang="it-IT" sz="4400" dirty="0" err="1"/>
              <a:t>european</a:t>
            </a:r>
            <a:r>
              <a:rPr lang="it-IT" sz="4400" dirty="0"/>
              <a:t> </a:t>
            </a:r>
            <a:r>
              <a:rPr lang="it-IT" sz="4400" dirty="0" err="1"/>
              <a:t>commission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9EC6DD9-5A4C-8B43-8916-0A1A6CF0ED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Emma Lazzeri</a:t>
            </a:r>
          </a:p>
          <a:p>
            <a:r>
              <a:rPr lang="it-IT" dirty="0"/>
              <a:t>Coordinator, </a:t>
            </a:r>
            <a:r>
              <a:rPr lang="it-IT" dirty="0" err="1"/>
              <a:t>Competence</a:t>
            </a:r>
            <a:r>
              <a:rPr lang="it-IT" dirty="0"/>
              <a:t> Centre ICDI</a:t>
            </a:r>
          </a:p>
        </p:txBody>
      </p:sp>
    </p:spTree>
    <p:extLst>
      <p:ext uri="{BB962C8B-B14F-4D97-AF65-F5344CB8AC3E}">
        <p14:creationId xmlns:p14="http://schemas.microsoft.com/office/powerpoint/2010/main" val="395978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45D5F0-F2B1-3A43-8472-B6407C619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practicalities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0D3E84-4752-C745-8BDB-84D9BD0A3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/>
              <a:t>Please</a:t>
            </a:r>
            <a:r>
              <a:rPr lang="it-IT" dirty="0"/>
              <a:t> use the </a:t>
            </a:r>
            <a:r>
              <a:rPr lang="it-IT" dirty="0" err="1"/>
              <a:t>comment</a:t>
            </a:r>
            <a:r>
              <a:rPr lang="it-IT" dirty="0"/>
              <a:t> </a:t>
            </a:r>
            <a:r>
              <a:rPr lang="it-IT" dirty="0" err="1"/>
              <a:t>function</a:t>
            </a:r>
            <a:r>
              <a:rPr lang="it-IT" dirty="0"/>
              <a:t> on the </a:t>
            </a:r>
            <a:r>
              <a:rPr lang="it-IT" dirty="0" err="1"/>
              <a:t>platform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are </a:t>
            </a:r>
            <a:r>
              <a:rPr lang="it-IT" dirty="0" err="1"/>
              <a:t>using</a:t>
            </a:r>
            <a:r>
              <a:rPr lang="it-IT" dirty="0"/>
              <a:t> to </a:t>
            </a:r>
            <a:r>
              <a:rPr lang="it-IT" dirty="0" err="1"/>
              <a:t>view</a:t>
            </a:r>
            <a:r>
              <a:rPr lang="it-IT" dirty="0"/>
              <a:t>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event</a:t>
            </a:r>
            <a:r>
              <a:rPr lang="it-IT" dirty="0"/>
              <a:t> to </a:t>
            </a:r>
            <a:r>
              <a:rPr lang="it-IT" dirty="0" err="1"/>
              <a:t>send</a:t>
            </a:r>
            <a:r>
              <a:rPr lang="it-IT" dirty="0"/>
              <a:t> </a:t>
            </a:r>
            <a:r>
              <a:rPr lang="it-IT" dirty="0" err="1"/>
              <a:t>questions</a:t>
            </a:r>
            <a:r>
              <a:rPr lang="it-IT" dirty="0"/>
              <a:t> and </a:t>
            </a:r>
            <a:r>
              <a:rPr lang="it-IT" dirty="0" err="1"/>
              <a:t>comments</a:t>
            </a:r>
            <a:r>
              <a:rPr lang="it-IT" dirty="0"/>
              <a:t> to the speakers. </a:t>
            </a:r>
          </a:p>
          <a:p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there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no </a:t>
            </a:r>
            <a:r>
              <a:rPr lang="it-IT" dirty="0" err="1"/>
              <a:t>comment</a:t>
            </a:r>
            <a:r>
              <a:rPr lang="it-IT" dirty="0"/>
              <a:t> </a:t>
            </a:r>
            <a:r>
              <a:rPr lang="it-IT" dirty="0" err="1"/>
              <a:t>function</a:t>
            </a:r>
            <a:r>
              <a:rPr lang="it-IT" dirty="0"/>
              <a:t> </a:t>
            </a:r>
            <a:r>
              <a:rPr lang="it-IT" dirty="0" err="1"/>
              <a:t>available</a:t>
            </a:r>
            <a:r>
              <a:rPr lang="it-IT" dirty="0"/>
              <a:t>, or</a:t>
            </a:r>
            <a:br>
              <a:rPr lang="it-IT" dirty="0"/>
            </a:br>
            <a:r>
              <a:rPr lang="it-IT" dirty="0"/>
              <a:t>in case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prefer</a:t>
            </a:r>
            <a:r>
              <a:rPr lang="it-IT" dirty="0"/>
              <a:t> to do so, </a:t>
            </a:r>
            <a:r>
              <a:rPr lang="it-IT" dirty="0" err="1"/>
              <a:t>please</a:t>
            </a:r>
            <a:r>
              <a:rPr lang="it-IT" dirty="0"/>
              <a:t> use </a:t>
            </a:r>
            <a:br>
              <a:rPr lang="it-IT" dirty="0"/>
            </a:br>
            <a:r>
              <a:rPr lang="it-IT" dirty="0"/>
              <a:t>the </a:t>
            </a:r>
            <a:r>
              <a:rPr lang="it-IT" dirty="0" err="1"/>
              <a:t>mentimeter</a:t>
            </a:r>
            <a:r>
              <a:rPr lang="it-IT" dirty="0"/>
              <a:t>:</a:t>
            </a:r>
          </a:p>
          <a:p>
            <a:pPr lvl="1"/>
            <a:r>
              <a:rPr lang="it-IT" dirty="0"/>
              <a:t>Go to </a:t>
            </a:r>
            <a:r>
              <a:rPr lang="it-IT" dirty="0">
                <a:hlinkClick r:id="rId2"/>
              </a:rPr>
              <a:t>www.menti.com</a:t>
            </a:r>
            <a:endParaRPr lang="it-IT" dirty="0"/>
          </a:p>
          <a:p>
            <a:pPr lvl="1"/>
            <a:r>
              <a:rPr lang="it-IT" dirty="0" err="1"/>
              <a:t>Insert</a:t>
            </a:r>
            <a:r>
              <a:rPr lang="it-IT" dirty="0"/>
              <a:t> code 4514 0538</a:t>
            </a:r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072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BED1866-FC4A-6044-93BF-009469447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The Open science </a:t>
            </a:r>
            <a:r>
              <a:rPr lang="it-IT" dirty="0" err="1"/>
              <a:t>café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C495647-C7D2-2E45-A05A-F697225E0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454809" cy="823912"/>
          </a:xfrm>
        </p:spPr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?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D086D7E-D53E-5C41-BF68-4EEFD64B0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454809" cy="3684588"/>
          </a:xfrm>
        </p:spPr>
        <p:txBody>
          <a:bodyPr>
            <a:normAutofit fontScale="62500" lnSpcReduction="20000"/>
          </a:bodyPr>
          <a:lstStyle/>
          <a:p>
            <a:pPr lvl="1">
              <a:lnSpc>
                <a:spcPct val="120000"/>
              </a:lnSpc>
            </a:pPr>
            <a:r>
              <a:rPr lang="it-IT" dirty="0"/>
              <a:t>A </a:t>
            </a:r>
            <a:r>
              <a:rPr lang="it-IT" dirty="0" err="1"/>
              <a:t>monthly</a:t>
            </a:r>
            <a:r>
              <a:rPr lang="it-IT" dirty="0"/>
              <a:t> meeting with Open Science news and </a:t>
            </a:r>
            <a:r>
              <a:rPr lang="it-IT" dirty="0" err="1"/>
              <a:t>topics</a:t>
            </a:r>
            <a:r>
              <a:rPr lang="it-IT" dirty="0"/>
              <a:t> for the </a:t>
            </a:r>
            <a:r>
              <a:rPr lang="it-IT" dirty="0" err="1"/>
              <a:t>Italian</a:t>
            </a:r>
            <a:r>
              <a:rPr lang="it-IT" dirty="0"/>
              <a:t> community. </a:t>
            </a:r>
          </a:p>
          <a:p>
            <a:pPr lvl="1">
              <a:lnSpc>
                <a:spcPct val="120000"/>
              </a:lnSpc>
            </a:pPr>
            <a:r>
              <a:rPr lang="it-IT" dirty="0" err="1"/>
              <a:t>Aims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informing</a:t>
            </a:r>
            <a:r>
              <a:rPr lang="it-IT" dirty="0"/>
              <a:t> the audience on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aspects</a:t>
            </a:r>
            <a:r>
              <a:rPr lang="it-IT" dirty="0"/>
              <a:t> </a:t>
            </a:r>
            <a:r>
              <a:rPr lang="it-IT" dirty="0" err="1"/>
              <a:t>linked</a:t>
            </a:r>
            <a:r>
              <a:rPr lang="it-IT" dirty="0"/>
              <a:t> to the Open Science, in an </a:t>
            </a:r>
            <a:r>
              <a:rPr lang="it-IT" dirty="0" err="1"/>
              <a:t>informal</a:t>
            </a:r>
            <a:r>
              <a:rPr lang="it-IT" dirty="0"/>
              <a:t> way in front of a coffee </a:t>
            </a:r>
            <a:r>
              <a:rPr lang="it-IT" dirty="0" err="1"/>
              <a:t>cup</a:t>
            </a:r>
            <a:endParaRPr lang="it-IT" dirty="0"/>
          </a:p>
          <a:p>
            <a:pPr lvl="1">
              <a:lnSpc>
                <a:spcPct val="120000"/>
              </a:lnSpc>
            </a:pP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chapter</a:t>
            </a:r>
            <a:r>
              <a:rPr lang="it-IT" dirty="0"/>
              <a:t> </a:t>
            </a:r>
            <a:r>
              <a:rPr lang="it-IT" dirty="0" err="1"/>
              <a:t>lasts</a:t>
            </a:r>
            <a:r>
              <a:rPr lang="it-IT" dirty="0"/>
              <a:t> for </a:t>
            </a:r>
            <a:r>
              <a:rPr lang="it-IT" dirty="0" err="1"/>
              <a:t>one</a:t>
            </a:r>
            <a:r>
              <a:rPr lang="it-IT" dirty="0"/>
              <a:t> hour and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focussed</a:t>
            </a:r>
            <a:r>
              <a:rPr lang="it-IT" dirty="0"/>
              <a:t> on a </a:t>
            </a:r>
            <a:r>
              <a:rPr lang="it-IT" dirty="0" err="1"/>
              <a:t>specific</a:t>
            </a:r>
            <a:r>
              <a:rPr lang="it-IT" dirty="0"/>
              <a:t> </a:t>
            </a:r>
            <a:r>
              <a:rPr lang="it-IT" dirty="0" err="1"/>
              <a:t>topic</a:t>
            </a:r>
            <a:r>
              <a:rPr lang="it-IT" dirty="0"/>
              <a:t>, </a:t>
            </a:r>
            <a:r>
              <a:rPr lang="it-IT" dirty="0" err="1"/>
              <a:t>leaving</a:t>
            </a:r>
            <a:r>
              <a:rPr lang="it-IT" dirty="0"/>
              <a:t> </a:t>
            </a:r>
            <a:r>
              <a:rPr lang="it-IT" dirty="0" err="1"/>
              <a:t>enough</a:t>
            </a:r>
            <a:r>
              <a:rPr lang="it-IT" dirty="0"/>
              <a:t> time for </a:t>
            </a:r>
            <a:r>
              <a:rPr lang="it-IT" dirty="0" err="1"/>
              <a:t>discussing</a:t>
            </a:r>
            <a:r>
              <a:rPr lang="it-IT" dirty="0"/>
              <a:t>. </a:t>
            </a:r>
          </a:p>
        </p:txBody>
      </p:sp>
      <p:sp>
        <p:nvSpPr>
          <p:cNvPr id="9" name="Segnaposto testo 4">
            <a:extLst>
              <a:ext uri="{FF2B5EF4-FFF2-40B4-BE49-F238E27FC236}">
                <a16:creationId xmlns:a16="http://schemas.microsoft.com/office/drawing/2014/main" id="{37BA86CF-4FA8-D44A-BFEE-5950A93D7F7D}"/>
              </a:ext>
            </a:extLst>
          </p:cNvPr>
          <p:cNvSpPr txBox="1">
            <a:spLocks/>
          </p:cNvSpPr>
          <p:nvPr/>
        </p:nvSpPr>
        <p:spPr>
          <a:xfrm>
            <a:off x="4399786" y="1681163"/>
            <a:ext cx="3454809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err="1"/>
              <a:t>Who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for?</a:t>
            </a:r>
          </a:p>
        </p:txBody>
      </p:sp>
      <p:sp>
        <p:nvSpPr>
          <p:cNvPr id="10" name="Segnaposto contenuto 5">
            <a:extLst>
              <a:ext uri="{FF2B5EF4-FFF2-40B4-BE49-F238E27FC236}">
                <a16:creationId xmlns:a16="http://schemas.microsoft.com/office/drawing/2014/main" id="{396F69F5-B2F8-1C4F-80D9-15FDC4957F9E}"/>
              </a:ext>
            </a:extLst>
          </p:cNvPr>
          <p:cNvSpPr txBox="1">
            <a:spLocks/>
          </p:cNvSpPr>
          <p:nvPr/>
        </p:nvSpPr>
        <p:spPr>
          <a:xfrm>
            <a:off x="4399786" y="2505074"/>
            <a:ext cx="3454809" cy="4352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</a:pPr>
            <a:r>
              <a:rPr lang="it-IT" sz="1400" dirty="0" err="1"/>
              <a:t>Researchers</a:t>
            </a:r>
            <a:r>
              <a:rPr lang="it-IT" sz="1400" dirty="0"/>
              <a:t>, </a:t>
            </a:r>
            <a:r>
              <a:rPr lang="it-IT" sz="1400" dirty="0" err="1"/>
              <a:t>professors</a:t>
            </a:r>
            <a:r>
              <a:rPr lang="it-IT" sz="1400" dirty="0"/>
              <a:t>, </a:t>
            </a:r>
            <a:r>
              <a:rPr lang="it-IT" sz="1400" dirty="0" err="1"/>
              <a:t>students</a:t>
            </a:r>
            <a:r>
              <a:rPr lang="it-IT" sz="1400" dirty="0"/>
              <a:t>, </a:t>
            </a:r>
            <a:r>
              <a:rPr lang="it-IT" sz="1400" dirty="0" err="1"/>
              <a:t>research</a:t>
            </a:r>
            <a:r>
              <a:rPr lang="it-IT" sz="1400" dirty="0"/>
              <a:t> </a:t>
            </a:r>
            <a:r>
              <a:rPr lang="it-IT" sz="1400" dirty="0" err="1"/>
              <a:t>support</a:t>
            </a:r>
            <a:r>
              <a:rPr lang="it-IT" sz="1400" dirty="0"/>
              <a:t> staff, </a:t>
            </a:r>
            <a:r>
              <a:rPr lang="it-IT" sz="1400" dirty="0" err="1"/>
              <a:t>institutions</a:t>
            </a:r>
            <a:r>
              <a:rPr lang="it-IT" sz="1400" dirty="0"/>
              <a:t> and </a:t>
            </a:r>
            <a:r>
              <a:rPr lang="it-IT" sz="1400" dirty="0" err="1"/>
              <a:t>organisations</a:t>
            </a:r>
            <a:r>
              <a:rPr lang="it-IT" sz="1400" dirty="0"/>
              <a:t>, </a:t>
            </a:r>
            <a:r>
              <a:rPr lang="it-IT" sz="1400" dirty="0" err="1"/>
              <a:t>citisens</a:t>
            </a:r>
            <a:r>
              <a:rPr lang="it-IT" sz="1400" dirty="0"/>
              <a:t>. </a:t>
            </a:r>
          </a:p>
          <a:p>
            <a:pPr lvl="1">
              <a:lnSpc>
                <a:spcPct val="120000"/>
              </a:lnSpc>
            </a:pPr>
            <a:r>
              <a:rPr lang="it-IT" sz="1400" dirty="0" err="1"/>
              <a:t>Everyone</a:t>
            </a:r>
            <a:r>
              <a:rPr lang="it-IT" sz="1400" dirty="0"/>
              <a:t> </a:t>
            </a:r>
            <a:r>
              <a:rPr lang="it-IT" sz="1400" dirty="0" err="1"/>
              <a:t>who</a:t>
            </a:r>
            <a:r>
              <a:rPr lang="it-IT" sz="1400" dirty="0"/>
              <a:t> </a:t>
            </a:r>
            <a:r>
              <a:rPr lang="it-IT" sz="1400" dirty="0" err="1"/>
              <a:t>is</a:t>
            </a:r>
            <a:r>
              <a:rPr lang="it-IT" sz="1400" dirty="0"/>
              <a:t> </a:t>
            </a:r>
            <a:r>
              <a:rPr lang="it-IT" sz="1400" dirty="0" err="1"/>
              <a:t>interested</a:t>
            </a:r>
            <a:r>
              <a:rPr lang="it-IT" sz="1400" dirty="0"/>
              <a:t> in </a:t>
            </a:r>
            <a:r>
              <a:rPr lang="it-IT" sz="1400" dirty="0" err="1"/>
              <a:t>knowing</a:t>
            </a:r>
            <a:r>
              <a:rPr lang="it-IT" sz="1400" dirty="0"/>
              <a:t> more </a:t>
            </a:r>
            <a:r>
              <a:rPr lang="it-IT" sz="1400" dirty="0" err="1"/>
              <a:t>about</a:t>
            </a:r>
            <a:r>
              <a:rPr lang="it-IT" sz="1400" dirty="0"/>
              <a:t> Open Science, </a:t>
            </a:r>
            <a:r>
              <a:rPr lang="it-IT" sz="1400" dirty="0" err="1"/>
              <a:t>related</a:t>
            </a:r>
            <a:r>
              <a:rPr lang="it-IT" sz="1400" dirty="0"/>
              <a:t> </a:t>
            </a:r>
            <a:r>
              <a:rPr lang="it-IT" sz="1400" dirty="0" err="1"/>
              <a:t>initiatives</a:t>
            </a:r>
            <a:r>
              <a:rPr lang="it-IT" sz="1400" dirty="0"/>
              <a:t> in the </a:t>
            </a:r>
            <a:r>
              <a:rPr lang="it-IT" sz="1400" dirty="0" err="1"/>
              <a:t>national</a:t>
            </a:r>
            <a:r>
              <a:rPr lang="it-IT" sz="1400" dirty="0"/>
              <a:t> and </a:t>
            </a:r>
            <a:r>
              <a:rPr lang="it-IT" sz="1400" dirty="0" err="1"/>
              <a:t>European</a:t>
            </a:r>
            <a:r>
              <a:rPr lang="it-IT" sz="1400" dirty="0"/>
              <a:t> </a:t>
            </a:r>
            <a:r>
              <a:rPr lang="it-IT" sz="1400" dirty="0" err="1"/>
              <a:t>context</a:t>
            </a:r>
            <a:r>
              <a:rPr lang="it-IT" sz="1400" dirty="0"/>
              <a:t>, and </a:t>
            </a:r>
            <a:r>
              <a:rPr lang="it-IT" sz="1400" dirty="0" err="1"/>
              <a:t>being</a:t>
            </a:r>
            <a:r>
              <a:rPr lang="it-IT" sz="1400" dirty="0"/>
              <a:t> </a:t>
            </a:r>
            <a:r>
              <a:rPr lang="it-IT" sz="1400" dirty="0" err="1"/>
              <a:t>updated</a:t>
            </a:r>
            <a:r>
              <a:rPr lang="it-IT" sz="1400" dirty="0"/>
              <a:t> on </a:t>
            </a:r>
            <a:r>
              <a:rPr lang="it-IT" sz="1400" dirty="0" err="1"/>
              <a:t>latest</a:t>
            </a:r>
            <a:r>
              <a:rPr lang="it-IT" sz="1400" dirty="0"/>
              <a:t> news. </a:t>
            </a:r>
          </a:p>
          <a:p>
            <a:pPr lvl="1">
              <a:lnSpc>
                <a:spcPct val="120000"/>
              </a:lnSpc>
            </a:pPr>
            <a:r>
              <a:rPr lang="it-IT" sz="1400" dirty="0"/>
              <a:t>Some </a:t>
            </a:r>
            <a:r>
              <a:rPr lang="it-IT" sz="1400" dirty="0" err="1"/>
              <a:t>events</a:t>
            </a:r>
            <a:r>
              <a:rPr lang="it-IT" sz="1400" dirty="0"/>
              <a:t> </a:t>
            </a:r>
            <a:r>
              <a:rPr lang="it-IT" sz="1400" dirty="0" err="1"/>
              <a:t>will</a:t>
            </a:r>
            <a:r>
              <a:rPr lang="it-IT" sz="1400" dirty="0"/>
              <a:t> be </a:t>
            </a:r>
            <a:r>
              <a:rPr lang="it-IT" sz="1400" dirty="0" err="1"/>
              <a:t>tailored</a:t>
            </a:r>
            <a:r>
              <a:rPr lang="it-IT" sz="1400" dirty="0"/>
              <a:t> for a </a:t>
            </a:r>
            <a:r>
              <a:rPr lang="it-IT" sz="1400" dirty="0" err="1"/>
              <a:t>particular</a:t>
            </a:r>
            <a:r>
              <a:rPr lang="it-IT" sz="1400" dirty="0"/>
              <a:t> </a:t>
            </a:r>
            <a:r>
              <a:rPr lang="it-IT" sz="1400" dirty="0" err="1"/>
              <a:t>category</a:t>
            </a:r>
            <a:r>
              <a:rPr lang="it-IT" sz="1400" dirty="0"/>
              <a:t> of audience. </a:t>
            </a:r>
            <a:r>
              <a:rPr lang="it-IT" sz="1400" dirty="0" err="1"/>
              <a:t>others</a:t>
            </a:r>
            <a:r>
              <a:rPr lang="it-IT" sz="1400" dirty="0"/>
              <a:t> </a:t>
            </a:r>
            <a:r>
              <a:rPr lang="it-IT" sz="1400" dirty="0" err="1"/>
              <a:t>will</a:t>
            </a:r>
            <a:r>
              <a:rPr lang="it-IT" sz="1400" dirty="0"/>
              <a:t> be </a:t>
            </a:r>
            <a:r>
              <a:rPr lang="it-IT" sz="1400" dirty="0" err="1"/>
              <a:t>opened</a:t>
            </a:r>
            <a:r>
              <a:rPr lang="it-IT" sz="1400" dirty="0"/>
              <a:t> for </a:t>
            </a:r>
            <a:r>
              <a:rPr lang="it-IT" sz="1400" dirty="0" err="1"/>
              <a:t>all</a:t>
            </a:r>
            <a:r>
              <a:rPr lang="it-IT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864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0D941E-1924-0743-A738-E0E07CAEE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Next</a:t>
            </a:r>
            <a:r>
              <a:rPr lang="it-IT" dirty="0"/>
              <a:t> </a:t>
            </a:r>
            <a:r>
              <a:rPr lang="it-IT" dirty="0" err="1"/>
              <a:t>events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B4CFEA-3350-BB45-B339-398A9AB7F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121" y="1815351"/>
            <a:ext cx="8829782" cy="442106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endParaRPr lang="it-IT" dirty="0"/>
          </a:p>
          <a:p>
            <a:pPr>
              <a:lnSpc>
                <a:spcPct val="120000"/>
              </a:lnSpc>
            </a:pPr>
            <a:r>
              <a:rPr lang="it-IT" b="1" dirty="0"/>
              <a:t>8 April 2021</a:t>
            </a:r>
            <a:r>
              <a:rPr lang="it-IT" dirty="0"/>
              <a:t> –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 and career </a:t>
            </a:r>
            <a:r>
              <a:rPr lang="it-IT" dirty="0" err="1"/>
              <a:t>assessment</a:t>
            </a:r>
            <a:endParaRPr lang="it-IT" dirty="0"/>
          </a:p>
          <a:p>
            <a:pPr>
              <a:lnSpc>
                <a:spcPct val="120000"/>
              </a:lnSpc>
            </a:pPr>
            <a:r>
              <a:rPr lang="it-IT" b="1" dirty="0"/>
              <a:t>6 </a:t>
            </a:r>
            <a:r>
              <a:rPr lang="it-IT" b="1" dirty="0" err="1"/>
              <a:t>May</a:t>
            </a:r>
            <a:r>
              <a:rPr lang="it-IT" b="1" dirty="0"/>
              <a:t> 2021 </a:t>
            </a:r>
            <a:r>
              <a:rPr lang="it-IT" dirty="0"/>
              <a:t>- Copyright</a:t>
            </a:r>
          </a:p>
          <a:p>
            <a:pPr>
              <a:lnSpc>
                <a:spcPct val="120000"/>
              </a:lnSpc>
            </a:pPr>
            <a:r>
              <a:rPr lang="it-IT" b="1" dirty="0"/>
              <a:t>10 </a:t>
            </a:r>
            <a:r>
              <a:rPr lang="it-IT" b="1" dirty="0" err="1"/>
              <a:t>June</a:t>
            </a:r>
            <a:r>
              <a:rPr lang="it-IT" b="1" dirty="0"/>
              <a:t> 2021 </a:t>
            </a:r>
            <a:r>
              <a:rPr lang="it-IT" dirty="0"/>
              <a:t>- </a:t>
            </a:r>
            <a:r>
              <a:rPr lang="it-IT" dirty="0" err="1"/>
              <a:t>Patents</a:t>
            </a:r>
            <a:endParaRPr lang="it-IT" dirty="0"/>
          </a:p>
          <a:p>
            <a:pPr>
              <a:lnSpc>
                <a:spcPct val="120000"/>
              </a:lnSpc>
            </a:pPr>
            <a:r>
              <a:rPr lang="it-IT" b="1" dirty="0"/>
              <a:t>9 </a:t>
            </a:r>
            <a:r>
              <a:rPr lang="it-IT" b="1" dirty="0" err="1"/>
              <a:t>September</a:t>
            </a:r>
            <a:r>
              <a:rPr lang="it-IT" b="1" dirty="0"/>
              <a:t> 2021 </a:t>
            </a:r>
            <a:r>
              <a:rPr lang="it-IT" dirty="0"/>
              <a:t>– Legal </a:t>
            </a:r>
            <a:r>
              <a:rPr lang="it-IT" dirty="0" err="1"/>
              <a:t>aspects</a:t>
            </a:r>
            <a:r>
              <a:rPr lang="it-IT" dirty="0"/>
              <a:t> of </a:t>
            </a:r>
            <a:r>
              <a:rPr lang="it-IT" dirty="0" err="1"/>
              <a:t>research</a:t>
            </a:r>
            <a:r>
              <a:rPr lang="it-IT" dirty="0"/>
              <a:t> data</a:t>
            </a:r>
          </a:p>
          <a:p>
            <a:pPr>
              <a:lnSpc>
                <a:spcPct val="120000"/>
              </a:lnSpc>
            </a:pPr>
            <a:r>
              <a:rPr lang="it-IT" b="1" dirty="0"/>
              <a:t>7 </a:t>
            </a:r>
            <a:r>
              <a:rPr lang="it-IT" b="1" dirty="0" err="1"/>
              <a:t>October</a:t>
            </a:r>
            <a:r>
              <a:rPr lang="it-IT" b="1" dirty="0"/>
              <a:t> 2021 </a:t>
            </a:r>
            <a:r>
              <a:rPr lang="it-IT" dirty="0"/>
              <a:t>- Plan-</a:t>
            </a:r>
            <a:r>
              <a:rPr lang="it-IT" dirty="0" err="1"/>
              <a:t>S</a:t>
            </a:r>
            <a:endParaRPr lang="it-IT" dirty="0"/>
          </a:p>
          <a:p>
            <a:endParaRPr lang="it-IT" dirty="0"/>
          </a:p>
          <a:p>
            <a:pPr marL="0" indent="0">
              <a:lnSpc>
                <a:spcPct val="120000"/>
              </a:lnSpc>
              <a:buNone/>
            </a:pPr>
            <a:r>
              <a:rPr lang="it-IT" dirty="0" err="1">
                <a:solidFill>
                  <a:schemeClr val="bg1"/>
                </a:solidFill>
              </a:rPr>
              <a:t>Coming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soon</a:t>
            </a:r>
            <a:r>
              <a:rPr lang="it-IT" dirty="0">
                <a:solidFill>
                  <a:schemeClr val="bg1"/>
                </a:solidFill>
              </a:rPr>
              <a:t> on ICDI website ( </a:t>
            </a:r>
            <a:r>
              <a:rPr lang="it-IT" dirty="0">
                <a:hlinkClick r:id="rId2"/>
              </a:rPr>
              <a:t>www.icdi.it</a:t>
            </a:r>
            <a:r>
              <a:rPr lang="it-IT" dirty="0"/>
              <a:t> </a:t>
            </a:r>
            <a:r>
              <a:rPr lang="it-IT" dirty="0">
                <a:solidFill>
                  <a:schemeClr val="bg1"/>
                </a:solidFill>
              </a:rPr>
              <a:t>): </a:t>
            </a:r>
            <a:r>
              <a:rPr lang="it-IT" dirty="0" err="1">
                <a:solidFill>
                  <a:schemeClr val="bg1"/>
                </a:solidFill>
              </a:rPr>
              <a:t>you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will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find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all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updated</a:t>
            </a:r>
            <a:r>
              <a:rPr lang="it-IT" dirty="0">
                <a:solidFill>
                  <a:schemeClr val="bg1"/>
                </a:solidFill>
              </a:rPr>
              <a:t> news and information on the </a:t>
            </a:r>
            <a:r>
              <a:rPr lang="it-IT" dirty="0" err="1">
                <a:solidFill>
                  <a:schemeClr val="bg1"/>
                </a:solidFill>
              </a:rPr>
              <a:t>Competence</a:t>
            </a:r>
            <a:r>
              <a:rPr lang="it-IT" dirty="0">
                <a:solidFill>
                  <a:schemeClr val="bg1"/>
                </a:solidFill>
              </a:rPr>
              <a:t> Centre </a:t>
            </a:r>
            <a:r>
              <a:rPr lang="it-IT" dirty="0" err="1">
                <a:solidFill>
                  <a:schemeClr val="bg1"/>
                </a:solidFill>
              </a:rPr>
              <a:t>dedicated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section</a:t>
            </a:r>
            <a:r>
              <a:rPr lang="it-IT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40648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451A7-3378-EE46-B254-5895FBFEE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ICDI </a:t>
            </a:r>
            <a:r>
              <a:rPr lang="it-IT" dirty="0" err="1"/>
              <a:t>Competence</a:t>
            </a:r>
            <a:r>
              <a:rPr lang="it-IT" dirty="0"/>
              <a:t> Centre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4EB970-2EBB-8C4F-BDE6-3D225F598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64676" cy="4351338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20000"/>
              </a:lnSpc>
            </a:pPr>
            <a:r>
              <a:rPr lang="it-IT" dirty="0"/>
              <a:t>The </a:t>
            </a:r>
            <a:r>
              <a:rPr lang="it-IT" dirty="0" err="1"/>
              <a:t>mission</a:t>
            </a:r>
            <a:r>
              <a:rPr lang="it-IT" dirty="0"/>
              <a:t> of the ICDI </a:t>
            </a:r>
            <a:r>
              <a:rPr lang="it-IT" dirty="0" err="1"/>
              <a:t>Competence</a:t>
            </a:r>
            <a:r>
              <a:rPr lang="it-IT" dirty="0"/>
              <a:t> Centre (CC-ICDI) </a:t>
            </a:r>
            <a:r>
              <a:rPr lang="it-IT" dirty="0" err="1"/>
              <a:t>is</a:t>
            </a:r>
            <a:r>
              <a:rPr lang="it-IT" dirty="0"/>
              <a:t> to create a </a:t>
            </a:r>
            <a:r>
              <a:rPr lang="it-IT" b="1" dirty="0"/>
              <a:t>network of </a:t>
            </a:r>
            <a:r>
              <a:rPr lang="it-IT" b="1" dirty="0" err="1"/>
              <a:t>experts</a:t>
            </a:r>
            <a:r>
              <a:rPr lang="it-IT" dirty="0"/>
              <a:t>,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national</a:t>
            </a:r>
            <a:r>
              <a:rPr lang="it-IT" dirty="0"/>
              <a:t> </a:t>
            </a:r>
            <a:r>
              <a:rPr lang="it-IT" dirty="0" err="1"/>
              <a:t>level</a:t>
            </a:r>
            <a:r>
              <a:rPr lang="it-IT" dirty="0"/>
              <a:t>, </a:t>
            </a:r>
            <a:r>
              <a:rPr lang="it-IT" dirty="0" err="1"/>
              <a:t>belonging</a:t>
            </a:r>
            <a:r>
              <a:rPr lang="it-IT" dirty="0"/>
              <a:t> to </a:t>
            </a:r>
            <a:r>
              <a:rPr lang="it-IT" dirty="0" err="1"/>
              <a:t>difference</a:t>
            </a:r>
            <a:r>
              <a:rPr lang="it-IT" dirty="0"/>
              <a:t> </a:t>
            </a:r>
            <a:r>
              <a:rPr lang="it-IT" dirty="0" err="1"/>
              <a:t>initiatives</a:t>
            </a:r>
            <a:r>
              <a:rPr lang="it-IT" dirty="0"/>
              <a:t> and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infrastructures</a:t>
            </a:r>
            <a:r>
              <a:rPr lang="it-IT" dirty="0"/>
              <a:t>, with </a:t>
            </a:r>
            <a:r>
              <a:rPr lang="it-IT" dirty="0" err="1"/>
              <a:t>experties</a:t>
            </a:r>
            <a:r>
              <a:rPr lang="it-IT" dirty="0"/>
              <a:t> and </a:t>
            </a:r>
            <a:r>
              <a:rPr lang="it-IT" dirty="0" err="1"/>
              <a:t>skills</a:t>
            </a:r>
            <a:r>
              <a:rPr lang="it-IT" dirty="0"/>
              <a:t> in the area of </a:t>
            </a:r>
            <a:r>
              <a:rPr lang="it-IT" b="1" dirty="0"/>
              <a:t>Open Science, FAIR </a:t>
            </a:r>
            <a:r>
              <a:rPr lang="it-IT" b="1" dirty="0" err="1"/>
              <a:t>research</a:t>
            </a:r>
            <a:r>
              <a:rPr lang="it-IT" b="1" dirty="0"/>
              <a:t> data management </a:t>
            </a:r>
            <a:r>
              <a:rPr lang="it-IT" dirty="0"/>
              <a:t>and the </a:t>
            </a:r>
            <a:r>
              <a:rPr lang="it-IT" b="1" dirty="0" err="1"/>
              <a:t>European</a:t>
            </a:r>
            <a:r>
              <a:rPr lang="it-IT" b="1" dirty="0"/>
              <a:t> Open Science </a:t>
            </a:r>
            <a:r>
              <a:rPr lang="it-IT" b="1" dirty="0" err="1"/>
              <a:t>Cloud</a:t>
            </a:r>
            <a:r>
              <a:rPr lang="it-IT" b="1" dirty="0"/>
              <a:t> (EOSC) </a:t>
            </a:r>
          </a:p>
          <a:p>
            <a:pPr marL="342900" indent="-342900">
              <a:lnSpc>
                <a:spcPct val="120000"/>
              </a:lnSpc>
            </a:pPr>
            <a:r>
              <a:rPr lang="it-IT" dirty="0"/>
              <a:t>A task force of more </a:t>
            </a:r>
            <a:r>
              <a:rPr lang="it-IT" dirty="0" err="1"/>
              <a:t>than</a:t>
            </a:r>
            <a:r>
              <a:rPr lang="it-IT" dirty="0"/>
              <a:t> 30 </a:t>
            </a:r>
            <a:r>
              <a:rPr lang="it-IT" dirty="0" err="1"/>
              <a:t>experts</a:t>
            </a:r>
            <a:r>
              <a:rPr lang="it-IT" dirty="0"/>
              <a:t> in </a:t>
            </a:r>
            <a:r>
              <a:rPr lang="it-IT" dirty="0" err="1"/>
              <a:t>various</a:t>
            </a:r>
            <a:r>
              <a:rPr lang="it-IT" dirty="0"/>
              <a:t> </a:t>
            </a:r>
            <a:r>
              <a:rPr lang="it-IT" dirty="0" err="1"/>
              <a:t>sectors</a:t>
            </a:r>
            <a:r>
              <a:rPr lang="it-IT" dirty="0"/>
              <a:t> and from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institutions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working</a:t>
            </a:r>
            <a:r>
              <a:rPr lang="it-IT" dirty="0"/>
              <a:t> on the </a:t>
            </a:r>
            <a:r>
              <a:rPr lang="it-IT" dirty="0" err="1"/>
              <a:t>realisation</a:t>
            </a:r>
            <a:r>
              <a:rPr lang="it-IT" dirty="0"/>
              <a:t> of the CC-ICDI.</a:t>
            </a:r>
          </a:p>
          <a:p>
            <a:pPr marL="342900" indent="-342900">
              <a:lnSpc>
                <a:spcPct val="120000"/>
              </a:lnSpc>
            </a:pPr>
            <a:r>
              <a:rPr lang="it-IT" dirty="0"/>
              <a:t>A </a:t>
            </a:r>
            <a:r>
              <a:rPr lang="it-IT" dirty="0" err="1"/>
              <a:t>one</a:t>
            </a:r>
            <a:r>
              <a:rPr lang="it-IT" dirty="0"/>
              <a:t>-stop shop in </a:t>
            </a:r>
            <a:r>
              <a:rPr lang="it-IT" dirty="0" err="1"/>
              <a:t>Italy</a:t>
            </a:r>
            <a:r>
              <a:rPr lang="it-IT" dirty="0"/>
              <a:t> for </a:t>
            </a:r>
            <a:r>
              <a:rPr lang="it-IT" b="1" dirty="0"/>
              <a:t>training and </a:t>
            </a:r>
            <a:r>
              <a:rPr lang="it-IT" b="1" dirty="0" err="1"/>
              <a:t>support</a:t>
            </a:r>
            <a:r>
              <a:rPr lang="it-IT" b="1" dirty="0"/>
              <a:t>, </a:t>
            </a:r>
            <a:r>
              <a:rPr lang="it-IT" b="1" dirty="0" err="1"/>
              <a:t>empowerment</a:t>
            </a:r>
            <a:r>
              <a:rPr lang="it-IT" b="1" dirty="0"/>
              <a:t>, </a:t>
            </a:r>
            <a:r>
              <a:rPr lang="it-IT" b="1" dirty="0" err="1"/>
              <a:t>prefessionalising</a:t>
            </a:r>
            <a:r>
              <a:rPr lang="it-IT" b="1" dirty="0"/>
              <a:t>, </a:t>
            </a:r>
            <a:r>
              <a:rPr lang="it-IT" b="1" dirty="0" err="1"/>
              <a:t>good</a:t>
            </a:r>
            <a:r>
              <a:rPr lang="it-IT" b="1" dirty="0"/>
              <a:t> </a:t>
            </a:r>
            <a:r>
              <a:rPr lang="it-IT" b="1" dirty="0" err="1"/>
              <a:t>practices</a:t>
            </a:r>
            <a:r>
              <a:rPr lang="it-IT" b="1" dirty="0"/>
              <a:t>, </a:t>
            </a:r>
            <a:r>
              <a:rPr lang="it-IT" b="1" dirty="0" err="1"/>
              <a:t>tools</a:t>
            </a:r>
            <a:r>
              <a:rPr lang="it-IT" b="1" dirty="0"/>
              <a:t> and </a:t>
            </a:r>
            <a:r>
              <a:rPr lang="it-IT" b="1" dirty="0" err="1"/>
              <a:t>services</a:t>
            </a:r>
            <a:r>
              <a:rPr lang="it-IT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77690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AB71BC-A193-F24C-ADAE-CA89F20EB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30" y="457200"/>
            <a:ext cx="3932237" cy="1600200"/>
          </a:xfrm>
        </p:spPr>
        <p:txBody>
          <a:bodyPr/>
          <a:lstStyle/>
          <a:p>
            <a:r>
              <a:rPr lang="it-IT" dirty="0"/>
              <a:t>Ilaria Fava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564B6C-C06A-5840-80C2-0BA97928C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130" y="2057400"/>
            <a:ext cx="3932237" cy="3811588"/>
          </a:xfrm>
        </p:spPr>
        <p:txBody>
          <a:bodyPr>
            <a:normAutofit/>
          </a:bodyPr>
          <a:lstStyle/>
          <a:p>
            <a:r>
              <a:rPr lang="it-IT" dirty="0"/>
              <a:t>Ilaria Fava </a:t>
            </a:r>
            <a:r>
              <a:rPr lang="it-IT" dirty="0" err="1"/>
              <a:t>has</a:t>
            </a:r>
            <a:r>
              <a:rPr lang="it-IT" dirty="0"/>
              <a:t> </a:t>
            </a:r>
            <a:r>
              <a:rPr lang="it-IT" dirty="0" err="1"/>
              <a:t>been</a:t>
            </a:r>
            <a:r>
              <a:rPr lang="it-IT" dirty="0"/>
              <a:t> </a:t>
            </a:r>
            <a:r>
              <a:rPr lang="it-IT" dirty="0" err="1"/>
              <a:t>working</a:t>
            </a:r>
            <a:r>
              <a:rPr lang="it-IT" dirty="0"/>
              <a:t> for </a:t>
            </a:r>
            <a:r>
              <a:rPr lang="it-IT" dirty="0" err="1"/>
              <a:t>years</a:t>
            </a:r>
            <a:r>
              <a:rPr lang="it-IT" dirty="0"/>
              <a:t> in </a:t>
            </a:r>
            <a:r>
              <a:rPr lang="it-IT" dirty="0" err="1"/>
              <a:t>projects</a:t>
            </a:r>
            <a:r>
              <a:rPr lang="it-IT" dirty="0"/>
              <a:t> in the </a:t>
            </a:r>
            <a:r>
              <a:rPr lang="it-IT" dirty="0" err="1"/>
              <a:t>field</a:t>
            </a:r>
            <a:r>
              <a:rPr lang="it-IT" dirty="0"/>
              <a:t> of Open Science. </a:t>
            </a:r>
            <a:r>
              <a:rPr lang="it-IT" dirty="0" err="1"/>
              <a:t>Recently</a:t>
            </a:r>
            <a:r>
              <a:rPr lang="it-IT" dirty="0"/>
              <a:t>, </a:t>
            </a:r>
            <a:r>
              <a:rPr lang="it-IT" dirty="0" err="1"/>
              <a:t>she</a:t>
            </a:r>
            <a:r>
              <a:rPr lang="it-IT" dirty="0"/>
              <a:t> </a:t>
            </a:r>
            <a:r>
              <a:rPr lang="it-IT" dirty="0" err="1"/>
              <a:t>collaborated</a:t>
            </a:r>
            <a:r>
              <a:rPr lang="it-IT" dirty="0"/>
              <a:t> to RDA Europe and the promotion of </a:t>
            </a:r>
            <a:r>
              <a:rPr lang="it-IT" dirty="0" err="1"/>
              <a:t>good</a:t>
            </a:r>
            <a:r>
              <a:rPr lang="it-IT" dirty="0"/>
              <a:t> </a:t>
            </a:r>
            <a:r>
              <a:rPr lang="it-IT" dirty="0" err="1"/>
              <a:t>practices</a:t>
            </a:r>
            <a:r>
              <a:rPr lang="it-IT" dirty="0"/>
              <a:t> for </a:t>
            </a:r>
            <a:r>
              <a:rPr lang="it-IT" dirty="0" err="1"/>
              <a:t>research</a:t>
            </a:r>
            <a:r>
              <a:rPr lang="it-IT" dirty="0"/>
              <a:t> data </a:t>
            </a:r>
            <a:r>
              <a:rPr lang="it-IT" dirty="0" err="1"/>
              <a:t>sharing</a:t>
            </a:r>
            <a:r>
              <a:rPr lang="it-IT" dirty="0"/>
              <a:t>. In </a:t>
            </a:r>
            <a:r>
              <a:rPr lang="it-IT" dirty="0" err="1"/>
              <a:t>OpenAIRE</a:t>
            </a:r>
            <a:r>
              <a:rPr lang="it-IT" dirty="0"/>
              <a:t> </a:t>
            </a:r>
            <a:r>
              <a:rPr lang="it-IT" dirty="0" err="1"/>
              <a:t>she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responsible</a:t>
            </a:r>
            <a:r>
              <a:rPr lang="it-IT" dirty="0"/>
              <a:t> for the </a:t>
            </a:r>
            <a:r>
              <a:rPr lang="it-IT" dirty="0" err="1"/>
              <a:t>communication</a:t>
            </a:r>
            <a:r>
              <a:rPr lang="it-IT" dirty="0"/>
              <a:t> and </a:t>
            </a:r>
            <a:r>
              <a:rPr lang="it-IT" dirty="0" err="1"/>
              <a:t>dissemination</a:t>
            </a:r>
            <a:r>
              <a:rPr lang="it-IT" dirty="0"/>
              <a:t> </a:t>
            </a:r>
            <a:r>
              <a:rPr lang="it-IT" dirty="0" err="1"/>
              <a:t>activities</a:t>
            </a:r>
            <a:r>
              <a:rPr lang="it-IT" dirty="0"/>
              <a:t>, and </a:t>
            </a:r>
            <a:r>
              <a:rPr lang="it-IT" dirty="0" err="1"/>
              <a:t>she</a:t>
            </a:r>
            <a:r>
              <a:rPr lang="it-IT" dirty="0"/>
              <a:t> </a:t>
            </a:r>
            <a:r>
              <a:rPr lang="it-IT" dirty="0" err="1"/>
              <a:t>interacts</a:t>
            </a:r>
            <a:r>
              <a:rPr lang="it-IT" dirty="0"/>
              <a:t> with F1000 team under the </a:t>
            </a:r>
            <a:r>
              <a:rPr lang="it-IT" dirty="0" err="1"/>
              <a:t>MoU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signed</a:t>
            </a:r>
            <a:r>
              <a:rPr lang="it-IT" dirty="0"/>
              <a:t> to </a:t>
            </a:r>
            <a:r>
              <a:rPr lang="it-IT" dirty="0" err="1"/>
              <a:t>collectively</a:t>
            </a:r>
            <a:r>
              <a:rPr lang="it-IT" dirty="0"/>
              <a:t> </a:t>
            </a:r>
            <a:r>
              <a:rPr lang="it-IT" dirty="0" err="1"/>
              <a:t>promote</a:t>
            </a:r>
            <a:r>
              <a:rPr lang="it-IT" dirty="0"/>
              <a:t> and </a:t>
            </a:r>
            <a:r>
              <a:rPr lang="it-IT" dirty="0" err="1"/>
              <a:t>enhance</a:t>
            </a:r>
            <a:r>
              <a:rPr lang="it-IT" dirty="0"/>
              <a:t> the </a:t>
            </a:r>
            <a:r>
              <a:rPr lang="it-IT" dirty="0" err="1"/>
              <a:t>publishing</a:t>
            </a:r>
            <a:r>
              <a:rPr lang="it-IT" dirty="0"/>
              <a:t> </a:t>
            </a:r>
            <a:r>
              <a:rPr lang="it-IT" dirty="0" err="1"/>
              <a:t>platform</a:t>
            </a:r>
            <a:r>
              <a:rPr lang="it-IT" dirty="0"/>
              <a:t>.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D0ED4986-D49A-9048-A222-80FF66857E67}"/>
              </a:ext>
            </a:extLst>
          </p:cNvPr>
          <p:cNvSpPr txBox="1">
            <a:spLocks/>
          </p:cNvSpPr>
          <p:nvPr/>
        </p:nvSpPr>
        <p:spPr>
          <a:xfrm>
            <a:off x="4129881" y="457200"/>
            <a:ext cx="3932237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Bebas Neue" panose="020B0606020202050201" pitchFamily="34" charset="77"/>
                <a:ea typeface="+mj-ea"/>
                <a:cs typeface="+mj-cs"/>
              </a:defRPr>
            </a:lvl1pPr>
          </a:lstStyle>
          <a:p>
            <a:r>
              <a:rPr lang="it-IT" dirty="0"/>
              <a:t>Michael </a:t>
            </a:r>
            <a:r>
              <a:rPr lang="it-IT" dirty="0" err="1"/>
              <a:t>Markie</a:t>
            </a:r>
            <a:r>
              <a:rPr lang="it-IT" dirty="0"/>
              <a:t> </a:t>
            </a:r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6C1B7128-C4E9-554A-93CD-1A5E5B0A9848}"/>
              </a:ext>
            </a:extLst>
          </p:cNvPr>
          <p:cNvSpPr txBox="1">
            <a:spLocks/>
          </p:cNvSpPr>
          <p:nvPr/>
        </p:nvSpPr>
        <p:spPr>
          <a:xfrm>
            <a:off x="4129881" y="2057399"/>
            <a:ext cx="3932237" cy="465622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uce Sans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it-IT" dirty="0"/>
              <a:t>Michael </a:t>
            </a:r>
            <a:r>
              <a:rPr lang="it-IT" dirty="0" err="1"/>
              <a:t>Markie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the Publishing </a:t>
            </a:r>
            <a:r>
              <a:rPr lang="it-IT" dirty="0" err="1"/>
              <a:t>Director</a:t>
            </a:r>
            <a:r>
              <a:rPr lang="it-IT" dirty="0"/>
              <a:t> for F1000 </a:t>
            </a:r>
            <a:r>
              <a:rPr lang="it-IT" dirty="0" err="1"/>
              <a:t>Research</a:t>
            </a:r>
            <a:r>
              <a:rPr lang="it-IT" dirty="0"/>
              <a:t>. He </a:t>
            </a:r>
            <a:r>
              <a:rPr lang="it-IT" dirty="0" err="1"/>
              <a:t>is</a:t>
            </a:r>
            <a:r>
              <a:rPr lang="it-IT" dirty="0"/>
              <a:t> an open science, open data and open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advocate</a:t>
            </a:r>
            <a:r>
              <a:rPr lang="it-IT" dirty="0"/>
              <a:t> </a:t>
            </a:r>
            <a:r>
              <a:rPr lang="it-IT" dirty="0" err="1"/>
              <a:t>leading</a:t>
            </a:r>
            <a:r>
              <a:rPr lang="it-IT" dirty="0"/>
              <a:t> F1000’s </a:t>
            </a:r>
            <a:r>
              <a:rPr lang="it-IT" dirty="0" err="1"/>
              <a:t>effort</a:t>
            </a:r>
            <a:r>
              <a:rPr lang="it-IT" dirty="0"/>
              <a:t> to </a:t>
            </a:r>
            <a:r>
              <a:rPr lang="it-IT" dirty="0" err="1"/>
              <a:t>change</a:t>
            </a:r>
            <a:r>
              <a:rPr lang="it-IT" dirty="0"/>
              <a:t> the way science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communicated</a:t>
            </a:r>
            <a:r>
              <a:rPr lang="it-IT" dirty="0"/>
              <a:t>. He </a:t>
            </a:r>
            <a:r>
              <a:rPr lang="it-IT" dirty="0" err="1"/>
              <a:t>played</a:t>
            </a:r>
            <a:r>
              <a:rPr lang="it-IT" dirty="0"/>
              <a:t> a </a:t>
            </a:r>
            <a:r>
              <a:rPr lang="it-IT" dirty="0" err="1"/>
              <a:t>pivotal</a:t>
            </a:r>
            <a:r>
              <a:rPr lang="it-IT" dirty="0"/>
              <a:t> </a:t>
            </a:r>
            <a:r>
              <a:rPr lang="it-IT" dirty="0" err="1"/>
              <a:t>role</a:t>
            </a:r>
            <a:r>
              <a:rPr lang="it-IT" dirty="0"/>
              <a:t> in </a:t>
            </a:r>
            <a:r>
              <a:rPr lang="it-IT" dirty="0" err="1"/>
              <a:t>devising</a:t>
            </a:r>
            <a:r>
              <a:rPr lang="it-IT" dirty="0"/>
              <a:t> the open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publishing</a:t>
            </a:r>
            <a:r>
              <a:rPr lang="it-IT" dirty="0"/>
              <a:t> model and </a:t>
            </a:r>
            <a:r>
              <a:rPr lang="it-IT" dirty="0" err="1"/>
              <a:t>launching</a:t>
            </a:r>
            <a:r>
              <a:rPr lang="it-IT" dirty="0"/>
              <a:t> F1000Research in 2013, and </a:t>
            </a:r>
            <a:r>
              <a:rPr lang="it-IT" dirty="0" err="1"/>
              <a:t>now</a:t>
            </a:r>
            <a:r>
              <a:rPr lang="it-IT" dirty="0"/>
              <a:t> </a:t>
            </a:r>
            <a:r>
              <a:rPr lang="it-IT" dirty="0" err="1"/>
              <a:t>oversees</a:t>
            </a:r>
            <a:r>
              <a:rPr lang="it-IT" dirty="0"/>
              <a:t> the </a:t>
            </a:r>
            <a:r>
              <a:rPr lang="it-IT" dirty="0" err="1"/>
              <a:t>development</a:t>
            </a:r>
            <a:r>
              <a:rPr lang="it-IT" dirty="0"/>
              <a:t> of the </a:t>
            </a:r>
            <a:r>
              <a:rPr lang="it-IT" dirty="0" err="1"/>
              <a:t>publishing</a:t>
            </a:r>
            <a:r>
              <a:rPr lang="it-IT" dirty="0"/>
              <a:t> </a:t>
            </a:r>
            <a:r>
              <a:rPr lang="it-IT" dirty="0" err="1"/>
              <a:t>platform</a:t>
            </a:r>
            <a:r>
              <a:rPr lang="it-IT" dirty="0"/>
              <a:t> </a:t>
            </a:r>
            <a:r>
              <a:rPr lang="it-IT" dirty="0" err="1"/>
              <a:t>services</a:t>
            </a:r>
            <a:r>
              <a:rPr lang="it-IT" dirty="0"/>
              <a:t> F1000 </a:t>
            </a:r>
            <a:r>
              <a:rPr lang="it-IT" dirty="0" err="1"/>
              <a:t>provide</a:t>
            </a:r>
            <a:r>
              <a:rPr lang="it-IT" dirty="0"/>
              <a:t> for </a:t>
            </a:r>
            <a:r>
              <a:rPr lang="it-IT" dirty="0" err="1"/>
              <a:t>leading</a:t>
            </a:r>
            <a:r>
              <a:rPr lang="it-IT" dirty="0"/>
              <a:t> </a:t>
            </a:r>
            <a:r>
              <a:rPr lang="it-IT" dirty="0" err="1"/>
              <a:t>funders</a:t>
            </a:r>
            <a:r>
              <a:rPr lang="it-IT" dirty="0"/>
              <a:t> and </a:t>
            </a:r>
            <a:r>
              <a:rPr lang="it-IT" dirty="0" err="1"/>
              <a:t>institutions</a:t>
            </a:r>
            <a:r>
              <a:rPr lang="it-IT" dirty="0"/>
              <a:t> </a:t>
            </a:r>
            <a:r>
              <a:rPr lang="it-IT" dirty="0" err="1"/>
              <a:t>such</a:t>
            </a:r>
            <a:r>
              <a:rPr lang="it-IT" dirty="0"/>
              <a:t> the </a:t>
            </a:r>
            <a:r>
              <a:rPr lang="it-IT" dirty="0" err="1"/>
              <a:t>European</a:t>
            </a:r>
            <a:r>
              <a:rPr lang="it-IT" dirty="0"/>
              <a:t> </a:t>
            </a:r>
            <a:r>
              <a:rPr lang="it-IT" dirty="0" err="1"/>
              <a:t>Commission</a:t>
            </a:r>
            <a:r>
              <a:rPr lang="it-IT" dirty="0"/>
              <a:t>, Wellcome and Bill and Melinda Gates Foundation. Michael </a:t>
            </a:r>
            <a:r>
              <a:rPr lang="it-IT" dirty="0" err="1"/>
              <a:t>is</a:t>
            </a:r>
            <a:r>
              <a:rPr lang="it-IT" dirty="0"/>
              <a:t> an </a:t>
            </a:r>
            <a:r>
              <a:rPr lang="it-IT" dirty="0" err="1"/>
              <a:t>active</a:t>
            </a:r>
            <a:r>
              <a:rPr lang="it-IT" dirty="0"/>
              <a:t> </a:t>
            </a:r>
            <a:r>
              <a:rPr lang="it-IT" dirty="0" err="1"/>
              <a:t>member</a:t>
            </a:r>
            <a:r>
              <a:rPr lang="it-IT" dirty="0"/>
              <a:t> of the open science community and </a:t>
            </a:r>
            <a:r>
              <a:rPr lang="it-IT" dirty="0" err="1"/>
              <a:t>gives</a:t>
            </a:r>
            <a:r>
              <a:rPr lang="it-IT" dirty="0"/>
              <a:t>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talks</a:t>
            </a:r>
            <a:r>
              <a:rPr lang="it-IT" dirty="0"/>
              <a:t>/</a:t>
            </a:r>
            <a:r>
              <a:rPr lang="it-IT" dirty="0" err="1"/>
              <a:t>seminars</a:t>
            </a:r>
            <a:r>
              <a:rPr lang="it-IT" dirty="0"/>
              <a:t>/workshops on the </a:t>
            </a:r>
            <a:r>
              <a:rPr lang="it-IT" dirty="0" err="1"/>
              <a:t>subject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international</a:t>
            </a:r>
            <a:r>
              <a:rPr lang="it-IT" dirty="0"/>
              <a:t> </a:t>
            </a:r>
            <a:r>
              <a:rPr lang="it-IT" dirty="0" err="1"/>
              <a:t>conferences</a:t>
            </a:r>
            <a:r>
              <a:rPr lang="it-IT" dirty="0"/>
              <a:t> and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institutions</a:t>
            </a:r>
            <a:r>
              <a:rPr lang="it-IT" dirty="0"/>
              <a:t>. Michael </a:t>
            </a:r>
            <a:r>
              <a:rPr lang="it-IT" dirty="0" err="1"/>
              <a:t>previously</a:t>
            </a:r>
            <a:r>
              <a:rPr lang="it-IT" dirty="0"/>
              <a:t> </a:t>
            </a:r>
            <a:r>
              <a:rPr lang="it-IT" dirty="0" err="1"/>
              <a:t>studied</a:t>
            </a:r>
            <a:r>
              <a:rPr lang="it-IT" dirty="0"/>
              <a:t> </a:t>
            </a:r>
            <a:r>
              <a:rPr lang="it-IT" dirty="0" err="1"/>
              <a:t>Chemical</a:t>
            </a:r>
            <a:r>
              <a:rPr lang="it-IT" dirty="0"/>
              <a:t> </a:t>
            </a:r>
            <a:r>
              <a:rPr lang="it-IT" dirty="0" err="1"/>
              <a:t>Biology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the </a:t>
            </a:r>
            <a:r>
              <a:rPr lang="it-IT" dirty="0" err="1"/>
              <a:t>University</a:t>
            </a:r>
            <a:r>
              <a:rPr lang="it-IT" dirty="0"/>
              <a:t> of Leeds, </a:t>
            </a:r>
            <a:r>
              <a:rPr lang="it-IT" dirty="0" err="1"/>
              <a:t>where</a:t>
            </a:r>
            <a:r>
              <a:rPr lang="it-IT" dirty="0"/>
              <a:t> he </a:t>
            </a:r>
            <a:r>
              <a:rPr lang="it-IT" dirty="0" err="1"/>
              <a:t>worked</a:t>
            </a:r>
            <a:r>
              <a:rPr lang="it-IT" dirty="0"/>
              <a:t> on </a:t>
            </a:r>
            <a:r>
              <a:rPr lang="it-IT" dirty="0" err="1"/>
              <a:t>synthesising</a:t>
            </a:r>
            <a:r>
              <a:rPr lang="it-IT" dirty="0"/>
              <a:t> a </a:t>
            </a:r>
            <a:r>
              <a:rPr lang="it-IT" dirty="0" err="1"/>
              <a:t>range</a:t>
            </a:r>
            <a:r>
              <a:rPr lang="it-IT" dirty="0"/>
              <a:t> of </a:t>
            </a:r>
            <a:r>
              <a:rPr lang="it-IT" dirty="0" err="1"/>
              <a:t>potential</a:t>
            </a:r>
            <a:r>
              <a:rPr lang="it-IT" dirty="0"/>
              <a:t> anti-</a:t>
            </a:r>
            <a:r>
              <a:rPr lang="it-IT" dirty="0" err="1"/>
              <a:t>tumour</a:t>
            </a:r>
            <a:r>
              <a:rPr lang="it-IT" dirty="0"/>
              <a:t> </a:t>
            </a:r>
            <a:r>
              <a:rPr lang="it-IT" dirty="0" err="1"/>
              <a:t>compounds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2633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4C1EBA-B20B-2348-86D8-9D567B1F91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9600" dirty="0" err="1"/>
              <a:t>Let’s</a:t>
            </a:r>
            <a:r>
              <a:rPr lang="it-IT" sz="9600" dirty="0"/>
              <a:t> start </a:t>
            </a:r>
            <a:r>
              <a:rPr lang="it-IT" sz="9600" dirty="0" err="1"/>
              <a:t>talking</a:t>
            </a:r>
            <a:r>
              <a:rPr lang="it-IT" sz="9600" dirty="0"/>
              <a:t> </a:t>
            </a:r>
            <a:r>
              <a:rPr lang="it-IT" sz="9600" dirty="0" err="1"/>
              <a:t>about</a:t>
            </a:r>
            <a:r>
              <a:rPr lang="it-IT" sz="9600" dirty="0"/>
              <a:t> ore!</a:t>
            </a:r>
          </a:p>
        </p:txBody>
      </p:sp>
    </p:spTree>
    <p:extLst>
      <p:ext uri="{BB962C8B-B14F-4D97-AF65-F5344CB8AC3E}">
        <p14:creationId xmlns:p14="http://schemas.microsoft.com/office/powerpoint/2010/main" val="8347729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589</Words>
  <Application>Microsoft Macintosh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Bebas Neue</vt:lpstr>
      <vt:lpstr>Calibri</vt:lpstr>
      <vt:lpstr>Open Sauce Sans</vt:lpstr>
      <vt:lpstr>Tema di Office</vt:lpstr>
      <vt:lpstr>Open Research Europe the new open access publishing platform of the european commission</vt:lpstr>
      <vt:lpstr>practicalities</vt:lpstr>
      <vt:lpstr>The Open science café</vt:lpstr>
      <vt:lpstr>Next events</vt:lpstr>
      <vt:lpstr>ICDI Competence Centre</vt:lpstr>
      <vt:lpstr>Ilaria Fava</vt:lpstr>
      <vt:lpstr>Let’s start talking about ore!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15</cp:revision>
  <dcterms:created xsi:type="dcterms:W3CDTF">2021-03-11T11:26:59Z</dcterms:created>
  <dcterms:modified xsi:type="dcterms:W3CDTF">2021-03-16T11:22:19Z</dcterms:modified>
</cp:coreProperties>
</file>