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9" r:id="rId11"/>
    <p:sldId id="265" r:id="rId12"/>
    <p:sldId id="266" r:id="rId13"/>
    <p:sldId id="267" r:id="rId14"/>
    <p:sldId id="268"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Helvetica Neue" panose="020B0604020202020204" charset="0"/>
      <p:regular r:id="rId21"/>
      <p:bold r:id="rId22"/>
      <p:italic r:id="rId23"/>
      <p:boldItalic r:id="rId24"/>
    </p:embeddedFont>
    <p:embeddedFont>
      <p:font typeface="Verdana" panose="020B060403050404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j47P8Z72weZny9WPTU5YFX2T47I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FF00"/>
    <a:srgbClr val="FF00FF"/>
    <a:srgbClr val="0000FF"/>
    <a:srgbClr val="4472C4"/>
    <a:srgbClr val="2D516B"/>
    <a:srgbClr val="CF94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774" autoAdjust="0"/>
  </p:normalViewPr>
  <p:slideViewPr>
    <p:cSldViewPr snapToGrid="0">
      <p:cViewPr varScale="1">
        <p:scale>
          <a:sx n="90" d="100"/>
          <a:sy n="90" d="100"/>
        </p:scale>
        <p:origin x="1162"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 name="Google Shape;5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Pratik has moved on, and we have four new members, the last two are very new.</a:t>
            </a:r>
            <a:endParaRPr dirty="0"/>
          </a:p>
        </p:txBody>
      </p:sp>
      <p:sp>
        <p:nvSpPr>
          <p:cNvPr id="61" name="Google Shape;6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bf73847ce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bf73847ce3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bf73847ce3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c487e67d9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c487e67d91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gc487e67d91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2c82be65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gc2c82be654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gc2c82be654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bf73847ce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bf73847ce3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Mention all the beer people and pics of brett and Glen.</a:t>
            </a:r>
            <a:endParaRPr/>
          </a:p>
        </p:txBody>
      </p:sp>
      <p:sp>
        <p:nvSpPr>
          <p:cNvPr id="102" name="Google Shape;102;gbf73847ce3_0_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c2c82be65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gc2c82be654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gc2c82be654_0_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Most abundant protein was Thioredoxin-2 (yeast)</a:t>
            </a:r>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dirty="0"/>
              <a:t>Both Basis and </a:t>
            </a:r>
            <a:r>
              <a:rPr lang="en-US" dirty="0" err="1"/>
              <a:t>HopPerPaw</a:t>
            </a:r>
            <a:r>
              <a:rPr lang="en-US" dirty="0"/>
              <a:t> are sour ales from Upland Brewery, and these are more similar to each other than they are to Heineken and the PRG Brew. These are also more dissimilar than the Upland beers. All as expected!</a:t>
            </a:r>
            <a:endParaRPr dirty="0"/>
          </a:p>
          <a:p>
            <a:pPr marL="0" lvl="0" indent="0" algn="l" rtl="0">
              <a:lnSpc>
                <a:spcPct val="115000"/>
              </a:lnSpc>
              <a:spcBef>
                <a:spcPts val="0"/>
              </a:spcBef>
              <a:spcAft>
                <a:spcPts val="0"/>
              </a:spcAft>
              <a:buSzPts val="1100"/>
              <a:buNone/>
            </a:pPr>
            <a:r>
              <a:rPr lang="en-US" dirty="0"/>
              <a:t>The </a:t>
            </a:r>
            <a:r>
              <a:rPr lang="en-US" dirty="0" err="1"/>
              <a:t>Exploris</a:t>
            </a:r>
            <a:r>
              <a:rPr lang="en-US" dirty="0"/>
              <a:t> data is deeper, and the MGFs contain almost twice as many MS2s (46,000-56,000, most around 52,000) than the QE ones (around 33,000 tandem mass spectra). In the analysis I used the top 20,000 MS2s from each dataset, to make the comparisons as fair as possible. I think the tree is topologically identical to the one constructed using the top-5000 spectra.</a:t>
            </a:r>
            <a:endParaRPr dirty="0"/>
          </a:p>
          <a:p>
            <a:pPr marL="0" lvl="0" indent="0" algn="l" rtl="0">
              <a:lnSpc>
                <a:spcPct val="115000"/>
              </a:lnSpc>
              <a:spcBef>
                <a:spcPts val="0"/>
              </a:spcBef>
              <a:spcAft>
                <a:spcPts val="0"/>
              </a:spcAft>
              <a:buSzPts val="1100"/>
              <a:buNone/>
            </a:pPr>
            <a:r>
              <a:rPr lang="en-US" dirty="0"/>
              <a:t>The major split is between the QE and </a:t>
            </a:r>
            <a:r>
              <a:rPr lang="en-US" dirty="0" err="1"/>
              <a:t>Exploris</a:t>
            </a:r>
            <a:r>
              <a:rPr lang="en-US" dirty="0"/>
              <a:t> data, even when allowing very large differences in RT (basically anything is allowed to match) and m/z (2.05 m/z units). The PRG brew also stands out. Each beer is clearly separated within each instrument. For the QE data, the first and second replicates are a bit more similar to each other than they are to the third dataset.</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613432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bf73847ce3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bf73847ce3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8" name="Google Shape;158;gbf73847ce3_0_3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bf73847ce3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bf73847ce3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bf73847ce3_0_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017 Title Slide">
  <p:cSld name="2017 Title Slide">
    <p:spTree>
      <p:nvGrpSpPr>
        <p:cNvPr id="1" name="Shape 15"/>
        <p:cNvGrpSpPr/>
        <p:nvPr/>
      </p:nvGrpSpPr>
      <p:grpSpPr>
        <a:xfrm>
          <a:off x="0" y="0"/>
          <a:ext cx="0" cy="0"/>
          <a:chOff x="0" y="0"/>
          <a:chExt cx="0" cy="0"/>
        </a:xfrm>
      </p:grpSpPr>
      <p:sp>
        <p:nvSpPr>
          <p:cNvPr id="16" name="Google Shape;16;p30"/>
          <p:cNvSpPr txBox="1">
            <a:spLocks noGrp="1"/>
          </p:cNvSpPr>
          <p:nvPr>
            <p:ph type="ctrTitle"/>
          </p:nvPr>
        </p:nvSpPr>
        <p:spPr>
          <a:xfrm>
            <a:off x="0" y="1597820"/>
            <a:ext cx="9144000" cy="1102519"/>
          </a:xfrm>
          <a:prstGeom prst="rect">
            <a:avLst/>
          </a:prstGeom>
          <a:noFill/>
          <a:ln>
            <a:noFill/>
          </a:ln>
        </p:spPr>
        <p:txBody>
          <a:bodyPr spcFirstLastPara="1" wrap="square" lIns="0" tIns="0" rIns="0" bIns="0" anchor="b" anchorCtr="0">
            <a:noAutofit/>
          </a:bodyPr>
          <a:lstStyle>
            <a:lvl1pPr lvl="0" algn="ctr">
              <a:lnSpc>
                <a:spcPct val="110000"/>
              </a:lnSpc>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0"/>
          <p:cNvSpPr txBox="1">
            <a:spLocks noGrp="1"/>
          </p:cNvSpPr>
          <p:nvPr>
            <p:ph type="subTitle" idx="1"/>
          </p:nvPr>
        </p:nvSpPr>
        <p:spPr>
          <a:xfrm>
            <a:off x="0" y="2857500"/>
            <a:ext cx="9144000" cy="971550"/>
          </a:xfrm>
          <a:prstGeom prst="rect">
            <a:avLst/>
          </a:prstGeom>
          <a:noFill/>
          <a:ln>
            <a:noFill/>
          </a:ln>
        </p:spPr>
        <p:txBody>
          <a:bodyPr spcFirstLastPara="1" wrap="square" lIns="91425" tIns="45700" rIns="91425" bIns="45700" anchor="t" anchorCtr="0">
            <a:noAutofit/>
          </a:bodyPr>
          <a:lstStyle>
            <a:lvl1pPr lvl="0" algn="ctr">
              <a:lnSpc>
                <a:spcPct val="110000"/>
              </a:lnSpc>
              <a:spcBef>
                <a:spcPts val="360"/>
              </a:spcBef>
              <a:spcAft>
                <a:spcPts val="0"/>
              </a:spcAft>
              <a:buSzPts val="1800"/>
              <a:buFont typeface="Noto Sans Symbols"/>
              <a:buNone/>
              <a:defRPr b="0">
                <a:solidFill>
                  <a:schemeClr val="accent1"/>
                </a:solidFill>
              </a:defRPr>
            </a:lvl1pPr>
            <a:lvl2pPr lvl="1" algn="l">
              <a:lnSpc>
                <a:spcPct val="110000"/>
              </a:lnSpc>
              <a:spcBef>
                <a:spcPts val="360"/>
              </a:spcBef>
              <a:spcAft>
                <a:spcPts val="0"/>
              </a:spcAft>
              <a:buSzPts val="1800"/>
              <a:buChar char="–"/>
              <a:defRPr/>
            </a:lvl2pPr>
            <a:lvl3pPr lvl="2" algn="l">
              <a:lnSpc>
                <a:spcPct val="110000"/>
              </a:lnSpc>
              <a:spcBef>
                <a:spcPts val="360"/>
              </a:spcBef>
              <a:spcAft>
                <a:spcPts val="0"/>
              </a:spcAft>
              <a:buSzPts val="1440"/>
              <a:buChar char="o"/>
              <a:defRPr/>
            </a:lvl3pPr>
            <a:lvl4pPr lvl="3" algn="l">
              <a:lnSpc>
                <a:spcPct val="110000"/>
              </a:lnSpc>
              <a:spcBef>
                <a:spcPts val="360"/>
              </a:spcBef>
              <a:spcAft>
                <a:spcPts val="0"/>
              </a:spcAft>
              <a:buSzPts val="1800"/>
              <a:buChar char="•"/>
              <a:defRPr/>
            </a:lvl4pPr>
            <a:lvl5pPr lvl="4" algn="l">
              <a:lnSpc>
                <a:spcPct val="110000"/>
              </a:lnSpc>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Clr>
                <a:schemeClr val="dk1"/>
              </a:buClr>
              <a:buSzPts val="1800"/>
              <a:buNone/>
              <a:defRPr/>
            </a:lvl8pPr>
            <a:lvl9pPr lvl="8" algn="l">
              <a:spcBef>
                <a:spcPts val="360"/>
              </a:spcBef>
              <a:spcAft>
                <a:spcPts val="0"/>
              </a:spcAft>
              <a:buClr>
                <a:schemeClr val="dk1"/>
              </a:buClr>
              <a:buSzPts val="1800"/>
              <a:buNone/>
              <a:defRPr/>
            </a:lvl9pPr>
          </a:lstStyle>
          <a:p>
            <a:endParaRPr/>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31"/>
          <p:cNvSpPr txBox="1">
            <a:spLocks noGrp="1"/>
          </p:cNvSpPr>
          <p:nvPr>
            <p:ph type="title"/>
          </p:nvPr>
        </p:nvSpPr>
        <p:spPr>
          <a:xfrm>
            <a:off x="131763" y="407670"/>
            <a:ext cx="6629400" cy="57199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1"/>
          <p:cNvSpPr txBox="1">
            <a:spLocks noGrp="1"/>
          </p:cNvSpPr>
          <p:nvPr>
            <p:ph type="body" idx="1"/>
          </p:nvPr>
        </p:nvSpPr>
        <p:spPr>
          <a:xfrm>
            <a:off x="130175" y="1129784"/>
            <a:ext cx="8686800" cy="3861197"/>
          </a:xfrm>
          <a:prstGeom prst="rect">
            <a:avLst/>
          </a:prstGeom>
          <a:noFill/>
          <a:ln>
            <a:noFill/>
          </a:ln>
        </p:spPr>
        <p:txBody>
          <a:bodyPr spcFirstLastPara="1" wrap="square" lIns="91425" tIns="45700" rIns="91425" bIns="45700" anchor="t" anchorCtr="0">
            <a:noAutofit/>
          </a:bodyPr>
          <a:lstStyle>
            <a:lvl1pPr marL="457200" lvl="0" indent="-342900" algn="l">
              <a:lnSpc>
                <a:spcPct val="110000"/>
              </a:lnSpc>
              <a:spcBef>
                <a:spcPts val="360"/>
              </a:spcBef>
              <a:spcAft>
                <a:spcPts val="0"/>
              </a:spcAft>
              <a:buSzPts val="1800"/>
              <a:buChar char="◼"/>
              <a:defRPr/>
            </a:lvl1pPr>
            <a:lvl2pPr marL="914400" lvl="1" indent="-342900" algn="l">
              <a:lnSpc>
                <a:spcPct val="110000"/>
              </a:lnSpc>
              <a:spcBef>
                <a:spcPts val="360"/>
              </a:spcBef>
              <a:spcAft>
                <a:spcPts val="0"/>
              </a:spcAft>
              <a:buSzPts val="1800"/>
              <a:buChar char="–"/>
              <a:defRPr/>
            </a:lvl2pPr>
            <a:lvl3pPr marL="1371600" lvl="2" indent="-320039" algn="l">
              <a:lnSpc>
                <a:spcPct val="110000"/>
              </a:lnSpc>
              <a:spcBef>
                <a:spcPts val="360"/>
              </a:spcBef>
              <a:spcAft>
                <a:spcPts val="0"/>
              </a:spcAft>
              <a:buSzPts val="1440"/>
              <a:buChar char="o"/>
              <a:defRPr/>
            </a:lvl3pPr>
            <a:lvl4pPr marL="1828800" lvl="3" indent="-342900" algn="l">
              <a:lnSpc>
                <a:spcPct val="110000"/>
              </a:lnSpc>
              <a:spcBef>
                <a:spcPts val="360"/>
              </a:spcBef>
              <a:spcAft>
                <a:spcPts val="0"/>
              </a:spcAft>
              <a:buSzPts val="1800"/>
              <a:buChar char="•"/>
              <a:defRPr/>
            </a:lvl4pPr>
            <a:lvl5pPr marL="2286000" lvl="4" indent="-342900" algn="l">
              <a:lnSpc>
                <a:spcPct val="110000"/>
              </a:lnSpc>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228600" algn="l">
              <a:spcBef>
                <a:spcPts val="360"/>
              </a:spcBef>
              <a:spcAft>
                <a:spcPts val="0"/>
              </a:spcAft>
              <a:buClr>
                <a:schemeClr val="dk1"/>
              </a:buClr>
              <a:buSzPts val="1800"/>
              <a:buNone/>
              <a:defRPr/>
            </a:lvl8pPr>
            <a:lvl9pPr marL="4114800" lvl="8" indent="-228600" algn="l">
              <a:spcBef>
                <a:spcPts val="360"/>
              </a:spcBef>
              <a:spcAft>
                <a:spcPts val="0"/>
              </a:spcAft>
              <a:buClr>
                <a:schemeClr val="dk1"/>
              </a:buClr>
              <a:buSzPts val="1800"/>
              <a:buNone/>
              <a:defRPr/>
            </a:lvl9pPr>
          </a:lstStyle>
          <a:p>
            <a:endParaRPr/>
          </a:p>
        </p:txBody>
      </p:sp>
      <p:sp>
        <p:nvSpPr>
          <p:cNvPr id="21" name="Google Shape;21;p31"/>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22" name="Google Shape;22;p31"/>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23" name="Google Shape;23;p3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Verdana"/>
                <a:ea typeface="Verdana"/>
                <a:cs typeface="Verdana"/>
                <a:sym typeface="Verdana"/>
              </a:defRPr>
            </a:lvl1pPr>
            <a:lvl2pPr marL="0" marR="0" lvl="1" indent="0" algn="l" rtl="0">
              <a:spcBef>
                <a:spcPts val="0"/>
              </a:spcBef>
              <a:buNone/>
              <a:defRPr sz="1800">
                <a:solidFill>
                  <a:schemeClr val="dk1"/>
                </a:solidFill>
                <a:latin typeface="Verdana"/>
                <a:ea typeface="Verdana"/>
                <a:cs typeface="Verdana"/>
                <a:sym typeface="Verdana"/>
              </a:defRPr>
            </a:lvl2pPr>
            <a:lvl3pPr marL="0" marR="0" lvl="2" indent="0" algn="l" rtl="0">
              <a:spcBef>
                <a:spcPts val="0"/>
              </a:spcBef>
              <a:buNone/>
              <a:defRPr sz="1800">
                <a:solidFill>
                  <a:schemeClr val="dk1"/>
                </a:solidFill>
                <a:latin typeface="Verdana"/>
                <a:ea typeface="Verdana"/>
                <a:cs typeface="Verdana"/>
                <a:sym typeface="Verdana"/>
              </a:defRPr>
            </a:lvl3pPr>
            <a:lvl4pPr marL="0" marR="0" lvl="3" indent="0" algn="l" rtl="0">
              <a:spcBef>
                <a:spcPts val="0"/>
              </a:spcBef>
              <a:buNone/>
              <a:defRPr sz="1800">
                <a:solidFill>
                  <a:schemeClr val="dk1"/>
                </a:solidFill>
                <a:latin typeface="Verdana"/>
                <a:ea typeface="Verdana"/>
                <a:cs typeface="Verdana"/>
                <a:sym typeface="Verdana"/>
              </a:defRPr>
            </a:lvl4pPr>
            <a:lvl5pPr marL="0" marR="0" lvl="4" indent="0" algn="l" rtl="0">
              <a:spcBef>
                <a:spcPts val="0"/>
              </a:spcBef>
              <a:buNone/>
              <a:defRPr sz="1800">
                <a:solidFill>
                  <a:schemeClr val="dk1"/>
                </a:solidFill>
                <a:latin typeface="Verdana"/>
                <a:ea typeface="Verdana"/>
                <a:cs typeface="Verdana"/>
                <a:sym typeface="Verdana"/>
              </a:defRPr>
            </a:lvl5pPr>
            <a:lvl6pPr marL="0" marR="0" lvl="5" indent="0" algn="l" rtl="0">
              <a:spcBef>
                <a:spcPts val="0"/>
              </a:spcBef>
              <a:buNone/>
              <a:defRPr sz="1800">
                <a:solidFill>
                  <a:schemeClr val="dk1"/>
                </a:solidFill>
                <a:latin typeface="Verdana"/>
                <a:ea typeface="Verdana"/>
                <a:cs typeface="Verdana"/>
                <a:sym typeface="Verdana"/>
              </a:defRPr>
            </a:lvl6pPr>
            <a:lvl7pPr marL="0" marR="0" lvl="6" indent="0" algn="l" rtl="0">
              <a:spcBef>
                <a:spcPts val="0"/>
              </a:spcBef>
              <a:buNone/>
              <a:defRPr sz="1800">
                <a:solidFill>
                  <a:schemeClr val="dk1"/>
                </a:solidFill>
                <a:latin typeface="Verdana"/>
                <a:ea typeface="Verdana"/>
                <a:cs typeface="Verdana"/>
                <a:sym typeface="Verdana"/>
              </a:defRPr>
            </a:lvl7pPr>
            <a:lvl8pPr marL="0" marR="0" lvl="7" indent="0" algn="l" rtl="0">
              <a:spcBef>
                <a:spcPts val="0"/>
              </a:spcBef>
              <a:buNone/>
              <a:defRPr sz="1800">
                <a:solidFill>
                  <a:schemeClr val="dk1"/>
                </a:solidFill>
                <a:latin typeface="Verdana"/>
                <a:ea typeface="Verdana"/>
                <a:cs typeface="Verdana"/>
                <a:sym typeface="Verdana"/>
              </a:defRPr>
            </a:lvl8pPr>
            <a:lvl9pPr marL="0" marR="0" lvl="8" indent="0" algn="l" rtl="0">
              <a:spcBef>
                <a:spcPts val="0"/>
              </a:spcBef>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017 Title Only">
  <p:cSld name="2017 Title Only">
    <p:spTree>
      <p:nvGrpSpPr>
        <p:cNvPr id="1" name="Shape 24"/>
        <p:cNvGrpSpPr/>
        <p:nvPr/>
      </p:nvGrpSpPr>
      <p:grpSpPr>
        <a:xfrm>
          <a:off x="0" y="0"/>
          <a:ext cx="0" cy="0"/>
          <a:chOff x="0" y="0"/>
          <a:chExt cx="0" cy="0"/>
        </a:xfrm>
      </p:grpSpPr>
      <p:sp>
        <p:nvSpPr>
          <p:cNvPr id="25" name="Google Shape;25;p32"/>
          <p:cNvSpPr txBox="1">
            <a:spLocks noGrp="1"/>
          </p:cNvSpPr>
          <p:nvPr>
            <p:ph type="title"/>
          </p:nvPr>
        </p:nvSpPr>
        <p:spPr>
          <a:xfrm>
            <a:off x="139336" y="147949"/>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017 Title and Content">
  <p:cSld name="2017 Title and Content">
    <p:spTree>
      <p:nvGrpSpPr>
        <p:cNvPr id="1" name="Shape 26"/>
        <p:cNvGrpSpPr/>
        <p:nvPr/>
      </p:nvGrpSpPr>
      <p:grpSpPr>
        <a:xfrm>
          <a:off x="0" y="0"/>
          <a:ext cx="0" cy="0"/>
          <a:chOff x="0" y="0"/>
          <a:chExt cx="0" cy="0"/>
        </a:xfrm>
      </p:grpSpPr>
      <p:sp>
        <p:nvSpPr>
          <p:cNvPr id="27" name="Google Shape;27;p33"/>
          <p:cNvSpPr txBox="1">
            <a:spLocks noGrp="1"/>
          </p:cNvSpPr>
          <p:nvPr>
            <p:ph type="body" idx="1"/>
          </p:nvPr>
        </p:nvSpPr>
        <p:spPr>
          <a:xfrm>
            <a:off x="130628" y="1099466"/>
            <a:ext cx="8686800" cy="3771900"/>
          </a:xfrm>
          <a:prstGeom prst="rect">
            <a:avLst/>
          </a:prstGeom>
          <a:noFill/>
          <a:ln>
            <a:noFill/>
          </a:ln>
        </p:spPr>
        <p:txBody>
          <a:bodyPr spcFirstLastPara="1" wrap="square" lIns="91425" tIns="45700" rIns="91425" bIns="45700" anchor="t" anchorCtr="0">
            <a:normAutofit/>
          </a:bodyPr>
          <a:lstStyle>
            <a:lvl1pPr marL="457200" marR="0" lvl="0" indent="-342900" algn="l">
              <a:lnSpc>
                <a:spcPct val="110000"/>
              </a:lnSpc>
              <a:spcBef>
                <a:spcPts val="360"/>
              </a:spcBef>
              <a:spcAft>
                <a:spcPts val="0"/>
              </a:spcAft>
              <a:buClr>
                <a:srgbClr val="4F81BD"/>
              </a:buClr>
              <a:buSzPts val="1800"/>
              <a:buFont typeface="Noto Sans Symbols"/>
              <a:buChar char="◼"/>
              <a:defRPr/>
            </a:lvl1pPr>
            <a:lvl2pPr marL="914400" marR="0" lvl="1" indent="-330200" algn="l">
              <a:lnSpc>
                <a:spcPct val="110000"/>
              </a:lnSpc>
              <a:spcBef>
                <a:spcPts val="320"/>
              </a:spcBef>
              <a:spcAft>
                <a:spcPts val="0"/>
              </a:spcAft>
              <a:buClr>
                <a:srgbClr val="4F81BD"/>
              </a:buClr>
              <a:buSzPts val="1600"/>
              <a:buFont typeface="Verdana"/>
              <a:buChar char="–"/>
              <a:defRPr/>
            </a:lvl2pPr>
            <a:lvl3pPr marL="1371600" marR="0" lvl="2" indent="-309880" algn="l">
              <a:lnSpc>
                <a:spcPct val="110000"/>
              </a:lnSpc>
              <a:spcBef>
                <a:spcPts val="320"/>
              </a:spcBef>
              <a:spcAft>
                <a:spcPts val="0"/>
              </a:spcAft>
              <a:buClr>
                <a:srgbClr val="4F81BD"/>
              </a:buClr>
              <a:buSzPts val="1280"/>
              <a:buFont typeface="Courier New"/>
              <a:buChar char="o"/>
              <a:defRPr/>
            </a:lvl3pPr>
            <a:lvl4pPr marL="1828800" marR="0" lvl="3" indent="-330200" algn="l">
              <a:lnSpc>
                <a:spcPct val="110000"/>
              </a:lnSpc>
              <a:spcBef>
                <a:spcPts val="320"/>
              </a:spcBef>
              <a:spcAft>
                <a:spcPts val="0"/>
              </a:spcAft>
              <a:buClr>
                <a:srgbClr val="4F81BD"/>
              </a:buClr>
              <a:buSzPts val="1600"/>
              <a:buFont typeface="Arial"/>
              <a:buChar char="•"/>
              <a:defRPr/>
            </a:lvl4pPr>
            <a:lvl5pPr marL="2286000" marR="0" lvl="4" indent="-330200" algn="l">
              <a:lnSpc>
                <a:spcPct val="110000"/>
              </a:lnSpc>
              <a:spcBef>
                <a:spcPts val="320"/>
              </a:spcBef>
              <a:spcAft>
                <a:spcPts val="0"/>
              </a:spcAft>
              <a:buClr>
                <a:srgbClr val="4F81BD"/>
              </a:buClr>
              <a:buSzPts val="1600"/>
              <a:buFont typeface="Arial"/>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228600" algn="l">
              <a:spcBef>
                <a:spcPts val="360"/>
              </a:spcBef>
              <a:spcAft>
                <a:spcPts val="0"/>
              </a:spcAft>
              <a:buClr>
                <a:schemeClr val="dk1"/>
              </a:buClr>
              <a:buSzPts val="1800"/>
              <a:buNone/>
              <a:defRPr/>
            </a:lvl8pPr>
            <a:lvl9pPr marL="4114800" lvl="8" indent="-228600" algn="l">
              <a:spcBef>
                <a:spcPts val="360"/>
              </a:spcBef>
              <a:spcAft>
                <a:spcPts val="0"/>
              </a:spcAft>
              <a:buClr>
                <a:schemeClr val="dk1"/>
              </a:buClr>
              <a:buSzPts val="1800"/>
              <a:buNone/>
              <a:defRPr/>
            </a:lvl9pPr>
          </a:lstStyle>
          <a:p>
            <a:endParaRPr/>
          </a:p>
        </p:txBody>
      </p:sp>
      <p:sp>
        <p:nvSpPr>
          <p:cNvPr id="28" name="Google Shape;28;p33"/>
          <p:cNvSpPr txBox="1">
            <a:spLocks noGrp="1"/>
          </p:cNvSpPr>
          <p:nvPr>
            <p:ph type="title"/>
          </p:nvPr>
        </p:nvSpPr>
        <p:spPr>
          <a:xfrm>
            <a:off x="139336" y="139067"/>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017 Two Content">
  <p:cSld name="2017 Two Content">
    <p:spTree>
      <p:nvGrpSpPr>
        <p:cNvPr id="1" name="Shape 29"/>
        <p:cNvGrpSpPr/>
        <p:nvPr/>
      </p:nvGrpSpPr>
      <p:grpSpPr>
        <a:xfrm>
          <a:off x="0" y="0"/>
          <a:ext cx="0" cy="0"/>
          <a:chOff x="0" y="0"/>
          <a:chExt cx="0" cy="0"/>
        </a:xfrm>
      </p:grpSpPr>
      <p:sp>
        <p:nvSpPr>
          <p:cNvPr id="30" name="Google Shape;30;p34"/>
          <p:cNvSpPr txBox="1">
            <a:spLocks noGrp="1"/>
          </p:cNvSpPr>
          <p:nvPr>
            <p:ph type="body" idx="1"/>
          </p:nvPr>
        </p:nvSpPr>
        <p:spPr>
          <a:xfrm>
            <a:off x="118836" y="1093744"/>
            <a:ext cx="4343400" cy="3771900"/>
          </a:xfrm>
          <a:prstGeom prst="rect">
            <a:avLst/>
          </a:prstGeom>
          <a:noFill/>
          <a:ln>
            <a:noFill/>
          </a:ln>
        </p:spPr>
        <p:txBody>
          <a:bodyPr spcFirstLastPara="1" wrap="square" lIns="91425" tIns="45700" rIns="91425" bIns="45700" anchor="t" anchorCtr="0">
            <a:normAutofit/>
          </a:bodyPr>
          <a:lstStyle>
            <a:lvl1pPr marL="457200" marR="0" lvl="0" indent="-342900" algn="l">
              <a:lnSpc>
                <a:spcPct val="110000"/>
              </a:lnSpc>
              <a:spcBef>
                <a:spcPts val="360"/>
              </a:spcBef>
              <a:spcAft>
                <a:spcPts val="0"/>
              </a:spcAft>
              <a:buClr>
                <a:schemeClr val="accent1"/>
              </a:buClr>
              <a:buSzPts val="1800"/>
              <a:buFont typeface="Noto Sans Symbols"/>
              <a:buChar char="◼"/>
              <a:defRPr sz="1800">
                <a:latin typeface="Arial"/>
                <a:ea typeface="Arial"/>
                <a:cs typeface="Arial"/>
                <a:sym typeface="Arial"/>
              </a:defRPr>
            </a:lvl1pPr>
            <a:lvl2pPr marL="914400" marR="0" lvl="1" indent="-330200" algn="l">
              <a:lnSpc>
                <a:spcPct val="110000"/>
              </a:lnSpc>
              <a:spcBef>
                <a:spcPts val="320"/>
              </a:spcBef>
              <a:spcAft>
                <a:spcPts val="0"/>
              </a:spcAft>
              <a:buClr>
                <a:schemeClr val="accent1"/>
              </a:buClr>
              <a:buSzPts val="1600"/>
              <a:buFont typeface="Verdana"/>
              <a:buChar char="–"/>
              <a:defRPr sz="1600">
                <a:latin typeface="Arial"/>
                <a:ea typeface="Arial"/>
                <a:cs typeface="Arial"/>
                <a:sym typeface="Arial"/>
              </a:defRPr>
            </a:lvl2pPr>
            <a:lvl3pPr marL="1371600" marR="0" lvl="2" indent="-309880" algn="l">
              <a:lnSpc>
                <a:spcPct val="110000"/>
              </a:lnSpc>
              <a:spcBef>
                <a:spcPts val="320"/>
              </a:spcBef>
              <a:spcAft>
                <a:spcPts val="0"/>
              </a:spcAft>
              <a:buClr>
                <a:schemeClr val="accent1"/>
              </a:buClr>
              <a:buSzPts val="1280"/>
              <a:buFont typeface="Courier New"/>
              <a:buChar char="o"/>
              <a:defRPr sz="1600">
                <a:latin typeface="Arial"/>
                <a:ea typeface="Arial"/>
                <a:cs typeface="Arial"/>
                <a:sym typeface="Arial"/>
              </a:defRPr>
            </a:lvl3pPr>
            <a:lvl4pPr marL="1828800" marR="0" lvl="3"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4pPr>
            <a:lvl5pPr marL="2286000" marR="0" lvl="4"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31" name="Google Shape;31;p34"/>
          <p:cNvSpPr txBox="1">
            <a:spLocks noGrp="1"/>
          </p:cNvSpPr>
          <p:nvPr>
            <p:ph type="body" idx="2"/>
          </p:nvPr>
        </p:nvSpPr>
        <p:spPr>
          <a:xfrm>
            <a:off x="4648200" y="1093744"/>
            <a:ext cx="4343400" cy="3771900"/>
          </a:xfrm>
          <a:prstGeom prst="rect">
            <a:avLst/>
          </a:prstGeom>
          <a:noFill/>
          <a:ln>
            <a:noFill/>
          </a:ln>
        </p:spPr>
        <p:txBody>
          <a:bodyPr spcFirstLastPara="1" wrap="square" lIns="91425" tIns="45700" rIns="91425" bIns="45700" anchor="t" anchorCtr="0">
            <a:normAutofit/>
          </a:bodyPr>
          <a:lstStyle>
            <a:lvl1pPr marL="457200" marR="0" lvl="0" indent="-342900" algn="l">
              <a:lnSpc>
                <a:spcPct val="110000"/>
              </a:lnSpc>
              <a:spcBef>
                <a:spcPts val="360"/>
              </a:spcBef>
              <a:spcAft>
                <a:spcPts val="0"/>
              </a:spcAft>
              <a:buClr>
                <a:schemeClr val="accent1"/>
              </a:buClr>
              <a:buSzPts val="1800"/>
              <a:buFont typeface="Noto Sans Symbols"/>
              <a:buChar char="◼"/>
              <a:defRPr sz="1800">
                <a:latin typeface="Arial"/>
                <a:ea typeface="Arial"/>
                <a:cs typeface="Arial"/>
                <a:sym typeface="Arial"/>
              </a:defRPr>
            </a:lvl1pPr>
            <a:lvl2pPr marL="914400" marR="0" lvl="1" indent="-330200" algn="l">
              <a:lnSpc>
                <a:spcPct val="110000"/>
              </a:lnSpc>
              <a:spcBef>
                <a:spcPts val="320"/>
              </a:spcBef>
              <a:spcAft>
                <a:spcPts val="0"/>
              </a:spcAft>
              <a:buClr>
                <a:schemeClr val="accent1"/>
              </a:buClr>
              <a:buSzPts val="1600"/>
              <a:buFont typeface="Verdana"/>
              <a:buChar char="–"/>
              <a:defRPr sz="1600">
                <a:latin typeface="Arial"/>
                <a:ea typeface="Arial"/>
                <a:cs typeface="Arial"/>
                <a:sym typeface="Arial"/>
              </a:defRPr>
            </a:lvl2pPr>
            <a:lvl3pPr marL="1371600" marR="0" lvl="2" indent="-309880" algn="l">
              <a:lnSpc>
                <a:spcPct val="110000"/>
              </a:lnSpc>
              <a:spcBef>
                <a:spcPts val="320"/>
              </a:spcBef>
              <a:spcAft>
                <a:spcPts val="0"/>
              </a:spcAft>
              <a:buClr>
                <a:schemeClr val="accent1"/>
              </a:buClr>
              <a:buSzPts val="1280"/>
              <a:buFont typeface="Courier New"/>
              <a:buChar char="o"/>
              <a:defRPr sz="1600">
                <a:latin typeface="Arial"/>
                <a:ea typeface="Arial"/>
                <a:cs typeface="Arial"/>
                <a:sym typeface="Arial"/>
              </a:defRPr>
            </a:lvl3pPr>
            <a:lvl4pPr marL="1828800" marR="0" lvl="3"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4pPr>
            <a:lvl5pPr marL="2286000" marR="0" lvl="4"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32" name="Google Shape;32;p34"/>
          <p:cNvSpPr txBox="1">
            <a:spLocks noGrp="1"/>
          </p:cNvSpPr>
          <p:nvPr>
            <p:ph type="title"/>
          </p:nvPr>
        </p:nvSpPr>
        <p:spPr>
          <a:xfrm>
            <a:off x="139336" y="121303"/>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017 Section Header">
  <p:cSld name="2017 Section Header">
    <p:spTree>
      <p:nvGrpSpPr>
        <p:cNvPr id="1" name="Shape 33"/>
        <p:cNvGrpSpPr/>
        <p:nvPr/>
      </p:nvGrpSpPr>
      <p:grpSpPr>
        <a:xfrm>
          <a:off x="0" y="0"/>
          <a:ext cx="0" cy="0"/>
          <a:chOff x="0" y="0"/>
          <a:chExt cx="0" cy="0"/>
        </a:xfrm>
      </p:grpSpPr>
      <p:sp>
        <p:nvSpPr>
          <p:cNvPr id="34" name="Google Shape;34;p35"/>
          <p:cNvSpPr txBox="1">
            <a:spLocks noGrp="1"/>
          </p:cNvSpPr>
          <p:nvPr>
            <p:ph type="body" idx="1"/>
          </p:nvPr>
        </p:nvSpPr>
        <p:spPr>
          <a:xfrm>
            <a:off x="0" y="2180035"/>
            <a:ext cx="9144000" cy="1125140"/>
          </a:xfrm>
          <a:prstGeom prst="rect">
            <a:avLst/>
          </a:prstGeom>
          <a:noFill/>
          <a:ln>
            <a:noFill/>
          </a:ln>
        </p:spPr>
        <p:txBody>
          <a:bodyPr spcFirstLastPara="1" wrap="square" lIns="91425" tIns="45700" rIns="91425" bIns="45700" anchor="ctr" anchorCtr="0">
            <a:noAutofit/>
          </a:bodyPr>
          <a:lstStyle>
            <a:lvl1pPr marL="457200" lvl="0" indent="-228600" algn="ctr">
              <a:lnSpc>
                <a:spcPct val="110000"/>
              </a:lnSpc>
              <a:spcBef>
                <a:spcPts val="480"/>
              </a:spcBef>
              <a:spcAft>
                <a:spcPts val="0"/>
              </a:spcAft>
              <a:buSzPts val="2400"/>
              <a:buNone/>
              <a:defRPr sz="2400" b="0">
                <a:solidFill>
                  <a:schemeClr val="accent1"/>
                </a:solidFill>
                <a:latin typeface="Arial"/>
                <a:ea typeface="Arial"/>
                <a:cs typeface="Arial"/>
                <a:sym typeface="Arial"/>
              </a:defRPr>
            </a:lvl1pPr>
            <a:lvl2pPr marL="914400" lvl="1" indent="-228600" algn="l">
              <a:lnSpc>
                <a:spcPct val="110000"/>
              </a:lnSpc>
              <a:spcBef>
                <a:spcPts val="360"/>
              </a:spcBef>
              <a:spcAft>
                <a:spcPts val="0"/>
              </a:spcAft>
              <a:buSzPts val="1800"/>
              <a:buNone/>
              <a:defRPr sz="1800"/>
            </a:lvl2pPr>
            <a:lvl3pPr marL="1371600" lvl="2" indent="-228600" algn="l">
              <a:lnSpc>
                <a:spcPct val="110000"/>
              </a:lnSpc>
              <a:spcBef>
                <a:spcPts val="320"/>
              </a:spcBef>
              <a:spcAft>
                <a:spcPts val="0"/>
              </a:spcAft>
              <a:buSzPts val="1280"/>
              <a:buNone/>
              <a:defRPr sz="1600"/>
            </a:lvl3pPr>
            <a:lvl4pPr marL="1828800" lvl="3" indent="-228600" algn="l">
              <a:lnSpc>
                <a:spcPct val="110000"/>
              </a:lnSpc>
              <a:spcBef>
                <a:spcPts val="280"/>
              </a:spcBef>
              <a:spcAft>
                <a:spcPts val="0"/>
              </a:spcAft>
              <a:buSzPts val="1400"/>
              <a:buNone/>
              <a:defRPr sz="1400"/>
            </a:lvl4pPr>
            <a:lvl5pPr marL="2286000" lvl="4" indent="-228600" algn="l">
              <a:lnSpc>
                <a:spcPct val="110000"/>
              </a:lnSpc>
              <a:spcBef>
                <a:spcPts val="280"/>
              </a:spcBef>
              <a:spcAft>
                <a:spcPts val="0"/>
              </a:spcAft>
              <a:buSzPts val="1400"/>
              <a:buNone/>
              <a:defRPr sz="1400"/>
            </a:lvl5pPr>
            <a:lvl6pPr marL="2743200" lvl="5" indent="-228600" algn="l">
              <a:spcBef>
                <a:spcPts val="280"/>
              </a:spcBef>
              <a:spcAft>
                <a:spcPts val="0"/>
              </a:spcAft>
              <a:buSzPts val="1400"/>
              <a:buNone/>
              <a:defRPr sz="1400"/>
            </a:lvl6pPr>
            <a:lvl7pPr marL="3200400" lvl="6" indent="-228600" algn="l">
              <a:spcBef>
                <a:spcPts val="280"/>
              </a:spcBef>
              <a:spcAft>
                <a:spcPts val="0"/>
              </a:spcAft>
              <a:buSzPts val="1400"/>
              <a:buNone/>
              <a:defRPr sz="1400"/>
            </a:lvl7pPr>
            <a:lvl8pPr marL="3657600" lvl="7" indent="-228600" algn="l">
              <a:spcBef>
                <a:spcPts val="280"/>
              </a:spcBef>
              <a:spcAft>
                <a:spcPts val="0"/>
              </a:spcAft>
              <a:buClr>
                <a:schemeClr val="dk1"/>
              </a:buClr>
              <a:buSzPts val="1400"/>
              <a:buFont typeface="Verdana"/>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017 Blank" type="blank">
  <p:cSld name="BLANK">
    <p:spTree>
      <p:nvGrpSpPr>
        <p:cNvPr id="1" name="Shape 35"/>
        <p:cNvGrpSpPr/>
        <p:nvPr/>
      </p:nvGrpSpPr>
      <p:grpSpPr>
        <a:xfrm>
          <a:off x="0" y="0"/>
          <a:ext cx="0" cy="0"/>
          <a:chOff x="0" y="0"/>
          <a:chExt cx="0" cy="0"/>
        </a:xfrm>
      </p:grpSpPr>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017 1_3 Boxes">
  <p:cSld name="2017 1_3 Boxes">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139336" y="23601"/>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rgbClr val="006D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228600" y="3018773"/>
            <a:ext cx="8686800" cy="19202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39" name="Google Shape;39;p37"/>
          <p:cNvSpPr txBox="1">
            <a:spLocks noGrp="1"/>
          </p:cNvSpPr>
          <p:nvPr>
            <p:ph type="body" idx="2"/>
          </p:nvPr>
        </p:nvSpPr>
        <p:spPr>
          <a:xfrm>
            <a:off x="228600" y="1002573"/>
            <a:ext cx="8686800" cy="19202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017 4 Boxes">
  <p:cSld name="2017 4 Boxes">
    <p:spTree>
      <p:nvGrpSpPr>
        <p:cNvPr id="1" name="Shape 40"/>
        <p:cNvGrpSpPr/>
        <p:nvPr/>
      </p:nvGrpSpPr>
      <p:grpSpPr>
        <a:xfrm>
          <a:off x="0" y="0"/>
          <a:ext cx="0" cy="0"/>
          <a:chOff x="0" y="0"/>
          <a:chExt cx="0" cy="0"/>
        </a:xfrm>
      </p:grpSpPr>
      <p:sp>
        <p:nvSpPr>
          <p:cNvPr id="41" name="Google Shape;41;p38"/>
          <p:cNvSpPr txBox="1">
            <a:spLocks noGrp="1"/>
          </p:cNvSpPr>
          <p:nvPr>
            <p:ph type="title"/>
          </p:nvPr>
        </p:nvSpPr>
        <p:spPr>
          <a:xfrm>
            <a:off x="139336" y="112421"/>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8"/>
          <p:cNvSpPr txBox="1">
            <a:spLocks noGrp="1"/>
          </p:cNvSpPr>
          <p:nvPr>
            <p:ph type="body" idx="1"/>
          </p:nvPr>
        </p:nvSpPr>
        <p:spPr>
          <a:xfrm>
            <a:off x="223838" y="1004058"/>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3" name="Google Shape;43;p38"/>
          <p:cNvSpPr txBox="1">
            <a:spLocks noGrp="1"/>
          </p:cNvSpPr>
          <p:nvPr>
            <p:ph type="body" idx="2"/>
          </p:nvPr>
        </p:nvSpPr>
        <p:spPr>
          <a:xfrm>
            <a:off x="4703134" y="1004058"/>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4" name="Google Shape;44;p38"/>
          <p:cNvSpPr txBox="1">
            <a:spLocks noGrp="1"/>
          </p:cNvSpPr>
          <p:nvPr>
            <p:ph type="body" idx="3"/>
          </p:nvPr>
        </p:nvSpPr>
        <p:spPr>
          <a:xfrm>
            <a:off x="228600" y="3028950"/>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5" name="Google Shape;45;p38"/>
          <p:cNvSpPr txBox="1">
            <a:spLocks noGrp="1"/>
          </p:cNvSpPr>
          <p:nvPr>
            <p:ph type="body" idx="4"/>
          </p:nvPr>
        </p:nvSpPr>
        <p:spPr>
          <a:xfrm>
            <a:off x="4707896" y="3028950"/>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017 3 Boxes">
  <p:cSld name="2017 3 Boxes">
    <p:spTree>
      <p:nvGrpSpPr>
        <p:cNvPr id="1" name="Shape 46"/>
        <p:cNvGrpSpPr/>
        <p:nvPr/>
      </p:nvGrpSpPr>
      <p:grpSpPr>
        <a:xfrm>
          <a:off x="0" y="0"/>
          <a:ext cx="0" cy="0"/>
          <a:chOff x="0" y="0"/>
          <a:chExt cx="0" cy="0"/>
        </a:xfrm>
      </p:grpSpPr>
      <p:sp>
        <p:nvSpPr>
          <p:cNvPr id="47" name="Google Shape;47;p39"/>
          <p:cNvSpPr txBox="1">
            <a:spLocks noGrp="1"/>
          </p:cNvSpPr>
          <p:nvPr>
            <p:ph type="title"/>
          </p:nvPr>
        </p:nvSpPr>
        <p:spPr>
          <a:xfrm>
            <a:off x="139336" y="121303"/>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9"/>
          <p:cNvSpPr txBox="1">
            <a:spLocks noGrp="1"/>
          </p:cNvSpPr>
          <p:nvPr>
            <p:ph type="body" idx="1"/>
          </p:nvPr>
        </p:nvSpPr>
        <p:spPr>
          <a:xfrm>
            <a:off x="223838" y="1004208"/>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9" name="Google Shape;49;p39"/>
          <p:cNvSpPr txBox="1">
            <a:spLocks noGrp="1"/>
          </p:cNvSpPr>
          <p:nvPr>
            <p:ph type="body" idx="2"/>
          </p:nvPr>
        </p:nvSpPr>
        <p:spPr>
          <a:xfrm>
            <a:off x="4701367" y="1004208"/>
            <a:ext cx="4256315"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50" name="Google Shape;50;p39"/>
          <p:cNvSpPr txBox="1">
            <a:spLocks noGrp="1"/>
          </p:cNvSpPr>
          <p:nvPr>
            <p:ph type="body" idx="3"/>
          </p:nvPr>
        </p:nvSpPr>
        <p:spPr>
          <a:xfrm>
            <a:off x="228600" y="3019343"/>
            <a:ext cx="8675914" cy="19202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9"/>
          <p:cNvPicPr preferRelativeResize="0"/>
          <p:nvPr/>
        </p:nvPicPr>
        <p:blipFill rotWithShape="1">
          <a:blip r:embed="rId12">
            <a:alphaModFix/>
          </a:blip>
          <a:srcRect/>
          <a:stretch/>
        </p:blipFill>
        <p:spPr>
          <a:xfrm>
            <a:off x="8738709" y="2379"/>
            <a:ext cx="405291" cy="405291"/>
          </a:xfrm>
          <a:prstGeom prst="rect">
            <a:avLst/>
          </a:prstGeom>
          <a:noFill/>
          <a:ln>
            <a:noFill/>
          </a:ln>
        </p:spPr>
      </p:pic>
      <p:sp>
        <p:nvSpPr>
          <p:cNvPr id="11" name="Google Shape;11;p29"/>
          <p:cNvSpPr txBox="1">
            <a:spLocks noGrp="1"/>
          </p:cNvSpPr>
          <p:nvPr>
            <p:ph type="body" idx="1"/>
          </p:nvPr>
        </p:nvSpPr>
        <p:spPr>
          <a:xfrm>
            <a:off x="130175" y="1129784"/>
            <a:ext cx="8686800" cy="3861197"/>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0000"/>
              </a:lnSpc>
              <a:spcBef>
                <a:spcPts val="360"/>
              </a:spcBef>
              <a:spcAft>
                <a:spcPts val="0"/>
              </a:spcAft>
              <a:buClr>
                <a:schemeClr val="accent1"/>
              </a:buClr>
              <a:buSzPts val="1800"/>
              <a:buFont typeface="Noto Sans Symbols"/>
              <a:buChar char="◼"/>
              <a:defRPr sz="1800" b="0" i="0" u="none" strike="noStrike" cap="none">
                <a:solidFill>
                  <a:schemeClr val="dk1"/>
                </a:solidFill>
                <a:latin typeface="Arial"/>
                <a:ea typeface="Arial"/>
                <a:cs typeface="Arial"/>
                <a:sym typeface="Arial"/>
              </a:defRPr>
            </a:lvl1pPr>
            <a:lvl2pPr marL="914400" marR="0" lvl="1" indent="-330200" algn="l" rtl="0">
              <a:lnSpc>
                <a:spcPct val="110000"/>
              </a:lnSpc>
              <a:spcBef>
                <a:spcPts val="320"/>
              </a:spcBef>
              <a:spcAft>
                <a:spcPts val="0"/>
              </a:spcAft>
              <a:buClr>
                <a:schemeClr val="accent1"/>
              </a:buClr>
              <a:buSzPts val="1600"/>
              <a:buFont typeface="Verdana"/>
              <a:buChar char="–"/>
              <a:defRPr sz="1600" b="0" i="0" u="none" strike="noStrike" cap="none">
                <a:solidFill>
                  <a:schemeClr val="dk1"/>
                </a:solidFill>
                <a:latin typeface="Arial"/>
                <a:ea typeface="Arial"/>
                <a:cs typeface="Arial"/>
                <a:sym typeface="Arial"/>
              </a:defRPr>
            </a:lvl2pPr>
            <a:lvl3pPr marL="1371600" marR="0" lvl="2" indent="-309880" algn="l" rtl="0">
              <a:lnSpc>
                <a:spcPct val="110000"/>
              </a:lnSpc>
              <a:spcBef>
                <a:spcPts val="320"/>
              </a:spcBef>
              <a:spcAft>
                <a:spcPts val="0"/>
              </a:spcAft>
              <a:buClr>
                <a:schemeClr val="accent1"/>
              </a:buClr>
              <a:buSzPts val="1280"/>
              <a:buFont typeface="Courier New"/>
              <a:buChar char="o"/>
              <a:defRPr sz="1600" b="0" i="0" u="none" strike="noStrike" cap="none">
                <a:solidFill>
                  <a:schemeClr val="dk1"/>
                </a:solidFill>
                <a:latin typeface="Arial"/>
                <a:ea typeface="Arial"/>
                <a:cs typeface="Arial"/>
                <a:sym typeface="Arial"/>
              </a:defRPr>
            </a:lvl3pPr>
            <a:lvl4pPr marL="1828800" marR="0" lvl="3" indent="-330200" algn="l" rtl="0">
              <a:lnSpc>
                <a:spcPct val="11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1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rgbClr val="3374D4"/>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spcBef>
                <a:spcPts val="360"/>
              </a:spcBef>
              <a:spcAft>
                <a:spcPts val="0"/>
              </a:spcAft>
              <a:buClr>
                <a:srgbClr val="3374D4"/>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228600" algn="l"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8pPr>
            <a:lvl9pPr marL="4114800" marR="0" lvl="8" indent="-22860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 name="Google Shape;12;p29"/>
          <p:cNvSpPr txBox="1">
            <a:spLocks noGrp="1"/>
          </p:cNvSpPr>
          <p:nvPr>
            <p:ph type="title"/>
          </p:nvPr>
        </p:nvSpPr>
        <p:spPr>
          <a:xfrm>
            <a:off x="131763" y="407670"/>
            <a:ext cx="6629400" cy="571994"/>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000" b="0" i="0" u="none" strike="noStrike" cap="none">
                <a:solidFill>
                  <a:schemeClr val="accent1"/>
                </a:solidFill>
                <a:latin typeface="Arial"/>
                <a:ea typeface="Arial"/>
                <a:cs typeface="Arial"/>
                <a:sym typeface="Arial"/>
              </a:defRPr>
            </a:lvl1pPr>
            <a:lvl2pPr marR="0" lvl="1"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2pPr>
            <a:lvl3pPr marR="0" lvl="2"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3pPr>
            <a:lvl4pPr marR="0" lvl="3"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4pPr>
            <a:lvl5pPr marR="0" lvl="4"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5pPr>
            <a:lvl6pPr marR="0" lvl="5"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6pPr>
            <a:lvl7pPr marR="0" lvl="6"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7pPr>
            <a:lvl8pPr marR="0" lvl="7"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8pPr>
            <a:lvl9pPr marR="0" lvl="8"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9pPr>
          </a:lstStyle>
          <a:p>
            <a:endParaRPr/>
          </a:p>
        </p:txBody>
      </p:sp>
      <p:sp>
        <p:nvSpPr>
          <p:cNvPr id="13" name="Google Shape;13;p29"/>
          <p:cNvSpPr txBox="1"/>
          <p:nvPr/>
        </p:nvSpPr>
        <p:spPr>
          <a:xfrm>
            <a:off x="8773388" y="4941046"/>
            <a:ext cx="370614" cy="20005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700"/>
              <a:buFont typeface="Verdana"/>
              <a:buNone/>
            </a:pPr>
            <a:r>
              <a:rPr lang="en-US" sz="700" b="0" i="0" u="none" strike="noStrike" cap="none">
                <a:solidFill>
                  <a:srgbClr val="000000"/>
                </a:solidFill>
                <a:latin typeface="Verdana"/>
                <a:ea typeface="Verdana"/>
                <a:cs typeface="Verdana"/>
                <a:sym typeface="Verdana"/>
              </a:rPr>
              <a:t> </a:t>
            </a:r>
            <a:fld id="{00000000-1234-1234-1234-123412341234}" type="slidenum">
              <a:rPr lang="en-US" sz="700" b="0" i="0" u="none" strike="noStrike" cap="none">
                <a:solidFill>
                  <a:srgbClr val="000000"/>
                </a:solidFill>
                <a:latin typeface="Verdana"/>
                <a:ea typeface="Verdana"/>
                <a:cs typeface="Verdana"/>
                <a:sym typeface="Verdana"/>
              </a:rPr>
              <a:t>‹#›</a:t>
            </a:fld>
            <a:endParaRPr sz="700" b="0" i="0" u="none" strike="noStrike" cap="none">
              <a:solidFill>
                <a:srgbClr val="000000"/>
              </a:solidFill>
              <a:latin typeface="Verdana"/>
              <a:ea typeface="Verdana"/>
              <a:cs typeface="Verdana"/>
              <a:sym typeface="Verdana"/>
            </a:endParaRPr>
          </a:p>
        </p:txBody>
      </p:sp>
      <p:sp>
        <p:nvSpPr>
          <p:cNvPr id="14" name="Google Shape;14;p29"/>
          <p:cNvSpPr/>
          <p:nvPr/>
        </p:nvSpPr>
        <p:spPr>
          <a:xfrm>
            <a:off x="0" y="0"/>
            <a:ext cx="8738709" cy="407670"/>
          </a:xfrm>
          <a:prstGeom prst="rect">
            <a:avLst/>
          </a:prstGeom>
          <a:gradFill>
            <a:gsLst>
              <a:gs pos="0">
                <a:srgbClr val="F4F7FB"/>
              </a:gs>
              <a:gs pos="11000">
                <a:schemeClr val="lt1"/>
              </a:gs>
              <a:gs pos="100000">
                <a:srgbClr val="D3930D"/>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Verdana"/>
              <a:buNone/>
            </a:pPr>
            <a:endParaRPr sz="1600" b="0" i="0" u="none" strike="noStrike" cap="none">
              <a:solidFill>
                <a:schemeClr val="dk1"/>
              </a:solidFill>
              <a:latin typeface="Verdana"/>
              <a:ea typeface="Verdana"/>
              <a:cs typeface="Verdana"/>
              <a:sym typeface="Verdana"/>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wipe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3.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6" name="Picture 5" descr="A picture containing diagram&#10;&#10;Description automatically generated">
            <a:extLst>
              <a:ext uri="{FF2B5EF4-FFF2-40B4-BE49-F238E27FC236}">
                <a16:creationId xmlns:a16="http://schemas.microsoft.com/office/drawing/2014/main" id="{C013ADA5-B4B6-4310-B0AD-2CD0CF3BA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49"/>
            <a:ext cx="9144000" cy="5151549"/>
          </a:xfrm>
          <a:prstGeom prst="rect">
            <a:avLst/>
          </a:prstGeom>
        </p:spPr>
      </p:pic>
      <p:sp>
        <p:nvSpPr>
          <p:cNvPr id="55" name="Google Shape;55;p1"/>
          <p:cNvSpPr txBox="1">
            <a:spLocks noGrp="1"/>
          </p:cNvSpPr>
          <p:nvPr>
            <p:ph type="ctrTitle"/>
          </p:nvPr>
        </p:nvSpPr>
        <p:spPr>
          <a:xfrm>
            <a:off x="908400" y="857046"/>
            <a:ext cx="7327200" cy="1102500"/>
          </a:xfrm>
          <a:prstGeom prst="rect">
            <a:avLst/>
          </a:prstGeom>
          <a:noFill/>
          <a:ln>
            <a:noFill/>
          </a:ln>
        </p:spPr>
        <p:txBody>
          <a:bodyPr spcFirstLastPara="1" wrap="square" lIns="0" tIns="0" rIns="0" bIns="0" anchor="b" anchorCtr="0">
            <a:noAutofit/>
          </a:bodyPr>
          <a:lstStyle/>
          <a:p>
            <a:pPr marL="0" lvl="0" indent="0" algn="ctr" rtl="0">
              <a:lnSpc>
                <a:spcPct val="110000"/>
              </a:lnSpc>
              <a:spcBef>
                <a:spcPts val="0"/>
              </a:spcBef>
              <a:spcAft>
                <a:spcPts val="0"/>
              </a:spcAft>
              <a:buNone/>
            </a:pPr>
            <a:r>
              <a:rPr lang="en-US" sz="2400" dirty="0">
                <a:solidFill>
                  <a:srgbClr val="2D516B"/>
                </a:solidFill>
              </a:rPr>
              <a:t>The past, present and future of the Proteomics Research Group: DIA, beer and </a:t>
            </a:r>
            <a:r>
              <a:rPr lang="en-US" sz="2400" dirty="0" err="1">
                <a:solidFill>
                  <a:srgbClr val="2D516B"/>
                </a:solidFill>
              </a:rPr>
              <a:t>glycoproteomics</a:t>
            </a:r>
            <a:endParaRPr sz="2400" dirty="0">
              <a:solidFill>
                <a:srgbClr val="2D516B"/>
              </a:solidFill>
            </a:endParaRPr>
          </a:p>
        </p:txBody>
      </p:sp>
      <p:sp>
        <p:nvSpPr>
          <p:cNvPr id="56" name="Google Shape;56;p1"/>
          <p:cNvSpPr txBox="1">
            <a:spLocks noGrp="1"/>
          </p:cNvSpPr>
          <p:nvPr>
            <p:ph type="subTitle" idx="1"/>
          </p:nvPr>
        </p:nvSpPr>
        <p:spPr>
          <a:xfrm>
            <a:off x="0" y="2129415"/>
            <a:ext cx="9144000" cy="971550"/>
          </a:xfrm>
          <a:prstGeom prst="rect">
            <a:avLst/>
          </a:prstGeom>
          <a:noFill/>
          <a:ln>
            <a:noFill/>
          </a:ln>
        </p:spPr>
        <p:txBody>
          <a:bodyPr spcFirstLastPara="1" wrap="square" lIns="91425" tIns="45700" rIns="91425" bIns="45700" anchor="t" anchorCtr="0">
            <a:noAutofit/>
          </a:bodyPr>
          <a:lstStyle/>
          <a:p>
            <a:pPr marL="233361" lvl="1" indent="0" algn="ctr" rtl="0">
              <a:lnSpc>
                <a:spcPct val="110000"/>
              </a:lnSpc>
              <a:spcBef>
                <a:spcPts val="0"/>
              </a:spcBef>
              <a:spcAft>
                <a:spcPts val="0"/>
              </a:spcAft>
              <a:buSzPts val="1600"/>
              <a:buNone/>
            </a:pPr>
            <a:r>
              <a:rPr lang="en-US" dirty="0">
                <a:solidFill>
                  <a:srgbClr val="2D516B"/>
                </a:solidFill>
              </a:rPr>
              <a:t>ABRF Proteomics Research Group</a:t>
            </a:r>
            <a:endParaRPr dirty="0">
              <a:solidFill>
                <a:srgbClr val="2D516B"/>
              </a:solidFill>
            </a:endParaRPr>
          </a:p>
          <a:p>
            <a:pPr marL="233361" lvl="1" indent="0" algn="ctr">
              <a:spcBef>
                <a:spcPts val="320"/>
              </a:spcBef>
              <a:buSzPts val="1600"/>
              <a:buNone/>
            </a:pPr>
            <a:r>
              <a:rPr lang="en-US" dirty="0">
                <a:solidFill>
                  <a:srgbClr val="2D516B"/>
                </a:solidFill>
              </a:rPr>
              <a:t>https://www.abrf.org/proteomics-prg-</a:t>
            </a:r>
            <a:endParaRPr dirty="0">
              <a:solidFill>
                <a:srgbClr val="2D516B"/>
              </a:solidFill>
            </a:endParaRPr>
          </a:p>
        </p:txBody>
      </p:sp>
      <p:sp>
        <p:nvSpPr>
          <p:cNvPr id="57" name="Google Shape;57;p1"/>
          <p:cNvSpPr txBox="1"/>
          <p:nvPr/>
        </p:nvSpPr>
        <p:spPr>
          <a:xfrm>
            <a:off x="243067" y="3997933"/>
            <a:ext cx="5937813" cy="5770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0" i="1" u="none" strike="noStrike" cap="none" dirty="0">
                <a:solidFill>
                  <a:srgbClr val="2D516B"/>
                </a:solidFill>
                <a:latin typeface="Helvetica Neue"/>
                <a:ea typeface="Helvetica Neue"/>
                <a:cs typeface="Helvetica Neue"/>
                <a:sym typeface="Helvetica Neue"/>
              </a:rPr>
              <a:t>Identification of certain commercial equipment, instruments, software or materials does not imply recommendation or endorsement by the National Institute of Standards and Technology, nor does it imply that the products identified are necessarily the best available for the purpose.</a:t>
            </a:r>
            <a:endParaRPr dirty="0">
              <a:solidFill>
                <a:srgbClr val="2D516B"/>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2"/>
          <p:cNvSpPr txBox="1">
            <a:spLocks noGrp="1"/>
          </p:cNvSpPr>
          <p:nvPr>
            <p:ph type="body" idx="1"/>
          </p:nvPr>
        </p:nvSpPr>
        <p:spPr>
          <a:xfrm>
            <a:off x="215590" y="979770"/>
            <a:ext cx="8458200" cy="416373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SzPct val="100000"/>
              <a:buNone/>
            </a:pPr>
            <a:r>
              <a:rPr lang="en-US" sz="1200" i="1" dirty="0"/>
              <a:t>Through the promotion of broad participation and scientific excellence, the PRG aims to raise awareness, knowledge and education about modern methods of protein analysis.</a:t>
            </a:r>
            <a:endParaRPr sz="1200" dirty="0"/>
          </a:p>
          <a:p>
            <a:pPr marL="0" lvl="0" indent="0" algn="l" rtl="0">
              <a:lnSpc>
                <a:spcPct val="120000"/>
              </a:lnSpc>
              <a:spcBef>
                <a:spcPts val="306"/>
              </a:spcBef>
              <a:spcAft>
                <a:spcPts val="0"/>
              </a:spcAft>
              <a:buSzPct val="100000"/>
              <a:buNone/>
            </a:pPr>
            <a:endParaRPr sz="600" i="1" dirty="0"/>
          </a:p>
          <a:p>
            <a:pPr marL="1377950" lvl="0" indent="-231775" algn="l" rtl="0">
              <a:lnSpc>
                <a:spcPct val="120000"/>
              </a:lnSpc>
              <a:spcBef>
                <a:spcPts val="255"/>
              </a:spcBef>
              <a:spcAft>
                <a:spcPts val="0"/>
              </a:spcAft>
              <a:buSzPct val="100000"/>
              <a:buNone/>
            </a:pPr>
            <a:r>
              <a:rPr lang="en-US" sz="1200" i="1" dirty="0"/>
              <a:t>Current members:</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Joanna Kirkpatrick (Co-Chair)              	The Francis Crick Institute</a:t>
            </a:r>
            <a:endParaRPr sz="1200" dirty="0"/>
          </a:p>
          <a:p>
            <a:pPr marL="1377950" lvl="0" indent="-231775" algn="l" rtl="0">
              <a:lnSpc>
                <a:spcPct val="100000"/>
              </a:lnSpc>
              <a:spcBef>
                <a:spcPts val="255"/>
              </a:spcBef>
              <a:spcAft>
                <a:spcPts val="0"/>
              </a:spcAft>
              <a:buClr>
                <a:srgbClr val="072B62"/>
              </a:buClr>
              <a:buSzPct val="75000"/>
              <a:buChar char="❖"/>
            </a:pPr>
            <a:r>
              <a:rPr lang="en-US" sz="1200" dirty="0"/>
              <a:t>Benjamin Neely (Co-chair)             	National Institute of Standards and Technology</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Laura Herring                		University of North Carolina at Chapel Hill</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LeRoy Martin III                		Waters Corporation</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Mukul </a:t>
            </a:r>
            <a:r>
              <a:rPr lang="en-US" sz="1200" dirty="0" err="1"/>
              <a:t>Midha</a:t>
            </a:r>
            <a:r>
              <a:rPr lang="en-US" sz="1200" dirty="0"/>
              <a:t>                                  	Institute for Systems Biology  </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Brett Phinney                		University of California Davis</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err="1"/>
              <a:t>Baozhen</a:t>
            </a:r>
            <a:r>
              <a:rPr lang="en-US" sz="1200" dirty="0"/>
              <a:t> (Paul) Shan            		Bioinformatics Solutions, Inc.</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Paul Stemmer                 		Wayne State University </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Yan Wang                 		NIH/NIDCR</a:t>
            </a:r>
            <a:endParaRPr sz="1200" dirty="0"/>
          </a:p>
          <a:p>
            <a:pPr marL="1377950" lvl="0" indent="-231775" algn="l" rtl="0">
              <a:lnSpc>
                <a:spcPct val="100000"/>
              </a:lnSpc>
              <a:spcBef>
                <a:spcPts val="255"/>
              </a:spcBef>
              <a:spcAft>
                <a:spcPts val="0"/>
              </a:spcAft>
              <a:buSzPct val="100000"/>
              <a:buChar char="❖"/>
            </a:pPr>
            <a:r>
              <a:rPr lang="en-US" sz="1200" b="1" dirty="0"/>
              <a:t>Hua Ding</a:t>
            </a:r>
            <a:r>
              <a:rPr lang="en-US" sz="1200" dirty="0"/>
              <a:t>			The Children’s Hospital of Philadelphia</a:t>
            </a:r>
            <a:endParaRPr sz="1200" dirty="0"/>
          </a:p>
          <a:p>
            <a:pPr marL="1377950" lvl="0" indent="-231775" algn="l" rtl="0">
              <a:lnSpc>
                <a:spcPct val="100000"/>
              </a:lnSpc>
              <a:spcBef>
                <a:spcPts val="255"/>
              </a:spcBef>
              <a:spcAft>
                <a:spcPts val="0"/>
              </a:spcAft>
              <a:buSzPct val="100000"/>
              <a:buChar char="❖"/>
            </a:pPr>
            <a:r>
              <a:rPr lang="en-US" sz="1200" b="1" dirty="0"/>
              <a:t>Vikas Kumar</a:t>
            </a:r>
            <a:r>
              <a:rPr lang="en-US" sz="1200" dirty="0"/>
              <a:t>			University of Nebraska Medical Center</a:t>
            </a:r>
            <a:endParaRPr sz="1200" dirty="0"/>
          </a:p>
          <a:p>
            <a:pPr marL="1377950" lvl="0" indent="-231775" algn="l" rtl="0">
              <a:lnSpc>
                <a:spcPct val="100000"/>
              </a:lnSpc>
              <a:spcBef>
                <a:spcPts val="255"/>
              </a:spcBef>
              <a:spcAft>
                <a:spcPts val="0"/>
              </a:spcAft>
              <a:buSzPct val="100000"/>
              <a:buChar char="❖"/>
            </a:pPr>
            <a:r>
              <a:rPr lang="en-US" sz="1200" b="1" dirty="0"/>
              <a:t>Daniel A. </a:t>
            </a:r>
            <a:r>
              <a:rPr lang="en-US" sz="1200" b="1" dirty="0" err="1"/>
              <a:t>Polasky</a:t>
            </a:r>
            <a:r>
              <a:rPr lang="en-US" sz="1200" dirty="0"/>
              <a:t>			University of Michigan Medical School</a:t>
            </a:r>
            <a:endParaRPr sz="1200" dirty="0"/>
          </a:p>
          <a:p>
            <a:pPr marL="1377950" lvl="0" indent="-231775" algn="l" rtl="0">
              <a:lnSpc>
                <a:spcPct val="100000"/>
              </a:lnSpc>
              <a:spcBef>
                <a:spcPts val="255"/>
              </a:spcBef>
              <a:spcAft>
                <a:spcPts val="0"/>
              </a:spcAft>
              <a:buSzPct val="100000"/>
              <a:buChar char="❖"/>
            </a:pPr>
            <a:r>
              <a:rPr lang="en-US" sz="1200" b="1" dirty="0"/>
              <a:t>Ben Schulz</a:t>
            </a:r>
            <a:r>
              <a:rPr lang="en-US" sz="1200" dirty="0"/>
              <a:t>			The University of Queensland</a:t>
            </a:r>
            <a:endParaRPr sz="1200" dirty="0"/>
          </a:p>
          <a:p>
            <a:pPr marL="1377950" lvl="0" indent="-231775" algn="l" rtl="0">
              <a:lnSpc>
                <a:spcPct val="100000"/>
              </a:lnSpc>
              <a:spcBef>
                <a:spcPts val="255"/>
              </a:spcBef>
              <a:spcAft>
                <a:spcPts val="0"/>
              </a:spcAft>
              <a:buClr>
                <a:srgbClr val="072B62"/>
              </a:buClr>
              <a:buSzPct val="75000"/>
              <a:buFont typeface="Noto Sans Symbols"/>
              <a:buChar char="❖"/>
            </a:pPr>
            <a:r>
              <a:rPr lang="en-US" sz="1200" dirty="0"/>
              <a:t>Magnus </a:t>
            </a:r>
            <a:r>
              <a:rPr lang="en-US" sz="1200" dirty="0" err="1"/>
              <a:t>Palmblad</a:t>
            </a:r>
            <a:r>
              <a:rPr lang="en-US" sz="1200" dirty="0"/>
              <a:t> (EB-liaison)           	Leiden University Medical Center</a:t>
            </a:r>
            <a:endParaRPr sz="1200" i="1" dirty="0"/>
          </a:p>
        </p:txBody>
      </p:sp>
      <p:sp>
        <p:nvSpPr>
          <p:cNvPr id="64" name="Google Shape;64;p2"/>
          <p:cNvSpPr txBox="1">
            <a:spLocks noGrp="1"/>
          </p:cNvSpPr>
          <p:nvPr>
            <p:ph type="title"/>
          </p:nvPr>
        </p:nvSpPr>
        <p:spPr>
          <a:xfrm>
            <a:off x="131763" y="407670"/>
            <a:ext cx="6629400" cy="5721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The Proteomics Research Group</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gbf73847ce3_0_1"/>
          <p:cNvSpPr txBox="1">
            <a:spLocks noGrp="1"/>
          </p:cNvSpPr>
          <p:nvPr>
            <p:ph type="title"/>
          </p:nvPr>
        </p:nvSpPr>
        <p:spPr>
          <a:xfrm>
            <a:off x="139323" y="147950"/>
            <a:ext cx="8077200" cy="754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2019 DIA Study - data available</a:t>
            </a:r>
            <a:endParaRPr/>
          </a:p>
        </p:txBody>
      </p:sp>
      <p:pic>
        <p:nvPicPr>
          <p:cNvPr id="71" name="Google Shape;71;gbf73847ce3_0_1"/>
          <p:cNvPicPr preferRelativeResize="0"/>
          <p:nvPr/>
        </p:nvPicPr>
        <p:blipFill>
          <a:blip r:embed="rId3">
            <a:alphaModFix/>
          </a:blip>
          <a:stretch>
            <a:fillRect/>
          </a:stretch>
        </p:blipFill>
        <p:spPr>
          <a:xfrm>
            <a:off x="1231125" y="1153675"/>
            <a:ext cx="6681754" cy="2975468"/>
          </a:xfrm>
          <a:prstGeom prst="rect">
            <a:avLst/>
          </a:prstGeom>
          <a:noFill/>
          <a:ln>
            <a:noFill/>
          </a:ln>
        </p:spPr>
      </p:pic>
      <p:sp>
        <p:nvSpPr>
          <p:cNvPr id="72" name="Google Shape;72;gbf73847ce3_0_1"/>
          <p:cNvSpPr txBox="1"/>
          <p:nvPr/>
        </p:nvSpPr>
        <p:spPr>
          <a:xfrm>
            <a:off x="6124247" y="4129156"/>
            <a:ext cx="14181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dirty="0"/>
              <a:t>45 labs</a:t>
            </a:r>
            <a:endParaRPr dirty="0"/>
          </a:p>
          <a:p>
            <a:pPr marL="0" lvl="0" indent="0" algn="ctr" rtl="0">
              <a:spcBef>
                <a:spcPts val="0"/>
              </a:spcBef>
              <a:spcAft>
                <a:spcPts val="0"/>
              </a:spcAft>
              <a:buNone/>
            </a:pPr>
            <a:r>
              <a:rPr lang="en-US" dirty="0"/>
              <a:t>936 files</a:t>
            </a:r>
            <a:endParaRPr dirty="0"/>
          </a:p>
          <a:p>
            <a:pPr marL="0" lvl="0" indent="0" algn="ctr" rtl="0">
              <a:spcBef>
                <a:spcPts val="0"/>
              </a:spcBef>
              <a:spcAft>
                <a:spcPts val="0"/>
              </a:spcAft>
              <a:buNone/>
            </a:pPr>
            <a:r>
              <a:rPr lang="en-US" dirty="0"/>
              <a:t>1.72 TB</a:t>
            </a:r>
            <a:endParaRPr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gc487e67d91_0_0"/>
          <p:cNvSpPr txBox="1">
            <a:spLocks noGrp="1"/>
          </p:cNvSpPr>
          <p:nvPr>
            <p:ph type="title"/>
          </p:nvPr>
        </p:nvSpPr>
        <p:spPr>
          <a:xfrm>
            <a:off x="139323" y="147950"/>
            <a:ext cx="8077200" cy="754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2019 DIA Study - preprint available, and in submission</a:t>
            </a:r>
            <a:endParaRPr sz="2400" dirty="0"/>
          </a:p>
        </p:txBody>
      </p:sp>
      <p:grpSp>
        <p:nvGrpSpPr>
          <p:cNvPr id="79" name="Google Shape;79;gc487e67d91_0_0"/>
          <p:cNvGrpSpPr/>
          <p:nvPr/>
        </p:nvGrpSpPr>
        <p:grpSpPr>
          <a:xfrm>
            <a:off x="139322" y="1172677"/>
            <a:ext cx="6023561" cy="3383326"/>
            <a:chOff x="139325" y="1572450"/>
            <a:chExt cx="4432674" cy="2489753"/>
          </a:xfrm>
        </p:grpSpPr>
        <p:pic>
          <p:nvPicPr>
            <p:cNvPr id="80" name="Google Shape;80;gc487e67d91_0_0"/>
            <p:cNvPicPr preferRelativeResize="0"/>
            <p:nvPr/>
          </p:nvPicPr>
          <p:blipFill>
            <a:blip r:embed="rId3">
              <a:alphaModFix/>
            </a:blip>
            <a:stretch>
              <a:fillRect/>
            </a:stretch>
          </p:blipFill>
          <p:spPr>
            <a:xfrm>
              <a:off x="139325" y="1572450"/>
              <a:ext cx="4432674" cy="1102970"/>
            </a:xfrm>
            <a:prstGeom prst="rect">
              <a:avLst/>
            </a:prstGeom>
            <a:noFill/>
            <a:ln>
              <a:noFill/>
            </a:ln>
          </p:spPr>
        </p:pic>
        <p:pic>
          <p:nvPicPr>
            <p:cNvPr id="81" name="Google Shape;81;gc487e67d91_0_0"/>
            <p:cNvPicPr preferRelativeResize="0"/>
            <p:nvPr/>
          </p:nvPicPr>
          <p:blipFill>
            <a:blip r:embed="rId4">
              <a:alphaModFix/>
            </a:blip>
            <a:stretch>
              <a:fillRect/>
            </a:stretch>
          </p:blipFill>
          <p:spPr>
            <a:xfrm>
              <a:off x="148847" y="2786411"/>
              <a:ext cx="3952959" cy="1275792"/>
            </a:xfrm>
            <a:prstGeom prst="rect">
              <a:avLst/>
            </a:prstGeom>
            <a:noFill/>
            <a:ln>
              <a:noFill/>
            </a:ln>
          </p:spPr>
        </p:pic>
        <p:pic>
          <p:nvPicPr>
            <p:cNvPr id="82" name="Google Shape;82;gc487e67d91_0_0"/>
            <p:cNvPicPr preferRelativeResize="0"/>
            <p:nvPr/>
          </p:nvPicPr>
          <p:blipFill>
            <a:blip r:embed="rId5">
              <a:alphaModFix/>
            </a:blip>
            <a:stretch>
              <a:fillRect/>
            </a:stretch>
          </p:blipFill>
          <p:spPr>
            <a:xfrm>
              <a:off x="2351613" y="3577088"/>
              <a:ext cx="1750191" cy="485114"/>
            </a:xfrm>
            <a:prstGeom prst="rect">
              <a:avLst/>
            </a:prstGeom>
            <a:noFill/>
            <a:ln>
              <a:noFill/>
            </a:ln>
          </p:spPr>
        </p:pic>
      </p:grpSp>
      <p:sp>
        <p:nvSpPr>
          <p:cNvPr id="83" name="Google Shape;83;gc487e67d91_0_0"/>
          <p:cNvSpPr txBox="1"/>
          <p:nvPr/>
        </p:nvSpPr>
        <p:spPr>
          <a:xfrm>
            <a:off x="6277350" y="1172677"/>
            <a:ext cx="2809500" cy="830956"/>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Verdana"/>
              <a:buChar char="❖"/>
            </a:pPr>
            <a:r>
              <a:rPr lang="en-US" sz="1600" dirty="0">
                <a:solidFill>
                  <a:schemeClr val="dk1"/>
                </a:solidFill>
                <a:latin typeface="+mj-lt"/>
                <a:ea typeface="Verdana"/>
                <a:cs typeface="Verdana"/>
                <a:sym typeface="Verdana"/>
              </a:rPr>
              <a:t>Submission and review</a:t>
            </a:r>
            <a:endParaRPr sz="16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Verdana"/>
              <a:buChar char="❖"/>
            </a:pPr>
            <a:r>
              <a:rPr lang="en-US" sz="1600" dirty="0">
                <a:solidFill>
                  <a:schemeClr val="dk1"/>
                </a:solidFill>
                <a:latin typeface="+mj-lt"/>
                <a:ea typeface="Verdana"/>
                <a:cs typeface="Verdana"/>
                <a:sym typeface="Verdana"/>
              </a:rPr>
              <a:t>Ongoing promotion to developers and users</a:t>
            </a:r>
            <a:endParaRPr sz="1600" dirty="0">
              <a:solidFill>
                <a:schemeClr val="dk1"/>
              </a:solidFill>
              <a:latin typeface="+mj-lt"/>
              <a:ea typeface="Verdana"/>
              <a:cs typeface="Verdana"/>
              <a:sym typeface="Verdan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139321" y="439100"/>
            <a:ext cx="90048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2020 “Bridge” Study: Processing and analyzing a mixed, fermented yeast-plant proteome… The Beer Study.</a:t>
            </a:r>
            <a:endParaRPr dirty="0"/>
          </a:p>
        </p:txBody>
      </p:sp>
      <p:sp>
        <p:nvSpPr>
          <p:cNvPr id="90" name="Google Shape;90;p3"/>
          <p:cNvSpPr txBox="1"/>
          <p:nvPr/>
        </p:nvSpPr>
        <p:spPr>
          <a:xfrm>
            <a:off x="493775" y="1504950"/>
            <a:ext cx="5500625" cy="2862282"/>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Evaluate consistency of experimentally acquired proteome profiles</a:t>
            </a:r>
          </a:p>
          <a:p>
            <a:pPr marL="114300" marR="0" lvl="0" algn="l" rtl="0">
              <a:spcBef>
                <a:spcPts val="0"/>
              </a:spcBef>
              <a:spcAft>
                <a:spcPts val="0"/>
              </a:spcAft>
              <a:buClr>
                <a:schemeClr val="dk1"/>
              </a:buClr>
              <a:buSzPts val="1800"/>
            </a:pPr>
            <a:endParaRPr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Compare beer proteomes</a:t>
            </a:r>
          </a:p>
          <a:p>
            <a:pPr marL="114300" marR="0" lvl="0" algn="l" rtl="0">
              <a:spcBef>
                <a:spcPts val="0"/>
              </a:spcBef>
              <a:spcAft>
                <a:spcPts val="0"/>
              </a:spcAft>
              <a:buClr>
                <a:schemeClr val="dk1"/>
              </a:buClr>
              <a:buSzPts val="1800"/>
            </a:pPr>
            <a:endParaRPr lang="en-US"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Provide data for the community and to other ABRF research groups</a:t>
            </a:r>
          </a:p>
          <a:p>
            <a:pPr marL="114300" marR="0" lvl="0" algn="l" rtl="0">
              <a:spcBef>
                <a:spcPts val="0"/>
              </a:spcBef>
              <a:spcAft>
                <a:spcPts val="0"/>
              </a:spcAft>
              <a:buClr>
                <a:schemeClr val="dk1"/>
              </a:buClr>
              <a:buSzPts val="1800"/>
            </a:pPr>
            <a:endParaRPr lang="en-US"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u="sng" dirty="0">
                <a:solidFill>
                  <a:schemeClr val="dk1"/>
                </a:solidFill>
                <a:latin typeface="+mj-lt"/>
                <a:ea typeface="Verdana"/>
                <a:cs typeface="Verdana"/>
                <a:sym typeface="Verdana"/>
              </a:rPr>
              <a:t>Engage with others in the community over a beer or three</a:t>
            </a:r>
            <a:endParaRPr sz="1800" u="sng" dirty="0">
              <a:solidFill>
                <a:schemeClr val="dk1"/>
              </a:solidFill>
              <a:latin typeface="+mj-lt"/>
              <a:ea typeface="Verdana"/>
              <a:cs typeface="Verdana"/>
              <a:sym typeface="Verdana"/>
            </a:endParaRPr>
          </a:p>
        </p:txBody>
      </p:sp>
      <p:pic>
        <p:nvPicPr>
          <p:cNvPr id="3" name="Picture 2" descr="A picture containing text&#10;&#10;Description automatically generated">
            <a:extLst>
              <a:ext uri="{FF2B5EF4-FFF2-40B4-BE49-F238E27FC236}">
                <a16:creationId xmlns:a16="http://schemas.microsoft.com/office/drawing/2014/main" id="{28A3CD45-83F3-412D-AEB8-1D31870206EC}"/>
              </a:ext>
            </a:extLst>
          </p:cNvPr>
          <p:cNvPicPr>
            <a:picLocks noChangeAspect="1"/>
          </p:cNvPicPr>
          <p:nvPr/>
        </p:nvPicPr>
        <p:blipFill>
          <a:blip r:embed="rId3"/>
          <a:stretch>
            <a:fillRect/>
          </a:stretch>
        </p:blipFill>
        <p:spPr>
          <a:xfrm>
            <a:off x="6190615" y="1193600"/>
            <a:ext cx="2650151" cy="35179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c2c82be654_0_19"/>
          <p:cNvSpPr txBox="1">
            <a:spLocks noGrp="1"/>
          </p:cNvSpPr>
          <p:nvPr>
            <p:ph type="title"/>
          </p:nvPr>
        </p:nvSpPr>
        <p:spPr>
          <a:xfrm>
            <a:off x="139321" y="147950"/>
            <a:ext cx="90048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2020 Beer Study: Design</a:t>
            </a:r>
            <a:endParaRPr sz="2400" dirty="0"/>
          </a:p>
        </p:txBody>
      </p:sp>
      <p:pic>
        <p:nvPicPr>
          <p:cNvPr id="97" name="Google Shape;97;gc2c82be654_0_19"/>
          <p:cNvPicPr preferRelativeResize="0"/>
          <p:nvPr/>
        </p:nvPicPr>
        <p:blipFill>
          <a:blip r:embed="rId3">
            <a:alphaModFix/>
          </a:blip>
          <a:stretch>
            <a:fillRect/>
          </a:stretch>
        </p:blipFill>
        <p:spPr>
          <a:xfrm>
            <a:off x="5115463" y="549100"/>
            <a:ext cx="3405375" cy="4446450"/>
          </a:xfrm>
          <a:prstGeom prst="rect">
            <a:avLst/>
          </a:prstGeom>
          <a:noFill/>
          <a:ln>
            <a:noFill/>
          </a:ln>
        </p:spPr>
      </p:pic>
      <p:pic>
        <p:nvPicPr>
          <p:cNvPr id="98" name="Google Shape;98;gc2c82be654_0_19"/>
          <p:cNvPicPr preferRelativeResize="0"/>
          <p:nvPr/>
        </p:nvPicPr>
        <p:blipFill>
          <a:blip r:embed="rId4">
            <a:alphaModFix/>
          </a:blip>
          <a:stretch>
            <a:fillRect/>
          </a:stretch>
        </p:blipFill>
        <p:spPr>
          <a:xfrm>
            <a:off x="9352345" y="1734100"/>
            <a:ext cx="2076450" cy="2076450"/>
          </a:xfrm>
          <a:prstGeom prst="rect">
            <a:avLst/>
          </a:prstGeom>
          <a:noFill/>
          <a:ln>
            <a:noFill/>
          </a:ln>
        </p:spPr>
      </p:pic>
      <p:pic>
        <p:nvPicPr>
          <p:cNvPr id="3" name="Picture 2" descr="A picture containing indoor, several&#10;&#10;Description automatically generated">
            <a:extLst>
              <a:ext uri="{FF2B5EF4-FFF2-40B4-BE49-F238E27FC236}">
                <a16:creationId xmlns:a16="http://schemas.microsoft.com/office/drawing/2014/main" id="{82A7B087-4028-41C6-8C24-3A2A7A88491B}"/>
              </a:ext>
            </a:extLst>
          </p:cNvPr>
          <p:cNvPicPr>
            <a:picLocks noChangeAspect="1"/>
          </p:cNvPicPr>
          <p:nvPr/>
        </p:nvPicPr>
        <p:blipFill>
          <a:blip r:embed="rId5"/>
          <a:stretch>
            <a:fillRect/>
          </a:stretch>
        </p:blipFill>
        <p:spPr>
          <a:xfrm>
            <a:off x="354890" y="1402902"/>
            <a:ext cx="3929066" cy="2946800"/>
          </a:xfrm>
          <a:prstGeom prst="rect">
            <a:avLst/>
          </a:prstGeom>
          <a:ln w="38100">
            <a:solidFill>
              <a:srgbClr val="FF0000"/>
            </a:solidFill>
          </a:ln>
        </p:spPr>
      </p:pic>
      <p:sp>
        <p:nvSpPr>
          <p:cNvPr id="4" name="Rectangle 3">
            <a:extLst>
              <a:ext uri="{FF2B5EF4-FFF2-40B4-BE49-F238E27FC236}">
                <a16:creationId xmlns:a16="http://schemas.microsoft.com/office/drawing/2014/main" id="{8503DE88-F18E-4531-9AFA-FC964F386120}"/>
              </a:ext>
            </a:extLst>
          </p:cNvPr>
          <p:cNvSpPr/>
          <p:nvPr/>
        </p:nvSpPr>
        <p:spPr>
          <a:xfrm>
            <a:off x="5039360" y="549100"/>
            <a:ext cx="690880" cy="7545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bf73847ce3_0_13"/>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Timeline so far</a:t>
            </a:r>
            <a:endParaRPr sz="2400" dirty="0"/>
          </a:p>
        </p:txBody>
      </p:sp>
      <p:sp>
        <p:nvSpPr>
          <p:cNvPr id="105" name="Google Shape;105;gbf73847ce3_0_13"/>
          <p:cNvSpPr txBox="1"/>
          <p:nvPr/>
        </p:nvSpPr>
        <p:spPr>
          <a:xfrm>
            <a:off x="152401" y="1036925"/>
            <a:ext cx="4859438" cy="2308284"/>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July 2020: Glen Fox and Kelly Scott (UC Davis) brewed and bottled the PRG beer</a:t>
            </a:r>
          </a:p>
          <a:p>
            <a:pPr marL="914400" marR="0" lvl="1"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Pale Ale brewed at UC Davis </a:t>
            </a:r>
          </a:p>
          <a:p>
            <a:pPr marL="914400" marR="0" lvl="1"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All materials and yeast are known</a:t>
            </a:r>
            <a:endParaRPr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endParaRPr lang="en-US"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August 2020: staged a twitter poll followed by signup</a:t>
            </a:r>
            <a:endParaRPr sz="18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68 signed up, 32 non-US</a:t>
            </a:r>
            <a:endParaRPr sz="1800" dirty="0">
              <a:solidFill>
                <a:schemeClr val="dk1"/>
              </a:solidFill>
              <a:latin typeface="+mj-lt"/>
              <a:ea typeface="Verdana"/>
              <a:cs typeface="Verdana"/>
              <a:sym typeface="Verdana"/>
            </a:endParaRPr>
          </a:p>
        </p:txBody>
      </p:sp>
      <p:pic>
        <p:nvPicPr>
          <p:cNvPr id="106" name="Google Shape;106;gbf73847ce3_0_13"/>
          <p:cNvPicPr preferRelativeResize="0"/>
          <p:nvPr/>
        </p:nvPicPr>
        <p:blipFill>
          <a:blip r:embed="rId3">
            <a:alphaModFix/>
          </a:blip>
          <a:stretch>
            <a:fillRect/>
          </a:stretch>
        </p:blipFill>
        <p:spPr>
          <a:xfrm>
            <a:off x="5048721" y="1005662"/>
            <a:ext cx="3983519" cy="1446475"/>
          </a:xfrm>
          <a:prstGeom prst="rect">
            <a:avLst/>
          </a:prstGeom>
          <a:noFill/>
          <a:ln>
            <a:noFill/>
          </a:ln>
        </p:spPr>
      </p:pic>
      <p:pic>
        <p:nvPicPr>
          <p:cNvPr id="108" name="Google Shape;108;gbf73847ce3_0_13"/>
          <p:cNvPicPr preferRelativeResize="0"/>
          <p:nvPr/>
        </p:nvPicPr>
        <p:blipFill>
          <a:blip r:embed="rId4">
            <a:alphaModFix/>
          </a:blip>
          <a:stretch>
            <a:fillRect/>
          </a:stretch>
        </p:blipFill>
        <p:spPr>
          <a:xfrm>
            <a:off x="5048720" y="2972753"/>
            <a:ext cx="4010949" cy="2022797"/>
          </a:xfrm>
          <a:prstGeom prst="rect">
            <a:avLst/>
          </a:prstGeom>
          <a:noFill/>
          <a:ln>
            <a:noFill/>
          </a:ln>
        </p:spPr>
      </p:pic>
      <p:pic>
        <p:nvPicPr>
          <p:cNvPr id="3" name="Picture 2" descr="A picture containing indoor, floor, metal&#10;&#10;Description automatically generated">
            <a:extLst>
              <a:ext uri="{FF2B5EF4-FFF2-40B4-BE49-F238E27FC236}">
                <a16:creationId xmlns:a16="http://schemas.microsoft.com/office/drawing/2014/main" id="{FEFE8E2A-7097-4E36-95BB-83ADD41BD97D}"/>
              </a:ext>
            </a:extLst>
          </p:cNvPr>
          <p:cNvPicPr>
            <a:picLocks noChangeAspect="1"/>
          </p:cNvPicPr>
          <p:nvPr/>
        </p:nvPicPr>
        <p:blipFill rotWithShape="1">
          <a:blip r:embed="rId5"/>
          <a:srcRect t="23421" b="36707"/>
          <a:stretch/>
        </p:blipFill>
        <p:spPr>
          <a:xfrm>
            <a:off x="316344" y="3622207"/>
            <a:ext cx="4592512" cy="137334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c2c82be654_0_11"/>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Timeline so far</a:t>
            </a:r>
            <a:endParaRPr sz="2400" dirty="0"/>
          </a:p>
        </p:txBody>
      </p:sp>
      <p:sp>
        <p:nvSpPr>
          <p:cNvPr id="115" name="Google Shape;115;gc2c82be654_0_11"/>
          <p:cNvSpPr txBox="1"/>
          <p:nvPr/>
        </p:nvSpPr>
        <p:spPr>
          <a:xfrm>
            <a:off x="152400" y="1036925"/>
            <a:ext cx="5055900" cy="2862900"/>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Verdana"/>
              <a:buChar char="●"/>
            </a:pPr>
            <a:r>
              <a:rPr lang="en-US" sz="1800" dirty="0">
                <a:solidFill>
                  <a:schemeClr val="dk1"/>
                </a:solidFill>
                <a:latin typeface="+mj-lt"/>
                <a:ea typeface="Verdana"/>
                <a:cs typeface="Verdana"/>
                <a:sym typeface="Verdana"/>
              </a:rPr>
              <a:t>September 2020: Brett Phinney sent out 52 PRG Beer samples</a:t>
            </a:r>
            <a:endParaRPr sz="18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Verdana"/>
              <a:buChar char="○"/>
            </a:pPr>
            <a:r>
              <a:rPr lang="en-US" sz="1800" dirty="0">
                <a:solidFill>
                  <a:schemeClr val="dk1"/>
                </a:solidFill>
                <a:latin typeface="+mj-lt"/>
                <a:ea typeface="Verdana"/>
                <a:cs typeface="Verdana"/>
                <a:sym typeface="Verdana"/>
              </a:rPr>
              <a:t>32 non-US participants</a:t>
            </a:r>
            <a:endParaRPr sz="1800" dirty="0">
              <a:solidFill>
                <a:schemeClr val="dk1"/>
              </a:solidFill>
              <a:latin typeface="+mj-lt"/>
              <a:ea typeface="Verdana"/>
              <a:cs typeface="Verdana"/>
              <a:sym typeface="Verdana"/>
            </a:endParaRPr>
          </a:p>
          <a:p>
            <a:pPr marL="914400" marR="0" lvl="0" indent="0" algn="l" rtl="0">
              <a:spcBef>
                <a:spcPts val="0"/>
              </a:spcBef>
              <a:spcAft>
                <a:spcPts val="0"/>
              </a:spcAft>
              <a:buNone/>
            </a:pPr>
            <a:endParaRPr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Verdana"/>
              <a:buChar char="●"/>
            </a:pPr>
            <a:r>
              <a:rPr lang="en-US" sz="1800" dirty="0">
                <a:solidFill>
                  <a:schemeClr val="dk1"/>
                </a:solidFill>
                <a:latin typeface="+mj-lt"/>
                <a:ea typeface="Verdana"/>
                <a:cs typeface="Verdana"/>
                <a:sym typeface="Verdana"/>
              </a:rPr>
              <a:t>Data returned end of January 2021</a:t>
            </a:r>
            <a:endParaRPr sz="18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Verdana"/>
              <a:buChar char="○"/>
            </a:pPr>
            <a:r>
              <a:rPr lang="en-US" sz="1800" dirty="0">
                <a:solidFill>
                  <a:schemeClr val="dk1"/>
                </a:solidFill>
                <a:latin typeface="+mj-lt"/>
                <a:ea typeface="Verdana"/>
                <a:cs typeface="Verdana"/>
                <a:sym typeface="Verdana"/>
              </a:rPr>
              <a:t>33 returned data</a:t>
            </a:r>
            <a:endParaRPr sz="18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Verdana"/>
              <a:buChar char="○"/>
            </a:pPr>
            <a:r>
              <a:rPr lang="en-US" sz="1800" dirty="0">
                <a:solidFill>
                  <a:schemeClr val="dk1"/>
                </a:solidFill>
                <a:latin typeface="+mj-lt"/>
                <a:ea typeface="Verdana"/>
                <a:cs typeface="Verdana"/>
                <a:sym typeface="Verdana"/>
              </a:rPr>
              <a:t>30 analyzed PRG Beer, 16 Heineken (13 did both)</a:t>
            </a:r>
            <a:endParaRPr sz="18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Verdana"/>
              <a:buChar char="○"/>
            </a:pPr>
            <a:r>
              <a:rPr lang="en-US" sz="1800" dirty="0">
                <a:solidFill>
                  <a:schemeClr val="dk1"/>
                </a:solidFill>
                <a:latin typeface="+mj-lt"/>
                <a:ea typeface="Verdana"/>
                <a:cs typeface="Verdana"/>
                <a:sym typeface="Verdana"/>
              </a:rPr>
              <a:t>25 analyzed another beer (max was 10 other beers)</a:t>
            </a:r>
            <a:endParaRPr sz="1800" dirty="0">
              <a:solidFill>
                <a:schemeClr val="dk1"/>
              </a:solidFill>
              <a:latin typeface="+mj-lt"/>
              <a:ea typeface="Verdana"/>
              <a:cs typeface="Verdana"/>
              <a:sym typeface="Verdana"/>
            </a:endParaRPr>
          </a:p>
        </p:txBody>
      </p:sp>
      <p:pic>
        <p:nvPicPr>
          <p:cNvPr id="5" name="Google Shape;97;gc2c82be654_0_19">
            <a:extLst>
              <a:ext uri="{FF2B5EF4-FFF2-40B4-BE49-F238E27FC236}">
                <a16:creationId xmlns:a16="http://schemas.microsoft.com/office/drawing/2014/main" id="{FB9E633D-CFF7-4AFF-B685-4322A7A421EF}"/>
              </a:ext>
            </a:extLst>
          </p:cNvPr>
          <p:cNvPicPr preferRelativeResize="0"/>
          <p:nvPr/>
        </p:nvPicPr>
        <p:blipFill>
          <a:blip r:embed="rId3">
            <a:alphaModFix/>
          </a:blip>
          <a:stretch>
            <a:fillRect/>
          </a:stretch>
        </p:blipFill>
        <p:spPr>
          <a:xfrm>
            <a:off x="5586225" y="549101"/>
            <a:ext cx="3405375" cy="4446450"/>
          </a:xfrm>
          <a:prstGeom prst="rect">
            <a:avLst/>
          </a:prstGeom>
          <a:noFill/>
          <a:ln>
            <a:noFill/>
          </a:ln>
        </p:spPr>
      </p:pic>
      <p:sp>
        <p:nvSpPr>
          <p:cNvPr id="2" name="Explosion: 8 Points 1">
            <a:extLst>
              <a:ext uri="{FF2B5EF4-FFF2-40B4-BE49-F238E27FC236}">
                <a16:creationId xmlns:a16="http://schemas.microsoft.com/office/drawing/2014/main" id="{43882BC7-5D26-44E2-950C-D193401E0BDA}"/>
              </a:ext>
            </a:extLst>
          </p:cNvPr>
          <p:cNvSpPr/>
          <p:nvPr/>
        </p:nvSpPr>
        <p:spPr>
          <a:xfrm>
            <a:off x="4766734" y="3582343"/>
            <a:ext cx="1794933" cy="18143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326 injections</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5">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br>
              <a:rPr lang="en-US" sz="2400" dirty="0"/>
            </a:br>
            <a:r>
              <a:rPr lang="en-US" sz="2400" dirty="0"/>
              <a:t>Ex. ID-based analysis of a single participant</a:t>
            </a:r>
            <a:endParaRPr sz="2400" dirty="0"/>
          </a:p>
        </p:txBody>
      </p:sp>
      <p:pic>
        <p:nvPicPr>
          <p:cNvPr id="128" name="Google Shape;128;gbf73847ce3_0_19"/>
          <p:cNvPicPr preferRelativeResize="0"/>
          <p:nvPr/>
        </p:nvPicPr>
        <p:blipFill>
          <a:blip r:embed="rId3">
            <a:alphaModFix/>
          </a:blip>
          <a:stretch>
            <a:fillRect/>
          </a:stretch>
        </p:blipFill>
        <p:spPr>
          <a:xfrm>
            <a:off x="1359991" y="1535337"/>
            <a:ext cx="1374212" cy="2784471"/>
          </a:xfrm>
          <a:prstGeom prst="rect">
            <a:avLst/>
          </a:prstGeom>
          <a:noFill/>
          <a:ln w="28575" cap="flat" cmpd="sng">
            <a:noFill/>
            <a:prstDash val="solid"/>
            <a:round/>
            <a:headEnd type="none" w="sm" len="sm"/>
            <a:tailEnd type="none" w="sm" len="sm"/>
          </a:ln>
        </p:spPr>
      </p:pic>
      <p:sp>
        <p:nvSpPr>
          <p:cNvPr id="146" name="Google Shape;146;gbf73847ce3_0_19"/>
          <p:cNvSpPr txBox="1"/>
          <p:nvPr/>
        </p:nvSpPr>
        <p:spPr>
          <a:xfrm>
            <a:off x="208024" y="902450"/>
            <a:ext cx="3906776"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dirty="0"/>
              <a:t>raw -&gt; </a:t>
            </a:r>
            <a:r>
              <a:rPr lang="en-US" i="1" dirty="0" err="1"/>
              <a:t>mgf</a:t>
            </a:r>
            <a:r>
              <a:rPr lang="en-US" i="1" dirty="0"/>
              <a:t> -&gt; Mascot (vanilla search settings)</a:t>
            </a:r>
            <a:endParaRPr i="1" dirty="0"/>
          </a:p>
        </p:txBody>
      </p:sp>
      <p:sp>
        <p:nvSpPr>
          <p:cNvPr id="3" name="TextBox 2">
            <a:extLst>
              <a:ext uri="{FF2B5EF4-FFF2-40B4-BE49-F238E27FC236}">
                <a16:creationId xmlns:a16="http://schemas.microsoft.com/office/drawing/2014/main" id="{8B89E99A-7824-48E0-AF77-DECA61726ADE}"/>
              </a:ext>
            </a:extLst>
          </p:cNvPr>
          <p:cNvSpPr txBox="1"/>
          <p:nvPr/>
        </p:nvSpPr>
        <p:spPr>
          <a:xfrm>
            <a:off x="3360552" y="1863864"/>
            <a:ext cx="2464136" cy="707886"/>
          </a:xfrm>
          <a:prstGeom prst="rect">
            <a:avLst/>
          </a:prstGeom>
          <a:noFill/>
        </p:spPr>
        <p:txBody>
          <a:bodyPr wrap="none" rtlCol="0">
            <a:spAutoFit/>
          </a:bodyPr>
          <a:lstStyle/>
          <a:p>
            <a:pPr algn="ctr"/>
            <a:r>
              <a:rPr lang="en-US" sz="2000" dirty="0"/>
              <a:t>1813 protein groups</a:t>
            </a:r>
          </a:p>
          <a:p>
            <a:pPr algn="ctr"/>
            <a:r>
              <a:rPr lang="en-US" sz="2000" dirty="0"/>
              <a:t>(1924 proteins)</a:t>
            </a:r>
          </a:p>
        </p:txBody>
      </p:sp>
      <p:pic>
        <p:nvPicPr>
          <p:cNvPr id="5" name="Picture 4">
            <a:extLst>
              <a:ext uri="{FF2B5EF4-FFF2-40B4-BE49-F238E27FC236}">
                <a16:creationId xmlns:a16="http://schemas.microsoft.com/office/drawing/2014/main" id="{6C98739C-1AD9-47AE-BBE8-2AF2EF0854C3}"/>
              </a:ext>
            </a:extLst>
          </p:cNvPr>
          <p:cNvPicPr>
            <a:picLocks noChangeAspect="1"/>
          </p:cNvPicPr>
          <p:nvPr/>
        </p:nvPicPr>
        <p:blipFill>
          <a:blip r:embed="rId4"/>
          <a:stretch>
            <a:fillRect/>
          </a:stretch>
        </p:blipFill>
        <p:spPr>
          <a:xfrm>
            <a:off x="5985959" y="1535337"/>
            <a:ext cx="2544584" cy="3608163"/>
          </a:xfrm>
          <a:prstGeom prst="rect">
            <a:avLst/>
          </a:prstGeom>
        </p:spPr>
      </p:pic>
      <p:sp>
        <p:nvSpPr>
          <p:cNvPr id="6" name="Arrow: Right 5">
            <a:extLst>
              <a:ext uri="{FF2B5EF4-FFF2-40B4-BE49-F238E27FC236}">
                <a16:creationId xmlns:a16="http://schemas.microsoft.com/office/drawing/2014/main" id="{4D1C37A3-B18F-4864-9A7B-DCF3E837160B}"/>
              </a:ext>
            </a:extLst>
          </p:cNvPr>
          <p:cNvSpPr/>
          <p:nvPr/>
        </p:nvSpPr>
        <p:spPr>
          <a:xfrm>
            <a:off x="3480581" y="2571750"/>
            <a:ext cx="2182835" cy="470487"/>
          </a:xfrm>
          <a:prstGeom prst="rightArrow">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15A05941-4D8F-492F-A319-3C5BF4F950E9}"/>
              </a:ext>
            </a:extLst>
          </p:cNvPr>
          <p:cNvSpPr txBox="1"/>
          <p:nvPr/>
        </p:nvSpPr>
        <p:spPr>
          <a:xfrm>
            <a:off x="3480581" y="3179222"/>
            <a:ext cx="2182836" cy="1015663"/>
          </a:xfrm>
          <a:prstGeom prst="rect">
            <a:avLst/>
          </a:prstGeom>
          <a:noFill/>
        </p:spPr>
        <p:txBody>
          <a:bodyPr wrap="square" rtlCol="0">
            <a:spAutoFit/>
          </a:bodyPr>
          <a:lstStyle/>
          <a:p>
            <a:pPr algn="ctr"/>
            <a:r>
              <a:rPr lang="en-US" sz="2000" dirty="0"/>
              <a:t>1778 (of 1924) proteins were yeast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br>
              <a:rPr lang="en-US" sz="2400" dirty="0"/>
            </a:br>
            <a:r>
              <a:rPr lang="en-US" sz="2400" dirty="0"/>
              <a:t>Ex. ID-free analysis of a single participant</a:t>
            </a:r>
            <a:endParaRPr sz="2400" dirty="0"/>
          </a:p>
        </p:txBody>
      </p:sp>
      <p:grpSp>
        <p:nvGrpSpPr>
          <p:cNvPr id="3" name="Group 2">
            <a:extLst>
              <a:ext uri="{FF2B5EF4-FFF2-40B4-BE49-F238E27FC236}">
                <a16:creationId xmlns:a16="http://schemas.microsoft.com/office/drawing/2014/main" id="{3D5DC316-5515-427F-ADBE-1BC69E99CB36}"/>
              </a:ext>
            </a:extLst>
          </p:cNvPr>
          <p:cNvGrpSpPr/>
          <p:nvPr/>
        </p:nvGrpSpPr>
        <p:grpSpPr>
          <a:xfrm>
            <a:off x="7915150" y="704100"/>
            <a:ext cx="1100544" cy="4252012"/>
            <a:chOff x="7915150" y="704100"/>
            <a:chExt cx="1100544" cy="4252012"/>
          </a:xfrm>
        </p:grpSpPr>
        <p:pic>
          <p:nvPicPr>
            <p:cNvPr id="124" name="Google Shape;124;gbf73847ce3_0_19"/>
            <p:cNvPicPr preferRelativeResize="0"/>
            <p:nvPr/>
          </p:nvPicPr>
          <p:blipFill>
            <a:blip r:embed="rId3">
              <a:alphaModFix/>
            </a:blip>
            <a:stretch>
              <a:fillRect/>
            </a:stretch>
          </p:blipFill>
          <p:spPr>
            <a:xfrm>
              <a:off x="7915150" y="704100"/>
              <a:ext cx="488425" cy="1463025"/>
            </a:xfrm>
            <a:prstGeom prst="rect">
              <a:avLst/>
            </a:prstGeom>
            <a:noFill/>
            <a:ln w="28575" cap="flat" cmpd="sng">
              <a:solidFill>
                <a:srgbClr val="0000FF"/>
              </a:solidFill>
              <a:prstDash val="solid"/>
              <a:round/>
              <a:headEnd type="none" w="sm" len="sm"/>
              <a:tailEnd type="none" w="sm" len="sm"/>
            </a:ln>
          </p:spPr>
        </p:pic>
        <p:pic>
          <p:nvPicPr>
            <p:cNvPr id="125" name="Google Shape;125;gbf73847ce3_0_19"/>
            <p:cNvPicPr preferRelativeResize="0"/>
            <p:nvPr/>
          </p:nvPicPr>
          <p:blipFill>
            <a:blip r:embed="rId4">
              <a:alphaModFix/>
            </a:blip>
            <a:stretch>
              <a:fillRect/>
            </a:stretch>
          </p:blipFill>
          <p:spPr>
            <a:xfrm>
              <a:off x="8486775" y="704100"/>
              <a:ext cx="528919" cy="1463025"/>
            </a:xfrm>
            <a:prstGeom prst="rect">
              <a:avLst/>
            </a:prstGeom>
            <a:noFill/>
            <a:ln w="28575" cap="flat" cmpd="sng">
              <a:solidFill>
                <a:srgbClr val="FF00FF"/>
              </a:solidFill>
              <a:prstDash val="solid"/>
              <a:round/>
              <a:headEnd type="none" w="sm" len="sm"/>
              <a:tailEnd type="none" w="sm" len="sm"/>
            </a:ln>
          </p:spPr>
        </p:pic>
        <p:pic>
          <p:nvPicPr>
            <p:cNvPr id="128" name="Google Shape;128;gbf73847ce3_0_19"/>
            <p:cNvPicPr preferRelativeResize="0"/>
            <p:nvPr/>
          </p:nvPicPr>
          <p:blipFill>
            <a:blip r:embed="rId5">
              <a:alphaModFix/>
            </a:blip>
            <a:stretch>
              <a:fillRect/>
            </a:stretch>
          </p:blipFill>
          <p:spPr>
            <a:xfrm>
              <a:off x="7915150" y="3966450"/>
              <a:ext cx="488425" cy="989662"/>
            </a:xfrm>
            <a:prstGeom prst="rect">
              <a:avLst/>
            </a:prstGeom>
            <a:noFill/>
            <a:ln w="28575" cap="flat" cmpd="sng">
              <a:solidFill>
                <a:srgbClr val="FF0000"/>
              </a:solidFill>
              <a:prstDash val="solid"/>
              <a:round/>
              <a:headEnd type="none" w="sm" len="sm"/>
              <a:tailEnd type="none" w="sm" len="sm"/>
            </a:ln>
          </p:spPr>
        </p:pic>
        <p:pic>
          <p:nvPicPr>
            <p:cNvPr id="133" name="Google Shape;133;gbf73847ce3_0_19"/>
            <p:cNvPicPr preferRelativeResize="0"/>
            <p:nvPr/>
          </p:nvPicPr>
          <p:blipFill>
            <a:blip r:embed="rId6">
              <a:alphaModFix/>
            </a:blip>
            <a:stretch>
              <a:fillRect/>
            </a:stretch>
          </p:blipFill>
          <p:spPr>
            <a:xfrm>
              <a:off x="7915150" y="2212843"/>
              <a:ext cx="488425" cy="1707881"/>
            </a:xfrm>
            <a:prstGeom prst="rect">
              <a:avLst/>
            </a:prstGeom>
            <a:noFill/>
            <a:ln w="28575" cap="flat" cmpd="sng">
              <a:solidFill>
                <a:srgbClr val="00FF00"/>
              </a:solidFill>
              <a:prstDash val="solid"/>
              <a:round/>
              <a:headEnd type="none" w="sm" len="sm"/>
              <a:tailEnd type="none" w="sm" len="sm"/>
            </a:ln>
          </p:spPr>
        </p:pic>
      </p:grpSp>
      <p:grpSp>
        <p:nvGrpSpPr>
          <p:cNvPr id="4" name="Group 3">
            <a:extLst>
              <a:ext uri="{FF2B5EF4-FFF2-40B4-BE49-F238E27FC236}">
                <a16:creationId xmlns:a16="http://schemas.microsoft.com/office/drawing/2014/main" id="{EBE29A93-3338-4DCC-AACF-6335739B9A21}"/>
              </a:ext>
            </a:extLst>
          </p:cNvPr>
          <p:cNvGrpSpPr/>
          <p:nvPr/>
        </p:nvGrpSpPr>
        <p:grpSpPr>
          <a:xfrm>
            <a:off x="152400" y="1054849"/>
            <a:ext cx="7542518" cy="3936252"/>
            <a:chOff x="152400" y="1054849"/>
            <a:chExt cx="7542518" cy="3936252"/>
          </a:xfrm>
        </p:grpSpPr>
        <p:pic>
          <p:nvPicPr>
            <p:cNvPr id="123" name="Google Shape;123;gbf73847ce3_0_19"/>
            <p:cNvPicPr preferRelativeResize="0"/>
            <p:nvPr/>
          </p:nvPicPr>
          <p:blipFill>
            <a:blip r:embed="rId7">
              <a:alphaModFix/>
            </a:blip>
            <a:stretch>
              <a:fillRect/>
            </a:stretch>
          </p:blipFill>
          <p:spPr>
            <a:xfrm>
              <a:off x="152400" y="1054849"/>
              <a:ext cx="7542518" cy="3936252"/>
            </a:xfrm>
            <a:prstGeom prst="rect">
              <a:avLst/>
            </a:prstGeom>
            <a:solidFill>
              <a:srgbClr val="FF00FF">
                <a:alpha val="50000"/>
              </a:srgbClr>
            </a:solidFill>
            <a:ln>
              <a:noFill/>
            </a:ln>
          </p:spPr>
        </p:pic>
        <p:sp>
          <p:nvSpPr>
            <p:cNvPr id="126" name="Google Shape;126;gbf73847ce3_0_19"/>
            <p:cNvSpPr txBox="1"/>
            <p:nvPr/>
          </p:nvSpPr>
          <p:spPr>
            <a:xfrm>
              <a:off x="2683775" y="2516875"/>
              <a:ext cx="116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err="1"/>
                <a:t>Exploris</a:t>
              </a:r>
              <a:r>
                <a:rPr lang="en-US" dirty="0"/>
                <a:t> 480</a:t>
              </a:r>
              <a:endParaRPr dirty="0"/>
            </a:p>
          </p:txBody>
        </p:sp>
        <p:sp>
          <p:nvSpPr>
            <p:cNvPr id="127" name="Google Shape;127;gbf73847ce3_0_19"/>
            <p:cNvSpPr txBox="1"/>
            <p:nvPr/>
          </p:nvSpPr>
          <p:spPr>
            <a:xfrm>
              <a:off x="4902700" y="3625625"/>
              <a:ext cx="89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t>QE Plus</a:t>
              </a:r>
              <a:endParaRPr dirty="0"/>
            </a:p>
          </p:txBody>
        </p:sp>
        <p:sp>
          <p:nvSpPr>
            <p:cNvPr id="129" name="Google Shape;129;gbf73847ce3_0_19"/>
            <p:cNvSpPr/>
            <p:nvPr/>
          </p:nvSpPr>
          <p:spPr>
            <a:xfrm>
              <a:off x="6127651" y="1126974"/>
              <a:ext cx="1394400" cy="286200"/>
            </a:xfrm>
            <a:prstGeom prst="rect">
              <a:avLst/>
            </a:prstGeom>
            <a:solidFill>
              <a:srgbClr val="0000FF">
                <a:alpha val="50000"/>
              </a:srgbClr>
            </a:solidFill>
            <a:ln w="1905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gbf73847ce3_0_19"/>
            <p:cNvSpPr/>
            <p:nvPr/>
          </p:nvSpPr>
          <p:spPr>
            <a:xfrm>
              <a:off x="6127651" y="2244983"/>
              <a:ext cx="1394400" cy="286200"/>
            </a:xfrm>
            <a:prstGeom prst="rect">
              <a:avLst/>
            </a:prstGeom>
            <a:solidFill>
              <a:srgbClr val="0000FF">
                <a:alpha val="50000"/>
              </a:srgbClr>
            </a:solidFill>
            <a:ln w="1905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gbf73847ce3_0_19"/>
            <p:cNvSpPr/>
            <p:nvPr/>
          </p:nvSpPr>
          <p:spPr>
            <a:xfrm>
              <a:off x="6127651" y="3362993"/>
              <a:ext cx="1394400" cy="286200"/>
            </a:xfrm>
            <a:prstGeom prst="rect">
              <a:avLst/>
            </a:prstGeom>
            <a:solidFill>
              <a:srgbClr val="0000FF">
                <a:alpha val="50000"/>
              </a:srgbClr>
            </a:solidFill>
            <a:ln w="1905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gbf73847ce3_0_19"/>
            <p:cNvSpPr/>
            <p:nvPr/>
          </p:nvSpPr>
          <p:spPr>
            <a:xfrm>
              <a:off x="6127651" y="1406477"/>
              <a:ext cx="1394400" cy="286200"/>
            </a:xfrm>
            <a:prstGeom prst="rect">
              <a:avLst/>
            </a:prstGeom>
            <a:solidFill>
              <a:srgbClr val="FF00FF">
                <a:alpha val="50000"/>
              </a:srgbClr>
            </a:solid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gbf73847ce3_0_19"/>
            <p:cNvSpPr/>
            <p:nvPr/>
          </p:nvSpPr>
          <p:spPr>
            <a:xfrm>
              <a:off x="6127651" y="1685979"/>
              <a:ext cx="1394400" cy="286200"/>
            </a:xfrm>
            <a:prstGeom prst="rect">
              <a:avLst/>
            </a:prstGeom>
            <a:solidFill>
              <a:srgbClr val="00FF00">
                <a:alpha val="50000"/>
              </a:srgbClr>
            </a:solid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gbf73847ce3_0_19"/>
            <p:cNvSpPr/>
            <p:nvPr/>
          </p:nvSpPr>
          <p:spPr>
            <a:xfrm>
              <a:off x="6127651" y="1965481"/>
              <a:ext cx="1394400" cy="286200"/>
            </a:xfrm>
            <a:prstGeom prst="rect">
              <a:avLst/>
            </a:prstGeom>
            <a:solidFill>
              <a:srgbClr val="00FF00">
                <a:alpha val="50000"/>
              </a:srgbClr>
            </a:solid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gbf73847ce3_0_19"/>
            <p:cNvSpPr/>
            <p:nvPr/>
          </p:nvSpPr>
          <p:spPr>
            <a:xfrm>
              <a:off x="6127651" y="2524486"/>
              <a:ext cx="1394400" cy="286200"/>
            </a:xfrm>
            <a:prstGeom prst="rect">
              <a:avLst/>
            </a:prstGeom>
            <a:solidFill>
              <a:srgbClr val="FF00FF">
                <a:alpha val="50000"/>
              </a:srgbClr>
            </a:solid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gbf73847ce3_0_19"/>
            <p:cNvSpPr/>
            <p:nvPr/>
          </p:nvSpPr>
          <p:spPr>
            <a:xfrm>
              <a:off x="6127651" y="2803988"/>
              <a:ext cx="1394400" cy="286200"/>
            </a:xfrm>
            <a:prstGeom prst="rect">
              <a:avLst/>
            </a:prstGeom>
            <a:solidFill>
              <a:srgbClr val="FF0000">
                <a:alpha val="50000"/>
              </a:srgbClr>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gbf73847ce3_0_19"/>
            <p:cNvSpPr/>
            <p:nvPr/>
          </p:nvSpPr>
          <p:spPr>
            <a:xfrm>
              <a:off x="6127651" y="3083490"/>
              <a:ext cx="1394400" cy="286200"/>
            </a:xfrm>
            <a:prstGeom prst="rect">
              <a:avLst/>
            </a:prstGeom>
            <a:solidFill>
              <a:srgbClr val="FF0000">
                <a:alpha val="50000"/>
              </a:srgbClr>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gbf73847ce3_0_19"/>
            <p:cNvSpPr/>
            <p:nvPr/>
          </p:nvSpPr>
          <p:spPr>
            <a:xfrm>
              <a:off x="6127651" y="3642495"/>
              <a:ext cx="1394400" cy="286200"/>
            </a:xfrm>
            <a:prstGeom prst="rect">
              <a:avLst/>
            </a:prstGeom>
            <a:solidFill>
              <a:srgbClr val="FF00FF">
                <a:alpha val="50000"/>
              </a:srgbClr>
            </a:solid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gbf73847ce3_0_19"/>
            <p:cNvSpPr/>
            <p:nvPr/>
          </p:nvSpPr>
          <p:spPr>
            <a:xfrm>
              <a:off x="6127651" y="3921997"/>
              <a:ext cx="1394400" cy="286200"/>
            </a:xfrm>
            <a:prstGeom prst="rect">
              <a:avLst/>
            </a:prstGeom>
            <a:solidFill>
              <a:srgbClr val="00FF00">
                <a:alpha val="50000"/>
              </a:srgbClr>
            </a:solid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gbf73847ce3_0_19"/>
            <p:cNvSpPr/>
            <p:nvPr/>
          </p:nvSpPr>
          <p:spPr>
            <a:xfrm>
              <a:off x="6127651" y="4201499"/>
              <a:ext cx="1394400" cy="286200"/>
            </a:xfrm>
            <a:prstGeom prst="rect">
              <a:avLst/>
            </a:prstGeom>
            <a:solidFill>
              <a:srgbClr val="FF0000">
                <a:alpha val="50000"/>
              </a:srgbClr>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gbf73847ce3_0_19"/>
            <p:cNvSpPr txBox="1"/>
            <p:nvPr/>
          </p:nvSpPr>
          <p:spPr>
            <a:xfrm>
              <a:off x="4204431" y="1307450"/>
              <a:ext cx="1161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dirty="0"/>
                <a:t>no FAIMS</a:t>
              </a:r>
              <a:endParaRPr dirty="0"/>
            </a:p>
          </p:txBody>
        </p:sp>
        <p:sp>
          <p:nvSpPr>
            <p:cNvPr id="143" name="Google Shape;143;gbf73847ce3_0_19"/>
            <p:cNvSpPr txBox="1"/>
            <p:nvPr/>
          </p:nvSpPr>
          <p:spPr>
            <a:xfrm>
              <a:off x="4117825" y="2018213"/>
              <a:ext cx="1161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dirty="0"/>
                <a:t>FAIMS</a:t>
              </a:r>
              <a:endParaRPr dirty="0"/>
            </a:p>
          </p:txBody>
        </p:sp>
        <p:sp>
          <p:nvSpPr>
            <p:cNvPr id="144" name="Google Shape;144;gbf73847ce3_0_19"/>
            <p:cNvSpPr txBox="1"/>
            <p:nvPr/>
          </p:nvSpPr>
          <p:spPr>
            <a:xfrm>
              <a:off x="4204431" y="2629822"/>
              <a:ext cx="1161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dirty="0"/>
                <a:t>no FAIMS</a:t>
              </a:r>
              <a:endParaRPr dirty="0"/>
            </a:p>
          </p:txBody>
        </p:sp>
        <p:sp>
          <p:nvSpPr>
            <p:cNvPr id="145" name="Google Shape;145;gbf73847ce3_0_19"/>
            <p:cNvSpPr txBox="1"/>
            <p:nvPr/>
          </p:nvSpPr>
          <p:spPr>
            <a:xfrm>
              <a:off x="3740800" y="2905732"/>
              <a:ext cx="1161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dirty="0"/>
                <a:t>FAIMS</a:t>
              </a:r>
              <a:endParaRPr dirty="0"/>
            </a:p>
          </p:txBody>
        </p:sp>
      </p:grpSp>
      <p:sp>
        <p:nvSpPr>
          <p:cNvPr id="147" name="Google Shape;147;gbf73847ce3_0_19"/>
          <p:cNvSpPr txBox="1"/>
          <p:nvPr/>
        </p:nvSpPr>
        <p:spPr>
          <a:xfrm>
            <a:off x="-76200" y="4789500"/>
            <a:ext cx="5614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Palmblad and Deelder, 2012. doi: 10.1002/rcm.6162</a:t>
            </a:r>
            <a:endParaRPr sz="1100" u="sng">
              <a:solidFill>
                <a:schemeClr val="hlink"/>
              </a:solidFill>
            </a:endParaRPr>
          </a:p>
        </p:txBody>
      </p:sp>
      <p:grpSp>
        <p:nvGrpSpPr>
          <p:cNvPr id="2" name="Group 1">
            <a:extLst>
              <a:ext uri="{FF2B5EF4-FFF2-40B4-BE49-F238E27FC236}">
                <a16:creationId xmlns:a16="http://schemas.microsoft.com/office/drawing/2014/main" id="{BF2A0524-E889-4A41-BE9C-41F99B286291}"/>
              </a:ext>
            </a:extLst>
          </p:cNvPr>
          <p:cNvGrpSpPr/>
          <p:nvPr/>
        </p:nvGrpSpPr>
        <p:grpSpPr>
          <a:xfrm>
            <a:off x="218725" y="1191287"/>
            <a:ext cx="1745905" cy="1583587"/>
            <a:chOff x="2396056" y="1145894"/>
            <a:chExt cx="4197334" cy="3807106"/>
          </a:xfrm>
        </p:grpSpPr>
        <p:pic>
          <p:nvPicPr>
            <p:cNvPr id="29" name="Picture 4">
              <a:extLst>
                <a:ext uri="{FF2B5EF4-FFF2-40B4-BE49-F238E27FC236}">
                  <a16:creationId xmlns:a16="http://schemas.microsoft.com/office/drawing/2014/main" id="{2B25D440-08CE-44F3-8892-402A2F1C1E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6056" y="1145894"/>
              <a:ext cx="4197334" cy="38071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 name="Down Arrow 1">
              <a:extLst>
                <a:ext uri="{FF2B5EF4-FFF2-40B4-BE49-F238E27FC236}">
                  <a16:creationId xmlns:a16="http://schemas.microsoft.com/office/drawing/2014/main" id="{4160A87D-79C9-499A-9F39-005BD58713A5}"/>
                </a:ext>
              </a:extLst>
            </p:cNvPr>
            <p:cNvSpPr/>
            <p:nvPr/>
          </p:nvSpPr>
          <p:spPr>
            <a:xfrm rot="2023674">
              <a:off x="5437043" y="3223922"/>
              <a:ext cx="838200" cy="1333122"/>
            </a:xfrm>
            <a:prstGeom prst="downArrow">
              <a:avLst/>
            </a:prstGeom>
            <a:solidFill>
              <a:srgbClr val="FF0000">
                <a:alpha val="4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6" name="Google Shape;146;gbf73847ce3_0_19"/>
          <p:cNvSpPr txBox="1"/>
          <p:nvPr/>
        </p:nvSpPr>
        <p:spPr>
          <a:xfrm>
            <a:off x="208025" y="902450"/>
            <a:ext cx="242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dirty="0"/>
              <a:t>raw -&gt; </a:t>
            </a:r>
            <a:r>
              <a:rPr lang="en-US" i="1" dirty="0" err="1"/>
              <a:t>mgf</a:t>
            </a:r>
            <a:r>
              <a:rPr lang="en-US" i="1" dirty="0"/>
              <a:t> -&gt; compareMS2</a:t>
            </a:r>
            <a:endParaRPr i="1" dirty="0"/>
          </a:p>
        </p:txBody>
      </p:sp>
    </p:spTree>
    <p:extLst>
      <p:ext uri="{BB962C8B-B14F-4D97-AF65-F5344CB8AC3E}">
        <p14:creationId xmlns:p14="http://schemas.microsoft.com/office/powerpoint/2010/main" val="3358257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P spid="1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Ongoing work</a:t>
            </a:r>
            <a:endParaRPr sz="2400" dirty="0"/>
          </a:p>
        </p:txBody>
      </p:sp>
      <p:sp>
        <p:nvSpPr>
          <p:cNvPr id="154" name="Google Shape;154;gbf73847ce3_0_26"/>
          <p:cNvSpPr txBox="1"/>
          <p:nvPr/>
        </p:nvSpPr>
        <p:spPr>
          <a:xfrm>
            <a:off x="139336" y="1048500"/>
            <a:ext cx="8388000" cy="1754286"/>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“Vanilla” search results into experiment-wide results matrix</a:t>
            </a:r>
          </a:p>
          <a:p>
            <a:pPr marL="457200" marR="0" lvl="0" indent="-342900" algn="l" rtl="0">
              <a:spcBef>
                <a:spcPts val="0"/>
              </a:spcBef>
              <a:spcAft>
                <a:spcPts val="0"/>
              </a:spcAft>
              <a:buClr>
                <a:schemeClr val="dk1"/>
              </a:buClr>
              <a:buSzPts val="1800"/>
              <a:buFont typeface="Wingdings" panose="05000000000000000000" pitchFamily="2" charset="2"/>
              <a:buChar char="Ø"/>
            </a:pPr>
            <a:endParaRPr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Comparison of PRG beer processed across the world</a:t>
            </a:r>
          </a:p>
          <a:p>
            <a:pPr marL="114300" marR="0" lvl="0" algn="l" rtl="0">
              <a:spcBef>
                <a:spcPts val="0"/>
              </a:spcBef>
              <a:spcAft>
                <a:spcPts val="0"/>
              </a:spcAft>
              <a:buClr>
                <a:schemeClr val="dk1"/>
              </a:buClr>
              <a:buSzPts val="1800"/>
            </a:pPr>
            <a:endParaRPr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Publish and make data available</a:t>
            </a:r>
            <a:endParaRPr sz="18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encourage further analyses with public (</a:t>
            </a:r>
            <a:r>
              <a:rPr lang="en-US" sz="1800" i="1" dirty="0">
                <a:solidFill>
                  <a:schemeClr val="dk1"/>
                </a:solidFill>
                <a:latin typeface="+mj-lt"/>
                <a:ea typeface="Verdana"/>
                <a:cs typeface="Verdana"/>
                <a:sym typeface="Verdana"/>
              </a:rPr>
              <a:t>i.e.</a:t>
            </a:r>
            <a:r>
              <a:rPr lang="en-US" sz="1800" dirty="0">
                <a:solidFill>
                  <a:schemeClr val="dk1"/>
                </a:solidFill>
                <a:latin typeface="+mj-lt"/>
                <a:ea typeface="Verdana"/>
                <a:cs typeface="Verdana"/>
                <a:sym typeface="Verdana"/>
              </a:rPr>
              <a:t>, </a:t>
            </a:r>
            <a:r>
              <a:rPr lang="en-US" sz="1800" dirty="0" err="1">
                <a:solidFill>
                  <a:schemeClr val="dk1"/>
                </a:solidFill>
                <a:latin typeface="+mj-lt"/>
                <a:ea typeface="Verdana"/>
                <a:cs typeface="Verdana"/>
                <a:sym typeface="Verdana"/>
              </a:rPr>
              <a:t>glycoproteomics</a:t>
            </a:r>
            <a:r>
              <a:rPr lang="en-US" sz="1800" dirty="0">
                <a:solidFill>
                  <a:schemeClr val="dk1"/>
                </a:solidFill>
                <a:latin typeface="+mj-lt"/>
                <a:ea typeface="Verdana"/>
                <a:cs typeface="Verdana"/>
                <a:sym typeface="Verdana"/>
              </a:rPr>
              <a:t>)</a:t>
            </a:r>
            <a:endParaRPr sz="1800" dirty="0">
              <a:solidFill>
                <a:schemeClr val="dk1"/>
              </a:solidFill>
              <a:latin typeface="+mj-lt"/>
              <a:ea typeface="Verdana"/>
              <a:cs typeface="Verdana"/>
              <a:sym typeface="Verdan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bf73847ce3_0_39"/>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2021/2022 Glycoproteomic Study</a:t>
            </a:r>
            <a:endParaRPr sz="2400" dirty="0"/>
          </a:p>
        </p:txBody>
      </p:sp>
      <p:sp>
        <p:nvSpPr>
          <p:cNvPr id="161" name="Google Shape;161;gbf73847ce3_0_39"/>
          <p:cNvSpPr txBox="1"/>
          <p:nvPr/>
        </p:nvSpPr>
        <p:spPr>
          <a:xfrm>
            <a:off x="152400" y="957800"/>
            <a:ext cx="6858000" cy="2862282"/>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Brought on two glycoproteomic experts (Ben Schulz and Dan </a:t>
            </a:r>
            <a:r>
              <a:rPr lang="en-US" sz="1800" dirty="0" err="1">
                <a:solidFill>
                  <a:schemeClr val="dk1"/>
                </a:solidFill>
                <a:latin typeface="Verdana"/>
                <a:ea typeface="Verdana"/>
                <a:cs typeface="Verdana"/>
                <a:sym typeface="Verdana"/>
              </a:rPr>
              <a:t>Polasky</a:t>
            </a:r>
            <a:r>
              <a:rPr lang="en-US" sz="1800" dirty="0">
                <a:solidFill>
                  <a:schemeClr val="dk1"/>
                </a:solidFill>
                <a:latin typeface="Verdana"/>
                <a:ea typeface="Verdana"/>
                <a:cs typeface="Verdana"/>
                <a:sym typeface="Verdana"/>
              </a:rPr>
              <a:t>)</a:t>
            </a:r>
            <a:endParaRPr sz="1800" dirty="0">
              <a:solidFill>
                <a:schemeClr val="dk1"/>
              </a:solidFill>
              <a:latin typeface="Verdana"/>
              <a:ea typeface="Verdana"/>
              <a:cs typeface="Verdana"/>
              <a:sym typeface="Verdana"/>
            </a:endParaRPr>
          </a:p>
          <a:p>
            <a:pPr marL="914400" marR="0" lvl="1"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focus on N-glycans and </a:t>
            </a:r>
            <a:r>
              <a:rPr lang="en-US" sz="1800" dirty="0" err="1">
                <a:solidFill>
                  <a:schemeClr val="dk1"/>
                </a:solidFill>
                <a:latin typeface="Verdana"/>
                <a:ea typeface="Verdana"/>
                <a:cs typeface="Verdana"/>
                <a:sym typeface="Verdana"/>
              </a:rPr>
              <a:t>glycopeptides</a:t>
            </a:r>
            <a:endParaRPr sz="1800" dirty="0">
              <a:solidFill>
                <a:schemeClr val="dk1"/>
              </a:solidFill>
              <a:latin typeface="Verdana"/>
              <a:ea typeface="Verdana"/>
              <a:cs typeface="Verdana"/>
              <a:sym typeface="Verdana"/>
            </a:endParaRPr>
          </a:p>
          <a:p>
            <a:pPr marL="914400" marR="0" lvl="0" indent="0" algn="l" rtl="0">
              <a:spcBef>
                <a:spcPts val="0"/>
              </a:spcBef>
              <a:spcAft>
                <a:spcPts val="0"/>
              </a:spcAft>
              <a:buNone/>
            </a:pPr>
            <a:endParaRPr sz="1800" dirty="0">
              <a:solidFill>
                <a:schemeClr val="dk1"/>
              </a:solidFill>
              <a:latin typeface="Verdana"/>
              <a:ea typeface="Verdana"/>
              <a:cs typeface="Verdana"/>
              <a:sym typeface="Verdana"/>
            </a:endParaRPr>
          </a:p>
          <a:p>
            <a:pPr marL="457200" marR="0" lvl="0"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Developing parallel internal PRG studies</a:t>
            </a:r>
            <a:endParaRPr sz="1800" dirty="0">
              <a:solidFill>
                <a:schemeClr val="dk1"/>
              </a:solidFill>
              <a:latin typeface="Verdana"/>
              <a:ea typeface="Verdana"/>
              <a:cs typeface="Verdana"/>
              <a:sym typeface="Verdana"/>
            </a:endParaRPr>
          </a:p>
          <a:p>
            <a:pPr marL="914400" marR="0" lvl="1"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Single-glycoprotein</a:t>
            </a:r>
            <a:endParaRPr sz="1800" dirty="0">
              <a:solidFill>
                <a:schemeClr val="dk1"/>
              </a:solidFill>
              <a:latin typeface="Verdana"/>
              <a:ea typeface="Verdana"/>
              <a:cs typeface="Verdana"/>
              <a:sym typeface="Verdana"/>
            </a:endParaRPr>
          </a:p>
          <a:p>
            <a:pPr marL="914400" marR="0" lvl="1"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Glycoprotein mixture (enriched or native)</a:t>
            </a:r>
            <a:endParaRPr sz="1800" dirty="0">
              <a:solidFill>
                <a:schemeClr val="dk1"/>
              </a:solidFill>
              <a:latin typeface="Verdana"/>
              <a:ea typeface="Verdana"/>
              <a:cs typeface="Verdana"/>
              <a:sym typeface="Verdana"/>
            </a:endParaRPr>
          </a:p>
          <a:p>
            <a:pPr marL="914400" marR="0" lvl="0" indent="0" algn="l" rtl="0">
              <a:spcBef>
                <a:spcPts val="0"/>
              </a:spcBef>
              <a:spcAft>
                <a:spcPts val="0"/>
              </a:spcAft>
              <a:buNone/>
            </a:pPr>
            <a:endParaRPr sz="1800" dirty="0">
              <a:solidFill>
                <a:schemeClr val="dk1"/>
              </a:solidFill>
              <a:latin typeface="Verdana"/>
              <a:ea typeface="Verdana"/>
              <a:cs typeface="Verdana"/>
              <a:sym typeface="Verdana"/>
            </a:endParaRPr>
          </a:p>
          <a:p>
            <a:pPr marL="457200" marR="0" lvl="0"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Complete internal by summer, results and 2022 Study announcement for ABRF 2022 Palm Springs</a:t>
            </a:r>
            <a:endParaRPr sz="1800" dirty="0">
              <a:solidFill>
                <a:schemeClr val="dk1"/>
              </a:solidFill>
              <a:latin typeface="Verdana"/>
              <a:ea typeface="Verdana"/>
              <a:cs typeface="Verdana"/>
              <a:sym typeface="Verdana"/>
            </a:endParaRPr>
          </a:p>
        </p:txBody>
      </p:sp>
      <p:pic>
        <p:nvPicPr>
          <p:cNvPr id="162" name="Google Shape;162;gbf73847ce3_0_39"/>
          <p:cNvPicPr preferRelativeResize="0"/>
          <p:nvPr/>
        </p:nvPicPr>
        <p:blipFill>
          <a:blip r:embed="rId3">
            <a:alphaModFix/>
          </a:blip>
          <a:stretch>
            <a:fillRect/>
          </a:stretch>
        </p:blipFill>
        <p:spPr>
          <a:xfrm>
            <a:off x="6768736" y="813468"/>
            <a:ext cx="2070464" cy="3793217"/>
          </a:xfrm>
          <a:prstGeom prst="rect">
            <a:avLst/>
          </a:prstGeom>
          <a:noFill/>
          <a:ln>
            <a:noFill/>
          </a:ln>
        </p:spPr>
      </p:pic>
      <p:sp>
        <p:nvSpPr>
          <p:cNvPr id="163" name="Google Shape;163;gbf73847ce3_0_39"/>
          <p:cNvSpPr txBox="1"/>
          <p:nvPr/>
        </p:nvSpPr>
        <p:spPr>
          <a:xfrm>
            <a:off x="0" y="4850525"/>
            <a:ext cx="6583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i="1"/>
              <a:t>image source: https://biotop.boku.ac.at/Projects/2015/Joint6.html</a:t>
            </a:r>
            <a:endParaRPr sz="1000" i="1"/>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1">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bf73847ce3_0_45"/>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Bigger Picture - Integrating with other RGs</a:t>
            </a:r>
            <a:endParaRPr sz="2400" dirty="0"/>
          </a:p>
        </p:txBody>
      </p:sp>
      <p:sp>
        <p:nvSpPr>
          <p:cNvPr id="170" name="Google Shape;170;gbf73847ce3_0_45"/>
          <p:cNvSpPr txBox="1"/>
          <p:nvPr/>
        </p:nvSpPr>
        <p:spPr>
          <a:xfrm>
            <a:off x="152400" y="1278750"/>
            <a:ext cx="5267700" cy="2586000"/>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Integrating with other proteomic RGs</a:t>
            </a:r>
            <a:endParaRPr sz="1800" dirty="0">
              <a:solidFill>
                <a:schemeClr val="dk1"/>
              </a:solidFill>
              <a:latin typeface="Verdana"/>
              <a:ea typeface="Verdana"/>
              <a:cs typeface="Verdana"/>
              <a:sym typeface="Verdana"/>
            </a:endParaRPr>
          </a:p>
          <a:p>
            <a:pPr marL="914400" marR="0" lvl="0" indent="0" algn="l" rtl="0">
              <a:spcBef>
                <a:spcPts val="0"/>
              </a:spcBef>
              <a:spcAft>
                <a:spcPts val="0"/>
              </a:spcAft>
              <a:buNone/>
            </a:pPr>
            <a:r>
              <a:rPr lang="en-US" sz="1800" dirty="0">
                <a:solidFill>
                  <a:schemeClr val="dk1"/>
                </a:solidFill>
                <a:latin typeface="Verdana"/>
                <a:ea typeface="Verdana"/>
                <a:cs typeface="Verdana"/>
                <a:sym typeface="Verdana"/>
              </a:rPr>
              <a:t>ex. </a:t>
            </a:r>
            <a:r>
              <a:rPr lang="en-US" sz="1800" dirty="0" err="1">
                <a:solidFill>
                  <a:schemeClr val="dk1"/>
                </a:solidFill>
                <a:latin typeface="Verdana"/>
                <a:ea typeface="Verdana"/>
                <a:cs typeface="Verdana"/>
                <a:sym typeface="Verdana"/>
              </a:rPr>
              <a:t>iPRG</a:t>
            </a:r>
            <a:r>
              <a:rPr lang="en-US" sz="1800" dirty="0">
                <a:solidFill>
                  <a:schemeClr val="dk1"/>
                </a:solidFill>
                <a:latin typeface="Verdana"/>
                <a:ea typeface="Verdana"/>
                <a:cs typeface="Verdana"/>
                <a:sym typeface="Verdana"/>
              </a:rPr>
              <a:t> with both Beer Study and Glycoproteomic Study</a:t>
            </a:r>
            <a:endParaRPr sz="1800" dirty="0">
              <a:solidFill>
                <a:schemeClr val="dk1"/>
              </a:solidFill>
              <a:latin typeface="Verdana"/>
              <a:ea typeface="Verdana"/>
              <a:cs typeface="Verdana"/>
              <a:sym typeface="Verdana"/>
            </a:endParaRPr>
          </a:p>
          <a:p>
            <a:pPr marL="914400" marR="0" lvl="0" indent="0" algn="l" rtl="0">
              <a:spcBef>
                <a:spcPts val="0"/>
              </a:spcBef>
              <a:spcAft>
                <a:spcPts val="0"/>
              </a:spcAft>
              <a:buNone/>
            </a:pPr>
            <a:endParaRPr sz="1800" dirty="0">
              <a:solidFill>
                <a:schemeClr val="dk1"/>
              </a:solidFill>
              <a:latin typeface="Verdana"/>
              <a:ea typeface="Verdana"/>
              <a:cs typeface="Verdana"/>
              <a:sym typeface="Verdana"/>
            </a:endParaRPr>
          </a:p>
          <a:p>
            <a:pPr marL="457200" marR="0" lvl="0" indent="-342900" algn="l" rtl="0">
              <a:spcBef>
                <a:spcPts val="0"/>
              </a:spcBef>
              <a:spcAft>
                <a:spcPts val="0"/>
              </a:spcAft>
              <a:buClr>
                <a:schemeClr val="dk1"/>
              </a:buClr>
              <a:buSzPts val="1800"/>
              <a:buFont typeface="Verdana"/>
              <a:buChar char="●"/>
            </a:pPr>
            <a:r>
              <a:rPr lang="en-US" sz="1800" dirty="0">
                <a:solidFill>
                  <a:schemeClr val="dk1"/>
                </a:solidFill>
                <a:latin typeface="Verdana"/>
                <a:ea typeface="Verdana"/>
                <a:cs typeface="Verdana"/>
                <a:sym typeface="Verdana"/>
              </a:rPr>
              <a:t>Reaching out to sequencing and metabolomic RGs when applicable</a:t>
            </a:r>
            <a:endParaRPr sz="1800" dirty="0">
              <a:solidFill>
                <a:schemeClr val="dk1"/>
              </a:solidFill>
              <a:latin typeface="Verdana"/>
              <a:ea typeface="Verdana"/>
              <a:cs typeface="Verdana"/>
              <a:sym typeface="Verdana"/>
            </a:endParaRPr>
          </a:p>
          <a:p>
            <a:pPr marL="914400" marR="0" lvl="0" indent="0" algn="l" rtl="0">
              <a:spcBef>
                <a:spcPts val="0"/>
              </a:spcBef>
              <a:spcAft>
                <a:spcPts val="0"/>
              </a:spcAft>
              <a:buNone/>
            </a:pPr>
            <a:r>
              <a:rPr lang="en-US" sz="1800" dirty="0">
                <a:solidFill>
                  <a:schemeClr val="dk1"/>
                </a:solidFill>
                <a:latin typeface="Verdana"/>
                <a:ea typeface="Verdana"/>
                <a:cs typeface="Verdana"/>
                <a:sym typeface="Verdana"/>
              </a:rPr>
              <a:t>ex. sequencing yeast strain in beer study could create an interesting SAAV project</a:t>
            </a:r>
            <a:endParaRPr sz="1800" dirty="0">
              <a:solidFill>
                <a:schemeClr val="dk1"/>
              </a:solidFill>
              <a:latin typeface="Verdana"/>
              <a:ea typeface="Verdana"/>
              <a:cs typeface="Verdana"/>
              <a:sym typeface="Verdana"/>
            </a:endParaRPr>
          </a:p>
        </p:txBody>
      </p:sp>
      <p:pic>
        <p:nvPicPr>
          <p:cNvPr id="171" name="Google Shape;171;gbf73847ce3_0_45"/>
          <p:cNvPicPr preferRelativeResize="0"/>
          <p:nvPr/>
        </p:nvPicPr>
        <p:blipFill>
          <a:blip r:embed="rId3">
            <a:alphaModFix/>
          </a:blip>
          <a:stretch>
            <a:fillRect/>
          </a:stretch>
        </p:blipFill>
        <p:spPr>
          <a:xfrm>
            <a:off x="5524525" y="1278750"/>
            <a:ext cx="3459450" cy="30920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iagram&#10;&#10;Description automatically generated">
            <a:extLst>
              <a:ext uri="{FF2B5EF4-FFF2-40B4-BE49-F238E27FC236}">
                <a16:creationId xmlns:a16="http://schemas.microsoft.com/office/drawing/2014/main" id="{EBA6E6E2-E7C5-4D5C-8EA4-E37ADA455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51549"/>
          </a:xfrm>
          <a:prstGeom prst="rect">
            <a:avLst/>
          </a:prstGeom>
        </p:spPr>
      </p:pic>
      <p:sp>
        <p:nvSpPr>
          <p:cNvPr id="3" name="TextBox 2">
            <a:extLst>
              <a:ext uri="{FF2B5EF4-FFF2-40B4-BE49-F238E27FC236}">
                <a16:creationId xmlns:a16="http://schemas.microsoft.com/office/drawing/2014/main" id="{0EF8D192-55AA-4108-BBAF-1408A9011F19}"/>
              </a:ext>
            </a:extLst>
          </p:cNvPr>
          <p:cNvSpPr txBox="1"/>
          <p:nvPr/>
        </p:nvSpPr>
        <p:spPr>
          <a:xfrm>
            <a:off x="800777" y="2048530"/>
            <a:ext cx="7542450" cy="523220"/>
          </a:xfrm>
          <a:prstGeom prst="rect">
            <a:avLst/>
          </a:prstGeom>
          <a:noFill/>
        </p:spPr>
        <p:txBody>
          <a:bodyPr wrap="none" rtlCol="0">
            <a:spAutoFit/>
          </a:bodyPr>
          <a:lstStyle/>
          <a:p>
            <a:pPr algn="ctr"/>
            <a:r>
              <a:rPr lang="en-US" sz="2800" dirty="0">
                <a:solidFill>
                  <a:srgbClr val="2D516B"/>
                </a:solidFill>
              </a:rPr>
              <a:t>Thank you to all past and present participants!</a:t>
            </a:r>
          </a:p>
        </p:txBody>
      </p:sp>
    </p:spTree>
    <p:extLst>
      <p:ext uri="{BB962C8B-B14F-4D97-AF65-F5344CB8AC3E}">
        <p14:creationId xmlns:p14="http://schemas.microsoft.com/office/powerpoint/2010/main" val="351824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ABRF">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900</Words>
  <Application>Microsoft Office PowerPoint</Application>
  <PresentationFormat>On-screen Show (16:9)</PresentationFormat>
  <Paragraphs>109</Paragraphs>
  <Slides>14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Noto Sans Symbols</vt:lpstr>
      <vt:lpstr>Wingdings</vt:lpstr>
      <vt:lpstr>Verdana</vt:lpstr>
      <vt:lpstr>Arial</vt:lpstr>
      <vt:lpstr>Courier New</vt:lpstr>
      <vt:lpstr>Calibri</vt:lpstr>
      <vt:lpstr>Helvetica Neue</vt:lpstr>
      <vt:lpstr>ABRF</vt:lpstr>
      <vt:lpstr>The past, present and future of the Proteomics Research Group: DIA, beer and glycoproteomics</vt:lpstr>
      <vt:lpstr>The Proteomics Research Group</vt:lpstr>
      <vt:lpstr>2019 DIA Study - data available</vt:lpstr>
      <vt:lpstr>2019 DIA Study - preprint available, and in submission</vt:lpstr>
      <vt:lpstr>2020 “Bridge” Study: Processing and analyzing a mixed, fermented yeast-plant proteome… The Beer Study.</vt:lpstr>
      <vt:lpstr>2020 Beer Study: Design</vt:lpstr>
      <vt:lpstr>Timeline so far</vt:lpstr>
      <vt:lpstr>Timeline so far</vt:lpstr>
      <vt:lpstr> Ex. ID-based analysis of a single participant</vt:lpstr>
      <vt:lpstr> Ex. ID-free analysis of a single participant</vt:lpstr>
      <vt:lpstr>Ongoing work</vt:lpstr>
      <vt:lpstr>2021/2022 Glycoproteomic Study</vt:lpstr>
      <vt:lpstr>Bigger Picture - Integrating with other RGs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past, present and future of the Proteomics Research Group: DIA, beer and glycoproteomics</dc:title>
  <dc:creator>Ben</dc:creator>
  <cp:lastModifiedBy>Neely, Ben (Fed)</cp:lastModifiedBy>
  <cp:revision>15</cp:revision>
  <dcterms:created xsi:type="dcterms:W3CDTF">2018-03-21T17:48:28Z</dcterms:created>
  <dcterms:modified xsi:type="dcterms:W3CDTF">2021-03-11T19:04:19Z</dcterms:modified>
</cp:coreProperties>
</file>