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62.xml"/>
  <Override ContentType="application/vnd.openxmlformats-officedocument.presentationml.slideLayout+xml" PartName="/ppt/slideLayouts/slideLayout5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46.xml"/>
  <Override ContentType="application/vnd.openxmlformats-officedocument.presentationml.slideLayout+xml" PartName="/ppt/slideLayouts/slideLayout70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55.xml"/>
  <Override ContentType="application/vnd.openxmlformats-officedocument.presentationml.slideLayout+xml" PartName="/ppt/slideLayouts/slideLayout61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52.xml"/>
  <Override ContentType="application/vnd.openxmlformats-officedocument.presentationml.slideLayout+xml" PartName="/ppt/slideLayouts/slideLayout64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60.xml"/>
  <Override ContentType="application/vnd.openxmlformats-officedocument.presentationml.slideLayout+xml" PartName="/ppt/slideLayouts/slideLayout47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78.xml"/>
  <Override ContentType="application/vnd.openxmlformats-officedocument.presentationml.slideLayout+xml" PartName="/ppt/slideLayouts/slideLayout65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48.xml"/>
  <Override ContentType="application/vnd.openxmlformats-officedocument.presentationml.slideLayout+xml" PartName="/ppt/slideLayouts/slideLayout72.xml"/>
  <Override ContentType="application/vnd.openxmlformats-officedocument.presentationml.slideLayout+xml" PartName="/ppt/slideLayouts/slideLayout49.xml"/>
  <Override ContentType="application/vnd.openxmlformats-officedocument.presentationml.slideLayout+xml" PartName="/ppt/slideLayouts/slideLayout7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66.xml"/>
  <Override ContentType="application/vnd.openxmlformats-officedocument.presentationml.slideLayout+xml" PartName="/ppt/slideLayouts/slideLayout53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1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4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67.xml"/>
  <Override ContentType="application/vnd.openxmlformats-officedocument.presentationml.slideLayout+xml" PartName="/ppt/slideLayouts/slideLayout83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76.xml"/>
  <Override ContentType="application/vnd.openxmlformats-officedocument.presentationml.slideLayout+xml" PartName="/ppt/slideLayouts/slideLayout59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7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68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7.xml"/>
  <Override ContentType="application/vnd.openxmlformats-officedocument.presentationml.slideLayout+xml" PartName="/ppt/slideLayouts/slideLayout82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73.xml"/>
  <Override ContentType="application/vnd.openxmlformats-officedocument.presentationml.slideLayout+xml" PartName="/ppt/slideLayouts/slideLayout56.xml"/>
  <Override ContentType="application/vnd.openxmlformats-officedocument.presentationml.slideLayout+xml" PartName="/ppt/slideLayouts/slideLayout81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51.xml"/>
  <Override ContentType="application/vnd.openxmlformats-officedocument.presentationml.slideLayout+xml" PartName="/ppt/slideLayouts/slideLayout69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5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50.xml"/>
  <Override ContentType="application/vnd.openxmlformats-officedocument.presentationml.slideLayout+xml" PartName="/ppt/slideLayouts/slideLayout80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63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58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75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8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Master+xml" PartName="/ppt/slideMasters/slideMaster4.xml"/>
  <Override ContentType="application/vnd.openxmlformats-officedocument.presentationml.slideMaster+xml" PartName="/ppt/slideMasters/slideMaster7.xml"/>
  <Override ContentType="application/vnd.openxmlformats-officedocument.presentationml.slideMaster+xml" PartName="/ppt/slideMasters/slideMaster6.xml"/>
  <Override ContentType="application/vnd.openxmlformats-officedocument.presentationml.slideMaster+xml" PartName="/ppt/slideMasters/slideMaster5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7.xml"/>
  <Override ContentType="application/vnd.openxmlformats-officedocument.theme+xml" PartName="/ppt/theme/theme6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theme+xml" PartName="/ppt/theme/theme5.xml"/>
  <Override ContentType="application/vnd.openxmlformats-officedocument.theme+xml" PartName="/ppt/theme/theme8.xml"/>
  <Override ContentType="application/vnd.openxmlformats-officedocument.theme+xml" PartName="/ppt/theme/theme9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732" r:id="rId4"/>
    <p:sldMasterId id="2147483733" r:id="rId5"/>
    <p:sldMasterId id="2147483734" r:id="rId6"/>
    <p:sldMasterId id="2147483735" r:id="rId7"/>
    <p:sldMasterId id="2147483736" r:id="rId8"/>
    <p:sldMasterId id="2147483737" r:id="rId9"/>
    <p:sldMasterId id="2147483738" r:id="rId10"/>
    <p:sldMasterId id="2147483739" r:id="rId11"/>
  </p:sldMasterIdLst>
  <p:notesMasterIdLst>
    <p:notesMasterId r:id="rId12"/>
  </p:notesMasterIdLst>
  <p:sldIdLst>
    <p:sldId id="256" r:id="rId13"/>
    <p:sldId id="257" r:id="rId14"/>
    <p:sldId id="258" r:id="rId15"/>
    <p:sldId id="259" r:id="rId16"/>
    <p:sldId id="260" r:id="rId17"/>
    <p:sldId id="261" r:id="rId18"/>
    <p:sldId id="262" r:id="rId19"/>
    <p:sldId id="263" r:id="rId20"/>
    <p:sldId id="264" r:id="rId21"/>
    <p:sldId id="265" r:id="rId22"/>
    <p:sldId id="266" r:id="rId23"/>
    <p:sldId id="267" r:id="rId24"/>
    <p:sldId id="268" r:id="rId25"/>
    <p:sldId id="269" r:id="rId26"/>
    <p:sldId id="270" r:id="rId27"/>
    <p:sldId id="271" r:id="rId28"/>
    <p:sldId id="272" r:id="rId29"/>
    <p:sldId id="273" r:id="rId30"/>
    <p:sldId id="274" r:id="rId31"/>
    <p:sldId id="275" r:id="rId32"/>
    <p:sldId id="276" r:id="rId33"/>
    <p:sldId id="277" r:id="rId34"/>
    <p:sldId id="278" r:id="rId35"/>
    <p:sldId id="279" r:id="rId36"/>
    <p:sldId id="280" r:id="rId37"/>
    <p:sldId id="281" r:id="rId38"/>
    <p:sldId id="282" r:id="rId39"/>
    <p:sldId id="283" r:id="rId40"/>
    <p:sldId id="284" r:id="rId41"/>
    <p:sldId id="285" r:id="rId42"/>
    <p:sldId id="286" r:id="rId43"/>
    <p:sldId id="287" r:id="rId44"/>
    <p:sldId id="288" r:id="rId45"/>
    <p:sldId id="289" r:id="rId46"/>
    <p:sldId id="290" r:id="rId47"/>
    <p:sldId id="291" r:id="rId48"/>
    <p:sldId id="292" r:id="rId49"/>
    <p:sldId id="293" r:id="rId50"/>
    <p:sldId id="294" r:id="rId51"/>
    <p:sldId id="295" r:id="rId52"/>
  </p:sldIdLst>
  <p:sldSz cy="5143500" cx="9144000"/>
  <p:notesSz cx="6858000" cy="9144000"/>
  <p:embeddedFontLst>
    <p:embeddedFont>
      <p:font typeface="Arial Narrow"/>
      <p:regular r:id="rId53"/>
      <p:bold r:id="rId54"/>
      <p:italic r:id="rId55"/>
      <p:boldItalic r:id="rId56"/>
    </p:embeddedFont>
    <p:embeddedFont>
      <p:font typeface="Corbel"/>
      <p:regular r:id="rId57"/>
      <p:bold r:id="rId58"/>
      <p:italic r:id="rId59"/>
      <p:boldItalic r:id="rId60"/>
    </p:embeddedFont>
    <p:embeddedFont>
      <p:font typeface="Open Sans"/>
      <p:regular r:id="rId61"/>
      <p:bold r:id="rId62"/>
      <p:italic r:id="rId63"/>
      <p:boldItalic r:id="rId6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28.xml"/><Relationship Id="rId42" Type="http://schemas.openxmlformats.org/officeDocument/2006/relationships/slide" Target="slides/slide30.xml"/><Relationship Id="rId41" Type="http://schemas.openxmlformats.org/officeDocument/2006/relationships/slide" Target="slides/slide29.xml"/><Relationship Id="rId44" Type="http://schemas.openxmlformats.org/officeDocument/2006/relationships/slide" Target="slides/slide32.xml"/><Relationship Id="rId43" Type="http://schemas.openxmlformats.org/officeDocument/2006/relationships/slide" Target="slides/slide31.xml"/><Relationship Id="rId46" Type="http://schemas.openxmlformats.org/officeDocument/2006/relationships/slide" Target="slides/slide34.xml"/><Relationship Id="rId45" Type="http://schemas.openxmlformats.org/officeDocument/2006/relationships/slide" Target="slides/slide33.xml"/><Relationship Id="rId1" Type="http://schemas.openxmlformats.org/officeDocument/2006/relationships/theme" Target="theme/theme7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48" Type="http://schemas.openxmlformats.org/officeDocument/2006/relationships/slide" Target="slides/slide36.xml"/><Relationship Id="rId47" Type="http://schemas.openxmlformats.org/officeDocument/2006/relationships/slide" Target="slides/slide35.xml"/><Relationship Id="rId49" Type="http://schemas.openxmlformats.org/officeDocument/2006/relationships/slide" Target="slides/slide37.xml"/><Relationship Id="rId5" Type="http://schemas.openxmlformats.org/officeDocument/2006/relationships/slideMaster" Target="slideMasters/slideMaster2.xml"/><Relationship Id="rId6" Type="http://schemas.openxmlformats.org/officeDocument/2006/relationships/slideMaster" Target="slideMasters/slideMaster3.xml"/><Relationship Id="rId7" Type="http://schemas.openxmlformats.org/officeDocument/2006/relationships/slideMaster" Target="slideMasters/slideMaster4.xml"/><Relationship Id="rId8" Type="http://schemas.openxmlformats.org/officeDocument/2006/relationships/slideMaster" Target="slideMasters/slideMaster5.xml"/><Relationship Id="rId31" Type="http://schemas.openxmlformats.org/officeDocument/2006/relationships/slide" Target="slides/slide19.xml"/><Relationship Id="rId30" Type="http://schemas.openxmlformats.org/officeDocument/2006/relationships/slide" Target="slides/slide18.xml"/><Relationship Id="rId33" Type="http://schemas.openxmlformats.org/officeDocument/2006/relationships/slide" Target="slides/slide21.xml"/><Relationship Id="rId32" Type="http://schemas.openxmlformats.org/officeDocument/2006/relationships/slide" Target="slides/slide20.xml"/><Relationship Id="rId35" Type="http://schemas.openxmlformats.org/officeDocument/2006/relationships/slide" Target="slides/slide23.xml"/><Relationship Id="rId34" Type="http://schemas.openxmlformats.org/officeDocument/2006/relationships/slide" Target="slides/slide22.xml"/><Relationship Id="rId37" Type="http://schemas.openxmlformats.org/officeDocument/2006/relationships/slide" Target="slides/slide25.xml"/><Relationship Id="rId36" Type="http://schemas.openxmlformats.org/officeDocument/2006/relationships/slide" Target="slides/slide24.xml"/><Relationship Id="rId39" Type="http://schemas.openxmlformats.org/officeDocument/2006/relationships/slide" Target="slides/slide27.xml"/><Relationship Id="rId38" Type="http://schemas.openxmlformats.org/officeDocument/2006/relationships/slide" Target="slides/slide26.xml"/><Relationship Id="rId62" Type="http://schemas.openxmlformats.org/officeDocument/2006/relationships/font" Target="fonts/OpenSans-bold.fntdata"/><Relationship Id="rId61" Type="http://schemas.openxmlformats.org/officeDocument/2006/relationships/font" Target="fonts/OpenSans-regular.fntdata"/><Relationship Id="rId20" Type="http://schemas.openxmlformats.org/officeDocument/2006/relationships/slide" Target="slides/slide8.xml"/><Relationship Id="rId64" Type="http://schemas.openxmlformats.org/officeDocument/2006/relationships/font" Target="fonts/OpenSans-boldItalic.fntdata"/><Relationship Id="rId63" Type="http://schemas.openxmlformats.org/officeDocument/2006/relationships/font" Target="fonts/OpenSans-italic.fntdata"/><Relationship Id="rId22" Type="http://schemas.openxmlformats.org/officeDocument/2006/relationships/slide" Target="slides/slide10.xml"/><Relationship Id="rId21" Type="http://schemas.openxmlformats.org/officeDocument/2006/relationships/slide" Target="slides/slide9.xml"/><Relationship Id="rId24" Type="http://schemas.openxmlformats.org/officeDocument/2006/relationships/slide" Target="slides/slide12.xml"/><Relationship Id="rId23" Type="http://schemas.openxmlformats.org/officeDocument/2006/relationships/slide" Target="slides/slide11.xml"/><Relationship Id="rId60" Type="http://schemas.openxmlformats.org/officeDocument/2006/relationships/font" Target="fonts/Corbel-boldItalic.fntdata"/><Relationship Id="rId26" Type="http://schemas.openxmlformats.org/officeDocument/2006/relationships/slide" Target="slides/slide14.xml"/><Relationship Id="rId25" Type="http://schemas.openxmlformats.org/officeDocument/2006/relationships/slide" Target="slides/slide13.xml"/><Relationship Id="rId28" Type="http://schemas.openxmlformats.org/officeDocument/2006/relationships/slide" Target="slides/slide16.xml"/><Relationship Id="rId27" Type="http://schemas.openxmlformats.org/officeDocument/2006/relationships/slide" Target="slides/slide15.xml"/><Relationship Id="rId29" Type="http://schemas.openxmlformats.org/officeDocument/2006/relationships/slide" Target="slides/slide17.xml"/><Relationship Id="rId51" Type="http://schemas.openxmlformats.org/officeDocument/2006/relationships/slide" Target="slides/slide39.xml"/><Relationship Id="rId50" Type="http://schemas.openxmlformats.org/officeDocument/2006/relationships/slide" Target="slides/slide38.xml"/><Relationship Id="rId53" Type="http://schemas.openxmlformats.org/officeDocument/2006/relationships/font" Target="fonts/ArialNarrow-regular.fntdata"/><Relationship Id="rId52" Type="http://schemas.openxmlformats.org/officeDocument/2006/relationships/slide" Target="slides/slide40.xml"/><Relationship Id="rId11" Type="http://schemas.openxmlformats.org/officeDocument/2006/relationships/slideMaster" Target="slideMasters/slideMaster8.xml"/><Relationship Id="rId55" Type="http://schemas.openxmlformats.org/officeDocument/2006/relationships/font" Target="fonts/ArialNarrow-italic.fntdata"/><Relationship Id="rId10" Type="http://schemas.openxmlformats.org/officeDocument/2006/relationships/slideMaster" Target="slideMasters/slideMaster7.xml"/><Relationship Id="rId54" Type="http://schemas.openxmlformats.org/officeDocument/2006/relationships/font" Target="fonts/ArialNarrow-bold.fntdata"/><Relationship Id="rId13" Type="http://schemas.openxmlformats.org/officeDocument/2006/relationships/slide" Target="slides/slide1.xml"/><Relationship Id="rId57" Type="http://schemas.openxmlformats.org/officeDocument/2006/relationships/font" Target="fonts/Corbel-regular.fntdata"/><Relationship Id="rId12" Type="http://schemas.openxmlformats.org/officeDocument/2006/relationships/notesMaster" Target="notesMasters/notesMaster1.xml"/><Relationship Id="rId56" Type="http://schemas.openxmlformats.org/officeDocument/2006/relationships/font" Target="fonts/ArialNarrow-boldItalic.fntdata"/><Relationship Id="rId15" Type="http://schemas.openxmlformats.org/officeDocument/2006/relationships/slide" Target="slides/slide3.xml"/><Relationship Id="rId59" Type="http://schemas.openxmlformats.org/officeDocument/2006/relationships/font" Target="fonts/Corbel-italic.fntdata"/><Relationship Id="rId14" Type="http://schemas.openxmlformats.org/officeDocument/2006/relationships/slide" Target="slides/slide2.xml"/><Relationship Id="rId58" Type="http://schemas.openxmlformats.org/officeDocument/2006/relationships/font" Target="fonts/Corbel-bold.fntdata"/><Relationship Id="rId17" Type="http://schemas.openxmlformats.org/officeDocument/2006/relationships/slide" Target="slides/slide5.xml"/><Relationship Id="rId16" Type="http://schemas.openxmlformats.org/officeDocument/2006/relationships/slide" Target="slides/slide4.xml"/><Relationship Id="rId19" Type="http://schemas.openxmlformats.org/officeDocument/2006/relationships/slide" Target="slides/slide7.xml"/><Relationship Id="rId18" Type="http://schemas.openxmlformats.org/officeDocument/2006/relationships/slide" Target="slides/slide6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9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g88f9f9a210_2_7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91" name="Google Shape;491;g88f9f9a210_2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92" name="Google Shape;492;g88f9f9a210_2_79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0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Google Shape;501;gc2db2c3f78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2" name="Google Shape;502;gc2db2c3f78_0_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8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gc09566487d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0" name="Google Shape;520;gc09566487d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6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gc0843c2d36_1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800 scientists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80 groups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8" name="Google Shape;528;gc0843c2d36_1_7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3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gc2db2c3f78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5" name="Google Shape;535;gc2db2c3f78_2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gc3b35f3b72_1_7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43" name="Google Shape;543;gc3b35f3b72_1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GB">
                <a:solidFill>
                  <a:schemeClr val="dk1"/>
                </a:solidFill>
              </a:rPr>
              <a:t>Information related to a protein’s function, structure and subcellular location, sequence features such as active sites or post-translational modifications, the protein’s interactions with other proteins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dk1"/>
                </a:solidFill>
                <a:highlight>
                  <a:srgbClr val="FFFFFF"/>
                </a:highlight>
              </a:rPr>
              <a:t>High-quality Automated and Manual Annotation of Proteins</a:t>
            </a:r>
            <a:endParaRPr/>
          </a:p>
        </p:txBody>
      </p:sp>
      <p:sp>
        <p:nvSpPr>
          <p:cNvPr id="544" name="Google Shape;544;gc3b35f3b72_1_76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GB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" name="Google Shape;572;gc3b35f3b72_1_22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73" name="Google Shape;573;gc3b35f3b72_1_2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4" name="Google Shape;574;gc3b35f3b72_1_224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alibri"/>
              <a:buNone/>
            </a:pPr>
            <a:fld id="{00000000-1234-1234-1234-123412341234}" type="slidenum">
              <a:rPr b="0" i="0" lang="en-GB" sz="1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3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9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Google Shape;580;gc3b35f3b72_1_23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81" name="Google Shape;581;gc3b35f3b72_1_2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2" name="Google Shape;582;gc3b35f3b72_1_231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alibri"/>
              <a:buNone/>
            </a:pPr>
            <a:fld id="{00000000-1234-1234-1234-123412341234}" type="slidenum">
              <a:rPr b="0" i="0" lang="en-GB" sz="1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3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8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gc0843c2d36_11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200">
                <a:solidFill>
                  <a:srgbClr val="323232"/>
                </a:solidFill>
                <a:latin typeface="Calibri"/>
                <a:ea typeface="Calibri"/>
                <a:cs typeface="Calibri"/>
                <a:sym typeface="Calibri"/>
              </a:rPr>
              <a:t>160 databases and software tools on Expasy</a:t>
            </a:r>
            <a:endParaRPr/>
          </a:p>
        </p:txBody>
      </p:sp>
      <p:sp>
        <p:nvSpPr>
          <p:cNvPr id="590" name="Google Shape;590;gc0843c2d36_11_7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3" name="Shape 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" name="Google Shape;594;gbf52e65b20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5" name="Google Shape;595;gbf52e65b20_0_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8" name="Shape 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" name="Google Shape;599;g88f9f9a210_2_1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0" name="Google Shape;600;g88f9f9a210_2_12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" name="Google Shape;612;g88f9f9a210_2_1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3" name="Google Shape;613;g88f9f9a210_2_13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7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Google Shape;618;g88f9f9a210_2_1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Just to give you an idea at which scale SIB training is working, this slide shows some figures computed over three years (2017-2019):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-On average 54 block courses have been given per year.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-  which correspond to 99 days of course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- covering over 1200 trainees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- and involving 22 SIB groups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619" name="Google Shape;619;g88f9f9a210_2_14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6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Google Shape;627;gc2db2c3f78_6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8" name="Google Shape;628;gc2db2c3f78_6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9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Google Shape;640;gc09566487d_0_18:notes"/>
          <p:cNvSpPr/>
          <p:nvPr>
            <p:ph idx="2" type="sldImg"/>
          </p:nvPr>
        </p:nvSpPr>
        <p:spPr>
          <a:xfrm>
            <a:off x="434473" y="1142637"/>
            <a:ext cx="5990700" cy="30867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41" name="Google Shape;641;gc09566487d_0_18:notes"/>
          <p:cNvSpPr txBox="1"/>
          <p:nvPr>
            <p:ph idx="1" type="body"/>
          </p:nvPr>
        </p:nvSpPr>
        <p:spPr>
          <a:xfrm>
            <a:off x="685801" y="4400550"/>
            <a:ext cx="5486400" cy="3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6750" lIns="93500" spcFirstLastPara="1" rIns="93500" wrap="square" tIns="46750">
            <a:noAutofit/>
          </a:bodyPr>
          <a:lstStyle/>
          <a:p>
            <a:pPr indent="-228600" lvl="0" marL="444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sz="1400"/>
          </a:p>
        </p:txBody>
      </p:sp>
      <p:sp>
        <p:nvSpPr>
          <p:cNvPr id="642" name="Google Shape;642;gc09566487d_0_18:notes"/>
          <p:cNvSpPr txBox="1"/>
          <p:nvPr>
            <p:ph idx="12" type="sldNum"/>
          </p:nvPr>
        </p:nvSpPr>
        <p:spPr>
          <a:xfrm>
            <a:off x="3884620" y="8685214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6750" lIns="93500" spcFirstLastPara="1" rIns="93500" wrap="square" tIns="4675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b="0" i="0" lang="en-GB" sz="1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3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0" name="Shape 6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" name="Google Shape;651;gc2db2c3f78_6_36:notes"/>
          <p:cNvSpPr/>
          <p:nvPr>
            <p:ph idx="2" type="sldImg"/>
          </p:nvPr>
        </p:nvSpPr>
        <p:spPr>
          <a:xfrm>
            <a:off x="434473" y="1142637"/>
            <a:ext cx="5990700" cy="30867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52" name="Google Shape;652;gc2db2c3f78_6_36:notes"/>
          <p:cNvSpPr txBox="1"/>
          <p:nvPr>
            <p:ph idx="1" type="body"/>
          </p:nvPr>
        </p:nvSpPr>
        <p:spPr>
          <a:xfrm>
            <a:off x="685801" y="4400550"/>
            <a:ext cx="5486400" cy="3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6750" lIns="93500" spcFirstLastPara="1" rIns="93500" wrap="square" tIns="46750">
            <a:noAutofit/>
          </a:bodyPr>
          <a:lstStyle/>
          <a:p>
            <a:pPr indent="-228600" lvl="0" marL="444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sz="1400"/>
          </a:p>
        </p:txBody>
      </p:sp>
      <p:sp>
        <p:nvSpPr>
          <p:cNvPr id="653" name="Google Shape;653;gc2db2c3f78_6_36:notes"/>
          <p:cNvSpPr txBox="1"/>
          <p:nvPr>
            <p:ph idx="12" type="sldNum"/>
          </p:nvPr>
        </p:nvSpPr>
        <p:spPr>
          <a:xfrm>
            <a:off x="3884620" y="8685214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6750" lIns="93500" spcFirstLastPara="1" rIns="93500" wrap="square" tIns="4675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b="0" i="0" lang="en-GB" sz="1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3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3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gbf52e65b20_0_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5" name="Google Shape;665;gbf52e65b20_0_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9" name="Shape 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0" name="Google Shape;670;gc0843c2d36_16_38:notes"/>
          <p:cNvSpPr txBox="1"/>
          <p:nvPr>
            <p:ph idx="1" type="body"/>
          </p:nvPr>
        </p:nvSpPr>
        <p:spPr>
          <a:xfrm>
            <a:off x="685008" y="4024638"/>
            <a:ext cx="5480067" cy="3292885"/>
          </a:xfrm>
          <a:prstGeom prst="rect">
            <a:avLst/>
          </a:prstGeom>
          <a:noFill/>
          <a:ln>
            <a:noFill/>
          </a:ln>
        </p:spPr>
        <p:txBody>
          <a:bodyPr anchorCtr="0" anchor="t" bIns="44375" lIns="88750" spcFirstLastPara="1" rIns="88750" wrap="square" tIns="443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400"/>
          </a:p>
        </p:txBody>
      </p:sp>
      <p:sp>
        <p:nvSpPr>
          <p:cNvPr id="671" name="Google Shape;671;gc0843c2d36_16_38:notes"/>
          <p:cNvSpPr/>
          <p:nvPr>
            <p:ph idx="2" type="sldImg"/>
          </p:nvPr>
        </p:nvSpPr>
        <p:spPr>
          <a:xfrm>
            <a:off x="685008" y="1045360"/>
            <a:ext cx="5480067" cy="282247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6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" name="Google Shape;677;gc2db2c3f78_6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8" name="Google Shape;678;gc2db2c3f78_6_1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4" name="Shape 6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5" name="Google Shape;695;ga8963db214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6" name="Google Shape;696;ga8963db21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1" name="Shape 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2" name="Google Shape;702;gbf52e65b20_0_6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3" name="Google Shape;703;gbf52e65b20_0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8" name="Shape 7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9" name="Google Shape;709;ga8963db214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0" name="Google Shape;710;ga8963db214_0_2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4" name="Shape 7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5" name="Google Shape;715;ga8963db214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6" name="Google Shape;716;ga8963db214_0_2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2" name="Shape 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3" name="Google Shape;723;ga8963db214_0_1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4" name="Google Shape;724;ga8963db214_0_13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4" name="Shape 7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5" name="Google Shape;735;ga8963db214_0_1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6" name="Google Shape;736;ga8963db214_0_14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5" name="Shape 7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6" name="Google Shape;756;ga8963db214_0_1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t/>
            </a:r>
            <a:endParaRPr/>
          </a:p>
        </p:txBody>
      </p:sp>
      <p:sp>
        <p:nvSpPr>
          <p:cNvPr id="757" name="Google Shape;757;ga8963db214_0_16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7" name="Shape 7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" name="Google Shape;768;ga8963db214_0_1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t/>
            </a:r>
            <a:endParaRPr/>
          </a:p>
        </p:txBody>
      </p:sp>
      <p:sp>
        <p:nvSpPr>
          <p:cNvPr id="769" name="Google Shape;769;ga8963db214_0_17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6" name="Shape 7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7" name="Google Shape;777;ga8963db214_0_1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8" name="Google Shape;778;ga8963db214_0_18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3" name="Shape 7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4" name="Google Shape;794;ga8963db214_0_1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5" name="Google Shape;795;ga8963db214_0_19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0" name="Shape 8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1" name="Google Shape;801;ga8963db214_0_2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2" name="Google Shape;802;ga8963db214_0_21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0" name="Shape 8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1" name="Google Shape;811;gc09566487d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2" name="Google Shape;812;gc09566487d_0_3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3" name="Shape 8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4" name="Google Shape;824;ga8963db214_0_2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5" name="Google Shape;825;ga8963db214_0_22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9" name="Shape 8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0" name="Google Shape;840;ga8963db214_0_2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1" name="Google Shape;841;ga8963db214_0_24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5" name="Shape 8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6" name="Google Shape;856;ga8963db214_0_34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57" name="Google Shape;857;ga8963db214_0_3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8" name="Google Shape;858;ga8963db214_0_341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7" name="Shape 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" name="Google Shape;868;gbf52e65b20_0_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9" name="Google Shape;869;gbf52e65b20_0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3" name="Shape 8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4" name="Google Shape;884;ga8963db214_0_3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5" name="Google Shape;885;ga8963db214_0_35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0" name="Shape 8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1" name="Google Shape;891;gbf52e65b20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2" name="Google Shape;892;gbf52e65b20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8" name="Shape 8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9" name="Google Shape;899;gbf1e087993_1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0" name="Google Shape;900;gbf1e087993_1_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5" name="Shape 9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6" name="Google Shape;906;g88f9f9a21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7" name="Google Shape;907;g88f9f9a210_0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1" name="Shape 9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2" name="Google Shape;912;g88f9f9a210_2_2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3" name="Google Shape;913;g88f9f9a210_2_20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Relationship Id="rId3" Type="http://schemas.openxmlformats.org/officeDocument/2006/relationships/image" Target="../media/image2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jp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Relationship Id="rId3" Type="http://schemas.openxmlformats.org/officeDocument/2006/relationships/image" Target="../media/image2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jp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1.png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5.jpg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5.jpg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1.png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7.jpg"/></Relationships>
</file>

<file path=ppt/slideLayouts/_rels/slideLayout4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8.png"/><Relationship Id="rId3" Type="http://schemas.openxmlformats.org/officeDocument/2006/relationships/image" Target="../media/image10.png"/><Relationship Id="rId4" Type="http://schemas.openxmlformats.org/officeDocument/2006/relationships/image" Target="../media/image16.png"/></Relationships>
</file>

<file path=ppt/slideLayouts/_rels/slideLayout5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10.png"/><Relationship Id="rId3" Type="http://schemas.openxmlformats.org/officeDocument/2006/relationships/image" Target="../media/image16.png"/></Relationships>
</file>

<file path=ppt/slideLayouts/_rels/slideLayout5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Relationship Id="rId2" Type="http://schemas.openxmlformats.org/officeDocument/2006/relationships/image" Target="../media/image7.jpg"/></Relationships>
</file>

<file path=ppt/slideLayouts/_rels/slideLayout5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Relationship Id="rId2" Type="http://schemas.openxmlformats.org/officeDocument/2006/relationships/image" Target="../media/image9.png"/></Relationships>
</file>

<file path=ppt/slideLayouts/_rels/slideLayout5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Relationship Id="rId2" Type="http://schemas.openxmlformats.org/officeDocument/2006/relationships/image" Target="../media/image6.jpg"/></Relationships>
</file>

<file path=ppt/slideLayouts/_rels/slideLayout5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Relationship Id="rId2" Type="http://schemas.openxmlformats.org/officeDocument/2006/relationships/image" Target="../media/image6.jpg"/></Relationships>
</file>

<file path=ppt/slideLayouts/_rels/slideLayout6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Relationship Id="rId2" Type="http://schemas.openxmlformats.org/officeDocument/2006/relationships/image" Target="../media/image9.png"/></Relationships>
</file>

<file path=ppt/slideLayouts/_rels/slideLayout6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Relationship Id="rId2" Type="http://schemas.openxmlformats.org/officeDocument/2006/relationships/image" Target="../media/image9.png"/><Relationship Id="rId3" Type="http://schemas.openxmlformats.org/officeDocument/2006/relationships/image" Target="../media/image13.png"/></Relationships>
</file>

<file path=ppt/slideLayouts/_rels/slideLayout6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Relationship Id="rId2" Type="http://schemas.openxmlformats.org/officeDocument/2006/relationships/image" Target="../media/image4.jpg"/></Relationships>
</file>

<file path=ppt/slideLayouts/_rels/slideLayout6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Relationship Id="rId2" Type="http://schemas.openxmlformats.org/officeDocument/2006/relationships/image" Target="../media/image4.jpg"/></Relationships>
</file>

<file path=ppt/slideLayouts/_rels/slideLayout6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Relationship Id="rId2" Type="http://schemas.openxmlformats.org/officeDocument/2006/relationships/image" Target="../media/image9.png"/><Relationship Id="rId3" Type="http://schemas.openxmlformats.org/officeDocument/2006/relationships/image" Target="../media/image13.png"/></Relationships>
</file>

<file path=ppt/slideLayouts/_rels/slideLayout8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Relationship Id="rId2" Type="http://schemas.openxmlformats.org/officeDocument/2006/relationships/image" Target="../media/image15.jpg"/><Relationship Id="rId3" Type="http://schemas.openxmlformats.org/officeDocument/2006/relationships/image" Target="../media/image14.jpg"/><Relationship Id="rId4" Type="http://schemas.openxmlformats.org/officeDocument/2006/relationships/image" Target="../media/image18.gif"/><Relationship Id="rId5" Type="http://schemas.openxmlformats.org/officeDocument/2006/relationships/image" Target="../media/image13.png"/><Relationship Id="rId6" Type="http://schemas.openxmlformats.org/officeDocument/2006/relationships/image" Target="../media/image9.png"/></Relationships>
</file>

<file path=ppt/slideLayouts/_rels/slideLayout8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Relationship Id="rId2" Type="http://schemas.openxmlformats.org/officeDocument/2006/relationships/image" Target="../media/image17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>
  <p:cSld name="Title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4"/>
          <p:cNvSpPr txBox="1"/>
          <p:nvPr>
            <p:ph type="ctrTitle"/>
          </p:nvPr>
        </p:nvSpPr>
        <p:spPr>
          <a:xfrm>
            <a:off x="504000" y="3096900"/>
            <a:ext cx="8100000" cy="35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Arial"/>
              <a:buNone/>
              <a:defRPr b="1" sz="4000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4"/>
          <p:cNvSpPr txBox="1"/>
          <p:nvPr>
            <p:ph idx="1" type="subTitle"/>
          </p:nvPr>
        </p:nvSpPr>
        <p:spPr>
          <a:xfrm>
            <a:off x="504000" y="3723300"/>
            <a:ext cx="8100000" cy="5893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spcBef>
                <a:spcPts val="2400"/>
              </a:spcBef>
              <a:spcAft>
                <a:spcPts val="0"/>
              </a:spcAft>
              <a:buClr>
                <a:srgbClr val="8D8D8D"/>
              </a:buClr>
              <a:buSzPts val="2640"/>
              <a:buFont typeface="Arial"/>
              <a:buNone/>
              <a:defRPr>
                <a:solidFill>
                  <a:srgbClr val="8D8D8D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8D8D8D"/>
              </a:buClr>
              <a:buSzPts val="2400"/>
              <a:buFont typeface="Arial"/>
              <a:buNone/>
              <a:defRPr>
                <a:solidFill>
                  <a:srgbClr val="8D8D8D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8D8D8D"/>
              </a:buClr>
              <a:buSzPts val="2400"/>
              <a:buFont typeface="Arial"/>
              <a:buNone/>
              <a:defRPr>
                <a:solidFill>
                  <a:srgbClr val="8D8D8D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8D8D8D"/>
              </a:buClr>
              <a:buSzPts val="2400"/>
              <a:buNone/>
              <a:defRPr>
                <a:solidFill>
                  <a:srgbClr val="8D8D8D"/>
                </a:solidFill>
              </a:defRPr>
            </a:lvl5pPr>
            <a:lvl6pPr lvl="5" algn="ctr">
              <a:spcBef>
                <a:spcPts val="480"/>
              </a:spcBef>
              <a:spcAft>
                <a:spcPts val="0"/>
              </a:spcAft>
              <a:buClr>
                <a:srgbClr val="8D8D8D"/>
              </a:buClr>
              <a:buSzPts val="2400"/>
              <a:buNone/>
              <a:defRPr>
                <a:solidFill>
                  <a:srgbClr val="8D8D8D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D8D8D"/>
              </a:buClr>
              <a:buSzPts val="2000"/>
              <a:buNone/>
              <a:defRPr>
                <a:solidFill>
                  <a:srgbClr val="8D8D8D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D8D8D"/>
              </a:buClr>
              <a:buSzPts val="2000"/>
              <a:buNone/>
              <a:defRPr>
                <a:solidFill>
                  <a:srgbClr val="8D8D8D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D8D8D"/>
              </a:buClr>
              <a:buSzPts val="2000"/>
              <a:buNone/>
              <a:defRPr>
                <a:solidFill>
                  <a:srgbClr val="8D8D8D"/>
                </a:solidFill>
              </a:defRPr>
            </a:lvl9pPr>
          </a:lstStyle>
          <a:p/>
        </p:txBody>
      </p:sp>
      <p:pic>
        <p:nvPicPr>
          <p:cNvPr descr="ELIXIR_SWITZERLAND_white_background.png" id="56" name="Google Shape;56;p1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52000" y="4780981"/>
            <a:ext cx="596812" cy="288116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4"/>
          <p:cNvSpPr/>
          <p:nvPr/>
        </p:nvSpPr>
        <p:spPr>
          <a:xfrm>
            <a:off x="7500958" y="4840002"/>
            <a:ext cx="1486494" cy="233503"/>
          </a:xfrm>
          <a:prstGeom prst="rect">
            <a:avLst/>
          </a:prstGeom>
          <a:noFill/>
          <a:ln>
            <a:noFill/>
          </a:ln>
        </p:spPr>
        <p:txBody>
          <a:bodyPr anchorCtr="0" anchor="t" bIns="45950" lIns="91900" spcFirstLastPara="1" rIns="91900" wrap="square" tIns="459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2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www.sib.swiss</a:t>
            </a:r>
            <a:endParaRPr b="1" i="0" sz="14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8" name="Google Shape;58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91680" y="4713904"/>
            <a:ext cx="3888432" cy="35519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verview 1">
  <p:cSld name="Overview 1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ofile-cover-2017.jpg" id="60" name="Google Shape;60;p15"/>
          <p:cNvPicPr preferRelativeResize="0"/>
          <p:nvPr/>
        </p:nvPicPr>
        <p:blipFill rotWithShape="1">
          <a:blip r:embed="rId2">
            <a:alphaModFix/>
          </a:blip>
          <a:srcRect b="78647" l="1464" r="1463" t="0"/>
          <a:stretch/>
        </p:blipFill>
        <p:spPr>
          <a:xfrm>
            <a:off x="0" y="731700"/>
            <a:ext cx="9144000" cy="629749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5"/>
          <p:cNvSpPr txBox="1"/>
          <p:nvPr>
            <p:ph idx="1" type="body"/>
          </p:nvPr>
        </p:nvSpPr>
        <p:spPr>
          <a:xfrm>
            <a:off x="2628000" y="2241000"/>
            <a:ext cx="5760000" cy="54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l">
              <a:spcBef>
                <a:spcPts val="1200"/>
              </a:spcBef>
              <a:spcAft>
                <a:spcPts val="0"/>
              </a:spcAft>
              <a:buClr>
                <a:srgbClr val="575757"/>
              </a:buClr>
              <a:buSzPts val="2000"/>
              <a:buNone/>
              <a:defRPr b="1" sz="2000">
                <a:solidFill>
                  <a:srgbClr val="575757"/>
                </a:solidFill>
              </a:defRPr>
            </a:lvl1pPr>
            <a:lvl2pPr indent="-354330" lvl="1" marL="914400" algn="l"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980"/>
              <a:buChar char="•"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indent="-2286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2" name="Google Shape;62;p15"/>
          <p:cNvSpPr txBox="1"/>
          <p:nvPr>
            <p:ph idx="2" type="body"/>
          </p:nvPr>
        </p:nvSpPr>
        <p:spPr>
          <a:xfrm>
            <a:off x="2628000" y="2916000"/>
            <a:ext cx="5760000" cy="54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l">
              <a:spcBef>
                <a:spcPts val="1200"/>
              </a:spcBef>
              <a:spcAft>
                <a:spcPts val="0"/>
              </a:spcAft>
              <a:buClr>
                <a:srgbClr val="575757"/>
              </a:buClr>
              <a:buSzPts val="2000"/>
              <a:buNone/>
              <a:defRPr b="1" sz="2000">
                <a:solidFill>
                  <a:srgbClr val="575757"/>
                </a:solidFill>
              </a:defRPr>
            </a:lvl1pPr>
            <a:lvl2pPr indent="-354330" lvl="1" marL="914400" algn="l"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980"/>
              <a:buChar char="•"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indent="-2286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3" name="Google Shape;63;p15"/>
          <p:cNvSpPr txBox="1"/>
          <p:nvPr>
            <p:ph idx="3" type="body"/>
          </p:nvPr>
        </p:nvSpPr>
        <p:spPr>
          <a:xfrm>
            <a:off x="2628000" y="3589741"/>
            <a:ext cx="5760000" cy="54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l">
              <a:spcBef>
                <a:spcPts val="1200"/>
              </a:spcBef>
              <a:spcAft>
                <a:spcPts val="0"/>
              </a:spcAft>
              <a:buClr>
                <a:srgbClr val="575757"/>
              </a:buClr>
              <a:buSzPts val="2000"/>
              <a:buNone/>
              <a:defRPr b="1" sz="2000">
                <a:solidFill>
                  <a:srgbClr val="575757"/>
                </a:solidFill>
              </a:defRPr>
            </a:lvl1pPr>
            <a:lvl2pPr indent="-354330" lvl="1" marL="914400" algn="l"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980"/>
              <a:buChar char="•"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indent="-2286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4" name="Google Shape;64;p15"/>
          <p:cNvSpPr txBox="1"/>
          <p:nvPr>
            <p:ph idx="4" type="body"/>
          </p:nvPr>
        </p:nvSpPr>
        <p:spPr>
          <a:xfrm>
            <a:off x="2628000" y="4266000"/>
            <a:ext cx="5760000" cy="54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l">
              <a:spcBef>
                <a:spcPts val="1200"/>
              </a:spcBef>
              <a:spcAft>
                <a:spcPts val="0"/>
              </a:spcAft>
              <a:buClr>
                <a:srgbClr val="575757"/>
              </a:buClr>
              <a:buSzPts val="2000"/>
              <a:buNone/>
              <a:defRPr b="1" sz="2000">
                <a:solidFill>
                  <a:srgbClr val="575757"/>
                </a:solidFill>
              </a:defRPr>
            </a:lvl1pPr>
            <a:lvl2pPr indent="-354330" lvl="1" marL="914400" algn="l"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980"/>
              <a:buChar char="•"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indent="-2286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5" name="Google Shape;65;p15"/>
          <p:cNvSpPr txBox="1"/>
          <p:nvPr>
            <p:ph idx="5" type="body"/>
          </p:nvPr>
        </p:nvSpPr>
        <p:spPr>
          <a:xfrm>
            <a:off x="2628000" y="1566000"/>
            <a:ext cx="5760000" cy="54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l">
              <a:spcBef>
                <a:spcPts val="1200"/>
              </a:spcBef>
              <a:spcAft>
                <a:spcPts val="0"/>
              </a:spcAft>
              <a:buClr>
                <a:srgbClr val="E30613"/>
              </a:buClr>
              <a:buSzPts val="2000"/>
              <a:buNone/>
              <a:defRPr b="1" sz="2000">
                <a:solidFill>
                  <a:srgbClr val="E30613"/>
                </a:solidFill>
              </a:defRPr>
            </a:lvl1pPr>
            <a:lvl2pPr indent="-354330" lvl="1" marL="914400" algn="l"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980"/>
              <a:buChar char="•"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indent="-2286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cxnSp>
        <p:nvCxnSpPr>
          <p:cNvPr id="66" name="Google Shape;66;p15"/>
          <p:cNvCxnSpPr/>
          <p:nvPr/>
        </p:nvCxnSpPr>
        <p:spPr>
          <a:xfrm>
            <a:off x="0" y="731700"/>
            <a:ext cx="9144000" cy="1191"/>
          </a:xfrm>
          <a:prstGeom prst="straightConnector1">
            <a:avLst/>
          </a:prstGeom>
          <a:noFill/>
          <a:ln cap="flat" cmpd="sng" w="19050">
            <a:solidFill>
              <a:srgbClr val="E30613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7" name="Google Shape;67;p15"/>
          <p:cNvCxnSpPr/>
          <p:nvPr/>
        </p:nvCxnSpPr>
        <p:spPr>
          <a:xfrm>
            <a:off x="0" y="1363500"/>
            <a:ext cx="9144000" cy="1191"/>
          </a:xfrm>
          <a:prstGeom prst="straightConnector1">
            <a:avLst/>
          </a:prstGeom>
          <a:noFill/>
          <a:ln cap="flat" cmpd="sng" w="19050">
            <a:solidFill>
              <a:srgbClr val="E30613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8" name="Google Shape;68;p15"/>
          <p:cNvSpPr txBox="1"/>
          <p:nvPr>
            <p:ph type="title"/>
          </p:nvPr>
        </p:nvSpPr>
        <p:spPr>
          <a:xfrm>
            <a:off x="504000" y="303498"/>
            <a:ext cx="8100000" cy="3601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 slide">
  <p:cSld name="Text slide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6"/>
          <p:cNvSpPr txBox="1"/>
          <p:nvPr>
            <p:ph type="title"/>
          </p:nvPr>
        </p:nvSpPr>
        <p:spPr>
          <a:xfrm>
            <a:off x="504000" y="303498"/>
            <a:ext cx="8100000" cy="3601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6"/>
          <p:cNvSpPr txBox="1"/>
          <p:nvPr>
            <p:ph idx="1" type="body"/>
          </p:nvPr>
        </p:nvSpPr>
        <p:spPr>
          <a:xfrm>
            <a:off x="504000" y="1080000"/>
            <a:ext cx="8100000" cy="36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indent="-396240" lvl="1" marL="914400" algn="l"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2640"/>
              <a:buFont typeface="Arial"/>
              <a:buChar char="•"/>
              <a:defRPr sz="2400"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5pPr>
            <a:lvl6pPr indent="-2286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cxnSp>
        <p:nvCxnSpPr>
          <p:cNvPr id="72" name="Google Shape;72;p16"/>
          <p:cNvCxnSpPr/>
          <p:nvPr/>
        </p:nvCxnSpPr>
        <p:spPr>
          <a:xfrm>
            <a:off x="0" y="731700"/>
            <a:ext cx="9144000" cy="1191"/>
          </a:xfrm>
          <a:prstGeom prst="straightConnector1">
            <a:avLst/>
          </a:prstGeom>
          <a:noFill/>
          <a:ln cap="flat" cmpd="sng" w="19050">
            <a:solidFill>
              <a:srgbClr val="E30613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73" name="Google Shape;73;p16"/>
          <p:cNvCxnSpPr/>
          <p:nvPr/>
        </p:nvCxnSpPr>
        <p:spPr>
          <a:xfrm>
            <a:off x="0" y="5142310"/>
            <a:ext cx="9144000" cy="1191"/>
          </a:xfrm>
          <a:prstGeom prst="straightConnector1">
            <a:avLst/>
          </a:prstGeom>
          <a:noFill/>
          <a:ln cap="flat" cmpd="sng" w="19050">
            <a:solidFill>
              <a:srgbClr val="E30613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slide">
  <p:cSld name="Image slide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5" name="Google Shape;75;p17"/>
          <p:cNvCxnSpPr/>
          <p:nvPr/>
        </p:nvCxnSpPr>
        <p:spPr>
          <a:xfrm>
            <a:off x="0" y="731700"/>
            <a:ext cx="9144000" cy="1191"/>
          </a:xfrm>
          <a:prstGeom prst="straightConnector1">
            <a:avLst/>
          </a:prstGeom>
          <a:noFill/>
          <a:ln cap="flat" cmpd="sng" w="19050">
            <a:solidFill>
              <a:srgbClr val="E30613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76" name="Google Shape;76;p17"/>
          <p:cNvCxnSpPr/>
          <p:nvPr/>
        </p:nvCxnSpPr>
        <p:spPr>
          <a:xfrm>
            <a:off x="0" y="5142310"/>
            <a:ext cx="9144000" cy="1191"/>
          </a:xfrm>
          <a:prstGeom prst="straightConnector1">
            <a:avLst/>
          </a:prstGeom>
          <a:noFill/>
          <a:ln cap="flat" cmpd="sng" w="19050">
            <a:solidFill>
              <a:srgbClr val="E30613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descr="&#10;" id="77" name="Google Shape;77;p17"/>
          <p:cNvSpPr/>
          <p:nvPr>
            <p:ph idx="2" type="pic"/>
          </p:nvPr>
        </p:nvSpPr>
        <p:spPr>
          <a:xfrm>
            <a:off x="720000" y="2646000"/>
            <a:ext cx="3600000" cy="16740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rotWithShape="0" algn="t" dir="5400000" dist="38100">
              <a:srgbClr val="000000">
                <a:alpha val="40000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ctr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2640"/>
              <a:buFont typeface="Arial"/>
              <a:buChar char="•"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720000" y="1511999"/>
            <a:ext cx="3600000" cy="64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1pPr>
            <a:lvl2pPr indent="-354330" lvl="1" marL="914400" algn="l"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980"/>
              <a:buChar char="•"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indent="-2286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/>
          <p:nvPr>
            <p:ph idx="3" type="pic"/>
          </p:nvPr>
        </p:nvSpPr>
        <p:spPr>
          <a:xfrm>
            <a:off x="4860000" y="2646000"/>
            <a:ext cx="3600000" cy="16740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rotWithShape="0" algn="t" dir="5400000" dist="38100">
              <a:srgbClr val="000000">
                <a:alpha val="40000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ctr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2640"/>
              <a:buFont typeface="Arial"/>
              <a:buChar char="•"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0" name="Google Shape;80;p17"/>
          <p:cNvSpPr txBox="1"/>
          <p:nvPr>
            <p:ph idx="4" type="body"/>
          </p:nvPr>
        </p:nvSpPr>
        <p:spPr>
          <a:xfrm>
            <a:off x="4860000" y="1512000"/>
            <a:ext cx="3600000" cy="64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1pPr>
            <a:lvl2pPr indent="-354330" lvl="1" marL="914400" algn="l"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980"/>
              <a:buChar char="•"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indent="-2286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type="title"/>
          </p:nvPr>
        </p:nvSpPr>
        <p:spPr>
          <a:xfrm>
            <a:off x="504000" y="303498"/>
            <a:ext cx="8100000" cy="3601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ox slide blue">
  <p:cSld name="Box slide blue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3" name="Google Shape;83;p18"/>
          <p:cNvCxnSpPr/>
          <p:nvPr/>
        </p:nvCxnSpPr>
        <p:spPr>
          <a:xfrm>
            <a:off x="0" y="731700"/>
            <a:ext cx="9144000" cy="1191"/>
          </a:xfrm>
          <a:prstGeom prst="straightConnector1">
            <a:avLst/>
          </a:prstGeom>
          <a:noFill/>
          <a:ln cap="flat" cmpd="sng" w="19050">
            <a:solidFill>
              <a:srgbClr val="E30613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84" name="Google Shape;84;p18"/>
          <p:cNvCxnSpPr/>
          <p:nvPr/>
        </p:nvCxnSpPr>
        <p:spPr>
          <a:xfrm>
            <a:off x="0" y="5142310"/>
            <a:ext cx="9144000" cy="1191"/>
          </a:xfrm>
          <a:prstGeom prst="straightConnector1">
            <a:avLst/>
          </a:prstGeom>
          <a:noFill/>
          <a:ln cap="flat" cmpd="sng" w="19050">
            <a:solidFill>
              <a:srgbClr val="E30613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4752000" y="1242000"/>
            <a:ext cx="3600000" cy="1539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>
            <a:outerShdw blurRad="50800" rotWithShape="0" algn="t" dir="5400000" dist="38100">
              <a:srgbClr val="000000">
                <a:alpha val="40000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b="1" sz="2800">
                <a:solidFill>
                  <a:schemeClr val="lt1"/>
                </a:solidFill>
              </a:defRPr>
            </a:lvl1pPr>
            <a:lvl2pPr indent="-354330" lvl="1" marL="914400" algn="l"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980"/>
              <a:buChar char="•"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indent="-2286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792000" y="3078000"/>
            <a:ext cx="3600000" cy="1539000"/>
          </a:xfrm>
          <a:prstGeom prst="rect">
            <a:avLst/>
          </a:prstGeom>
          <a:solidFill>
            <a:srgbClr val="2E2C7E"/>
          </a:solidFill>
          <a:ln>
            <a:noFill/>
          </a:ln>
          <a:effectLst>
            <a:outerShdw blurRad="50800" rotWithShape="0" algn="t" dir="5400000" dist="38100">
              <a:srgbClr val="000000">
                <a:alpha val="40000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b="1" sz="2800">
                <a:solidFill>
                  <a:schemeClr val="lt1"/>
                </a:solidFill>
              </a:defRPr>
            </a:lvl1pPr>
            <a:lvl2pPr indent="-354330" lvl="1" marL="914400" algn="l"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980"/>
              <a:buChar char="•"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indent="-2286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752000" y="3078000"/>
            <a:ext cx="3600000" cy="1539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rotWithShape="0" algn="t" dir="5400000" dist="38100">
              <a:srgbClr val="000000">
                <a:alpha val="40000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b="1" sz="2800">
                <a:solidFill>
                  <a:schemeClr val="lt1"/>
                </a:solidFill>
              </a:defRPr>
            </a:lvl1pPr>
            <a:lvl2pPr indent="-354330" lvl="1" marL="914400" algn="l"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980"/>
              <a:buChar char="•"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indent="-2286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792000" y="1242000"/>
            <a:ext cx="3600000" cy="1539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rotWithShape="0" algn="t" dir="5400000" dist="38100">
              <a:srgbClr val="000000">
                <a:alpha val="40000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b="1" sz="2800">
                <a:solidFill>
                  <a:schemeClr val="lt1"/>
                </a:solidFill>
              </a:defRPr>
            </a:lvl1pPr>
            <a:lvl2pPr indent="-354330" lvl="1" marL="914400" algn="l"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980"/>
              <a:buChar char="•"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indent="-2286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type="title"/>
          </p:nvPr>
        </p:nvSpPr>
        <p:spPr>
          <a:xfrm>
            <a:off x="504000" y="303498"/>
            <a:ext cx="8100000" cy="3601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 you">
  <p:cSld name="Thank you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9"/>
          <p:cNvSpPr txBox="1"/>
          <p:nvPr>
            <p:ph type="ctrTitle"/>
          </p:nvPr>
        </p:nvSpPr>
        <p:spPr>
          <a:xfrm>
            <a:off x="504000" y="3321849"/>
            <a:ext cx="8100000" cy="1160157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Arial"/>
              <a:buNone/>
              <a:defRPr b="1" sz="4000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descr="ELIXIR_SWITZERLAND_white_background.png" id="92" name="Google Shape;92;p1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52000" y="4713904"/>
            <a:ext cx="596812" cy="288116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9"/>
          <p:cNvSpPr/>
          <p:nvPr/>
        </p:nvSpPr>
        <p:spPr>
          <a:xfrm>
            <a:off x="7500958" y="4864381"/>
            <a:ext cx="1486494" cy="233503"/>
          </a:xfrm>
          <a:prstGeom prst="rect">
            <a:avLst/>
          </a:prstGeom>
          <a:noFill/>
          <a:ln>
            <a:noFill/>
          </a:ln>
        </p:spPr>
        <p:txBody>
          <a:bodyPr anchorCtr="0" anchor="t" bIns="45950" lIns="91900" spcFirstLastPara="1" rIns="91900" wrap="square" tIns="459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2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www.sib.swiss</a:t>
            </a:r>
            <a:endParaRPr b="1" i="0" sz="14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4" name="Google Shape;94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03648" y="4651500"/>
            <a:ext cx="4428492" cy="4045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ver co-branding">
  <p:cSld name="Cover co-branding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0"/>
          <p:cNvSpPr txBox="1"/>
          <p:nvPr>
            <p:ph type="ctrTitle"/>
          </p:nvPr>
        </p:nvSpPr>
        <p:spPr>
          <a:xfrm>
            <a:off x="504000" y="3096900"/>
            <a:ext cx="8100000" cy="35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Arial"/>
              <a:buNone/>
              <a:defRPr b="1" sz="4000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20"/>
          <p:cNvSpPr txBox="1"/>
          <p:nvPr>
            <p:ph idx="1" type="subTitle"/>
          </p:nvPr>
        </p:nvSpPr>
        <p:spPr>
          <a:xfrm>
            <a:off x="504000" y="3723300"/>
            <a:ext cx="8100000" cy="5893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spcBef>
                <a:spcPts val="2400"/>
              </a:spcBef>
              <a:spcAft>
                <a:spcPts val="0"/>
              </a:spcAft>
              <a:buClr>
                <a:srgbClr val="8D8D8D"/>
              </a:buClr>
              <a:buSzPts val="2640"/>
              <a:buFont typeface="Arial"/>
              <a:buNone/>
              <a:defRPr>
                <a:solidFill>
                  <a:srgbClr val="8D8D8D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8D8D8D"/>
              </a:buClr>
              <a:buSzPts val="2400"/>
              <a:buFont typeface="Arial"/>
              <a:buNone/>
              <a:defRPr>
                <a:solidFill>
                  <a:srgbClr val="8D8D8D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8D8D8D"/>
              </a:buClr>
              <a:buSzPts val="2400"/>
              <a:buFont typeface="Arial"/>
              <a:buNone/>
              <a:defRPr>
                <a:solidFill>
                  <a:srgbClr val="8D8D8D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8D8D8D"/>
              </a:buClr>
              <a:buSzPts val="2400"/>
              <a:buNone/>
              <a:defRPr>
                <a:solidFill>
                  <a:srgbClr val="8D8D8D"/>
                </a:solidFill>
              </a:defRPr>
            </a:lvl5pPr>
            <a:lvl6pPr lvl="5" algn="ctr">
              <a:spcBef>
                <a:spcPts val="480"/>
              </a:spcBef>
              <a:spcAft>
                <a:spcPts val="0"/>
              </a:spcAft>
              <a:buClr>
                <a:srgbClr val="8D8D8D"/>
              </a:buClr>
              <a:buSzPts val="2400"/>
              <a:buNone/>
              <a:defRPr>
                <a:solidFill>
                  <a:srgbClr val="8D8D8D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D8D8D"/>
              </a:buClr>
              <a:buSzPts val="2000"/>
              <a:buNone/>
              <a:defRPr>
                <a:solidFill>
                  <a:srgbClr val="8D8D8D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D8D8D"/>
              </a:buClr>
              <a:buSzPts val="2000"/>
              <a:buNone/>
              <a:defRPr>
                <a:solidFill>
                  <a:srgbClr val="8D8D8D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D8D8D"/>
              </a:buClr>
              <a:buSzPts val="2000"/>
              <a:buNone/>
              <a:defRPr>
                <a:solidFill>
                  <a:srgbClr val="8D8D8D"/>
                </a:solidFill>
              </a:defRPr>
            </a:lvl9pPr>
          </a:lstStyle>
          <a:p/>
        </p:txBody>
      </p:sp>
      <p:sp>
        <p:nvSpPr>
          <p:cNvPr id="98" name="Google Shape;98;p20"/>
          <p:cNvSpPr/>
          <p:nvPr/>
        </p:nvSpPr>
        <p:spPr>
          <a:xfrm>
            <a:off x="7500958" y="4864381"/>
            <a:ext cx="1486494" cy="233503"/>
          </a:xfrm>
          <a:prstGeom prst="rect">
            <a:avLst/>
          </a:prstGeom>
          <a:noFill/>
          <a:ln>
            <a:noFill/>
          </a:ln>
        </p:spPr>
        <p:txBody>
          <a:bodyPr anchorCtr="0" anchor="t" bIns="45950" lIns="91900" spcFirstLastPara="1" rIns="91900" wrap="square" tIns="459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2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www.sib.swiss</a:t>
            </a:r>
            <a:endParaRPr b="1" i="0" sz="14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-section slide">
  <p:cSld name="Sub-section slide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1"/>
          <p:cNvSpPr txBox="1"/>
          <p:nvPr>
            <p:ph type="title"/>
          </p:nvPr>
        </p:nvSpPr>
        <p:spPr>
          <a:xfrm>
            <a:off x="522000" y="1653648"/>
            <a:ext cx="8100000" cy="243027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descr="profile-cover-2017.jpg" id="101" name="Google Shape;101;p21"/>
          <p:cNvPicPr preferRelativeResize="0"/>
          <p:nvPr/>
        </p:nvPicPr>
        <p:blipFill rotWithShape="1">
          <a:blip r:embed="rId2">
            <a:alphaModFix/>
          </a:blip>
          <a:srcRect b="78647" l="1464" r="1463" t="0"/>
          <a:stretch/>
        </p:blipFill>
        <p:spPr>
          <a:xfrm>
            <a:off x="0" y="731700"/>
            <a:ext cx="9144000" cy="62974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2" name="Google Shape;102;p21"/>
          <p:cNvCxnSpPr/>
          <p:nvPr/>
        </p:nvCxnSpPr>
        <p:spPr>
          <a:xfrm>
            <a:off x="0" y="731700"/>
            <a:ext cx="9144000" cy="1191"/>
          </a:xfrm>
          <a:prstGeom prst="straightConnector1">
            <a:avLst/>
          </a:prstGeom>
          <a:noFill/>
          <a:ln cap="flat" cmpd="sng" w="19050">
            <a:solidFill>
              <a:srgbClr val="E30613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03" name="Google Shape;103;p21"/>
          <p:cNvCxnSpPr/>
          <p:nvPr/>
        </p:nvCxnSpPr>
        <p:spPr>
          <a:xfrm>
            <a:off x="0" y="1363500"/>
            <a:ext cx="9144000" cy="1191"/>
          </a:xfrm>
          <a:prstGeom prst="straightConnector1">
            <a:avLst/>
          </a:prstGeom>
          <a:noFill/>
          <a:ln cap="flat" cmpd="sng" w="19050">
            <a:solidFill>
              <a:srgbClr val="E30613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Key message 1">
  <p:cSld name="Key message 1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2"/>
          <p:cNvSpPr txBox="1"/>
          <p:nvPr>
            <p:ph idx="1" type="body"/>
          </p:nvPr>
        </p:nvSpPr>
        <p:spPr>
          <a:xfrm>
            <a:off x="504000" y="405000"/>
            <a:ext cx="8100000" cy="432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 cap="none"/>
            </a:lvl1pPr>
            <a:lvl2pPr indent="-354330" lvl="1" marL="914400" algn="l"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980"/>
              <a:buChar char="•"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5pPr>
            <a:lvl6pPr indent="-2286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cxnSp>
        <p:nvCxnSpPr>
          <p:cNvPr id="106" name="Google Shape;106;p22"/>
          <p:cNvCxnSpPr/>
          <p:nvPr/>
        </p:nvCxnSpPr>
        <p:spPr>
          <a:xfrm>
            <a:off x="0" y="4023000"/>
            <a:ext cx="9144000" cy="1191"/>
          </a:xfrm>
          <a:prstGeom prst="straightConnector1">
            <a:avLst/>
          </a:prstGeom>
          <a:noFill/>
          <a:ln cap="flat" cmpd="sng" w="19050">
            <a:solidFill>
              <a:srgbClr val="E30613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07" name="Google Shape;107;p22"/>
          <p:cNvCxnSpPr/>
          <p:nvPr/>
        </p:nvCxnSpPr>
        <p:spPr>
          <a:xfrm>
            <a:off x="0" y="1120500"/>
            <a:ext cx="9144000" cy="1191"/>
          </a:xfrm>
          <a:prstGeom prst="straightConnector1">
            <a:avLst/>
          </a:prstGeom>
          <a:noFill/>
          <a:ln cap="flat" cmpd="sng" w="19050">
            <a:solidFill>
              <a:srgbClr val="E30613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igure slide">
  <p:cSld name="Figure slide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3"/>
          <p:cNvSpPr txBox="1"/>
          <p:nvPr>
            <p:ph idx="1" type="body"/>
          </p:nvPr>
        </p:nvSpPr>
        <p:spPr>
          <a:xfrm>
            <a:off x="504000" y="1080000"/>
            <a:ext cx="8100000" cy="36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indent="-396240" lvl="1" marL="914400" algn="l"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2640"/>
              <a:buFont typeface="Arial"/>
              <a:buChar char="•"/>
              <a:defRPr sz="2400"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5pPr>
            <a:lvl6pPr indent="-2286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cxnSp>
        <p:nvCxnSpPr>
          <p:cNvPr id="110" name="Google Shape;110;p23"/>
          <p:cNvCxnSpPr/>
          <p:nvPr/>
        </p:nvCxnSpPr>
        <p:spPr>
          <a:xfrm>
            <a:off x="0" y="731700"/>
            <a:ext cx="9144000" cy="1191"/>
          </a:xfrm>
          <a:prstGeom prst="straightConnector1">
            <a:avLst/>
          </a:prstGeom>
          <a:noFill/>
          <a:ln cap="flat" cmpd="sng" w="19050">
            <a:solidFill>
              <a:srgbClr val="E30613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1" name="Google Shape;111;p23"/>
          <p:cNvCxnSpPr/>
          <p:nvPr/>
        </p:nvCxnSpPr>
        <p:spPr>
          <a:xfrm>
            <a:off x="0" y="5142310"/>
            <a:ext cx="9144000" cy="1191"/>
          </a:xfrm>
          <a:prstGeom prst="straightConnector1">
            <a:avLst/>
          </a:prstGeom>
          <a:noFill/>
          <a:ln cap="flat" cmpd="sng" w="19050">
            <a:solidFill>
              <a:srgbClr val="E30613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12" name="Google Shape;112;p23"/>
          <p:cNvSpPr txBox="1"/>
          <p:nvPr>
            <p:ph type="title"/>
          </p:nvPr>
        </p:nvSpPr>
        <p:spPr>
          <a:xfrm>
            <a:off x="504000" y="303498"/>
            <a:ext cx="8100000" cy="3601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ox slide">
  <p:cSld name="Box slide"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4" name="Google Shape;114;p24"/>
          <p:cNvCxnSpPr/>
          <p:nvPr/>
        </p:nvCxnSpPr>
        <p:spPr>
          <a:xfrm>
            <a:off x="0" y="731700"/>
            <a:ext cx="9144000" cy="1191"/>
          </a:xfrm>
          <a:prstGeom prst="straightConnector1">
            <a:avLst/>
          </a:prstGeom>
          <a:noFill/>
          <a:ln cap="flat" cmpd="sng" w="19050">
            <a:solidFill>
              <a:srgbClr val="E30613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5" name="Google Shape;115;p24"/>
          <p:cNvCxnSpPr/>
          <p:nvPr/>
        </p:nvCxnSpPr>
        <p:spPr>
          <a:xfrm>
            <a:off x="0" y="5142310"/>
            <a:ext cx="9144000" cy="1191"/>
          </a:xfrm>
          <a:prstGeom prst="straightConnector1">
            <a:avLst/>
          </a:prstGeom>
          <a:noFill/>
          <a:ln cap="flat" cmpd="sng" w="19050">
            <a:solidFill>
              <a:srgbClr val="E30613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16" name="Google Shape;116;p24"/>
          <p:cNvSpPr txBox="1"/>
          <p:nvPr>
            <p:ph idx="1" type="body"/>
          </p:nvPr>
        </p:nvSpPr>
        <p:spPr>
          <a:xfrm>
            <a:off x="4752000" y="1242000"/>
            <a:ext cx="3600000" cy="1539000"/>
          </a:xfrm>
          <a:prstGeom prst="rect">
            <a:avLst/>
          </a:prstGeom>
          <a:solidFill>
            <a:schemeClr val="lt2"/>
          </a:solidFill>
          <a:ln>
            <a:noFill/>
          </a:ln>
          <a:effectLst>
            <a:outerShdw blurRad="50800" rotWithShape="0" algn="t" dir="5400000" dist="38100">
              <a:srgbClr val="000000">
                <a:alpha val="40000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b="1" sz="2800">
                <a:solidFill>
                  <a:schemeClr val="lt1"/>
                </a:solidFill>
              </a:defRPr>
            </a:lvl1pPr>
            <a:lvl2pPr indent="-354330" lvl="1" marL="914400" algn="l"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980"/>
              <a:buChar char="•"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indent="-2286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7" name="Google Shape;117;p24"/>
          <p:cNvSpPr txBox="1"/>
          <p:nvPr>
            <p:ph idx="2" type="body"/>
          </p:nvPr>
        </p:nvSpPr>
        <p:spPr>
          <a:xfrm>
            <a:off x="792000" y="3078000"/>
            <a:ext cx="3600000" cy="1539000"/>
          </a:xfrm>
          <a:prstGeom prst="rect">
            <a:avLst/>
          </a:prstGeom>
          <a:solidFill>
            <a:schemeClr val="lt2"/>
          </a:solidFill>
          <a:ln>
            <a:noFill/>
          </a:ln>
          <a:effectLst>
            <a:outerShdw blurRad="50800" rotWithShape="0" algn="t" dir="5400000" dist="38100">
              <a:srgbClr val="000000">
                <a:alpha val="40000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b="1" sz="2800">
                <a:solidFill>
                  <a:schemeClr val="lt1"/>
                </a:solidFill>
              </a:defRPr>
            </a:lvl1pPr>
            <a:lvl2pPr indent="-354330" lvl="1" marL="914400" algn="l"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980"/>
              <a:buChar char="•"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indent="-2286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4"/>
          <p:cNvSpPr txBox="1"/>
          <p:nvPr>
            <p:ph idx="3" type="body"/>
          </p:nvPr>
        </p:nvSpPr>
        <p:spPr>
          <a:xfrm>
            <a:off x="4752000" y="3078000"/>
            <a:ext cx="3600000" cy="1539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rotWithShape="0" algn="t" dir="5400000" dist="38100">
              <a:srgbClr val="000000">
                <a:alpha val="40000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b="1" sz="2800">
                <a:solidFill>
                  <a:schemeClr val="lt1"/>
                </a:solidFill>
              </a:defRPr>
            </a:lvl1pPr>
            <a:lvl2pPr indent="-354330" lvl="1" marL="914400" algn="l"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980"/>
              <a:buChar char="•"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indent="-2286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9" name="Google Shape;119;p24"/>
          <p:cNvSpPr txBox="1"/>
          <p:nvPr>
            <p:ph idx="4" type="body"/>
          </p:nvPr>
        </p:nvSpPr>
        <p:spPr>
          <a:xfrm>
            <a:off x="792000" y="1242000"/>
            <a:ext cx="3600000" cy="1539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rotWithShape="0" algn="t" dir="5400000" dist="38100">
              <a:srgbClr val="000000">
                <a:alpha val="40000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b="1" sz="2800">
                <a:solidFill>
                  <a:schemeClr val="lt1"/>
                </a:solidFill>
              </a:defRPr>
            </a:lvl1pPr>
            <a:lvl2pPr indent="-354330" lvl="1" marL="914400" algn="l"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980"/>
              <a:buChar char="•"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indent="-2286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0" name="Google Shape;120;p24"/>
          <p:cNvSpPr txBox="1"/>
          <p:nvPr>
            <p:ph type="title"/>
          </p:nvPr>
        </p:nvSpPr>
        <p:spPr>
          <a:xfrm>
            <a:off x="504000" y="303498"/>
            <a:ext cx="8100000" cy="3601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ox slide red">
  <p:cSld name="Box slide red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2" name="Google Shape;122;p25"/>
          <p:cNvCxnSpPr/>
          <p:nvPr/>
        </p:nvCxnSpPr>
        <p:spPr>
          <a:xfrm>
            <a:off x="0" y="731700"/>
            <a:ext cx="9144000" cy="1191"/>
          </a:xfrm>
          <a:prstGeom prst="straightConnector1">
            <a:avLst/>
          </a:prstGeom>
          <a:noFill/>
          <a:ln cap="flat" cmpd="sng" w="19050">
            <a:solidFill>
              <a:srgbClr val="E30613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3" name="Google Shape;123;p25"/>
          <p:cNvCxnSpPr/>
          <p:nvPr/>
        </p:nvCxnSpPr>
        <p:spPr>
          <a:xfrm>
            <a:off x="0" y="5142310"/>
            <a:ext cx="9144000" cy="1191"/>
          </a:xfrm>
          <a:prstGeom prst="straightConnector1">
            <a:avLst/>
          </a:prstGeom>
          <a:noFill/>
          <a:ln cap="flat" cmpd="sng" w="19050">
            <a:solidFill>
              <a:srgbClr val="E30613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24" name="Google Shape;124;p25"/>
          <p:cNvSpPr txBox="1"/>
          <p:nvPr>
            <p:ph idx="1" type="body"/>
          </p:nvPr>
        </p:nvSpPr>
        <p:spPr>
          <a:xfrm>
            <a:off x="4752000" y="1242000"/>
            <a:ext cx="3600000" cy="1539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rotWithShape="0" algn="t" dir="5400000" dist="38100">
              <a:srgbClr val="000000">
                <a:alpha val="40000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b="1" sz="2800">
                <a:solidFill>
                  <a:schemeClr val="lt1"/>
                </a:solidFill>
              </a:defRPr>
            </a:lvl1pPr>
            <a:lvl2pPr indent="-354330" lvl="1" marL="914400" algn="l"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980"/>
              <a:buChar char="•"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indent="-2286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5" name="Google Shape;125;p25"/>
          <p:cNvSpPr txBox="1"/>
          <p:nvPr>
            <p:ph idx="2" type="body"/>
          </p:nvPr>
        </p:nvSpPr>
        <p:spPr>
          <a:xfrm>
            <a:off x="792000" y="3078000"/>
            <a:ext cx="3600000" cy="1539000"/>
          </a:xfrm>
          <a:prstGeom prst="rect">
            <a:avLst/>
          </a:prstGeom>
          <a:solidFill>
            <a:schemeClr val="accent3"/>
          </a:solidFill>
          <a:ln cap="flat" cmpd="sng" w="952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" dir="5400000" dist="38100">
              <a:srgbClr val="000000">
                <a:alpha val="40000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b="1" sz="2800">
                <a:solidFill>
                  <a:schemeClr val="lt1"/>
                </a:solidFill>
              </a:defRPr>
            </a:lvl1pPr>
            <a:lvl2pPr indent="-354330" lvl="1" marL="914400" algn="l"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980"/>
              <a:buChar char="•"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indent="-2286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6" name="Google Shape;126;p25"/>
          <p:cNvSpPr txBox="1"/>
          <p:nvPr>
            <p:ph idx="3" type="body"/>
          </p:nvPr>
        </p:nvSpPr>
        <p:spPr>
          <a:xfrm>
            <a:off x="4752000" y="3078000"/>
            <a:ext cx="3600000" cy="1539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rotWithShape="0" algn="t" dir="5400000" dist="38100">
              <a:srgbClr val="000000">
                <a:alpha val="40000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b="1" sz="2800">
                <a:solidFill>
                  <a:schemeClr val="lt1"/>
                </a:solidFill>
              </a:defRPr>
            </a:lvl1pPr>
            <a:lvl2pPr indent="-354330" lvl="1" marL="914400" algn="l"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980"/>
              <a:buChar char="•"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indent="-2286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7" name="Google Shape;127;p25"/>
          <p:cNvSpPr txBox="1"/>
          <p:nvPr>
            <p:ph idx="4" type="body"/>
          </p:nvPr>
        </p:nvSpPr>
        <p:spPr>
          <a:xfrm>
            <a:off x="792000" y="1242000"/>
            <a:ext cx="3600000" cy="1539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rotWithShape="0" algn="t" dir="5400000" dist="38100">
              <a:srgbClr val="000000">
                <a:alpha val="40000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b="1" sz="2800">
                <a:solidFill>
                  <a:schemeClr val="lt1"/>
                </a:solidFill>
              </a:defRPr>
            </a:lvl1pPr>
            <a:lvl2pPr indent="-354330" lvl="1" marL="914400" algn="l"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980"/>
              <a:buChar char="•"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indent="-2286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8" name="Google Shape;128;p25"/>
          <p:cNvSpPr txBox="1"/>
          <p:nvPr>
            <p:ph type="title"/>
          </p:nvPr>
        </p:nvSpPr>
        <p:spPr>
          <a:xfrm>
            <a:off x="504000" y="303498"/>
            <a:ext cx="8100000" cy="3601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>
  <p:cSld name="Title"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7"/>
          <p:cNvSpPr txBox="1"/>
          <p:nvPr>
            <p:ph type="ctrTitle"/>
          </p:nvPr>
        </p:nvSpPr>
        <p:spPr>
          <a:xfrm>
            <a:off x="504000" y="3096900"/>
            <a:ext cx="8100000" cy="35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Arial"/>
              <a:buNone/>
              <a:defRPr b="1" sz="4000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4" name="Google Shape;134;p27"/>
          <p:cNvSpPr txBox="1"/>
          <p:nvPr>
            <p:ph idx="1" type="subTitle"/>
          </p:nvPr>
        </p:nvSpPr>
        <p:spPr>
          <a:xfrm>
            <a:off x="504000" y="3723300"/>
            <a:ext cx="8100000" cy="5893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algn="l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spcBef>
                <a:spcPts val="2400"/>
              </a:spcBef>
              <a:spcAft>
                <a:spcPts val="0"/>
              </a:spcAft>
              <a:buClr>
                <a:srgbClr val="8D8D8D"/>
              </a:buClr>
              <a:buSzPts val="2640"/>
              <a:buFont typeface="Arial"/>
              <a:buNone/>
              <a:defRPr>
                <a:solidFill>
                  <a:srgbClr val="8D8D8D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8D8D8D"/>
              </a:buClr>
              <a:buSzPts val="2400"/>
              <a:buFont typeface="Arial"/>
              <a:buNone/>
              <a:defRPr>
                <a:solidFill>
                  <a:srgbClr val="8D8D8D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8D8D8D"/>
              </a:buClr>
              <a:buSzPts val="2400"/>
              <a:buFont typeface="Arial"/>
              <a:buNone/>
              <a:defRPr>
                <a:solidFill>
                  <a:srgbClr val="8D8D8D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8D8D8D"/>
              </a:buClr>
              <a:buSzPts val="2400"/>
              <a:buNone/>
              <a:defRPr>
                <a:solidFill>
                  <a:srgbClr val="8D8D8D"/>
                </a:solidFill>
              </a:defRPr>
            </a:lvl5pPr>
            <a:lvl6pPr lvl="5" algn="ctr">
              <a:spcBef>
                <a:spcPts val="480"/>
              </a:spcBef>
              <a:spcAft>
                <a:spcPts val="0"/>
              </a:spcAft>
              <a:buClr>
                <a:srgbClr val="8D8D8D"/>
              </a:buClr>
              <a:buSzPts val="2400"/>
              <a:buNone/>
              <a:defRPr>
                <a:solidFill>
                  <a:srgbClr val="8D8D8D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D8D8D"/>
              </a:buClr>
              <a:buSzPts val="2000"/>
              <a:buNone/>
              <a:defRPr>
                <a:solidFill>
                  <a:srgbClr val="8D8D8D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D8D8D"/>
              </a:buClr>
              <a:buSzPts val="2000"/>
              <a:buNone/>
              <a:defRPr>
                <a:solidFill>
                  <a:srgbClr val="8D8D8D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D8D8D"/>
              </a:buClr>
              <a:buSzPts val="2000"/>
              <a:buNone/>
              <a:defRPr>
                <a:solidFill>
                  <a:srgbClr val="8D8D8D"/>
                </a:solidFill>
              </a:defRPr>
            </a:lvl9pPr>
          </a:lstStyle>
          <a:p/>
        </p:txBody>
      </p:sp>
      <p:pic>
        <p:nvPicPr>
          <p:cNvPr descr="ELIXIR_SWITZERLAND_white_background.png" id="135" name="Google Shape;135;p2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52000" y="4780981"/>
            <a:ext cx="596812" cy="288116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27"/>
          <p:cNvSpPr/>
          <p:nvPr/>
        </p:nvSpPr>
        <p:spPr>
          <a:xfrm>
            <a:off x="7500958" y="4840002"/>
            <a:ext cx="1486494" cy="233503"/>
          </a:xfrm>
          <a:prstGeom prst="rect">
            <a:avLst/>
          </a:prstGeom>
          <a:noFill/>
          <a:ln>
            <a:noFill/>
          </a:ln>
        </p:spPr>
        <p:txBody>
          <a:bodyPr anchorCtr="0" anchor="t" bIns="45950" lIns="91900" spcFirstLastPara="1" rIns="91900" wrap="square" tIns="459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2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www.sib.swiss</a:t>
            </a:r>
            <a:endParaRPr b="1" i="0" sz="14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White / Image">
  <p:cSld name="White / Image"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 slide">
  <p:cSld name="Text slide"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9"/>
          <p:cNvSpPr txBox="1"/>
          <p:nvPr>
            <p:ph type="title"/>
          </p:nvPr>
        </p:nvSpPr>
        <p:spPr>
          <a:xfrm>
            <a:off x="504000" y="303498"/>
            <a:ext cx="8100000" cy="3601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0" name="Google Shape;140;p29"/>
          <p:cNvSpPr txBox="1"/>
          <p:nvPr>
            <p:ph idx="1" type="body"/>
          </p:nvPr>
        </p:nvSpPr>
        <p:spPr>
          <a:xfrm>
            <a:off x="504000" y="1080000"/>
            <a:ext cx="8100000" cy="36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indent="-396240" lvl="1" marL="914400" algn="l"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2640"/>
              <a:buFont typeface="Arial"/>
              <a:buChar char="•"/>
              <a:defRPr sz="2400"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5pPr>
            <a:lvl6pPr indent="-2286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cxnSp>
        <p:nvCxnSpPr>
          <p:cNvPr id="141" name="Google Shape;141;p29"/>
          <p:cNvCxnSpPr/>
          <p:nvPr/>
        </p:nvCxnSpPr>
        <p:spPr>
          <a:xfrm>
            <a:off x="0" y="731700"/>
            <a:ext cx="9144000" cy="1191"/>
          </a:xfrm>
          <a:prstGeom prst="straightConnector1">
            <a:avLst/>
          </a:prstGeom>
          <a:noFill/>
          <a:ln cap="flat" cmpd="sng" w="19050">
            <a:solidFill>
              <a:srgbClr val="E30613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42" name="Google Shape;142;p29"/>
          <p:cNvCxnSpPr/>
          <p:nvPr/>
        </p:nvCxnSpPr>
        <p:spPr>
          <a:xfrm>
            <a:off x="0" y="5142310"/>
            <a:ext cx="9144000" cy="1191"/>
          </a:xfrm>
          <a:prstGeom prst="straightConnector1">
            <a:avLst/>
          </a:prstGeom>
          <a:noFill/>
          <a:ln cap="flat" cmpd="sng" w="19050">
            <a:solidFill>
              <a:srgbClr val="E30613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ox slide red">
  <p:cSld name="Box slide red"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4" name="Google Shape;144;p30"/>
          <p:cNvCxnSpPr/>
          <p:nvPr/>
        </p:nvCxnSpPr>
        <p:spPr>
          <a:xfrm>
            <a:off x="0" y="731700"/>
            <a:ext cx="9144000" cy="1191"/>
          </a:xfrm>
          <a:prstGeom prst="straightConnector1">
            <a:avLst/>
          </a:prstGeom>
          <a:noFill/>
          <a:ln cap="flat" cmpd="sng" w="19050">
            <a:solidFill>
              <a:srgbClr val="E30613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45" name="Google Shape;145;p30"/>
          <p:cNvCxnSpPr/>
          <p:nvPr/>
        </p:nvCxnSpPr>
        <p:spPr>
          <a:xfrm>
            <a:off x="0" y="5142310"/>
            <a:ext cx="9144000" cy="1191"/>
          </a:xfrm>
          <a:prstGeom prst="straightConnector1">
            <a:avLst/>
          </a:prstGeom>
          <a:noFill/>
          <a:ln cap="flat" cmpd="sng" w="19050">
            <a:solidFill>
              <a:srgbClr val="E30613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46" name="Google Shape;146;p30"/>
          <p:cNvSpPr txBox="1"/>
          <p:nvPr>
            <p:ph idx="1" type="body"/>
          </p:nvPr>
        </p:nvSpPr>
        <p:spPr>
          <a:xfrm>
            <a:off x="4752000" y="1242000"/>
            <a:ext cx="3600000" cy="1539000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outerShdw blurRad="50800" rotWithShape="0" algn="t" dir="5400000" dist="38100">
              <a:srgbClr val="000000">
                <a:alpha val="40000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b="1" sz="2800">
                <a:solidFill>
                  <a:schemeClr val="lt1"/>
                </a:solidFill>
              </a:defRPr>
            </a:lvl1pPr>
            <a:lvl2pPr indent="-354330" lvl="1" marL="914400" algn="l"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980"/>
              <a:buChar char="•"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indent="-2286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7" name="Google Shape;147;p30"/>
          <p:cNvSpPr txBox="1"/>
          <p:nvPr>
            <p:ph idx="2" type="body"/>
          </p:nvPr>
        </p:nvSpPr>
        <p:spPr>
          <a:xfrm>
            <a:off x="792000" y="3078000"/>
            <a:ext cx="3600000" cy="1539000"/>
          </a:xfrm>
          <a:prstGeom prst="rect">
            <a:avLst/>
          </a:prstGeom>
          <a:solidFill>
            <a:schemeClr val="accent6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" dir="5400000" dist="38100">
              <a:srgbClr val="000000">
                <a:alpha val="40000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b="1" sz="2800">
                <a:solidFill>
                  <a:schemeClr val="lt1"/>
                </a:solidFill>
              </a:defRPr>
            </a:lvl1pPr>
            <a:lvl2pPr indent="-354330" lvl="1" marL="914400" algn="l"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980"/>
              <a:buChar char="•"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indent="-2286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8" name="Google Shape;148;p30"/>
          <p:cNvSpPr txBox="1"/>
          <p:nvPr>
            <p:ph idx="3" type="body"/>
          </p:nvPr>
        </p:nvSpPr>
        <p:spPr>
          <a:xfrm>
            <a:off x="4752000" y="3078000"/>
            <a:ext cx="3600000" cy="1539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rotWithShape="0" algn="t" dir="5400000" dist="38100">
              <a:srgbClr val="000000">
                <a:alpha val="40000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b="1" sz="2800">
                <a:solidFill>
                  <a:schemeClr val="lt1"/>
                </a:solidFill>
              </a:defRPr>
            </a:lvl1pPr>
            <a:lvl2pPr indent="-354330" lvl="1" marL="914400" algn="l"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980"/>
              <a:buChar char="•"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indent="-2286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9" name="Google Shape;149;p30"/>
          <p:cNvSpPr txBox="1"/>
          <p:nvPr>
            <p:ph idx="4" type="body"/>
          </p:nvPr>
        </p:nvSpPr>
        <p:spPr>
          <a:xfrm>
            <a:off x="792000" y="1242000"/>
            <a:ext cx="3600000" cy="1539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rotWithShape="0" algn="t" dir="5400000" dist="38100">
              <a:srgbClr val="000000">
                <a:alpha val="40000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b="1" sz="2800">
                <a:solidFill>
                  <a:schemeClr val="lt1"/>
                </a:solidFill>
              </a:defRPr>
            </a:lvl1pPr>
            <a:lvl2pPr indent="-354330" lvl="1" marL="914400" algn="l"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980"/>
              <a:buChar char="•"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indent="-2286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0" name="Google Shape;150;p30"/>
          <p:cNvSpPr txBox="1"/>
          <p:nvPr>
            <p:ph type="title"/>
          </p:nvPr>
        </p:nvSpPr>
        <p:spPr>
          <a:xfrm>
            <a:off x="504000" y="303498"/>
            <a:ext cx="8100000" cy="3601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rebuchet MS"/>
              <a:buNone/>
              <a:defRPr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ver co-branding">
  <p:cSld name="Cover co-branding"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31"/>
          <p:cNvSpPr txBox="1"/>
          <p:nvPr>
            <p:ph type="ctrTitle"/>
          </p:nvPr>
        </p:nvSpPr>
        <p:spPr>
          <a:xfrm>
            <a:off x="504000" y="3096900"/>
            <a:ext cx="8100000" cy="35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Arial"/>
              <a:buNone/>
              <a:defRPr b="1" sz="4000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3" name="Google Shape;153;p31"/>
          <p:cNvSpPr txBox="1"/>
          <p:nvPr>
            <p:ph idx="1" type="subTitle"/>
          </p:nvPr>
        </p:nvSpPr>
        <p:spPr>
          <a:xfrm>
            <a:off x="504000" y="3723300"/>
            <a:ext cx="8100000" cy="5893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algn="l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spcBef>
                <a:spcPts val="2400"/>
              </a:spcBef>
              <a:spcAft>
                <a:spcPts val="0"/>
              </a:spcAft>
              <a:buClr>
                <a:srgbClr val="8D8D8D"/>
              </a:buClr>
              <a:buSzPts val="2640"/>
              <a:buFont typeface="Arial"/>
              <a:buNone/>
              <a:defRPr>
                <a:solidFill>
                  <a:srgbClr val="8D8D8D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8D8D8D"/>
              </a:buClr>
              <a:buSzPts val="2400"/>
              <a:buFont typeface="Arial"/>
              <a:buNone/>
              <a:defRPr>
                <a:solidFill>
                  <a:srgbClr val="8D8D8D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8D8D8D"/>
              </a:buClr>
              <a:buSzPts val="2400"/>
              <a:buFont typeface="Arial"/>
              <a:buNone/>
              <a:defRPr>
                <a:solidFill>
                  <a:srgbClr val="8D8D8D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8D8D8D"/>
              </a:buClr>
              <a:buSzPts val="2400"/>
              <a:buNone/>
              <a:defRPr>
                <a:solidFill>
                  <a:srgbClr val="8D8D8D"/>
                </a:solidFill>
              </a:defRPr>
            </a:lvl5pPr>
            <a:lvl6pPr lvl="5" algn="ctr">
              <a:spcBef>
                <a:spcPts val="480"/>
              </a:spcBef>
              <a:spcAft>
                <a:spcPts val="0"/>
              </a:spcAft>
              <a:buClr>
                <a:srgbClr val="8D8D8D"/>
              </a:buClr>
              <a:buSzPts val="2400"/>
              <a:buNone/>
              <a:defRPr>
                <a:solidFill>
                  <a:srgbClr val="8D8D8D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D8D8D"/>
              </a:buClr>
              <a:buSzPts val="2000"/>
              <a:buNone/>
              <a:defRPr>
                <a:solidFill>
                  <a:srgbClr val="8D8D8D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D8D8D"/>
              </a:buClr>
              <a:buSzPts val="2000"/>
              <a:buNone/>
              <a:defRPr>
                <a:solidFill>
                  <a:srgbClr val="8D8D8D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D8D8D"/>
              </a:buClr>
              <a:buSzPts val="2000"/>
              <a:buNone/>
              <a:defRPr>
                <a:solidFill>
                  <a:srgbClr val="8D8D8D"/>
                </a:solidFill>
              </a:defRPr>
            </a:lvl9pPr>
          </a:lstStyle>
          <a:p/>
        </p:txBody>
      </p:sp>
      <p:sp>
        <p:nvSpPr>
          <p:cNvPr id="154" name="Google Shape;154;p31"/>
          <p:cNvSpPr/>
          <p:nvPr/>
        </p:nvSpPr>
        <p:spPr>
          <a:xfrm>
            <a:off x="7500958" y="4864381"/>
            <a:ext cx="1486494" cy="233503"/>
          </a:xfrm>
          <a:prstGeom prst="rect">
            <a:avLst/>
          </a:prstGeom>
          <a:noFill/>
          <a:ln>
            <a:noFill/>
          </a:ln>
        </p:spPr>
        <p:txBody>
          <a:bodyPr anchorCtr="0" anchor="t" bIns="45950" lIns="91900" spcFirstLastPara="1" rIns="91900" wrap="square" tIns="459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2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www.sib.swiss</a:t>
            </a:r>
            <a:endParaRPr b="1" i="0" sz="14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verview 1">
  <p:cSld name="Overview 1"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ofile-cover-2017.jpg" id="156" name="Google Shape;156;p3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731700"/>
            <a:ext cx="6858000" cy="629749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32"/>
          <p:cNvSpPr txBox="1"/>
          <p:nvPr>
            <p:ph idx="1" type="body"/>
          </p:nvPr>
        </p:nvSpPr>
        <p:spPr>
          <a:xfrm>
            <a:off x="2628000" y="2241000"/>
            <a:ext cx="5760000" cy="54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l">
              <a:spcBef>
                <a:spcPts val="1200"/>
              </a:spcBef>
              <a:spcAft>
                <a:spcPts val="0"/>
              </a:spcAft>
              <a:buClr>
                <a:srgbClr val="575757"/>
              </a:buClr>
              <a:buSzPts val="2000"/>
              <a:buNone/>
              <a:defRPr b="1" sz="2000">
                <a:solidFill>
                  <a:srgbClr val="575757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4330" lvl="1" marL="914400" algn="l"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980"/>
              <a:buChar char="•"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indent="-2286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8" name="Google Shape;158;p32"/>
          <p:cNvSpPr txBox="1"/>
          <p:nvPr>
            <p:ph idx="2" type="body"/>
          </p:nvPr>
        </p:nvSpPr>
        <p:spPr>
          <a:xfrm>
            <a:off x="2628000" y="2916000"/>
            <a:ext cx="5760000" cy="54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l">
              <a:spcBef>
                <a:spcPts val="1200"/>
              </a:spcBef>
              <a:spcAft>
                <a:spcPts val="0"/>
              </a:spcAft>
              <a:buClr>
                <a:srgbClr val="575757"/>
              </a:buClr>
              <a:buSzPts val="2000"/>
              <a:buNone/>
              <a:defRPr b="1" sz="2000">
                <a:solidFill>
                  <a:srgbClr val="575757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4330" lvl="1" marL="914400" algn="l"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980"/>
              <a:buChar char="•"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indent="-2286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9" name="Google Shape;159;p32"/>
          <p:cNvSpPr txBox="1"/>
          <p:nvPr>
            <p:ph idx="3" type="body"/>
          </p:nvPr>
        </p:nvSpPr>
        <p:spPr>
          <a:xfrm>
            <a:off x="2628000" y="3589741"/>
            <a:ext cx="5760000" cy="54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l">
              <a:spcBef>
                <a:spcPts val="1200"/>
              </a:spcBef>
              <a:spcAft>
                <a:spcPts val="0"/>
              </a:spcAft>
              <a:buClr>
                <a:srgbClr val="575757"/>
              </a:buClr>
              <a:buSzPts val="2000"/>
              <a:buNone/>
              <a:defRPr b="1" sz="2000">
                <a:solidFill>
                  <a:srgbClr val="575757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4330" lvl="1" marL="914400" algn="l"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980"/>
              <a:buChar char="•"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indent="-2286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60" name="Google Shape;160;p32"/>
          <p:cNvSpPr txBox="1"/>
          <p:nvPr>
            <p:ph idx="4" type="body"/>
          </p:nvPr>
        </p:nvSpPr>
        <p:spPr>
          <a:xfrm>
            <a:off x="2628000" y="4266000"/>
            <a:ext cx="5760000" cy="54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l">
              <a:spcBef>
                <a:spcPts val="1200"/>
              </a:spcBef>
              <a:spcAft>
                <a:spcPts val="0"/>
              </a:spcAft>
              <a:buClr>
                <a:srgbClr val="575757"/>
              </a:buClr>
              <a:buSzPts val="2000"/>
              <a:buNone/>
              <a:defRPr b="1" sz="2000">
                <a:solidFill>
                  <a:srgbClr val="575757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4330" lvl="1" marL="914400" algn="l"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980"/>
              <a:buChar char="•"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indent="-2286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61" name="Google Shape;161;p32"/>
          <p:cNvSpPr txBox="1"/>
          <p:nvPr>
            <p:ph idx="5" type="body"/>
          </p:nvPr>
        </p:nvSpPr>
        <p:spPr>
          <a:xfrm>
            <a:off x="2628000" y="1566000"/>
            <a:ext cx="5760000" cy="54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l">
              <a:spcBef>
                <a:spcPts val="1200"/>
              </a:spcBef>
              <a:spcAft>
                <a:spcPts val="0"/>
              </a:spcAft>
              <a:buClr>
                <a:srgbClr val="E30613"/>
              </a:buClr>
              <a:buSzPts val="2000"/>
              <a:buNone/>
              <a:defRPr b="1" sz="2000">
                <a:solidFill>
                  <a:srgbClr val="E30613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4330" lvl="1" marL="914400" algn="l"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980"/>
              <a:buChar char="•"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indent="-2286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cxnSp>
        <p:nvCxnSpPr>
          <p:cNvPr id="162" name="Google Shape;162;p32"/>
          <p:cNvCxnSpPr/>
          <p:nvPr/>
        </p:nvCxnSpPr>
        <p:spPr>
          <a:xfrm>
            <a:off x="0" y="731700"/>
            <a:ext cx="9144000" cy="1191"/>
          </a:xfrm>
          <a:prstGeom prst="straightConnector1">
            <a:avLst/>
          </a:prstGeom>
          <a:noFill/>
          <a:ln cap="flat" cmpd="sng" w="19050">
            <a:solidFill>
              <a:srgbClr val="E30613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63" name="Google Shape;163;p32"/>
          <p:cNvCxnSpPr/>
          <p:nvPr/>
        </p:nvCxnSpPr>
        <p:spPr>
          <a:xfrm>
            <a:off x="0" y="1363500"/>
            <a:ext cx="9144000" cy="1191"/>
          </a:xfrm>
          <a:prstGeom prst="straightConnector1">
            <a:avLst/>
          </a:prstGeom>
          <a:noFill/>
          <a:ln cap="flat" cmpd="sng" w="19050">
            <a:solidFill>
              <a:srgbClr val="E30613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64" name="Google Shape;164;p32"/>
          <p:cNvSpPr txBox="1"/>
          <p:nvPr>
            <p:ph type="title"/>
          </p:nvPr>
        </p:nvSpPr>
        <p:spPr>
          <a:xfrm>
            <a:off x="504000" y="303498"/>
            <a:ext cx="8100000" cy="3601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-section slide">
  <p:cSld name="Sub-section slide"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33"/>
          <p:cNvSpPr txBox="1"/>
          <p:nvPr>
            <p:ph type="title"/>
          </p:nvPr>
        </p:nvSpPr>
        <p:spPr>
          <a:xfrm>
            <a:off x="522000" y="1653648"/>
            <a:ext cx="8100000" cy="243027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descr="profile-cover-2017.jpg" id="167" name="Google Shape;167;p3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731700"/>
            <a:ext cx="6858000" cy="62974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8" name="Google Shape;168;p33"/>
          <p:cNvCxnSpPr/>
          <p:nvPr/>
        </p:nvCxnSpPr>
        <p:spPr>
          <a:xfrm>
            <a:off x="0" y="731700"/>
            <a:ext cx="9144000" cy="1191"/>
          </a:xfrm>
          <a:prstGeom prst="straightConnector1">
            <a:avLst/>
          </a:prstGeom>
          <a:noFill/>
          <a:ln cap="flat" cmpd="sng" w="19050">
            <a:solidFill>
              <a:srgbClr val="E30613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69" name="Google Shape;169;p33"/>
          <p:cNvCxnSpPr/>
          <p:nvPr/>
        </p:nvCxnSpPr>
        <p:spPr>
          <a:xfrm>
            <a:off x="0" y="1363500"/>
            <a:ext cx="9144000" cy="1191"/>
          </a:xfrm>
          <a:prstGeom prst="straightConnector1">
            <a:avLst/>
          </a:prstGeom>
          <a:noFill/>
          <a:ln cap="flat" cmpd="sng" w="19050">
            <a:solidFill>
              <a:srgbClr val="E30613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Key message 1">
  <p:cSld name="Key message 1"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34"/>
          <p:cNvSpPr txBox="1"/>
          <p:nvPr>
            <p:ph idx="1" type="body"/>
          </p:nvPr>
        </p:nvSpPr>
        <p:spPr>
          <a:xfrm>
            <a:off x="504000" y="405000"/>
            <a:ext cx="8100000" cy="432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 cap="none">
                <a:latin typeface="Arial"/>
                <a:ea typeface="Arial"/>
                <a:cs typeface="Arial"/>
                <a:sym typeface="Arial"/>
              </a:defRPr>
            </a:lvl1pPr>
            <a:lvl2pPr indent="-354330" lvl="1" marL="914400" algn="l"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980"/>
              <a:buChar char="•"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5pPr>
            <a:lvl6pPr indent="-2286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cxnSp>
        <p:nvCxnSpPr>
          <p:cNvPr id="172" name="Google Shape;172;p34"/>
          <p:cNvCxnSpPr/>
          <p:nvPr/>
        </p:nvCxnSpPr>
        <p:spPr>
          <a:xfrm>
            <a:off x="0" y="4023000"/>
            <a:ext cx="9144000" cy="1191"/>
          </a:xfrm>
          <a:prstGeom prst="straightConnector1">
            <a:avLst/>
          </a:prstGeom>
          <a:noFill/>
          <a:ln cap="flat" cmpd="sng" w="19050">
            <a:solidFill>
              <a:srgbClr val="E30613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73" name="Google Shape;173;p34"/>
          <p:cNvCxnSpPr/>
          <p:nvPr/>
        </p:nvCxnSpPr>
        <p:spPr>
          <a:xfrm>
            <a:off x="0" y="1120500"/>
            <a:ext cx="9144000" cy="1191"/>
          </a:xfrm>
          <a:prstGeom prst="straightConnector1">
            <a:avLst/>
          </a:prstGeom>
          <a:noFill/>
          <a:ln cap="flat" cmpd="sng" w="19050">
            <a:solidFill>
              <a:srgbClr val="E30613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igure slide">
  <p:cSld name="Figure slide"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35"/>
          <p:cNvSpPr txBox="1"/>
          <p:nvPr>
            <p:ph idx="1" type="body"/>
          </p:nvPr>
        </p:nvSpPr>
        <p:spPr>
          <a:xfrm>
            <a:off x="504000" y="1080000"/>
            <a:ext cx="8100000" cy="36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Arial"/>
                <a:ea typeface="Arial"/>
                <a:cs typeface="Arial"/>
                <a:sym typeface="Arial"/>
              </a:defRPr>
            </a:lvl1pPr>
            <a:lvl2pPr indent="-396240" lvl="1" marL="914400" algn="l"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2640"/>
              <a:buFont typeface="Arial"/>
              <a:buChar char="•"/>
              <a:defRPr sz="2400"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5pPr>
            <a:lvl6pPr indent="-2286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cxnSp>
        <p:nvCxnSpPr>
          <p:cNvPr id="176" name="Google Shape;176;p35"/>
          <p:cNvCxnSpPr/>
          <p:nvPr/>
        </p:nvCxnSpPr>
        <p:spPr>
          <a:xfrm>
            <a:off x="0" y="731700"/>
            <a:ext cx="9144000" cy="1191"/>
          </a:xfrm>
          <a:prstGeom prst="straightConnector1">
            <a:avLst/>
          </a:prstGeom>
          <a:noFill/>
          <a:ln cap="flat" cmpd="sng" w="19050">
            <a:solidFill>
              <a:srgbClr val="E30613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77" name="Google Shape;177;p35"/>
          <p:cNvCxnSpPr/>
          <p:nvPr/>
        </p:nvCxnSpPr>
        <p:spPr>
          <a:xfrm>
            <a:off x="0" y="5142310"/>
            <a:ext cx="9144000" cy="1191"/>
          </a:xfrm>
          <a:prstGeom prst="straightConnector1">
            <a:avLst/>
          </a:prstGeom>
          <a:noFill/>
          <a:ln cap="flat" cmpd="sng" w="19050">
            <a:solidFill>
              <a:srgbClr val="E30613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78" name="Google Shape;178;p35"/>
          <p:cNvSpPr txBox="1"/>
          <p:nvPr>
            <p:ph type="title"/>
          </p:nvPr>
        </p:nvSpPr>
        <p:spPr>
          <a:xfrm>
            <a:off x="504000" y="303498"/>
            <a:ext cx="8100000" cy="3601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Box slide red">
  <p:cSld name="1_Box slide red"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0" name="Google Shape;180;p36"/>
          <p:cNvCxnSpPr/>
          <p:nvPr/>
        </p:nvCxnSpPr>
        <p:spPr>
          <a:xfrm>
            <a:off x="0" y="731700"/>
            <a:ext cx="9144000" cy="1191"/>
          </a:xfrm>
          <a:prstGeom prst="straightConnector1">
            <a:avLst/>
          </a:prstGeom>
          <a:noFill/>
          <a:ln cap="flat" cmpd="sng" w="19050">
            <a:solidFill>
              <a:srgbClr val="E30613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81" name="Google Shape;181;p36"/>
          <p:cNvCxnSpPr/>
          <p:nvPr/>
        </p:nvCxnSpPr>
        <p:spPr>
          <a:xfrm>
            <a:off x="0" y="5142310"/>
            <a:ext cx="9144000" cy="1191"/>
          </a:xfrm>
          <a:prstGeom prst="straightConnector1">
            <a:avLst/>
          </a:prstGeom>
          <a:noFill/>
          <a:ln cap="flat" cmpd="sng" w="19050">
            <a:solidFill>
              <a:srgbClr val="E30613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82" name="Google Shape;182;p36"/>
          <p:cNvSpPr txBox="1"/>
          <p:nvPr>
            <p:ph idx="1" type="body"/>
          </p:nvPr>
        </p:nvSpPr>
        <p:spPr>
          <a:xfrm>
            <a:off x="4752000" y="1242000"/>
            <a:ext cx="3600000" cy="1539000"/>
          </a:xfrm>
          <a:prstGeom prst="rect">
            <a:avLst/>
          </a:prstGeom>
          <a:solidFill>
            <a:schemeClr val="lt2"/>
          </a:solidFill>
          <a:ln>
            <a:noFill/>
          </a:ln>
          <a:effectLst>
            <a:outerShdw blurRad="50800" rotWithShape="0" algn="t" dir="5400000" dist="38100">
              <a:srgbClr val="000000">
                <a:alpha val="40000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b="1" sz="2800">
                <a:solidFill>
                  <a:schemeClr val="lt1"/>
                </a:solidFill>
              </a:defRPr>
            </a:lvl1pPr>
            <a:lvl2pPr indent="-354330" lvl="1" marL="914400" algn="l"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980"/>
              <a:buChar char="•"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indent="-2286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3" name="Google Shape;183;p36"/>
          <p:cNvSpPr txBox="1"/>
          <p:nvPr>
            <p:ph idx="2" type="body"/>
          </p:nvPr>
        </p:nvSpPr>
        <p:spPr>
          <a:xfrm>
            <a:off x="792000" y="3078000"/>
            <a:ext cx="3600000" cy="1539000"/>
          </a:xfrm>
          <a:prstGeom prst="rect">
            <a:avLst/>
          </a:prstGeom>
          <a:solidFill>
            <a:schemeClr val="accent4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" dir="5400000" dist="38100">
              <a:srgbClr val="000000">
                <a:alpha val="40000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b="1" sz="2800">
                <a:solidFill>
                  <a:schemeClr val="lt1"/>
                </a:solidFill>
              </a:defRPr>
            </a:lvl1pPr>
            <a:lvl2pPr indent="-354330" lvl="1" marL="914400" algn="l"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980"/>
              <a:buChar char="•"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indent="-2286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4" name="Google Shape;184;p36"/>
          <p:cNvSpPr txBox="1"/>
          <p:nvPr>
            <p:ph idx="3" type="body"/>
          </p:nvPr>
        </p:nvSpPr>
        <p:spPr>
          <a:xfrm>
            <a:off x="4752000" y="3078000"/>
            <a:ext cx="3600000" cy="1539000"/>
          </a:xfrm>
          <a:prstGeom prst="rect">
            <a:avLst/>
          </a:prstGeom>
          <a:solidFill>
            <a:schemeClr val="accent6"/>
          </a:solidFill>
          <a:ln>
            <a:noFill/>
          </a:ln>
          <a:effectLst>
            <a:outerShdw blurRad="50800" rotWithShape="0" algn="t" dir="5400000" dist="38100">
              <a:srgbClr val="000000">
                <a:alpha val="40000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b="1" sz="2800">
                <a:solidFill>
                  <a:schemeClr val="lt1"/>
                </a:solidFill>
              </a:defRPr>
            </a:lvl1pPr>
            <a:lvl2pPr indent="-354330" lvl="1" marL="914400" algn="l"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980"/>
              <a:buChar char="•"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indent="-2286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5" name="Google Shape;185;p36"/>
          <p:cNvSpPr txBox="1"/>
          <p:nvPr>
            <p:ph idx="4" type="body"/>
          </p:nvPr>
        </p:nvSpPr>
        <p:spPr>
          <a:xfrm>
            <a:off x="792000" y="1242000"/>
            <a:ext cx="3600000" cy="1539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rotWithShape="0" algn="t" dir="5400000" dist="38100">
              <a:srgbClr val="000000">
                <a:alpha val="40000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b="1" sz="2800">
                <a:solidFill>
                  <a:schemeClr val="lt1"/>
                </a:solidFill>
              </a:defRPr>
            </a:lvl1pPr>
            <a:lvl2pPr indent="-354330" lvl="1" marL="914400" algn="l"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980"/>
              <a:buChar char="•"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indent="-2286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6" name="Google Shape;186;p36"/>
          <p:cNvSpPr txBox="1"/>
          <p:nvPr>
            <p:ph type="title"/>
          </p:nvPr>
        </p:nvSpPr>
        <p:spPr>
          <a:xfrm>
            <a:off x="504000" y="303498"/>
            <a:ext cx="8100000" cy="3601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slide">
  <p:cSld name="Image slide"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8" name="Google Shape;188;p37"/>
          <p:cNvCxnSpPr/>
          <p:nvPr/>
        </p:nvCxnSpPr>
        <p:spPr>
          <a:xfrm>
            <a:off x="0" y="731700"/>
            <a:ext cx="9144000" cy="1191"/>
          </a:xfrm>
          <a:prstGeom prst="straightConnector1">
            <a:avLst/>
          </a:prstGeom>
          <a:noFill/>
          <a:ln cap="flat" cmpd="sng" w="19050">
            <a:solidFill>
              <a:srgbClr val="E30613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89" name="Google Shape;189;p37"/>
          <p:cNvCxnSpPr/>
          <p:nvPr/>
        </p:nvCxnSpPr>
        <p:spPr>
          <a:xfrm>
            <a:off x="0" y="5142310"/>
            <a:ext cx="9144000" cy="1191"/>
          </a:xfrm>
          <a:prstGeom prst="straightConnector1">
            <a:avLst/>
          </a:prstGeom>
          <a:noFill/>
          <a:ln cap="flat" cmpd="sng" w="19050">
            <a:solidFill>
              <a:srgbClr val="E30613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descr="&#10;" id="190" name="Google Shape;190;p37"/>
          <p:cNvSpPr/>
          <p:nvPr>
            <p:ph idx="2" type="pic"/>
          </p:nvPr>
        </p:nvSpPr>
        <p:spPr>
          <a:xfrm>
            <a:off x="720000" y="2646000"/>
            <a:ext cx="3600000" cy="16740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rotWithShape="0" algn="t" dir="5400000" dist="38100">
              <a:srgbClr val="000000">
                <a:alpha val="40000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ctr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2640"/>
              <a:buFont typeface="Arial"/>
              <a:buChar char="•"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91" name="Google Shape;191;p37"/>
          <p:cNvSpPr txBox="1"/>
          <p:nvPr>
            <p:ph idx="1" type="body"/>
          </p:nvPr>
        </p:nvSpPr>
        <p:spPr>
          <a:xfrm>
            <a:off x="720000" y="1511999"/>
            <a:ext cx="3600000" cy="64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indent="-354330" lvl="1" marL="914400" algn="l"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980"/>
              <a:buChar char="•"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indent="-2286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92" name="Google Shape;192;p37"/>
          <p:cNvSpPr/>
          <p:nvPr>
            <p:ph idx="3" type="pic"/>
          </p:nvPr>
        </p:nvSpPr>
        <p:spPr>
          <a:xfrm>
            <a:off x="4860000" y="2646000"/>
            <a:ext cx="3600000" cy="16740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rotWithShape="0" algn="t" dir="5400000" dist="38100">
              <a:srgbClr val="000000">
                <a:alpha val="40000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ctr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2640"/>
              <a:buFont typeface="Arial"/>
              <a:buChar char="•"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93" name="Google Shape;193;p37"/>
          <p:cNvSpPr txBox="1"/>
          <p:nvPr>
            <p:ph idx="4" type="body"/>
          </p:nvPr>
        </p:nvSpPr>
        <p:spPr>
          <a:xfrm>
            <a:off x="4860000" y="1512000"/>
            <a:ext cx="3600000" cy="64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indent="-354330" lvl="1" marL="914400" algn="l"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980"/>
              <a:buChar char="•"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indent="-2286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94" name="Google Shape;194;p37"/>
          <p:cNvSpPr txBox="1"/>
          <p:nvPr>
            <p:ph type="title"/>
          </p:nvPr>
        </p:nvSpPr>
        <p:spPr>
          <a:xfrm>
            <a:off x="504000" y="303498"/>
            <a:ext cx="8100000" cy="3601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 you">
  <p:cSld name="Thank you"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38"/>
          <p:cNvSpPr txBox="1"/>
          <p:nvPr>
            <p:ph type="ctrTitle"/>
          </p:nvPr>
        </p:nvSpPr>
        <p:spPr>
          <a:xfrm>
            <a:off x="504000" y="3321849"/>
            <a:ext cx="8100000" cy="1160157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Arial"/>
              <a:buNone/>
              <a:defRPr b="1" sz="4000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descr="ELIXIR_SWITZERLAND_white_background.png" id="197" name="Google Shape;197;p3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52000" y="4713904"/>
            <a:ext cx="596812" cy="288116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38"/>
          <p:cNvSpPr/>
          <p:nvPr/>
        </p:nvSpPr>
        <p:spPr>
          <a:xfrm>
            <a:off x="7500958" y="4864381"/>
            <a:ext cx="1486494" cy="233503"/>
          </a:xfrm>
          <a:prstGeom prst="rect">
            <a:avLst/>
          </a:prstGeom>
          <a:noFill/>
          <a:ln>
            <a:noFill/>
          </a:ln>
        </p:spPr>
        <p:txBody>
          <a:bodyPr anchorCtr="0" anchor="t" bIns="45950" lIns="91900" spcFirstLastPara="1" rIns="91900" wrap="square" tIns="459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2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www.sib.swiss</a:t>
            </a:r>
            <a:endParaRPr b="1" i="0" sz="14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40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07" name="Google Shape;207;p40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08" name="Google Shape;208;p40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09" name="Google Shape;209;p40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10" name="Google Shape;210;p40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41"/>
          <p:cNvSpPr txBox="1"/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13" name="Google Shape;213;p41"/>
          <p:cNvSpPr txBox="1"/>
          <p:nvPr>
            <p:ph idx="1" type="subTitle"/>
          </p:nvPr>
        </p:nvSpPr>
        <p:spPr>
          <a:xfrm>
            <a:off x="1143000" y="2701528"/>
            <a:ext cx="6858000" cy="12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lvl="0" rt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214" name="Google Shape;214;p41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15" name="Google Shape;215;p41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16" name="Google Shape;216;p41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42"/>
          <p:cNvSpPr txBox="1"/>
          <p:nvPr>
            <p:ph type="title"/>
          </p:nvPr>
        </p:nvSpPr>
        <p:spPr>
          <a:xfrm>
            <a:off x="623888" y="1282304"/>
            <a:ext cx="7886700" cy="21396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19" name="Google Shape;219;p42"/>
          <p:cNvSpPr txBox="1"/>
          <p:nvPr>
            <p:ph idx="1" type="body"/>
          </p:nvPr>
        </p:nvSpPr>
        <p:spPr>
          <a:xfrm>
            <a:off x="623888" y="3442097"/>
            <a:ext cx="7886700" cy="11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indent="-2286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indent="-2286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indent="-2286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indent="-2286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indent="-2286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indent="-2286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indent="-2286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indent="-22860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20" name="Google Shape;220;p42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21" name="Google Shape;221;p42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22" name="Google Shape;222;p42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43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25" name="Google Shape;225;p43"/>
          <p:cNvSpPr txBox="1"/>
          <p:nvPr>
            <p:ph idx="1" type="body"/>
          </p:nvPr>
        </p:nvSpPr>
        <p:spPr>
          <a:xfrm>
            <a:off x="6286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26" name="Google Shape;226;p43"/>
          <p:cNvSpPr txBox="1"/>
          <p:nvPr>
            <p:ph idx="2" type="body"/>
          </p:nvPr>
        </p:nvSpPr>
        <p:spPr>
          <a:xfrm>
            <a:off x="46291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27" name="Google Shape;227;p43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28" name="Google Shape;228;p43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29" name="Google Shape;229;p43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44"/>
          <p:cNvSpPr txBox="1"/>
          <p:nvPr>
            <p:ph type="title"/>
          </p:nvPr>
        </p:nvSpPr>
        <p:spPr>
          <a:xfrm>
            <a:off x="629841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32" name="Google Shape;232;p44"/>
          <p:cNvSpPr txBox="1"/>
          <p:nvPr>
            <p:ph idx="1" type="body"/>
          </p:nvPr>
        </p:nvSpPr>
        <p:spPr>
          <a:xfrm>
            <a:off x="629841" y="1260872"/>
            <a:ext cx="3868200" cy="6180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3pPr>
            <a:lvl4pPr indent="-2286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233" name="Google Shape;233;p44"/>
          <p:cNvSpPr txBox="1"/>
          <p:nvPr>
            <p:ph idx="2" type="body"/>
          </p:nvPr>
        </p:nvSpPr>
        <p:spPr>
          <a:xfrm>
            <a:off x="629841" y="1878806"/>
            <a:ext cx="3868200" cy="2763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34" name="Google Shape;234;p44"/>
          <p:cNvSpPr txBox="1"/>
          <p:nvPr>
            <p:ph idx="3" type="body"/>
          </p:nvPr>
        </p:nvSpPr>
        <p:spPr>
          <a:xfrm>
            <a:off x="4629150" y="1260872"/>
            <a:ext cx="3887400" cy="6180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3pPr>
            <a:lvl4pPr indent="-2286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235" name="Google Shape;235;p44"/>
          <p:cNvSpPr txBox="1"/>
          <p:nvPr>
            <p:ph idx="4" type="body"/>
          </p:nvPr>
        </p:nvSpPr>
        <p:spPr>
          <a:xfrm>
            <a:off x="4629150" y="1878806"/>
            <a:ext cx="3887400" cy="2763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36" name="Google Shape;236;p44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37" name="Google Shape;237;p44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38" name="Google Shape;238;p44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45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41" name="Google Shape;241;p45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42" name="Google Shape;242;p45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43" name="Google Shape;243;p45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46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46" name="Google Shape;246;p46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47" name="Google Shape;247;p46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47"/>
          <p:cNvSpPr txBox="1"/>
          <p:nvPr>
            <p:ph type="title"/>
          </p:nvPr>
        </p:nvSpPr>
        <p:spPr>
          <a:xfrm>
            <a:off x="629841" y="342900"/>
            <a:ext cx="2949300" cy="12000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50" name="Google Shape;250;p47"/>
          <p:cNvSpPr txBox="1"/>
          <p:nvPr>
            <p:ph idx="1" type="body"/>
          </p:nvPr>
        </p:nvSpPr>
        <p:spPr>
          <a:xfrm>
            <a:off x="3887391" y="740569"/>
            <a:ext cx="4629000" cy="36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810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6195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indent="-3429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2385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indent="-32385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indent="-32385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indent="-32385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indent="-32385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indent="-32385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251" name="Google Shape;251;p47"/>
          <p:cNvSpPr txBox="1"/>
          <p:nvPr>
            <p:ph idx="2" type="body"/>
          </p:nvPr>
        </p:nvSpPr>
        <p:spPr>
          <a:xfrm>
            <a:off x="629841" y="1543050"/>
            <a:ext cx="2949300" cy="2858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indent="-2286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indent="-2286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indent="-2286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indent="-2286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indent="-2286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indent="-22860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252" name="Google Shape;252;p47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53" name="Google Shape;253;p47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54" name="Google Shape;254;p47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48"/>
          <p:cNvSpPr txBox="1"/>
          <p:nvPr>
            <p:ph type="title"/>
          </p:nvPr>
        </p:nvSpPr>
        <p:spPr>
          <a:xfrm>
            <a:off x="629841" y="342900"/>
            <a:ext cx="2949300" cy="12000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57" name="Google Shape;257;p48"/>
          <p:cNvSpPr/>
          <p:nvPr>
            <p:ph idx="2" type="pic"/>
          </p:nvPr>
        </p:nvSpPr>
        <p:spPr>
          <a:xfrm>
            <a:off x="3887391" y="740569"/>
            <a:ext cx="4629000" cy="36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lvl="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58" name="Google Shape;258;p48"/>
          <p:cNvSpPr txBox="1"/>
          <p:nvPr>
            <p:ph idx="1" type="body"/>
          </p:nvPr>
        </p:nvSpPr>
        <p:spPr>
          <a:xfrm>
            <a:off x="629841" y="1543050"/>
            <a:ext cx="2949300" cy="2858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indent="-2286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indent="-2286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indent="-2286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indent="-2286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indent="-2286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indent="-22860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259" name="Google Shape;259;p48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60" name="Google Shape;260;p48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61" name="Google Shape;261;p48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49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64" name="Google Shape;264;p49"/>
          <p:cNvSpPr txBox="1"/>
          <p:nvPr>
            <p:ph idx="1" type="body"/>
          </p:nvPr>
        </p:nvSpPr>
        <p:spPr>
          <a:xfrm rot="5400000">
            <a:off x="2940300" y="-942431"/>
            <a:ext cx="3263400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65" name="Google Shape;265;p49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66" name="Google Shape;266;p49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67" name="Google Shape;267;p49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50"/>
          <p:cNvSpPr txBox="1"/>
          <p:nvPr>
            <p:ph type="title"/>
          </p:nvPr>
        </p:nvSpPr>
        <p:spPr>
          <a:xfrm rot="5400000">
            <a:off x="5350050" y="1467544"/>
            <a:ext cx="4359000" cy="19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70" name="Google Shape;270;p50"/>
          <p:cNvSpPr txBox="1"/>
          <p:nvPr>
            <p:ph idx="1" type="body"/>
          </p:nvPr>
        </p:nvSpPr>
        <p:spPr>
          <a:xfrm rot="5400000">
            <a:off x="1349475" y="-447056"/>
            <a:ext cx="4359000" cy="58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71" name="Google Shape;271;p50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72" name="Google Shape;272;p50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73" name="Google Shape;273;p50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ELIXIR_logo.jpg" id="279" name="Google Shape;279;p5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885113" y="4307159"/>
            <a:ext cx="990600" cy="714898"/>
          </a:xfrm>
          <a:prstGeom prst="rect">
            <a:avLst/>
          </a:prstGeom>
          <a:noFill/>
          <a:ln>
            <a:noFill/>
          </a:ln>
        </p:spPr>
      </p:pic>
      <p:sp>
        <p:nvSpPr>
          <p:cNvPr id="280" name="Google Shape;280;p52"/>
          <p:cNvSpPr txBox="1"/>
          <p:nvPr>
            <p:ph type="title"/>
          </p:nvPr>
        </p:nvSpPr>
        <p:spPr>
          <a:xfrm>
            <a:off x="539552" y="249492"/>
            <a:ext cx="8153325" cy="486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24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24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24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24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24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24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24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24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24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81" name="Google Shape;281;p52"/>
          <p:cNvSpPr txBox="1"/>
          <p:nvPr>
            <p:ph idx="1" type="body"/>
          </p:nvPr>
        </p:nvSpPr>
        <p:spPr>
          <a:xfrm>
            <a:off x="533400" y="1144192"/>
            <a:ext cx="8153325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42900" lvl="0" marL="4572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orbel"/>
              <a:buChar char="•"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indent="-323850" lvl="1" marL="914400" marR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Times"/>
              <a:buChar char="•"/>
              <a:defRPr b="0" i="0" sz="15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indent="-323850" lvl="2" marL="1371600" marR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Times"/>
              <a:buChar char="•"/>
              <a:defRPr b="0" i="0" sz="15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indent="-323850" lvl="3" marL="1828800" marR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Times"/>
              <a:buChar char="•"/>
              <a:defRPr b="0" i="0" sz="15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indent="-323850" lvl="4" marL="2286000" marR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Times"/>
              <a:buChar char="•"/>
              <a:defRPr b="0" i="0" sz="15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indent="-323850" lvl="5" marL="2743200" marR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Times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23850" lvl="6" marL="3200400" marR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Times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23850" lvl="7" marL="3657600" marR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Times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23850" lvl="8" marL="4114800" marR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Times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82" name="Google Shape;282;p52"/>
          <p:cNvSpPr txBox="1"/>
          <p:nvPr>
            <p:ph idx="11" type="ftr"/>
          </p:nvPr>
        </p:nvSpPr>
        <p:spPr>
          <a:xfrm>
            <a:off x="539750" y="4650583"/>
            <a:ext cx="3972375" cy="273825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53"/>
          <p:cNvSpPr txBox="1"/>
          <p:nvPr>
            <p:ph type="title"/>
          </p:nvPr>
        </p:nvSpPr>
        <p:spPr>
          <a:xfrm>
            <a:off x="539552" y="249492"/>
            <a:ext cx="8153400" cy="43204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ELIXIR-thank-you">
  <p:cSld name="1_ELIXIR-thank-you"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elixir_helix_200_2.eps" id="286" name="Google Shape;286;p5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36512" y="-20241"/>
            <a:ext cx="9180517" cy="463986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xcelerate_whitebackground.png" id="287" name="Google Shape;287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53155" y="4031017"/>
            <a:ext cx="1818882" cy="6734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5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70713" y="4048922"/>
            <a:ext cx="1026287" cy="655507"/>
          </a:xfrm>
          <a:prstGeom prst="rect">
            <a:avLst/>
          </a:prstGeom>
          <a:noFill/>
          <a:ln>
            <a:noFill/>
          </a:ln>
        </p:spPr>
      </p:pic>
      <p:sp>
        <p:nvSpPr>
          <p:cNvPr id="289" name="Google Shape;289;p54"/>
          <p:cNvSpPr/>
          <p:nvPr/>
        </p:nvSpPr>
        <p:spPr>
          <a:xfrm>
            <a:off x="207545" y="4752038"/>
            <a:ext cx="3796875" cy="300375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ELIXIR-EXCELERATE is funded by the European Commission within the Research Infrastructures programme of Horizon 2020, grant agreement number 676559.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0" name="Google Shape;290;p54"/>
          <p:cNvSpPr txBox="1"/>
          <p:nvPr>
            <p:ph type="ctrTitle"/>
          </p:nvPr>
        </p:nvSpPr>
        <p:spPr>
          <a:xfrm>
            <a:off x="1089965" y="2517745"/>
            <a:ext cx="7772400" cy="6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3800" u="none" cap="none" strike="noStrike">
                <a:solidFill>
                  <a:srgbClr val="003F4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24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24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24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24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24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24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24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24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EXCELERATE slide content">
  <p:cSld name="1_EXCELERATE slide content"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Excelerate_whitebackground.png" id="292" name="Google Shape;292;p5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867401" y="4348975"/>
            <a:ext cx="1597025" cy="584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" name="Google Shape;293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40651" y="4339518"/>
            <a:ext cx="1001713" cy="633723"/>
          </a:xfrm>
          <a:prstGeom prst="rect">
            <a:avLst/>
          </a:prstGeom>
          <a:noFill/>
          <a:ln>
            <a:noFill/>
          </a:ln>
        </p:spPr>
      </p:pic>
      <p:sp>
        <p:nvSpPr>
          <p:cNvPr id="294" name="Google Shape;294;p55"/>
          <p:cNvSpPr txBox="1"/>
          <p:nvPr>
            <p:ph type="title"/>
          </p:nvPr>
        </p:nvSpPr>
        <p:spPr>
          <a:xfrm>
            <a:off x="539750" y="250031"/>
            <a:ext cx="8153325" cy="377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24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24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24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24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24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24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24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24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24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95" name="Google Shape;295;p55"/>
          <p:cNvSpPr txBox="1"/>
          <p:nvPr>
            <p:ph idx="11" type="ftr"/>
          </p:nvPr>
        </p:nvSpPr>
        <p:spPr>
          <a:xfrm>
            <a:off x="539750" y="4650583"/>
            <a:ext cx="3972375" cy="273825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57"/>
          <p:cNvSpPr txBox="1"/>
          <p:nvPr>
            <p:ph type="title"/>
          </p:nvPr>
        </p:nvSpPr>
        <p:spPr>
          <a:xfrm>
            <a:off x="539552" y="249492"/>
            <a:ext cx="81534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9pPr>
          </a:lstStyle>
          <a:p/>
        </p:txBody>
      </p:sp>
      <p:pic>
        <p:nvPicPr>
          <p:cNvPr descr="ELIXIR_logo.jpg" id="301" name="Google Shape;301;p5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885113" y="4234543"/>
            <a:ext cx="990600" cy="7875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>
  <p:cSld name="Title"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59"/>
          <p:cNvSpPr txBox="1"/>
          <p:nvPr>
            <p:ph type="ctrTitle"/>
          </p:nvPr>
        </p:nvSpPr>
        <p:spPr>
          <a:xfrm>
            <a:off x="504000" y="3096900"/>
            <a:ext cx="8100000" cy="35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Arial"/>
              <a:buNone/>
              <a:defRPr b="1" sz="4000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7" name="Google Shape;307;p59"/>
          <p:cNvSpPr txBox="1"/>
          <p:nvPr>
            <p:ph idx="1" type="subTitle"/>
          </p:nvPr>
        </p:nvSpPr>
        <p:spPr>
          <a:xfrm>
            <a:off x="504000" y="3723300"/>
            <a:ext cx="8100000" cy="5893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algn="l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spcBef>
                <a:spcPts val="2400"/>
              </a:spcBef>
              <a:spcAft>
                <a:spcPts val="0"/>
              </a:spcAft>
              <a:buClr>
                <a:srgbClr val="8D8D8D"/>
              </a:buClr>
              <a:buSzPts val="2160"/>
              <a:buFont typeface="Arial"/>
              <a:buNone/>
              <a:defRPr>
                <a:solidFill>
                  <a:srgbClr val="8D8D8D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8D8D8D"/>
              </a:buClr>
              <a:buSzPts val="2160"/>
              <a:buFont typeface="Arial"/>
              <a:buNone/>
              <a:defRPr>
                <a:solidFill>
                  <a:srgbClr val="8D8D8D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8D8D8D"/>
              </a:buClr>
              <a:buSzPts val="2400"/>
              <a:buFont typeface="Arial"/>
              <a:buNone/>
              <a:defRPr>
                <a:solidFill>
                  <a:srgbClr val="8D8D8D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8D8D8D"/>
              </a:buClr>
              <a:buSzPts val="2400"/>
              <a:buNone/>
              <a:defRPr>
                <a:solidFill>
                  <a:srgbClr val="8D8D8D"/>
                </a:solidFill>
              </a:defRPr>
            </a:lvl5pPr>
            <a:lvl6pPr lvl="5" algn="ctr">
              <a:spcBef>
                <a:spcPts val="480"/>
              </a:spcBef>
              <a:spcAft>
                <a:spcPts val="0"/>
              </a:spcAft>
              <a:buClr>
                <a:srgbClr val="8D8D8D"/>
              </a:buClr>
              <a:buSzPts val="2400"/>
              <a:buNone/>
              <a:defRPr>
                <a:solidFill>
                  <a:srgbClr val="8D8D8D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D8D8D"/>
              </a:buClr>
              <a:buSzPts val="2000"/>
              <a:buNone/>
              <a:defRPr>
                <a:solidFill>
                  <a:srgbClr val="8D8D8D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D8D8D"/>
              </a:buClr>
              <a:buSzPts val="2000"/>
              <a:buNone/>
              <a:defRPr>
                <a:solidFill>
                  <a:srgbClr val="8D8D8D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D8D8D"/>
              </a:buClr>
              <a:buSzPts val="2000"/>
              <a:buNone/>
              <a:defRPr>
                <a:solidFill>
                  <a:srgbClr val="8D8D8D"/>
                </a:solidFill>
              </a:defRPr>
            </a:lvl9pPr>
          </a:lstStyle>
          <a:p/>
        </p:txBody>
      </p:sp>
      <p:pic>
        <p:nvPicPr>
          <p:cNvPr descr="ELIXIR_SWITZERLAND_white_background.png" id="308" name="Google Shape;308;p5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52000" y="4780981"/>
            <a:ext cx="596812" cy="288116"/>
          </a:xfrm>
          <a:prstGeom prst="rect">
            <a:avLst/>
          </a:prstGeom>
          <a:noFill/>
          <a:ln>
            <a:noFill/>
          </a:ln>
        </p:spPr>
      </p:pic>
      <p:sp>
        <p:nvSpPr>
          <p:cNvPr id="309" name="Google Shape;309;p59"/>
          <p:cNvSpPr/>
          <p:nvPr/>
        </p:nvSpPr>
        <p:spPr>
          <a:xfrm>
            <a:off x="7500958" y="4840002"/>
            <a:ext cx="1486494" cy="233503"/>
          </a:xfrm>
          <a:prstGeom prst="rect">
            <a:avLst/>
          </a:prstGeom>
          <a:noFill/>
          <a:ln>
            <a:noFill/>
          </a:ln>
        </p:spPr>
        <p:txBody>
          <a:bodyPr anchorCtr="0" anchor="t" bIns="45950" lIns="91900" spcFirstLastPara="1" rIns="91900" wrap="square" tIns="459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2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www.sib.swiss</a:t>
            </a:r>
            <a:endParaRPr b="1" i="0" sz="14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 slide">
  <p:cSld name="Text slide"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60"/>
          <p:cNvSpPr txBox="1"/>
          <p:nvPr>
            <p:ph type="title"/>
          </p:nvPr>
        </p:nvSpPr>
        <p:spPr>
          <a:xfrm>
            <a:off x="504000" y="303498"/>
            <a:ext cx="8100000" cy="3601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2" name="Google Shape;312;p60"/>
          <p:cNvSpPr txBox="1"/>
          <p:nvPr>
            <p:ph idx="1" type="body"/>
          </p:nvPr>
        </p:nvSpPr>
        <p:spPr>
          <a:xfrm>
            <a:off x="504000" y="1080000"/>
            <a:ext cx="8100000" cy="36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indent="-365760" lvl="1" marL="914400" algn="l"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2160"/>
              <a:buFont typeface="Arial"/>
              <a:buChar char="•"/>
              <a:defRPr sz="2400"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60"/>
              <a:buFont typeface="Arial"/>
              <a:buNone/>
              <a:defRPr sz="2400"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5pPr>
            <a:lvl6pPr indent="-2286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cxnSp>
        <p:nvCxnSpPr>
          <p:cNvPr id="313" name="Google Shape;313;p60"/>
          <p:cNvCxnSpPr/>
          <p:nvPr/>
        </p:nvCxnSpPr>
        <p:spPr>
          <a:xfrm>
            <a:off x="0" y="731700"/>
            <a:ext cx="9144000" cy="1191"/>
          </a:xfrm>
          <a:prstGeom prst="straightConnector1">
            <a:avLst/>
          </a:prstGeom>
          <a:noFill/>
          <a:ln cap="flat" cmpd="sng" w="19050">
            <a:solidFill>
              <a:srgbClr val="E30613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14" name="Google Shape;314;p60"/>
          <p:cNvCxnSpPr/>
          <p:nvPr/>
        </p:nvCxnSpPr>
        <p:spPr>
          <a:xfrm>
            <a:off x="0" y="5142310"/>
            <a:ext cx="9144000" cy="1191"/>
          </a:xfrm>
          <a:prstGeom prst="straightConnector1">
            <a:avLst/>
          </a:prstGeom>
          <a:noFill/>
          <a:ln cap="flat" cmpd="sng" w="19050">
            <a:solidFill>
              <a:srgbClr val="E30613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White / Image">
  <p:cSld name="White / Image"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-section slide">
  <p:cSld name="Sub-section slide"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62"/>
          <p:cNvSpPr txBox="1"/>
          <p:nvPr>
            <p:ph type="title"/>
          </p:nvPr>
        </p:nvSpPr>
        <p:spPr>
          <a:xfrm>
            <a:off x="522000" y="1653648"/>
            <a:ext cx="8100000" cy="243027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descr="profile-cover-2017.jpg" id="318" name="Google Shape;318;p6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731700"/>
            <a:ext cx="6858000" cy="62974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19" name="Google Shape;319;p62"/>
          <p:cNvCxnSpPr/>
          <p:nvPr/>
        </p:nvCxnSpPr>
        <p:spPr>
          <a:xfrm>
            <a:off x="0" y="731700"/>
            <a:ext cx="9144000" cy="1191"/>
          </a:xfrm>
          <a:prstGeom prst="straightConnector1">
            <a:avLst/>
          </a:prstGeom>
          <a:noFill/>
          <a:ln cap="flat" cmpd="sng" w="19050">
            <a:solidFill>
              <a:srgbClr val="E30613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20" name="Google Shape;320;p62"/>
          <p:cNvCxnSpPr/>
          <p:nvPr/>
        </p:nvCxnSpPr>
        <p:spPr>
          <a:xfrm>
            <a:off x="0" y="1363500"/>
            <a:ext cx="9144000" cy="1191"/>
          </a:xfrm>
          <a:prstGeom prst="straightConnector1">
            <a:avLst/>
          </a:prstGeom>
          <a:noFill/>
          <a:ln cap="flat" cmpd="sng" w="19050">
            <a:solidFill>
              <a:srgbClr val="E30613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Key message 1">
  <p:cSld name="Key message 1"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63"/>
          <p:cNvSpPr txBox="1"/>
          <p:nvPr>
            <p:ph idx="1" type="body"/>
          </p:nvPr>
        </p:nvSpPr>
        <p:spPr>
          <a:xfrm>
            <a:off x="504000" y="405000"/>
            <a:ext cx="8100000" cy="432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 cap="none"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331469" lvl="1" marL="914400" algn="l"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620"/>
              <a:buChar char="•"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2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5pPr>
            <a:lvl6pPr indent="-2286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cxnSp>
        <p:nvCxnSpPr>
          <p:cNvPr id="323" name="Google Shape;323;p63"/>
          <p:cNvCxnSpPr/>
          <p:nvPr/>
        </p:nvCxnSpPr>
        <p:spPr>
          <a:xfrm>
            <a:off x="0" y="4023000"/>
            <a:ext cx="9144000" cy="1191"/>
          </a:xfrm>
          <a:prstGeom prst="straightConnector1">
            <a:avLst/>
          </a:prstGeom>
          <a:noFill/>
          <a:ln cap="flat" cmpd="sng" w="19050">
            <a:solidFill>
              <a:srgbClr val="E30613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24" name="Google Shape;324;p63"/>
          <p:cNvCxnSpPr/>
          <p:nvPr/>
        </p:nvCxnSpPr>
        <p:spPr>
          <a:xfrm>
            <a:off x="0" y="1120500"/>
            <a:ext cx="9144000" cy="1191"/>
          </a:xfrm>
          <a:prstGeom prst="straightConnector1">
            <a:avLst/>
          </a:prstGeom>
          <a:noFill/>
          <a:ln cap="flat" cmpd="sng" w="19050">
            <a:solidFill>
              <a:srgbClr val="E30613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6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7" name="Google Shape;327;p6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2000"/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20"/>
              <a:buFont typeface="Arial"/>
              <a:buNone/>
              <a:defRPr sz="1800"/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328" name="Google Shape;328;p64"/>
          <p:cNvSpPr txBox="1"/>
          <p:nvPr>
            <p:ph idx="10" type="dt"/>
          </p:nvPr>
        </p:nvSpPr>
        <p:spPr>
          <a:xfrm>
            <a:off x="0" y="0"/>
            <a:ext cx="3000000" cy="225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29" name="Google Shape;329;p64"/>
          <p:cNvSpPr txBox="1"/>
          <p:nvPr>
            <p:ph idx="11" type="ftr"/>
          </p:nvPr>
        </p:nvSpPr>
        <p:spPr>
          <a:xfrm>
            <a:off x="0" y="0"/>
            <a:ext cx="3000000" cy="225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30" name="Google Shape;330;p64"/>
          <p:cNvSpPr txBox="1"/>
          <p:nvPr>
            <p:ph idx="12" type="sldNum"/>
          </p:nvPr>
        </p:nvSpPr>
        <p:spPr>
          <a:xfrm>
            <a:off x="0" y="0"/>
            <a:ext cx="3000000" cy="225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23232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32323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23232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32323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23232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32323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23232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32323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23232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32323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23232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32323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23232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32323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23232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32323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23232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32323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ox slide blue">
  <p:cSld name="Box slide blue"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2" name="Google Shape;332;p65"/>
          <p:cNvCxnSpPr/>
          <p:nvPr/>
        </p:nvCxnSpPr>
        <p:spPr>
          <a:xfrm>
            <a:off x="0" y="731700"/>
            <a:ext cx="9144000" cy="1191"/>
          </a:xfrm>
          <a:prstGeom prst="straightConnector1">
            <a:avLst/>
          </a:prstGeom>
          <a:noFill/>
          <a:ln cap="flat" cmpd="sng" w="19050">
            <a:solidFill>
              <a:srgbClr val="E30613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33" name="Google Shape;333;p65"/>
          <p:cNvCxnSpPr/>
          <p:nvPr/>
        </p:nvCxnSpPr>
        <p:spPr>
          <a:xfrm>
            <a:off x="0" y="5142310"/>
            <a:ext cx="9144000" cy="1191"/>
          </a:xfrm>
          <a:prstGeom prst="straightConnector1">
            <a:avLst/>
          </a:prstGeom>
          <a:noFill/>
          <a:ln cap="flat" cmpd="sng" w="19050">
            <a:solidFill>
              <a:srgbClr val="E30613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34" name="Google Shape;334;p65"/>
          <p:cNvSpPr txBox="1"/>
          <p:nvPr>
            <p:ph idx="1" type="body"/>
          </p:nvPr>
        </p:nvSpPr>
        <p:spPr>
          <a:xfrm>
            <a:off x="4752000" y="1242000"/>
            <a:ext cx="3600000" cy="1539000"/>
          </a:xfrm>
          <a:prstGeom prst="rect">
            <a:avLst/>
          </a:prstGeom>
          <a:solidFill>
            <a:schemeClr val="accent4"/>
          </a:solidFill>
          <a:ln cap="flat" cmpd="sng" w="95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" dir="5400000" dist="38100">
              <a:srgbClr val="000000">
                <a:alpha val="40000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b="1" sz="2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331469" lvl="1" marL="914400" algn="l"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620"/>
              <a:buChar char="•"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2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indent="-2286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5" name="Google Shape;335;p65"/>
          <p:cNvSpPr txBox="1"/>
          <p:nvPr>
            <p:ph idx="2" type="body"/>
          </p:nvPr>
        </p:nvSpPr>
        <p:spPr>
          <a:xfrm>
            <a:off x="792000" y="3078000"/>
            <a:ext cx="3600000" cy="1539000"/>
          </a:xfrm>
          <a:prstGeom prst="rect">
            <a:avLst/>
          </a:prstGeom>
          <a:solidFill>
            <a:srgbClr val="2E2C7E"/>
          </a:solidFill>
          <a:ln>
            <a:noFill/>
          </a:ln>
          <a:effectLst>
            <a:outerShdw blurRad="50800" rotWithShape="0" algn="t" dir="5400000" dist="38100">
              <a:srgbClr val="000000">
                <a:alpha val="40000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b="1" sz="2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331469" lvl="1" marL="914400" algn="l"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620"/>
              <a:buChar char="•"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2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indent="-2286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6" name="Google Shape;336;p65"/>
          <p:cNvSpPr txBox="1"/>
          <p:nvPr>
            <p:ph idx="3" type="body"/>
          </p:nvPr>
        </p:nvSpPr>
        <p:spPr>
          <a:xfrm>
            <a:off x="4752000" y="3078000"/>
            <a:ext cx="3600000" cy="1539000"/>
          </a:xfrm>
          <a:prstGeom prst="rect">
            <a:avLst/>
          </a:prstGeom>
          <a:solidFill>
            <a:schemeClr val="accent2"/>
          </a:solidFill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" dir="5400000" dist="38100">
              <a:srgbClr val="000000">
                <a:alpha val="40000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b="1" sz="2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331469" lvl="1" marL="914400" algn="l"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620"/>
              <a:buChar char="•"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2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indent="-2286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7" name="Google Shape;337;p65"/>
          <p:cNvSpPr txBox="1"/>
          <p:nvPr>
            <p:ph idx="4" type="body"/>
          </p:nvPr>
        </p:nvSpPr>
        <p:spPr>
          <a:xfrm>
            <a:off x="792000" y="1242000"/>
            <a:ext cx="3600000" cy="1539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rotWithShape="0" algn="t" dir="5400000" dist="38100">
              <a:srgbClr val="000000">
                <a:alpha val="40000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b="1" sz="2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331469" lvl="1" marL="914400" algn="l"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620"/>
              <a:buChar char="•"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2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indent="-2286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8" name="Google Shape;338;p65"/>
          <p:cNvSpPr txBox="1"/>
          <p:nvPr>
            <p:ph type="title"/>
          </p:nvPr>
        </p:nvSpPr>
        <p:spPr>
          <a:xfrm>
            <a:off x="504000" y="303498"/>
            <a:ext cx="8100000" cy="3601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rebuchet MS"/>
              <a:buNone/>
              <a:defRPr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slide">
  <p:cSld name="Image slide"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40" name="Google Shape;340;p66"/>
          <p:cNvCxnSpPr/>
          <p:nvPr/>
        </p:nvCxnSpPr>
        <p:spPr>
          <a:xfrm>
            <a:off x="0" y="731700"/>
            <a:ext cx="9144000" cy="1191"/>
          </a:xfrm>
          <a:prstGeom prst="straightConnector1">
            <a:avLst/>
          </a:prstGeom>
          <a:noFill/>
          <a:ln cap="flat" cmpd="sng" w="19050">
            <a:solidFill>
              <a:srgbClr val="E30613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41" name="Google Shape;341;p66"/>
          <p:cNvCxnSpPr/>
          <p:nvPr/>
        </p:nvCxnSpPr>
        <p:spPr>
          <a:xfrm>
            <a:off x="0" y="5142310"/>
            <a:ext cx="9144000" cy="1191"/>
          </a:xfrm>
          <a:prstGeom prst="straightConnector1">
            <a:avLst/>
          </a:prstGeom>
          <a:noFill/>
          <a:ln cap="flat" cmpd="sng" w="19050">
            <a:solidFill>
              <a:srgbClr val="E30613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descr="&#10;" id="342" name="Google Shape;342;p66"/>
          <p:cNvSpPr/>
          <p:nvPr>
            <p:ph idx="2" type="pic"/>
          </p:nvPr>
        </p:nvSpPr>
        <p:spPr>
          <a:xfrm>
            <a:off x="720000" y="2646000"/>
            <a:ext cx="3600000" cy="16740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rotWithShape="0" algn="t" dir="5400000" dist="38100">
              <a:srgbClr val="000000">
                <a:alpha val="40000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ctr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2160"/>
              <a:buFont typeface="Arial"/>
              <a:buChar char="•"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6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43" name="Google Shape;343;p66"/>
          <p:cNvSpPr txBox="1"/>
          <p:nvPr>
            <p:ph idx="1" type="body"/>
          </p:nvPr>
        </p:nvSpPr>
        <p:spPr>
          <a:xfrm>
            <a:off x="720000" y="1511999"/>
            <a:ext cx="3600000" cy="64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331469" lvl="1" marL="914400" algn="l"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620"/>
              <a:buChar char="•"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2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indent="-2286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44" name="Google Shape;344;p66"/>
          <p:cNvSpPr/>
          <p:nvPr>
            <p:ph idx="3" type="pic"/>
          </p:nvPr>
        </p:nvSpPr>
        <p:spPr>
          <a:xfrm>
            <a:off x="4860000" y="2646000"/>
            <a:ext cx="3600000" cy="16740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rotWithShape="0" algn="t" dir="5400000" dist="38100">
              <a:srgbClr val="000000">
                <a:alpha val="40000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ctr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2160"/>
              <a:buFont typeface="Arial"/>
              <a:buChar char="•"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6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45" name="Google Shape;345;p66"/>
          <p:cNvSpPr txBox="1"/>
          <p:nvPr>
            <p:ph idx="4" type="body"/>
          </p:nvPr>
        </p:nvSpPr>
        <p:spPr>
          <a:xfrm>
            <a:off x="4860000" y="1512000"/>
            <a:ext cx="3600000" cy="64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331469" lvl="1" marL="914400" algn="l"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620"/>
              <a:buChar char="•"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2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indent="-2286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46" name="Google Shape;346;p66"/>
          <p:cNvSpPr txBox="1"/>
          <p:nvPr>
            <p:ph type="title"/>
          </p:nvPr>
        </p:nvSpPr>
        <p:spPr>
          <a:xfrm>
            <a:off x="504000" y="303498"/>
            <a:ext cx="8100000" cy="3601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rebuchet MS"/>
              <a:buNone/>
              <a:defRPr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igure slide">
  <p:cSld name="Figure slide"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67"/>
          <p:cNvSpPr txBox="1"/>
          <p:nvPr>
            <p:ph idx="1" type="body"/>
          </p:nvPr>
        </p:nvSpPr>
        <p:spPr>
          <a:xfrm>
            <a:off x="504000" y="1080000"/>
            <a:ext cx="8100000" cy="36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396240" lvl="1" marL="914400" algn="l"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2640"/>
              <a:buFont typeface="Arial"/>
              <a:buChar char="•"/>
              <a:defRPr sz="2400"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60"/>
              <a:buFont typeface="Arial"/>
              <a:buNone/>
              <a:defRPr sz="2400"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5pPr>
            <a:lvl6pPr indent="-2286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cxnSp>
        <p:nvCxnSpPr>
          <p:cNvPr id="349" name="Google Shape;349;p67"/>
          <p:cNvCxnSpPr/>
          <p:nvPr/>
        </p:nvCxnSpPr>
        <p:spPr>
          <a:xfrm>
            <a:off x="0" y="731700"/>
            <a:ext cx="9144000" cy="1191"/>
          </a:xfrm>
          <a:prstGeom prst="straightConnector1">
            <a:avLst/>
          </a:prstGeom>
          <a:noFill/>
          <a:ln cap="flat" cmpd="sng" w="19050">
            <a:solidFill>
              <a:srgbClr val="E30613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50" name="Google Shape;350;p67"/>
          <p:cNvCxnSpPr/>
          <p:nvPr/>
        </p:nvCxnSpPr>
        <p:spPr>
          <a:xfrm>
            <a:off x="0" y="5142310"/>
            <a:ext cx="9144000" cy="1191"/>
          </a:xfrm>
          <a:prstGeom prst="straightConnector1">
            <a:avLst/>
          </a:prstGeom>
          <a:noFill/>
          <a:ln cap="flat" cmpd="sng" w="19050">
            <a:solidFill>
              <a:srgbClr val="E30613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51" name="Google Shape;351;p67"/>
          <p:cNvSpPr txBox="1"/>
          <p:nvPr>
            <p:ph type="title"/>
          </p:nvPr>
        </p:nvSpPr>
        <p:spPr>
          <a:xfrm>
            <a:off x="504000" y="303498"/>
            <a:ext cx="8100000" cy="3601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rebuchet MS"/>
              <a:buNone/>
              <a:defRPr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ver co-branding">
  <p:cSld name="Cover co-branding"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68"/>
          <p:cNvSpPr txBox="1"/>
          <p:nvPr>
            <p:ph type="ctrTitle"/>
          </p:nvPr>
        </p:nvSpPr>
        <p:spPr>
          <a:xfrm>
            <a:off x="504000" y="3096900"/>
            <a:ext cx="8100000" cy="35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Arial"/>
              <a:buNone/>
              <a:defRPr b="1" sz="4000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4" name="Google Shape;354;p68"/>
          <p:cNvSpPr txBox="1"/>
          <p:nvPr>
            <p:ph idx="1" type="subTitle"/>
          </p:nvPr>
        </p:nvSpPr>
        <p:spPr>
          <a:xfrm>
            <a:off x="504000" y="3723300"/>
            <a:ext cx="8100000" cy="5893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algn="l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spcBef>
                <a:spcPts val="2400"/>
              </a:spcBef>
              <a:spcAft>
                <a:spcPts val="0"/>
              </a:spcAft>
              <a:buClr>
                <a:srgbClr val="8D8D8D"/>
              </a:buClr>
              <a:buSzPts val="2160"/>
              <a:buFont typeface="Arial"/>
              <a:buNone/>
              <a:defRPr>
                <a:solidFill>
                  <a:srgbClr val="8D8D8D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8D8D8D"/>
              </a:buClr>
              <a:buSzPts val="2160"/>
              <a:buFont typeface="Arial"/>
              <a:buNone/>
              <a:defRPr>
                <a:solidFill>
                  <a:srgbClr val="8D8D8D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8D8D8D"/>
              </a:buClr>
              <a:buSzPts val="2400"/>
              <a:buFont typeface="Arial"/>
              <a:buNone/>
              <a:defRPr>
                <a:solidFill>
                  <a:srgbClr val="8D8D8D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8D8D8D"/>
              </a:buClr>
              <a:buSzPts val="2400"/>
              <a:buNone/>
              <a:defRPr>
                <a:solidFill>
                  <a:srgbClr val="8D8D8D"/>
                </a:solidFill>
              </a:defRPr>
            </a:lvl5pPr>
            <a:lvl6pPr lvl="5" algn="ctr">
              <a:spcBef>
                <a:spcPts val="480"/>
              </a:spcBef>
              <a:spcAft>
                <a:spcPts val="0"/>
              </a:spcAft>
              <a:buClr>
                <a:srgbClr val="8D8D8D"/>
              </a:buClr>
              <a:buSzPts val="2400"/>
              <a:buNone/>
              <a:defRPr>
                <a:solidFill>
                  <a:srgbClr val="8D8D8D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D8D8D"/>
              </a:buClr>
              <a:buSzPts val="2000"/>
              <a:buNone/>
              <a:defRPr>
                <a:solidFill>
                  <a:srgbClr val="8D8D8D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D8D8D"/>
              </a:buClr>
              <a:buSzPts val="2000"/>
              <a:buNone/>
              <a:defRPr>
                <a:solidFill>
                  <a:srgbClr val="8D8D8D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D8D8D"/>
              </a:buClr>
              <a:buSzPts val="2000"/>
              <a:buNone/>
              <a:defRPr>
                <a:solidFill>
                  <a:srgbClr val="8D8D8D"/>
                </a:solidFill>
              </a:defRPr>
            </a:lvl9pPr>
          </a:lstStyle>
          <a:p/>
        </p:txBody>
      </p:sp>
      <p:sp>
        <p:nvSpPr>
          <p:cNvPr id="355" name="Google Shape;355;p68"/>
          <p:cNvSpPr/>
          <p:nvPr/>
        </p:nvSpPr>
        <p:spPr>
          <a:xfrm>
            <a:off x="7500958" y="4864381"/>
            <a:ext cx="1486494" cy="233503"/>
          </a:xfrm>
          <a:prstGeom prst="rect">
            <a:avLst/>
          </a:prstGeom>
          <a:noFill/>
          <a:ln>
            <a:noFill/>
          </a:ln>
        </p:spPr>
        <p:txBody>
          <a:bodyPr anchorCtr="0" anchor="t" bIns="45950" lIns="91900" spcFirstLastPara="1" rIns="91900" wrap="square" tIns="459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2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www.sib.swiss</a:t>
            </a:r>
            <a:endParaRPr b="1" i="0" sz="142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verview 1">
  <p:cSld name="Overview 1"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ofile-cover-2017.jpg" id="357" name="Google Shape;357;p6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731700"/>
            <a:ext cx="6858000" cy="629749"/>
          </a:xfrm>
          <a:prstGeom prst="rect">
            <a:avLst/>
          </a:prstGeom>
          <a:noFill/>
          <a:ln>
            <a:noFill/>
          </a:ln>
        </p:spPr>
      </p:pic>
      <p:sp>
        <p:nvSpPr>
          <p:cNvPr id="358" name="Google Shape;358;p69"/>
          <p:cNvSpPr txBox="1"/>
          <p:nvPr>
            <p:ph idx="1" type="body"/>
          </p:nvPr>
        </p:nvSpPr>
        <p:spPr>
          <a:xfrm>
            <a:off x="2628000" y="2241000"/>
            <a:ext cx="5760000" cy="54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l">
              <a:spcBef>
                <a:spcPts val="1200"/>
              </a:spcBef>
              <a:spcAft>
                <a:spcPts val="0"/>
              </a:spcAft>
              <a:buClr>
                <a:srgbClr val="575757"/>
              </a:buClr>
              <a:buSzPts val="2000"/>
              <a:buNone/>
              <a:defRPr b="1" sz="2000">
                <a:solidFill>
                  <a:srgbClr val="575757"/>
                </a:solidFill>
              </a:defRPr>
            </a:lvl1pPr>
            <a:lvl2pPr indent="-331469" lvl="1" marL="914400" algn="l"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620"/>
              <a:buChar char="•"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2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indent="-2286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59" name="Google Shape;359;p69"/>
          <p:cNvSpPr txBox="1"/>
          <p:nvPr>
            <p:ph idx="2" type="body"/>
          </p:nvPr>
        </p:nvSpPr>
        <p:spPr>
          <a:xfrm>
            <a:off x="2628000" y="2916000"/>
            <a:ext cx="5760000" cy="54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l">
              <a:spcBef>
                <a:spcPts val="1200"/>
              </a:spcBef>
              <a:spcAft>
                <a:spcPts val="0"/>
              </a:spcAft>
              <a:buClr>
                <a:srgbClr val="575757"/>
              </a:buClr>
              <a:buSzPts val="2000"/>
              <a:buNone/>
              <a:defRPr b="1" sz="2000">
                <a:solidFill>
                  <a:srgbClr val="575757"/>
                </a:solidFill>
              </a:defRPr>
            </a:lvl1pPr>
            <a:lvl2pPr indent="-331469" lvl="1" marL="914400" algn="l"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620"/>
              <a:buChar char="•"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2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indent="-2286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0" name="Google Shape;360;p69"/>
          <p:cNvSpPr txBox="1"/>
          <p:nvPr>
            <p:ph idx="3" type="body"/>
          </p:nvPr>
        </p:nvSpPr>
        <p:spPr>
          <a:xfrm>
            <a:off x="2628000" y="3589741"/>
            <a:ext cx="5760000" cy="54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l">
              <a:spcBef>
                <a:spcPts val="1200"/>
              </a:spcBef>
              <a:spcAft>
                <a:spcPts val="0"/>
              </a:spcAft>
              <a:buClr>
                <a:srgbClr val="575757"/>
              </a:buClr>
              <a:buSzPts val="2000"/>
              <a:buNone/>
              <a:defRPr b="1" sz="2000">
                <a:solidFill>
                  <a:srgbClr val="575757"/>
                </a:solidFill>
              </a:defRPr>
            </a:lvl1pPr>
            <a:lvl2pPr indent="-331469" lvl="1" marL="914400" algn="l"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620"/>
              <a:buChar char="•"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2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indent="-2286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1" name="Google Shape;361;p69"/>
          <p:cNvSpPr txBox="1"/>
          <p:nvPr>
            <p:ph idx="4" type="body"/>
          </p:nvPr>
        </p:nvSpPr>
        <p:spPr>
          <a:xfrm>
            <a:off x="2628000" y="4266000"/>
            <a:ext cx="5760000" cy="54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l">
              <a:spcBef>
                <a:spcPts val="1200"/>
              </a:spcBef>
              <a:spcAft>
                <a:spcPts val="0"/>
              </a:spcAft>
              <a:buClr>
                <a:srgbClr val="575757"/>
              </a:buClr>
              <a:buSzPts val="2000"/>
              <a:buNone/>
              <a:defRPr b="1" sz="2000">
                <a:solidFill>
                  <a:srgbClr val="575757"/>
                </a:solidFill>
              </a:defRPr>
            </a:lvl1pPr>
            <a:lvl2pPr indent="-331469" lvl="1" marL="914400" algn="l"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620"/>
              <a:buChar char="•"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2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indent="-2286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2" name="Google Shape;362;p69"/>
          <p:cNvSpPr txBox="1"/>
          <p:nvPr>
            <p:ph idx="5" type="body"/>
          </p:nvPr>
        </p:nvSpPr>
        <p:spPr>
          <a:xfrm>
            <a:off x="2628000" y="1566000"/>
            <a:ext cx="5760000" cy="54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l">
              <a:spcBef>
                <a:spcPts val="1200"/>
              </a:spcBef>
              <a:spcAft>
                <a:spcPts val="0"/>
              </a:spcAft>
              <a:buClr>
                <a:srgbClr val="E30613"/>
              </a:buClr>
              <a:buSzPts val="2000"/>
              <a:buNone/>
              <a:defRPr b="1" sz="2000">
                <a:solidFill>
                  <a:srgbClr val="E30613"/>
                </a:solidFill>
              </a:defRPr>
            </a:lvl1pPr>
            <a:lvl2pPr indent="-331469" lvl="1" marL="914400" algn="l"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620"/>
              <a:buChar char="•"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2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indent="-2286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cxnSp>
        <p:nvCxnSpPr>
          <p:cNvPr id="363" name="Google Shape;363;p69"/>
          <p:cNvCxnSpPr/>
          <p:nvPr/>
        </p:nvCxnSpPr>
        <p:spPr>
          <a:xfrm>
            <a:off x="0" y="731700"/>
            <a:ext cx="9144000" cy="1191"/>
          </a:xfrm>
          <a:prstGeom prst="straightConnector1">
            <a:avLst/>
          </a:prstGeom>
          <a:noFill/>
          <a:ln cap="flat" cmpd="sng" w="19050">
            <a:solidFill>
              <a:srgbClr val="E30613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64" name="Google Shape;364;p69"/>
          <p:cNvCxnSpPr/>
          <p:nvPr/>
        </p:nvCxnSpPr>
        <p:spPr>
          <a:xfrm>
            <a:off x="0" y="1363500"/>
            <a:ext cx="9144000" cy="1191"/>
          </a:xfrm>
          <a:prstGeom prst="straightConnector1">
            <a:avLst/>
          </a:prstGeom>
          <a:noFill/>
          <a:ln cap="flat" cmpd="sng" w="19050">
            <a:solidFill>
              <a:srgbClr val="E30613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65" name="Google Shape;365;p69"/>
          <p:cNvSpPr txBox="1"/>
          <p:nvPr>
            <p:ph type="title"/>
          </p:nvPr>
        </p:nvSpPr>
        <p:spPr>
          <a:xfrm>
            <a:off x="504000" y="303498"/>
            <a:ext cx="8100000" cy="3601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ox slide red">
  <p:cSld name="Box slide red"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7" name="Google Shape;367;p70"/>
          <p:cNvCxnSpPr/>
          <p:nvPr/>
        </p:nvCxnSpPr>
        <p:spPr>
          <a:xfrm>
            <a:off x="0" y="731700"/>
            <a:ext cx="9144000" cy="1191"/>
          </a:xfrm>
          <a:prstGeom prst="straightConnector1">
            <a:avLst/>
          </a:prstGeom>
          <a:noFill/>
          <a:ln cap="flat" cmpd="sng" w="19050">
            <a:solidFill>
              <a:srgbClr val="E30613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68" name="Google Shape;368;p70"/>
          <p:cNvCxnSpPr/>
          <p:nvPr/>
        </p:nvCxnSpPr>
        <p:spPr>
          <a:xfrm>
            <a:off x="0" y="5142310"/>
            <a:ext cx="9144000" cy="1191"/>
          </a:xfrm>
          <a:prstGeom prst="straightConnector1">
            <a:avLst/>
          </a:prstGeom>
          <a:noFill/>
          <a:ln cap="flat" cmpd="sng" w="19050">
            <a:solidFill>
              <a:srgbClr val="E30613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69" name="Google Shape;369;p70"/>
          <p:cNvSpPr txBox="1"/>
          <p:nvPr>
            <p:ph idx="1" type="body"/>
          </p:nvPr>
        </p:nvSpPr>
        <p:spPr>
          <a:xfrm>
            <a:off x="4752000" y="1242000"/>
            <a:ext cx="3600000" cy="1539000"/>
          </a:xfrm>
          <a:prstGeom prst="rect">
            <a:avLst/>
          </a:prstGeom>
          <a:solidFill>
            <a:schemeClr val="lt2"/>
          </a:solidFill>
          <a:ln>
            <a:noFill/>
          </a:ln>
          <a:effectLst>
            <a:outerShdw blurRad="50800" rotWithShape="0" algn="t" dir="5400000" dist="38100">
              <a:srgbClr val="000000">
                <a:alpha val="40000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b="1" sz="2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331469" lvl="1" marL="914400" algn="l"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620"/>
              <a:buChar char="•"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2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indent="-2286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0" name="Google Shape;370;p70"/>
          <p:cNvSpPr txBox="1"/>
          <p:nvPr>
            <p:ph idx="2" type="body"/>
          </p:nvPr>
        </p:nvSpPr>
        <p:spPr>
          <a:xfrm>
            <a:off x="792000" y="3078000"/>
            <a:ext cx="3600000" cy="1539000"/>
          </a:xfrm>
          <a:prstGeom prst="rect">
            <a:avLst/>
          </a:prstGeom>
          <a:solidFill>
            <a:schemeClr val="accent4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" dir="5400000" dist="38100">
              <a:srgbClr val="000000">
                <a:alpha val="40000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b="1" sz="2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331469" lvl="1" marL="914400" algn="l"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620"/>
              <a:buChar char="•"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2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indent="-2286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1" name="Google Shape;371;p70"/>
          <p:cNvSpPr txBox="1"/>
          <p:nvPr>
            <p:ph idx="3" type="body"/>
          </p:nvPr>
        </p:nvSpPr>
        <p:spPr>
          <a:xfrm>
            <a:off x="4752000" y="3078000"/>
            <a:ext cx="3600000" cy="1539000"/>
          </a:xfrm>
          <a:prstGeom prst="rect">
            <a:avLst/>
          </a:prstGeom>
          <a:solidFill>
            <a:schemeClr val="accent6"/>
          </a:solidFill>
          <a:ln>
            <a:noFill/>
          </a:ln>
          <a:effectLst>
            <a:outerShdw blurRad="50800" rotWithShape="0" algn="t" dir="5400000" dist="38100">
              <a:srgbClr val="000000">
                <a:alpha val="40000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b="1" sz="2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331469" lvl="1" marL="914400" algn="l"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620"/>
              <a:buChar char="•"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2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indent="-2286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2" name="Google Shape;372;p70"/>
          <p:cNvSpPr txBox="1"/>
          <p:nvPr>
            <p:ph idx="4" type="body"/>
          </p:nvPr>
        </p:nvSpPr>
        <p:spPr>
          <a:xfrm>
            <a:off x="792000" y="1242000"/>
            <a:ext cx="3600000" cy="1539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rotWithShape="0" algn="t" dir="5400000" dist="38100">
              <a:srgbClr val="000000">
                <a:alpha val="40000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b="1" sz="2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331469" lvl="1" marL="914400" algn="l"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620"/>
              <a:buChar char="•"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2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indent="-2286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3" name="Google Shape;373;p70"/>
          <p:cNvSpPr txBox="1"/>
          <p:nvPr>
            <p:ph type="title"/>
          </p:nvPr>
        </p:nvSpPr>
        <p:spPr>
          <a:xfrm>
            <a:off x="504000" y="303498"/>
            <a:ext cx="8100000" cy="3601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rebuchet MS"/>
              <a:buNone/>
              <a:defRPr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 you">
  <p:cSld name="Thank you"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71"/>
          <p:cNvSpPr txBox="1"/>
          <p:nvPr>
            <p:ph type="ctrTitle"/>
          </p:nvPr>
        </p:nvSpPr>
        <p:spPr>
          <a:xfrm>
            <a:off x="504000" y="3321849"/>
            <a:ext cx="8100000" cy="1160157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Trebuchet MS"/>
              <a:buNone/>
              <a:defRPr b="1" sz="4000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descr="ELIXIR_SWITZERLAND_white_background.png" id="376" name="Google Shape;376;p7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52000" y="4713904"/>
            <a:ext cx="596812" cy="288116"/>
          </a:xfrm>
          <a:prstGeom prst="rect">
            <a:avLst/>
          </a:prstGeom>
          <a:noFill/>
          <a:ln>
            <a:noFill/>
          </a:ln>
        </p:spPr>
      </p:pic>
      <p:sp>
        <p:nvSpPr>
          <p:cNvPr id="377" name="Google Shape;377;p71"/>
          <p:cNvSpPr/>
          <p:nvPr/>
        </p:nvSpPr>
        <p:spPr>
          <a:xfrm>
            <a:off x="7500958" y="4864381"/>
            <a:ext cx="1486494" cy="233503"/>
          </a:xfrm>
          <a:prstGeom prst="rect">
            <a:avLst/>
          </a:prstGeom>
          <a:noFill/>
          <a:ln>
            <a:noFill/>
          </a:ln>
        </p:spPr>
        <p:txBody>
          <a:bodyPr anchorCtr="0" anchor="t" bIns="45950" lIns="91900" spcFirstLastPara="1" rIns="91900" wrap="square" tIns="459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2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www.sib.swiss</a:t>
            </a:r>
            <a:endParaRPr b="1" i="0" sz="142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 slide">
  <p:cSld name="Text slide"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73"/>
          <p:cNvSpPr txBox="1"/>
          <p:nvPr>
            <p:ph type="title"/>
          </p:nvPr>
        </p:nvSpPr>
        <p:spPr>
          <a:xfrm>
            <a:off x="504000" y="303498"/>
            <a:ext cx="8100000" cy="3601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E30613"/>
              </a:buClr>
              <a:buSzPts val="3600"/>
              <a:buFont typeface="Trebuchet MS"/>
              <a:buNone/>
              <a:defRPr sz="3600">
                <a:solidFill>
                  <a:srgbClr val="E3061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3" name="Google Shape;383;p73"/>
          <p:cNvSpPr txBox="1"/>
          <p:nvPr>
            <p:ph idx="1" type="body"/>
          </p:nvPr>
        </p:nvSpPr>
        <p:spPr>
          <a:xfrm>
            <a:off x="504000" y="1080000"/>
            <a:ext cx="8100000" cy="36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indent="-424180" lvl="1" marL="914400" algn="l"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3080"/>
              <a:buFont typeface="Trebuchet MS"/>
              <a:buChar char="•"/>
              <a:defRPr sz="2800"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5pPr>
            <a:lvl6pPr indent="-2286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cxnSp>
        <p:nvCxnSpPr>
          <p:cNvPr id="384" name="Google Shape;384;p73"/>
          <p:cNvCxnSpPr/>
          <p:nvPr/>
        </p:nvCxnSpPr>
        <p:spPr>
          <a:xfrm>
            <a:off x="0" y="731700"/>
            <a:ext cx="9144000" cy="1191"/>
          </a:xfrm>
          <a:prstGeom prst="straightConnector1">
            <a:avLst/>
          </a:prstGeom>
          <a:noFill/>
          <a:ln cap="flat" cmpd="sng" w="19050">
            <a:solidFill>
              <a:srgbClr val="E30613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85" name="Google Shape;385;p73"/>
          <p:cNvCxnSpPr/>
          <p:nvPr/>
        </p:nvCxnSpPr>
        <p:spPr>
          <a:xfrm>
            <a:off x="0" y="5142310"/>
            <a:ext cx="9144000" cy="1191"/>
          </a:xfrm>
          <a:prstGeom prst="straightConnector1">
            <a:avLst/>
          </a:prstGeom>
          <a:noFill/>
          <a:ln cap="flat" cmpd="sng" w="19050">
            <a:solidFill>
              <a:srgbClr val="E30613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>
  <p:cSld name="Title"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74"/>
          <p:cNvSpPr txBox="1"/>
          <p:nvPr>
            <p:ph type="ctrTitle"/>
          </p:nvPr>
        </p:nvSpPr>
        <p:spPr>
          <a:xfrm>
            <a:off x="504000" y="3096900"/>
            <a:ext cx="8100000" cy="35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E30613"/>
              </a:buClr>
              <a:buSzPts val="4000"/>
              <a:buFont typeface="Trebuchet MS"/>
              <a:buNone/>
              <a:defRPr b="1" sz="4000" cap="none">
                <a:solidFill>
                  <a:srgbClr val="E3061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8" name="Google Shape;388;p74"/>
          <p:cNvSpPr txBox="1"/>
          <p:nvPr>
            <p:ph idx="1" type="subTitle"/>
          </p:nvPr>
        </p:nvSpPr>
        <p:spPr>
          <a:xfrm>
            <a:off x="504000" y="3723300"/>
            <a:ext cx="8100000" cy="5893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algn="l">
              <a:spcBef>
                <a:spcPts val="1200"/>
              </a:spcBef>
              <a:spcAft>
                <a:spcPts val="0"/>
              </a:spcAft>
              <a:buClr>
                <a:srgbClr val="575757"/>
              </a:buClr>
              <a:buSzPts val="2800"/>
              <a:buNone/>
              <a:defRPr sz="2800">
                <a:solidFill>
                  <a:srgbClr val="575757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algn="ctr">
              <a:spcBef>
                <a:spcPts val="2400"/>
              </a:spcBef>
              <a:spcAft>
                <a:spcPts val="0"/>
              </a:spcAft>
              <a:buClr>
                <a:srgbClr val="8D8D8D"/>
              </a:buClr>
              <a:buSzPts val="2640"/>
              <a:buFont typeface="Trebuchet MS"/>
              <a:buNone/>
              <a:defRPr>
                <a:solidFill>
                  <a:srgbClr val="8D8D8D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8D8D8D"/>
              </a:buClr>
              <a:buSzPts val="2400"/>
              <a:buFont typeface="Trebuchet MS"/>
              <a:buNone/>
              <a:defRPr>
                <a:solidFill>
                  <a:srgbClr val="8D8D8D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8D8D8D"/>
              </a:buClr>
              <a:buSzPts val="2400"/>
              <a:buFont typeface="Arial"/>
              <a:buNone/>
              <a:defRPr>
                <a:solidFill>
                  <a:srgbClr val="8D8D8D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8D8D8D"/>
              </a:buClr>
              <a:buSzPts val="2400"/>
              <a:buNone/>
              <a:defRPr>
                <a:solidFill>
                  <a:srgbClr val="8D8D8D"/>
                </a:solidFill>
              </a:defRPr>
            </a:lvl5pPr>
            <a:lvl6pPr lvl="5" algn="ctr">
              <a:spcBef>
                <a:spcPts val="480"/>
              </a:spcBef>
              <a:spcAft>
                <a:spcPts val="0"/>
              </a:spcAft>
              <a:buClr>
                <a:srgbClr val="8D8D8D"/>
              </a:buClr>
              <a:buSzPts val="2400"/>
              <a:buNone/>
              <a:defRPr>
                <a:solidFill>
                  <a:srgbClr val="8D8D8D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D8D8D"/>
              </a:buClr>
              <a:buSzPts val="2000"/>
              <a:buNone/>
              <a:defRPr>
                <a:solidFill>
                  <a:srgbClr val="8D8D8D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D8D8D"/>
              </a:buClr>
              <a:buSzPts val="2000"/>
              <a:buNone/>
              <a:defRPr>
                <a:solidFill>
                  <a:srgbClr val="8D8D8D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D8D8D"/>
              </a:buClr>
              <a:buSzPts val="2000"/>
              <a:buNone/>
              <a:defRPr>
                <a:solidFill>
                  <a:srgbClr val="8D8D8D"/>
                </a:solidFill>
              </a:defRPr>
            </a:lvl9pPr>
          </a:lstStyle>
          <a:p/>
        </p:txBody>
      </p:sp>
      <p:pic>
        <p:nvPicPr>
          <p:cNvPr descr="ELIXIR_SWITZERLAND_white_background.png" id="389" name="Google Shape;389;p7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52000" y="4713904"/>
            <a:ext cx="596812" cy="288116"/>
          </a:xfrm>
          <a:prstGeom prst="rect">
            <a:avLst/>
          </a:prstGeom>
          <a:noFill/>
          <a:ln>
            <a:noFill/>
          </a:ln>
        </p:spPr>
      </p:pic>
      <p:pic>
        <p:nvPicPr>
          <p:cNvPr id="390" name="Google Shape;390;p74"/>
          <p:cNvPicPr preferRelativeResize="0"/>
          <p:nvPr/>
        </p:nvPicPr>
        <p:blipFill rotWithShape="1">
          <a:blip r:embed="rId3">
            <a:alphaModFix/>
          </a:blip>
          <a:srcRect b="0" l="0" r="2448" t="0"/>
          <a:stretch/>
        </p:blipFill>
        <p:spPr>
          <a:xfrm>
            <a:off x="1214414" y="4615519"/>
            <a:ext cx="4694888" cy="476000"/>
          </a:xfrm>
          <a:prstGeom prst="rect">
            <a:avLst/>
          </a:prstGeom>
          <a:noFill/>
          <a:ln>
            <a:noFill/>
          </a:ln>
        </p:spPr>
      </p:pic>
      <p:sp>
        <p:nvSpPr>
          <p:cNvPr id="391" name="Google Shape;391;p74"/>
          <p:cNvSpPr/>
          <p:nvPr/>
        </p:nvSpPr>
        <p:spPr>
          <a:xfrm>
            <a:off x="7500958" y="4864381"/>
            <a:ext cx="1486494" cy="233503"/>
          </a:xfrm>
          <a:prstGeom prst="rect">
            <a:avLst/>
          </a:prstGeom>
          <a:noFill/>
          <a:ln>
            <a:noFill/>
          </a:ln>
        </p:spPr>
        <p:txBody>
          <a:bodyPr anchorCtr="0" anchor="t" bIns="45950" lIns="91900" spcFirstLastPara="1" rIns="91900" wrap="square" tIns="459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23232"/>
              </a:buClr>
              <a:buSzPts val="1420"/>
              <a:buFont typeface="Arial"/>
              <a:buNone/>
            </a:pPr>
            <a:r>
              <a:rPr b="1" i="0" lang="en-GB" sz="1420" u="none" cap="none" strike="noStrike">
                <a:solidFill>
                  <a:srgbClr val="323232"/>
                </a:solidFill>
                <a:latin typeface="Arial"/>
                <a:ea typeface="Arial"/>
                <a:cs typeface="Arial"/>
                <a:sym typeface="Arial"/>
              </a:rPr>
              <a:t>www.sib.swiss</a:t>
            </a:r>
            <a:endParaRPr b="1" i="0" sz="1420" u="none" cap="none" strike="noStrike">
              <a:solidFill>
                <a:srgbClr val="32323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verview 1">
  <p:cSld name="Overview 1"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75"/>
          <p:cNvSpPr txBox="1"/>
          <p:nvPr>
            <p:ph type="title"/>
          </p:nvPr>
        </p:nvSpPr>
        <p:spPr>
          <a:xfrm>
            <a:off x="504000" y="53579"/>
            <a:ext cx="8100000" cy="64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rebuchet MS"/>
              <a:buNone/>
              <a:defRPr sz="3600">
                <a:latin typeface="Trebuchet MS"/>
                <a:ea typeface="Trebuchet MS"/>
                <a:cs typeface="Trebuchet MS"/>
                <a:sym typeface="Trebuchet M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descr="profile-cover-2017.jpg" id="394" name="Google Shape;394;p7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731700"/>
            <a:ext cx="6858000" cy="629749"/>
          </a:xfrm>
          <a:prstGeom prst="rect">
            <a:avLst/>
          </a:prstGeom>
          <a:noFill/>
          <a:ln>
            <a:noFill/>
          </a:ln>
        </p:spPr>
      </p:pic>
      <p:sp>
        <p:nvSpPr>
          <p:cNvPr id="395" name="Google Shape;395;p75"/>
          <p:cNvSpPr txBox="1"/>
          <p:nvPr>
            <p:ph idx="1" type="body"/>
          </p:nvPr>
        </p:nvSpPr>
        <p:spPr>
          <a:xfrm>
            <a:off x="2628000" y="2241000"/>
            <a:ext cx="5760000" cy="54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l">
              <a:spcBef>
                <a:spcPts val="1200"/>
              </a:spcBef>
              <a:spcAft>
                <a:spcPts val="0"/>
              </a:spcAft>
              <a:buClr>
                <a:srgbClr val="575757"/>
              </a:buClr>
              <a:buSzPts val="2400"/>
              <a:buNone/>
              <a:defRPr b="1" sz="2400">
                <a:solidFill>
                  <a:srgbClr val="575757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354330" lvl="1" marL="914400" algn="l"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980"/>
              <a:buChar char="•"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indent="-2286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96" name="Google Shape;396;p75"/>
          <p:cNvSpPr txBox="1"/>
          <p:nvPr>
            <p:ph idx="2" type="body"/>
          </p:nvPr>
        </p:nvSpPr>
        <p:spPr>
          <a:xfrm>
            <a:off x="2628000" y="2916000"/>
            <a:ext cx="5760000" cy="54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l">
              <a:spcBef>
                <a:spcPts val="1200"/>
              </a:spcBef>
              <a:spcAft>
                <a:spcPts val="0"/>
              </a:spcAft>
              <a:buClr>
                <a:srgbClr val="575757"/>
              </a:buClr>
              <a:buSzPts val="2400"/>
              <a:buNone/>
              <a:defRPr b="1" sz="2400">
                <a:solidFill>
                  <a:srgbClr val="575757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354330" lvl="1" marL="914400" algn="l"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980"/>
              <a:buChar char="•"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indent="-2286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97" name="Google Shape;397;p75"/>
          <p:cNvSpPr txBox="1"/>
          <p:nvPr>
            <p:ph idx="3" type="body"/>
          </p:nvPr>
        </p:nvSpPr>
        <p:spPr>
          <a:xfrm>
            <a:off x="2628000" y="3589741"/>
            <a:ext cx="5760000" cy="54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l">
              <a:spcBef>
                <a:spcPts val="1200"/>
              </a:spcBef>
              <a:spcAft>
                <a:spcPts val="0"/>
              </a:spcAft>
              <a:buClr>
                <a:srgbClr val="575757"/>
              </a:buClr>
              <a:buSzPts val="2400"/>
              <a:buNone/>
              <a:defRPr b="1" sz="2400">
                <a:solidFill>
                  <a:srgbClr val="575757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354330" lvl="1" marL="914400" algn="l"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980"/>
              <a:buChar char="•"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indent="-2286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98" name="Google Shape;398;p75"/>
          <p:cNvSpPr txBox="1"/>
          <p:nvPr>
            <p:ph idx="4" type="body"/>
          </p:nvPr>
        </p:nvSpPr>
        <p:spPr>
          <a:xfrm>
            <a:off x="2628000" y="4266000"/>
            <a:ext cx="5760000" cy="54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l">
              <a:spcBef>
                <a:spcPts val="1200"/>
              </a:spcBef>
              <a:spcAft>
                <a:spcPts val="0"/>
              </a:spcAft>
              <a:buClr>
                <a:srgbClr val="575757"/>
              </a:buClr>
              <a:buSzPts val="2400"/>
              <a:buNone/>
              <a:defRPr b="1" sz="2400">
                <a:solidFill>
                  <a:srgbClr val="575757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354330" lvl="1" marL="914400" algn="l"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980"/>
              <a:buChar char="•"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indent="-2286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99" name="Google Shape;399;p75"/>
          <p:cNvSpPr txBox="1"/>
          <p:nvPr>
            <p:ph idx="5" type="body"/>
          </p:nvPr>
        </p:nvSpPr>
        <p:spPr>
          <a:xfrm>
            <a:off x="2628000" y="1566000"/>
            <a:ext cx="5760000" cy="54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l">
              <a:spcBef>
                <a:spcPts val="1200"/>
              </a:spcBef>
              <a:spcAft>
                <a:spcPts val="0"/>
              </a:spcAft>
              <a:buClr>
                <a:srgbClr val="E30613"/>
              </a:buClr>
              <a:buSzPts val="2400"/>
              <a:buNone/>
              <a:defRPr b="1" sz="2400">
                <a:solidFill>
                  <a:srgbClr val="E3061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354330" lvl="1" marL="914400" algn="l"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980"/>
              <a:buChar char="•"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indent="-2286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cxnSp>
        <p:nvCxnSpPr>
          <p:cNvPr id="400" name="Google Shape;400;p75"/>
          <p:cNvCxnSpPr/>
          <p:nvPr/>
        </p:nvCxnSpPr>
        <p:spPr>
          <a:xfrm>
            <a:off x="0" y="731700"/>
            <a:ext cx="9144000" cy="1191"/>
          </a:xfrm>
          <a:prstGeom prst="straightConnector1">
            <a:avLst/>
          </a:prstGeom>
          <a:noFill/>
          <a:ln cap="flat" cmpd="sng" w="19050">
            <a:solidFill>
              <a:srgbClr val="E30613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01" name="Google Shape;401;p75"/>
          <p:cNvCxnSpPr/>
          <p:nvPr/>
        </p:nvCxnSpPr>
        <p:spPr>
          <a:xfrm>
            <a:off x="0" y="1363500"/>
            <a:ext cx="9144000" cy="1191"/>
          </a:xfrm>
          <a:prstGeom prst="straightConnector1">
            <a:avLst/>
          </a:prstGeom>
          <a:noFill/>
          <a:ln cap="flat" cmpd="sng" w="19050">
            <a:solidFill>
              <a:srgbClr val="E30613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-section slide">
  <p:cSld name="Sub-section slide"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76"/>
          <p:cNvSpPr txBox="1"/>
          <p:nvPr>
            <p:ph type="title"/>
          </p:nvPr>
        </p:nvSpPr>
        <p:spPr>
          <a:xfrm>
            <a:off x="522000" y="1653648"/>
            <a:ext cx="8100000" cy="243027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E30613"/>
              </a:buClr>
              <a:buSzPts val="6000"/>
              <a:buFont typeface="Trebuchet MS"/>
              <a:buNone/>
              <a:defRPr sz="6000">
                <a:solidFill>
                  <a:srgbClr val="E3061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descr="profile-cover-2017.jpg" id="404" name="Google Shape;404;p7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731700"/>
            <a:ext cx="6858000" cy="62974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05" name="Google Shape;405;p76"/>
          <p:cNvCxnSpPr/>
          <p:nvPr/>
        </p:nvCxnSpPr>
        <p:spPr>
          <a:xfrm>
            <a:off x="0" y="731700"/>
            <a:ext cx="9144000" cy="1191"/>
          </a:xfrm>
          <a:prstGeom prst="straightConnector1">
            <a:avLst/>
          </a:prstGeom>
          <a:noFill/>
          <a:ln cap="flat" cmpd="sng" w="19050">
            <a:solidFill>
              <a:srgbClr val="E30613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06" name="Google Shape;406;p76"/>
          <p:cNvCxnSpPr/>
          <p:nvPr/>
        </p:nvCxnSpPr>
        <p:spPr>
          <a:xfrm>
            <a:off x="0" y="1363500"/>
            <a:ext cx="9144000" cy="1191"/>
          </a:xfrm>
          <a:prstGeom prst="straightConnector1">
            <a:avLst/>
          </a:prstGeom>
          <a:noFill/>
          <a:ln cap="flat" cmpd="sng" w="19050">
            <a:solidFill>
              <a:srgbClr val="E30613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Key message 1">
  <p:cSld name="Key message 1"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77"/>
          <p:cNvSpPr txBox="1"/>
          <p:nvPr>
            <p:ph idx="1" type="body"/>
          </p:nvPr>
        </p:nvSpPr>
        <p:spPr>
          <a:xfrm>
            <a:off x="504000" y="405000"/>
            <a:ext cx="8100000" cy="432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 cap="none"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354330" lvl="1" marL="914400" algn="l"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980"/>
              <a:buChar char="•"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5pPr>
            <a:lvl6pPr indent="-2286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cxnSp>
        <p:nvCxnSpPr>
          <p:cNvPr id="409" name="Google Shape;409;p77"/>
          <p:cNvCxnSpPr/>
          <p:nvPr/>
        </p:nvCxnSpPr>
        <p:spPr>
          <a:xfrm>
            <a:off x="0" y="4023000"/>
            <a:ext cx="9144000" cy="1191"/>
          </a:xfrm>
          <a:prstGeom prst="straightConnector1">
            <a:avLst/>
          </a:prstGeom>
          <a:noFill/>
          <a:ln cap="flat" cmpd="sng" w="19050">
            <a:solidFill>
              <a:srgbClr val="E30613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10" name="Google Shape;410;p77"/>
          <p:cNvCxnSpPr/>
          <p:nvPr/>
        </p:nvCxnSpPr>
        <p:spPr>
          <a:xfrm>
            <a:off x="0" y="1120500"/>
            <a:ext cx="9144000" cy="1191"/>
          </a:xfrm>
          <a:prstGeom prst="straightConnector1">
            <a:avLst/>
          </a:prstGeom>
          <a:noFill/>
          <a:ln cap="flat" cmpd="sng" w="19050">
            <a:solidFill>
              <a:srgbClr val="E30613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Key message">
  <p:cSld name="Key message">
    <p:spTree>
      <p:nvGrpSpPr>
        <p:cNvPr id="41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p78"/>
          <p:cNvSpPr txBox="1"/>
          <p:nvPr>
            <p:ph idx="1" type="body"/>
          </p:nvPr>
        </p:nvSpPr>
        <p:spPr>
          <a:xfrm>
            <a:off x="539552" y="788361"/>
            <a:ext cx="8136000" cy="3565587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spcBef>
                <a:spcPts val="1200"/>
              </a:spcBef>
              <a:spcAft>
                <a:spcPts val="0"/>
              </a:spcAft>
              <a:buClr>
                <a:srgbClr val="313233"/>
              </a:buClr>
              <a:buSzPts val="6000"/>
              <a:buNone/>
              <a:defRPr sz="6000" cap="none">
                <a:solidFill>
                  <a:srgbClr val="31323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354330" lvl="1" marL="914400" algn="l"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980"/>
              <a:buChar char="•"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5pPr>
            <a:lvl6pPr indent="-2286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cxnSp>
        <p:nvCxnSpPr>
          <p:cNvPr id="413" name="Google Shape;413;p78"/>
          <p:cNvCxnSpPr/>
          <p:nvPr/>
        </p:nvCxnSpPr>
        <p:spPr>
          <a:xfrm>
            <a:off x="35552" y="4353948"/>
            <a:ext cx="9144000" cy="1191"/>
          </a:xfrm>
          <a:prstGeom prst="straightConnector1">
            <a:avLst/>
          </a:prstGeom>
          <a:noFill/>
          <a:ln cap="flat" cmpd="sng" w="19050">
            <a:solidFill>
              <a:srgbClr val="E30613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14" name="Google Shape;414;p78"/>
          <p:cNvCxnSpPr/>
          <p:nvPr/>
        </p:nvCxnSpPr>
        <p:spPr>
          <a:xfrm>
            <a:off x="0" y="788361"/>
            <a:ext cx="9144000" cy="1191"/>
          </a:xfrm>
          <a:prstGeom prst="straightConnector1">
            <a:avLst/>
          </a:prstGeom>
          <a:noFill/>
          <a:ln cap="flat" cmpd="sng" w="19050">
            <a:solidFill>
              <a:srgbClr val="E30613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igure slide">
  <p:cSld name="Figure slide">
    <p:spTree>
      <p:nvGrpSpPr>
        <p:cNvPr id="415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p79"/>
          <p:cNvSpPr txBox="1"/>
          <p:nvPr>
            <p:ph idx="1" type="body"/>
          </p:nvPr>
        </p:nvSpPr>
        <p:spPr>
          <a:xfrm>
            <a:off x="504000" y="1080000"/>
            <a:ext cx="8100000" cy="36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/>
            </a:lvl1pPr>
            <a:lvl2pPr indent="-396240" lvl="1" marL="914400" algn="l"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2640"/>
              <a:buFont typeface="Trebuchet MS"/>
              <a:buChar char="•"/>
              <a:defRPr sz="2400"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rebuchet MS"/>
              <a:buNone/>
              <a:defRPr sz="2400"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5pPr>
            <a:lvl6pPr indent="-2286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cxnSp>
        <p:nvCxnSpPr>
          <p:cNvPr id="417" name="Google Shape;417;p79"/>
          <p:cNvCxnSpPr/>
          <p:nvPr/>
        </p:nvCxnSpPr>
        <p:spPr>
          <a:xfrm>
            <a:off x="0" y="731700"/>
            <a:ext cx="9144000" cy="1191"/>
          </a:xfrm>
          <a:prstGeom prst="straightConnector1">
            <a:avLst/>
          </a:prstGeom>
          <a:noFill/>
          <a:ln cap="flat" cmpd="sng" w="19050">
            <a:solidFill>
              <a:srgbClr val="E30613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18" name="Google Shape;418;p79"/>
          <p:cNvCxnSpPr/>
          <p:nvPr/>
        </p:nvCxnSpPr>
        <p:spPr>
          <a:xfrm>
            <a:off x="0" y="5142310"/>
            <a:ext cx="9144000" cy="1191"/>
          </a:xfrm>
          <a:prstGeom prst="straightConnector1">
            <a:avLst/>
          </a:prstGeom>
          <a:noFill/>
          <a:ln cap="flat" cmpd="sng" w="19050">
            <a:solidFill>
              <a:srgbClr val="E30613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19" name="Google Shape;419;p79"/>
          <p:cNvSpPr txBox="1"/>
          <p:nvPr>
            <p:ph type="title"/>
          </p:nvPr>
        </p:nvSpPr>
        <p:spPr>
          <a:xfrm>
            <a:off x="504000" y="303498"/>
            <a:ext cx="8100000" cy="3601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E30613"/>
              </a:buClr>
              <a:buSzPts val="3600"/>
              <a:buFont typeface="Trebuchet MS"/>
              <a:buNone/>
              <a:defRPr sz="3600">
                <a:solidFill>
                  <a:srgbClr val="E3061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ox slide">
  <p:cSld name="Box slide">
    <p:spTree>
      <p:nvGrpSpPr>
        <p:cNvPr id="420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21" name="Google Shape;421;p80"/>
          <p:cNvCxnSpPr/>
          <p:nvPr/>
        </p:nvCxnSpPr>
        <p:spPr>
          <a:xfrm>
            <a:off x="0" y="731700"/>
            <a:ext cx="9144000" cy="1191"/>
          </a:xfrm>
          <a:prstGeom prst="straightConnector1">
            <a:avLst/>
          </a:prstGeom>
          <a:noFill/>
          <a:ln cap="flat" cmpd="sng" w="19050">
            <a:solidFill>
              <a:srgbClr val="E30613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22" name="Google Shape;422;p80"/>
          <p:cNvCxnSpPr/>
          <p:nvPr/>
        </p:nvCxnSpPr>
        <p:spPr>
          <a:xfrm>
            <a:off x="0" y="5142310"/>
            <a:ext cx="9144000" cy="1191"/>
          </a:xfrm>
          <a:prstGeom prst="straightConnector1">
            <a:avLst/>
          </a:prstGeom>
          <a:noFill/>
          <a:ln cap="flat" cmpd="sng" w="19050">
            <a:solidFill>
              <a:srgbClr val="E30613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23" name="Google Shape;423;p80"/>
          <p:cNvSpPr txBox="1"/>
          <p:nvPr>
            <p:ph idx="1" type="body"/>
          </p:nvPr>
        </p:nvSpPr>
        <p:spPr>
          <a:xfrm>
            <a:off x="4752000" y="1242000"/>
            <a:ext cx="3600000" cy="1539000"/>
          </a:xfrm>
          <a:prstGeom prst="rect">
            <a:avLst/>
          </a:prstGeom>
          <a:solidFill>
            <a:schemeClr val="lt2"/>
          </a:solidFill>
          <a:ln>
            <a:noFill/>
          </a:ln>
          <a:effectLst>
            <a:outerShdw blurRad="50800" rotWithShape="0" algn="t" dir="5400000" dist="38100">
              <a:srgbClr val="000000">
                <a:alpha val="40000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b="1" sz="2800">
                <a:solidFill>
                  <a:schemeClr val="lt1"/>
                </a:solidFill>
              </a:defRPr>
            </a:lvl1pPr>
            <a:lvl2pPr indent="-354330" lvl="1" marL="914400" algn="l"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980"/>
              <a:buChar char="•"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indent="-2286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4" name="Google Shape;424;p80"/>
          <p:cNvSpPr txBox="1"/>
          <p:nvPr>
            <p:ph idx="2" type="body"/>
          </p:nvPr>
        </p:nvSpPr>
        <p:spPr>
          <a:xfrm>
            <a:off x="792000" y="3078000"/>
            <a:ext cx="3600000" cy="1539000"/>
          </a:xfrm>
          <a:prstGeom prst="rect">
            <a:avLst/>
          </a:prstGeom>
          <a:solidFill>
            <a:schemeClr val="lt2"/>
          </a:solidFill>
          <a:ln>
            <a:noFill/>
          </a:ln>
          <a:effectLst>
            <a:outerShdw blurRad="50800" rotWithShape="0" algn="t" dir="5400000" dist="38100">
              <a:srgbClr val="000000">
                <a:alpha val="40000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b="1" sz="2800">
                <a:solidFill>
                  <a:schemeClr val="lt1"/>
                </a:solidFill>
              </a:defRPr>
            </a:lvl1pPr>
            <a:lvl2pPr indent="-354330" lvl="1" marL="914400" algn="l"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980"/>
              <a:buChar char="•"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indent="-2286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5" name="Google Shape;425;p80"/>
          <p:cNvSpPr txBox="1"/>
          <p:nvPr>
            <p:ph idx="3" type="body"/>
          </p:nvPr>
        </p:nvSpPr>
        <p:spPr>
          <a:xfrm>
            <a:off x="4752000" y="3078000"/>
            <a:ext cx="3600000" cy="1539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rotWithShape="0" algn="t" dir="5400000" dist="38100">
              <a:srgbClr val="000000">
                <a:alpha val="40000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b="1" sz="2800">
                <a:solidFill>
                  <a:schemeClr val="lt1"/>
                </a:solidFill>
              </a:defRPr>
            </a:lvl1pPr>
            <a:lvl2pPr indent="-354330" lvl="1" marL="914400" algn="l"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980"/>
              <a:buChar char="•"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indent="-2286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6" name="Google Shape;426;p80"/>
          <p:cNvSpPr txBox="1"/>
          <p:nvPr>
            <p:ph idx="4" type="body"/>
          </p:nvPr>
        </p:nvSpPr>
        <p:spPr>
          <a:xfrm>
            <a:off x="792000" y="1242000"/>
            <a:ext cx="3600000" cy="1539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rotWithShape="0" algn="t" dir="5400000" dist="38100">
              <a:srgbClr val="000000">
                <a:alpha val="40000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b="1" sz="2800">
                <a:solidFill>
                  <a:schemeClr val="lt1"/>
                </a:solidFill>
              </a:defRPr>
            </a:lvl1pPr>
            <a:lvl2pPr indent="-354330" lvl="1" marL="914400" algn="l"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980"/>
              <a:buChar char="•"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indent="-2286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7" name="Google Shape;427;p80"/>
          <p:cNvSpPr txBox="1"/>
          <p:nvPr>
            <p:ph type="title"/>
          </p:nvPr>
        </p:nvSpPr>
        <p:spPr>
          <a:xfrm>
            <a:off x="504000" y="303498"/>
            <a:ext cx="8100000" cy="3601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E30613"/>
              </a:buClr>
              <a:buSzPts val="3600"/>
              <a:buFont typeface="Trebuchet MS"/>
              <a:buNone/>
              <a:defRPr sz="3600">
                <a:solidFill>
                  <a:srgbClr val="E3061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ox slide red">
  <p:cSld name="Box slide red"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29" name="Google Shape;429;p81"/>
          <p:cNvCxnSpPr/>
          <p:nvPr/>
        </p:nvCxnSpPr>
        <p:spPr>
          <a:xfrm>
            <a:off x="0" y="731700"/>
            <a:ext cx="9144000" cy="1191"/>
          </a:xfrm>
          <a:prstGeom prst="straightConnector1">
            <a:avLst/>
          </a:prstGeom>
          <a:noFill/>
          <a:ln cap="flat" cmpd="sng" w="19050">
            <a:solidFill>
              <a:srgbClr val="E30613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30" name="Google Shape;430;p81"/>
          <p:cNvCxnSpPr/>
          <p:nvPr/>
        </p:nvCxnSpPr>
        <p:spPr>
          <a:xfrm>
            <a:off x="0" y="5142310"/>
            <a:ext cx="9144000" cy="1191"/>
          </a:xfrm>
          <a:prstGeom prst="straightConnector1">
            <a:avLst/>
          </a:prstGeom>
          <a:noFill/>
          <a:ln cap="flat" cmpd="sng" w="19050">
            <a:solidFill>
              <a:srgbClr val="E30613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31" name="Google Shape;431;p81"/>
          <p:cNvSpPr txBox="1"/>
          <p:nvPr>
            <p:ph idx="1" type="body"/>
          </p:nvPr>
        </p:nvSpPr>
        <p:spPr>
          <a:xfrm>
            <a:off x="4752000" y="1242000"/>
            <a:ext cx="3600000" cy="1539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rotWithShape="0" algn="t" dir="5400000" dist="38100">
              <a:srgbClr val="000000">
                <a:alpha val="40000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b="1" sz="2800">
                <a:solidFill>
                  <a:schemeClr val="lt1"/>
                </a:solidFill>
              </a:defRPr>
            </a:lvl1pPr>
            <a:lvl2pPr indent="-354330" lvl="1" marL="914400" algn="l"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980"/>
              <a:buChar char="•"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indent="-2286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32" name="Google Shape;432;p81"/>
          <p:cNvSpPr txBox="1"/>
          <p:nvPr>
            <p:ph idx="2" type="body"/>
          </p:nvPr>
        </p:nvSpPr>
        <p:spPr>
          <a:xfrm>
            <a:off x="792000" y="3078000"/>
            <a:ext cx="3600000" cy="1539000"/>
          </a:xfrm>
          <a:prstGeom prst="rect">
            <a:avLst/>
          </a:prstGeom>
          <a:solidFill>
            <a:schemeClr val="accent3"/>
          </a:solidFill>
          <a:ln cap="flat" cmpd="sng" w="952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" dir="5400000" dist="38100">
              <a:srgbClr val="000000">
                <a:alpha val="40000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b="1" sz="2800">
                <a:solidFill>
                  <a:schemeClr val="lt1"/>
                </a:solidFill>
              </a:defRPr>
            </a:lvl1pPr>
            <a:lvl2pPr indent="-354330" lvl="1" marL="914400" algn="l"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980"/>
              <a:buChar char="•"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indent="-2286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33" name="Google Shape;433;p81"/>
          <p:cNvSpPr txBox="1"/>
          <p:nvPr>
            <p:ph idx="3" type="body"/>
          </p:nvPr>
        </p:nvSpPr>
        <p:spPr>
          <a:xfrm>
            <a:off x="4752000" y="3078000"/>
            <a:ext cx="3600000" cy="1539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rotWithShape="0" algn="t" dir="5400000" dist="38100">
              <a:srgbClr val="000000">
                <a:alpha val="40000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b="1" sz="2800">
                <a:solidFill>
                  <a:schemeClr val="lt1"/>
                </a:solidFill>
              </a:defRPr>
            </a:lvl1pPr>
            <a:lvl2pPr indent="-354330" lvl="1" marL="914400" algn="l"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980"/>
              <a:buChar char="•"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indent="-2286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34" name="Google Shape;434;p81"/>
          <p:cNvSpPr txBox="1"/>
          <p:nvPr>
            <p:ph idx="4" type="body"/>
          </p:nvPr>
        </p:nvSpPr>
        <p:spPr>
          <a:xfrm>
            <a:off x="792000" y="1242000"/>
            <a:ext cx="3600000" cy="1539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rotWithShape="0" algn="t" dir="5400000" dist="38100">
              <a:srgbClr val="000000">
                <a:alpha val="40000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b="1" sz="2800">
                <a:solidFill>
                  <a:schemeClr val="lt1"/>
                </a:solidFill>
              </a:defRPr>
            </a:lvl1pPr>
            <a:lvl2pPr indent="-354330" lvl="1" marL="914400" algn="l"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980"/>
              <a:buChar char="•"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indent="-2286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35" name="Google Shape;435;p81"/>
          <p:cNvSpPr txBox="1"/>
          <p:nvPr>
            <p:ph type="title"/>
          </p:nvPr>
        </p:nvSpPr>
        <p:spPr>
          <a:xfrm>
            <a:off x="504000" y="303498"/>
            <a:ext cx="8100000" cy="3601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E30613"/>
              </a:buClr>
              <a:buSzPts val="3600"/>
              <a:buFont typeface="Trebuchet MS"/>
              <a:buNone/>
              <a:defRPr sz="3600">
                <a:solidFill>
                  <a:srgbClr val="E3061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Box slide">
  <p:cSld name="1_Box slide">
    <p:spTree>
      <p:nvGrpSpPr>
        <p:cNvPr id="436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37" name="Google Shape;437;p82"/>
          <p:cNvCxnSpPr/>
          <p:nvPr/>
        </p:nvCxnSpPr>
        <p:spPr>
          <a:xfrm>
            <a:off x="0" y="731700"/>
            <a:ext cx="9144000" cy="1191"/>
          </a:xfrm>
          <a:prstGeom prst="straightConnector1">
            <a:avLst/>
          </a:prstGeom>
          <a:noFill/>
          <a:ln cap="flat" cmpd="sng" w="19050">
            <a:solidFill>
              <a:srgbClr val="E30613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38" name="Google Shape;438;p82"/>
          <p:cNvCxnSpPr/>
          <p:nvPr/>
        </p:nvCxnSpPr>
        <p:spPr>
          <a:xfrm>
            <a:off x="0" y="5142310"/>
            <a:ext cx="9144000" cy="1191"/>
          </a:xfrm>
          <a:prstGeom prst="straightConnector1">
            <a:avLst/>
          </a:prstGeom>
          <a:noFill/>
          <a:ln cap="flat" cmpd="sng" w="19050">
            <a:solidFill>
              <a:srgbClr val="E30613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39" name="Google Shape;439;p82"/>
          <p:cNvSpPr txBox="1"/>
          <p:nvPr>
            <p:ph idx="1" type="body"/>
          </p:nvPr>
        </p:nvSpPr>
        <p:spPr>
          <a:xfrm>
            <a:off x="4752000" y="1242000"/>
            <a:ext cx="3600000" cy="1539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>
            <a:outerShdw blurRad="50800" rotWithShape="0" algn="t" dir="5400000" dist="38100">
              <a:srgbClr val="000000">
                <a:alpha val="40000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b="1" sz="2800">
                <a:solidFill>
                  <a:schemeClr val="lt1"/>
                </a:solidFill>
              </a:defRPr>
            </a:lvl1pPr>
            <a:lvl2pPr indent="-354330" lvl="1" marL="914400" algn="l"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980"/>
              <a:buChar char="•"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indent="-2286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0" name="Google Shape;440;p82"/>
          <p:cNvSpPr txBox="1"/>
          <p:nvPr>
            <p:ph idx="2" type="body"/>
          </p:nvPr>
        </p:nvSpPr>
        <p:spPr>
          <a:xfrm>
            <a:off x="792000" y="3078000"/>
            <a:ext cx="3600000" cy="1539000"/>
          </a:xfrm>
          <a:prstGeom prst="rect">
            <a:avLst/>
          </a:prstGeom>
          <a:solidFill>
            <a:srgbClr val="2E2C7E"/>
          </a:solidFill>
          <a:ln>
            <a:noFill/>
          </a:ln>
          <a:effectLst>
            <a:outerShdw blurRad="50800" rotWithShape="0" algn="t" dir="5400000" dist="38100">
              <a:srgbClr val="000000">
                <a:alpha val="40000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b="1" sz="2800">
                <a:solidFill>
                  <a:schemeClr val="lt1"/>
                </a:solidFill>
              </a:defRPr>
            </a:lvl1pPr>
            <a:lvl2pPr indent="-354330" lvl="1" marL="914400" algn="l"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980"/>
              <a:buChar char="•"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indent="-2286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1" name="Google Shape;441;p82"/>
          <p:cNvSpPr txBox="1"/>
          <p:nvPr>
            <p:ph idx="3" type="body"/>
          </p:nvPr>
        </p:nvSpPr>
        <p:spPr>
          <a:xfrm>
            <a:off x="4752000" y="3078000"/>
            <a:ext cx="3600000" cy="1539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rotWithShape="0" algn="t" dir="5400000" dist="38100">
              <a:srgbClr val="000000">
                <a:alpha val="40000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b="1" sz="2800">
                <a:solidFill>
                  <a:schemeClr val="lt1"/>
                </a:solidFill>
              </a:defRPr>
            </a:lvl1pPr>
            <a:lvl2pPr indent="-354330" lvl="1" marL="914400" algn="l"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980"/>
              <a:buChar char="•"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indent="-2286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2" name="Google Shape;442;p82"/>
          <p:cNvSpPr txBox="1"/>
          <p:nvPr>
            <p:ph idx="4" type="body"/>
          </p:nvPr>
        </p:nvSpPr>
        <p:spPr>
          <a:xfrm>
            <a:off x="792000" y="1242000"/>
            <a:ext cx="3600000" cy="1539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rotWithShape="0" algn="t" dir="5400000" dist="38100">
              <a:srgbClr val="000000">
                <a:alpha val="40000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b="1" sz="2800">
                <a:solidFill>
                  <a:schemeClr val="lt1"/>
                </a:solidFill>
              </a:defRPr>
            </a:lvl1pPr>
            <a:lvl2pPr indent="-354330" lvl="1" marL="914400" algn="l"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980"/>
              <a:buChar char="•"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indent="-2286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3" name="Google Shape;443;p82"/>
          <p:cNvSpPr txBox="1"/>
          <p:nvPr>
            <p:ph type="title"/>
          </p:nvPr>
        </p:nvSpPr>
        <p:spPr>
          <a:xfrm>
            <a:off x="504000" y="303498"/>
            <a:ext cx="8100000" cy="3601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E30613"/>
              </a:buClr>
              <a:buSzPts val="3600"/>
              <a:buFont typeface="Trebuchet MS"/>
              <a:buNone/>
              <a:defRPr sz="3600">
                <a:solidFill>
                  <a:srgbClr val="E3061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slide">
  <p:cSld name="Image slide">
    <p:spTree>
      <p:nvGrpSpPr>
        <p:cNvPr id="444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45" name="Google Shape;445;p83"/>
          <p:cNvCxnSpPr/>
          <p:nvPr/>
        </p:nvCxnSpPr>
        <p:spPr>
          <a:xfrm>
            <a:off x="0" y="731700"/>
            <a:ext cx="9144000" cy="1191"/>
          </a:xfrm>
          <a:prstGeom prst="straightConnector1">
            <a:avLst/>
          </a:prstGeom>
          <a:noFill/>
          <a:ln cap="flat" cmpd="sng" w="19050">
            <a:solidFill>
              <a:srgbClr val="E30613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46" name="Google Shape;446;p83"/>
          <p:cNvCxnSpPr/>
          <p:nvPr/>
        </p:nvCxnSpPr>
        <p:spPr>
          <a:xfrm>
            <a:off x="0" y="5142310"/>
            <a:ext cx="9144000" cy="1191"/>
          </a:xfrm>
          <a:prstGeom prst="straightConnector1">
            <a:avLst/>
          </a:prstGeom>
          <a:noFill/>
          <a:ln cap="flat" cmpd="sng" w="19050">
            <a:solidFill>
              <a:srgbClr val="E30613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descr="&#10;" id="447" name="Google Shape;447;p83"/>
          <p:cNvSpPr/>
          <p:nvPr>
            <p:ph idx="2" type="pic"/>
          </p:nvPr>
        </p:nvSpPr>
        <p:spPr>
          <a:xfrm>
            <a:off x="720000" y="2646000"/>
            <a:ext cx="3600000" cy="16740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rotWithShape="0" algn="t" dir="5400000" dist="38100">
              <a:srgbClr val="000000">
                <a:alpha val="40000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ctr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2640"/>
              <a:buFont typeface="Trebuchet MS"/>
              <a:buChar char="•"/>
              <a:defRPr b="1" i="0" sz="24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rebuchet MS"/>
              <a:buNone/>
              <a:defRPr b="0" i="0" sz="24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48" name="Google Shape;448;p83"/>
          <p:cNvSpPr txBox="1"/>
          <p:nvPr>
            <p:ph idx="1" type="body"/>
          </p:nvPr>
        </p:nvSpPr>
        <p:spPr>
          <a:xfrm>
            <a:off x="720000" y="1511999"/>
            <a:ext cx="3600000" cy="64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1pPr>
            <a:lvl2pPr indent="-354330" lvl="1" marL="914400" algn="l"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980"/>
              <a:buChar char="•"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indent="-2286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9" name="Google Shape;449;p83"/>
          <p:cNvSpPr/>
          <p:nvPr>
            <p:ph idx="3" type="pic"/>
          </p:nvPr>
        </p:nvSpPr>
        <p:spPr>
          <a:xfrm>
            <a:off x="4860000" y="2646000"/>
            <a:ext cx="3600000" cy="16740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rotWithShape="0" algn="t" dir="5400000" dist="38100">
              <a:srgbClr val="000000">
                <a:alpha val="40000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ctr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2640"/>
              <a:buFont typeface="Trebuchet MS"/>
              <a:buChar char="•"/>
              <a:defRPr b="1" i="0" sz="24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rebuchet MS"/>
              <a:buNone/>
              <a:defRPr b="0" i="0" sz="24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50" name="Google Shape;450;p83"/>
          <p:cNvSpPr txBox="1"/>
          <p:nvPr>
            <p:ph idx="4" type="body"/>
          </p:nvPr>
        </p:nvSpPr>
        <p:spPr>
          <a:xfrm>
            <a:off x="4860000" y="1512000"/>
            <a:ext cx="3600000" cy="64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1pPr>
            <a:lvl2pPr indent="-354330" lvl="1" marL="914400" algn="l"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980"/>
              <a:buChar char="•"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indent="-2286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51" name="Google Shape;451;p83"/>
          <p:cNvSpPr txBox="1"/>
          <p:nvPr>
            <p:ph type="title"/>
          </p:nvPr>
        </p:nvSpPr>
        <p:spPr>
          <a:xfrm>
            <a:off x="504000" y="303498"/>
            <a:ext cx="8100000" cy="3601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E30613"/>
              </a:buClr>
              <a:buSzPts val="3600"/>
              <a:buFont typeface="Trebuchet MS"/>
              <a:buNone/>
              <a:defRPr sz="3600">
                <a:solidFill>
                  <a:srgbClr val="E3061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WARNING">
  <p:cSld name="WARNING">
    <p:bg>
      <p:bgPr>
        <a:solidFill>
          <a:srgbClr val="E30613"/>
        </a:solidFill>
      </p:bgPr>
    </p:bg>
    <p:spTree>
      <p:nvGrpSpPr>
        <p:cNvPr id="452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84"/>
          <p:cNvSpPr txBox="1"/>
          <p:nvPr>
            <p:ph idx="1" type="body"/>
          </p:nvPr>
        </p:nvSpPr>
        <p:spPr>
          <a:xfrm>
            <a:off x="539552" y="789552"/>
            <a:ext cx="8136000" cy="367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spcBef>
                <a:spcPts val="1200"/>
              </a:spcBef>
              <a:spcAft>
                <a:spcPts val="0"/>
              </a:spcAft>
              <a:buClr>
                <a:srgbClr val="313233"/>
              </a:buClr>
              <a:buSzPts val="6000"/>
              <a:buNone/>
              <a:defRPr sz="6000" cap="none">
                <a:solidFill>
                  <a:srgbClr val="31323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354330" lvl="1" marL="914400" algn="l"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980"/>
              <a:buChar char="•"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5pPr>
            <a:lvl6pPr indent="-2286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RRIBLE">
  <p:cSld name="TERRIBLE">
    <p:bg>
      <p:bgPr>
        <a:solidFill>
          <a:srgbClr val="464646"/>
        </a:solidFill>
      </p:bgPr>
    </p:bg>
    <p:spTree>
      <p:nvGrpSpPr>
        <p:cNvPr id="454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p85"/>
          <p:cNvSpPr txBox="1"/>
          <p:nvPr>
            <p:ph idx="1" type="body"/>
          </p:nvPr>
        </p:nvSpPr>
        <p:spPr>
          <a:xfrm>
            <a:off x="539552" y="789552"/>
            <a:ext cx="8136000" cy="367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spcBef>
                <a:spcPts val="1200"/>
              </a:spcBef>
              <a:spcAft>
                <a:spcPts val="0"/>
              </a:spcAft>
              <a:buClr>
                <a:srgbClr val="E30613"/>
              </a:buClr>
              <a:buSzPts val="6000"/>
              <a:buNone/>
              <a:defRPr sz="6000" cap="none">
                <a:solidFill>
                  <a:srgbClr val="E3061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354330" lvl="1" marL="914400" algn="l"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980"/>
              <a:buChar char="•"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5pPr>
            <a:lvl6pPr indent="-2286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cxnSp>
        <p:nvCxnSpPr>
          <p:cNvPr id="456" name="Google Shape;456;p85"/>
          <p:cNvCxnSpPr/>
          <p:nvPr/>
        </p:nvCxnSpPr>
        <p:spPr>
          <a:xfrm>
            <a:off x="0" y="4460361"/>
            <a:ext cx="9144000" cy="1191"/>
          </a:xfrm>
          <a:prstGeom prst="straightConnector1">
            <a:avLst/>
          </a:prstGeom>
          <a:noFill/>
          <a:ln cap="flat" cmpd="sng" w="19050">
            <a:solidFill>
              <a:srgbClr val="E30613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57" name="Google Shape;457;p85"/>
          <p:cNvCxnSpPr/>
          <p:nvPr/>
        </p:nvCxnSpPr>
        <p:spPr>
          <a:xfrm>
            <a:off x="0" y="788361"/>
            <a:ext cx="9144000" cy="1191"/>
          </a:xfrm>
          <a:prstGeom prst="straightConnector1">
            <a:avLst/>
          </a:prstGeom>
          <a:noFill/>
          <a:ln cap="flat" cmpd="sng" w="19050">
            <a:solidFill>
              <a:srgbClr val="E30613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Key message 2">
  <p:cSld name="Key message 2">
    <p:spTree>
      <p:nvGrpSpPr>
        <p:cNvPr id="458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p86"/>
          <p:cNvSpPr txBox="1"/>
          <p:nvPr>
            <p:ph idx="1" type="body"/>
          </p:nvPr>
        </p:nvSpPr>
        <p:spPr>
          <a:xfrm>
            <a:off x="539552" y="789552"/>
            <a:ext cx="8136000" cy="351039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spcBef>
                <a:spcPts val="1200"/>
              </a:spcBef>
              <a:spcAft>
                <a:spcPts val="0"/>
              </a:spcAft>
              <a:buClr>
                <a:srgbClr val="313233"/>
              </a:buClr>
              <a:buSzPts val="6000"/>
              <a:buNone/>
              <a:defRPr b="0" i="1" sz="6000" cap="none">
                <a:solidFill>
                  <a:srgbClr val="313233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indent="-354330" lvl="1" marL="914400" algn="l"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980"/>
              <a:buChar char="•"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5pPr>
            <a:lvl6pPr indent="-2286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cxnSp>
        <p:nvCxnSpPr>
          <p:cNvPr id="460" name="Google Shape;460;p86"/>
          <p:cNvCxnSpPr/>
          <p:nvPr/>
        </p:nvCxnSpPr>
        <p:spPr>
          <a:xfrm>
            <a:off x="-2573" y="4299942"/>
            <a:ext cx="9144000" cy="1191"/>
          </a:xfrm>
          <a:prstGeom prst="straightConnector1">
            <a:avLst/>
          </a:prstGeom>
          <a:noFill/>
          <a:ln cap="flat" cmpd="sng" w="19050">
            <a:solidFill>
              <a:srgbClr val="E30613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61" name="Google Shape;461;p86"/>
          <p:cNvCxnSpPr/>
          <p:nvPr/>
        </p:nvCxnSpPr>
        <p:spPr>
          <a:xfrm>
            <a:off x="0" y="788361"/>
            <a:ext cx="9144000" cy="1191"/>
          </a:xfrm>
          <a:prstGeom prst="straightConnector1">
            <a:avLst/>
          </a:prstGeom>
          <a:noFill/>
          <a:ln cap="flat" cmpd="sng" w="19050">
            <a:solidFill>
              <a:srgbClr val="E30613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 you">
  <p:cSld name="Thank you">
    <p:spTree>
      <p:nvGrpSpPr>
        <p:cNvPr id="462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p87"/>
          <p:cNvSpPr txBox="1"/>
          <p:nvPr>
            <p:ph type="ctrTitle"/>
          </p:nvPr>
        </p:nvSpPr>
        <p:spPr>
          <a:xfrm>
            <a:off x="504000" y="3321849"/>
            <a:ext cx="8100000" cy="1160157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575757"/>
              </a:buClr>
              <a:buSzPts val="4000"/>
              <a:buFont typeface="Trebuchet MS"/>
              <a:buNone/>
              <a:defRPr b="1" sz="4000" cap="none">
                <a:solidFill>
                  <a:srgbClr val="575757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descr="ELIXIR_SWITZERLAND_white_background.png" id="464" name="Google Shape;464;p8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52000" y="4713904"/>
            <a:ext cx="596812" cy="288116"/>
          </a:xfrm>
          <a:prstGeom prst="rect">
            <a:avLst/>
          </a:prstGeom>
          <a:noFill/>
          <a:ln>
            <a:noFill/>
          </a:ln>
        </p:spPr>
      </p:pic>
      <p:pic>
        <p:nvPicPr>
          <p:cNvPr id="465" name="Google Shape;465;p87"/>
          <p:cNvPicPr preferRelativeResize="0"/>
          <p:nvPr/>
        </p:nvPicPr>
        <p:blipFill rotWithShape="1">
          <a:blip r:embed="rId3">
            <a:alphaModFix/>
          </a:blip>
          <a:srcRect b="0" l="0" r="2448" t="0"/>
          <a:stretch/>
        </p:blipFill>
        <p:spPr>
          <a:xfrm>
            <a:off x="1214414" y="4615519"/>
            <a:ext cx="4694888" cy="476000"/>
          </a:xfrm>
          <a:prstGeom prst="rect">
            <a:avLst/>
          </a:prstGeom>
          <a:noFill/>
          <a:ln>
            <a:noFill/>
          </a:ln>
        </p:spPr>
      </p:pic>
      <p:sp>
        <p:nvSpPr>
          <p:cNvPr id="466" name="Google Shape;466;p87"/>
          <p:cNvSpPr/>
          <p:nvPr/>
        </p:nvSpPr>
        <p:spPr>
          <a:xfrm>
            <a:off x="7500958" y="4864381"/>
            <a:ext cx="1486494" cy="233503"/>
          </a:xfrm>
          <a:prstGeom prst="rect">
            <a:avLst/>
          </a:prstGeom>
          <a:noFill/>
          <a:ln>
            <a:noFill/>
          </a:ln>
        </p:spPr>
        <p:txBody>
          <a:bodyPr anchorCtr="0" anchor="t" bIns="45950" lIns="91900" spcFirstLastPara="1" rIns="91900" wrap="square" tIns="459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23232"/>
              </a:buClr>
              <a:buSzPts val="1420"/>
              <a:buFont typeface="Arial"/>
              <a:buNone/>
            </a:pPr>
            <a:r>
              <a:rPr b="1" i="0" lang="en-GB" sz="1420" u="none" cap="none" strike="noStrike">
                <a:solidFill>
                  <a:srgbClr val="323232"/>
                </a:solidFill>
                <a:latin typeface="Arial"/>
                <a:ea typeface="Arial"/>
                <a:cs typeface="Arial"/>
                <a:sym typeface="Arial"/>
              </a:rPr>
              <a:t>www.sib.swiss</a:t>
            </a:r>
            <a:endParaRPr b="1" i="0" sz="1420" u="none" cap="none" strike="noStrike">
              <a:solidFill>
                <a:srgbClr val="32323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hank you">
  <p:cSld name="1_Thank you">
    <p:spTree>
      <p:nvGrpSpPr>
        <p:cNvPr id="467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8" name="Google Shape;468;p8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-452586"/>
            <a:ext cx="6858001" cy="439073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69" name="Google Shape;469;p88"/>
          <p:cNvGrpSpPr/>
          <p:nvPr/>
        </p:nvGrpSpPr>
        <p:grpSpPr>
          <a:xfrm>
            <a:off x="6896578" y="3739344"/>
            <a:ext cx="1961353" cy="816701"/>
            <a:chOff x="6084168" y="5456339"/>
            <a:chExt cx="1961353" cy="1088935"/>
          </a:xfrm>
        </p:grpSpPr>
        <p:pic>
          <p:nvPicPr>
            <p:cNvPr descr="sib_logoQ_GB" id="470" name="Google Shape;470;p8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421120" y="6106160"/>
              <a:ext cx="1624401" cy="43911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71" name="Google Shape;471;p88"/>
            <p:cNvPicPr preferRelativeResize="0"/>
            <p:nvPr/>
          </p:nvPicPr>
          <p:blipFill rotWithShape="1">
            <a:blip r:embed="rId4">
              <a:alphaModFix/>
            </a:blip>
            <a:srcRect b="35844" l="0" r="0" t="0"/>
            <a:stretch/>
          </p:blipFill>
          <p:spPr>
            <a:xfrm>
              <a:off x="6084168" y="5456339"/>
              <a:ext cx="1872000" cy="649821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472" name="Google Shape;472;p88"/>
          <p:cNvPicPr preferRelativeResize="0"/>
          <p:nvPr/>
        </p:nvPicPr>
        <p:blipFill rotWithShape="1">
          <a:blip r:embed="rId5">
            <a:alphaModFix/>
          </a:blip>
          <a:srcRect b="0" l="0" r="2448" t="0"/>
          <a:stretch/>
        </p:blipFill>
        <p:spPr>
          <a:xfrm>
            <a:off x="1214414" y="4615519"/>
            <a:ext cx="4694888" cy="476000"/>
          </a:xfrm>
          <a:prstGeom prst="rect">
            <a:avLst/>
          </a:prstGeom>
          <a:noFill/>
          <a:ln>
            <a:noFill/>
          </a:ln>
        </p:spPr>
      </p:pic>
      <p:sp>
        <p:nvSpPr>
          <p:cNvPr id="473" name="Google Shape;473;p88"/>
          <p:cNvSpPr/>
          <p:nvPr/>
        </p:nvSpPr>
        <p:spPr>
          <a:xfrm>
            <a:off x="7708389" y="4909997"/>
            <a:ext cx="1486494" cy="233503"/>
          </a:xfrm>
          <a:prstGeom prst="rect">
            <a:avLst/>
          </a:prstGeom>
          <a:noFill/>
          <a:ln>
            <a:noFill/>
          </a:ln>
        </p:spPr>
        <p:txBody>
          <a:bodyPr anchorCtr="0" anchor="t" bIns="45950" lIns="91900" spcFirstLastPara="1" rIns="91900" wrap="square" tIns="459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0613"/>
              </a:buClr>
              <a:buSzPts val="1420"/>
              <a:buFont typeface="Trebuchet MS"/>
              <a:buNone/>
            </a:pPr>
            <a:r>
              <a:rPr b="1" i="0" lang="en-GB" sz="1420" u="none" cap="none" strike="noStrike">
                <a:solidFill>
                  <a:srgbClr val="E30613"/>
                </a:solidFill>
                <a:latin typeface="Trebuchet MS"/>
                <a:ea typeface="Trebuchet MS"/>
                <a:cs typeface="Trebuchet MS"/>
                <a:sym typeface="Trebuchet MS"/>
              </a:rPr>
              <a:t>www.sib.swiss</a:t>
            </a:r>
            <a:endParaRPr b="1" i="0" sz="1420" u="none" cap="none" strike="noStrike">
              <a:solidFill>
                <a:srgbClr val="E30613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474" name="Google Shape;474;p88"/>
          <p:cNvSpPr txBox="1"/>
          <p:nvPr>
            <p:ph type="ctrTitle"/>
          </p:nvPr>
        </p:nvSpPr>
        <p:spPr>
          <a:xfrm>
            <a:off x="252000" y="4083918"/>
            <a:ext cx="6247014" cy="45796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313233"/>
              </a:buClr>
              <a:buSzPts val="3600"/>
              <a:buFont typeface="Trebuchet MS"/>
              <a:buNone/>
              <a:defRPr b="1" sz="3600" cap="none">
                <a:solidFill>
                  <a:srgbClr val="31323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descr="ELIXIR_SWITZERLAND_white_background.png" id="475" name="Google Shape;475;p8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52000" y="4767548"/>
            <a:ext cx="485694" cy="2344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White / Image">
  <p:cSld name="White / Image"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e de titre">
  <p:cSld name="Diapositive de titre">
    <p:spTree>
      <p:nvGrpSpPr>
        <p:cNvPr id="477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p90"/>
          <p:cNvSpPr txBox="1"/>
          <p:nvPr>
            <p:ph type="ctrTitle"/>
          </p:nvPr>
        </p:nvSpPr>
        <p:spPr>
          <a:xfrm>
            <a:off x="251520" y="656172"/>
            <a:ext cx="7200800" cy="29084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144000" spcFirstLastPara="1" rIns="0" wrap="square" tIns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60003"/>
              </a:buClr>
              <a:buSzPts val="2800"/>
              <a:buFont typeface="Arial"/>
              <a:buNone/>
              <a:defRPr b="1" sz="2800">
                <a:solidFill>
                  <a:srgbClr val="E60003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med">
        <p14:prism dir="l"/>
      </p:transition>
    </mc:Choice>
    <mc:Fallback>
      <p:transition spd="med"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re et contenu">
  <p:cSld name="1_Titre et contenu">
    <p:spTree>
      <p:nvGrpSpPr>
        <p:cNvPr id="479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p91"/>
          <p:cNvSpPr/>
          <p:nvPr/>
        </p:nvSpPr>
        <p:spPr>
          <a:xfrm>
            <a:off x="0" y="0"/>
            <a:ext cx="9144000" cy="547381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1" name="Google Shape;481;p91"/>
          <p:cNvSpPr txBox="1"/>
          <p:nvPr>
            <p:ph type="title"/>
          </p:nvPr>
        </p:nvSpPr>
        <p:spPr>
          <a:xfrm>
            <a:off x="500034" y="273254"/>
            <a:ext cx="8136000" cy="35142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E30613"/>
              </a:buClr>
              <a:buSzPts val="3600"/>
              <a:buFont typeface="Trebuchet MS"/>
              <a:buNone/>
              <a:defRPr sz="3600">
                <a:solidFill>
                  <a:srgbClr val="E3061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2" name="Google Shape;482;p91"/>
          <p:cNvSpPr txBox="1"/>
          <p:nvPr>
            <p:ph idx="1" type="body"/>
          </p:nvPr>
        </p:nvSpPr>
        <p:spPr>
          <a:xfrm>
            <a:off x="500034" y="1066500"/>
            <a:ext cx="8136000" cy="36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spcBef>
                <a:spcPts val="1200"/>
              </a:spcBef>
              <a:spcAft>
                <a:spcPts val="0"/>
              </a:spcAft>
              <a:buClr>
                <a:srgbClr val="313233"/>
              </a:buClr>
              <a:buSzPts val="2400"/>
              <a:buNone/>
              <a:defRPr sz="2400">
                <a:solidFill>
                  <a:srgbClr val="31323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396240" lvl="1" marL="914400" algn="l">
              <a:spcBef>
                <a:spcPts val="2400"/>
              </a:spcBef>
              <a:spcAft>
                <a:spcPts val="0"/>
              </a:spcAft>
              <a:buClr>
                <a:srgbClr val="313233"/>
              </a:buClr>
              <a:buSzPts val="2640"/>
              <a:buFont typeface="Trebuchet MS"/>
              <a:buChar char="•"/>
              <a:defRPr b="0" sz="2400">
                <a:solidFill>
                  <a:srgbClr val="313233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Clr>
                <a:srgbClr val="313233"/>
              </a:buClr>
              <a:buSzPts val="2400"/>
              <a:buFont typeface="Trebuchet MS"/>
              <a:buNone/>
              <a:defRPr i="1" sz="2400">
                <a:solidFill>
                  <a:srgbClr val="313233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Clr>
                <a:srgbClr val="313233"/>
              </a:buClr>
              <a:buSzPts val="2400"/>
              <a:buFont typeface="Trebuchet MS"/>
              <a:buNone/>
              <a:defRPr b="0" i="1">
                <a:solidFill>
                  <a:srgbClr val="313233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Clr>
                <a:srgbClr val="313233"/>
              </a:buClr>
              <a:buSzPts val="1400"/>
              <a:buNone/>
              <a:defRPr sz="1400">
                <a:solidFill>
                  <a:srgbClr val="313233"/>
                </a:solidFill>
              </a:defRPr>
            </a:lvl5pPr>
            <a:lvl6pPr indent="-2286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cxnSp>
        <p:nvCxnSpPr>
          <p:cNvPr id="483" name="Google Shape;483;p91"/>
          <p:cNvCxnSpPr/>
          <p:nvPr/>
        </p:nvCxnSpPr>
        <p:spPr>
          <a:xfrm>
            <a:off x="-3966" y="5136017"/>
            <a:ext cx="9144000" cy="1191"/>
          </a:xfrm>
          <a:prstGeom prst="straightConnector1">
            <a:avLst/>
          </a:prstGeom>
          <a:noFill/>
          <a:ln cap="flat" cmpd="sng" w="19050">
            <a:solidFill>
              <a:srgbClr val="E30613"/>
            </a:solidFill>
            <a:prstDash val="solid"/>
            <a:round/>
            <a:headEnd len="sm" w="sm" type="none"/>
            <a:tailEnd len="sm" w="sm" type="none"/>
          </a:ln>
          <a:effectLst>
            <a:outerShdw blurRad="38100" rotWithShape="0" algn="ctr" dir="2700000" dist="12700">
              <a:srgbClr val="000000">
                <a:alpha val="49803"/>
              </a:srgbClr>
            </a:outerShdw>
          </a:effectLst>
        </p:spPr>
      </p:cxn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>
  <p:cSld name="Title and Content">
    <p:spTree>
      <p:nvGrpSpPr>
        <p:cNvPr id="484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p92"/>
          <p:cNvSpPr txBox="1"/>
          <p:nvPr>
            <p:ph idx="1" type="body"/>
          </p:nvPr>
        </p:nvSpPr>
        <p:spPr>
          <a:xfrm>
            <a:off x="504000" y="972000"/>
            <a:ext cx="8100000" cy="37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68300" lvl="0" marL="457200" algn="l">
              <a:spcBef>
                <a:spcPts val="1200"/>
              </a:spcBef>
              <a:spcAft>
                <a:spcPts val="0"/>
              </a:spcAft>
              <a:buClr>
                <a:srgbClr val="E2011B"/>
              </a:buClr>
              <a:buSzPts val="2200"/>
              <a:buFont typeface="Arial"/>
              <a:buChar char="•"/>
              <a:defRPr sz="2200">
                <a:latin typeface="Arial Narrow"/>
                <a:ea typeface="Arial Narrow"/>
                <a:cs typeface="Arial Narrow"/>
                <a:sym typeface="Arial Narrow"/>
              </a:defRPr>
            </a:lvl1pPr>
            <a:lvl2pPr indent="-382269" lvl="1" marL="914400" algn="l">
              <a:spcBef>
                <a:spcPts val="2400"/>
              </a:spcBef>
              <a:spcAft>
                <a:spcPts val="0"/>
              </a:spcAft>
              <a:buClr>
                <a:srgbClr val="E2011B"/>
              </a:buClr>
              <a:buSzPts val="2420"/>
              <a:buFont typeface="Noto Sans Symbols"/>
              <a:buChar char="▪"/>
              <a:defRPr sz="2200">
                <a:latin typeface="Arial Narrow"/>
                <a:ea typeface="Arial Narrow"/>
                <a:cs typeface="Arial Narrow"/>
                <a:sym typeface="Arial Narrow"/>
              </a:defRPr>
            </a:lvl2pPr>
            <a:lvl3pPr indent="-368300" lvl="2" marL="1371600" algn="l">
              <a:spcBef>
                <a:spcPts val="0"/>
              </a:spcBef>
              <a:spcAft>
                <a:spcPts val="0"/>
              </a:spcAft>
              <a:buClr>
                <a:srgbClr val="E2011B"/>
              </a:buClr>
              <a:buSzPts val="2200"/>
              <a:buFont typeface="Noto Sans Symbols"/>
              <a:buChar char="▪"/>
              <a:defRPr sz="2200">
                <a:latin typeface="Arial Narrow"/>
                <a:ea typeface="Arial Narrow"/>
                <a:cs typeface="Arial Narrow"/>
                <a:sym typeface="Arial Narrow"/>
              </a:defRPr>
            </a:lvl3pPr>
            <a:lvl4pPr indent="-368300" lvl="3" marL="1828800" algn="l">
              <a:spcBef>
                <a:spcPts val="0"/>
              </a:spcBef>
              <a:spcAft>
                <a:spcPts val="0"/>
              </a:spcAft>
              <a:buClr>
                <a:srgbClr val="E2011B"/>
              </a:buClr>
              <a:buSzPts val="2200"/>
              <a:buFont typeface="Noto Sans Symbols"/>
              <a:buChar char="▪"/>
              <a:defRPr sz="2200">
                <a:latin typeface="Arial Narrow"/>
                <a:ea typeface="Arial Narrow"/>
                <a:cs typeface="Arial Narrow"/>
                <a:sym typeface="Arial Narrow"/>
              </a:defRPr>
            </a:lvl4pPr>
            <a:lvl5pPr indent="-368300" lvl="4" marL="2286000" algn="l">
              <a:spcBef>
                <a:spcPts val="0"/>
              </a:spcBef>
              <a:spcAft>
                <a:spcPts val="0"/>
              </a:spcAft>
              <a:buClr>
                <a:srgbClr val="E2011B"/>
              </a:buClr>
              <a:buSzPts val="2200"/>
              <a:buFont typeface="Noto Sans Symbols"/>
              <a:buChar char="▪"/>
              <a:defRPr sz="2200">
                <a:latin typeface="Arial Narrow"/>
                <a:ea typeface="Arial Narrow"/>
                <a:cs typeface="Arial Narrow"/>
                <a:sym typeface="Arial Narrow"/>
              </a:defRPr>
            </a:lvl5pPr>
            <a:lvl6pPr indent="-2286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6" name="Google Shape;486;p92"/>
          <p:cNvSpPr txBox="1"/>
          <p:nvPr>
            <p:ph type="title"/>
          </p:nvPr>
        </p:nvSpPr>
        <p:spPr>
          <a:xfrm>
            <a:off x="323853" y="211134"/>
            <a:ext cx="6906442" cy="35296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505050"/>
              </a:buClr>
              <a:buSzPts val="2800"/>
              <a:buFont typeface="Arial Narrow"/>
              <a:buNone/>
              <a:defRPr sz="2800">
                <a:solidFill>
                  <a:srgbClr val="505050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cxnSp>
        <p:nvCxnSpPr>
          <p:cNvPr id="487" name="Google Shape;487;p92"/>
          <p:cNvCxnSpPr/>
          <p:nvPr/>
        </p:nvCxnSpPr>
        <p:spPr>
          <a:xfrm>
            <a:off x="0" y="817794"/>
            <a:ext cx="9144000" cy="0"/>
          </a:xfrm>
          <a:prstGeom prst="straightConnector1">
            <a:avLst/>
          </a:prstGeom>
          <a:noFill/>
          <a:ln cap="flat" cmpd="sng" w="25400">
            <a:solidFill>
              <a:srgbClr val="E60103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pic>
        <p:nvPicPr>
          <p:cNvPr id="488" name="Google Shape;488;p9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244408" y="198407"/>
            <a:ext cx="517325" cy="3784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7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3" Type="http://schemas.openxmlformats.org/officeDocument/2006/relationships/theme" Target="../theme/theme8.xml"/><Relationship Id="rId1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_rels/slideMaster3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33.xml"/><Relationship Id="rId13" Type="http://schemas.openxmlformats.org/officeDocument/2006/relationships/theme" Target="../theme/theme3.xml"/><Relationship Id="rId1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24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/Relationships>
</file>

<file path=ppt/slideMasters/_rels/slideMaster4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46.xml"/><Relationship Id="rId10" Type="http://schemas.openxmlformats.org/officeDocument/2006/relationships/slideLayout" Target="../slideLayouts/slideLayout45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36.xml"/><Relationship Id="rId2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5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2.xml"/><Relationship Id="rId8" Type="http://schemas.openxmlformats.org/officeDocument/2006/relationships/slideLayout" Target="../slideLayouts/slideLayout43.xml"/></Relationships>
</file>

<file path=ppt/slideMasters/_rels/slideMaster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7.xml"/><Relationship Id="rId2" Type="http://schemas.openxmlformats.org/officeDocument/2006/relationships/slideLayout" Target="../slideLayouts/slideLayout48.xml"/><Relationship Id="rId3" Type="http://schemas.openxmlformats.org/officeDocument/2006/relationships/slideLayout" Target="../slideLayouts/slideLayout49.xml"/><Relationship Id="rId4" Type="http://schemas.openxmlformats.org/officeDocument/2006/relationships/slideLayout" Target="../slideLayouts/slideLayout50.xml"/><Relationship Id="rId5" Type="http://schemas.openxmlformats.org/officeDocument/2006/relationships/theme" Target="../theme/theme6.xml"/></Relationships>
</file>

<file path=ppt/slideMasters/_rels/slideMaster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1.xml"/><Relationship Id="rId2" Type="http://schemas.openxmlformats.org/officeDocument/2006/relationships/theme" Target="../theme/theme4.xml"/></Relationships>
</file>

<file path=ppt/slideMasters/_rels/slideMaster7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62.xml"/><Relationship Id="rId10" Type="http://schemas.openxmlformats.org/officeDocument/2006/relationships/slideLayout" Target="../slideLayouts/slideLayout61.xml"/><Relationship Id="rId13" Type="http://schemas.openxmlformats.org/officeDocument/2006/relationships/slideLayout" Target="../slideLayouts/slideLayout64.xml"/><Relationship Id="rId12" Type="http://schemas.openxmlformats.org/officeDocument/2006/relationships/slideLayout" Target="../slideLayouts/slideLayout63.xml"/><Relationship Id="rId1" Type="http://schemas.openxmlformats.org/officeDocument/2006/relationships/slideLayout" Target="../slideLayouts/slideLayout52.xml"/><Relationship Id="rId2" Type="http://schemas.openxmlformats.org/officeDocument/2006/relationships/slideLayout" Target="../slideLayouts/slideLayout53.xml"/><Relationship Id="rId3" Type="http://schemas.openxmlformats.org/officeDocument/2006/relationships/slideLayout" Target="../slideLayouts/slideLayout54.xml"/><Relationship Id="rId4" Type="http://schemas.openxmlformats.org/officeDocument/2006/relationships/slideLayout" Target="../slideLayouts/slideLayout55.xml"/><Relationship Id="rId9" Type="http://schemas.openxmlformats.org/officeDocument/2006/relationships/slideLayout" Target="../slideLayouts/slideLayout60.xml"/><Relationship Id="rId14" Type="http://schemas.openxmlformats.org/officeDocument/2006/relationships/theme" Target="../theme/theme1.xml"/><Relationship Id="rId5" Type="http://schemas.openxmlformats.org/officeDocument/2006/relationships/slideLayout" Target="../slideLayouts/slideLayout56.xml"/><Relationship Id="rId6" Type="http://schemas.openxmlformats.org/officeDocument/2006/relationships/slideLayout" Target="../slideLayouts/slideLayout57.xml"/><Relationship Id="rId7" Type="http://schemas.openxmlformats.org/officeDocument/2006/relationships/slideLayout" Target="../slideLayouts/slideLayout58.xml"/><Relationship Id="rId8" Type="http://schemas.openxmlformats.org/officeDocument/2006/relationships/slideLayout" Target="../slideLayouts/slideLayout59.xml"/></Relationships>
</file>

<file path=ppt/slideMasters/_rels/slideMaster8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84.xml"/><Relationship Id="rId11" Type="http://schemas.openxmlformats.org/officeDocument/2006/relationships/slideLayout" Target="../slideLayouts/slideLayout75.xml"/><Relationship Id="rId10" Type="http://schemas.openxmlformats.org/officeDocument/2006/relationships/slideLayout" Target="../slideLayouts/slideLayout74.xml"/><Relationship Id="rId21" Type="http://schemas.openxmlformats.org/officeDocument/2006/relationships/theme" Target="../theme/theme5.xml"/><Relationship Id="rId13" Type="http://schemas.openxmlformats.org/officeDocument/2006/relationships/slideLayout" Target="../slideLayouts/slideLayout77.xml"/><Relationship Id="rId12" Type="http://schemas.openxmlformats.org/officeDocument/2006/relationships/slideLayout" Target="../slideLayouts/slideLayout76.xml"/><Relationship Id="rId1" Type="http://schemas.openxmlformats.org/officeDocument/2006/relationships/slideLayout" Target="../slideLayouts/slideLayout65.xml"/><Relationship Id="rId2" Type="http://schemas.openxmlformats.org/officeDocument/2006/relationships/slideLayout" Target="../slideLayouts/slideLayout66.xml"/><Relationship Id="rId3" Type="http://schemas.openxmlformats.org/officeDocument/2006/relationships/slideLayout" Target="../slideLayouts/slideLayout67.xml"/><Relationship Id="rId4" Type="http://schemas.openxmlformats.org/officeDocument/2006/relationships/slideLayout" Target="../slideLayouts/slideLayout68.xml"/><Relationship Id="rId9" Type="http://schemas.openxmlformats.org/officeDocument/2006/relationships/slideLayout" Target="../slideLayouts/slideLayout73.xml"/><Relationship Id="rId15" Type="http://schemas.openxmlformats.org/officeDocument/2006/relationships/slideLayout" Target="../slideLayouts/slideLayout79.xml"/><Relationship Id="rId14" Type="http://schemas.openxmlformats.org/officeDocument/2006/relationships/slideLayout" Target="../slideLayouts/slideLayout78.xml"/><Relationship Id="rId17" Type="http://schemas.openxmlformats.org/officeDocument/2006/relationships/slideLayout" Target="../slideLayouts/slideLayout81.xml"/><Relationship Id="rId16" Type="http://schemas.openxmlformats.org/officeDocument/2006/relationships/slideLayout" Target="../slideLayouts/slideLayout80.xml"/><Relationship Id="rId5" Type="http://schemas.openxmlformats.org/officeDocument/2006/relationships/slideLayout" Target="../slideLayouts/slideLayout69.xml"/><Relationship Id="rId19" Type="http://schemas.openxmlformats.org/officeDocument/2006/relationships/slideLayout" Target="../slideLayouts/slideLayout83.xml"/><Relationship Id="rId6" Type="http://schemas.openxmlformats.org/officeDocument/2006/relationships/slideLayout" Target="../slideLayouts/slideLayout70.xml"/><Relationship Id="rId18" Type="http://schemas.openxmlformats.org/officeDocument/2006/relationships/slideLayout" Target="../slideLayouts/slideLayout82.xml"/><Relationship Id="rId7" Type="http://schemas.openxmlformats.org/officeDocument/2006/relationships/slideLayout" Target="../slideLayouts/slideLayout71.xml"/><Relationship Id="rId8" Type="http://schemas.openxmlformats.org/officeDocument/2006/relationships/slideLayout" Target="../slideLayouts/slideLayout7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504000" y="53579"/>
            <a:ext cx="8100000" cy="64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504000" y="972000"/>
            <a:ext cx="8100000" cy="37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96240" lvl="1" marL="914400" marR="0" rtl="0" algn="l"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2640"/>
              <a:buFont typeface="Arial"/>
              <a:buChar char="•"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6"/>
          <p:cNvSpPr txBox="1"/>
          <p:nvPr>
            <p:ph type="title"/>
          </p:nvPr>
        </p:nvSpPr>
        <p:spPr>
          <a:xfrm>
            <a:off x="504000" y="53579"/>
            <a:ext cx="8100000" cy="64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31" name="Google Shape;131;p26"/>
          <p:cNvSpPr txBox="1"/>
          <p:nvPr>
            <p:ph idx="1" type="body"/>
          </p:nvPr>
        </p:nvSpPr>
        <p:spPr>
          <a:xfrm>
            <a:off x="504000" y="972000"/>
            <a:ext cx="8100000" cy="37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96240" lvl="1" marL="914400" marR="0" rtl="0" algn="l"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2640"/>
              <a:buFont typeface="Arial"/>
              <a:buChar char="•"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82" r:id="rId12"/>
  </p:sldLayoutIdLst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39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201" name="Google Shape;201;p39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61950" lvl="0" marL="457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2" name="Google Shape;202;p39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3" name="Google Shape;203;p39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4" name="Google Shape;204;p39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51"/>
          <p:cNvSpPr txBox="1"/>
          <p:nvPr>
            <p:ph type="title"/>
          </p:nvPr>
        </p:nvSpPr>
        <p:spPr>
          <a:xfrm>
            <a:off x="539750" y="250031"/>
            <a:ext cx="8153325" cy="377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24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24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24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24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24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24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24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24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24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76" name="Google Shape;276;p51"/>
          <p:cNvSpPr txBox="1"/>
          <p:nvPr>
            <p:ph idx="1" type="body"/>
          </p:nvPr>
        </p:nvSpPr>
        <p:spPr>
          <a:xfrm>
            <a:off x="533400" y="1144192"/>
            <a:ext cx="8153325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42900" lvl="0" marL="457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orbel"/>
              <a:buChar char="•"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indent="-323850" lvl="1" marL="9144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Times"/>
              <a:buChar char="•"/>
              <a:defRPr b="0" i="0" sz="15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indent="-323850" lvl="2" marL="13716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Times"/>
              <a:buChar char="•"/>
              <a:defRPr b="0" i="0" sz="15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indent="-323850" lvl="3" marL="18288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Times"/>
              <a:buChar char="•"/>
              <a:defRPr b="0" i="0" sz="15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indent="-323850" lvl="4" marL="22860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Times"/>
              <a:buChar char="•"/>
              <a:defRPr b="0" i="0" sz="15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indent="-323850" lvl="5" marL="27432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Times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23850" lvl="6" marL="32004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Times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23850" lvl="7" marL="36576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Times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23850" lvl="8" marL="41148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Times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77" name="Google Shape;277;p51"/>
          <p:cNvSpPr txBox="1"/>
          <p:nvPr>
            <p:ph idx="11" type="ftr"/>
          </p:nvPr>
        </p:nvSpPr>
        <p:spPr>
          <a:xfrm>
            <a:off x="539750" y="4650583"/>
            <a:ext cx="3972375" cy="273825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94" r:id="rId1"/>
    <p:sldLayoutId id="2147483695" r:id="rId2"/>
    <p:sldLayoutId id="2147483696" r:id="rId3"/>
    <p:sldLayoutId id="2147483697" r:id="rId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56"/>
          <p:cNvSpPr txBox="1"/>
          <p:nvPr>
            <p:ph type="title"/>
          </p:nvPr>
        </p:nvSpPr>
        <p:spPr>
          <a:xfrm>
            <a:off x="539750" y="250031"/>
            <a:ext cx="8153400" cy="37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18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18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18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18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18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18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18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18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18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98" name="Google Shape;298;p56"/>
          <p:cNvSpPr txBox="1"/>
          <p:nvPr>
            <p:ph idx="1" type="body"/>
          </p:nvPr>
        </p:nvSpPr>
        <p:spPr>
          <a:xfrm>
            <a:off x="533400" y="1144192"/>
            <a:ext cx="81534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orbel"/>
              <a:buChar char="•"/>
              <a:defRPr b="0" i="0" sz="14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Times"/>
              <a:buChar char="•"/>
              <a:defRPr b="0" i="0" sz="11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Times"/>
              <a:buChar char="•"/>
              <a:defRPr b="0" i="0" sz="11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Times"/>
              <a:buChar char="•"/>
              <a:defRPr b="0" i="0" sz="11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Times"/>
              <a:buChar char="•"/>
              <a:defRPr b="0" i="0" sz="11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Times"/>
              <a:buChar char="•"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Times"/>
              <a:buChar char="•"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Times"/>
              <a:buChar char="•"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Times"/>
              <a:buChar char="•"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98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58"/>
          <p:cNvSpPr txBox="1"/>
          <p:nvPr>
            <p:ph type="title"/>
          </p:nvPr>
        </p:nvSpPr>
        <p:spPr>
          <a:xfrm>
            <a:off x="504000" y="53579"/>
            <a:ext cx="8100000" cy="64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304" name="Google Shape;304;p58"/>
          <p:cNvSpPr txBox="1"/>
          <p:nvPr>
            <p:ph idx="1" type="body"/>
          </p:nvPr>
        </p:nvSpPr>
        <p:spPr>
          <a:xfrm>
            <a:off x="504000" y="972000"/>
            <a:ext cx="8100000" cy="37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65760" lvl="1" marL="914400" marR="0" rtl="0" algn="l"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2160"/>
              <a:buFont typeface="Arial"/>
              <a:buChar char="•"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6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  <p:sldLayoutId id="2147483711" r:id="rId13"/>
  </p:sldLayoutIdLst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72"/>
          <p:cNvSpPr txBox="1"/>
          <p:nvPr>
            <p:ph type="title"/>
          </p:nvPr>
        </p:nvSpPr>
        <p:spPr>
          <a:xfrm>
            <a:off x="504000" y="53579"/>
            <a:ext cx="8100000" cy="64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rebuchet MS"/>
              <a:buNone/>
              <a:defRPr b="0" i="0" sz="32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380" name="Google Shape;380;p72"/>
          <p:cNvSpPr txBox="1"/>
          <p:nvPr>
            <p:ph idx="1" type="body"/>
          </p:nvPr>
        </p:nvSpPr>
        <p:spPr>
          <a:xfrm>
            <a:off x="504000" y="972000"/>
            <a:ext cx="8100000" cy="37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396240" lvl="1" marL="914400" marR="0" rtl="0" algn="l"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2640"/>
              <a:buFont typeface="Trebuchet MS"/>
              <a:buChar char="•"/>
              <a:defRPr b="1" i="0" sz="24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rebuchet MS"/>
              <a:buNone/>
              <a:defRPr b="0" i="0" sz="24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  <p:sldLayoutId id="2147483724" r:id="rId13"/>
    <p:sldLayoutId id="2147483725" r:id="rId14"/>
    <p:sldLayoutId id="2147483726" r:id="rId15"/>
    <p:sldLayoutId id="2147483727" r:id="rId16"/>
    <p:sldLayoutId id="2147483728" r:id="rId17"/>
    <p:sldLayoutId id="2147483729" r:id="rId18"/>
    <p:sldLayoutId id="2147483730" r:id="rId19"/>
    <p:sldLayoutId id="2147483731" r:id="rId2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Relationship Id="rId4" Type="http://schemas.openxmlformats.org/officeDocument/2006/relationships/image" Target="../media/image1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9.png"/><Relationship Id="rId4" Type="http://schemas.openxmlformats.org/officeDocument/2006/relationships/image" Target="../media/image6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0.png"/><Relationship Id="rId4" Type="http://schemas.openxmlformats.org/officeDocument/2006/relationships/image" Target="../media/image19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0.png"/><Relationship Id="rId4" Type="http://schemas.openxmlformats.org/officeDocument/2006/relationships/image" Target="../media/image23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0.png"/><Relationship Id="rId4" Type="http://schemas.openxmlformats.org/officeDocument/2006/relationships/image" Target="../media/image29.jpg"/><Relationship Id="rId5" Type="http://schemas.openxmlformats.org/officeDocument/2006/relationships/image" Target="../media/image33.png"/></Relationships>
</file>

<file path=ppt/slides/_rels/slide6.xml.rels><?xml version="1.0" encoding="UTF-8" standalone="yes"?><Relationships xmlns="http://schemas.openxmlformats.org/package/2006/relationships"><Relationship Id="rId11" Type="http://schemas.openxmlformats.org/officeDocument/2006/relationships/image" Target="../media/image27.png"/><Relationship Id="rId10" Type="http://schemas.openxmlformats.org/officeDocument/2006/relationships/image" Target="../media/image25.png"/><Relationship Id="rId1" Type="http://schemas.openxmlformats.org/officeDocument/2006/relationships/slideLayout" Target="../slideLayouts/slideLayout5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1.jpg"/><Relationship Id="rId4" Type="http://schemas.openxmlformats.org/officeDocument/2006/relationships/image" Target="../media/image22.png"/><Relationship Id="rId9" Type="http://schemas.openxmlformats.org/officeDocument/2006/relationships/image" Target="../media/image31.png"/><Relationship Id="rId5" Type="http://schemas.openxmlformats.org/officeDocument/2006/relationships/image" Target="../media/image28.gif"/><Relationship Id="rId6" Type="http://schemas.openxmlformats.org/officeDocument/2006/relationships/image" Target="../media/image24.png"/><Relationship Id="rId7" Type="http://schemas.openxmlformats.org/officeDocument/2006/relationships/image" Target="../media/image38.png"/><Relationship Id="rId8" Type="http://schemas.openxmlformats.org/officeDocument/2006/relationships/image" Target="../media/image3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5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5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6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9.png"/><Relationship Id="rId4" Type="http://schemas.openxmlformats.org/officeDocument/2006/relationships/image" Target="../media/image66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8.xml"/><Relationship Id="rId2" Type="http://schemas.openxmlformats.org/officeDocument/2006/relationships/notesSlide" Target="../notesSlides/notesSlide15.xml"/><Relationship Id="rId3" Type="http://schemas.openxmlformats.org/officeDocument/2006/relationships/hyperlink" Target="http://www.elixir-europe.org/" TargetMode="External"/><Relationship Id="rId4" Type="http://schemas.openxmlformats.org/officeDocument/2006/relationships/image" Target="../media/image66.png"/><Relationship Id="rId5" Type="http://schemas.openxmlformats.org/officeDocument/2006/relationships/image" Target="../media/image34.gif"/><Relationship Id="rId6" Type="http://schemas.openxmlformats.org/officeDocument/2006/relationships/image" Target="../media/image19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8.xml"/><Relationship Id="rId2" Type="http://schemas.openxmlformats.org/officeDocument/2006/relationships/notesSlide" Target="../notesSlides/notesSlide16.xml"/><Relationship Id="rId3" Type="http://schemas.openxmlformats.org/officeDocument/2006/relationships/hyperlink" Target="http://www.elixir-europe.org/" TargetMode="External"/><Relationship Id="rId4" Type="http://schemas.openxmlformats.org/officeDocument/2006/relationships/image" Target="../media/image66.png"/><Relationship Id="rId5" Type="http://schemas.openxmlformats.org/officeDocument/2006/relationships/image" Target="../media/image77.png"/><Relationship Id="rId6" Type="http://schemas.openxmlformats.org/officeDocument/2006/relationships/image" Target="../media/image43.png"/><Relationship Id="rId7" Type="http://schemas.openxmlformats.org/officeDocument/2006/relationships/image" Target="../media/image37.png"/><Relationship Id="rId8" Type="http://schemas.openxmlformats.org/officeDocument/2006/relationships/image" Target="../media/image42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8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63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40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9.png"/><Relationship Id="rId4" Type="http://schemas.openxmlformats.org/officeDocument/2006/relationships/image" Target="../media/image66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44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44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3.xml"/><Relationship Id="rId3" Type="http://schemas.openxmlformats.org/officeDocument/2006/relationships/hyperlink" Target="https://doi.org/10.1371/journal.pcbi.1007854" TargetMode="External"/><Relationship Id="rId4" Type="http://schemas.openxmlformats.org/officeDocument/2006/relationships/image" Target="../media/image35.png"/><Relationship Id="rId5" Type="http://schemas.openxmlformats.org/officeDocument/2006/relationships/hyperlink" Target="https://doi.org/10.5281/zenodo.3593257" TargetMode="Externa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39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36.png"/><Relationship Id="rId4" Type="http://schemas.openxmlformats.org/officeDocument/2006/relationships/image" Target="../media/image41.png"/><Relationship Id="rId5" Type="http://schemas.openxmlformats.org/officeDocument/2006/relationships/image" Target="../media/image45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46.png"/><Relationship Id="rId4" Type="http://schemas.openxmlformats.org/officeDocument/2006/relationships/image" Target="../media/image56.png"/><Relationship Id="rId5" Type="http://schemas.openxmlformats.org/officeDocument/2006/relationships/image" Target="../media/image48.png"/><Relationship Id="rId6" Type="http://schemas.openxmlformats.org/officeDocument/2006/relationships/image" Target="../media/image47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49.png"/><Relationship Id="rId4" Type="http://schemas.openxmlformats.org/officeDocument/2006/relationships/image" Target="../media/image50.png"/><Relationship Id="rId5" Type="http://schemas.openxmlformats.org/officeDocument/2006/relationships/image" Target="../media/image51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52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55.png"/><Relationship Id="rId4" Type="http://schemas.openxmlformats.org/officeDocument/2006/relationships/image" Target="../media/image62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61.png"/><Relationship Id="rId4" Type="http://schemas.openxmlformats.org/officeDocument/2006/relationships/image" Target="../media/image54.png"/><Relationship Id="rId5" Type="http://schemas.openxmlformats.org/officeDocument/2006/relationships/image" Target="../media/image57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61.png"/><Relationship Id="rId4" Type="http://schemas.openxmlformats.org/officeDocument/2006/relationships/image" Target="../media/image59.png"/><Relationship Id="rId5" Type="http://schemas.openxmlformats.org/officeDocument/2006/relationships/image" Target="../media/image58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74.png"/><Relationship Id="rId4" Type="http://schemas.openxmlformats.org/officeDocument/2006/relationships/image" Target="../media/image65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64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68.png"/><Relationship Id="rId4" Type="http://schemas.openxmlformats.org/officeDocument/2006/relationships/image" Target="../media/image76.png"/><Relationship Id="rId5" Type="http://schemas.openxmlformats.org/officeDocument/2006/relationships/image" Target="../media/image75.png"/><Relationship Id="rId6" Type="http://schemas.openxmlformats.org/officeDocument/2006/relationships/image" Target="../media/image73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35.png"/><Relationship Id="rId4" Type="http://schemas.openxmlformats.org/officeDocument/2006/relationships/image" Target="../media/image67.png"/><Relationship Id="rId5" Type="http://schemas.openxmlformats.org/officeDocument/2006/relationships/image" Target="../media/image70.png"/><Relationship Id="rId6" Type="http://schemas.openxmlformats.org/officeDocument/2006/relationships/image" Target="../media/image69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36.xml"/><Relationship Id="rId3" Type="http://schemas.openxmlformats.org/officeDocument/2006/relationships/hyperlink" Target="https://osf.io/hqj2p/" TargetMode="Externa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72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38.xml"/><Relationship Id="rId3" Type="http://schemas.openxmlformats.org/officeDocument/2006/relationships/hyperlink" Target="https://youtu.be/O0z3jeWebYM" TargetMode="External"/><Relationship Id="rId4" Type="http://schemas.openxmlformats.org/officeDocument/2006/relationships/image" Target="../media/image78.png"/><Relationship Id="rId5" Type="http://schemas.openxmlformats.org/officeDocument/2006/relationships/image" Target="../media/image71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1.jpg"/><Relationship Id="rId4" Type="http://schemas.openxmlformats.org/officeDocument/2006/relationships/image" Target="../media/image12.png"/><Relationship Id="rId5" Type="http://schemas.openxmlformats.org/officeDocument/2006/relationships/hyperlink" Target="https://www.sib.swiss/training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3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p93"/>
          <p:cNvSpPr txBox="1"/>
          <p:nvPr>
            <p:ph type="ctrTitle"/>
          </p:nvPr>
        </p:nvSpPr>
        <p:spPr>
          <a:xfrm>
            <a:off x="504000" y="2934600"/>
            <a:ext cx="8640000" cy="100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Arial"/>
              <a:buNone/>
            </a:pPr>
            <a:r>
              <a:rPr lang="en-GB" sz="3100"/>
              <a:t>Open and FAIR in bioinformatics and training</a:t>
            </a:r>
            <a:endParaRPr sz="3100"/>
          </a:p>
        </p:txBody>
      </p:sp>
      <p:pic>
        <p:nvPicPr>
          <p:cNvPr descr="profile-cover-2017.jpg" id="495" name="Google Shape;495;p93"/>
          <p:cNvPicPr preferRelativeResize="0"/>
          <p:nvPr/>
        </p:nvPicPr>
        <p:blipFill rotWithShape="1">
          <a:blip r:embed="rId3">
            <a:alphaModFix/>
          </a:blip>
          <a:srcRect b="12798" l="1464" r="1463" t="0"/>
          <a:stretch/>
        </p:blipFill>
        <p:spPr>
          <a:xfrm>
            <a:off x="0" y="1"/>
            <a:ext cx="9144000" cy="257174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96" name="Google Shape;496;p93"/>
          <p:cNvCxnSpPr/>
          <p:nvPr/>
        </p:nvCxnSpPr>
        <p:spPr>
          <a:xfrm>
            <a:off x="0" y="2568660"/>
            <a:ext cx="9144000" cy="1191"/>
          </a:xfrm>
          <a:prstGeom prst="straightConnector1">
            <a:avLst/>
          </a:prstGeom>
          <a:noFill/>
          <a:ln cap="flat" cmpd="sng" w="19050">
            <a:solidFill>
              <a:srgbClr val="E30613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descr="sib_logo_trans_background.png" id="497" name="Google Shape;497;p9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448568" y="2464593"/>
            <a:ext cx="99692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498" name="Google Shape;498;p93"/>
          <p:cNvSpPr txBox="1"/>
          <p:nvPr>
            <p:ph idx="1" type="subTitle"/>
          </p:nvPr>
        </p:nvSpPr>
        <p:spPr>
          <a:xfrm>
            <a:off x="504000" y="4115800"/>
            <a:ext cx="8100000" cy="46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</a:pPr>
            <a:r>
              <a:rPr lang="en-GB" sz="1300">
                <a:latin typeface="Cambria"/>
                <a:ea typeface="Cambria"/>
                <a:cs typeface="Cambria"/>
                <a:sym typeface="Cambria"/>
              </a:rPr>
              <a:t>Patricia M. Palagi - Training Lead, SIB Swiss Institute of Bioinformatics</a:t>
            </a:r>
            <a:endParaRPr sz="1300">
              <a:solidFill>
                <a:srgbClr val="FF0000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</a:pPr>
            <a:r>
              <a:t/>
            </a:r>
            <a:endParaRPr sz="1300"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</a:pPr>
            <a:r>
              <a:rPr lang="en-GB" sz="1100">
                <a:latin typeface="Cambria"/>
                <a:ea typeface="Cambria"/>
                <a:cs typeface="Cambria"/>
                <a:sym typeface="Cambria"/>
              </a:rPr>
              <a:t>Open Science Zurich -</a:t>
            </a:r>
            <a:r>
              <a:rPr lang="en-GB" sz="1100">
                <a:latin typeface="Cambria"/>
                <a:ea typeface="Cambria"/>
                <a:cs typeface="Cambria"/>
                <a:sym typeface="Cambria"/>
              </a:rPr>
              <a:t> 4 March 2021</a:t>
            </a:r>
            <a:endParaRPr sz="1100">
              <a:latin typeface="Cambria"/>
              <a:ea typeface="Cambria"/>
              <a:cs typeface="Cambria"/>
              <a:sym typeface="Cambria"/>
            </a:endParaRPr>
          </a:p>
        </p:txBody>
      </p:sp>
      <p:cxnSp>
        <p:nvCxnSpPr>
          <p:cNvPr id="499" name="Google Shape;499;p93"/>
          <p:cNvCxnSpPr/>
          <p:nvPr/>
        </p:nvCxnSpPr>
        <p:spPr>
          <a:xfrm>
            <a:off x="0" y="-1190"/>
            <a:ext cx="9144000" cy="1191"/>
          </a:xfrm>
          <a:prstGeom prst="straightConnector1">
            <a:avLst/>
          </a:prstGeom>
          <a:noFill/>
          <a:ln cap="flat" cmpd="sng" w="19050">
            <a:solidFill>
              <a:srgbClr val="E30613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3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Google Shape;504;p94"/>
          <p:cNvSpPr txBox="1"/>
          <p:nvPr>
            <p:ph type="title"/>
          </p:nvPr>
        </p:nvSpPr>
        <p:spPr>
          <a:xfrm>
            <a:off x="504000" y="53578"/>
            <a:ext cx="8100000" cy="64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GB"/>
              <a:t>Overview</a:t>
            </a:r>
            <a:endParaRPr/>
          </a:p>
        </p:txBody>
      </p:sp>
      <p:pic>
        <p:nvPicPr>
          <p:cNvPr id="505" name="Google Shape;505;p9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1298" y="1923750"/>
            <a:ext cx="1196280" cy="648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06" name="Google Shape;506;p94"/>
          <p:cNvCxnSpPr/>
          <p:nvPr/>
        </p:nvCxnSpPr>
        <p:spPr>
          <a:xfrm flipH="1">
            <a:off x="2072838" y="2704150"/>
            <a:ext cx="480600" cy="7068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07" name="Google Shape;507;p94"/>
          <p:cNvCxnSpPr/>
          <p:nvPr/>
        </p:nvCxnSpPr>
        <p:spPr>
          <a:xfrm>
            <a:off x="3444438" y="2704150"/>
            <a:ext cx="480600" cy="7068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08" name="Google Shape;508;p94"/>
          <p:cNvSpPr txBox="1"/>
          <p:nvPr/>
        </p:nvSpPr>
        <p:spPr>
          <a:xfrm>
            <a:off x="1043100" y="3410950"/>
            <a:ext cx="1574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accent1"/>
                </a:solidFill>
              </a:rPr>
              <a:t>Open resources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509" name="Google Shape;509;p94"/>
          <p:cNvSpPr txBox="1"/>
          <p:nvPr/>
        </p:nvSpPr>
        <p:spPr>
          <a:xfrm>
            <a:off x="3252900" y="3410950"/>
            <a:ext cx="1574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accent1"/>
                </a:solidFill>
              </a:rPr>
              <a:t>SIB Training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510" name="Google Shape;510;p94"/>
          <p:cNvSpPr/>
          <p:nvPr/>
        </p:nvSpPr>
        <p:spPr>
          <a:xfrm>
            <a:off x="696075" y="1702750"/>
            <a:ext cx="4339500" cy="2709300"/>
          </a:xfrm>
          <a:prstGeom prst="ellipse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11" name="Google Shape;511;p94"/>
          <p:cNvGrpSpPr/>
          <p:nvPr/>
        </p:nvGrpSpPr>
        <p:grpSpPr>
          <a:xfrm>
            <a:off x="4350150" y="2496303"/>
            <a:ext cx="3123325" cy="2238947"/>
            <a:chOff x="4350150" y="2496303"/>
            <a:chExt cx="3123325" cy="2238947"/>
          </a:xfrm>
        </p:grpSpPr>
        <p:grpSp>
          <p:nvGrpSpPr>
            <p:cNvPr id="512" name="Google Shape;512;p94"/>
            <p:cNvGrpSpPr/>
            <p:nvPr/>
          </p:nvGrpSpPr>
          <p:grpSpPr>
            <a:xfrm>
              <a:off x="4350150" y="2496303"/>
              <a:ext cx="2304600" cy="1772997"/>
              <a:chOff x="4350150" y="2496303"/>
              <a:chExt cx="2304600" cy="1772997"/>
            </a:xfrm>
          </p:grpSpPr>
          <p:cxnSp>
            <p:nvCxnSpPr>
              <p:cNvPr id="513" name="Google Shape;513;p94"/>
              <p:cNvCxnSpPr>
                <a:stCxn id="514" idx="2"/>
              </p:cNvCxnSpPr>
              <p:nvPr/>
            </p:nvCxnSpPr>
            <p:spPr>
              <a:xfrm>
                <a:off x="6512926" y="2496303"/>
                <a:ext cx="128400" cy="17658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515" name="Google Shape;515;p94"/>
              <p:cNvCxnSpPr/>
              <p:nvPr/>
            </p:nvCxnSpPr>
            <p:spPr>
              <a:xfrm>
                <a:off x="4350150" y="3666600"/>
                <a:ext cx="2304600" cy="6027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sp>
          <p:nvSpPr>
            <p:cNvPr id="516" name="Google Shape;516;p94"/>
            <p:cNvSpPr txBox="1"/>
            <p:nvPr/>
          </p:nvSpPr>
          <p:spPr>
            <a:xfrm>
              <a:off x="5993275" y="4335050"/>
              <a:ext cx="14802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>
                  <a:solidFill>
                    <a:schemeClr val="accent1"/>
                  </a:solidFill>
                </a:rPr>
                <a:t>Open and FAIR</a:t>
              </a:r>
              <a:endParaRPr>
                <a:solidFill>
                  <a:schemeClr val="accent1"/>
                </a:solidFill>
              </a:endParaRPr>
            </a:p>
          </p:txBody>
        </p:sp>
      </p:grpSp>
      <p:pic>
        <p:nvPicPr>
          <p:cNvPr id="514" name="Google Shape;514;p9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93275" y="1713553"/>
            <a:ext cx="1039301" cy="782749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2999"/>
              </a:srgbClr>
            </a:outerShdw>
          </a:effectLst>
        </p:spPr>
      </p:pic>
      <p:cxnSp>
        <p:nvCxnSpPr>
          <p:cNvPr id="517" name="Google Shape;517;p94"/>
          <p:cNvCxnSpPr/>
          <p:nvPr/>
        </p:nvCxnSpPr>
        <p:spPr>
          <a:xfrm>
            <a:off x="4400070" y="2099518"/>
            <a:ext cx="1406400" cy="108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p95"/>
          <p:cNvSpPr txBox="1"/>
          <p:nvPr>
            <p:ph idx="1" type="body"/>
          </p:nvPr>
        </p:nvSpPr>
        <p:spPr>
          <a:xfrm>
            <a:off x="504000" y="1080000"/>
            <a:ext cx="8100000" cy="367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23" name="Google Shape;523;p9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4000" y="-160500"/>
            <a:ext cx="8163275" cy="5482800"/>
          </a:xfrm>
          <a:prstGeom prst="rect">
            <a:avLst/>
          </a:prstGeom>
          <a:noFill/>
          <a:ln>
            <a:noFill/>
          </a:ln>
        </p:spPr>
      </p:pic>
      <p:sp>
        <p:nvSpPr>
          <p:cNvPr id="524" name="Google Shape;524;p95"/>
          <p:cNvSpPr txBox="1"/>
          <p:nvPr/>
        </p:nvSpPr>
        <p:spPr>
          <a:xfrm>
            <a:off x="3186588" y="1326775"/>
            <a:ext cx="2798100" cy="16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rgbClr val="FFFFFF"/>
                </a:solidFill>
              </a:rPr>
              <a:t>Federating researchers and resources in bioinformatics </a:t>
            </a:r>
            <a:endParaRPr sz="2400">
              <a:solidFill>
                <a:srgbClr val="FFFFFF"/>
              </a:solidFill>
            </a:endParaRPr>
          </a:p>
        </p:txBody>
      </p:sp>
      <p:pic>
        <p:nvPicPr>
          <p:cNvPr id="525" name="Google Shape;525;p9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88188" y="0"/>
            <a:ext cx="1429374" cy="7742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9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0" name="Google Shape;530;p9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49900" y="346250"/>
            <a:ext cx="8311247" cy="4553875"/>
          </a:xfrm>
          <a:prstGeom prst="rect">
            <a:avLst/>
          </a:prstGeom>
          <a:noFill/>
          <a:ln>
            <a:noFill/>
          </a:ln>
        </p:spPr>
      </p:pic>
      <p:sp>
        <p:nvSpPr>
          <p:cNvPr id="531" name="Google Shape;531;p96"/>
          <p:cNvSpPr/>
          <p:nvPr/>
        </p:nvSpPr>
        <p:spPr>
          <a:xfrm>
            <a:off x="213875" y="1107976"/>
            <a:ext cx="2149500" cy="1254000"/>
          </a:xfrm>
          <a:prstGeom prst="rect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21 institutional partners </a:t>
            </a:r>
            <a:br>
              <a:rPr b="0" i="0" lang="en-GB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GB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all over Switzerland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32" name="Google Shape;532;p9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3875" y="233750"/>
            <a:ext cx="1238376" cy="6707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6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p97"/>
          <p:cNvSpPr txBox="1"/>
          <p:nvPr>
            <p:ph type="title"/>
          </p:nvPr>
        </p:nvSpPr>
        <p:spPr>
          <a:xfrm>
            <a:off x="504000" y="303498"/>
            <a:ext cx="8100000" cy="3601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E30613"/>
              </a:buClr>
              <a:buSzPts val="3600"/>
              <a:buFont typeface="Trebuchet MS"/>
              <a:buNone/>
            </a:pPr>
            <a:r>
              <a:rPr lang="en-GB" sz="3600">
                <a:solidFill>
                  <a:srgbClr val="E30613"/>
                </a:solidFill>
                <a:latin typeface="Trebuchet MS"/>
                <a:ea typeface="Trebuchet MS"/>
                <a:cs typeface="Trebuchet MS"/>
                <a:sym typeface="Trebuchet MS"/>
              </a:rPr>
              <a:t>The four pillars of SIB’s activities</a:t>
            </a:r>
            <a:endParaRPr sz="3600">
              <a:solidFill>
                <a:srgbClr val="E30613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538" name="Google Shape;538;p9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55761" y="2919284"/>
            <a:ext cx="3070693" cy="1983438"/>
          </a:xfrm>
          <a:prstGeom prst="rect">
            <a:avLst/>
          </a:prstGeom>
          <a:noFill/>
          <a:ln>
            <a:noFill/>
          </a:ln>
        </p:spPr>
      </p:pic>
      <p:pic>
        <p:nvPicPr>
          <p:cNvPr id="539" name="Google Shape;539;p9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705189" y="959326"/>
            <a:ext cx="2995476" cy="1988147"/>
          </a:xfrm>
          <a:prstGeom prst="rect">
            <a:avLst/>
          </a:prstGeom>
          <a:noFill/>
          <a:ln>
            <a:noFill/>
          </a:ln>
        </p:spPr>
      </p:pic>
      <p:pic>
        <p:nvPicPr>
          <p:cNvPr id="540" name="Google Shape;540;p9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93430" y="959326"/>
            <a:ext cx="3018313" cy="39433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5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Google Shape;546;p98"/>
          <p:cNvSpPr txBox="1"/>
          <p:nvPr>
            <p:ph type="title"/>
          </p:nvPr>
        </p:nvSpPr>
        <p:spPr>
          <a:xfrm>
            <a:off x="504000" y="303498"/>
            <a:ext cx="8100000" cy="3601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E30613"/>
              </a:buClr>
              <a:buSzPts val="3600"/>
              <a:buFont typeface="Trebuchet MS"/>
              <a:buNone/>
            </a:pPr>
            <a:r>
              <a:rPr lang="en-GB" sz="3600">
                <a:solidFill>
                  <a:srgbClr val="E30613"/>
                </a:solidFill>
                <a:latin typeface="Trebuchet MS"/>
                <a:ea typeface="Trebuchet MS"/>
                <a:cs typeface="Trebuchet MS"/>
                <a:sym typeface="Trebuchet MS"/>
              </a:rPr>
              <a:t>SIB </a:t>
            </a:r>
            <a:r>
              <a:rPr lang="en-GB" sz="3600">
                <a:solidFill>
                  <a:srgbClr val="E30613"/>
                </a:solidFill>
                <a:latin typeface="Trebuchet MS"/>
                <a:ea typeface="Trebuchet MS"/>
                <a:cs typeface="Trebuchet MS"/>
                <a:sym typeface="Trebuchet MS"/>
              </a:rPr>
              <a:t>Resources - UniProtKB/Swiss-Prot</a:t>
            </a:r>
            <a:endParaRPr sz="3600">
              <a:solidFill>
                <a:srgbClr val="E30613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pSp>
        <p:nvGrpSpPr>
          <p:cNvPr id="547" name="Google Shape;547;p98"/>
          <p:cNvGrpSpPr/>
          <p:nvPr/>
        </p:nvGrpSpPr>
        <p:grpSpPr>
          <a:xfrm>
            <a:off x="3115114" y="1800485"/>
            <a:ext cx="812461" cy="2143895"/>
            <a:chOff x="3255483" y="1543396"/>
            <a:chExt cx="812461" cy="2858527"/>
          </a:xfrm>
        </p:grpSpPr>
        <p:sp>
          <p:nvSpPr>
            <p:cNvPr id="548" name="Google Shape;548;p98"/>
            <p:cNvSpPr/>
            <p:nvPr/>
          </p:nvSpPr>
          <p:spPr>
            <a:xfrm>
              <a:off x="3255483" y="3286919"/>
              <a:ext cx="798155" cy="256994"/>
            </a:xfrm>
            <a:prstGeom prst="leftRightArrow">
              <a:avLst>
                <a:gd fmla="val 50000" name="adj1"/>
                <a:gd fmla="val 49867" name="adj2"/>
              </a:avLst>
            </a:prstGeom>
            <a:gradFill>
              <a:gsLst>
                <a:gs pos="0">
                  <a:srgbClr val="FF7677"/>
                </a:gs>
                <a:gs pos="100000">
                  <a:srgbClr val="FF0000"/>
                </a:gs>
              </a:gsLst>
              <a:lin ang="5400000" scaled="0"/>
            </a:gradFill>
            <a:ln cap="flat" cmpd="sng" w="9525">
              <a:solidFill>
                <a:srgbClr val="E60000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40000" rotWithShape="0" dir="5400000" dist="23000">
                <a:srgbClr val="80808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50"/>
                <a:buFont typeface="Arial"/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549" name="Google Shape;549;p98"/>
            <p:cNvSpPr/>
            <p:nvPr/>
          </p:nvSpPr>
          <p:spPr>
            <a:xfrm>
              <a:off x="3255485" y="1543396"/>
              <a:ext cx="798153" cy="255633"/>
            </a:xfrm>
            <a:prstGeom prst="leftRightArrow">
              <a:avLst>
                <a:gd fmla="val 50000" name="adj1"/>
                <a:gd fmla="val 50133" name="adj2"/>
              </a:avLst>
            </a:prstGeom>
            <a:gradFill>
              <a:gsLst>
                <a:gs pos="0">
                  <a:srgbClr val="FF7677"/>
                </a:gs>
                <a:gs pos="100000">
                  <a:srgbClr val="FF0000"/>
                </a:gs>
              </a:gsLst>
              <a:lin ang="5400000" scaled="0"/>
            </a:gradFill>
            <a:ln cap="flat" cmpd="sng" w="9525">
              <a:solidFill>
                <a:srgbClr val="E60000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40000" rotWithShape="0" dir="5400000" dist="23000">
                <a:srgbClr val="80808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50"/>
                <a:buFont typeface="Arial"/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550" name="Google Shape;550;p98"/>
            <p:cNvSpPr/>
            <p:nvPr/>
          </p:nvSpPr>
          <p:spPr>
            <a:xfrm>
              <a:off x="3255483" y="4146290"/>
              <a:ext cx="798155" cy="255633"/>
            </a:xfrm>
            <a:prstGeom prst="leftRightArrow">
              <a:avLst>
                <a:gd fmla="val 50000" name="adj1"/>
                <a:gd fmla="val 50133" name="adj2"/>
              </a:avLst>
            </a:prstGeom>
            <a:gradFill>
              <a:gsLst>
                <a:gs pos="0">
                  <a:srgbClr val="FF7677"/>
                </a:gs>
                <a:gs pos="100000">
                  <a:srgbClr val="FF0000"/>
                </a:gs>
              </a:gsLst>
              <a:lin ang="5400000" scaled="0"/>
            </a:gradFill>
            <a:ln cap="flat" cmpd="sng" w="9525">
              <a:solidFill>
                <a:srgbClr val="E60000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40000" rotWithShape="0" dir="5400000" dist="23000">
                <a:srgbClr val="80808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50"/>
                <a:buFont typeface="Arial"/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551" name="Google Shape;551;p98"/>
            <p:cNvSpPr/>
            <p:nvPr/>
          </p:nvSpPr>
          <p:spPr>
            <a:xfrm>
              <a:off x="3269789" y="2413439"/>
              <a:ext cx="798155" cy="255633"/>
            </a:xfrm>
            <a:prstGeom prst="leftRightArrow">
              <a:avLst>
                <a:gd fmla="val 50000" name="adj1"/>
                <a:gd fmla="val 50133" name="adj2"/>
              </a:avLst>
            </a:prstGeom>
            <a:gradFill>
              <a:gsLst>
                <a:gs pos="0">
                  <a:srgbClr val="FF7677"/>
                </a:gs>
                <a:gs pos="100000">
                  <a:srgbClr val="FF0000"/>
                </a:gs>
              </a:gsLst>
              <a:lin ang="5400000" scaled="0"/>
            </a:gradFill>
            <a:ln cap="flat" cmpd="sng" w="9525">
              <a:solidFill>
                <a:srgbClr val="E60000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40000" rotWithShape="0" dir="5400000" dist="23000">
                <a:srgbClr val="80808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50"/>
                <a:buFont typeface="Arial"/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</p:grpSp>
      <p:pic>
        <p:nvPicPr>
          <p:cNvPr descr="http://viralzone.expasy.org/images/viralzone/viralzone.jpg" id="552" name="Google Shape;552;p9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62694" y="3668309"/>
            <a:ext cx="1104770" cy="306881"/>
          </a:xfrm>
          <a:prstGeom prst="rect">
            <a:avLst/>
          </a:prstGeom>
          <a:noFill/>
          <a:ln>
            <a:noFill/>
          </a:ln>
          <a:effectLst>
            <a:outerShdw blurRad="50800" rotWithShape="0" algn="t" dir="5400000" dist="38100">
              <a:srgbClr val="000000">
                <a:alpha val="40000"/>
              </a:srgbClr>
            </a:outerShdw>
          </a:effectLst>
        </p:spPr>
      </p:pic>
      <p:pic>
        <p:nvPicPr>
          <p:cNvPr descr="HAMAP logo" id="553" name="Google Shape;553;p9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640879" y="1740004"/>
            <a:ext cx="399949" cy="300584"/>
          </a:xfrm>
          <a:prstGeom prst="rect">
            <a:avLst/>
          </a:prstGeom>
          <a:noFill/>
          <a:ln>
            <a:noFill/>
          </a:ln>
          <a:effectLst>
            <a:outerShdw blurRad="50800" rotWithShape="0" algn="t" dir="5400000" dist="38100">
              <a:srgbClr val="000000">
                <a:alpha val="40000"/>
              </a:srgbClr>
            </a:outerShdw>
          </a:effectLst>
        </p:spPr>
      </p:pic>
      <p:pic>
        <p:nvPicPr>
          <p:cNvPr descr="Prosite logo" id="554" name="Google Shape;554;p9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269152" y="1758519"/>
            <a:ext cx="615850" cy="284239"/>
          </a:xfrm>
          <a:prstGeom prst="rect">
            <a:avLst/>
          </a:prstGeom>
          <a:noFill/>
          <a:ln>
            <a:noFill/>
          </a:ln>
          <a:effectLst>
            <a:outerShdw blurRad="50800" rotWithShape="0" algn="t" dir="5400000" dist="38100">
              <a:srgbClr val="000000">
                <a:alpha val="40000"/>
              </a:srgbClr>
            </a:outerShdw>
          </a:effectLst>
        </p:spPr>
      </p:pic>
      <p:pic>
        <p:nvPicPr>
          <p:cNvPr descr="Rhea logo" id="555" name="Google Shape;555;p9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621080" y="2409733"/>
            <a:ext cx="572159" cy="277514"/>
          </a:xfrm>
          <a:prstGeom prst="rect">
            <a:avLst/>
          </a:prstGeom>
          <a:noFill/>
          <a:ln>
            <a:noFill/>
          </a:ln>
          <a:effectLst>
            <a:outerShdw blurRad="50800" rotWithShape="0" algn="t" dir="5400000" dist="38100">
              <a:srgbClr val="000000">
                <a:alpha val="40000"/>
              </a:srgbClr>
            </a:outerShdw>
          </a:effectLst>
        </p:spPr>
      </p:pic>
      <p:pic>
        <p:nvPicPr>
          <p:cNvPr id="556" name="Google Shape;556;p98"/>
          <p:cNvPicPr preferRelativeResize="0"/>
          <p:nvPr/>
        </p:nvPicPr>
        <p:blipFill rotWithShape="1">
          <a:blip r:embed="rId7">
            <a:alphaModFix/>
          </a:blip>
          <a:srcRect b="69928" l="30110" r="30467" t="18691"/>
          <a:stretch/>
        </p:blipFill>
        <p:spPr>
          <a:xfrm>
            <a:off x="6578225" y="3111800"/>
            <a:ext cx="1494451" cy="2061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50800" rotWithShape="0" algn="t" dir="5400000" dist="38100">
              <a:srgbClr val="000000">
                <a:alpha val="40000"/>
              </a:srgbClr>
            </a:outerShdw>
          </a:effectLst>
        </p:spPr>
      </p:pic>
      <p:grpSp>
        <p:nvGrpSpPr>
          <p:cNvPr id="557" name="Google Shape;557;p98"/>
          <p:cNvGrpSpPr/>
          <p:nvPr/>
        </p:nvGrpSpPr>
        <p:grpSpPr>
          <a:xfrm>
            <a:off x="899592" y="1696867"/>
            <a:ext cx="2202956" cy="2333045"/>
            <a:chOff x="856876" y="1405239"/>
            <a:chExt cx="2202956" cy="3110727"/>
          </a:xfrm>
        </p:grpSpPr>
        <p:sp>
          <p:nvSpPr>
            <p:cNvPr id="558" name="Google Shape;558;p98"/>
            <p:cNvSpPr/>
            <p:nvPr/>
          </p:nvSpPr>
          <p:spPr>
            <a:xfrm>
              <a:off x="856876" y="1405239"/>
              <a:ext cx="2202956" cy="3110727"/>
            </a:xfrm>
            <a:prstGeom prst="rect">
              <a:avLst/>
            </a:prstGeom>
            <a:solidFill>
              <a:srgbClr val="989898"/>
            </a:solidFill>
            <a:ln>
              <a:noFill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Trebuchet MS"/>
                <a:buNone/>
              </a:pPr>
              <a:r>
                <a:rPr b="0" i="0" lang="en-GB" sz="1600" u="none" cap="none" strike="noStrike">
                  <a:solidFill>
                    <a:srgbClr val="FFFFFF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Protein sequences and functional annotation</a:t>
              </a:r>
              <a:endParaRPr/>
            </a:p>
          </p:txBody>
        </p:sp>
        <p:pic>
          <p:nvPicPr>
            <p:cNvPr descr="PIR" id="559" name="Google Shape;559;p98"/>
            <p:cNvPicPr preferRelativeResize="0"/>
            <p:nvPr/>
          </p:nvPicPr>
          <p:blipFill rotWithShape="1">
            <a:blip r:embed="rId8">
              <a:alphaModFix/>
            </a:blip>
            <a:srcRect b="19433" l="24724" r="25063" t="17138"/>
            <a:stretch/>
          </p:blipFill>
          <p:spPr>
            <a:xfrm>
              <a:off x="2441052" y="3918410"/>
              <a:ext cx="480330" cy="45183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560" name="Google Shape;560;p98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7166656" y="2322830"/>
            <a:ext cx="692722" cy="20609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osite logo" id="561" name="Google Shape;561;p9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269152" y="1748177"/>
            <a:ext cx="615850" cy="284239"/>
          </a:xfrm>
          <a:prstGeom prst="rect">
            <a:avLst/>
          </a:prstGeom>
          <a:noFill/>
          <a:ln>
            <a:noFill/>
          </a:ln>
          <a:effectLst>
            <a:outerShdw blurRad="50800" rotWithShape="0" algn="t" dir="5400000" dist="38100">
              <a:srgbClr val="000000">
                <a:alpha val="40000"/>
              </a:srgbClr>
            </a:outerShdw>
          </a:effectLst>
        </p:spPr>
      </p:pic>
      <p:grpSp>
        <p:nvGrpSpPr>
          <p:cNvPr id="562" name="Google Shape;562;p98"/>
          <p:cNvGrpSpPr/>
          <p:nvPr/>
        </p:nvGrpSpPr>
        <p:grpSpPr>
          <a:xfrm>
            <a:off x="3936464" y="1707653"/>
            <a:ext cx="2508106" cy="2321073"/>
            <a:chOff x="4220850" y="1419621"/>
            <a:chExt cx="2508106" cy="3094764"/>
          </a:xfrm>
        </p:grpSpPr>
        <p:sp>
          <p:nvSpPr>
            <p:cNvPr id="563" name="Google Shape;563;p98"/>
            <p:cNvSpPr/>
            <p:nvPr/>
          </p:nvSpPr>
          <p:spPr>
            <a:xfrm>
              <a:off x="4220850" y="1419621"/>
              <a:ext cx="2508106" cy="503183"/>
            </a:xfrm>
            <a:prstGeom prst="rect">
              <a:avLst/>
            </a:prstGeom>
            <a:solidFill>
              <a:srgbClr val="989898"/>
            </a:solidFill>
            <a:ln>
              <a:noFill/>
            </a:ln>
            <a:effectLst>
              <a:outerShdw blurRad="40000" rotWithShape="0" dir="5400000" dist="23000">
                <a:srgbClr val="80808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Trebuchet MS"/>
                <a:buNone/>
              </a:pPr>
              <a:r>
                <a:rPr b="0" i="0" lang="en-GB" sz="1600" u="none" cap="none" strike="noStrike">
                  <a:solidFill>
                    <a:srgbClr val="FFFFFF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Genome annotation</a:t>
              </a:r>
              <a:endParaRPr/>
            </a:p>
          </p:txBody>
        </p:sp>
        <p:sp>
          <p:nvSpPr>
            <p:cNvPr id="564" name="Google Shape;564;p98"/>
            <p:cNvSpPr/>
            <p:nvPr/>
          </p:nvSpPr>
          <p:spPr>
            <a:xfrm>
              <a:off x="4220850" y="2285505"/>
              <a:ext cx="2508106" cy="511501"/>
            </a:xfrm>
            <a:prstGeom prst="rect">
              <a:avLst/>
            </a:prstGeom>
            <a:solidFill>
              <a:srgbClr val="989898"/>
            </a:solidFill>
            <a:ln>
              <a:noFill/>
            </a:ln>
            <a:effectLst>
              <a:outerShdw blurRad="40000" rotWithShape="0" dir="5400000" dist="23000">
                <a:srgbClr val="80808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Trebuchet MS"/>
                <a:buNone/>
              </a:pPr>
              <a:r>
                <a:rPr b="0" i="0" lang="en-GB" sz="1600" u="none" cap="none" strike="noStrike">
                  <a:solidFill>
                    <a:srgbClr val="FFFFFF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Enzymes and reactions</a:t>
              </a:r>
              <a:endParaRPr/>
            </a:p>
          </p:txBody>
        </p:sp>
        <p:sp>
          <p:nvSpPr>
            <p:cNvPr id="565" name="Google Shape;565;p98"/>
            <p:cNvSpPr/>
            <p:nvPr/>
          </p:nvSpPr>
          <p:spPr>
            <a:xfrm>
              <a:off x="4220850" y="3159707"/>
              <a:ext cx="2508106" cy="511419"/>
            </a:xfrm>
            <a:prstGeom prst="rect">
              <a:avLst/>
            </a:prstGeom>
            <a:solidFill>
              <a:srgbClr val="989898"/>
            </a:solidFill>
            <a:ln>
              <a:noFill/>
            </a:ln>
            <a:effectLst>
              <a:outerShdw blurRad="40000" rotWithShape="0" dir="5400000" dist="23000">
                <a:srgbClr val="80808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Trebuchet MS"/>
                <a:buNone/>
              </a:pPr>
              <a:r>
                <a:rPr b="0" i="0" lang="en-GB" sz="1600" u="none" cap="none" strike="noStrike">
                  <a:solidFill>
                    <a:srgbClr val="FFFFFF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Lipids and biology</a:t>
              </a:r>
              <a:endParaRPr/>
            </a:p>
          </p:txBody>
        </p:sp>
        <p:sp>
          <p:nvSpPr>
            <p:cNvPr id="566" name="Google Shape;566;p98"/>
            <p:cNvSpPr/>
            <p:nvPr/>
          </p:nvSpPr>
          <p:spPr>
            <a:xfrm>
              <a:off x="4220850" y="4033827"/>
              <a:ext cx="2508106" cy="480558"/>
            </a:xfrm>
            <a:prstGeom prst="rect">
              <a:avLst/>
            </a:prstGeom>
            <a:solidFill>
              <a:srgbClr val="989898"/>
            </a:solidFill>
            <a:ln>
              <a:noFill/>
            </a:ln>
            <a:effectLst>
              <a:outerShdw blurRad="40000" rotWithShape="0" dir="5400000" dist="23000">
                <a:srgbClr val="80808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Arial"/>
                <a:buNone/>
              </a:pPr>
              <a:r>
                <a:t/>
              </a:r>
              <a:endParaRPr b="0" i="0" sz="1600" u="none" cap="none" strike="noStrik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Trebuchet MS"/>
                <a:buNone/>
              </a:pPr>
              <a:r>
                <a:rPr b="0" i="0" lang="en-GB" sz="1600" u="none" cap="none" strike="noStrike">
                  <a:solidFill>
                    <a:srgbClr val="FFFFFF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Viral biology</a:t>
              </a:r>
              <a:endParaRPr/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Arial"/>
                <a:buNone/>
              </a:pPr>
              <a:r>
                <a:t/>
              </a:r>
              <a:endParaRPr b="0" i="0" sz="1600" u="none" cap="none" strike="noStrik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567" name="Google Shape;567;p98"/>
            <p:cNvSpPr/>
            <p:nvPr/>
          </p:nvSpPr>
          <p:spPr>
            <a:xfrm rot="5400000">
              <a:off x="5317205" y="2844713"/>
              <a:ext cx="315397" cy="255633"/>
            </a:xfrm>
            <a:prstGeom prst="leftRightArrow">
              <a:avLst>
                <a:gd fmla="val 33101" name="adj1"/>
                <a:gd fmla="val 50133" name="adj2"/>
              </a:avLst>
            </a:prstGeom>
            <a:gradFill>
              <a:gsLst>
                <a:gs pos="0">
                  <a:srgbClr val="FF7677"/>
                </a:gs>
                <a:gs pos="100000">
                  <a:srgbClr val="FF0000"/>
                </a:gs>
              </a:gsLst>
              <a:lin ang="5400000" scaled="0"/>
            </a:gradFill>
            <a:ln cap="flat" cmpd="sng" w="9525">
              <a:solidFill>
                <a:srgbClr val="E60000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40000" rotWithShape="0" dir="5400000" dist="23000">
                <a:srgbClr val="80808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Arial"/>
                <a:buNone/>
              </a:pPr>
              <a:r>
                <a:t/>
              </a:r>
              <a:endParaRPr b="0" i="0" sz="1600" u="none" cap="none" strike="noStrik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568" name="Google Shape;568;p98"/>
            <p:cNvSpPr/>
            <p:nvPr/>
          </p:nvSpPr>
          <p:spPr>
            <a:xfrm rot="5400000">
              <a:off x="5317205" y="1968492"/>
              <a:ext cx="315397" cy="255633"/>
            </a:xfrm>
            <a:prstGeom prst="leftRightArrow">
              <a:avLst>
                <a:gd fmla="val 33101" name="adj1"/>
                <a:gd fmla="val 50133" name="adj2"/>
              </a:avLst>
            </a:prstGeom>
            <a:gradFill>
              <a:gsLst>
                <a:gs pos="0">
                  <a:srgbClr val="FF7677"/>
                </a:gs>
                <a:gs pos="100000">
                  <a:srgbClr val="FF0000"/>
                </a:gs>
              </a:gsLst>
              <a:lin ang="5400000" scaled="0"/>
            </a:gradFill>
            <a:ln cap="flat" cmpd="sng" w="9525">
              <a:solidFill>
                <a:srgbClr val="E60000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40000" rotWithShape="0" dir="5400000" dist="23000">
                <a:srgbClr val="80808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Arial"/>
                <a:buNone/>
              </a:pPr>
              <a:r>
                <a:t/>
              </a:r>
              <a:endParaRPr b="0" i="0" sz="1600" u="none" cap="none" strike="noStrik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</p:grpSp>
      <p:pic>
        <p:nvPicPr>
          <p:cNvPr descr="UniProt, programmatically | EMBL-EBI Train online" id="569" name="Google Shape;569;p98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1212120" y="1927164"/>
            <a:ext cx="1258319" cy="57600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MBL-EBI | Drupal.org" id="570" name="Google Shape;570;p98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992337" y="3605042"/>
            <a:ext cx="1014736" cy="3155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5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Google Shape;576;p99"/>
          <p:cNvSpPr txBox="1"/>
          <p:nvPr>
            <p:ph type="title"/>
          </p:nvPr>
        </p:nvSpPr>
        <p:spPr>
          <a:xfrm>
            <a:off x="504000" y="303498"/>
            <a:ext cx="8100000" cy="3601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E30613"/>
              </a:buClr>
              <a:buSzPts val="3600"/>
              <a:buFont typeface="Trebuchet MS"/>
              <a:buNone/>
            </a:pPr>
            <a:r>
              <a:rPr lang="en-GB"/>
              <a:t>UniProtKB/Swiss-Prot</a:t>
            </a:r>
            <a:endParaRPr/>
          </a:p>
        </p:txBody>
      </p:sp>
      <p:sp>
        <p:nvSpPr>
          <p:cNvPr id="577" name="Google Shape;577;p99"/>
          <p:cNvSpPr/>
          <p:nvPr/>
        </p:nvSpPr>
        <p:spPr>
          <a:xfrm>
            <a:off x="1824823" y="1821743"/>
            <a:ext cx="5458353" cy="2075448"/>
          </a:xfrm>
          <a:prstGeom prst="rect">
            <a:avLst/>
          </a:prstGeom>
          <a:solidFill>
            <a:schemeClr val="accent5"/>
          </a:solidFill>
          <a:ln>
            <a:noFill/>
          </a:ln>
          <a:effectLst>
            <a:outerShdw blurRad="50800" rotWithShape="0" algn="t" dir="54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Trebuchet MS"/>
              <a:buNone/>
            </a:pPr>
            <a:r>
              <a:rPr b="0" i="0" lang="en-GB" sz="4400" u="none" cap="none" strike="noStrik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&gt;570,000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Trebuchet MS"/>
              <a:buNone/>
            </a:pPr>
            <a:r>
              <a:rPr b="0" i="0" lang="en-GB" sz="4400" u="none" cap="none" strike="noStrik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expert curated</a:t>
            </a:r>
            <a:endParaRPr b="0" i="0" sz="4400" u="none" cap="none" strike="noStrik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Trebuchet MS"/>
              <a:buNone/>
            </a:pPr>
            <a:r>
              <a:rPr b="0" i="0" lang="en-GB" sz="4400" u="none" cap="none" strike="noStrik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protein sequences</a:t>
            </a:r>
            <a:endParaRPr b="0" i="0" sz="3600" u="none" cap="none" strike="noStrik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578" name="Google Shape;578;p9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60269" y="83764"/>
            <a:ext cx="1266673" cy="5799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3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" name="Google Shape;584;p100"/>
          <p:cNvSpPr txBox="1"/>
          <p:nvPr>
            <p:ph type="title"/>
          </p:nvPr>
        </p:nvSpPr>
        <p:spPr>
          <a:xfrm>
            <a:off x="504000" y="303498"/>
            <a:ext cx="8100000" cy="3601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E30613"/>
              </a:buClr>
              <a:buSzPts val="3600"/>
              <a:buFont typeface="Trebuchet MS"/>
              <a:buNone/>
            </a:pPr>
            <a:r>
              <a:rPr lang="en-GB"/>
              <a:t>UniProtKB/Swiss-Prot</a:t>
            </a:r>
            <a:endParaRPr/>
          </a:p>
        </p:txBody>
      </p:sp>
      <p:sp>
        <p:nvSpPr>
          <p:cNvPr id="585" name="Google Shape;585;p100"/>
          <p:cNvSpPr/>
          <p:nvPr/>
        </p:nvSpPr>
        <p:spPr>
          <a:xfrm>
            <a:off x="1824823" y="1821743"/>
            <a:ext cx="5458353" cy="2075448"/>
          </a:xfrm>
          <a:prstGeom prst="rect">
            <a:avLst/>
          </a:prstGeom>
          <a:solidFill>
            <a:schemeClr val="accent5"/>
          </a:solidFill>
          <a:ln>
            <a:noFill/>
          </a:ln>
          <a:effectLst>
            <a:outerShdw blurRad="50800" rotWithShape="0" algn="t" dir="54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Trebuchet MS"/>
              <a:buNone/>
            </a:pPr>
            <a:r>
              <a:rPr b="0" i="0" lang="en-GB" sz="4400" u="none" cap="none" strike="noStrik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&gt;950,000 users</a:t>
            </a:r>
            <a:br>
              <a:rPr b="0" i="0" lang="en-GB" sz="4400" u="none" cap="none" strike="noStrik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0" i="0" lang="en-GB" sz="4400" u="none" cap="none" strike="noStrik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per month</a:t>
            </a:r>
            <a:endParaRPr/>
          </a:p>
        </p:txBody>
      </p:sp>
      <p:pic>
        <p:nvPicPr>
          <p:cNvPr id="586" name="Google Shape;586;p10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60269" y="83764"/>
            <a:ext cx="1266673" cy="579923"/>
          </a:xfrm>
          <a:prstGeom prst="rect">
            <a:avLst/>
          </a:prstGeom>
          <a:noFill/>
          <a:ln>
            <a:noFill/>
          </a:ln>
        </p:spPr>
      </p:pic>
      <p:sp>
        <p:nvSpPr>
          <p:cNvPr id="587" name="Google Shape;587;p100"/>
          <p:cNvSpPr/>
          <p:nvPr/>
        </p:nvSpPr>
        <p:spPr>
          <a:xfrm>
            <a:off x="2483776" y="4191925"/>
            <a:ext cx="5105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800" u="none" cap="none" strike="noStrike">
                <a:solidFill>
                  <a:srgbClr val="333333"/>
                </a:solidFill>
                <a:latin typeface="Trebuchet MS"/>
                <a:ea typeface="Trebuchet MS"/>
                <a:cs typeface="Trebuchet MS"/>
                <a:sym typeface="Trebuchet MS"/>
              </a:rPr>
              <a:t>Search, browse, download, API, SPARQL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2" name="Google Shape;592;p10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98436" y="0"/>
            <a:ext cx="7647362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6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7" name="Google Shape;597;p102"/>
          <p:cNvSpPr txBox="1"/>
          <p:nvPr>
            <p:ph type="title"/>
          </p:nvPr>
        </p:nvSpPr>
        <p:spPr>
          <a:xfrm>
            <a:off x="522000" y="1653648"/>
            <a:ext cx="8100000" cy="243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E30613"/>
              </a:buClr>
              <a:buSzPts val="4000"/>
              <a:buFont typeface="Trebuchet MS"/>
              <a:buNone/>
            </a:pPr>
            <a:r>
              <a:rPr lang="en-GB" sz="4000">
                <a:solidFill>
                  <a:srgbClr val="E30613"/>
                </a:solidFill>
                <a:latin typeface="Trebuchet MS"/>
                <a:ea typeface="Trebuchet MS"/>
                <a:cs typeface="Trebuchet MS"/>
                <a:sym typeface="Trebuchet MS"/>
              </a:rPr>
              <a:t>Training for life and health scientists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Google Shape;602;p103"/>
          <p:cNvSpPr txBox="1"/>
          <p:nvPr>
            <p:ph type="title"/>
          </p:nvPr>
        </p:nvSpPr>
        <p:spPr>
          <a:xfrm>
            <a:off x="504000" y="53579"/>
            <a:ext cx="8100000" cy="64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GB"/>
              <a:t>SIB Training </a:t>
            </a:r>
            <a:endParaRPr/>
          </a:p>
        </p:txBody>
      </p:sp>
      <p:sp>
        <p:nvSpPr>
          <p:cNvPr id="603" name="Google Shape;603;p103"/>
          <p:cNvSpPr txBox="1"/>
          <p:nvPr>
            <p:ph idx="1" type="body"/>
          </p:nvPr>
        </p:nvSpPr>
        <p:spPr>
          <a:xfrm>
            <a:off x="262800" y="897564"/>
            <a:ext cx="3600000" cy="64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GB"/>
              <a:t>TO WHOM</a:t>
            </a:r>
            <a:endParaRPr/>
          </a:p>
        </p:txBody>
      </p:sp>
      <p:cxnSp>
        <p:nvCxnSpPr>
          <p:cNvPr id="604" name="Google Shape;604;p103"/>
          <p:cNvCxnSpPr/>
          <p:nvPr/>
        </p:nvCxnSpPr>
        <p:spPr>
          <a:xfrm>
            <a:off x="262800" y="1584017"/>
            <a:ext cx="3600000" cy="1200"/>
          </a:xfrm>
          <a:prstGeom prst="straightConnector1">
            <a:avLst/>
          </a:prstGeom>
          <a:noFill/>
          <a:ln cap="flat" cmpd="sng" w="9525">
            <a:solidFill>
              <a:srgbClr val="575757"/>
            </a:solidFill>
            <a:prstDash val="solid"/>
            <a:round/>
            <a:headEnd len="med" w="med" type="oval"/>
            <a:tailEnd len="med" w="med" type="oval"/>
          </a:ln>
        </p:spPr>
      </p:cxnSp>
      <p:cxnSp>
        <p:nvCxnSpPr>
          <p:cNvPr id="605" name="Google Shape;605;p103"/>
          <p:cNvCxnSpPr/>
          <p:nvPr/>
        </p:nvCxnSpPr>
        <p:spPr>
          <a:xfrm rot="5400000">
            <a:off x="1822386" y="1804817"/>
            <a:ext cx="443100" cy="1500"/>
          </a:xfrm>
          <a:prstGeom prst="straightConnector1">
            <a:avLst/>
          </a:prstGeom>
          <a:noFill/>
          <a:ln cap="flat" cmpd="sng" w="9525">
            <a:solidFill>
              <a:srgbClr val="575757"/>
            </a:solidFill>
            <a:prstDash val="solid"/>
            <a:round/>
            <a:headEnd len="sm" w="sm" type="none"/>
            <a:tailEnd len="med" w="med" type="oval"/>
          </a:ln>
        </p:spPr>
      </p:cxnSp>
      <p:sp>
        <p:nvSpPr>
          <p:cNvPr id="606" name="Google Shape;606;p103"/>
          <p:cNvSpPr/>
          <p:nvPr/>
        </p:nvSpPr>
        <p:spPr>
          <a:xfrm>
            <a:off x="504000" y="2065519"/>
            <a:ext cx="3816300" cy="20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1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-"/>
            </a:pPr>
            <a:r>
              <a:rPr b="0" i="0" lang="en-GB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PhD</a:t>
            </a:r>
            <a:endParaRPr/>
          </a:p>
          <a:p>
            <a:pPr indent="-342900" lvl="1" marL="342900" marR="0" rtl="0" algn="l"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-"/>
            </a:pPr>
            <a:r>
              <a:rPr b="0" i="0" lang="en-GB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Postdocs</a:t>
            </a:r>
            <a:endParaRPr/>
          </a:p>
          <a:p>
            <a:pPr indent="-342900" lvl="1" marL="342900" marR="0" rtl="0" algn="l"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-"/>
            </a:pPr>
            <a:r>
              <a:rPr b="0" i="0" lang="en-GB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PI</a:t>
            </a:r>
            <a:endParaRPr/>
          </a:p>
          <a:p>
            <a:pPr indent="-342900" lvl="1" marL="342900" marR="0" rtl="0" algn="l"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-"/>
            </a:pPr>
            <a:r>
              <a:rPr b="0" i="0" lang="en-GB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Staff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1" marL="342900" marR="0" rtl="0" algn="l"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-"/>
            </a:pPr>
            <a:r>
              <a:rPr lang="en-GB" sz="2400">
                <a:solidFill>
                  <a:schemeClr val="dk1"/>
                </a:solidFill>
              </a:rPr>
              <a:t>Academia and Industry</a:t>
            </a:r>
            <a:r>
              <a:rPr b="0" i="0" lang="en-GB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br>
              <a:rPr b="0" i="0" lang="en-GB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7" name="Google Shape;607;p103"/>
          <p:cNvSpPr txBox="1"/>
          <p:nvPr>
            <p:ph idx="1" type="body"/>
          </p:nvPr>
        </p:nvSpPr>
        <p:spPr>
          <a:xfrm>
            <a:off x="4932440" y="897564"/>
            <a:ext cx="3600000" cy="64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GB"/>
              <a:t>WHAT FORMAT</a:t>
            </a:r>
            <a:endParaRPr/>
          </a:p>
        </p:txBody>
      </p:sp>
      <p:cxnSp>
        <p:nvCxnSpPr>
          <p:cNvPr id="608" name="Google Shape;608;p103"/>
          <p:cNvCxnSpPr/>
          <p:nvPr/>
        </p:nvCxnSpPr>
        <p:spPr>
          <a:xfrm>
            <a:off x="4932440" y="1584017"/>
            <a:ext cx="3600000" cy="1191"/>
          </a:xfrm>
          <a:prstGeom prst="straightConnector1">
            <a:avLst/>
          </a:prstGeom>
          <a:noFill/>
          <a:ln cap="flat" cmpd="sng" w="9525">
            <a:solidFill>
              <a:srgbClr val="575757"/>
            </a:solidFill>
            <a:prstDash val="solid"/>
            <a:round/>
            <a:headEnd len="med" w="med" type="oval"/>
            <a:tailEnd len="med" w="med" type="oval"/>
          </a:ln>
        </p:spPr>
      </p:cxnSp>
      <p:cxnSp>
        <p:nvCxnSpPr>
          <p:cNvPr id="609" name="Google Shape;609;p103"/>
          <p:cNvCxnSpPr/>
          <p:nvPr/>
        </p:nvCxnSpPr>
        <p:spPr>
          <a:xfrm rot="5400000">
            <a:off x="6492001" y="1804753"/>
            <a:ext cx="443061" cy="1588"/>
          </a:xfrm>
          <a:prstGeom prst="straightConnector1">
            <a:avLst/>
          </a:prstGeom>
          <a:noFill/>
          <a:ln cap="flat" cmpd="sng" w="9525">
            <a:solidFill>
              <a:srgbClr val="575757"/>
            </a:solidFill>
            <a:prstDash val="solid"/>
            <a:round/>
            <a:headEnd len="sm" w="sm" type="none"/>
            <a:tailEnd len="med" w="med" type="oval"/>
          </a:ln>
        </p:spPr>
      </p:cxnSp>
      <p:sp>
        <p:nvSpPr>
          <p:cNvPr id="610" name="Google Shape;610;p103"/>
          <p:cNvSpPr/>
          <p:nvPr/>
        </p:nvSpPr>
        <p:spPr>
          <a:xfrm>
            <a:off x="4914449" y="1874675"/>
            <a:ext cx="4460700" cy="211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1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-"/>
            </a:pPr>
            <a:r>
              <a:rPr lang="en-GB" sz="2400">
                <a:solidFill>
                  <a:schemeClr val="dk1"/>
                </a:solidFill>
              </a:rPr>
              <a:t>1 to 5-day </a:t>
            </a:r>
            <a:r>
              <a:rPr b="0" i="0" lang="en-GB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courses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9144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</a:endParaRPr>
          </a:p>
          <a:p>
            <a:pPr indent="-381000" lvl="0" marL="3600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-"/>
            </a:pPr>
            <a:r>
              <a:rPr lang="en-GB" sz="2400">
                <a:solidFill>
                  <a:schemeClr val="dk1"/>
                </a:solidFill>
              </a:rPr>
              <a:t>Face-to-face or streamed </a:t>
            </a:r>
            <a:endParaRPr sz="2400">
              <a:solidFill>
                <a:schemeClr val="dk1"/>
              </a:solidFill>
            </a:endParaRPr>
          </a:p>
          <a:p>
            <a:pPr indent="-342900" lvl="1" marL="342900" marR="0" rtl="0" algn="l"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-"/>
            </a:pPr>
            <a:r>
              <a:rPr lang="en-GB" sz="2400">
                <a:solidFill>
                  <a:schemeClr val="dk1"/>
                </a:solidFill>
              </a:rPr>
              <a:t>Emphasis</a:t>
            </a:r>
            <a:r>
              <a:rPr b="0" i="0" lang="en-GB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on practical learning</a:t>
            </a:r>
            <a:endParaRPr/>
          </a:p>
          <a:p>
            <a:pPr indent="-342900" lvl="1" marL="342900" marR="0" rtl="0" algn="l"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-"/>
            </a:pPr>
            <a:r>
              <a:rPr b="0" i="0" lang="en-GB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Few </a:t>
            </a:r>
            <a:r>
              <a:rPr lang="en-GB" sz="2400">
                <a:solidFill>
                  <a:schemeClr val="dk1"/>
                </a:solidFill>
              </a:rPr>
              <a:t>asynchronous </a:t>
            </a:r>
            <a:r>
              <a:rPr b="0" i="0" lang="en-GB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e-learning modules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4" name="Shape 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" name="Google Shape;615;p104"/>
          <p:cNvSpPr txBox="1"/>
          <p:nvPr>
            <p:ph type="title"/>
          </p:nvPr>
        </p:nvSpPr>
        <p:spPr>
          <a:xfrm>
            <a:off x="504000" y="53579"/>
            <a:ext cx="8100000" cy="64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GB"/>
              <a:t>SIB Training – examples of domains taught</a:t>
            </a:r>
            <a:endParaRPr/>
          </a:p>
        </p:txBody>
      </p:sp>
      <p:sp>
        <p:nvSpPr>
          <p:cNvPr id="616" name="Google Shape;616;p104"/>
          <p:cNvSpPr/>
          <p:nvPr/>
        </p:nvSpPr>
        <p:spPr>
          <a:xfrm>
            <a:off x="2282051" y="1165350"/>
            <a:ext cx="5645700" cy="343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23850" lvl="1" marL="342900" marR="0" rtl="0" algn="l"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-"/>
            </a:pPr>
            <a:r>
              <a:rPr b="0" i="0" lang="en-GB" sz="2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Statistics </a:t>
            </a:r>
            <a:endParaRPr sz="1100"/>
          </a:p>
          <a:p>
            <a:pPr indent="-323850" lvl="1" marL="342900" marR="0" rtl="0" algn="l"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-"/>
            </a:pPr>
            <a:r>
              <a:rPr b="0" i="0" lang="en-GB" sz="2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Programming </a:t>
            </a:r>
            <a:endParaRPr sz="1100"/>
          </a:p>
          <a:p>
            <a:pPr indent="-323850" lvl="1" marL="342900" marR="0" rtl="0" algn="l"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-"/>
            </a:pPr>
            <a:r>
              <a:rPr b="0" i="0" lang="en-GB" sz="2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Data visualization, integration &amp; analysis </a:t>
            </a:r>
            <a:endParaRPr sz="1100"/>
          </a:p>
          <a:p>
            <a:pPr indent="-323850" lvl="1" marL="342900" marR="0" rtl="0" algn="l"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-"/>
            </a:pPr>
            <a:r>
              <a:rPr b="0" i="0" lang="en-GB" sz="2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Data life cycle management</a:t>
            </a:r>
            <a:endParaRPr sz="1100"/>
          </a:p>
          <a:p>
            <a:pPr indent="-323850" lvl="1" marL="342900" marR="0" rtl="0" algn="l"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-"/>
            </a:pPr>
            <a:r>
              <a:rPr b="0" i="0" lang="en-GB" sz="2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Machine learning </a:t>
            </a:r>
            <a:endParaRPr sz="1100"/>
          </a:p>
          <a:p>
            <a:pPr indent="-323850" lvl="1" marL="342900" marR="0" rtl="0" algn="l"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-"/>
            </a:pPr>
            <a:r>
              <a:rPr b="0" i="0" lang="en-GB" sz="2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NGS, RNA-seq, single-cell, proteomics</a:t>
            </a:r>
            <a:endParaRPr sz="1100"/>
          </a:p>
          <a:p>
            <a:pPr indent="-190500" lvl="1" marL="342900" marR="0" rtl="0" algn="l"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0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" name="Google Shape;621;p105"/>
          <p:cNvSpPr txBox="1"/>
          <p:nvPr>
            <p:ph idx="1" type="body"/>
          </p:nvPr>
        </p:nvSpPr>
        <p:spPr>
          <a:xfrm>
            <a:off x="4752000" y="1242000"/>
            <a:ext cx="3600000" cy="1539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>
            <a:outerShdw blurRad="50800" rotWithShape="0" algn="t" dir="5400000" dist="38100">
              <a:srgbClr val="000000">
                <a:alpha val="40000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</a:pPr>
            <a:r>
              <a:rPr lang="en-GB" sz="3600"/>
              <a:t>99</a:t>
            </a:r>
            <a:r>
              <a:rPr lang="en-GB"/>
              <a:t> </a:t>
            </a:r>
            <a:endParaRPr/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</a:pPr>
            <a:r>
              <a:rPr lang="en-GB"/>
              <a:t>days</a:t>
            </a:r>
            <a:br>
              <a:rPr lang="en-GB"/>
            </a:br>
            <a:r>
              <a:rPr lang="en-GB"/>
              <a:t> of course</a:t>
            </a:r>
            <a:endParaRPr/>
          </a:p>
        </p:txBody>
      </p:sp>
      <p:sp>
        <p:nvSpPr>
          <p:cNvPr id="622" name="Google Shape;622;p105"/>
          <p:cNvSpPr txBox="1"/>
          <p:nvPr>
            <p:ph idx="2" type="body"/>
          </p:nvPr>
        </p:nvSpPr>
        <p:spPr>
          <a:xfrm>
            <a:off x="792000" y="3078000"/>
            <a:ext cx="3600000" cy="1539000"/>
          </a:xfrm>
          <a:prstGeom prst="rect">
            <a:avLst/>
          </a:prstGeom>
          <a:solidFill>
            <a:srgbClr val="2E2C7E"/>
          </a:solidFill>
          <a:ln>
            <a:noFill/>
          </a:ln>
          <a:effectLst>
            <a:outerShdw blurRad="50800" rotWithShape="0" algn="t" dir="5400000" dist="38100">
              <a:srgbClr val="000000">
                <a:alpha val="40000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</a:pPr>
            <a:r>
              <a:rPr lang="en-GB" sz="3600"/>
              <a:t>1,265 </a:t>
            </a:r>
            <a:endParaRPr/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</a:pPr>
            <a:r>
              <a:rPr lang="en-GB"/>
              <a:t>trainees </a:t>
            </a:r>
            <a:endParaRPr/>
          </a:p>
        </p:txBody>
      </p:sp>
      <p:sp>
        <p:nvSpPr>
          <p:cNvPr id="623" name="Google Shape;623;p105"/>
          <p:cNvSpPr txBox="1"/>
          <p:nvPr>
            <p:ph idx="3" type="body"/>
          </p:nvPr>
        </p:nvSpPr>
        <p:spPr>
          <a:xfrm>
            <a:off x="4752000" y="3078000"/>
            <a:ext cx="3600000" cy="1539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rotWithShape="0" algn="t" dir="5400000" dist="38100">
              <a:srgbClr val="000000">
                <a:alpha val="40000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</a:pPr>
            <a:r>
              <a:rPr lang="en-GB" sz="3600"/>
              <a:t>89</a:t>
            </a:r>
            <a:r>
              <a:rPr lang="en-GB"/>
              <a:t> </a:t>
            </a:r>
            <a:endParaRPr/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</a:pPr>
            <a:r>
              <a:rPr lang="en-GB"/>
              <a:t>experts &amp; trainers</a:t>
            </a:r>
            <a:endParaRPr/>
          </a:p>
        </p:txBody>
      </p:sp>
      <p:sp>
        <p:nvSpPr>
          <p:cNvPr id="624" name="Google Shape;624;p105"/>
          <p:cNvSpPr txBox="1"/>
          <p:nvPr>
            <p:ph idx="4" type="body"/>
          </p:nvPr>
        </p:nvSpPr>
        <p:spPr>
          <a:xfrm>
            <a:off x="792000" y="1242000"/>
            <a:ext cx="3600000" cy="1539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rotWithShape="0" algn="t" dir="5400000" dist="38100">
              <a:srgbClr val="000000">
                <a:alpha val="40000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</a:pPr>
            <a:r>
              <a:rPr lang="en-GB" sz="3600"/>
              <a:t>54</a:t>
            </a:r>
            <a:r>
              <a:rPr lang="en-GB"/>
              <a:t> </a:t>
            </a:r>
            <a:endParaRPr/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</a:pPr>
            <a:r>
              <a:rPr lang="en-GB"/>
              <a:t>block courses</a:t>
            </a:r>
            <a:endParaRPr/>
          </a:p>
        </p:txBody>
      </p:sp>
      <p:sp>
        <p:nvSpPr>
          <p:cNvPr id="625" name="Google Shape;625;p105"/>
          <p:cNvSpPr txBox="1"/>
          <p:nvPr>
            <p:ph type="title"/>
          </p:nvPr>
        </p:nvSpPr>
        <p:spPr>
          <a:xfrm>
            <a:off x="504000" y="303498"/>
            <a:ext cx="8100000" cy="36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80"/>
              <a:buFont typeface="Arial"/>
              <a:buNone/>
            </a:pPr>
            <a:r>
              <a:rPr lang="en-GB" sz="2880"/>
              <a:t>SIB Training in figures  - annual </a:t>
            </a:r>
            <a:r>
              <a:rPr lang="en-GB" sz="2880"/>
              <a:t>average</a:t>
            </a:r>
            <a:r>
              <a:rPr lang="en-GB" sz="2880"/>
              <a:t> 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9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Google Shape;630;p106"/>
          <p:cNvSpPr txBox="1"/>
          <p:nvPr>
            <p:ph type="title"/>
          </p:nvPr>
        </p:nvSpPr>
        <p:spPr>
          <a:xfrm>
            <a:off x="504000" y="53578"/>
            <a:ext cx="8100000" cy="64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GB"/>
              <a:t>Overview</a:t>
            </a:r>
            <a:endParaRPr/>
          </a:p>
        </p:txBody>
      </p:sp>
      <p:pic>
        <p:nvPicPr>
          <p:cNvPr id="631" name="Google Shape;631;p10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1298" y="1923750"/>
            <a:ext cx="1196280" cy="648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32" name="Google Shape;632;p106"/>
          <p:cNvCxnSpPr/>
          <p:nvPr/>
        </p:nvCxnSpPr>
        <p:spPr>
          <a:xfrm flipH="1">
            <a:off x="2072838" y="2704150"/>
            <a:ext cx="480600" cy="7068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33" name="Google Shape;633;p106"/>
          <p:cNvCxnSpPr/>
          <p:nvPr/>
        </p:nvCxnSpPr>
        <p:spPr>
          <a:xfrm>
            <a:off x="3444438" y="2704150"/>
            <a:ext cx="480600" cy="7068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34" name="Google Shape;634;p106"/>
          <p:cNvSpPr txBox="1"/>
          <p:nvPr/>
        </p:nvSpPr>
        <p:spPr>
          <a:xfrm>
            <a:off x="1043100" y="3410950"/>
            <a:ext cx="1574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accent1"/>
                </a:solidFill>
              </a:rPr>
              <a:t>Open resources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635" name="Google Shape;635;p106"/>
          <p:cNvSpPr txBox="1"/>
          <p:nvPr/>
        </p:nvSpPr>
        <p:spPr>
          <a:xfrm>
            <a:off x="3252900" y="3410950"/>
            <a:ext cx="1574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accent1"/>
                </a:solidFill>
              </a:rPr>
              <a:t>SIB Training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636" name="Google Shape;636;p106"/>
          <p:cNvSpPr/>
          <p:nvPr/>
        </p:nvSpPr>
        <p:spPr>
          <a:xfrm>
            <a:off x="696075" y="1702750"/>
            <a:ext cx="4339500" cy="2709300"/>
          </a:xfrm>
          <a:prstGeom prst="ellipse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37" name="Google Shape;637;p10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93275" y="1713553"/>
            <a:ext cx="1039301" cy="782749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2999"/>
              </a:srgbClr>
            </a:outerShdw>
          </a:effectLst>
        </p:spPr>
      </p:pic>
      <p:cxnSp>
        <p:nvCxnSpPr>
          <p:cNvPr id="638" name="Google Shape;638;p106"/>
          <p:cNvCxnSpPr/>
          <p:nvPr/>
        </p:nvCxnSpPr>
        <p:spPr>
          <a:xfrm>
            <a:off x="4400070" y="2099518"/>
            <a:ext cx="1406400" cy="108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3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p107"/>
          <p:cNvSpPr txBox="1"/>
          <p:nvPr/>
        </p:nvSpPr>
        <p:spPr>
          <a:xfrm>
            <a:off x="2273650" y="1056600"/>
            <a:ext cx="6897900" cy="399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D5E21"/>
              </a:buClr>
              <a:buSzPts val="1700"/>
              <a:buFont typeface="Arial"/>
              <a:buNone/>
            </a:pPr>
            <a:r>
              <a:rPr b="0" i="0" lang="en-GB" sz="2300" u="none" cap="none" strike="noStrike">
                <a:solidFill>
                  <a:srgbClr val="DD5E21"/>
                </a:solidFill>
                <a:latin typeface="Corbel"/>
                <a:ea typeface="Corbel"/>
                <a:cs typeface="Corbel"/>
                <a:sym typeface="Corbel"/>
              </a:rPr>
              <a:t>Data infrastructure </a:t>
            </a:r>
            <a:r>
              <a:rPr b="0" i="0" lang="en-GB" sz="2300" u="none" cap="none" strike="noStrike">
                <a:solidFill>
                  <a:srgbClr val="000000"/>
                </a:solidFill>
                <a:latin typeface="Corbel"/>
                <a:ea typeface="Corbel"/>
                <a:cs typeface="Corbel"/>
                <a:sym typeface="Corbel"/>
              </a:rPr>
              <a:t>for Europe’s life-science research</a:t>
            </a:r>
            <a:endParaRPr b="0" i="0" sz="1500" u="none" cap="none" strike="noStrike">
              <a:solidFill>
                <a:srgbClr val="000000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645" name="Google Shape;645;p107"/>
          <p:cNvSpPr txBox="1"/>
          <p:nvPr/>
        </p:nvSpPr>
        <p:spPr>
          <a:xfrm>
            <a:off x="7063358" y="4663439"/>
            <a:ext cx="3472500" cy="4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1" lang="en-GB" sz="1400" u="sng" cap="none" strike="noStrike">
                <a:solidFill>
                  <a:schemeClr val="hlink"/>
                </a:solidFill>
                <a:latin typeface="Corbel"/>
                <a:ea typeface="Corbel"/>
                <a:cs typeface="Corbel"/>
                <a:sym typeface="Corbel"/>
                <a:hlinkClick r:id="rId3"/>
              </a:rPr>
              <a:t>www.elixir-europe.org</a:t>
            </a:r>
            <a:endParaRPr b="0" i="1" sz="1400" u="none" cap="none" strike="noStrike">
              <a:solidFill>
                <a:srgbClr val="000000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46" name="Google Shape;646;p10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16750" y="1227450"/>
            <a:ext cx="1420024" cy="1069476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2999"/>
              </a:srgbClr>
            </a:outerShdw>
          </a:effectLst>
        </p:spPr>
      </p:pic>
      <p:pic>
        <p:nvPicPr>
          <p:cNvPr id="647" name="Google Shape;647;p10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72500" y="1397400"/>
            <a:ext cx="3390850" cy="3667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8" name="Google Shape;648;p10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47712" y="129950"/>
            <a:ext cx="1429374" cy="774251"/>
          </a:xfrm>
          <a:prstGeom prst="rect">
            <a:avLst/>
          </a:prstGeom>
          <a:noFill/>
          <a:ln>
            <a:noFill/>
          </a:ln>
        </p:spPr>
      </p:pic>
      <p:sp>
        <p:nvSpPr>
          <p:cNvPr id="649" name="Google Shape;649;p107"/>
          <p:cNvSpPr txBox="1"/>
          <p:nvPr/>
        </p:nvSpPr>
        <p:spPr>
          <a:xfrm>
            <a:off x="1646850" y="504300"/>
            <a:ext cx="6897900" cy="399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D5E21"/>
              </a:buClr>
              <a:buSzPts val="1700"/>
              <a:buFont typeface="Arial"/>
              <a:buNone/>
            </a:pPr>
            <a:r>
              <a:rPr lang="en-GB" sz="2300">
                <a:latin typeface="Corbel"/>
                <a:ea typeface="Corbel"/>
                <a:cs typeface="Corbel"/>
                <a:sym typeface="Corbel"/>
              </a:rPr>
              <a:t>is the Swiss Node</a:t>
            </a:r>
            <a:r>
              <a:rPr b="0" i="0" lang="en-GB" sz="2300" u="none" cap="none" strike="noStrike">
                <a:solidFill>
                  <a:srgbClr val="DD5E21"/>
                </a:solidFill>
                <a:latin typeface="Corbel"/>
                <a:ea typeface="Corbel"/>
                <a:cs typeface="Corbel"/>
                <a:sym typeface="Corbel"/>
              </a:rPr>
              <a:t> </a:t>
            </a:r>
            <a:r>
              <a:rPr lang="en-GB" sz="2300">
                <a:latin typeface="Corbel"/>
                <a:ea typeface="Corbel"/>
                <a:cs typeface="Corbel"/>
                <a:sym typeface="Corbel"/>
              </a:rPr>
              <a:t>of </a:t>
            </a:r>
            <a:r>
              <a:rPr lang="en-GB" sz="2300">
                <a:solidFill>
                  <a:srgbClr val="DD5E21"/>
                </a:solidFill>
                <a:latin typeface="Corbel"/>
                <a:ea typeface="Corbel"/>
                <a:cs typeface="Corbel"/>
                <a:sym typeface="Corbel"/>
              </a:rPr>
              <a:t>ELIXIR</a:t>
            </a:r>
            <a:endParaRPr b="0" i="0" sz="1500" u="none" cap="none" strike="noStrike">
              <a:solidFill>
                <a:srgbClr val="000000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4" name="Shape 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" name="Google Shape;655;p108"/>
          <p:cNvSpPr txBox="1"/>
          <p:nvPr/>
        </p:nvSpPr>
        <p:spPr>
          <a:xfrm>
            <a:off x="7063358" y="4663439"/>
            <a:ext cx="3472500" cy="4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1" lang="en-GB" sz="1400" u="sng" cap="none" strike="noStrike">
                <a:solidFill>
                  <a:schemeClr val="hlink"/>
                </a:solidFill>
                <a:latin typeface="Corbel"/>
                <a:ea typeface="Corbel"/>
                <a:cs typeface="Corbel"/>
                <a:sym typeface="Corbel"/>
                <a:hlinkClick r:id="rId3"/>
              </a:rPr>
              <a:t>www.elixir-europe.org</a:t>
            </a:r>
            <a:endParaRPr b="0" i="1" sz="1400" u="none" cap="none" strike="noStrike">
              <a:solidFill>
                <a:srgbClr val="000000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56" name="Google Shape;656;p10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0400" y="75450"/>
            <a:ext cx="1420024" cy="1069476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2999"/>
              </a:srgbClr>
            </a:outerShdw>
          </a:effectLst>
        </p:spPr>
      </p:pic>
      <p:sp>
        <p:nvSpPr>
          <p:cNvPr id="657" name="Google Shape;657;p108"/>
          <p:cNvSpPr txBox="1"/>
          <p:nvPr/>
        </p:nvSpPr>
        <p:spPr>
          <a:xfrm>
            <a:off x="1510427" y="314825"/>
            <a:ext cx="6897900" cy="7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D5E21"/>
              </a:buClr>
              <a:buSzPts val="1700"/>
              <a:buFont typeface="Arial"/>
              <a:buNone/>
            </a:pPr>
            <a:r>
              <a:rPr b="0" i="0" lang="en-GB" sz="2300" u="none" cap="none" strike="noStrike">
                <a:solidFill>
                  <a:srgbClr val="DD5E21"/>
                </a:solidFill>
                <a:latin typeface="Corbel"/>
                <a:ea typeface="Corbel"/>
                <a:cs typeface="Corbel"/>
                <a:sym typeface="Corbel"/>
              </a:rPr>
              <a:t>Data infrastructure </a:t>
            </a:r>
            <a:r>
              <a:rPr b="0" i="0" lang="en-GB" sz="2300" u="none" cap="none" strike="noStrike">
                <a:solidFill>
                  <a:srgbClr val="000000"/>
                </a:solidFill>
                <a:latin typeface="Corbel"/>
                <a:ea typeface="Corbel"/>
                <a:cs typeface="Corbel"/>
                <a:sym typeface="Corbel"/>
              </a:rPr>
              <a:t>for Europe’s life-science research</a:t>
            </a:r>
            <a:endParaRPr b="0" i="0" sz="2300" u="none" cap="none" strike="noStrike">
              <a:solidFill>
                <a:srgbClr val="000000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D5E21"/>
              </a:buClr>
              <a:buSzPts val="1500"/>
              <a:buFont typeface="Arial"/>
              <a:buNone/>
            </a:pPr>
            <a:r>
              <a:rPr b="0" i="0" lang="en-GB" sz="1700" u="none" cap="none" strike="noStrike">
                <a:solidFill>
                  <a:srgbClr val="DD5E21"/>
                </a:solidFill>
                <a:latin typeface="Corbel"/>
                <a:ea typeface="Corbel"/>
                <a:cs typeface="Corbel"/>
                <a:sym typeface="Corbel"/>
              </a:rPr>
              <a:t>      </a:t>
            </a:r>
            <a:endParaRPr b="0" i="0" sz="1500" u="none" cap="none" strike="noStrike">
              <a:solidFill>
                <a:srgbClr val="000000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658" name="Google Shape;658;p108"/>
          <p:cNvSpPr txBox="1"/>
          <p:nvPr/>
        </p:nvSpPr>
        <p:spPr>
          <a:xfrm>
            <a:off x="8423025" y="4929850"/>
            <a:ext cx="765000" cy="172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i="1" lang="en-GB" sz="1000">
                <a:solidFill>
                  <a:schemeClr val="dk2"/>
                </a:solidFill>
                <a:latin typeface="Corbel"/>
                <a:ea typeface="Corbel"/>
                <a:cs typeface="Corbel"/>
                <a:sym typeface="Corbel"/>
              </a:rPr>
              <a:t>*2015-2020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59" name="Google Shape;659;p10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3149" y="965800"/>
            <a:ext cx="3894151" cy="2423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60" name="Google Shape;660;p10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432625" y="965797"/>
            <a:ext cx="1840376" cy="1825628"/>
          </a:xfrm>
          <a:prstGeom prst="rect">
            <a:avLst/>
          </a:prstGeom>
          <a:noFill/>
          <a:ln>
            <a:noFill/>
          </a:ln>
        </p:spPr>
      </p:pic>
      <p:pic>
        <p:nvPicPr>
          <p:cNvPr id="661" name="Google Shape;661;p10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350903" y="2288625"/>
            <a:ext cx="1625122" cy="237482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2" name="Google Shape;662;p10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139700" y="2918823"/>
            <a:ext cx="2091753" cy="20722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6" name="Shape 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7" name="Google Shape;667;p109"/>
          <p:cNvSpPr txBox="1"/>
          <p:nvPr>
            <p:ph type="title"/>
          </p:nvPr>
        </p:nvSpPr>
        <p:spPr>
          <a:xfrm>
            <a:off x="539552" y="249492"/>
            <a:ext cx="8153400" cy="43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68" name="Google Shape;668;p10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4800" y="89575"/>
            <a:ext cx="8204325" cy="49015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2" name="Shape 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3" name="Google Shape;673;p110"/>
          <p:cNvSpPr txBox="1"/>
          <p:nvPr>
            <p:ph type="title"/>
          </p:nvPr>
        </p:nvSpPr>
        <p:spPr>
          <a:xfrm>
            <a:off x="539552" y="249492"/>
            <a:ext cx="81534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</a:pPr>
            <a:r>
              <a:rPr lang="en-GB" sz="2700"/>
              <a:t>ELIXIR’s structure</a:t>
            </a:r>
            <a:endParaRPr sz="1100"/>
          </a:p>
        </p:txBody>
      </p:sp>
      <p:sp>
        <p:nvSpPr>
          <p:cNvPr id="674" name="Google Shape;674;p110"/>
          <p:cNvSpPr/>
          <p:nvPr/>
        </p:nvSpPr>
        <p:spPr>
          <a:xfrm>
            <a:off x="5253263" y="1014581"/>
            <a:ext cx="3306825" cy="294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0" lang="en-GB" sz="2100" u="none" cap="none" strike="noStrike">
                <a:solidFill>
                  <a:srgbClr val="000000"/>
                </a:solidFill>
                <a:latin typeface="Corbel"/>
                <a:ea typeface="Corbel"/>
                <a:cs typeface="Corbel"/>
                <a:sym typeface="Corbel"/>
              </a:rPr>
              <a:t>Five Platforms</a:t>
            </a:r>
            <a:r>
              <a:rPr lang="en-GB" sz="2100">
                <a:latin typeface="Corbel"/>
                <a:ea typeface="Corbel"/>
                <a:cs typeface="Corbel"/>
                <a:sym typeface="Corbel"/>
              </a:rPr>
              <a:t>: </a:t>
            </a:r>
            <a:r>
              <a:rPr b="0" i="0" lang="en-GB" sz="2100" u="none" cap="none" strike="noStrike">
                <a:solidFill>
                  <a:srgbClr val="E68422"/>
                </a:solidFill>
                <a:latin typeface="Corbel"/>
                <a:ea typeface="Corbel"/>
                <a:cs typeface="Corbel"/>
                <a:sym typeface="Corbel"/>
              </a:rPr>
              <a:t>Data</a:t>
            </a:r>
            <a:r>
              <a:rPr b="0" i="0" lang="en-GB" sz="2100" u="none" cap="none" strike="noStrike">
                <a:solidFill>
                  <a:srgbClr val="000000"/>
                </a:solidFill>
                <a:latin typeface="Corbel"/>
                <a:ea typeface="Corbel"/>
                <a:cs typeface="Corbel"/>
                <a:sym typeface="Corbel"/>
              </a:rPr>
              <a:t>,</a:t>
            </a:r>
            <a:r>
              <a:rPr b="0" i="0" lang="en-GB" sz="2100" u="none" cap="none" strike="noStrike">
                <a:solidFill>
                  <a:srgbClr val="E68422"/>
                </a:solidFill>
                <a:latin typeface="Corbel"/>
                <a:ea typeface="Corbel"/>
                <a:cs typeface="Corbel"/>
                <a:sym typeface="Corbel"/>
              </a:rPr>
              <a:t> Tools, Compute, Interoperability </a:t>
            </a:r>
            <a:r>
              <a:rPr b="0" i="0" lang="en-GB" sz="2100" u="none" cap="none" strike="noStrike">
                <a:solidFill>
                  <a:srgbClr val="000000"/>
                </a:solidFill>
                <a:latin typeface="Corbel"/>
                <a:ea typeface="Corbel"/>
                <a:cs typeface="Corbel"/>
                <a:sym typeface="Corbel"/>
              </a:rPr>
              <a:t>and </a:t>
            </a:r>
            <a:r>
              <a:rPr b="0" i="0" lang="en-GB" sz="2100" u="none" cap="none" strike="noStrike">
                <a:solidFill>
                  <a:srgbClr val="E68422"/>
                </a:solidFill>
                <a:latin typeface="Corbel"/>
                <a:ea typeface="Corbel"/>
                <a:cs typeface="Corbel"/>
                <a:sym typeface="Corbel"/>
              </a:rPr>
              <a:t>Training</a:t>
            </a:r>
            <a:endParaRPr b="0" i="0" sz="1100" u="none" cap="none" strike="noStrike">
              <a:solidFill>
                <a:srgbClr val="E6842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t/>
            </a:r>
            <a:endParaRPr b="0" i="0" sz="800" u="none" cap="none" strike="noStrike">
              <a:solidFill>
                <a:srgbClr val="E68422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t/>
            </a:r>
            <a:endParaRPr sz="2100">
              <a:latin typeface="Corbel"/>
              <a:ea typeface="Corbel"/>
              <a:cs typeface="Corbel"/>
              <a:sym typeface="Corbe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0" lang="en-GB" sz="2100" u="none" cap="none" strike="noStrike">
                <a:solidFill>
                  <a:srgbClr val="000000"/>
                </a:solidFill>
                <a:latin typeface="Corbel"/>
                <a:ea typeface="Corbel"/>
                <a:cs typeface="Corbel"/>
                <a:sym typeface="Corbel"/>
              </a:rPr>
              <a:t>Bioinformatics service development is driven by eleven </a:t>
            </a:r>
            <a:r>
              <a:rPr b="0" i="0" lang="en-GB" sz="2100" u="none" cap="none" strike="noStrike">
                <a:solidFill>
                  <a:srgbClr val="F47D20"/>
                </a:solidFill>
                <a:latin typeface="Corbel"/>
                <a:ea typeface="Corbel"/>
                <a:cs typeface="Corbel"/>
                <a:sym typeface="Corbel"/>
              </a:rPr>
              <a:t>Communities</a:t>
            </a:r>
            <a:r>
              <a:rPr b="0" i="0" lang="en-GB" sz="2100" u="none" cap="none" strike="noStrike">
                <a:solidFill>
                  <a:srgbClr val="000000"/>
                </a:solidFill>
                <a:latin typeface="Corbel"/>
                <a:ea typeface="Corbel"/>
                <a:cs typeface="Corbel"/>
                <a:sym typeface="Corbel"/>
              </a:rPr>
              <a:t> (</a:t>
            </a:r>
            <a:r>
              <a:rPr b="0" i="1" lang="en-GB" sz="2100" u="none" cap="none" strike="noStrike">
                <a:solidFill>
                  <a:srgbClr val="000000"/>
                </a:solidFill>
                <a:latin typeface="Corbel"/>
                <a:ea typeface="Corbel"/>
                <a:cs typeface="Corbel"/>
                <a:sym typeface="Corbel"/>
              </a:rPr>
              <a:t>or ‘Use Cases’</a:t>
            </a:r>
            <a:r>
              <a:rPr b="0" i="0" lang="en-GB" sz="2100" u="none" cap="none" strike="noStrike">
                <a:solidFill>
                  <a:srgbClr val="000000"/>
                </a:solidFill>
                <a:latin typeface="Corbel"/>
                <a:ea typeface="Corbel"/>
                <a:cs typeface="Corbel"/>
                <a:sym typeface="Corbel"/>
              </a:rPr>
              <a:t>)</a:t>
            </a:r>
            <a:endParaRPr b="0" i="0" sz="2100" u="none" cap="none" strike="noStrike">
              <a:solidFill>
                <a:srgbClr val="E68422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pic>
        <p:nvPicPr>
          <p:cNvPr descr="How we work_Infographic.png" id="675" name="Google Shape;675;p1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43476" y="681500"/>
            <a:ext cx="4435900" cy="4435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9" name="Shape 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0" name="Google Shape;680;p111"/>
          <p:cNvSpPr txBox="1"/>
          <p:nvPr>
            <p:ph type="title"/>
          </p:nvPr>
        </p:nvSpPr>
        <p:spPr>
          <a:xfrm>
            <a:off x="504000" y="53578"/>
            <a:ext cx="8100000" cy="64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GB"/>
              <a:t>Overview</a:t>
            </a:r>
            <a:endParaRPr/>
          </a:p>
        </p:txBody>
      </p:sp>
      <p:pic>
        <p:nvPicPr>
          <p:cNvPr id="681" name="Google Shape;681;p1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1298" y="1923750"/>
            <a:ext cx="1196280" cy="648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82" name="Google Shape;682;p111"/>
          <p:cNvCxnSpPr/>
          <p:nvPr/>
        </p:nvCxnSpPr>
        <p:spPr>
          <a:xfrm flipH="1">
            <a:off x="2072838" y="2704150"/>
            <a:ext cx="480600" cy="7068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83" name="Google Shape;683;p111"/>
          <p:cNvCxnSpPr/>
          <p:nvPr/>
        </p:nvCxnSpPr>
        <p:spPr>
          <a:xfrm>
            <a:off x="3444438" y="2704150"/>
            <a:ext cx="480600" cy="7068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84" name="Google Shape;684;p111"/>
          <p:cNvSpPr txBox="1"/>
          <p:nvPr/>
        </p:nvSpPr>
        <p:spPr>
          <a:xfrm>
            <a:off x="1043100" y="3410950"/>
            <a:ext cx="1574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accent1"/>
                </a:solidFill>
              </a:rPr>
              <a:t>Open resources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685" name="Google Shape;685;p111"/>
          <p:cNvSpPr txBox="1"/>
          <p:nvPr/>
        </p:nvSpPr>
        <p:spPr>
          <a:xfrm>
            <a:off x="3252900" y="3410950"/>
            <a:ext cx="1574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accent1"/>
                </a:solidFill>
              </a:rPr>
              <a:t>SIB Training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686" name="Google Shape;686;p111"/>
          <p:cNvSpPr/>
          <p:nvPr/>
        </p:nvSpPr>
        <p:spPr>
          <a:xfrm>
            <a:off x="696075" y="1702750"/>
            <a:ext cx="4339500" cy="2709300"/>
          </a:xfrm>
          <a:prstGeom prst="ellipse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87" name="Google Shape;687;p111"/>
          <p:cNvGrpSpPr/>
          <p:nvPr/>
        </p:nvGrpSpPr>
        <p:grpSpPr>
          <a:xfrm>
            <a:off x="4350150" y="2496303"/>
            <a:ext cx="3123325" cy="2238947"/>
            <a:chOff x="4350150" y="2496303"/>
            <a:chExt cx="3123325" cy="2238947"/>
          </a:xfrm>
        </p:grpSpPr>
        <p:grpSp>
          <p:nvGrpSpPr>
            <p:cNvPr id="688" name="Google Shape;688;p111"/>
            <p:cNvGrpSpPr/>
            <p:nvPr/>
          </p:nvGrpSpPr>
          <p:grpSpPr>
            <a:xfrm>
              <a:off x="4350150" y="2496303"/>
              <a:ext cx="2304600" cy="1772997"/>
              <a:chOff x="4350150" y="2496303"/>
              <a:chExt cx="2304600" cy="1772997"/>
            </a:xfrm>
          </p:grpSpPr>
          <p:cxnSp>
            <p:nvCxnSpPr>
              <p:cNvPr id="689" name="Google Shape;689;p111"/>
              <p:cNvCxnSpPr>
                <a:stCxn id="690" idx="2"/>
              </p:cNvCxnSpPr>
              <p:nvPr/>
            </p:nvCxnSpPr>
            <p:spPr>
              <a:xfrm>
                <a:off x="6512926" y="2496303"/>
                <a:ext cx="128400" cy="17658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91" name="Google Shape;691;p111"/>
              <p:cNvCxnSpPr/>
              <p:nvPr/>
            </p:nvCxnSpPr>
            <p:spPr>
              <a:xfrm>
                <a:off x="4350150" y="3666600"/>
                <a:ext cx="2304600" cy="6027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sp>
          <p:nvSpPr>
            <p:cNvPr id="692" name="Google Shape;692;p111"/>
            <p:cNvSpPr txBox="1"/>
            <p:nvPr/>
          </p:nvSpPr>
          <p:spPr>
            <a:xfrm>
              <a:off x="5993275" y="4335050"/>
              <a:ext cx="14802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>
                  <a:solidFill>
                    <a:schemeClr val="accent1"/>
                  </a:solidFill>
                </a:rPr>
                <a:t>Open and FAIR</a:t>
              </a:r>
              <a:endParaRPr>
                <a:solidFill>
                  <a:schemeClr val="accent1"/>
                </a:solidFill>
              </a:endParaRPr>
            </a:p>
          </p:txBody>
        </p:sp>
      </p:grpSp>
      <p:pic>
        <p:nvPicPr>
          <p:cNvPr id="690" name="Google Shape;690;p11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93275" y="1713553"/>
            <a:ext cx="1039301" cy="782749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2999"/>
              </a:srgbClr>
            </a:outerShdw>
          </a:effectLst>
        </p:spPr>
      </p:pic>
      <p:cxnSp>
        <p:nvCxnSpPr>
          <p:cNvPr id="693" name="Google Shape;693;p111"/>
          <p:cNvCxnSpPr/>
          <p:nvPr/>
        </p:nvCxnSpPr>
        <p:spPr>
          <a:xfrm>
            <a:off x="4400070" y="2099518"/>
            <a:ext cx="1406400" cy="108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7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Google Shape;698;p112"/>
          <p:cNvSpPr txBox="1"/>
          <p:nvPr>
            <p:ph type="title"/>
          </p:nvPr>
        </p:nvSpPr>
        <p:spPr>
          <a:xfrm>
            <a:off x="504000" y="227623"/>
            <a:ext cx="8100000" cy="270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FAIR principles </a:t>
            </a:r>
            <a:endParaRPr/>
          </a:p>
        </p:txBody>
      </p:sp>
      <p:sp>
        <p:nvSpPr>
          <p:cNvPr id="699" name="Google Shape;699;p112"/>
          <p:cNvSpPr txBox="1"/>
          <p:nvPr/>
        </p:nvSpPr>
        <p:spPr>
          <a:xfrm>
            <a:off x="504000" y="1937025"/>
            <a:ext cx="7275300" cy="2705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rgbClr val="000000"/>
                </a:solidFill>
                <a:latin typeface="Corbel"/>
                <a:ea typeface="Corbel"/>
                <a:cs typeface="Corbel"/>
                <a:sym typeface="Corbel"/>
              </a:rPr>
              <a:t>Data, </a:t>
            </a:r>
            <a:r>
              <a:rPr lang="en-GB" sz="2000">
                <a:latin typeface="Corbel"/>
                <a:ea typeface="Corbel"/>
                <a:cs typeface="Corbel"/>
                <a:sym typeface="Corbel"/>
              </a:rPr>
              <a:t>software, workflows</a:t>
            </a:r>
            <a:r>
              <a:rPr lang="en-GB" sz="2000">
                <a:solidFill>
                  <a:srgbClr val="000000"/>
                </a:solidFill>
                <a:latin typeface="Corbel"/>
                <a:ea typeface="Corbel"/>
                <a:cs typeface="Corbel"/>
                <a:sym typeface="Corbel"/>
              </a:rPr>
              <a:t> are:</a:t>
            </a:r>
            <a:endParaRPr sz="2000">
              <a:solidFill>
                <a:srgbClr val="000000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Corbel"/>
              <a:ea typeface="Corbel"/>
              <a:cs typeface="Corbel"/>
              <a:sym typeface="Corbel"/>
            </a:endParaRPr>
          </a:p>
          <a:p>
            <a:pPr indent="-355600" lvl="0" marL="457200" rtl="0" algn="l">
              <a:spcBef>
                <a:spcPts val="480"/>
              </a:spcBef>
              <a:spcAft>
                <a:spcPts val="0"/>
              </a:spcAft>
              <a:buClr>
                <a:srgbClr val="6076B4"/>
              </a:buClr>
              <a:buSzPts val="2000"/>
              <a:buFont typeface="Corbel"/>
              <a:buChar char="•"/>
            </a:pPr>
            <a:r>
              <a:rPr lang="en-GB" sz="2000">
                <a:solidFill>
                  <a:srgbClr val="000000"/>
                </a:solidFill>
                <a:latin typeface="Corbel"/>
                <a:ea typeface="Corbel"/>
                <a:cs typeface="Corbel"/>
                <a:sym typeface="Corbel"/>
              </a:rPr>
              <a:t>Findable - can be searched for by the community after publication</a:t>
            </a:r>
            <a:endParaRPr sz="2000">
              <a:solidFill>
                <a:srgbClr val="000000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-355600" lvl="0" marL="457200" rtl="0" algn="l">
              <a:spcBef>
                <a:spcPts val="480"/>
              </a:spcBef>
              <a:spcAft>
                <a:spcPts val="0"/>
              </a:spcAft>
              <a:buClr>
                <a:srgbClr val="6076B4"/>
              </a:buClr>
              <a:buSzPts val="2000"/>
              <a:buFont typeface="Corbel"/>
              <a:buChar char="•"/>
            </a:pPr>
            <a:r>
              <a:rPr lang="en-GB" sz="2000">
                <a:solidFill>
                  <a:srgbClr val="000000"/>
                </a:solidFill>
                <a:latin typeface="Corbel"/>
                <a:ea typeface="Corbel"/>
                <a:cs typeface="Corbel"/>
                <a:sym typeface="Corbel"/>
              </a:rPr>
              <a:t>Accessible - can be read/downloaded by other researchers</a:t>
            </a:r>
            <a:endParaRPr sz="2000">
              <a:solidFill>
                <a:srgbClr val="000000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-355600" lvl="0" marL="457200" rtl="0" algn="l">
              <a:spcBef>
                <a:spcPts val="480"/>
              </a:spcBef>
              <a:spcAft>
                <a:spcPts val="0"/>
              </a:spcAft>
              <a:buClr>
                <a:srgbClr val="6076B4"/>
              </a:buClr>
              <a:buSzPts val="2000"/>
              <a:buFont typeface="Corbel"/>
              <a:buChar char="•"/>
            </a:pPr>
            <a:r>
              <a:rPr lang="en-GB" sz="2000">
                <a:solidFill>
                  <a:srgbClr val="000000"/>
                </a:solidFill>
                <a:latin typeface="Corbel"/>
                <a:ea typeface="Corbel"/>
                <a:cs typeface="Corbel"/>
                <a:sym typeface="Corbel"/>
              </a:rPr>
              <a:t>Interoperable - can be understood clearly in the context of the original experiment</a:t>
            </a:r>
            <a:endParaRPr sz="2000">
              <a:solidFill>
                <a:srgbClr val="000000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-355600" lvl="0" marL="457200" rtl="0" algn="l">
              <a:spcBef>
                <a:spcPts val="480"/>
              </a:spcBef>
              <a:spcAft>
                <a:spcPts val="0"/>
              </a:spcAft>
              <a:buClr>
                <a:srgbClr val="6076B4"/>
              </a:buClr>
              <a:buSzPts val="2000"/>
              <a:buFont typeface="Corbel"/>
              <a:buChar char="•"/>
            </a:pPr>
            <a:r>
              <a:rPr lang="en-GB" sz="2000">
                <a:solidFill>
                  <a:srgbClr val="000000"/>
                </a:solidFill>
                <a:latin typeface="Corbel"/>
                <a:ea typeface="Corbel"/>
                <a:cs typeface="Corbel"/>
                <a:sym typeface="Corbel"/>
              </a:rPr>
              <a:t>Re-usable - can be used by other researchers</a:t>
            </a:r>
            <a:endParaRPr sz="2000">
              <a:solidFill>
                <a:srgbClr val="000000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pic>
        <p:nvPicPr>
          <p:cNvPr id="700" name="Google Shape;700;p1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86654" y="790850"/>
            <a:ext cx="4173971" cy="1780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4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Google Shape;705;p113"/>
          <p:cNvSpPr txBox="1"/>
          <p:nvPr>
            <p:ph type="title"/>
          </p:nvPr>
        </p:nvSpPr>
        <p:spPr>
          <a:xfrm>
            <a:off x="504000" y="227623"/>
            <a:ext cx="8100000" cy="270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ELIXIR FAIR Training - Working Group</a:t>
            </a:r>
            <a:endParaRPr/>
          </a:p>
        </p:txBody>
      </p:sp>
      <p:sp>
        <p:nvSpPr>
          <p:cNvPr id="706" name="Google Shape;706;p113"/>
          <p:cNvSpPr txBox="1"/>
          <p:nvPr/>
        </p:nvSpPr>
        <p:spPr>
          <a:xfrm>
            <a:off x="504000" y="1937025"/>
            <a:ext cx="7275300" cy="2705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GB" sz="2000">
                <a:latin typeface="Corbel"/>
                <a:ea typeface="Corbel"/>
                <a:cs typeface="Corbel"/>
                <a:sym typeface="Corbel"/>
              </a:rPr>
              <a:t>Aims</a:t>
            </a:r>
            <a:endParaRPr sz="2000">
              <a:solidFill>
                <a:srgbClr val="000000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Corbel"/>
              <a:ea typeface="Corbel"/>
              <a:cs typeface="Corbel"/>
              <a:sym typeface="Corbel"/>
            </a:endParaRPr>
          </a:p>
          <a:p>
            <a:pPr indent="-355600" lvl="0" marL="457200" rtl="0" algn="l">
              <a:spcBef>
                <a:spcPts val="480"/>
              </a:spcBef>
              <a:spcAft>
                <a:spcPts val="0"/>
              </a:spcAft>
              <a:buClr>
                <a:srgbClr val="6076B4"/>
              </a:buClr>
              <a:buSzPts val="2000"/>
              <a:buFont typeface="Corbel"/>
              <a:buAutoNum type="arabicPeriod"/>
            </a:pPr>
            <a:r>
              <a:rPr lang="en-GB" sz="2000">
                <a:latin typeface="Corbel"/>
                <a:ea typeface="Corbel"/>
                <a:cs typeface="Corbel"/>
                <a:sym typeface="Corbel"/>
              </a:rPr>
              <a:t>Teach researchers about FAIR principles and how to apply them</a:t>
            </a:r>
            <a:endParaRPr sz="2000">
              <a:solidFill>
                <a:srgbClr val="000000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-355600" lvl="0" marL="457200" rtl="0" algn="l">
              <a:spcBef>
                <a:spcPts val="480"/>
              </a:spcBef>
              <a:spcAft>
                <a:spcPts val="0"/>
              </a:spcAft>
              <a:buClr>
                <a:srgbClr val="6076B4"/>
              </a:buClr>
              <a:buSzPts val="2000"/>
              <a:buFont typeface="Corbel"/>
              <a:buAutoNum type="arabicPeriod"/>
            </a:pPr>
            <a:r>
              <a:rPr lang="en-GB" sz="2000">
                <a:latin typeface="Corbel"/>
                <a:ea typeface="Corbel"/>
                <a:cs typeface="Corbel"/>
                <a:sym typeface="Corbel"/>
              </a:rPr>
              <a:t>Make FAIR training materials</a:t>
            </a:r>
            <a:endParaRPr sz="2000">
              <a:solidFill>
                <a:srgbClr val="000000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pic>
        <p:nvPicPr>
          <p:cNvPr id="707" name="Google Shape;707;p1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86654" y="790850"/>
            <a:ext cx="4173971" cy="1780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1" name="Shape 7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" name="Google Shape;712;p114"/>
          <p:cNvSpPr txBox="1"/>
          <p:nvPr>
            <p:ph type="title"/>
          </p:nvPr>
        </p:nvSpPr>
        <p:spPr>
          <a:xfrm>
            <a:off x="504000" y="227623"/>
            <a:ext cx="8100000" cy="27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chemeClr val="dk1"/>
                </a:solidFill>
              </a:rPr>
              <a:t>Why FAIR training materials</a:t>
            </a:r>
            <a:endParaRPr sz="2880"/>
          </a:p>
        </p:txBody>
      </p:sp>
      <p:sp>
        <p:nvSpPr>
          <p:cNvPr id="713" name="Google Shape;713;p114"/>
          <p:cNvSpPr txBox="1"/>
          <p:nvPr>
            <p:ph idx="1" type="body"/>
          </p:nvPr>
        </p:nvSpPr>
        <p:spPr>
          <a:xfrm>
            <a:off x="504000" y="1022700"/>
            <a:ext cx="8100000" cy="3545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556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orbel"/>
              <a:buChar char="●"/>
            </a:pPr>
            <a:r>
              <a:rPr b="0" lang="en-GB" sz="2000">
                <a:solidFill>
                  <a:srgbClr val="000000"/>
                </a:solidFill>
                <a:latin typeface="Corbel"/>
                <a:ea typeface="Corbel"/>
                <a:cs typeface="Corbel"/>
                <a:sym typeface="Corbel"/>
              </a:rPr>
              <a:t>Training materials are also digital objects</a:t>
            </a:r>
            <a:endParaRPr b="0" sz="2000">
              <a:solidFill>
                <a:srgbClr val="000000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-3556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orbel"/>
              <a:buChar char="●"/>
            </a:pPr>
            <a:r>
              <a:rPr b="0" lang="en-GB" sz="2000">
                <a:solidFill>
                  <a:srgbClr val="000000"/>
                </a:solidFill>
                <a:latin typeface="Corbel"/>
                <a:ea typeface="Corbel"/>
                <a:cs typeface="Corbel"/>
                <a:sym typeface="Corbel"/>
              </a:rPr>
              <a:t>FAIRness - training materials work together with </a:t>
            </a:r>
            <a:r>
              <a:rPr b="1" lang="en-GB" sz="2000">
                <a:solidFill>
                  <a:srgbClr val="000000"/>
                </a:solidFill>
                <a:latin typeface="Corbel"/>
                <a:ea typeface="Corbel"/>
                <a:cs typeface="Corbel"/>
                <a:sym typeface="Corbel"/>
              </a:rPr>
              <a:t>data, software, workflows</a:t>
            </a:r>
            <a:r>
              <a:rPr b="0" lang="en-GB" sz="2000">
                <a:solidFill>
                  <a:srgbClr val="000000"/>
                </a:solidFill>
                <a:latin typeface="Corbel"/>
                <a:ea typeface="Corbel"/>
                <a:cs typeface="Corbel"/>
                <a:sym typeface="Corbel"/>
              </a:rPr>
              <a:t> → the full picture is useful for science</a:t>
            </a:r>
            <a:endParaRPr b="0" sz="2000">
              <a:solidFill>
                <a:srgbClr val="000000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-3556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orbel"/>
              <a:buChar char="●"/>
            </a:pPr>
            <a:r>
              <a:rPr b="0" lang="en-GB" sz="2000">
                <a:solidFill>
                  <a:srgbClr val="000000"/>
                </a:solidFill>
                <a:latin typeface="Corbel"/>
                <a:ea typeface="Corbel"/>
                <a:cs typeface="Corbel"/>
                <a:sym typeface="Corbel"/>
              </a:rPr>
              <a:t>FAIR needs community agreements</a:t>
            </a:r>
            <a:endParaRPr b="0"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7" name="Shape 7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" name="Google Shape;718;p115"/>
          <p:cNvSpPr txBox="1"/>
          <p:nvPr>
            <p:ph type="title"/>
          </p:nvPr>
        </p:nvSpPr>
        <p:spPr>
          <a:xfrm>
            <a:off x="504000" y="227623"/>
            <a:ext cx="8100000" cy="27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80"/>
              <a:buFont typeface="Arial"/>
              <a:buNone/>
            </a:pPr>
            <a:r>
              <a:rPr lang="en-GB" sz="2880"/>
              <a:t>Ten simple rules to make training materials FAIR</a:t>
            </a:r>
            <a:endParaRPr sz="2880"/>
          </a:p>
        </p:txBody>
      </p:sp>
      <p:sp>
        <p:nvSpPr>
          <p:cNvPr id="719" name="Google Shape;719;p115"/>
          <p:cNvSpPr txBox="1"/>
          <p:nvPr>
            <p:ph idx="1" type="body"/>
          </p:nvPr>
        </p:nvSpPr>
        <p:spPr>
          <a:xfrm>
            <a:off x="323528" y="4543965"/>
            <a:ext cx="8280600" cy="27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60000" lvl="1" marL="3600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</a:pPr>
            <a:r>
              <a:rPr b="0" lang="en-GB" sz="1000"/>
              <a:t>Garcia L, Batut B, Burke ML, Kuzak M, Psomopoulos F, Arcila R, et al. (2020) Ten simple rules for making training materials FAIR. PLoS Comput Biol 16(5): e1007854. </a:t>
            </a:r>
            <a:r>
              <a:rPr b="0" lang="en-GB" sz="1000" u="sng">
                <a:solidFill>
                  <a:schemeClr val="hlink"/>
                </a:solidFill>
                <a:hlinkClick r:id="rId3"/>
              </a:rPr>
              <a:t>https://doi.org/10.1371/journal.pcbi.1007854</a:t>
            </a:r>
            <a:r>
              <a:rPr b="0" lang="en-GB" sz="1000"/>
              <a:t> </a:t>
            </a:r>
            <a:endParaRPr sz="1000"/>
          </a:p>
          <a:p>
            <a:pPr indent="0" lvl="2" marL="3600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 sz="1400"/>
          </a:p>
          <a:p>
            <a:pPr indent="0" lvl="2" marL="3600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 sz="1400"/>
          </a:p>
          <a:p>
            <a:pPr indent="0" lvl="3" marL="3600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 sz="1400"/>
          </a:p>
        </p:txBody>
      </p:sp>
      <p:pic>
        <p:nvPicPr>
          <p:cNvPr id="720" name="Google Shape;720;p1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21357" y="927570"/>
            <a:ext cx="6284951" cy="3402379"/>
          </a:xfrm>
          <a:prstGeom prst="rect">
            <a:avLst/>
          </a:prstGeom>
          <a:noFill/>
          <a:ln>
            <a:noFill/>
          </a:ln>
        </p:spPr>
      </p:pic>
      <p:sp>
        <p:nvSpPr>
          <p:cNvPr id="721" name="Google Shape;721;p115"/>
          <p:cNvSpPr txBox="1"/>
          <p:nvPr/>
        </p:nvSpPr>
        <p:spPr>
          <a:xfrm>
            <a:off x="5553300" y="5028000"/>
            <a:ext cx="3664500" cy="1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Illustration from Luc Wiegers and Celia van Gelder: </a:t>
            </a:r>
            <a:r>
              <a:rPr b="0" i="0" lang="en-GB" sz="7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5"/>
              </a:rPr>
              <a:t>https://doi.org/10.5281/zenodo.3593257</a:t>
            </a:r>
            <a:r>
              <a:rPr b="0" i="0" lang="en-GB" sz="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5" name="Shape 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" name="Google Shape;726;p116"/>
          <p:cNvSpPr txBox="1"/>
          <p:nvPr>
            <p:ph type="title"/>
          </p:nvPr>
        </p:nvSpPr>
        <p:spPr>
          <a:xfrm>
            <a:off x="504000" y="53578"/>
            <a:ext cx="8100000" cy="64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GB" sz="2400"/>
              <a:t>Rule 1 - Share</a:t>
            </a:r>
            <a:endParaRPr sz="2400"/>
          </a:p>
        </p:txBody>
      </p:sp>
      <p:sp>
        <p:nvSpPr>
          <p:cNvPr id="727" name="Google Shape;727;p116"/>
          <p:cNvSpPr txBox="1"/>
          <p:nvPr>
            <p:ph idx="1" type="body"/>
          </p:nvPr>
        </p:nvSpPr>
        <p:spPr>
          <a:xfrm>
            <a:off x="411520" y="944759"/>
            <a:ext cx="3600000" cy="64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GB"/>
              <a:t>Good of science</a:t>
            </a:r>
            <a:endParaRPr/>
          </a:p>
        </p:txBody>
      </p:sp>
      <p:sp>
        <p:nvSpPr>
          <p:cNvPr id="728" name="Google Shape;728;p116"/>
          <p:cNvSpPr txBox="1"/>
          <p:nvPr>
            <p:ph idx="1" type="body"/>
          </p:nvPr>
        </p:nvSpPr>
        <p:spPr>
          <a:xfrm>
            <a:off x="4383425" y="2418607"/>
            <a:ext cx="3600000" cy="53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GB"/>
              <a:t>Record</a:t>
            </a:r>
            <a:endParaRPr/>
          </a:p>
        </p:txBody>
      </p:sp>
      <p:sp>
        <p:nvSpPr>
          <p:cNvPr id="729" name="Google Shape;729;p116"/>
          <p:cNvSpPr txBox="1"/>
          <p:nvPr/>
        </p:nvSpPr>
        <p:spPr>
          <a:xfrm>
            <a:off x="2880050" y="3779953"/>
            <a:ext cx="3600000" cy="64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GB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Inspire</a:t>
            </a:r>
            <a:endParaRPr/>
          </a:p>
        </p:txBody>
      </p:sp>
      <p:sp>
        <p:nvSpPr>
          <p:cNvPr id="730" name="Google Shape;730;p116"/>
          <p:cNvSpPr txBox="1"/>
          <p:nvPr/>
        </p:nvSpPr>
        <p:spPr>
          <a:xfrm>
            <a:off x="320507" y="4366033"/>
            <a:ext cx="3600000" cy="64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GB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Train</a:t>
            </a:r>
            <a:endParaRPr/>
          </a:p>
        </p:txBody>
      </p:sp>
      <p:sp>
        <p:nvSpPr>
          <p:cNvPr id="731" name="Google Shape;731;p116"/>
          <p:cNvSpPr txBox="1"/>
          <p:nvPr/>
        </p:nvSpPr>
        <p:spPr>
          <a:xfrm>
            <a:off x="3200405" y="1592763"/>
            <a:ext cx="3600000" cy="64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GB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Recognition</a:t>
            </a:r>
            <a:endParaRPr/>
          </a:p>
        </p:txBody>
      </p:sp>
      <p:sp>
        <p:nvSpPr>
          <p:cNvPr id="732" name="Google Shape;732;p116"/>
          <p:cNvSpPr txBox="1"/>
          <p:nvPr/>
        </p:nvSpPr>
        <p:spPr>
          <a:xfrm>
            <a:off x="4508600" y="3131936"/>
            <a:ext cx="3600000" cy="64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GB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Identify gaps</a:t>
            </a:r>
            <a:endParaRPr/>
          </a:p>
        </p:txBody>
      </p:sp>
      <p:pic>
        <p:nvPicPr>
          <p:cNvPr id="733" name="Google Shape;733;p1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92675" y="2111510"/>
            <a:ext cx="1378279" cy="13782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7" name="Shape 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8" name="Google Shape;738;p117"/>
          <p:cNvSpPr txBox="1"/>
          <p:nvPr>
            <p:ph type="title"/>
          </p:nvPr>
        </p:nvSpPr>
        <p:spPr>
          <a:xfrm>
            <a:off x="1046075" y="53600"/>
            <a:ext cx="7980300" cy="64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GB" sz="2400"/>
              <a:t>Rule 2 – Describe properly (with metadata)</a:t>
            </a:r>
            <a:endParaRPr sz="2400"/>
          </a:p>
        </p:txBody>
      </p:sp>
      <p:sp>
        <p:nvSpPr>
          <p:cNvPr id="739" name="Google Shape;739;p117"/>
          <p:cNvSpPr txBox="1"/>
          <p:nvPr>
            <p:ph idx="1" type="body"/>
          </p:nvPr>
        </p:nvSpPr>
        <p:spPr>
          <a:xfrm>
            <a:off x="1329600" y="814666"/>
            <a:ext cx="6156300" cy="64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GB"/>
              <a:t>Appropriate and standardized </a:t>
            </a:r>
            <a:r>
              <a:rPr b="1" lang="en-GB">
                <a:solidFill>
                  <a:srgbClr val="E30613"/>
                </a:solidFill>
              </a:rPr>
              <a:t>Metadata</a:t>
            </a:r>
            <a:endParaRPr b="1">
              <a:solidFill>
                <a:srgbClr val="E30613"/>
              </a:solidFill>
            </a:endParaRPr>
          </a:p>
        </p:txBody>
      </p:sp>
      <p:sp>
        <p:nvSpPr>
          <p:cNvPr id="740" name="Google Shape;740;p117"/>
          <p:cNvSpPr txBox="1"/>
          <p:nvPr/>
        </p:nvSpPr>
        <p:spPr>
          <a:xfrm>
            <a:off x="504000" y="4171441"/>
            <a:ext cx="8316600" cy="90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GB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Describing &amp; annotating: keywords from controlled vocabularies, taxonomies, thesaur</a:t>
            </a:r>
            <a:r>
              <a:rPr lang="en-GB" sz="1800">
                <a:solidFill>
                  <a:schemeClr val="dk1"/>
                </a:solidFill>
              </a:rPr>
              <a:t>i</a:t>
            </a:r>
            <a:r>
              <a:rPr lang="en-GB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or ontologies 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1" name="Google Shape;741;p117"/>
          <p:cNvSpPr txBox="1"/>
          <p:nvPr/>
        </p:nvSpPr>
        <p:spPr>
          <a:xfrm>
            <a:off x="4071752" y="1423354"/>
            <a:ext cx="3600000" cy="64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GB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Data types</a:t>
            </a:r>
            <a:endParaRPr sz="1800"/>
          </a:p>
        </p:txBody>
      </p:sp>
      <p:cxnSp>
        <p:nvCxnSpPr>
          <p:cNvPr id="742" name="Google Shape;742;p117"/>
          <p:cNvCxnSpPr/>
          <p:nvPr/>
        </p:nvCxnSpPr>
        <p:spPr>
          <a:xfrm flipH="1" rot="10800000">
            <a:off x="3919072" y="1734427"/>
            <a:ext cx="1080000" cy="397500"/>
          </a:xfrm>
          <a:prstGeom prst="straightConnector1">
            <a:avLst/>
          </a:prstGeom>
          <a:noFill/>
          <a:ln cap="flat" cmpd="sng" w="19050">
            <a:solidFill>
              <a:srgbClr val="E30613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743" name="Google Shape;743;p117"/>
          <p:cNvCxnSpPr/>
          <p:nvPr/>
        </p:nvCxnSpPr>
        <p:spPr>
          <a:xfrm>
            <a:off x="3883068" y="2284327"/>
            <a:ext cx="1152000" cy="222525"/>
          </a:xfrm>
          <a:prstGeom prst="straightConnector1">
            <a:avLst/>
          </a:prstGeom>
          <a:noFill/>
          <a:ln cap="flat" cmpd="sng" w="19050">
            <a:solidFill>
              <a:srgbClr val="E30613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744" name="Google Shape;744;p117"/>
          <p:cNvSpPr txBox="1"/>
          <p:nvPr/>
        </p:nvSpPr>
        <p:spPr>
          <a:xfrm>
            <a:off x="4077060" y="2024379"/>
            <a:ext cx="3600000" cy="64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GB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Properties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45" name="Google Shape;745;p1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97900" y="1881050"/>
            <a:ext cx="1788175" cy="438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6" name="Google Shape;746;p1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997900" y="2919150"/>
            <a:ext cx="2594224" cy="528725"/>
          </a:xfrm>
          <a:prstGeom prst="rect">
            <a:avLst/>
          </a:prstGeom>
          <a:noFill/>
          <a:ln>
            <a:noFill/>
          </a:ln>
        </p:spPr>
      </p:pic>
      <p:sp>
        <p:nvSpPr>
          <p:cNvPr id="747" name="Google Shape;747;p117"/>
          <p:cNvSpPr txBox="1"/>
          <p:nvPr/>
        </p:nvSpPr>
        <p:spPr>
          <a:xfrm>
            <a:off x="5975925" y="2617225"/>
            <a:ext cx="1877100" cy="64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GB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Course</a:t>
            </a:r>
            <a:endParaRPr sz="1800"/>
          </a:p>
        </p:txBody>
      </p:sp>
      <p:cxnSp>
        <p:nvCxnSpPr>
          <p:cNvPr id="748" name="Google Shape;748;p117"/>
          <p:cNvCxnSpPr/>
          <p:nvPr/>
        </p:nvCxnSpPr>
        <p:spPr>
          <a:xfrm flipH="1" rot="10800000">
            <a:off x="4633844" y="2928304"/>
            <a:ext cx="1080000" cy="397500"/>
          </a:xfrm>
          <a:prstGeom prst="straightConnector1">
            <a:avLst/>
          </a:prstGeom>
          <a:noFill/>
          <a:ln cap="flat" cmpd="sng" w="19050">
            <a:solidFill>
              <a:srgbClr val="E30613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749" name="Google Shape;749;p117"/>
          <p:cNvCxnSpPr/>
          <p:nvPr/>
        </p:nvCxnSpPr>
        <p:spPr>
          <a:xfrm>
            <a:off x="4597840" y="3325804"/>
            <a:ext cx="1273800" cy="0"/>
          </a:xfrm>
          <a:prstGeom prst="straightConnector1">
            <a:avLst/>
          </a:prstGeom>
          <a:noFill/>
          <a:ln cap="flat" cmpd="sng" w="19050">
            <a:solidFill>
              <a:srgbClr val="E30613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750" name="Google Shape;750;p117"/>
          <p:cNvSpPr txBox="1"/>
          <p:nvPr/>
        </p:nvSpPr>
        <p:spPr>
          <a:xfrm>
            <a:off x="5942798" y="3029032"/>
            <a:ext cx="3600000" cy="64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GB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Course </a:t>
            </a:r>
            <a:r>
              <a:rPr lang="en-GB" sz="1800">
                <a:solidFill>
                  <a:schemeClr val="dk1"/>
                </a:solidFill>
              </a:rPr>
              <a:t>i</a:t>
            </a:r>
            <a:r>
              <a:rPr lang="en-GB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nstance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751" name="Google Shape;751;p117"/>
          <p:cNvCxnSpPr/>
          <p:nvPr/>
        </p:nvCxnSpPr>
        <p:spPr>
          <a:xfrm>
            <a:off x="4669848" y="3325733"/>
            <a:ext cx="1201800" cy="303900"/>
          </a:xfrm>
          <a:prstGeom prst="straightConnector1">
            <a:avLst/>
          </a:prstGeom>
          <a:noFill/>
          <a:ln cap="flat" cmpd="sng" w="19050">
            <a:solidFill>
              <a:srgbClr val="E30613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752" name="Google Shape;752;p117"/>
          <p:cNvSpPr txBox="1"/>
          <p:nvPr/>
        </p:nvSpPr>
        <p:spPr>
          <a:xfrm>
            <a:off x="5905488" y="3434281"/>
            <a:ext cx="3600000" cy="64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GB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Training material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53" name="Google Shape;753;p1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4975" y="70125"/>
            <a:ext cx="614925" cy="614925"/>
          </a:xfrm>
          <a:prstGeom prst="rect">
            <a:avLst/>
          </a:prstGeom>
          <a:noFill/>
          <a:ln>
            <a:noFill/>
          </a:ln>
        </p:spPr>
      </p:pic>
      <p:sp>
        <p:nvSpPr>
          <p:cNvPr id="754" name="Google Shape;754;p117"/>
          <p:cNvSpPr txBox="1"/>
          <p:nvPr/>
        </p:nvSpPr>
        <p:spPr>
          <a:xfrm>
            <a:off x="0" y="4839600"/>
            <a:ext cx="3000000" cy="30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/>
              <a:t>https://bioschemas.org/profiles/</a:t>
            </a:r>
            <a:endParaRPr sz="1100"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8" name="Shape 7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9" name="Google Shape;759;p118"/>
          <p:cNvSpPr txBox="1"/>
          <p:nvPr>
            <p:ph type="title"/>
          </p:nvPr>
        </p:nvSpPr>
        <p:spPr>
          <a:xfrm>
            <a:off x="1179325" y="53588"/>
            <a:ext cx="7424700" cy="64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GB" sz="2400"/>
              <a:t>Rule 3 – Unique identity</a:t>
            </a:r>
            <a:endParaRPr sz="2400"/>
          </a:p>
        </p:txBody>
      </p:sp>
      <p:sp>
        <p:nvSpPr>
          <p:cNvPr id="760" name="Google Shape;760;p118"/>
          <p:cNvSpPr txBox="1"/>
          <p:nvPr>
            <p:ph idx="1" type="body"/>
          </p:nvPr>
        </p:nvSpPr>
        <p:spPr>
          <a:xfrm>
            <a:off x="720000" y="928966"/>
            <a:ext cx="1907700" cy="91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en-GB" sz="3600"/>
              <a:t>URL</a:t>
            </a:r>
            <a:endParaRPr sz="3600"/>
          </a:p>
        </p:txBody>
      </p:sp>
      <p:cxnSp>
        <p:nvCxnSpPr>
          <p:cNvPr id="761" name="Google Shape;761;p118"/>
          <p:cNvCxnSpPr/>
          <p:nvPr/>
        </p:nvCxnSpPr>
        <p:spPr>
          <a:xfrm flipH="1" rot="10800000">
            <a:off x="1115616" y="1221698"/>
            <a:ext cx="1080000" cy="397500"/>
          </a:xfrm>
          <a:prstGeom prst="straightConnector1">
            <a:avLst/>
          </a:prstGeom>
          <a:noFill/>
          <a:ln cap="flat" cmpd="sng" w="19050">
            <a:solidFill>
              <a:srgbClr val="E30613"/>
            </a:solidFill>
            <a:prstDash val="solid"/>
            <a:round/>
            <a:headEnd len="sm" w="sm" type="none"/>
            <a:tailEnd len="med" w="med" type="triangle"/>
          </a:ln>
        </p:spPr>
      </p:cxnSp>
      <p:grpSp>
        <p:nvGrpSpPr>
          <p:cNvPr id="762" name="Google Shape;762;p118"/>
          <p:cNvGrpSpPr/>
          <p:nvPr/>
        </p:nvGrpSpPr>
        <p:grpSpPr>
          <a:xfrm>
            <a:off x="2195736" y="1638224"/>
            <a:ext cx="4343270" cy="2339632"/>
            <a:chOff x="2195736" y="2184298"/>
            <a:chExt cx="5791026" cy="3119510"/>
          </a:xfrm>
        </p:grpSpPr>
        <p:pic>
          <p:nvPicPr>
            <p:cNvPr id="763" name="Google Shape;763;p11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3851920" y="4291520"/>
              <a:ext cx="3036863" cy="101228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64" name="Google Shape;764;p11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4211960" y="2184298"/>
              <a:ext cx="3774802" cy="136450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65" name="Google Shape;765;p118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2195736" y="3215700"/>
              <a:ext cx="1028700" cy="10160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766" name="Google Shape;766;p1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2056" y="53589"/>
            <a:ext cx="648000" cy="64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0" name="Shape 7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1" name="Google Shape;771;p119"/>
          <p:cNvSpPr txBox="1"/>
          <p:nvPr>
            <p:ph type="title"/>
          </p:nvPr>
        </p:nvSpPr>
        <p:spPr>
          <a:xfrm>
            <a:off x="1167125" y="53588"/>
            <a:ext cx="7437000" cy="64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GB" sz="2400"/>
              <a:t>Rule 4 – Register online</a:t>
            </a:r>
            <a:endParaRPr sz="2400"/>
          </a:p>
        </p:txBody>
      </p:sp>
      <p:sp>
        <p:nvSpPr>
          <p:cNvPr id="772" name="Google Shape;772;p119"/>
          <p:cNvSpPr/>
          <p:nvPr/>
        </p:nvSpPr>
        <p:spPr>
          <a:xfrm>
            <a:off x="3491880" y="1489685"/>
            <a:ext cx="4824600" cy="8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>
                <a:solidFill>
                  <a:srgbClr val="6076B4"/>
                </a:solidFill>
                <a:latin typeface="Calibri"/>
                <a:ea typeface="Calibri"/>
                <a:cs typeface="Calibri"/>
                <a:sym typeface="Calibri"/>
              </a:rPr>
              <a:t>ELIXIR Training Portal</a:t>
            </a:r>
            <a:br>
              <a:rPr lang="en-GB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lang="en-GB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https://lh5.googleusercontent.com/f-6RhnZkkXMEdHXiH3l185aQ0XRO9HVru7j9kVEN8sp4VyRTuYN4ZgoNgFcdFj8wY2hKBoa6DaTF-FnAdmif4BbynVekpA5ZWgyCXdOwso5EBq7AP04bOFxHCeS06sMxSmmnSArVlWE" id="773" name="Google Shape;773;p1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58866" y="3020751"/>
            <a:ext cx="3686175" cy="12382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lh5.googleusercontent.com/nENlSzmGVOJFi48bnIU5TxAOR0IIhng4XIEQ-GBRynrG7p1dWeyBYpptGW5ujLFCEwEuyJEGMQ-JrdszDwFafDXJbs8wg8R8HdBZAkk8l8XfoGY-2aLvU3V3gP-udggs4uA_WRSpet4" id="774" name="Google Shape;774;p1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67114" y="1006253"/>
            <a:ext cx="1743574" cy="1312721"/>
          </a:xfrm>
          <a:prstGeom prst="rect">
            <a:avLst/>
          </a:prstGeom>
          <a:noFill/>
          <a:ln>
            <a:noFill/>
          </a:ln>
        </p:spPr>
      </p:pic>
      <p:pic>
        <p:nvPicPr>
          <p:cNvPr id="775" name="Google Shape;775;p1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32476" y="83898"/>
            <a:ext cx="587402" cy="5873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9" name="Shape 7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0" name="Google Shape;780;p120"/>
          <p:cNvSpPr txBox="1"/>
          <p:nvPr>
            <p:ph type="title"/>
          </p:nvPr>
        </p:nvSpPr>
        <p:spPr>
          <a:xfrm>
            <a:off x="1063225" y="53588"/>
            <a:ext cx="7540800" cy="64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GB" sz="2400"/>
              <a:t>Rule 5 – Define access rules </a:t>
            </a:r>
            <a:endParaRPr sz="2400"/>
          </a:p>
        </p:txBody>
      </p:sp>
      <p:sp>
        <p:nvSpPr>
          <p:cNvPr id="781" name="Google Shape;781;p120"/>
          <p:cNvSpPr/>
          <p:nvPr/>
        </p:nvSpPr>
        <p:spPr>
          <a:xfrm>
            <a:off x="3491880" y="1489685"/>
            <a:ext cx="4824600" cy="3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Open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82" name="Google Shape;782;p120"/>
          <p:cNvGrpSpPr/>
          <p:nvPr/>
        </p:nvGrpSpPr>
        <p:grpSpPr>
          <a:xfrm>
            <a:off x="2015916" y="1977684"/>
            <a:ext cx="6012268" cy="1805833"/>
            <a:chOff x="2015916" y="2636912"/>
            <a:chExt cx="6012268" cy="2407777"/>
          </a:xfrm>
        </p:grpSpPr>
        <p:sp>
          <p:nvSpPr>
            <p:cNvPr id="783" name="Google Shape;783;p120"/>
            <p:cNvSpPr txBox="1"/>
            <p:nvPr/>
          </p:nvSpPr>
          <p:spPr>
            <a:xfrm>
              <a:off x="4343678" y="3361463"/>
              <a:ext cx="3600000" cy="86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r>
                <a:rPr lang="en-GB"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Domain</a:t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784" name="Google Shape;784;p120"/>
            <p:cNvCxnSpPr/>
            <p:nvPr/>
          </p:nvCxnSpPr>
          <p:spPr>
            <a:xfrm>
              <a:off x="3836016" y="3943506"/>
              <a:ext cx="1009200" cy="729000"/>
            </a:xfrm>
            <a:prstGeom prst="straightConnector1">
              <a:avLst/>
            </a:prstGeom>
            <a:noFill/>
            <a:ln cap="flat" cmpd="sng" w="19050">
              <a:solidFill>
                <a:srgbClr val="E30613"/>
              </a:solidFill>
              <a:prstDash val="solid"/>
              <a:round/>
              <a:headEnd len="sm" w="sm" type="none"/>
              <a:tailEnd len="med" w="med" type="triangle"/>
            </a:ln>
          </p:spPr>
        </p:cxnSp>
        <p:grpSp>
          <p:nvGrpSpPr>
            <p:cNvPr id="785" name="Google Shape;785;p120"/>
            <p:cNvGrpSpPr/>
            <p:nvPr/>
          </p:nvGrpSpPr>
          <p:grpSpPr>
            <a:xfrm>
              <a:off x="2015916" y="2636912"/>
              <a:ext cx="6012268" cy="2407777"/>
              <a:chOff x="2015916" y="2636912"/>
              <a:chExt cx="6012268" cy="2407777"/>
            </a:xfrm>
          </p:grpSpPr>
          <p:sp>
            <p:nvSpPr>
              <p:cNvPr id="786" name="Google Shape;786;p120"/>
              <p:cNvSpPr/>
              <p:nvPr/>
            </p:nvSpPr>
            <p:spPr>
              <a:xfrm>
                <a:off x="2015916" y="3577749"/>
                <a:ext cx="4824600" cy="461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Restricted</a:t>
                </a:r>
                <a:endParaRPr/>
              </a:p>
            </p:txBody>
          </p:sp>
          <p:sp>
            <p:nvSpPr>
              <p:cNvPr id="787" name="Google Shape;787;p120"/>
              <p:cNvSpPr txBox="1"/>
              <p:nvPr/>
            </p:nvSpPr>
            <p:spPr>
              <a:xfrm>
                <a:off x="4068344" y="2636912"/>
                <a:ext cx="3600000" cy="864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rial"/>
                  <a:buNone/>
                </a:pPr>
                <a:r>
                  <a:rPr lang="en-GB"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Membership</a:t>
                </a:r>
                <a:endParaRPr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788" name="Google Shape;788;p120"/>
              <p:cNvCxnSpPr/>
              <p:nvPr/>
            </p:nvCxnSpPr>
            <p:spPr>
              <a:xfrm flipH="1" rot="10800000">
                <a:off x="3771248" y="3172493"/>
                <a:ext cx="1080000" cy="53010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E30613"/>
                </a:solidFill>
                <a:prstDash val="solid"/>
                <a:round/>
                <a:headEnd len="sm" w="sm" type="none"/>
                <a:tailEnd len="med" w="med" type="triangle"/>
              </a:ln>
            </p:spPr>
          </p:cxnSp>
          <p:cxnSp>
            <p:nvCxnSpPr>
              <p:cNvPr id="789" name="Google Shape;789;p120"/>
              <p:cNvCxnSpPr/>
              <p:nvPr/>
            </p:nvCxnSpPr>
            <p:spPr>
              <a:xfrm>
                <a:off x="3914112" y="3861048"/>
                <a:ext cx="11616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E30613"/>
                </a:solidFill>
                <a:prstDash val="solid"/>
                <a:round/>
                <a:headEnd len="sm" w="sm" type="none"/>
                <a:tailEnd len="med" w="med" type="triangle"/>
              </a:ln>
            </p:spPr>
          </p:cxnSp>
          <p:sp>
            <p:nvSpPr>
              <p:cNvPr id="790" name="Google Shape;790;p120"/>
              <p:cNvSpPr txBox="1"/>
              <p:nvPr/>
            </p:nvSpPr>
            <p:spPr>
              <a:xfrm>
                <a:off x="4428184" y="4300689"/>
                <a:ext cx="3600000" cy="744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rial"/>
                  <a:buNone/>
                </a:pPr>
                <a:r>
                  <a:rPr lang="en-GB"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Paid</a:t>
                </a:r>
                <a:endParaRPr/>
              </a:p>
            </p:txBody>
          </p:sp>
        </p:grpSp>
      </p:grpSp>
      <p:sp>
        <p:nvSpPr>
          <p:cNvPr id="791" name="Google Shape;791;p120"/>
          <p:cNvSpPr txBox="1"/>
          <p:nvPr/>
        </p:nvSpPr>
        <p:spPr>
          <a:xfrm>
            <a:off x="954000" y="4166528"/>
            <a:ext cx="6498300" cy="55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GB" sz="2400">
                <a:solidFill>
                  <a:schemeClr val="dk1"/>
                </a:solidFill>
              </a:rPr>
              <a:t>If you c</a:t>
            </a:r>
            <a:r>
              <a:rPr lang="en-GB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ollect usage data</a:t>
            </a:r>
            <a:r>
              <a:rPr lang="en-GB" sz="2400">
                <a:solidFill>
                  <a:schemeClr val="dk1"/>
                </a:solidFill>
              </a:rPr>
              <a:t> - </a:t>
            </a:r>
            <a:r>
              <a:rPr b="1" lang="en-GB" sz="2400">
                <a:solidFill>
                  <a:schemeClr val="dk1"/>
                </a:solidFill>
              </a:rPr>
              <a:t>say it</a:t>
            </a:r>
            <a:endParaRPr b="1" sz="2400">
              <a:solidFill>
                <a:schemeClr val="dk1"/>
              </a:solidFill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GB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data-protection information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92" name="Google Shape;792;p1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0000" y="53588"/>
            <a:ext cx="648000" cy="64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6" name="Shape 7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7" name="Google Shape;797;p121"/>
          <p:cNvSpPr txBox="1"/>
          <p:nvPr>
            <p:ph type="title"/>
          </p:nvPr>
        </p:nvSpPr>
        <p:spPr>
          <a:xfrm>
            <a:off x="977500" y="53588"/>
            <a:ext cx="7626600" cy="64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GB" sz="2400"/>
              <a:t>Rule 6 – Use an interoperable format  </a:t>
            </a:r>
            <a:endParaRPr sz="2400"/>
          </a:p>
        </p:txBody>
      </p:sp>
      <p:pic>
        <p:nvPicPr>
          <p:cNvPr id="798" name="Google Shape;798;p1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31840" y="776351"/>
            <a:ext cx="1588089" cy="4252848"/>
          </a:xfrm>
          <a:prstGeom prst="rect">
            <a:avLst/>
          </a:prstGeom>
          <a:noFill/>
          <a:ln>
            <a:noFill/>
          </a:ln>
        </p:spPr>
      </p:pic>
      <p:pic>
        <p:nvPicPr>
          <p:cNvPr id="799" name="Google Shape;799;p1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1" y="53588"/>
            <a:ext cx="648000" cy="64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3" name="Shape 8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4" name="Google Shape;804;p122"/>
          <p:cNvSpPr txBox="1"/>
          <p:nvPr>
            <p:ph type="title"/>
          </p:nvPr>
        </p:nvSpPr>
        <p:spPr>
          <a:xfrm>
            <a:off x="929875" y="53600"/>
            <a:ext cx="8276700" cy="64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80"/>
              <a:buFont typeface="Arial"/>
              <a:buNone/>
            </a:pPr>
            <a:r>
              <a:rPr lang="en-GB" sz="2400"/>
              <a:t>Rule 7 – Make your training materials (re)usable for trainers</a:t>
            </a:r>
            <a:endParaRPr sz="2400"/>
          </a:p>
        </p:txBody>
      </p:sp>
      <p:sp>
        <p:nvSpPr>
          <p:cNvPr id="805" name="Google Shape;805;p122"/>
          <p:cNvSpPr txBox="1"/>
          <p:nvPr/>
        </p:nvSpPr>
        <p:spPr>
          <a:xfrm>
            <a:off x="3851920" y="3003798"/>
            <a:ext cx="3029100" cy="115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GB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Metadata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GB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context 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06" name="Google Shape;806;p1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20272" y="771525"/>
            <a:ext cx="1457325" cy="4371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07" name="Google Shape;807;p1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7500" y="53587"/>
            <a:ext cx="648000" cy="64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8" name="Google Shape;808;p12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78350" y="1264225"/>
            <a:ext cx="1702300" cy="1476375"/>
          </a:xfrm>
          <a:prstGeom prst="rect">
            <a:avLst/>
          </a:prstGeom>
          <a:noFill/>
          <a:ln>
            <a:noFill/>
          </a:ln>
        </p:spPr>
      </p:pic>
      <p:sp>
        <p:nvSpPr>
          <p:cNvPr id="809" name="Google Shape;809;p122"/>
          <p:cNvSpPr txBox="1"/>
          <p:nvPr/>
        </p:nvSpPr>
        <p:spPr>
          <a:xfrm>
            <a:off x="2304600" y="1473425"/>
            <a:ext cx="3857700" cy="105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GB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License: - give authors and users appropriate rights of (re)use 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3" name="Shape 8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4" name="Google Shape;814;p123"/>
          <p:cNvSpPr txBox="1"/>
          <p:nvPr>
            <p:ph type="title"/>
          </p:nvPr>
        </p:nvSpPr>
        <p:spPr>
          <a:xfrm>
            <a:off x="929875" y="53600"/>
            <a:ext cx="8276700" cy="64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80"/>
              <a:buFont typeface="Arial"/>
              <a:buNone/>
            </a:pPr>
            <a:r>
              <a:rPr lang="en-GB" sz="2400"/>
              <a:t>Rule 8 – Make your training materials (re)usable for trainees</a:t>
            </a:r>
            <a:endParaRPr sz="2400"/>
          </a:p>
        </p:txBody>
      </p:sp>
      <p:sp>
        <p:nvSpPr>
          <p:cNvPr id="815" name="Google Shape;815;p123"/>
          <p:cNvSpPr txBox="1"/>
          <p:nvPr/>
        </p:nvSpPr>
        <p:spPr>
          <a:xfrm>
            <a:off x="3851920" y="3003798"/>
            <a:ext cx="3029100" cy="115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GB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Metadata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GB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context 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16" name="Google Shape;816;p1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20272" y="771525"/>
            <a:ext cx="1457325" cy="4371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17" name="Google Shape;817;p1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3325" y="53588"/>
            <a:ext cx="648000" cy="648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18" name="Google Shape;818;p123"/>
          <p:cNvGrpSpPr/>
          <p:nvPr/>
        </p:nvGrpSpPr>
        <p:grpSpPr>
          <a:xfrm>
            <a:off x="292578" y="924178"/>
            <a:ext cx="3726056" cy="3972788"/>
            <a:chOff x="-255290" y="908693"/>
            <a:chExt cx="4273981" cy="5620809"/>
          </a:xfrm>
        </p:grpSpPr>
        <p:pic>
          <p:nvPicPr>
            <p:cNvPr id="819" name="Google Shape;819;p12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720324" y="2662292"/>
              <a:ext cx="2687725" cy="38672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20" name="Google Shape;820;p123"/>
            <p:cNvSpPr txBox="1"/>
            <p:nvPr/>
          </p:nvSpPr>
          <p:spPr>
            <a:xfrm rot="-2964233">
              <a:off x="226418" y="1469960"/>
              <a:ext cx="1080184" cy="176589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2000">
                  <a:latin typeface="Corbel"/>
                  <a:ea typeface="Corbel"/>
                  <a:cs typeface="Corbel"/>
                  <a:sym typeface="Corbel"/>
                </a:rPr>
                <a:t>?</a:t>
              </a:r>
              <a:endParaRPr sz="12000"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821" name="Google Shape;821;p123"/>
            <p:cNvSpPr txBox="1"/>
            <p:nvPr/>
          </p:nvSpPr>
          <p:spPr>
            <a:xfrm rot="-128962">
              <a:off x="1477186" y="928326"/>
              <a:ext cx="1079860" cy="176553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2000">
                  <a:latin typeface="Corbel"/>
                  <a:ea typeface="Corbel"/>
                  <a:cs typeface="Corbel"/>
                  <a:sym typeface="Corbel"/>
                </a:rPr>
                <a:t>?</a:t>
              </a:r>
              <a:endParaRPr sz="12000"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822" name="Google Shape;822;p123"/>
            <p:cNvSpPr txBox="1"/>
            <p:nvPr/>
          </p:nvSpPr>
          <p:spPr>
            <a:xfrm rot="2173998">
              <a:off x="2521207" y="1663669"/>
              <a:ext cx="1080067" cy="176560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2000">
                  <a:latin typeface="Corbel"/>
                  <a:ea typeface="Corbel"/>
                  <a:cs typeface="Corbel"/>
                  <a:sym typeface="Corbel"/>
                </a:rPr>
                <a:t>?</a:t>
              </a:r>
              <a:endParaRPr sz="12000"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6" name="Shape 8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7" name="Google Shape;827;p124"/>
          <p:cNvSpPr txBox="1"/>
          <p:nvPr>
            <p:ph type="title"/>
          </p:nvPr>
        </p:nvSpPr>
        <p:spPr>
          <a:xfrm>
            <a:off x="1097525" y="53588"/>
            <a:ext cx="7506600" cy="64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80"/>
              <a:buFont typeface="Arial"/>
              <a:buNone/>
            </a:pPr>
            <a:r>
              <a:rPr lang="en-GB" sz="2400"/>
              <a:t>Rule 9 – Welcome contributions</a:t>
            </a:r>
            <a:endParaRPr sz="2400"/>
          </a:p>
        </p:txBody>
      </p:sp>
      <p:grpSp>
        <p:nvGrpSpPr>
          <p:cNvPr id="828" name="Google Shape;828;p124"/>
          <p:cNvGrpSpPr/>
          <p:nvPr/>
        </p:nvGrpSpPr>
        <p:grpSpPr>
          <a:xfrm>
            <a:off x="1763688" y="1005576"/>
            <a:ext cx="6414026" cy="1821476"/>
            <a:chOff x="1763688" y="1340768"/>
            <a:chExt cx="6414026" cy="2428635"/>
          </a:xfrm>
        </p:grpSpPr>
        <p:sp>
          <p:nvSpPr>
            <p:cNvPr id="829" name="Google Shape;829;p124"/>
            <p:cNvSpPr/>
            <p:nvPr/>
          </p:nvSpPr>
          <p:spPr>
            <a:xfrm>
              <a:off x="1763688" y="2281605"/>
              <a:ext cx="48246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Feedback</a:t>
              </a:r>
              <a:endParaRPr/>
            </a:p>
          </p:txBody>
        </p:sp>
        <p:sp>
          <p:nvSpPr>
            <p:cNvPr id="830" name="Google Shape;830;p124"/>
            <p:cNvSpPr txBox="1"/>
            <p:nvPr/>
          </p:nvSpPr>
          <p:spPr>
            <a:xfrm>
              <a:off x="3816116" y="1340768"/>
              <a:ext cx="3600000" cy="86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r>
                <a:rPr lang="en-GB"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Errors</a:t>
              </a:r>
              <a:endParaRPr/>
            </a:p>
          </p:txBody>
        </p:sp>
        <p:cxnSp>
          <p:nvCxnSpPr>
            <p:cNvPr id="831" name="Google Shape;831;p124"/>
            <p:cNvCxnSpPr/>
            <p:nvPr/>
          </p:nvCxnSpPr>
          <p:spPr>
            <a:xfrm flipH="1" rot="10800000">
              <a:off x="3519020" y="1876349"/>
              <a:ext cx="1080000" cy="530100"/>
            </a:xfrm>
            <a:prstGeom prst="straightConnector1">
              <a:avLst/>
            </a:prstGeom>
            <a:noFill/>
            <a:ln cap="flat" cmpd="sng" w="19050">
              <a:solidFill>
                <a:srgbClr val="E30613"/>
              </a:solidFill>
              <a:prstDash val="solid"/>
              <a:round/>
              <a:headEnd len="sm" w="sm" type="none"/>
              <a:tailEnd len="med" w="med" type="triangle"/>
            </a:ln>
          </p:spPr>
        </p:cxnSp>
        <p:cxnSp>
          <p:nvCxnSpPr>
            <p:cNvPr id="832" name="Google Shape;832;p124"/>
            <p:cNvCxnSpPr/>
            <p:nvPr/>
          </p:nvCxnSpPr>
          <p:spPr>
            <a:xfrm>
              <a:off x="3661884" y="2564904"/>
              <a:ext cx="1161600" cy="0"/>
            </a:xfrm>
            <a:prstGeom prst="straightConnector1">
              <a:avLst/>
            </a:prstGeom>
            <a:noFill/>
            <a:ln cap="flat" cmpd="sng" w="19050">
              <a:solidFill>
                <a:srgbClr val="E30613"/>
              </a:solidFill>
              <a:prstDash val="solid"/>
              <a:round/>
              <a:headEnd len="sm" w="sm" type="none"/>
              <a:tailEnd len="med" w="med" type="triangle"/>
            </a:ln>
          </p:spPr>
        </p:cxnSp>
        <p:sp>
          <p:nvSpPr>
            <p:cNvPr id="833" name="Google Shape;833;p124"/>
            <p:cNvSpPr txBox="1"/>
            <p:nvPr/>
          </p:nvSpPr>
          <p:spPr>
            <a:xfrm>
              <a:off x="4091450" y="2065319"/>
              <a:ext cx="3600000" cy="86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r>
                <a:rPr lang="en-GB"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Examples</a:t>
              </a:r>
              <a:endParaRPr/>
            </a:p>
          </p:txBody>
        </p:sp>
        <p:cxnSp>
          <p:nvCxnSpPr>
            <p:cNvPr id="834" name="Google Shape;834;p124"/>
            <p:cNvCxnSpPr/>
            <p:nvPr/>
          </p:nvCxnSpPr>
          <p:spPr>
            <a:xfrm>
              <a:off x="3583788" y="2647362"/>
              <a:ext cx="1009200" cy="729000"/>
            </a:xfrm>
            <a:prstGeom prst="straightConnector1">
              <a:avLst/>
            </a:prstGeom>
            <a:noFill/>
            <a:ln cap="flat" cmpd="sng" w="19050">
              <a:solidFill>
                <a:srgbClr val="E30613"/>
              </a:solidFill>
              <a:prstDash val="solid"/>
              <a:round/>
              <a:headEnd len="sm" w="sm" type="none"/>
              <a:tailEnd len="med" w="med" type="triangle"/>
            </a:ln>
          </p:spPr>
        </p:cxnSp>
        <p:sp>
          <p:nvSpPr>
            <p:cNvPr id="835" name="Google Shape;835;p124"/>
            <p:cNvSpPr txBox="1"/>
            <p:nvPr/>
          </p:nvSpPr>
          <p:spPr>
            <a:xfrm>
              <a:off x="4577714" y="3025403"/>
              <a:ext cx="3600000" cy="74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r>
                <a:rPr lang="en-GB"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Alternative explanations</a:t>
              </a:r>
              <a:endParaRPr/>
            </a:p>
          </p:txBody>
        </p:sp>
      </p:grpSp>
      <p:sp>
        <p:nvSpPr>
          <p:cNvPr id="836" name="Google Shape;836;p124"/>
          <p:cNvSpPr txBox="1"/>
          <p:nvPr/>
        </p:nvSpPr>
        <p:spPr>
          <a:xfrm>
            <a:off x="1249616" y="3372311"/>
            <a:ext cx="4824600" cy="115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GB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Stating </a:t>
            </a:r>
            <a:endParaRPr/>
          </a:p>
          <a:p>
            <a:pPr indent="-342900" lvl="0" marL="342900" marR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GB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Rules for contribution</a:t>
            </a:r>
            <a:endParaRPr/>
          </a:p>
          <a:p>
            <a:pPr indent="-381000" lvl="1" marL="914400" marR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○"/>
            </a:pPr>
            <a:r>
              <a:rPr lang="en-GB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Expectations</a:t>
            </a:r>
            <a:endParaRPr/>
          </a:p>
          <a:p>
            <a:pPr indent="-381000" lvl="1" marL="914400" marR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○"/>
            </a:pPr>
            <a:r>
              <a:rPr lang="en-GB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Recognition</a:t>
            </a:r>
            <a:endParaRPr/>
          </a:p>
        </p:txBody>
      </p:sp>
      <p:pic>
        <p:nvPicPr>
          <p:cNvPr id="837" name="Google Shape;837;p1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50838" y="3731153"/>
            <a:ext cx="3240383" cy="1089439"/>
          </a:xfrm>
          <a:prstGeom prst="rect">
            <a:avLst/>
          </a:prstGeom>
          <a:noFill/>
          <a:ln>
            <a:noFill/>
          </a:ln>
        </p:spPr>
      </p:pic>
      <p:pic>
        <p:nvPicPr>
          <p:cNvPr id="838" name="Google Shape;838;p1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2300" y="53588"/>
            <a:ext cx="648000" cy="64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2" name="Shape 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3" name="Google Shape;843;p125"/>
          <p:cNvSpPr txBox="1"/>
          <p:nvPr>
            <p:ph type="title"/>
          </p:nvPr>
        </p:nvSpPr>
        <p:spPr>
          <a:xfrm>
            <a:off x="1080375" y="53588"/>
            <a:ext cx="7523700" cy="64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GB" sz="2400"/>
              <a:t>Rule 10 – Keep them up-to-date</a:t>
            </a:r>
            <a:endParaRPr sz="2400"/>
          </a:p>
        </p:txBody>
      </p:sp>
      <p:sp>
        <p:nvSpPr>
          <p:cNvPr id="844" name="Google Shape;844;p125"/>
          <p:cNvSpPr txBox="1"/>
          <p:nvPr/>
        </p:nvSpPr>
        <p:spPr>
          <a:xfrm>
            <a:off x="2007156" y="1031282"/>
            <a:ext cx="4685400" cy="1042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GB" sz="2400">
                <a:solidFill>
                  <a:schemeClr val="dk1"/>
                </a:solidFill>
              </a:rPr>
              <a:t>Training materials evolve and adapt to changes 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5" name="Google Shape;845;p125"/>
          <p:cNvSpPr/>
          <p:nvPr/>
        </p:nvSpPr>
        <p:spPr>
          <a:xfrm>
            <a:off x="1406123" y="3271556"/>
            <a:ext cx="1268700" cy="6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Version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control</a:t>
            </a:r>
            <a:endParaRPr/>
          </a:p>
        </p:txBody>
      </p:sp>
      <p:sp>
        <p:nvSpPr>
          <p:cNvPr id="846" name="Google Shape;846;p125"/>
          <p:cNvSpPr txBox="1"/>
          <p:nvPr/>
        </p:nvSpPr>
        <p:spPr>
          <a:xfrm>
            <a:off x="4612175" y="2844975"/>
            <a:ext cx="2530500" cy="64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GB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Timestamped</a:t>
            </a:r>
            <a:endParaRPr/>
          </a:p>
        </p:txBody>
      </p:sp>
      <p:cxnSp>
        <p:nvCxnSpPr>
          <p:cNvPr id="847" name="Google Shape;847;p125"/>
          <p:cNvCxnSpPr>
            <a:stCxn id="845" idx="3"/>
            <a:endCxn id="846" idx="1"/>
          </p:cNvCxnSpPr>
          <p:nvPr/>
        </p:nvCxnSpPr>
        <p:spPr>
          <a:xfrm flipH="1" rot="10800000">
            <a:off x="2674823" y="3168956"/>
            <a:ext cx="1937400" cy="414300"/>
          </a:xfrm>
          <a:prstGeom prst="straightConnector1">
            <a:avLst/>
          </a:prstGeom>
          <a:noFill/>
          <a:ln cap="flat" cmpd="sng" w="19050">
            <a:solidFill>
              <a:srgbClr val="E30613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848" name="Google Shape;848;p125"/>
          <p:cNvCxnSpPr>
            <a:stCxn id="845" idx="3"/>
            <a:endCxn id="849" idx="1"/>
          </p:cNvCxnSpPr>
          <p:nvPr/>
        </p:nvCxnSpPr>
        <p:spPr>
          <a:xfrm>
            <a:off x="2674823" y="3583256"/>
            <a:ext cx="1937400" cy="252900"/>
          </a:xfrm>
          <a:prstGeom prst="straightConnector1">
            <a:avLst/>
          </a:prstGeom>
          <a:noFill/>
          <a:ln cap="flat" cmpd="sng" w="19050">
            <a:solidFill>
              <a:srgbClr val="E30613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849" name="Google Shape;849;p125"/>
          <p:cNvSpPr txBox="1"/>
          <p:nvPr/>
        </p:nvSpPr>
        <p:spPr>
          <a:xfrm>
            <a:off x="4612225" y="3512213"/>
            <a:ext cx="2530500" cy="64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GB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New PID</a:t>
            </a:r>
            <a:endParaRPr/>
          </a:p>
        </p:txBody>
      </p:sp>
      <p:cxnSp>
        <p:nvCxnSpPr>
          <p:cNvPr id="850" name="Google Shape;850;p125"/>
          <p:cNvCxnSpPr>
            <a:stCxn id="845" idx="3"/>
            <a:endCxn id="851" idx="1"/>
          </p:cNvCxnSpPr>
          <p:nvPr/>
        </p:nvCxnSpPr>
        <p:spPr>
          <a:xfrm>
            <a:off x="2674823" y="3583256"/>
            <a:ext cx="1621500" cy="875100"/>
          </a:xfrm>
          <a:prstGeom prst="straightConnector1">
            <a:avLst/>
          </a:prstGeom>
          <a:noFill/>
          <a:ln cap="flat" cmpd="sng" w="19050">
            <a:solidFill>
              <a:srgbClr val="E30613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851" name="Google Shape;851;p125"/>
          <p:cNvSpPr txBox="1"/>
          <p:nvPr/>
        </p:nvSpPr>
        <p:spPr>
          <a:xfrm>
            <a:off x="4296189" y="4179455"/>
            <a:ext cx="3600000" cy="55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GB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Archive</a:t>
            </a:r>
            <a:endParaRPr/>
          </a:p>
        </p:txBody>
      </p:sp>
      <p:pic>
        <p:nvPicPr>
          <p:cNvPr id="852" name="Google Shape;852;p1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3116" y="108722"/>
            <a:ext cx="502031" cy="537731"/>
          </a:xfrm>
          <a:prstGeom prst="rect">
            <a:avLst/>
          </a:prstGeom>
          <a:noFill/>
          <a:ln>
            <a:noFill/>
          </a:ln>
        </p:spPr>
      </p:pic>
      <p:sp>
        <p:nvSpPr>
          <p:cNvPr id="853" name="Google Shape;853;p125"/>
          <p:cNvSpPr txBox="1"/>
          <p:nvPr/>
        </p:nvSpPr>
        <p:spPr>
          <a:xfrm>
            <a:off x="4200748" y="2326031"/>
            <a:ext cx="3024900" cy="55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GB" sz="2400">
                <a:solidFill>
                  <a:schemeClr val="dk1"/>
                </a:solidFill>
              </a:rPr>
              <a:t>Changelog</a:t>
            </a:r>
            <a:endParaRPr/>
          </a:p>
        </p:txBody>
      </p:sp>
      <p:cxnSp>
        <p:nvCxnSpPr>
          <p:cNvPr id="854" name="Google Shape;854;p125"/>
          <p:cNvCxnSpPr>
            <a:stCxn id="845" idx="3"/>
            <a:endCxn id="853" idx="1"/>
          </p:cNvCxnSpPr>
          <p:nvPr/>
        </p:nvCxnSpPr>
        <p:spPr>
          <a:xfrm flipH="1" rot="10800000">
            <a:off x="2674823" y="2604956"/>
            <a:ext cx="1525800" cy="978300"/>
          </a:xfrm>
          <a:prstGeom prst="straightConnector1">
            <a:avLst/>
          </a:prstGeom>
          <a:noFill/>
          <a:ln cap="flat" cmpd="sng" w="19050">
            <a:solidFill>
              <a:srgbClr val="E30613"/>
            </a:solidFill>
            <a:prstDash val="solid"/>
            <a:round/>
            <a:headEnd len="sm" w="sm" type="none"/>
            <a:tailEnd len="med" w="med" type="triangle"/>
          </a:ln>
        </p:spPr>
      </p:cxn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9" name="Shape 8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" name="Google Shape;860;p126"/>
          <p:cNvSpPr txBox="1"/>
          <p:nvPr>
            <p:ph type="title"/>
          </p:nvPr>
        </p:nvSpPr>
        <p:spPr>
          <a:xfrm>
            <a:off x="504000" y="303498"/>
            <a:ext cx="8100000" cy="36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80"/>
              <a:buFont typeface="Arial"/>
              <a:buNone/>
            </a:pPr>
            <a:r>
              <a:rPr lang="en-GB" sz="2880"/>
              <a:t>SIB </a:t>
            </a:r>
            <a:r>
              <a:rPr lang="en-GB" sz="2880"/>
              <a:t>Courses are (F)indable </a:t>
            </a:r>
            <a:endParaRPr/>
          </a:p>
        </p:txBody>
      </p:sp>
      <p:pic>
        <p:nvPicPr>
          <p:cNvPr id="861" name="Google Shape;861;p1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4000" y="4385000"/>
            <a:ext cx="2834000" cy="646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2" name="Google Shape;862;p1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800600"/>
            <a:ext cx="4190724" cy="2545953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863" name="Google Shape;863;p1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426125" y="1817625"/>
            <a:ext cx="3699776" cy="2403471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864" name="Google Shape;864;p12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720624" y="3655100"/>
            <a:ext cx="3452999" cy="14923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865" name="Google Shape;865;p126"/>
          <p:cNvSpPr/>
          <p:nvPr/>
        </p:nvSpPr>
        <p:spPr>
          <a:xfrm>
            <a:off x="0" y="3483350"/>
            <a:ext cx="3453000" cy="36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23232"/>
              </a:buClr>
              <a:buSzPts val="2800"/>
              <a:buFont typeface="Trebuchet MS"/>
              <a:buNone/>
            </a:pPr>
            <a:r>
              <a:rPr b="0" i="0" lang="en-GB" sz="1800" u="none" cap="none" strike="noStrike">
                <a:solidFill>
                  <a:srgbClr val="323232"/>
                </a:solidFill>
                <a:latin typeface="Trebuchet MS"/>
                <a:ea typeface="Trebuchet MS"/>
                <a:cs typeface="Trebuchet MS"/>
                <a:sym typeface="Trebuchet MS"/>
              </a:rPr>
              <a:t>https://www.sib.swiss/training</a:t>
            </a:r>
            <a:endParaRPr b="0" i="0" sz="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6" name="Google Shape;866;p126"/>
          <p:cNvSpPr/>
          <p:nvPr/>
        </p:nvSpPr>
        <p:spPr>
          <a:xfrm>
            <a:off x="3494004" y="4297298"/>
            <a:ext cx="3366900" cy="36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23232"/>
              </a:buClr>
              <a:buSzPts val="2800"/>
              <a:buFont typeface="Trebuchet MS"/>
              <a:buNone/>
            </a:pPr>
            <a:r>
              <a:rPr lang="en-GB" sz="1800">
                <a:solidFill>
                  <a:srgbClr val="323232"/>
                </a:solidFill>
                <a:latin typeface="Trebuchet MS"/>
                <a:ea typeface="Trebuchet MS"/>
                <a:cs typeface="Trebuchet MS"/>
                <a:sym typeface="Trebuchet MS"/>
              </a:rPr>
              <a:t>https://tess.elixir-europe.org</a:t>
            </a:r>
            <a:endParaRPr b="0" i="0" sz="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0" name="Shape 8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" name="Google Shape;871;p127"/>
          <p:cNvSpPr txBox="1"/>
          <p:nvPr>
            <p:ph type="title"/>
          </p:nvPr>
        </p:nvSpPr>
        <p:spPr>
          <a:xfrm>
            <a:off x="504000" y="303498"/>
            <a:ext cx="8100000" cy="360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/>
              <a:t>SIB Training materials - FAIRness today</a:t>
            </a:r>
            <a:endParaRPr sz="2800"/>
          </a:p>
        </p:txBody>
      </p:sp>
      <p:pic>
        <p:nvPicPr>
          <p:cNvPr id="872" name="Google Shape;872;p1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38032" y="1323320"/>
            <a:ext cx="6284951" cy="3402379"/>
          </a:xfrm>
          <a:prstGeom prst="rect">
            <a:avLst/>
          </a:prstGeom>
          <a:noFill/>
          <a:ln>
            <a:noFill/>
          </a:ln>
        </p:spPr>
      </p:pic>
      <p:pic>
        <p:nvPicPr>
          <p:cNvPr id="873" name="Google Shape;873;p1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22983" y="1998460"/>
            <a:ext cx="6096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4" name="Google Shape;874;p1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44283" y="4443273"/>
            <a:ext cx="6096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5" name="Google Shape;875;p1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87583" y="3067073"/>
            <a:ext cx="6096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6" name="Google Shape;876;p1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522983" y="3082773"/>
            <a:ext cx="6096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7" name="Google Shape;877;p1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004008" y="3942723"/>
            <a:ext cx="6096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8" name="Google Shape;878;p12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394408" y="1124823"/>
            <a:ext cx="6096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9" name="Google Shape;879;p1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9058" y="2031935"/>
            <a:ext cx="609600" cy="609600"/>
          </a:xfrm>
          <a:prstGeom prst="rect">
            <a:avLst/>
          </a:prstGeom>
          <a:noFill/>
          <a:ln>
            <a:noFill/>
          </a:ln>
        </p:spPr>
      </p:pic>
      <p:sp>
        <p:nvSpPr>
          <p:cNvPr id="880" name="Google Shape;880;p127"/>
          <p:cNvSpPr txBox="1"/>
          <p:nvPr/>
        </p:nvSpPr>
        <p:spPr>
          <a:xfrm>
            <a:off x="227475" y="766825"/>
            <a:ext cx="6423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FAIRness of this sample: https://sib-swiss.github.io/NGS-introduction-training/</a:t>
            </a:r>
            <a:endParaRPr/>
          </a:p>
        </p:txBody>
      </p:sp>
      <p:pic>
        <p:nvPicPr>
          <p:cNvPr id="881" name="Google Shape;881;p1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38033" y="1178798"/>
            <a:ext cx="6096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2" name="Google Shape;882;p1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64933" y="3942735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6" name="Shape 8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7" name="Google Shape;887;p128"/>
          <p:cNvSpPr txBox="1"/>
          <p:nvPr>
            <p:ph type="title"/>
          </p:nvPr>
        </p:nvSpPr>
        <p:spPr>
          <a:xfrm>
            <a:off x="504000" y="53578"/>
            <a:ext cx="8100000" cy="64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GB"/>
              <a:t>Open and FAIR experience</a:t>
            </a:r>
            <a:endParaRPr/>
          </a:p>
        </p:txBody>
      </p:sp>
      <p:sp>
        <p:nvSpPr>
          <p:cNvPr id="888" name="Google Shape;888;p128"/>
          <p:cNvSpPr/>
          <p:nvPr/>
        </p:nvSpPr>
        <p:spPr>
          <a:xfrm>
            <a:off x="665125" y="1135975"/>
            <a:ext cx="7566900" cy="2450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55600" lvl="0" marL="457200" marR="0" rtl="0" algn="l">
              <a:lnSpc>
                <a:spcPct val="150000"/>
              </a:lnSpc>
              <a:spcBef>
                <a:spcPts val="2000"/>
              </a:spcBef>
              <a:spcAft>
                <a:spcPts val="0"/>
              </a:spcAft>
              <a:buSzPts val="2000"/>
              <a:buChar char="●"/>
            </a:pPr>
            <a:r>
              <a:rPr lang="en-GB" sz="2000"/>
              <a:t>Life/Success is a journey, not a destination </a:t>
            </a:r>
            <a:endParaRPr sz="2000"/>
          </a:p>
          <a:p>
            <a:pPr indent="-35560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-GB" sz="2000"/>
              <a:t>Open and FAIR is a journey and a destination</a:t>
            </a:r>
            <a:endParaRPr sz="2000"/>
          </a:p>
          <a:p>
            <a:pPr indent="-3556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-GB" sz="2000"/>
              <a:t>Learning with and from a community </a:t>
            </a:r>
            <a:endParaRPr sz="2000"/>
          </a:p>
          <a:p>
            <a:pPr indent="-3556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-GB" sz="2000"/>
              <a:t>Change in mindset: from authorship to contributorship </a:t>
            </a:r>
            <a:r>
              <a:rPr lang="en-GB" sz="1200"/>
              <a:t>(*)</a:t>
            </a:r>
            <a:endParaRPr i="0" sz="1200" u="none" cap="none" strike="noStrike">
              <a:solidFill>
                <a:schemeClr val="dk1"/>
              </a:solidFill>
            </a:endParaRPr>
          </a:p>
        </p:txBody>
      </p:sp>
      <p:sp>
        <p:nvSpPr>
          <p:cNvPr id="889" name="Google Shape;889;p128"/>
          <p:cNvSpPr txBox="1"/>
          <p:nvPr/>
        </p:nvSpPr>
        <p:spPr>
          <a:xfrm>
            <a:off x="246600" y="4609400"/>
            <a:ext cx="8650800" cy="3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2000"/>
              </a:spcBef>
              <a:spcAft>
                <a:spcPts val="0"/>
              </a:spcAft>
              <a:buNone/>
            </a:pPr>
            <a:r>
              <a:rPr lang="en-GB" sz="1050">
                <a:latin typeface="Open Sans"/>
                <a:ea typeface="Open Sans"/>
                <a:cs typeface="Open Sans"/>
                <a:sym typeface="Open Sans"/>
              </a:rPr>
              <a:t>(*) </a:t>
            </a:r>
            <a:r>
              <a:rPr lang="en-GB" sz="1050">
                <a:latin typeface="Open Sans"/>
                <a:ea typeface="Open Sans"/>
                <a:cs typeface="Open Sans"/>
                <a:sym typeface="Open Sans"/>
              </a:rPr>
              <a:t>0.</a:t>
            </a:r>
            <a:r>
              <a:rPr lang="en-GB" sz="1050">
                <a:uFill>
                  <a:noFill/>
                </a:uFill>
                <a:latin typeface="Open Sans"/>
                <a:ea typeface="Open Sans"/>
                <a:cs typeface="Open Sans"/>
                <a:sym typeface="Open Sans"/>
                <a:hlinkClick r:id="rId3"/>
              </a:rPr>
              <a:t> Kowalczyk</a:t>
            </a:r>
            <a:r>
              <a:rPr lang="en-GB" sz="1050">
                <a:latin typeface="Open Sans"/>
                <a:ea typeface="Open Sans"/>
                <a:cs typeface="Open Sans"/>
                <a:sym typeface="Open Sans"/>
              </a:rPr>
              <a:t> et al (2020) What senior academics can do to support reproducible and open research: a short, three-step guide.</a:t>
            </a: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3" name="Shape 8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4" name="Google Shape;894;p129"/>
          <p:cNvSpPr txBox="1"/>
          <p:nvPr>
            <p:ph idx="1" type="body"/>
          </p:nvPr>
        </p:nvSpPr>
        <p:spPr>
          <a:xfrm>
            <a:off x="720000" y="1511999"/>
            <a:ext cx="3600000" cy="648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lang="en-GB"/>
              <a:t>Working groups</a:t>
            </a:r>
            <a:endParaRPr/>
          </a:p>
        </p:txBody>
      </p:sp>
      <p:sp>
        <p:nvSpPr>
          <p:cNvPr id="895" name="Google Shape;895;p129"/>
          <p:cNvSpPr/>
          <p:nvPr>
            <p:ph idx="3" type="pic"/>
          </p:nvPr>
        </p:nvSpPr>
        <p:spPr>
          <a:xfrm>
            <a:off x="2153525" y="2287825"/>
            <a:ext cx="5570400" cy="1674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100"/>
              <a:buChar char="●"/>
            </a:pPr>
            <a:r>
              <a:rPr lang="en-GB" sz="2000">
                <a:solidFill>
                  <a:srgbClr val="000000"/>
                </a:solidFill>
              </a:rPr>
              <a:t>Preregistration and Registered Reports</a:t>
            </a:r>
            <a:endParaRPr sz="2000">
              <a:solidFill>
                <a:srgbClr val="000000"/>
              </a:solidFill>
            </a:endParaRPr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100"/>
              <a:buChar char="●"/>
            </a:pPr>
            <a:r>
              <a:rPr lang="en-GB" sz="2000">
                <a:solidFill>
                  <a:srgbClr val="000000"/>
                </a:solidFill>
              </a:rPr>
              <a:t>Research Assessment and Incentives</a:t>
            </a:r>
            <a:endParaRPr sz="2000">
              <a:solidFill>
                <a:srgbClr val="000000"/>
              </a:solidFill>
            </a:endParaRPr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100"/>
              <a:buChar char="●"/>
            </a:pPr>
            <a:r>
              <a:rPr lang="en-GB" sz="2000">
                <a:solidFill>
                  <a:srgbClr val="000000"/>
                </a:solidFill>
              </a:rPr>
              <a:t>Replication Studies</a:t>
            </a:r>
            <a:endParaRPr sz="2000">
              <a:solidFill>
                <a:srgbClr val="000000"/>
              </a:solidFill>
            </a:endParaRPr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100"/>
              <a:buChar char="●"/>
            </a:pPr>
            <a:r>
              <a:rPr lang="en-GB" sz="2000">
                <a:solidFill>
                  <a:srgbClr val="000000"/>
                </a:solidFill>
              </a:rPr>
              <a:t>Research Methodology</a:t>
            </a:r>
            <a:endParaRPr sz="2000">
              <a:solidFill>
                <a:srgbClr val="000000"/>
              </a:solidFill>
            </a:endParaRPr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100"/>
              <a:buChar char="●"/>
            </a:pPr>
            <a:r>
              <a:rPr lang="en-GB" sz="2000">
                <a:solidFill>
                  <a:srgbClr val="000000"/>
                </a:solidFill>
              </a:rPr>
              <a:t>Training</a:t>
            </a:r>
            <a:endParaRPr sz="2100">
              <a:solidFill>
                <a:srgbClr val="666666"/>
              </a:solidFill>
            </a:endParaRPr>
          </a:p>
        </p:txBody>
      </p:sp>
      <p:sp>
        <p:nvSpPr>
          <p:cNvPr id="896" name="Google Shape;896;p129"/>
          <p:cNvSpPr txBox="1"/>
          <p:nvPr>
            <p:ph type="title"/>
          </p:nvPr>
        </p:nvSpPr>
        <p:spPr>
          <a:xfrm>
            <a:off x="504000" y="303498"/>
            <a:ext cx="8100000" cy="360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Swiss Reproducibility Network (SwissRN)</a:t>
            </a:r>
            <a:endParaRPr/>
          </a:p>
        </p:txBody>
      </p:sp>
      <p:pic>
        <p:nvPicPr>
          <p:cNvPr id="897" name="Google Shape;897;p1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86525" y="790200"/>
            <a:ext cx="1972825" cy="1565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1" name="Shape 9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2" name="Google Shape;902;p130"/>
          <p:cNvSpPr txBox="1"/>
          <p:nvPr>
            <p:ph type="title"/>
          </p:nvPr>
        </p:nvSpPr>
        <p:spPr>
          <a:xfrm>
            <a:off x="504000" y="303498"/>
            <a:ext cx="8100000" cy="36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GB"/>
              <a:t>Data scientists for life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03" name="Google Shape;903;p130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72075" y="1002975"/>
            <a:ext cx="6297649" cy="342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04" name="Google Shape;904;p1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83774" y="4554648"/>
            <a:ext cx="1057275" cy="333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8" name="Shape 9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9" name="Google Shape;909;p131"/>
          <p:cNvSpPr txBox="1"/>
          <p:nvPr>
            <p:ph type="title"/>
          </p:nvPr>
        </p:nvSpPr>
        <p:spPr>
          <a:xfrm>
            <a:off x="504000" y="303498"/>
            <a:ext cx="8100000" cy="36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80"/>
              <a:buFont typeface="Arial"/>
              <a:buNone/>
            </a:pPr>
            <a:r>
              <a:rPr lang="en-GB" sz="2880"/>
              <a:t>Acknowledgments </a:t>
            </a:r>
            <a:endParaRPr/>
          </a:p>
        </p:txBody>
      </p:sp>
      <p:sp>
        <p:nvSpPr>
          <p:cNvPr id="910" name="Google Shape;910;p131"/>
          <p:cNvSpPr txBox="1"/>
          <p:nvPr>
            <p:ph idx="1" type="body"/>
          </p:nvPr>
        </p:nvSpPr>
        <p:spPr>
          <a:xfrm>
            <a:off x="504000" y="1294650"/>
            <a:ext cx="8100000" cy="345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48570" lvl="1" marL="3600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pPr>
            <a:r>
              <a:rPr b="1" lang="en-GB" sz="1800">
                <a:solidFill>
                  <a:srgbClr val="FF0000"/>
                </a:solidFill>
              </a:rPr>
              <a:t>SIB Training group</a:t>
            </a:r>
            <a:r>
              <a:rPr b="1" lang="en-GB" sz="1800">
                <a:solidFill>
                  <a:srgbClr val="000000"/>
                </a:solidFill>
              </a:rPr>
              <a:t>:</a:t>
            </a:r>
            <a:r>
              <a:rPr lang="en-GB" sz="1800">
                <a:solidFill>
                  <a:srgbClr val="000000"/>
                </a:solidFill>
              </a:rPr>
              <a:t> </a:t>
            </a:r>
            <a:r>
              <a:rPr b="0" lang="en-GB" sz="1600">
                <a:solidFill>
                  <a:srgbClr val="000000"/>
                </a:solidFill>
              </a:rPr>
              <a:t>Valeria di Cola, Alessia di Pietro,</a:t>
            </a:r>
            <a:r>
              <a:rPr lang="en-GB" sz="1600">
                <a:solidFill>
                  <a:srgbClr val="000000"/>
                </a:solidFill>
              </a:rPr>
              <a:t> </a:t>
            </a:r>
            <a:r>
              <a:rPr b="0" lang="en-GB" sz="1600">
                <a:solidFill>
                  <a:srgbClr val="000000"/>
                </a:solidFill>
              </a:rPr>
              <a:t>Wandrille Duchemin, Isabelle Dupanloup, Geert van Geest, Diana Marek, Grégoire Rossier, Frédéric Schütz, Monique Zahn </a:t>
            </a:r>
            <a:endParaRPr b="0" sz="1600"/>
          </a:p>
          <a:p>
            <a:pPr indent="-306660" lvl="1" marL="360000" rtl="0" algn="l"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GB" sz="1800">
                <a:solidFill>
                  <a:srgbClr val="FF0000"/>
                </a:solidFill>
              </a:rPr>
              <a:t>SIB Training Advisory Committee</a:t>
            </a:r>
            <a:r>
              <a:rPr lang="en-GB" sz="1800"/>
              <a:t>: </a:t>
            </a:r>
            <a:r>
              <a:rPr b="0" lang="en-GB" sz="1600"/>
              <a:t>Marc Robinson-Rechavi, Rémy Bruggmann, Christine Durinx, Pierre Farmer, Christoph Handschin, Mark Ibberson, Mark Robinson, Thierry Sengstag, Florian Steiner</a:t>
            </a:r>
            <a:r>
              <a:rPr b="0" lang="en-GB" sz="1800"/>
              <a:t> </a:t>
            </a:r>
            <a:endParaRPr b="0" sz="1800"/>
          </a:p>
          <a:p>
            <a:pPr indent="-306660" lvl="1" marL="360000" rtl="0" algn="l"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GB" sz="1800">
                <a:solidFill>
                  <a:srgbClr val="FF0000"/>
                </a:solidFill>
              </a:rPr>
              <a:t>Our partners @ ELIXIR</a:t>
            </a:r>
            <a:r>
              <a:rPr lang="en-GB" sz="1800"/>
              <a:t>: </a:t>
            </a:r>
            <a:r>
              <a:rPr b="0" lang="en-GB" sz="1600"/>
              <a:t>Allegra Via, Jessica Lindvall, Celia van Gelder, Fotis Psomopoulus, Leyla Garcia and our colleagues from the FAIR Training Working Group and the Training Platform</a:t>
            </a:r>
            <a:endParaRPr b="0" sz="1600"/>
          </a:p>
          <a:p>
            <a:pPr indent="0" lvl="2" marL="3600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sz="1800"/>
          </a:p>
          <a:p>
            <a:pPr indent="0" lvl="2" marL="3600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sz="1800"/>
          </a:p>
          <a:p>
            <a:pPr indent="0" lvl="3" marL="3600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sz="180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4" name="Shape 9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5" name="Google Shape;915;p132"/>
          <p:cNvSpPr txBox="1"/>
          <p:nvPr>
            <p:ph type="ctrTitle"/>
          </p:nvPr>
        </p:nvSpPr>
        <p:spPr>
          <a:xfrm>
            <a:off x="522000" y="2775999"/>
            <a:ext cx="8100000" cy="116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Arial"/>
              <a:buNone/>
            </a:pPr>
            <a:r>
              <a:rPr lang="en-GB"/>
              <a:t>Thank you</a:t>
            </a:r>
            <a:endParaRPr/>
          </a:p>
        </p:txBody>
      </p:sp>
      <p:pic>
        <p:nvPicPr>
          <p:cNvPr descr="profile-cover-2017.jpg" id="916" name="Google Shape;916;p132"/>
          <p:cNvPicPr preferRelativeResize="0"/>
          <p:nvPr/>
        </p:nvPicPr>
        <p:blipFill rotWithShape="1">
          <a:blip r:embed="rId3">
            <a:alphaModFix/>
          </a:blip>
          <a:srcRect b="12798" l="1464" r="1463" t="0"/>
          <a:stretch/>
        </p:blipFill>
        <p:spPr>
          <a:xfrm>
            <a:off x="0" y="1"/>
            <a:ext cx="9144000" cy="257174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17" name="Google Shape;917;p132"/>
          <p:cNvCxnSpPr/>
          <p:nvPr/>
        </p:nvCxnSpPr>
        <p:spPr>
          <a:xfrm>
            <a:off x="0" y="2568660"/>
            <a:ext cx="9144000" cy="1191"/>
          </a:xfrm>
          <a:prstGeom prst="straightConnector1">
            <a:avLst/>
          </a:prstGeom>
          <a:noFill/>
          <a:ln cap="flat" cmpd="sng" w="19050">
            <a:solidFill>
              <a:srgbClr val="E30613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descr="sib_logo_trans_background.png" id="918" name="Google Shape;918;p13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448568" y="2464593"/>
            <a:ext cx="996923" cy="540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19" name="Google Shape;919;p132"/>
          <p:cNvCxnSpPr/>
          <p:nvPr/>
        </p:nvCxnSpPr>
        <p:spPr>
          <a:xfrm>
            <a:off x="0" y="-1190"/>
            <a:ext cx="9144000" cy="1191"/>
          </a:xfrm>
          <a:prstGeom prst="straightConnector1">
            <a:avLst/>
          </a:prstGeom>
          <a:noFill/>
          <a:ln cap="flat" cmpd="sng" w="19050">
            <a:solidFill>
              <a:srgbClr val="E30613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920" name="Google Shape;920;p132"/>
          <p:cNvSpPr/>
          <p:nvPr/>
        </p:nvSpPr>
        <p:spPr>
          <a:xfrm>
            <a:off x="2121187" y="3936090"/>
            <a:ext cx="52377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23232"/>
              </a:buClr>
              <a:buSzPts val="2800"/>
              <a:buFont typeface="Trebuchet MS"/>
              <a:buNone/>
            </a:pPr>
            <a:r>
              <a:rPr b="0" i="0" lang="en-GB" sz="2800" u="sng" cap="none" strike="noStrike">
                <a:solidFill>
                  <a:schemeClr val="hlink"/>
                </a:solidFill>
                <a:latin typeface="Trebuchet MS"/>
                <a:ea typeface="Trebuchet MS"/>
                <a:cs typeface="Trebuchet MS"/>
                <a:sym typeface="Trebuchet MS"/>
                <a:hlinkClick r:id="rId5"/>
              </a:rPr>
              <a:t>https://www.sib.swiss/training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1_SIB Template">
  <a:themeElements>
    <a:clrScheme name="SIB Colours">
      <a:dk1>
        <a:srgbClr val="323232"/>
      </a:dk1>
      <a:lt1>
        <a:srgbClr val="FFFFFF"/>
      </a:lt1>
      <a:dk2>
        <a:srgbClr val="AE191A"/>
      </a:dk2>
      <a:lt2>
        <a:srgbClr val="575757"/>
      </a:lt2>
      <a:accent1>
        <a:srgbClr val="E30613"/>
      </a:accent1>
      <a:accent2>
        <a:srgbClr val="EA5297"/>
      </a:accent2>
      <a:accent3>
        <a:srgbClr val="EE7659"/>
      </a:accent3>
      <a:accent4>
        <a:srgbClr val="009FE3"/>
      </a:accent4>
      <a:accent5>
        <a:srgbClr val="009A93"/>
      </a:accent5>
      <a:accent6>
        <a:srgbClr val="2E2C7E"/>
      </a:accent6>
      <a:hlink>
        <a:srgbClr val="575757"/>
      </a:hlink>
      <a:folHlink>
        <a:srgbClr val="78787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B Template">
  <a:themeElements>
    <a:clrScheme name="SIB Colours">
      <a:dk1>
        <a:srgbClr val="323232"/>
      </a:dk1>
      <a:lt1>
        <a:srgbClr val="FFFFFF"/>
      </a:lt1>
      <a:dk2>
        <a:srgbClr val="AE191A"/>
      </a:dk2>
      <a:lt2>
        <a:srgbClr val="575757"/>
      </a:lt2>
      <a:accent1>
        <a:srgbClr val="E30613"/>
      </a:accent1>
      <a:accent2>
        <a:srgbClr val="EA5297"/>
      </a:accent2>
      <a:accent3>
        <a:srgbClr val="EE7659"/>
      </a:accent3>
      <a:accent4>
        <a:srgbClr val="009FE3"/>
      </a:accent4>
      <a:accent5>
        <a:srgbClr val="009A93"/>
      </a:accent5>
      <a:accent6>
        <a:srgbClr val="2E2C7E"/>
      </a:accent6>
      <a:hlink>
        <a:srgbClr val="575757"/>
      </a:hlink>
      <a:folHlink>
        <a:srgbClr val="78787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3_ELIXIR_template">
  <a:themeElements>
    <a:clrScheme name="Executive">
      <a:dk1>
        <a:srgbClr val="000000"/>
      </a:dk1>
      <a:lt1>
        <a:srgbClr val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2_SIB Template">
  <a:themeElements>
    <a:clrScheme name="SIB Colours">
      <a:dk1>
        <a:srgbClr val="323232"/>
      </a:dk1>
      <a:lt1>
        <a:srgbClr val="FFFFFF"/>
      </a:lt1>
      <a:dk2>
        <a:srgbClr val="AE191A"/>
      </a:dk2>
      <a:lt2>
        <a:srgbClr val="575757"/>
      </a:lt2>
      <a:accent1>
        <a:srgbClr val="E30613"/>
      </a:accent1>
      <a:accent2>
        <a:srgbClr val="EA5297"/>
      </a:accent2>
      <a:accent3>
        <a:srgbClr val="EE7659"/>
      </a:accent3>
      <a:accent4>
        <a:srgbClr val="009FE3"/>
      </a:accent4>
      <a:accent5>
        <a:srgbClr val="009A93"/>
      </a:accent5>
      <a:accent6>
        <a:srgbClr val="2E2C7E"/>
      </a:accent6>
      <a:hlink>
        <a:srgbClr val="575757"/>
      </a:hlink>
      <a:folHlink>
        <a:srgbClr val="78787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ELIXIR_template">
  <a:themeElements>
    <a:clrScheme name="Executive">
      <a:dk1>
        <a:srgbClr val="000000"/>
      </a:dk1>
      <a:lt1>
        <a:srgbClr val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7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8.xml><?xml version="1.0" encoding="utf-8"?>
<a:theme xmlns:a="http://schemas.openxmlformats.org/drawingml/2006/main" xmlns:r="http://schemas.openxmlformats.org/officeDocument/2006/relationships" name="SIB Template">
  <a:themeElements>
    <a:clrScheme name="SIB Colours">
      <a:dk1>
        <a:srgbClr val="323232"/>
      </a:dk1>
      <a:lt1>
        <a:srgbClr val="FFFFFF"/>
      </a:lt1>
      <a:dk2>
        <a:srgbClr val="AE191A"/>
      </a:dk2>
      <a:lt2>
        <a:srgbClr val="575757"/>
      </a:lt2>
      <a:accent1>
        <a:srgbClr val="E30613"/>
      </a:accent1>
      <a:accent2>
        <a:srgbClr val="EA5297"/>
      </a:accent2>
      <a:accent3>
        <a:srgbClr val="EE7659"/>
      </a:accent3>
      <a:accent4>
        <a:srgbClr val="009FE3"/>
      </a:accent4>
      <a:accent5>
        <a:srgbClr val="009A93"/>
      </a:accent5>
      <a:accent6>
        <a:srgbClr val="2E2C7E"/>
      </a:accent6>
      <a:hlink>
        <a:srgbClr val="575757"/>
      </a:hlink>
      <a:folHlink>
        <a:srgbClr val="78787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9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