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16"/>
  </p:notesMasterIdLst>
  <p:sldIdLst>
    <p:sldId id="256" r:id="rId2"/>
    <p:sldId id="259" r:id="rId3"/>
    <p:sldId id="258" r:id="rId4"/>
    <p:sldId id="257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Rockwell" panose="02060603020205020403" pitchFamily="18" charset="77"/>
      <p:regular r:id="rId21"/>
      <p:bold r:id="rId22"/>
      <p:italic r:id="rId23"/>
      <p:boldItalic r:id="rId24"/>
    </p:embeddedFont>
    <p:embeddedFont>
      <p:font typeface="Segoe UI" panose="020B0502040204020203" pitchFamily="34" charset="0"/>
      <p:regular r:id="rId25"/>
      <p:bold r:id="rId26"/>
      <p:italic r:id="rId27"/>
      <p:boldItalic r:id="rId28"/>
    </p:embeddedFont>
    <p:embeddedFont>
      <p:font typeface="Segoe UI Semilight" panose="020F0302020204030204" pitchFamily="34" charset="0"/>
      <p:regular r:id="rId29"/>
      <p:italic r:id="rId30"/>
    </p:embeddedFont>
    <p:embeddedFont>
      <p:font typeface="Tahoma" panose="020B0604030504040204" pitchFamily="34" charset="0"/>
      <p:regular r:id="rId31"/>
      <p:bold r:id="rId32"/>
    </p:embeddedFont>
    <p:embeddedFont>
      <p:font typeface="Verdana" panose="020B0604030504040204" pitchFamily="34" charset="0"/>
      <p:regular r:id="rId33"/>
      <p:bold r:id="rId34"/>
      <p:italic r:id="rId35"/>
      <p:boldItalic r:id="rId36"/>
    </p:embeddedFont>
  </p:embeddedFont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402"/>
    <a:srgbClr val="B4E402"/>
    <a:srgbClr val="152139"/>
    <a:srgbClr val="332F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61" autoAdjust="0"/>
    <p:restoredTop sz="96843" autoAdjust="0"/>
  </p:normalViewPr>
  <p:slideViewPr>
    <p:cSldViewPr snapToGrid="0">
      <p:cViewPr varScale="1">
        <p:scale>
          <a:sx n="86" d="100"/>
          <a:sy n="86" d="100"/>
        </p:scale>
        <p:origin x="248" y="7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5FACB4-8969-4C17-8EDD-A7ED2113B5A5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13E2B98-0E31-4B6D-B33D-B1FF60D7C75C}">
      <dgm:prSet phldrT="[Text]" custT="1"/>
      <dgm:spPr>
        <a:xfrm>
          <a:off x="189254" y="1965935"/>
          <a:ext cx="1720708" cy="1508301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BE" sz="800" b="1" dirty="0">
              <a:solidFill>
                <a:srgbClr val="0F5494"/>
              </a:solidFill>
              <a:latin typeface="Verdana"/>
              <a:ea typeface="+mn-ea"/>
              <a:cs typeface="+mn-cs"/>
            </a:rPr>
            <a:t>FP7</a:t>
          </a:r>
        </a:p>
        <a:p>
          <a:pPr>
            <a:buNone/>
          </a:pPr>
          <a:r>
            <a:rPr lang="fr-BE" sz="800" dirty="0">
              <a:solidFill>
                <a:srgbClr val="0F5494"/>
              </a:solidFill>
              <a:latin typeface="Verdana"/>
              <a:ea typeface="+mn-ea"/>
              <a:cs typeface="+mn-cs"/>
            </a:rPr>
            <a:t>OA </a:t>
          </a:r>
          <a:r>
            <a:rPr lang="fr-BE" sz="800" b="1" dirty="0">
              <a:solidFill>
                <a:srgbClr val="00B0F0"/>
              </a:solidFill>
              <a:latin typeface="Verdana"/>
              <a:ea typeface="+mn-ea"/>
              <a:cs typeface="+mn-cs"/>
            </a:rPr>
            <a:t>Pilot</a:t>
          </a:r>
        </a:p>
        <a:p>
          <a:pPr>
            <a:buNone/>
          </a:pPr>
          <a:r>
            <a:rPr lang="fr-BE" sz="800" b="0" dirty="0">
              <a:solidFill>
                <a:srgbClr val="2D2D8A"/>
              </a:solidFill>
              <a:latin typeface="Verdana"/>
              <a:ea typeface="+mn-ea"/>
              <a:cs typeface="+mn-cs"/>
            </a:rPr>
            <a:t>Deposit and open access</a:t>
          </a:r>
          <a:endParaRPr lang="en-GB" sz="800" b="0" dirty="0">
            <a:solidFill>
              <a:srgbClr val="2D2D8A"/>
            </a:solidFill>
            <a:latin typeface="Verdana"/>
            <a:ea typeface="+mn-ea"/>
            <a:cs typeface="+mn-cs"/>
          </a:endParaRPr>
        </a:p>
      </dgm:t>
    </dgm:pt>
    <dgm:pt modelId="{E549E5BE-149C-4823-863C-10ECA627EE3B}" type="parTrans" cxnId="{0E95B327-E65C-4C64-959F-2DF726D85328}">
      <dgm:prSet/>
      <dgm:spPr/>
      <dgm:t>
        <a:bodyPr/>
        <a:lstStyle/>
        <a:p>
          <a:endParaRPr lang="en-GB"/>
        </a:p>
      </dgm:t>
    </dgm:pt>
    <dgm:pt modelId="{9932FCC9-7EC9-4B97-A75D-11612A5D56FE}" type="sibTrans" cxnId="{0E95B327-E65C-4C64-959F-2DF726D85328}">
      <dgm:prSet/>
      <dgm:spPr/>
      <dgm:t>
        <a:bodyPr/>
        <a:lstStyle/>
        <a:p>
          <a:endParaRPr lang="en-GB"/>
        </a:p>
      </dgm:t>
    </dgm:pt>
    <dgm:pt modelId="{FBE439DE-74BE-4E8B-8EA4-946F833CA123}">
      <dgm:prSet phldrT="[Text]" custT="1"/>
      <dgm:spPr>
        <a:xfrm>
          <a:off x="2295738" y="1444684"/>
          <a:ext cx="1720708" cy="1508301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BE" sz="800" b="1" dirty="0">
              <a:solidFill>
                <a:srgbClr val="0F5494"/>
              </a:solidFill>
              <a:latin typeface="Verdana"/>
              <a:ea typeface="+mn-ea"/>
              <a:cs typeface="+mn-cs"/>
            </a:rPr>
            <a:t>H2020</a:t>
          </a:r>
        </a:p>
        <a:p>
          <a:pPr>
            <a:buNone/>
          </a:pPr>
          <a:r>
            <a:rPr lang="fr-BE" sz="800" dirty="0">
              <a:solidFill>
                <a:srgbClr val="0F5494"/>
              </a:solidFill>
              <a:latin typeface="Verdana"/>
              <a:ea typeface="+mn-ea"/>
              <a:cs typeface="+mn-cs"/>
            </a:rPr>
            <a:t>OA </a:t>
          </a:r>
          <a:r>
            <a:rPr lang="fr-BE" sz="800" b="1" dirty="0">
              <a:solidFill>
                <a:srgbClr val="00B0F0"/>
              </a:solidFill>
              <a:latin typeface="Verdana"/>
              <a:ea typeface="+mn-ea"/>
              <a:cs typeface="+mn-cs"/>
            </a:rPr>
            <a:t>Mandatory</a:t>
          </a:r>
          <a:endParaRPr lang="fr-BE" sz="800" b="1" dirty="0">
            <a:solidFill>
              <a:srgbClr val="BDDEFF"/>
            </a:solidFill>
            <a:latin typeface="Verdana"/>
            <a:ea typeface="+mn-ea"/>
            <a:cs typeface="+mn-cs"/>
          </a:endParaRPr>
        </a:p>
        <a:p>
          <a:pPr>
            <a:buNone/>
          </a:pPr>
          <a:r>
            <a:rPr lang="fr-BE" sz="800" dirty="0">
              <a:solidFill>
                <a:srgbClr val="0F5494"/>
              </a:solidFill>
              <a:latin typeface="Verdana"/>
              <a:ea typeface="+mn-ea"/>
              <a:cs typeface="+mn-cs"/>
            </a:rPr>
            <a:t>Deposit and open access</a:t>
          </a:r>
        </a:p>
        <a:p>
          <a:pPr>
            <a:buNone/>
          </a:pPr>
          <a:endParaRPr lang="fr-BE" sz="800" b="1" dirty="0">
            <a:solidFill>
              <a:srgbClr val="FFC000"/>
            </a:solidFill>
            <a:latin typeface="Verdana"/>
            <a:ea typeface="+mn-ea"/>
            <a:cs typeface="+mn-cs"/>
          </a:endParaRPr>
        </a:p>
        <a:p>
          <a:pPr>
            <a:buNone/>
          </a:pPr>
          <a:r>
            <a:rPr lang="fr-BE" sz="800" dirty="0">
              <a:solidFill>
                <a:srgbClr val="0F5494"/>
              </a:solidFill>
              <a:latin typeface="Verdana"/>
              <a:ea typeface="+mn-ea"/>
              <a:cs typeface="+mn-cs"/>
            </a:rPr>
            <a:t>&amp; ORD/DMP </a:t>
          </a:r>
          <a:r>
            <a:rPr lang="fr-BE" sz="800" b="1" dirty="0">
              <a:solidFill>
                <a:srgbClr val="00B0F0"/>
              </a:solidFill>
              <a:latin typeface="Verdana"/>
              <a:ea typeface="+mn-ea"/>
              <a:cs typeface="+mn-cs"/>
            </a:rPr>
            <a:t>Pilot</a:t>
          </a:r>
          <a:endParaRPr lang="en-GB" sz="800" b="1" dirty="0">
            <a:solidFill>
              <a:srgbClr val="00B0F0"/>
            </a:solidFill>
            <a:latin typeface="Verdana"/>
            <a:ea typeface="+mn-ea"/>
            <a:cs typeface="+mn-cs"/>
          </a:endParaRPr>
        </a:p>
      </dgm:t>
    </dgm:pt>
    <dgm:pt modelId="{26167E22-B667-4347-A1D6-AC3D6E2611C5}" type="parTrans" cxnId="{9B095AB0-A72F-4567-A725-08B060DDD42C}">
      <dgm:prSet/>
      <dgm:spPr/>
      <dgm:t>
        <a:bodyPr/>
        <a:lstStyle/>
        <a:p>
          <a:endParaRPr lang="en-GB"/>
        </a:p>
      </dgm:t>
    </dgm:pt>
    <dgm:pt modelId="{1D9835A8-1455-4021-BF4C-4D26DD9783E0}" type="sibTrans" cxnId="{9B095AB0-A72F-4567-A725-08B060DDD42C}">
      <dgm:prSet/>
      <dgm:spPr/>
      <dgm:t>
        <a:bodyPr/>
        <a:lstStyle/>
        <a:p>
          <a:endParaRPr lang="en-GB"/>
        </a:p>
      </dgm:t>
    </dgm:pt>
    <dgm:pt modelId="{0DC698D1-0C48-4289-8DDA-6E3233970A0E}">
      <dgm:prSet phldrT="[Text]" custT="1"/>
      <dgm:spPr>
        <a:xfrm>
          <a:off x="4409801" y="1009632"/>
          <a:ext cx="1710883" cy="1508301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spcAft>
              <a:spcPct val="35000"/>
            </a:spcAft>
            <a:buNone/>
          </a:pPr>
          <a:r>
            <a:rPr lang="fr-BE" sz="800" b="1" dirty="0">
              <a:solidFill>
                <a:srgbClr val="0F5494"/>
              </a:solidFill>
              <a:latin typeface="Verdana"/>
              <a:ea typeface="+mn-ea"/>
              <a:cs typeface="+mn-cs"/>
            </a:rPr>
            <a:t>H2020</a:t>
          </a:r>
        </a:p>
        <a:p>
          <a:pPr>
            <a:spcAft>
              <a:spcPct val="35000"/>
            </a:spcAft>
            <a:buNone/>
          </a:pPr>
          <a:r>
            <a:rPr lang="fr-BE" sz="800" dirty="0">
              <a:solidFill>
                <a:srgbClr val="0F5494"/>
              </a:solidFill>
              <a:latin typeface="Verdana"/>
              <a:ea typeface="+mn-ea"/>
              <a:cs typeface="+mn-cs"/>
            </a:rPr>
            <a:t>OA </a:t>
          </a:r>
          <a:r>
            <a:rPr lang="fr-BE" sz="800" b="1" dirty="0">
              <a:solidFill>
                <a:srgbClr val="00B0F0"/>
              </a:solidFill>
              <a:latin typeface="Verdana"/>
              <a:ea typeface="+mn-ea"/>
              <a:cs typeface="+mn-cs"/>
            </a:rPr>
            <a:t>Mandatory</a:t>
          </a:r>
          <a:endParaRPr lang="fr-BE" sz="800" b="1" dirty="0">
            <a:solidFill>
              <a:srgbClr val="BDDEFF"/>
            </a:solidFill>
            <a:latin typeface="Verdana"/>
            <a:ea typeface="+mn-ea"/>
            <a:cs typeface="+mn-cs"/>
          </a:endParaRPr>
        </a:p>
        <a:p>
          <a:pPr>
            <a:spcAft>
              <a:spcPct val="35000"/>
            </a:spcAft>
            <a:buNone/>
          </a:pPr>
          <a:r>
            <a:rPr lang="fr-BE" sz="800" dirty="0">
              <a:solidFill>
                <a:srgbClr val="0F5494"/>
              </a:solidFill>
              <a:latin typeface="Verdana"/>
              <a:ea typeface="+mn-ea"/>
              <a:cs typeface="+mn-cs"/>
            </a:rPr>
            <a:t>Deposit and open access</a:t>
          </a:r>
        </a:p>
        <a:p>
          <a:pPr>
            <a:spcAft>
              <a:spcPct val="35000"/>
            </a:spcAft>
            <a:buNone/>
          </a:pPr>
          <a:endParaRPr lang="fr-BE" sz="800" b="1" dirty="0">
            <a:solidFill>
              <a:srgbClr val="FFC000"/>
            </a:solidFill>
            <a:latin typeface="Verdana"/>
            <a:ea typeface="+mn-ea"/>
            <a:cs typeface="+mn-cs"/>
          </a:endParaRPr>
        </a:p>
        <a:p>
          <a:pPr>
            <a:spcAft>
              <a:spcPts val="0"/>
            </a:spcAft>
            <a:buNone/>
          </a:pPr>
          <a:r>
            <a:rPr lang="fr-BE" sz="800" dirty="0">
              <a:solidFill>
                <a:srgbClr val="0F5494"/>
              </a:solidFill>
              <a:latin typeface="Verdana"/>
              <a:ea typeface="+mn-ea"/>
              <a:cs typeface="+mn-cs"/>
            </a:rPr>
            <a:t>&amp; ORD/DMP </a:t>
          </a:r>
          <a:r>
            <a:rPr lang="fr-BE" sz="800" b="1" dirty="0">
              <a:solidFill>
                <a:srgbClr val="2D2D8A">
                  <a:lumMod val="60000"/>
                  <a:lumOff val="40000"/>
                </a:srgbClr>
              </a:solidFill>
              <a:latin typeface="Verdana"/>
              <a:ea typeface="+mn-ea"/>
              <a:cs typeface="+mn-cs"/>
            </a:rPr>
            <a:t>by default </a:t>
          </a:r>
        </a:p>
        <a:p>
          <a:pPr>
            <a:spcAft>
              <a:spcPts val="0"/>
            </a:spcAft>
            <a:buNone/>
          </a:pPr>
          <a:r>
            <a:rPr lang="fr-BE" sz="800" b="1" dirty="0">
              <a:solidFill>
                <a:srgbClr val="2D2D8A">
                  <a:lumMod val="60000"/>
                  <a:lumOff val="40000"/>
                </a:srgbClr>
              </a:solidFill>
              <a:latin typeface="Verdana"/>
              <a:ea typeface="+mn-ea"/>
              <a:cs typeface="+mn-cs"/>
            </a:rPr>
            <a:t>(exceptions)</a:t>
          </a:r>
          <a:endParaRPr lang="en-GB" sz="800" b="1" dirty="0">
            <a:solidFill>
              <a:srgbClr val="2D2D8A">
                <a:lumMod val="60000"/>
                <a:lumOff val="40000"/>
              </a:srgbClr>
            </a:solidFill>
            <a:latin typeface="Verdana"/>
            <a:ea typeface="+mn-ea"/>
            <a:cs typeface="+mn-cs"/>
          </a:endParaRPr>
        </a:p>
      </dgm:t>
    </dgm:pt>
    <dgm:pt modelId="{7B853194-41FC-444C-908B-A7E26AB2F0D4}" type="parTrans" cxnId="{551AEE50-9D93-42DC-A81F-3D7F10B8BB5D}">
      <dgm:prSet/>
      <dgm:spPr/>
      <dgm:t>
        <a:bodyPr/>
        <a:lstStyle/>
        <a:p>
          <a:endParaRPr lang="en-GB"/>
        </a:p>
      </dgm:t>
    </dgm:pt>
    <dgm:pt modelId="{3C07DC83-3848-41B0-A68D-8F962CF84C3C}" type="sibTrans" cxnId="{551AEE50-9D93-42DC-A81F-3D7F10B8BB5D}">
      <dgm:prSet/>
      <dgm:spPr/>
      <dgm:t>
        <a:bodyPr/>
        <a:lstStyle/>
        <a:p>
          <a:endParaRPr lang="en-GB"/>
        </a:p>
      </dgm:t>
    </dgm:pt>
    <dgm:pt modelId="{BABB4441-26FD-47F1-B93A-6012AE95FB53}">
      <dgm:prSet/>
      <dgm:spPr>
        <a:xfrm>
          <a:off x="6508704" y="402181"/>
          <a:ext cx="1720708" cy="1508301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endParaRPr lang="en-GB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gm:t>
    </dgm:pt>
    <dgm:pt modelId="{A3633E0D-4FDE-4982-8DE1-62DEF3C4EA71}" type="parTrans" cxnId="{A82F7B99-D43E-441A-BEA8-9EF158CEC3A6}">
      <dgm:prSet/>
      <dgm:spPr/>
      <dgm:t>
        <a:bodyPr/>
        <a:lstStyle/>
        <a:p>
          <a:endParaRPr lang="en-GB"/>
        </a:p>
      </dgm:t>
    </dgm:pt>
    <dgm:pt modelId="{BAC21ED4-348A-4305-9E4B-7EF31588801B}" type="sibTrans" cxnId="{A82F7B99-D43E-441A-BEA8-9EF158CEC3A6}">
      <dgm:prSet/>
      <dgm:spPr/>
      <dgm:t>
        <a:bodyPr/>
        <a:lstStyle/>
        <a:p>
          <a:endParaRPr lang="en-GB"/>
        </a:p>
      </dgm:t>
    </dgm:pt>
    <dgm:pt modelId="{B1B74C23-F771-4CEB-A78E-510788D9F43F}" type="pres">
      <dgm:prSet presAssocID="{265FACB4-8969-4C17-8EDD-A7ED2113B5A5}" presName="rootnode" presStyleCnt="0">
        <dgm:presLayoutVars>
          <dgm:chMax/>
          <dgm:chPref/>
          <dgm:dir/>
          <dgm:animLvl val="lvl"/>
        </dgm:presLayoutVars>
      </dgm:prSet>
      <dgm:spPr/>
    </dgm:pt>
    <dgm:pt modelId="{D1B692B9-E15E-4CAE-83F7-3AEE4BC7CE7D}" type="pres">
      <dgm:prSet presAssocID="{E13E2B98-0E31-4B6D-B33D-B1FF60D7C75C}" presName="composite" presStyleCnt="0"/>
      <dgm:spPr/>
    </dgm:pt>
    <dgm:pt modelId="{565D68B4-403F-48A1-B4D8-98727D0D8967}" type="pres">
      <dgm:prSet presAssocID="{E13E2B98-0E31-4B6D-B33D-B1FF60D7C75C}" presName="LShape" presStyleLbl="alignNode1" presStyleIdx="0" presStyleCnt="7"/>
      <dgm:spPr>
        <a:xfrm rot="5400000">
          <a:off x="380454" y="1396465"/>
          <a:ext cx="1145422" cy="1905956"/>
        </a:xfrm>
        <a:prstGeom prst="corner">
          <a:avLst>
            <a:gd name="adj1" fmla="val 16120"/>
            <a:gd name="adj2" fmla="val 1611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4A5C3141-D612-4D29-9C64-8E11F18AD33F}" type="pres">
      <dgm:prSet presAssocID="{E13E2B98-0E31-4B6D-B33D-B1FF60D7C75C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89D2BFD1-F5E2-448E-873D-BD4112695BC1}" type="pres">
      <dgm:prSet presAssocID="{E13E2B98-0E31-4B6D-B33D-B1FF60D7C75C}" presName="Triangle" presStyleLbl="alignNode1" presStyleIdx="1" presStyleCnt="7"/>
      <dgm:spPr>
        <a:xfrm>
          <a:off x="1585301" y="1256146"/>
          <a:ext cx="324661" cy="324661"/>
        </a:xfrm>
        <a:prstGeom prst="triangle">
          <a:avLst>
            <a:gd name="adj" fmla="val 10000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C0F1B38D-0F91-479B-8807-0066B3829D41}" type="pres">
      <dgm:prSet presAssocID="{9932FCC9-7EC9-4B97-A75D-11612A5D56FE}" presName="sibTrans" presStyleCnt="0"/>
      <dgm:spPr/>
    </dgm:pt>
    <dgm:pt modelId="{59776241-E25D-416C-9E90-7244E667AE28}" type="pres">
      <dgm:prSet presAssocID="{9932FCC9-7EC9-4B97-A75D-11612A5D56FE}" presName="space" presStyleCnt="0"/>
      <dgm:spPr/>
    </dgm:pt>
    <dgm:pt modelId="{D2AE7E04-E772-474D-A539-B58D05AF740A}" type="pres">
      <dgm:prSet presAssocID="{FBE439DE-74BE-4E8B-8EA4-946F833CA123}" presName="composite" presStyleCnt="0"/>
      <dgm:spPr/>
    </dgm:pt>
    <dgm:pt modelId="{C19A2BD2-FDDE-45A9-9BB8-992F6CC2D038}" type="pres">
      <dgm:prSet presAssocID="{FBE439DE-74BE-4E8B-8EA4-946F833CA123}" presName="LShape" presStyleLbl="alignNode1" presStyleIdx="2" presStyleCnt="7"/>
      <dgm:spPr>
        <a:xfrm rot="5400000">
          <a:off x="2486937" y="875213"/>
          <a:ext cx="1145422" cy="1905956"/>
        </a:xfrm>
        <a:prstGeom prst="corner">
          <a:avLst>
            <a:gd name="adj1" fmla="val 16120"/>
            <a:gd name="adj2" fmla="val 1611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C3E04CB7-442A-437E-BCD0-E51137A49033}" type="pres">
      <dgm:prSet presAssocID="{FBE439DE-74BE-4E8B-8EA4-946F833CA123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5BD1A5A7-DF3D-4E91-8DA0-05F43D168E80}" type="pres">
      <dgm:prSet presAssocID="{FBE439DE-74BE-4E8B-8EA4-946F833CA123}" presName="Triangle" presStyleLbl="alignNode1" presStyleIdx="3" presStyleCnt="7"/>
      <dgm:spPr>
        <a:xfrm>
          <a:off x="3691784" y="734895"/>
          <a:ext cx="324661" cy="324661"/>
        </a:xfrm>
        <a:prstGeom prst="triangle">
          <a:avLst>
            <a:gd name="adj" fmla="val 10000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B71C8C35-64F7-4BF2-B9F6-5C684E2181E4}" type="pres">
      <dgm:prSet presAssocID="{1D9835A8-1455-4021-BF4C-4D26DD9783E0}" presName="sibTrans" presStyleCnt="0"/>
      <dgm:spPr/>
    </dgm:pt>
    <dgm:pt modelId="{7981E711-A535-40D7-8741-3F5E3A57363C}" type="pres">
      <dgm:prSet presAssocID="{1D9835A8-1455-4021-BF4C-4D26DD9783E0}" presName="space" presStyleCnt="0"/>
      <dgm:spPr/>
    </dgm:pt>
    <dgm:pt modelId="{597E94B1-4A86-4B26-8783-38860E6B0C5E}" type="pres">
      <dgm:prSet presAssocID="{0DC698D1-0C48-4289-8DDA-6E3233970A0E}" presName="composite" presStyleCnt="0"/>
      <dgm:spPr/>
    </dgm:pt>
    <dgm:pt modelId="{823B1718-8BCA-402D-8E35-77EBBA1D4AFE}" type="pres">
      <dgm:prSet presAssocID="{0DC698D1-0C48-4289-8DDA-6E3233970A0E}" presName="LShape" presStyleLbl="alignNode1" presStyleIdx="4" presStyleCnt="7" custLinFactNeighborX="753" custLinFactNeighborY="3721"/>
      <dgm:spPr>
        <a:xfrm rot="5400000">
          <a:off x="4607772" y="396583"/>
          <a:ext cx="1145422" cy="1905956"/>
        </a:xfrm>
        <a:prstGeom prst="corner">
          <a:avLst>
            <a:gd name="adj1" fmla="val 16120"/>
            <a:gd name="adj2" fmla="val 1611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5B85BB5C-8F27-45F9-954D-D44A942FEC49}" type="pres">
      <dgm:prSet presAssocID="{0DC698D1-0C48-4289-8DDA-6E3233970A0E}" presName="ParentText" presStyleLbl="revTx" presStyleIdx="2" presStyleCnt="4" custScaleX="99429" custLinFactNeighborX="155" custLinFactNeighborY="5715">
        <dgm:presLayoutVars>
          <dgm:chMax val="0"/>
          <dgm:chPref val="0"/>
          <dgm:bulletEnabled val="1"/>
        </dgm:presLayoutVars>
      </dgm:prSet>
      <dgm:spPr/>
    </dgm:pt>
    <dgm:pt modelId="{DC2C18E0-A8B7-431B-9F90-885E4B4A426B}" type="pres">
      <dgm:prSet presAssocID="{0DC698D1-0C48-4289-8DDA-6E3233970A0E}" presName="Triangle" presStyleLbl="alignNode1" presStyleIdx="5" presStyleCnt="7"/>
      <dgm:spPr>
        <a:xfrm>
          <a:off x="5798267" y="213643"/>
          <a:ext cx="324661" cy="324661"/>
        </a:xfrm>
        <a:prstGeom prst="triangle">
          <a:avLst>
            <a:gd name="adj" fmla="val 10000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99073267-8B78-45D4-88E6-DB05FF6E56CD}" type="pres">
      <dgm:prSet presAssocID="{3C07DC83-3848-41B0-A68D-8F962CF84C3C}" presName="sibTrans" presStyleCnt="0"/>
      <dgm:spPr/>
    </dgm:pt>
    <dgm:pt modelId="{81472A63-F552-4C7F-8CF8-C73023B9327D}" type="pres">
      <dgm:prSet presAssocID="{3C07DC83-3848-41B0-A68D-8F962CF84C3C}" presName="space" presStyleCnt="0"/>
      <dgm:spPr/>
    </dgm:pt>
    <dgm:pt modelId="{A8CEB2C6-7D55-48C7-85A9-29023DBA930C}" type="pres">
      <dgm:prSet presAssocID="{BABB4441-26FD-47F1-B93A-6012AE95FB53}" presName="composite" presStyleCnt="0"/>
      <dgm:spPr/>
    </dgm:pt>
    <dgm:pt modelId="{66795283-61C8-4927-864F-77B9DAB72824}" type="pres">
      <dgm:prSet presAssocID="{BABB4441-26FD-47F1-B93A-6012AE95FB53}" presName="LShape" presStyleLbl="alignNode1" presStyleIdx="6" presStyleCnt="7"/>
      <dgm:spPr>
        <a:xfrm rot="5400000">
          <a:off x="6699903" y="-167288"/>
          <a:ext cx="1145422" cy="1905956"/>
        </a:xfrm>
        <a:prstGeom prst="corner">
          <a:avLst>
            <a:gd name="adj1" fmla="val 16120"/>
            <a:gd name="adj2" fmla="val 1611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99B82E22-B053-4E92-876B-DF794DB4385B}" type="pres">
      <dgm:prSet presAssocID="{BABB4441-26FD-47F1-B93A-6012AE95FB53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4C6B809-FFF6-4905-905F-DCFE7265A6FA}" type="presOf" srcId="{0DC698D1-0C48-4289-8DDA-6E3233970A0E}" destId="{5B85BB5C-8F27-45F9-954D-D44A942FEC49}" srcOrd="0" destOrd="0" presId="urn:microsoft.com/office/officeart/2009/3/layout/StepUpProcess"/>
    <dgm:cxn modelId="{0657D820-6978-42A1-A787-DDEDB1955D89}" type="presOf" srcId="{BABB4441-26FD-47F1-B93A-6012AE95FB53}" destId="{99B82E22-B053-4E92-876B-DF794DB4385B}" srcOrd="0" destOrd="0" presId="urn:microsoft.com/office/officeart/2009/3/layout/StepUpProcess"/>
    <dgm:cxn modelId="{0E95B327-E65C-4C64-959F-2DF726D85328}" srcId="{265FACB4-8969-4C17-8EDD-A7ED2113B5A5}" destId="{E13E2B98-0E31-4B6D-B33D-B1FF60D7C75C}" srcOrd="0" destOrd="0" parTransId="{E549E5BE-149C-4823-863C-10ECA627EE3B}" sibTransId="{9932FCC9-7EC9-4B97-A75D-11612A5D56FE}"/>
    <dgm:cxn modelId="{551AEE50-9D93-42DC-A81F-3D7F10B8BB5D}" srcId="{265FACB4-8969-4C17-8EDD-A7ED2113B5A5}" destId="{0DC698D1-0C48-4289-8DDA-6E3233970A0E}" srcOrd="2" destOrd="0" parTransId="{7B853194-41FC-444C-908B-A7E26AB2F0D4}" sibTransId="{3C07DC83-3848-41B0-A68D-8F962CF84C3C}"/>
    <dgm:cxn modelId="{26B0B07C-EB75-4457-B987-C3CB6FBB2FE8}" type="presOf" srcId="{E13E2B98-0E31-4B6D-B33D-B1FF60D7C75C}" destId="{4A5C3141-D612-4D29-9C64-8E11F18AD33F}" srcOrd="0" destOrd="0" presId="urn:microsoft.com/office/officeart/2009/3/layout/StepUpProcess"/>
    <dgm:cxn modelId="{A82F7B99-D43E-441A-BEA8-9EF158CEC3A6}" srcId="{265FACB4-8969-4C17-8EDD-A7ED2113B5A5}" destId="{BABB4441-26FD-47F1-B93A-6012AE95FB53}" srcOrd="3" destOrd="0" parTransId="{A3633E0D-4FDE-4982-8DE1-62DEF3C4EA71}" sibTransId="{BAC21ED4-348A-4305-9E4B-7EF31588801B}"/>
    <dgm:cxn modelId="{9B095AB0-A72F-4567-A725-08B060DDD42C}" srcId="{265FACB4-8969-4C17-8EDD-A7ED2113B5A5}" destId="{FBE439DE-74BE-4E8B-8EA4-946F833CA123}" srcOrd="1" destOrd="0" parTransId="{26167E22-B667-4347-A1D6-AC3D6E2611C5}" sibTransId="{1D9835A8-1455-4021-BF4C-4D26DD9783E0}"/>
    <dgm:cxn modelId="{533C00CA-2116-4A9F-9022-E5CB38B659B7}" type="presOf" srcId="{265FACB4-8969-4C17-8EDD-A7ED2113B5A5}" destId="{B1B74C23-F771-4CEB-A78E-510788D9F43F}" srcOrd="0" destOrd="0" presId="urn:microsoft.com/office/officeart/2009/3/layout/StepUpProcess"/>
    <dgm:cxn modelId="{1BE0E4CB-FD84-44E2-9EB6-173922728603}" type="presOf" srcId="{FBE439DE-74BE-4E8B-8EA4-946F833CA123}" destId="{C3E04CB7-442A-437E-BCD0-E51137A49033}" srcOrd="0" destOrd="0" presId="urn:microsoft.com/office/officeart/2009/3/layout/StepUpProcess"/>
    <dgm:cxn modelId="{F1BDD38B-EB65-4C6E-BFC5-796B046780CF}" type="presParOf" srcId="{B1B74C23-F771-4CEB-A78E-510788D9F43F}" destId="{D1B692B9-E15E-4CAE-83F7-3AEE4BC7CE7D}" srcOrd="0" destOrd="0" presId="urn:microsoft.com/office/officeart/2009/3/layout/StepUpProcess"/>
    <dgm:cxn modelId="{232F81D5-99AF-42E7-9BCA-C0E46C6E6DD1}" type="presParOf" srcId="{D1B692B9-E15E-4CAE-83F7-3AEE4BC7CE7D}" destId="{565D68B4-403F-48A1-B4D8-98727D0D8967}" srcOrd="0" destOrd="0" presId="urn:microsoft.com/office/officeart/2009/3/layout/StepUpProcess"/>
    <dgm:cxn modelId="{E92B1982-449B-472A-9EFA-AC821EF7CA8F}" type="presParOf" srcId="{D1B692B9-E15E-4CAE-83F7-3AEE4BC7CE7D}" destId="{4A5C3141-D612-4D29-9C64-8E11F18AD33F}" srcOrd="1" destOrd="0" presId="urn:microsoft.com/office/officeart/2009/3/layout/StepUpProcess"/>
    <dgm:cxn modelId="{54246B45-B00A-493F-A24B-8F4FF5D3BFEA}" type="presParOf" srcId="{D1B692B9-E15E-4CAE-83F7-3AEE4BC7CE7D}" destId="{89D2BFD1-F5E2-448E-873D-BD4112695BC1}" srcOrd="2" destOrd="0" presId="urn:microsoft.com/office/officeart/2009/3/layout/StepUpProcess"/>
    <dgm:cxn modelId="{67473CFA-3D33-44E1-936F-B1752EE1953E}" type="presParOf" srcId="{B1B74C23-F771-4CEB-A78E-510788D9F43F}" destId="{C0F1B38D-0F91-479B-8807-0066B3829D41}" srcOrd="1" destOrd="0" presId="urn:microsoft.com/office/officeart/2009/3/layout/StepUpProcess"/>
    <dgm:cxn modelId="{32BA22C6-7980-4F90-85DD-5B65060E7A61}" type="presParOf" srcId="{C0F1B38D-0F91-479B-8807-0066B3829D41}" destId="{59776241-E25D-416C-9E90-7244E667AE28}" srcOrd="0" destOrd="0" presId="urn:microsoft.com/office/officeart/2009/3/layout/StepUpProcess"/>
    <dgm:cxn modelId="{761E1F13-3854-41FF-B22E-B9806D399358}" type="presParOf" srcId="{B1B74C23-F771-4CEB-A78E-510788D9F43F}" destId="{D2AE7E04-E772-474D-A539-B58D05AF740A}" srcOrd="2" destOrd="0" presId="urn:microsoft.com/office/officeart/2009/3/layout/StepUpProcess"/>
    <dgm:cxn modelId="{0D333E06-909C-4E31-8E9B-5E0EB40489DB}" type="presParOf" srcId="{D2AE7E04-E772-474D-A539-B58D05AF740A}" destId="{C19A2BD2-FDDE-45A9-9BB8-992F6CC2D038}" srcOrd="0" destOrd="0" presId="urn:microsoft.com/office/officeart/2009/3/layout/StepUpProcess"/>
    <dgm:cxn modelId="{1D1E240E-9BB8-4919-B6EA-F3BB1867415A}" type="presParOf" srcId="{D2AE7E04-E772-474D-A539-B58D05AF740A}" destId="{C3E04CB7-442A-437E-BCD0-E51137A49033}" srcOrd="1" destOrd="0" presId="urn:microsoft.com/office/officeart/2009/3/layout/StepUpProcess"/>
    <dgm:cxn modelId="{C4BBEC97-5B09-45EB-9ABB-9EE170CE51D3}" type="presParOf" srcId="{D2AE7E04-E772-474D-A539-B58D05AF740A}" destId="{5BD1A5A7-DF3D-4E91-8DA0-05F43D168E80}" srcOrd="2" destOrd="0" presId="urn:microsoft.com/office/officeart/2009/3/layout/StepUpProcess"/>
    <dgm:cxn modelId="{68F83972-6D08-4E8A-9BAC-35632C32949B}" type="presParOf" srcId="{B1B74C23-F771-4CEB-A78E-510788D9F43F}" destId="{B71C8C35-64F7-4BF2-B9F6-5C684E2181E4}" srcOrd="3" destOrd="0" presId="urn:microsoft.com/office/officeart/2009/3/layout/StepUpProcess"/>
    <dgm:cxn modelId="{8239B05C-98A2-429D-8482-42A61F860D28}" type="presParOf" srcId="{B71C8C35-64F7-4BF2-B9F6-5C684E2181E4}" destId="{7981E711-A535-40D7-8741-3F5E3A57363C}" srcOrd="0" destOrd="0" presId="urn:microsoft.com/office/officeart/2009/3/layout/StepUpProcess"/>
    <dgm:cxn modelId="{E506D5CD-8723-4B9A-B68F-82FCE087465A}" type="presParOf" srcId="{B1B74C23-F771-4CEB-A78E-510788D9F43F}" destId="{597E94B1-4A86-4B26-8783-38860E6B0C5E}" srcOrd="4" destOrd="0" presId="urn:microsoft.com/office/officeart/2009/3/layout/StepUpProcess"/>
    <dgm:cxn modelId="{3C33A792-ABDA-4AD8-AB09-E2B5D491B601}" type="presParOf" srcId="{597E94B1-4A86-4B26-8783-38860E6B0C5E}" destId="{823B1718-8BCA-402D-8E35-77EBBA1D4AFE}" srcOrd="0" destOrd="0" presId="urn:microsoft.com/office/officeart/2009/3/layout/StepUpProcess"/>
    <dgm:cxn modelId="{6B4AFF5D-7B12-4EE3-A263-412731FC4D90}" type="presParOf" srcId="{597E94B1-4A86-4B26-8783-38860E6B0C5E}" destId="{5B85BB5C-8F27-45F9-954D-D44A942FEC49}" srcOrd="1" destOrd="0" presId="urn:microsoft.com/office/officeart/2009/3/layout/StepUpProcess"/>
    <dgm:cxn modelId="{D9745656-A921-4744-AD51-E96B532BF2B7}" type="presParOf" srcId="{597E94B1-4A86-4B26-8783-38860E6B0C5E}" destId="{DC2C18E0-A8B7-431B-9F90-885E4B4A426B}" srcOrd="2" destOrd="0" presId="urn:microsoft.com/office/officeart/2009/3/layout/StepUpProcess"/>
    <dgm:cxn modelId="{E272FF56-3CBD-4BDA-83F4-6A1E9F8F6B03}" type="presParOf" srcId="{B1B74C23-F771-4CEB-A78E-510788D9F43F}" destId="{99073267-8B78-45D4-88E6-DB05FF6E56CD}" srcOrd="5" destOrd="0" presId="urn:microsoft.com/office/officeart/2009/3/layout/StepUpProcess"/>
    <dgm:cxn modelId="{EF656443-0BD3-4364-BB99-4CC82958FBAC}" type="presParOf" srcId="{99073267-8B78-45D4-88E6-DB05FF6E56CD}" destId="{81472A63-F552-4C7F-8CF8-C73023B9327D}" srcOrd="0" destOrd="0" presId="urn:microsoft.com/office/officeart/2009/3/layout/StepUpProcess"/>
    <dgm:cxn modelId="{1B283A18-178D-44DE-856A-DC51FDA02A2C}" type="presParOf" srcId="{B1B74C23-F771-4CEB-A78E-510788D9F43F}" destId="{A8CEB2C6-7D55-48C7-85A9-29023DBA930C}" srcOrd="6" destOrd="0" presId="urn:microsoft.com/office/officeart/2009/3/layout/StepUpProcess"/>
    <dgm:cxn modelId="{F7F0C57E-40C3-4851-8387-6E2E5D6E0B1C}" type="presParOf" srcId="{A8CEB2C6-7D55-48C7-85A9-29023DBA930C}" destId="{66795283-61C8-4927-864F-77B9DAB72824}" srcOrd="0" destOrd="0" presId="urn:microsoft.com/office/officeart/2009/3/layout/StepUpProcess"/>
    <dgm:cxn modelId="{A3F781A5-D5E2-4E90-AC24-312E909CFDB4}" type="presParOf" srcId="{A8CEB2C6-7D55-48C7-85A9-29023DBA930C}" destId="{99B82E22-B053-4E92-876B-DF794DB4385B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356CA5-EF4B-934B-AE4C-82248118A66A}" type="doc">
      <dgm:prSet loTypeId="urn:microsoft.com/office/officeart/2008/layout/VerticalCircle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6B7FE201-8F0E-B141-9B91-39B74284BA54}">
      <dgm:prSet phldrT="[Testo]"/>
      <dgm:spPr/>
      <dgm:t>
        <a:bodyPr/>
        <a:lstStyle/>
        <a:p>
          <a:r>
            <a:rPr lang="it-IT" b="1" dirty="0"/>
            <a:t>Fornitori dei Servizi CC ICDI</a:t>
          </a:r>
        </a:p>
      </dgm:t>
    </dgm:pt>
    <dgm:pt modelId="{15516405-D01F-524B-9DD0-1C7DD43A7A22}" type="parTrans" cxnId="{FF00AE1E-8C39-484E-BB35-448103B35846}">
      <dgm:prSet/>
      <dgm:spPr/>
      <dgm:t>
        <a:bodyPr/>
        <a:lstStyle/>
        <a:p>
          <a:endParaRPr lang="it-IT"/>
        </a:p>
      </dgm:t>
    </dgm:pt>
    <dgm:pt modelId="{4551377A-019E-6E4F-A4E9-06B5A0AABB59}" type="sibTrans" cxnId="{FF00AE1E-8C39-484E-BB35-448103B35846}">
      <dgm:prSet/>
      <dgm:spPr/>
      <dgm:t>
        <a:bodyPr/>
        <a:lstStyle/>
        <a:p>
          <a:endParaRPr lang="it-IT"/>
        </a:p>
      </dgm:t>
    </dgm:pt>
    <dgm:pt modelId="{3306E0E8-EEA1-3845-8E56-D514F890A733}">
      <dgm:prSet phldrT="[Testo]"/>
      <dgm:spPr/>
      <dgm:t>
        <a:bodyPr/>
        <a:lstStyle/>
        <a:p>
          <a:r>
            <a:rPr lang="it-IT" dirty="0">
              <a:solidFill>
                <a:schemeClr val="tx1"/>
              </a:solidFill>
            </a:rPr>
            <a:t>I </a:t>
          </a:r>
          <a:r>
            <a:rPr lang="it-IT" b="1" dirty="0">
              <a:solidFill>
                <a:schemeClr val="tx1"/>
              </a:solidFill>
            </a:rPr>
            <a:t>service providers</a:t>
          </a:r>
          <a:r>
            <a:rPr lang="it-IT" dirty="0">
              <a:solidFill>
                <a:schemeClr val="tx1"/>
              </a:solidFill>
            </a:rPr>
            <a:t> sono </a:t>
          </a:r>
          <a:r>
            <a:rPr lang="it-IT" dirty="0" err="1">
              <a:solidFill>
                <a:schemeClr val="tx1"/>
              </a:solidFill>
            </a:rPr>
            <a:t>Research</a:t>
          </a:r>
          <a:r>
            <a:rPr lang="it-IT" dirty="0">
              <a:solidFill>
                <a:schemeClr val="tx1"/>
              </a:solidFill>
            </a:rPr>
            <a:t> </a:t>
          </a:r>
          <a:r>
            <a:rPr lang="it-IT" dirty="0" err="1">
              <a:solidFill>
                <a:schemeClr val="tx1"/>
              </a:solidFill>
            </a:rPr>
            <a:t>Infrastructures</a:t>
          </a:r>
          <a:r>
            <a:rPr lang="it-IT" dirty="0">
              <a:solidFill>
                <a:schemeClr val="tx1"/>
              </a:solidFill>
            </a:rPr>
            <a:t>, e-</a:t>
          </a:r>
          <a:r>
            <a:rPr lang="it-IT" dirty="0" err="1">
              <a:solidFill>
                <a:schemeClr val="tx1"/>
              </a:solidFill>
            </a:rPr>
            <a:t>infrastructures</a:t>
          </a:r>
          <a:r>
            <a:rPr lang="it-IT" dirty="0">
              <a:solidFill>
                <a:schemeClr val="tx1"/>
              </a:solidFill>
            </a:rPr>
            <a:t>, Istituzioni, Iniziative, Progetti in grado di fornire servizi di vario genere e concorrere a realizzare le attività del </a:t>
          </a:r>
          <a:r>
            <a:rPr lang="it-IT" dirty="0" err="1">
              <a:solidFill>
                <a:schemeClr val="tx1"/>
              </a:solidFill>
            </a:rPr>
            <a:t>competence</a:t>
          </a:r>
          <a:r>
            <a:rPr lang="it-IT" dirty="0">
              <a:solidFill>
                <a:schemeClr val="tx1"/>
              </a:solidFill>
            </a:rPr>
            <a:t> centre.</a:t>
          </a:r>
          <a:endParaRPr lang="it-IT" dirty="0"/>
        </a:p>
      </dgm:t>
    </dgm:pt>
    <dgm:pt modelId="{264A36B6-7154-9C4F-BA44-BEC58A4F9F3B}" type="parTrans" cxnId="{463A6E9B-CED0-FF4E-B0D4-644CFC6C30C7}">
      <dgm:prSet/>
      <dgm:spPr/>
      <dgm:t>
        <a:bodyPr/>
        <a:lstStyle/>
        <a:p>
          <a:endParaRPr lang="it-IT"/>
        </a:p>
      </dgm:t>
    </dgm:pt>
    <dgm:pt modelId="{4CB95B4E-5250-154B-8B9D-A0E41DB9E09F}" type="sibTrans" cxnId="{463A6E9B-CED0-FF4E-B0D4-644CFC6C30C7}">
      <dgm:prSet/>
      <dgm:spPr/>
      <dgm:t>
        <a:bodyPr/>
        <a:lstStyle/>
        <a:p>
          <a:endParaRPr lang="it-IT"/>
        </a:p>
      </dgm:t>
    </dgm:pt>
    <dgm:pt modelId="{A73B2217-0BD2-5D47-A378-8CDA7F34C775}">
      <dgm:prSet phldrT="[Testo]"/>
      <dgm:spPr/>
      <dgm:t>
        <a:bodyPr/>
        <a:lstStyle/>
        <a:p>
          <a:r>
            <a:rPr lang="it-IT" dirty="0"/>
            <a:t>Service Providers</a:t>
          </a:r>
        </a:p>
      </dgm:t>
    </dgm:pt>
    <dgm:pt modelId="{9B3599D5-7DF5-F144-AABB-AE1EE5B3E175}" type="parTrans" cxnId="{44BE6A7D-02CB-1047-B0EE-EBC77EB7B2DB}">
      <dgm:prSet/>
      <dgm:spPr/>
      <dgm:t>
        <a:bodyPr/>
        <a:lstStyle/>
        <a:p>
          <a:endParaRPr lang="it-IT"/>
        </a:p>
      </dgm:t>
    </dgm:pt>
    <dgm:pt modelId="{519D80ED-269B-8B47-BCCA-2E8B7001E99E}" type="sibTrans" cxnId="{44BE6A7D-02CB-1047-B0EE-EBC77EB7B2DB}">
      <dgm:prSet/>
      <dgm:spPr/>
      <dgm:t>
        <a:bodyPr/>
        <a:lstStyle/>
        <a:p>
          <a:endParaRPr lang="it-IT"/>
        </a:p>
      </dgm:t>
    </dgm:pt>
    <dgm:pt modelId="{D6432BD5-FB3C-1240-B09D-653494B75AAB}">
      <dgm:prSet phldrT="[Testo]"/>
      <dgm:spPr/>
      <dgm:t>
        <a:bodyPr/>
        <a:lstStyle/>
        <a:p>
          <a:r>
            <a:rPr lang="it-IT" dirty="0"/>
            <a:t>Esperti</a:t>
          </a:r>
        </a:p>
      </dgm:t>
    </dgm:pt>
    <dgm:pt modelId="{348BE48F-E346-7B44-9BDF-13DF8D9D8440}" type="parTrans" cxnId="{63FF4F9B-644C-CF43-858E-DF029873FF6A}">
      <dgm:prSet/>
      <dgm:spPr/>
      <dgm:t>
        <a:bodyPr/>
        <a:lstStyle/>
        <a:p>
          <a:endParaRPr lang="it-IT"/>
        </a:p>
      </dgm:t>
    </dgm:pt>
    <dgm:pt modelId="{BECEE729-AC8A-9E40-BD39-B1246A9846DD}" type="sibTrans" cxnId="{63FF4F9B-644C-CF43-858E-DF029873FF6A}">
      <dgm:prSet/>
      <dgm:spPr/>
      <dgm:t>
        <a:bodyPr/>
        <a:lstStyle/>
        <a:p>
          <a:endParaRPr lang="it-IT"/>
        </a:p>
      </dgm:t>
    </dgm:pt>
    <dgm:pt modelId="{CDC8630D-F797-674E-BBB1-5FFB61E39DBA}">
      <dgm:prSet phldrT="[Testo]"/>
      <dgm:spPr/>
      <dgm:t>
        <a:bodyPr/>
        <a:lstStyle/>
        <a:p>
          <a:r>
            <a:rPr lang="it-IT" dirty="0">
              <a:solidFill>
                <a:schemeClr val="tx1"/>
              </a:solidFill>
            </a:rPr>
            <a:t>Gli </a:t>
          </a:r>
          <a:r>
            <a:rPr lang="it-IT" b="1" dirty="0">
              <a:solidFill>
                <a:schemeClr val="tx1"/>
              </a:solidFill>
            </a:rPr>
            <a:t>esperti</a:t>
          </a:r>
          <a:r>
            <a:rPr lang="it-IT" dirty="0">
              <a:solidFill>
                <a:schemeClr val="tx1"/>
              </a:solidFill>
            </a:rPr>
            <a:t> della rete CC ICDI mettono a disposizione le proprie competenze in vari settori, realizzano specifici percorsi formativi, offrono supporto su tematiche relative ad EOSC e all’Open Science.</a:t>
          </a:r>
          <a:endParaRPr lang="it-IT" dirty="0"/>
        </a:p>
      </dgm:t>
    </dgm:pt>
    <dgm:pt modelId="{6AE13171-6FAB-B24F-93C1-86977B5CB228}" type="parTrans" cxnId="{379DFD3A-2082-8645-9590-5F6925895B70}">
      <dgm:prSet/>
      <dgm:spPr/>
      <dgm:t>
        <a:bodyPr/>
        <a:lstStyle/>
        <a:p>
          <a:endParaRPr lang="it-IT"/>
        </a:p>
      </dgm:t>
    </dgm:pt>
    <dgm:pt modelId="{256A3AE8-B263-3F4E-B32F-13331D1C4AEE}" type="sibTrans" cxnId="{379DFD3A-2082-8645-9590-5F6925895B70}">
      <dgm:prSet/>
      <dgm:spPr/>
      <dgm:t>
        <a:bodyPr/>
        <a:lstStyle/>
        <a:p>
          <a:endParaRPr lang="it-IT"/>
        </a:p>
      </dgm:t>
    </dgm:pt>
    <dgm:pt modelId="{75DF0100-369B-BF41-913A-DC4FFA9EF2C3}" type="pres">
      <dgm:prSet presAssocID="{75356CA5-EF4B-934B-AE4C-82248118A66A}" presName="Name0" presStyleCnt="0">
        <dgm:presLayoutVars>
          <dgm:dir/>
        </dgm:presLayoutVars>
      </dgm:prSet>
      <dgm:spPr/>
    </dgm:pt>
    <dgm:pt modelId="{DE58996E-624F-1744-83B1-0D777D1CF9B8}" type="pres">
      <dgm:prSet presAssocID="{6B7FE201-8F0E-B141-9B91-39B74284BA54}" presName="noChildren" presStyleCnt="0"/>
      <dgm:spPr/>
    </dgm:pt>
    <dgm:pt modelId="{E72EBA4A-356B-6844-952B-202E18546F4B}" type="pres">
      <dgm:prSet presAssocID="{6B7FE201-8F0E-B141-9B91-39B74284BA54}" presName="gap" presStyleCnt="0"/>
      <dgm:spPr/>
    </dgm:pt>
    <dgm:pt modelId="{422ACDB8-0914-0F47-895C-32645AAA46CA}" type="pres">
      <dgm:prSet presAssocID="{6B7FE201-8F0E-B141-9B91-39B74284BA54}" presName="medCircle2" presStyleLbl="vennNode1" presStyleIdx="0" presStyleCnt="5"/>
      <dgm:spPr>
        <a:solidFill>
          <a:schemeClr val="accent5">
            <a:lumMod val="50000"/>
            <a:alpha val="50000"/>
          </a:schemeClr>
        </a:solidFill>
      </dgm:spPr>
    </dgm:pt>
    <dgm:pt modelId="{C275E081-5A9C-BD44-AE31-44F75D8B4C9C}" type="pres">
      <dgm:prSet presAssocID="{6B7FE201-8F0E-B141-9B91-39B74284BA54}" presName="txLvlOnly1" presStyleLbl="revTx" presStyleIdx="0" presStyleCnt="5"/>
      <dgm:spPr/>
    </dgm:pt>
    <dgm:pt modelId="{1CCC064F-3A7B-1A41-86CE-677DFFCAA8CC}" type="pres">
      <dgm:prSet presAssocID="{D6432BD5-FB3C-1240-B09D-653494B75AAB}" presName="withChildren" presStyleCnt="0"/>
      <dgm:spPr/>
    </dgm:pt>
    <dgm:pt modelId="{015F99AF-7791-CF4D-AEF0-858116991866}" type="pres">
      <dgm:prSet presAssocID="{D6432BD5-FB3C-1240-B09D-653494B75AAB}" presName="bigCircle" presStyleLbl="vennNode1" presStyleIdx="1" presStyleCnt="5"/>
      <dgm:spPr>
        <a:solidFill>
          <a:schemeClr val="accent5">
            <a:lumMod val="40000"/>
            <a:lumOff val="60000"/>
            <a:alpha val="50000"/>
          </a:schemeClr>
        </a:solidFill>
      </dgm:spPr>
    </dgm:pt>
    <dgm:pt modelId="{99FDA5F8-D83D-184B-8C36-B05FABB45E51}" type="pres">
      <dgm:prSet presAssocID="{D6432BD5-FB3C-1240-B09D-653494B75AAB}" presName="medCircle" presStyleLbl="vennNode1" presStyleIdx="2" presStyleCnt="5"/>
      <dgm:spPr>
        <a:solidFill>
          <a:schemeClr val="accent5">
            <a:lumMod val="75000"/>
            <a:alpha val="50000"/>
          </a:schemeClr>
        </a:solidFill>
      </dgm:spPr>
    </dgm:pt>
    <dgm:pt modelId="{82E11E97-926E-5E48-94C9-322305F41651}" type="pres">
      <dgm:prSet presAssocID="{D6432BD5-FB3C-1240-B09D-653494B75AAB}" presName="txLvl1" presStyleLbl="revTx" presStyleIdx="1" presStyleCnt="5"/>
      <dgm:spPr/>
    </dgm:pt>
    <dgm:pt modelId="{251925D3-2B14-7A41-964B-03A72A1E7A62}" type="pres">
      <dgm:prSet presAssocID="{D6432BD5-FB3C-1240-B09D-653494B75AAB}" presName="lin" presStyleCnt="0"/>
      <dgm:spPr/>
    </dgm:pt>
    <dgm:pt modelId="{69D6CBD8-2501-F84A-96FA-D5FE8EC4174B}" type="pres">
      <dgm:prSet presAssocID="{CDC8630D-F797-674E-BBB1-5FFB61E39DBA}" presName="txLvl2" presStyleLbl="revTx" presStyleIdx="2" presStyleCnt="5" custScaleX="86313" custScaleY="114370"/>
      <dgm:spPr/>
    </dgm:pt>
    <dgm:pt modelId="{CDE1EF48-107B-2648-A437-D1A8FB3EF125}" type="pres">
      <dgm:prSet presAssocID="{D6432BD5-FB3C-1240-B09D-653494B75AAB}" presName="overlap" presStyleCnt="0"/>
      <dgm:spPr/>
    </dgm:pt>
    <dgm:pt modelId="{5C12FCEF-4BD5-B94D-951C-78E3A83F2929}" type="pres">
      <dgm:prSet presAssocID="{A73B2217-0BD2-5D47-A378-8CDA7F34C775}" presName="withChildren" presStyleCnt="0"/>
      <dgm:spPr/>
    </dgm:pt>
    <dgm:pt modelId="{A6ECDCB9-108A-BE45-B90A-0C9CF7B9BF79}" type="pres">
      <dgm:prSet presAssocID="{A73B2217-0BD2-5D47-A378-8CDA7F34C775}" presName="bigCircle" presStyleLbl="vennNode1" presStyleIdx="3" presStyleCnt="5"/>
      <dgm:spPr>
        <a:solidFill>
          <a:schemeClr val="accent5">
            <a:lumMod val="40000"/>
            <a:lumOff val="60000"/>
            <a:alpha val="50000"/>
          </a:schemeClr>
        </a:solidFill>
      </dgm:spPr>
    </dgm:pt>
    <dgm:pt modelId="{9A5632DF-54EE-D74A-BD79-173737F89896}" type="pres">
      <dgm:prSet presAssocID="{A73B2217-0BD2-5D47-A378-8CDA7F34C775}" presName="medCircle" presStyleLbl="vennNode1" presStyleIdx="4" presStyleCnt="5"/>
      <dgm:spPr>
        <a:solidFill>
          <a:schemeClr val="accent5">
            <a:lumMod val="75000"/>
            <a:alpha val="50000"/>
          </a:schemeClr>
        </a:solidFill>
      </dgm:spPr>
    </dgm:pt>
    <dgm:pt modelId="{EEF68A0B-48B0-7B4F-839B-6A6066C7B7B3}" type="pres">
      <dgm:prSet presAssocID="{A73B2217-0BD2-5D47-A378-8CDA7F34C775}" presName="txLvl1" presStyleLbl="revTx" presStyleIdx="3" presStyleCnt="5"/>
      <dgm:spPr/>
    </dgm:pt>
    <dgm:pt modelId="{7697D988-6818-9440-A082-A1F45CEAC07B}" type="pres">
      <dgm:prSet presAssocID="{A73B2217-0BD2-5D47-A378-8CDA7F34C775}" presName="lin" presStyleCnt="0"/>
      <dgm:spPr/>
    </dgm:pt>
    <dgm:pt modelId="{3AA58D6B-22BF-5B40-9570-17E7016D6D4F}" type="pres">
      <dgm:prSet presAssocID="{3306E0E8-EEA1-3845-8E56-D514F890A733}" presName="txLvl2" presStyleLbl="revTx" presStyleIdx="4" presStyleCnt="5" custScaleX="86925"/>
      <dgm:spPr/>
    </dgm:pt>
  </dgm:ptLst>
  <dgm:cxnLst>
    <dgm:cxn modelId="{CB4C3C0B-B2B7-4249-A983-C6A01E500A05}" type="presOf" srcId="{6B7FE201-8F0E-B141-9B91-39B74284BA54}" destId="{C275E081-5A9C-BD44-AE31-44F75D8B4C9C}" srcOrd="0" destOrd="0" presId="urn:microsoft.com/office/officeart/2008/layout/VerticalCircleList"/>
    <dgm:cxn modelId="{44E2CE0C-1BFA-0F46-A4C1-FA93A1A543CB}" type="presOf" srcId="{D6432BD5-FB3C-1240-B09D-653494B75AAB}" destId="{82E11E97-926E-5E48-94C9-322305F41651}" srcOrd="0" destOrd="0" presId="urn:microsoft.com/office/officeart/2008/layout/VerticalCircleList"/>
    <dgm:cxn modelId="{FF00AE1E-8C39-484E-BB35-448103B35846}" srcId="{75356CA5-EF4B-934B-AE4C-82248118A66A}" destId="{6B7FE201-8F0E-B141-9B91-39B74284BA54}" srcOrd="0" destOrd="0" parTransId="{15516405-D01F-524B-9DD0-1C7DD43A7A22}" sibTransId="{4551377A-019E-6E4F-A4E9-06B5A0AABB59}"/>
    <dgm:cxn modelId="{379DFD3A-2082-8645-9590-5F6925895B70}" srcId="{D6432BD5-FB3C-1240-B09D-653494B75AAB}" destId="{CDC8630D-F797-674E-BBB1-5FFB61E39DBA}" srcOrd="0" destOrd="0" parTransId="{6AE13171-6FAB-B24F-93C1-86977B5CB228}" sibTransId="{256A3AE8-B263-3F4E-B32F-13331D1C4AEE}"/>
    <dgm:cxn modelId="{318E694C-3A6C-B34C-8179-8301B62D8958}" type="presOf" srcId="{3306E0E8-EEA1-3845-8E56-D514F890A733}" destId="{3AA58D6B-22BF-5B40-9570-17E7016D6D4F}" srcOrd="0" destOrd="0" presId="urn:microsoft.com/office/officeart/2008/layout/VerticalCircleList"/>
    <dgm:cxn modelId="{86275F65-2667-D940-8150-7A486A17B0D2}" type="presOf" srcId="{75356CA5-EF4B-934B-AE4C-82248118A66A}" destId="{75DF0100-369B-BF41-913A-DC4FFA9EF2C3}" srcOrd="0" destOrd="0" presId="urn:microsoft.com/office/officeart/2008/layout/VerticalCircleList"/>
    <dgm:cxn modelId="{6782C56A-A1B6-3241-862E-1391CD22997D}" type="presOf" srcId="{CDC8630D-F797-674E-BBB1-5FFB61E39DBA}" destId="{69D6CBD8-2501-F84A-96FA-D5FE8EC4174B}" srcOrd="0" destOrd="0" presId="urn:microsoft.com/office/officeart/2008/layout/VerticalCircleList"/>
    <dgm:cxn modelId="{3BE6D86D-945D-9F49-8FA5-AF8274CA2593}" type="presOf" srcId="{A73B2217-0BD2-5D47-A378-8CDA7F34C775}" destId="{EEF68A0B-48B0-7B4F-839B-6A6066C7B7B3}" srcOrd="0" destOrd="0" presId="urn:microsoft.com/office/officeart/2008/layout/VerticalCircleList"/>
    <dgm:cxn modelId="{44BE6A7D-02CB-1047-B0EE-EBC77EB7B2DB}" srcId="{75356CA5-EF4B-934B-AE4C-82248118A66A}" destId="{A73B2217-0BD2-5D47-A378-8CDA7F34C775}" srcOrd="2" destOrd="0" parTransId="{9B3599D5-7DF5-F144-AABB-AE1EE5B3E175}" sibTransId="{519D80ED-269B-8B47-BCCA-2E8B7001E99E}"/>
    <dgm:cxn modelId="{63FF4F9B-644C-CF43-858E-DF029873FF6A}" srcId="{75356CA5-EF4B-934B-AE4C-82248118A66A}" destId="{D6432BD5-FB3C-1240-B09D-653494B75AAB}" srcOrd="1" destOrd="0" parTransId="{348BE48F-E346-7B44-9BDF-13DF8D9D8440}" sibTransId="{BECEE729-AC8A-9E40-BD39-B1246A9846DD}"/>
    <dgm:cxn modelId="{463A6E9B-CED0-FF4E-B0D4-644CFC6C30C7}" srcId="{A73B2217-0BD2-5D47-A378-8CDA7F34C775}" destId="{3306E0E8-EEA1-3845-8E56-D514F890A733}" srcOrd="0" destOrd="0" parTransId="{264A36B6-7154-9C4F-BA44-BEC58A4F9F3B}" sibTransId="{4CB95B4E-5250-154B-8B9D-A0E41DB9E09F}"/>
    <dgm:cxn modelId="{4C893360-F7EB-7841-B514-60F625827C2E}" type="presParOf" srcId="{75DF0100-369B-BF41-913A-DC4FFA9EF2C3}" destId="{DE58996E-624F-1744-83B1-0D777D1CF9B8}" srcOrd="0" destOrd="0" presId="urn:microsoft.com/office/officeart/2008/layout/VerticalCircleList"/>
    <dgm:cxn modelId="{F9E05BCC-4BB2-0447-AAE8-AF25722B19BF}" type="presParOf" srcId="{DE58996E-624F-1744-83B1-0D777D1CF9B8}" destId="{E72EBA4A-356B-6844-952B-202E18546F4B}" srcOrd="0" destOrd="0" presId="urn:microsoft.com/office/officeart/2008/layout/VerticalCircleList"/>
    <dgm:cxn modelId="{190F7E3A-4FA4-D64D-B392-71AD9699957F}" type="presParOf" srcId="{DE58996E-624F-1744-83B1-0D777D1CF9B8}" destId="{422ACDB8-0914-0F47-895C-32645AAA46CA}" srcOrd="1" destOrd="0" presId="urn:microsoft.com/office/officeart/2008/layout/VerticalCircleList"/>
    <dgm:cxn modelId="{498387F0-6DDF-1649-83C6-FE33F847279B}" type="presParOf" srcId="{DE58996E-624F-1744-83B1-0D777D1CF9B8}" destId="{C275E081-5A9C-BD44-AE31-44F75D8B4C9C}" srcOrd="2" destOrd="0" presId="urn:microsoft.com/office/officeart/2008/layout/VerticalCircleList"/>
    <dgm:cxn modelId="{F93CC854-0390-9946-B81C-AA4B9CD6B30E}" type="presParOf" srcId="{75DF0100-369B-BF41-913A-DC4FFA9EF2C3}" destId="{1CCC064F-3A7B-1A41-86CE-677DFFCAA8CC}" srcOrd="1" destOrd="0" presId="urn:microsoft.com/office/officeart/2008/layout/VerticalCircleList"/>
    <dgm:cxn modelId="{9D4B4CE6-5BB6-E143-A07B-F3BA4E697F0D}" type="presParOf" srcId="{1CCC064F-3A7B-1A41-86CE-677DFFCAA8CC}" destId="{015F99AF-7791-CF4D-AEF0-858116991866}" srcOrd="0" destOrd="0" presId="urn:microsoft.com/office/officeart/2008/layout/VerticalCircleList"/>
    <dgm:cxn modelId="{96F38309-AAB7-C644-AF34-85694A1D2F85}" type="presParOf" srcId="{1CCC064F-3A7B-1A41-86CE-677DFFCAA8CC}" destId="{99FDA5F8-D83D-184B-8C36-B05FABB45E51}" srcOrd="1" destOrd="0" presId="urn:microsoft.com/office/officeart/2008/layout/VerticalCircleList"/>
    <dgm:cxn modelId="{11BF36E0-C1A0-094A-918F-9E9748EE5C63}" type="presParOf" srcId="{1CCC064F-3A7B-1A41-86CE-677DFFCAA8CC}" destId="{82E11E97-926E-5E48-94C9-322305F41651}" srcOrd="2" destOrd="0" presId="urn:microsoft.com/office/officeart/2008/layout/VerticalCircleList"/>
    <dgm:cxn modelId="{433E2071-748C-6647-8BA4-DEF1E4EAF018}" type="presParOf" srcId="{1CCC064F-3A7B-1A41-86CE-677DFFCAA8CC}" destId="{251925D3-2B14-7A41-964B-03A72A1E7A62}" srcOrd="3" destOrd="0" presId="urn:microsoft.com/office/officeart/2008/layout/VerticalCircleList"/>
    <dgm:cxn modelId="{A0338297-457F-0041-B7F4-2B4F0BE3726B}" type="presParOf" srcId="{251925D3-2B14-7A41-964B-03A72A1E7A62}" destId="{69D6CBD8-2501-F84A-96FA-D5FE8EC4174B}" srcOrd="0" destOrd="0" presId="urn:microsoft.com/office/officeart/2008/layout/VerticalCircleList"/>
    <dgm:cxn modelId="{731E6A56-33C0-4F4D-AF43-6B7A8040185D}" type="presParOf" srcId="{75DF0100-369B-BF41-913A-DC4FFA9EF2C3}" destId="{CDE1EF48-107B-2648-A437-D1A8FB3EF125}" srcOrd="2" destOrd="0" presId="urn:microsoft.com/office/officeart/2008/layout/VerticalCircleList"/>
    <dgm:cxn modelId="{1A49A795-7F87-D146-870E-5EE63342AD81}" type="presParOf" srcId="{75DF0100-369B-BF41-913A-DC4FFA9EF2C3}" destId="{5C12FCEF-4BD5-B94D-951C-78E3A83F2929}" srcOrd="3" destOrd="0" presId="urn:microsoft.com/office/officeart/2008/layout/VerticalCircleList"/>
    <dgm:cxn modelId="{42F883D3-D939-4E4E-8AA4-73C1CAC7A8B7}" type="presParOf" srcId="{5C12FCEF-4BD5-B94D-951C-78E3A83F2929}" destId="{A6ECDCB9-108A-BE45-B90A-0C9CF7B9BF79}" srcOrd="0" destOrd="0" presId="urn:microsoft.com/office/officeart/2008/layout/VerticalCircleList"/>
    <dgm:cxn modelId="{56BCC82C-08D2-D648-9882-8DD667F01945}" type="presParOf" srcId="{5C12FCEF-4BD5-B94D-951C-78E3A83F2929}" destId="{9A5632DF-54EE-D74A-BD79-173737F89896}" srcOrd="1" destOrd="0" presId="urn:microsoft.com/office/officeart/2008/layout/VerticalCircleList"/>
    <dgm:cxn modelId="{C8B9109C-3589-E745-BA59-42F42C70D0B1}" type="presParOf" srcId="{5C12FCEF-4BD5-B94D-951C-78E3A83F2929}" destId="{EEF68A0B-48B0-7B4F-839B-6A6066C7B7B3}" srcOrd="2" destOrd="0" presId="urn:microsoft.com/office/officeart/2008/layout/VerticalCircleList"/>
    <dgm:cxn modelId="{E808F0A5-9EEC-AD43-825C-299BD484C98B}" type="presParOf" srcId="{5C12FCEF-4BD5-B94D-951C-78E3A83F2929}" destId="{7697D988-6818-9440-A082-A1F45CEAC07B}" srcOrd="3" destOrd="0" presId="urn:microsoft.com/office/officeart/2008/layout/VerticalCircleList"/>
    <dgm:cxn modelId="{6B0C592C-4A30-FC4B-BA30-2DC02573FCC3}" type="presParOf" srcId="{7697D988-6818-9440-A082-A1F45CEAC07B}" destId="{3AA58D6B-22BF-5B40-9570-17E7016D6D4F}" srcOrd="0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356CA5-EF4B-934B-AE4C-82248118A66A}" type="doc">
      <dgm:prSet loTypeId="urn:microsoft.com/office/officeart/2008/layout/VerticalCircle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225F3BC-F617-7046-A8BC-9DC20EC7F961}">
      <dgm:prSet phldrT="[Testo]"/>
      <dgm:spPr/>
      <dgm:t>
        <a:bodyPr/>
        <a:lstStyle/>
        <a:p>
          <a:r>
            <a:rPr lang="it-IT" b="1" dirty="0"/>
            <a:t>Fruitori dei Servizi CC ICDI</a:t>
          </a:r>
        </a:p>
      </dgm:t>
    </dgm:pt>
    <dgm:pt modelId="{C31FAD80-F78A-2E49-BF05-C72125F27651}" type="parTrans" cxnId="{B645C33B-F392-AA41-90A3-A20CD4922B05}">
      <dgm:prSet/>
      <dgm:spPr/>
      <dgm:t>
        <a:bodyPr/>
        <a:lstStyle/>
        <a:p>
          <a:endParaRPr lang="it-IT"/>
        </a:p>
      </dgm:t>
    </dgm:pt>
    <dgm:pt modelId="{C9819284-B6C5-B746-87D6-CCC247EB35A7}" type="sibTrans" cxnId="{B645C33B-F392-AA41-90A3-A20CD4922B05}">
      <dgm:prSet/>
      <dgm:spPr/>
      <dgm:t>
        <a:bodyPr/>
        <a:lstStyle/>
        <a:p>
          <a:endParaRPr lang="it-IT"/>
        </a:p>
      </dgm:t>
    </dgm:pt>
    <dgm:pt modelId="{B2BD60BB-9538-C04B-B5B0-FD2F71BED323}">
      <dgm:prSet phldrT="[Testo]"/>
      <dgm:spPr/>
      <dgm:t>
        <a:bodyPr/>
        <a:lstStyle/>
        <a:p>
          <a:r>
            <a:rPr lang="it-IT" dirty="0">
              <a:solidFill>
                <a:schemeClr val="tx1"/>
              </a:solidFill>
            </a:rPr>
            <a:t>Gli </a:t>
          </a:r>
          <a:r>
            <a:rPr lang="it-IT" b="1" dirty="0">
              <a:solidFill>
                <a:schemeClr val="tx1"/>
              </a:solidFill>
            </a:rPr>
            <a:t>utenti finali </a:t>
          </a:r>
          <a:r>
            <a:rPr lang="it-IT" dirty="0">
              <a:solidFill>
                <a:schemeClr val="tx1"/>
              </a:solidFill>
            </a:rPr>
            <a:t>ai quali sono dedicati i servizi del CC ICDI si differenziano in varie categorie. A ciascuna categoria saranno associati un supporto e una serie di servizi specifici.</a:t>
          </a:r>
          <a:endParaRPr lang="it-IT" dirty="0"/>
        </a:p>
      </dgm:t>
    </dgm:pt>
    <dgm:pt modelId="{6ADA69D8-15E6-F743-ACEE-D528902A9820}" type="parTrans" cxnId="{BEFCA46E-0D36-C149-8B06-47C8890A04BE}">
      <dgm:prSet/>
      <dgm:spPr/>
      <dgm:t>
        <a:bodyPr/>
        <a:lstStyle/>
        <a:p>
          <a:endParaRPr lang="it-IT"/>
        </a:p>
      </dgm:t>
    </dgm:pt>
    <dgm:pt modelId="{205B3E70-45BD-C14C-A4F8-F74003E7CDF5}" type="sibTrans" cxnId="{BEFCA46E-0D36-C149-8B06-47C8890A04BE}">
      <dgm:prSet/>
      <dgm:spPr/>
      <dgm:t>
        <a:bodyPr/>
        <a:lstStyle/>
        <a:p>
          <a:endParaRPr lang="it-IT"/>
        </a:p>
      </dgm:t>
    </dgm:pt>
    <dgm:pt modelId="{800B6328-1BD1-224B-9DE3-3BE80C7CFE7B}">
      <dgm:prSet phldrT="[Testo]"/>
      <dgm:spPr/>
      <dgm:t>
        <a:bodyPr/>
        <a:lstStyle/>
        <a:p>
          <a:r>
            <a:rPr lang="it-IT" dirty="0"/>
            <a:t>Utenti Finali</a:t>
          </a:r>
        </a:p>
      </dgm:t>
    </dgm:pt>
    <dgm:pt modelId="{3B08CA82-C468-4E40-B220-0D384264DF82}" type="parTrans" cxnId="{5E44232E-49CD-274A-AF92-F36F78A108BB}">
      <dgm:prSet/>
      <dgm:spPr/>
      <dgm:t>
        <a:bodyPr/>
        <a:lstStyle/>
        <a:p>
          <a:endParaRPr lang="it-IT"/>
        </a:p>
      </dgm:t>
    </dgm:pt>
    <dgm:pt modelId="{EF3926BC-11DF-124E-94DA-4E5C9D0565A8}" type="sibTrans" cxnId="{5E44232E-49CD-274A-AF92-F36F78A108BB}">
      <dgm:prSet/>
      <dgm:spPr/>
      <dgm:t>
        <a:bodyPr/>
        <a:lstStyle/>
        <a:p>
          <a:endParaRPr lang="it-IT"/>
        </a:p>
      </dgm:t>
    </dgm:pt>
    <dgm:pt modelId="{75DF0100-369B-BF41-913A-DC4FFA9EF2C3}" type="pres">
      <dgm:prSet presAssocID="{75356CA5-EF4B-934B-AE4C-82248118A66A}" presName="Name0" presStyleCnt="0">
        <dgm:presLayoutVars>
          <dgm:dir/>
        </dgm:presLayoutVars>
      </dgm:prSet>
      <dgm:spPr/>
    </dgm:pt>
    <dgm:pt modelId="{C45AA4A1-3F53-A14D-9470-C540EF6ED21D}" type="pres">
      <dgm:prSet presAssocID="{B225F3BC-F617-7046-A8BC-9DC20EC7F961}" presName="noChildren" presStyleCnt="0"/>
      <dgm:spPr/>
    </dgm:pt>
    <dgm:pt modelId="{A1B63B20-8A05-2146-B22A-2B7F1AC257C8}" type="pres">
      <dgm:prSet presAssocID="{B225F3BC-F617-7046-A8BC-9DC20EC7F961}" presName="gap" presStyleCnt="0"/>
      <dgm:spPr/>
    </dgm:pt>
    <dgm:pt modelId="{C608762C-41CF-5048-A673-A5502E835622}" type="pres">
      <dgm:prSet presAssocID="{B225F3BC-F617-7046-A8BC-9DC20EC7F961}" presName="medCircle2" presStyleLbl="vennNode1" presStyleIdx="0" presStyleCnt="3"/>
      <dgm:spPr>
        <a:solidFill>
          <a:schemeClr val="accent1">
            <a:lumMod val="50000"/>
            <a:alpha val="50000"/>
          </a:schemeClr>
        </a:solidFill>
      </dgm:spPr>
    </dgm:pt>
    <dgm:pt modelId="{1830DB81-FA20-5844-8386-765F57848953}" type="pres">
      <dgm:prSet presAssocID="{B225F3BC-F617-7046-A8BC-9DC20EC7F961}" presName="txLvlOnly1" presStyleLbl="revTx" presStyleIdx="0" presStyleCnt="3"/>
      <dgm:spPr/>
    </dgm:pt>
    <dgm:pt modelId="{D8DCCC90-1686-5D4C-8F66-71D6DB1BC293}" type="pres">
      <dgm:prSet presAssocID="{800B6328-1BD1-224B-9DE3-3BE80C7CFE7B}" presName="withChildren" presStyleCnt="0"/>
      <dgm:spPr/>
    </dgm:pt>
    <dgm:pt modelId="{368F0098-4D2D-3147-835F-E17066BB7717}" type="pres">
      <dgm:prSet presAssocID="{800B6328-1BD1-224B-9DE3-3BE80C7CFE7B}" presName="bigCircle" presStyleLbl="vennNode1" presStyleIdx="1" presStyleCnt="3"/>
      <dgm:spPr/>
    </dgm:pt>
    <dgm:pt modelId="{D248EAEC-46ED-1042-92DF-360D6FE48B3C}" type="pres">
      <dgm:prSet presAssocID="{800B6328-1BD1-224B-9DE3-3BE80C7CFE7B}" presName="medCircle" presStyleLbl="vennNode1" presStyleIdx="2" presStyleCnt="3"/>
      <dgm:spPr>
        <a:solidFill>
          <a:schemeClr val="accent1">
            <a:lumMod val="75000"/>
            <a:alpha val="50000"/>
          </a:schemeClr>
        </a:solidFill>
      </dgm:spPr>
    </dgm:pt>
    <dgm:pt modelId="{0E65883B-8855-4945-BE1C-4A68B6897483}" type="pres">
      <dgm:prSet presAssocID="{800B6328-1BD1-224B-9DE3-3BE80C7CFE7B}" presName="txLvl1" presStyleLbl="revTx" presStyleIdx="1" presStyleCnt="3"/>
      <dgm:spPr/>
    </dgm:pt>
    <dgm:pt modelId="{7C112DEF-26A6-C342-BB1A-ED3EB45040C6}" type="pres">
      <dgm:prSet presAssocID="{800B6328-1BD1-224B-9DE3-3BE80C7CFE7B}" presName="lin" presStyleCnt="0"/>
      <dgm:spPr/>
    </dgm:pt>
    <dgm:pt modelId="{74AC978D-9810-3E4E-9A53-4EBEDC0D3F59}" type="pres">
      <dgm:prSet presAssocID="{B2BD60BB-9538-C04B-B5B0-FD2F71BED323}" presName="txLvl2" presStyleLbl="revTx" presStyleIdx="2" presStyleCnt="3" custScaleX="91924"/>
      <dgm:spPr/>
    </dgm:pt>
  </dgm:ptLst>
  <dgm:cxnLst>
    <dgm:cxn modelId="{1F1D1F22-9366-D942-BAF0-8D7BB388582D}" type="presOf" srcId="{B2BD60BB-9538-C04B-B5B0-FD2F71BED323}" destId="{74AC978D-9810-3E4E-9A53-4EBEDC0D3F59}" srcOrd="0" destOrd="0" presId="urn:microsoft.com/office/officeart/2008/layout/VerticalCircleList"/>
    <dgm:cxn modelId="{5E44232E-49CD-274A-AF92-F36F78A108BB}" srcId="{75356CA5-EF4B-934B-AE4C-82248118A66A}" destId="{800B6328-1BD1-224B-9DE3-3BE80C7CFE7B}" srcOrd="1" destOrd="0" parTransId="{3B08CA82-C468-4E40-B220-0D384264DF82}" sibTransId="{EF3926BC-11DF-124E-94DA-4E5C9D0565A8}"/>
    <dgm:cxn modelId="{B645C33B-F392-AA41-90A3-A20CD4922B05}" srcId="{75356CA5-EF4B-934B-AE4C-82248118A66A}" destId="{B225F3BC-F617-7046-A8BC-9DC20EC7F961}" srcOrd="0" destOrd="0" parTransId="{C31FAD80-F78A-2E49-BF05-C72125F27651}" sibTransId="{C9819284-B6C5-B746-87D6-CCC247EB35A7}"/>
    <dgm:cxn modelId="{86275F65-2667-D940-8150-7A486A17B0D2}" type="presOf" srcId="{75356CA5-EF4B-934B-AE4C-82248118A66A}" destId="{75DF0100-369B-BF41-913A-DC4FFA9EF2C3}" srcOrd="0" destOrd="0" presId="urn:microsoft.com/office/officeart/2008/layout/VerticalCircleList"/>
    <dgm:cxn modelId="{BEFCA46E-0D36-C149-8B06-47C8890A04BE}" srcId="{800B6328-1BD1-224B-9DE3-3BE80C7CFE7B}" destId="{B2BD60BB-9538-C04B-B5B0-FD2F71BED323}" srcOrd="0" destOrd="0" parTransId="{6ADA69D8-15E6-F743-ACEE-D528902A9820}" sibTransId="{205B3E70-45BD-C14C-A4F8-F74003E7CDF5}"/>
    <dgm:cxn modelId="{DD3DC8E5-34D1-6D4C-864F-33D991F15712}" type="presOf" srcId="{B225F3BC-F617-7046-A8BC-9DC20EC7F961}" destId="{1830DB81-FA20-5844-8386-765F57848953}" srcOrd="0" destOrd="0" presId="urn:microsoft.com/office/officeart/2008/layout/VerticalCircleList"/>
    <dgm:cxn modelId="{C81EF3FB-FFB4-B144-81B1-586646C192F9}" type="presOf" srcId="{800B6328-1BD1-224B-9DE3-3BE80C7CFE7B}" destId="{0E65883B-8855-4945-BE1C-4A68B6897483}" srcOrd="0" destOrd="0" presId="urn:microsoft.com/office/officeart/2008/layout/VerticalCircleList"/>
    <dgm:cxn modelId="{D3C20BCB-F98F-134C-986F-E922D7D1AFC5}" type="presParOf" srcId="{75DF0100-369B-BF41-913A-DC4FFA9EF2C3}" destId="{C45AA4A1-3F53-A14D-9470-C540EF6ED21D}" srcOrd="0" destOrd="0" presId="urn:microsoft.com/office/officeart/2008/layout/VerticalCircleList"/>
    <dgm:cxn modelId="{36E36A70-37E7-1843-87C6-801741DF4536}" type="presParOf" srcId="{C45AA4A1-3F53-A14D-9470-C540EF6ED21D}" destId="{A1B63B20-8A05-2146-B22A-2B7F1AC257C8}" srcOrd="0" destOrd="0" presId="urn:microsoft.com/office/officeart/2008/layout/VerticalCircleList"/>
    <dgm:cxn modelId="{9245EB94-C9B6-494E-875D-062CC1DDD3BF}" type="presParOf" srcId="{C45AA4A1-3F53-A14D-9470-C540EF6ED21D}" destId="{C608762C-41CF-5048-A673-A5502E835622}" srcOrd="1" destOrd="0" presId="urn:microsoft.com/office/officeart/2008/layout/VerticalCircleList"/>
    <dgm:cxn modelId="{BACA8B7E-BAEB-7A47-BEAD-ED623A5AB7C2}" type="presParOf" srcId="{C45AA4A1-3F53-A14D-9470-C540EF6ED21D}" destId="{1830DB81-FA20-5844-8386-765F57848953}" srcOrd="2" destOrd="0" presId="urn:microsoft.com/office/officeart/2008/layout/VerticalCircleList"/>
    <dgm:cxn modelId="{DE6E34E9-F5A6-0C44-BBD6-9841F3164F89}" type="presParOf" srcId="{75DF0100-369B-BF41-913A-DC4FFA9EF2C3}" destId="{D8DCCC90-1686-5D4C-8F66-71D6DB1BC293}" srcOrd="1" destOrd="0" presId="urn:microsoft.com/office/officeart/2008/layout/VerticalCircleList"/>
    <dgm:cxn modelId="{527D8E03-85CF-8546-B2EF-C995932502AE}" type="presParOf" srcId="{D8DCCC90-1686-5D4C-8F66-71D6DB1BC293}" destId="{368F0098-4D2D-3147-835F-E17066BB7717}" srcOrd="0" destOrd="0" presId="urn:microsoft.com/office/officeart/2008/layout/VerticalCircleList"/>
    <dgm:cxn modelId="{B116EA35-A332-FE44-9629-315424496D91}" type="presParOf" srcId="{D8DCCC90-1686-5D4C-8F66-71D6DB1BC293}" destId="{D248EAEC-46ED-1042-92DF-360D6FE48B3C}" srcOrd="1" destOrd="0" presId="urn:microsoft.com/office/officeart/2008/layout/VerticalCircleList"/>
    <dgm:cxn modelId="{73588314-CD9A-E94D-AACE-8C1A38074C6C}" type="presParOf" srcId="{D8DCCC90-1686-5D4C-8F66-71D6DB1BC293}" destId="{0E65883B-8855-4945-BE1C-4A68B6897483}" srcOrd="2" destOrd="0" presId="urn:microsoft.com/office/officeart/2008/layout/VerticalCircleList"/>
    <dgm:cxn modelId="{8E7EBD1B-A960-5649-A205-6802C9CD3E17}" type="presParOf" srcId="{D8DCCC90-1686-5D4C-8F66-71D6DB1BC293}" destId="{7C112DEF-26A6-C342-BB1A-ED3EB45040C6}" srcOrd="3" destOrd="0" presId="urn:microsoft.com/office/officeart/2008/layout/VerticalCircleList"/>
    <dgm:cxn modelId="{95C2C140-8928-DC4E-A14F-918EBB170D49}" type="presParOf" srcId="{7C112DEF-26A6-C342-BB1A-ED3EB45040C6}" destId="{74AC978D-9810-3E4E-9A53-4EBEDC0D3F59}" srcOrd="0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0FDF01D-FC3B-A043-9E0F-A5B0FFA45AAC}" type="doc">
      <dgm:prSet loTypeId="urn:microsoft.com/office/officeart/2005/8/layout/venn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3D49FFC-3846-8C44-BFBE-6FA8A11FDBF9}">
      <dgm:prSet phldrT="[Testo]"/>
      <dgm:spPr/>
      <dgm:t>
        <a:bodyPr/>
        <a:lstStyle/>
        <a:p>
          <a:r>
            <a:rPr lang="it-IT" dirty="0"/>
            <a:t>Ricercatori</a:t>
          </a:r>
        </a:p>
      </dgm:t>
    </dgm:pt>
    <dgm:pt modelId="{DBA96BC1-23B7-3B47-A984-831075B81A48}" type="parTrans" cxnId="{1EA88FE0-F5C6-1F4C-B7AE-92D07DCFE028}">
      <dgm:prSet/>
      <dgm:spPr/>
      <dgm:t>
        <a:bodyPr/>
        <a:lstStyle/>
        <a:p>
          <a:endParaRPr lang="it-IT"/>
        </a:p>
      </dgm:t>
    </dgm:pt>
    <dgm:pt modelId="{EFBBF2CA-44C6-1043-9DE3-A351D81E4DFD}" type="sibTrans" cxnId="{1EA88FE0-F5C6-1F4C-B7AE-92D07DCFE028}">
      <dgm:prSet/>
      <dgm:spPr/>
      <dgm:t>
        <a:bodyPr/>
        <a:lstStyle/>
        <a:p>
          <a:endParaRPr lang="it-IT"/>
        </a:p>
      </dgm:t>
    </dgm:pt>
    <dgm:pt modelId="{4FCBBA8A-30BB-CF40-BC83-9A2800CC41C8}">
      <dgm:prSet phldrT="[Testo]"/>
      <dgm:spPr/>
      <dgm:t>
        <a:bodyPr/>
        <a:lstStyle/>
        <a:p>
          <a:r>
            <a:rPr lang="it-IT" dirty="0"/>
            <a:t>Istituzioni, enti di ricerca pubblici e privati</a:t>
          </a:r>
        </a:p>
      </dgm:t>
    </dgm:pt>
    <dgm:pt modelId="{A085FA23-5F53-8C4C-A9CE-A756861EAF00}" type="parTrans" cxnId="{E2870024-430F-0F4F-AE54-642BC3A26801}">
      <dgm:prSet/>
      <dgm:spPr/>
      <dgm:t>
        <a:bodyPr/>
        <a:lstStyle/>
        <a:p>
          <a:endParaRPr lang="it-IT"/>
        </a:p>
      </dgm:t>
    </dgm:pt>
    <dgm:pt modelId="{5CCEA0C1-C8DB-0245-859F-A7A408468923}" type="sibTrans" cxnId="{E2870024-430F-0F4F-AE54-642BC3A26801}">
      <dgm:prSet/>
      <dgm:spPr/>
      <dgm:t>
        <a:bodyPr/>
        <a:lstStyle/>
        <a:p>
          <a:endParaRPr lang="it-IT"/>
        </a:p>
      </dgm:t>
    </dgm:pt>
    <dgm:pt modelId="{23A863D0-6EF0-A642-B6DB-FE2D9D1D25EA}" type="pres">
      <dgm:prSet presAssocID="{50FDF01D-FC3B-A043-9E0F-A5B0FFA45AAC}" presName="Name0" presStyleCnt="0">
        <dgm:presLayoutVars>
          <dgm:dir/>
          <dgm:resizeHandles val="exact"/>
        </dgm:presLayoutVars>
      </dgm:prSet>
      <dgm:spPr/>
    </dgm:pt>
    <dgm:pt modelId="{E279F70C-80BE-494E-B8E9-E15EDC51F3AA}" type="pres">
      <dgm:prSet presAssocID="{B3D49FFC-3846-8C44-BFBE-6FA8A11FDBF9}" presName="Name5" presStyleLbl="vennNode1" presStyleIdx="0" presStyleCnt="2">
        <dgm:presLayoutVars>
          <dgm:bulletEnabled val="1"/>
        </dgm:presLayoutVars>
      </dgm:prSet>
      <dgm:spPr/>
    </dgm:pt>
    <dgm:pt modelId="{9B5BF791-1345-F14C-BA3B-53F491330CDB}" type="pres">
      <dgm:prSet presAssocID="{EFBBF2CA-44C6-1043-9DE3-A351D81E4DFD}" presName="space" presStyleCnt="0"/>
      <dgm:spPr/>
    </dgm:pt>
    <dgm:pt modelId="{3DF9398F-496F-DB42-BB11-4712A8E76A9E}" type="pres">
      <dgm:prSet presAssocID="{4FCBBA8A-30BB-CF40-BC83-9A2800CC41C8}" presName="Name5" presStyleLbl="vennNode1" presStyleIdx="1" presStyleCnt="2">
        <dgm:presLayoutVars>
          <dgm:bulletEnabled val="1"/>
        </dgm:presLayoutVars>
      </dgm:prSet>
      <dgm:spPr/>
    </dgm:pt>
  </dgm:ptLst>
  <dgm:cxnLst>
    <dgm:cxn modelId="{E4F32010-8713-5D43-A966-499ED5739FF0}" type="presOf" srcId="{4FCBBA8A-30BB-CF40-BC83-9A2800CC41C8}" destId="{3DF9398F-496F-DB42-BB11-4712A8E76A9E}" srcOrd="0" destOrd="0" presId="urn:microsoft.com/office/officeart/2005/8/layout/venn3"/>
    <dgm:cxn modelId="{E2870024-430F-0F4F-AE54-642BC3A26801}" srcId="{50FDF01D-FC3B-A043-9E0F-A5B0FFA45AAC}" destId="{4FCBBA8A-30BB-CF40-BC83-9A2800CC41C8}" srcOrd="1" destOrd="0" parTransId="{A085FA23-5F53-8C4C-A9CE-A756861EAF00}" sibTransId="{5CCEA0C1-C8DB-0245-859F-A7A408468923}"/>
    <dgm:cxn modelId="{03DB9747-AB16-3345-ADA6-AFCE5F9EE14D}" type="presOf" srcId="{50FDF01D-FC3B-A043-9E0F-A5B0FFA45AAC}" destId="{23A863D0-6EF0-A642-B6DB-FE2D9D1D25EA}" srcOrd="0" destOrd="0" presId="urn:microsoft.com/office/officeart/2005/8/layout/venn3"/>
    <dgm:cxn modelId="{C8E389C8-530F-FE4B-A9E4-CFABB5DEADAC}" type="presOf" srcId="{B3D49FFC-3846-8C44-BFBE-6FA8A11FDBF9}" destId="{E279F70C-80BE-494E-B8E9-E15EDC51F3AA}" srcOrd="0" destOrd="0" presId="urn:microsoft.com/office/officeart/2005/8/layout/venn3"/>
    <dgm:cxn modelId="{1EA88FE0-F5C6-1F4C-B7AE-92D07DCFE028}" srcId="{50FDF01D-FC3B-A043-9E0F-A5B0FFA45AAC}" destId="{B3D49FFC-3846-8C44-BFBE-6FA8A11FDBF9}" srcOrd="0" destOrd="0" parTransId="{DBA96BC1-23B7-3B47-A984-831075B81A48}" sibTransId="{EFBBF2CA-44C6-1043-9DE3-A351D81E4DFD}"/>
    <dgm:cxn modelId="{688ECC35-2834-E341-8CE7-2294850B65A7}" type="presParOf" srcId="{23A863D0-6EF0-A642-B6DB-FE2D9D1D25EA}" destId="{E279F70C-80BE-494E-B8E9-E15EDC51F3AA}" srcOrd="0" destOrd="0" presId="urn:microsoft.com/office/officeart/2005/8/layout/venn3"/>
    <dgm:cxn modelId="{10952114-83A2-DF40-A0CF-EDAFE161AF0B}" type="presParOf" srcId="{23A863D0-6EF0-A642-B6DB-FE2D9D1D25EA}" destId="{9B5BF791-1345-F14C-BA3B-53F491330CDB}" srcOrd="1" destOrd="0" presId="urn:microsoft.com/office/officeart/2005/8/layout/venn3"/>
    <dgm:cxn modelId="{E1E5CEFA-5316-F745-9C53-71CD5830FC5C}" type="presParOf" srcId="{23A863D0-6EF0-A642-B6DB-FE2D9D1D25EA}" destId="{3DF9398F-496F-DB42-BB11-4712A8E76A9E}" srcOrd="2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0FDF01D-FC3B-A043-9E0F-A5B0FFA45AAC}" type="doc">
      <dgm:prSet loTypeId="urn:microsoft.com/office/officeart/2005/8/layout/venn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8A56386F-77AF-5C42-A1E0-279AF0D281EE}">
      <dgm:prSet phldrT="[Testo]"/>
      <dgm:spPr/>
      <dgm:t>
        <a:bodyPr/>
        <a:lstStyle/>
        <a:p>
          <a:r>
            <a:rPr lang="it-IT" dirty="0"/>
            <a:t>PA, professionisti e aziende che (</a:t>
          </a:r>
          <a:r>
            <a:rPr lang="it-IT" dirty="0" err="1"/>
            <a:t>ri</a:t>
          </a:r>
          <a:r>
            <a:rPr lang="it-IT" dirty="0"/>
            <a:t>)utilizzano o producono dati per la ricerca</a:t>
          </a:r>
        </a:p>
      </dgm:t>
    </dgm:pt>
    <dgm:pt modelId="{2E420593-D356-A546-A548-84D387848976}" type="parTrans" cxnId="{5E34B169-C7A4-3349-8659-E88DBFBFFC3C}">
      <dgm:prSet/>
      <dgm:spPr/>
      <dgm:t>
        <a:bodyPr/>
        <a:lstStyle/>
        <a:p>
          <a:endParaRPr lang="it-IT"/>
        </a:p>
      </dgm:t>
    </dgm:pt>
    <dgm:pt modelId="{4574E273-C74E-7849-9847-974C49D75450}" type="sibTrans" cxnId="{5E34B169-C7A4-3349-8659-E88DBFBFFC3C}">
      <dgm:prSet/>
      <dgm:spPr/>
      <dgm:t>
        <a:bodyPr/>
        <a:lstStyle/>
        <a:p>
          <a:endParaRPr lang="it-IT"/>
        </a:p>
      </dgm:t>
    </dgm:pt>
    <dgm:pt modelId="{0506E0DD-47E8-164E-90FB-27012D563EFF}">
      <dgm:prSet phldrT="[Testo]"/>
      <dgm:spPr/>
      <dgm:t>
        <a:bodyPr/>
        <a:lstStyle/>
        <a:p>
          <a:r>
            <a:rPr lang="it-IT" dirty="0"/>
            <a:t>Istituzioni ed agenzie per la formazione e l'istruzione, pubblici e privati</a:t>
          </a:r>
        </a:p>
      </dgm:t>
    </dgm:pt>
    <dgm:pt modelId="{A3E2C475-4535-3E4D-AE16-86C53170EC51}" type="parTrans" cxnId="{F457A74F-7E73-174A-A318-385E7532C502}">
      <dgm:prSet/>
      <dgm:spPr/>
      <dgm:t>
        <a:bodyPr/>
        <a:lstStyle/>
        <a:p>
          <a:endParaRPr lang="it-IT"/>
        </a:p>
      </dgm:t>
    </dgm:pt>
    <dgm:pt modelId="{8C981519-2A3E-D14A-82E1-E2C5DF3E1888}" type="sibTrans" cxnId="{F457A74F-7E73-174A-A318-385E7532C502}">
      <dgm:prSet/>
      <dgm:spPr/>
      <dgm:t>
        <a:bodyPr/>
        <a:lstStyle/>
        <a:p>
          <a:endParaRPr lang="it-IT"/>
        </a:p>
      </dgm:t>
    </dgm:pt>
    <dgm:pt modelId="{3094D9A1-19FA-914A-B549-EF70D8239A91}">
      <dgm:prSet phldrT="[Testo]"/>
      <dgm:spPr/>
      <dgm:t>
        <a:bodyPr/>
        <a:lstStyle/>
        <a:p>
          <a:r>
            <a:rPr lang="it-IT" dirty="0"/>
            <a:t>Cittadini</a:t>
          </a:r>
        </a:p>
      </dgm:t>
    </dgm:pt>
    <dgm:pt modelId="{DAF29552-5F2C-7D41-A6BE-43AEFD2681AA}" type="parTrans" cxnId="{89BB8883-5621-C546-AB58-B2613F05A51A}">
      <dgm:prSet/>
      <dgm:spPr/>
      <dgm:t>
        <a:bodyPr/>
        <a:lstStyle/>
        <a:p>
          <a:endParaRPr lang="it-IT"/>
        </a:p>
      </dgm:t>
    </dgm:pt>
    <dgm:pt modelId="{584ADBEB-F43A-1242-BDE1-702F0908D4A3}" type="sibTrans" cxnId="{89BB8883-5621-C546-AB58-B2613F05A51A}">
      <dgm:prSet/>
      <dgm:spPr/>
      <dgm:t>
        <a:bodyPr/>
        <a:lstStyle/>
        <a:p>
          <a:endParaRPr lang="it-IT"/>
        </a:p>
      </dgm:t>
    </dgm:pt>
    <dgm:pt modelId="{23A863D0-6EF0-A642-B6DB-FE2D9D1D25EA}" type="pres">
      <dgm:prSet presAssocID="{50FDF01D-FC3B-A043-9E0F-A5B0FFA45AAC}" presName="Name0" presStyleCnt="0">
        <dgm:presLayoutVars>
          <dgm:dir/>
          <dgm:resizeHandles val="exact"/>
        </dgm:presLayoutVars>
      </dgm:prSet>
      <dgm:spPr/>
    </dgm:pt>
    <dgm:pt modelId="{0A539238-92AC-7041-AB0E-E8DFBDB6C25D}" type="pres">
      <dgm:prSet presAssocID="{8A56386F-77AF-5C42-A1E0-279AF0D281EE}" presName="Name5" presStyleLbl="vennNode1" presStyleIdx="0" presStyleCnt="3">
        <dgm:presLayoutVars>
          <dgm:bulletEnabled val="1"/>
        </dgm:presLayoutVars>
      </dgm:prSet>
      <dgm:spPr/>
    </dgm:pt>
    <dgm:pt modelId="{8E45239A-3D87-524A-A36D-52B7BBDB51B3}" type="pres">
      <dgm:prSet presAssocID="{4574E273-C74E-7849-9847-974C49D75450}" presName="space" presStyleCnt="0"/>
      <dgm:spPr/>
    </dgm:pt>
    <dgm:pt modelId="{2D70289B-0D52-8C43-AB03-32125494D189}" type="pres">
      <dgm:prSet presAssocID="{0506E0DD-47E8-164E-90FB-27012D563EFF}" presName="Name5" presStyleLbl="vennNode1" presStyleIdx="1" presStyleCnt="3">
        <dgm:presLayoutVars>
          <dgm:bulletEnabled val="1"/>
        </dgm:presLayoutVars>
      </dgm:prSet>
      <dgm:spPr/>
    </dgm:pt>
    <dgm:pt modelId="{A05DDD88-F261-CB4E-AB07-BDF1302D0918}" type="pres">
      <dgm:prSet presAssocID="{8C981519-2A3E-D14A-82E1-E2C5DF3E1888}" presName="space" presStyleCnt="0"/>
      <dgm:spPr/>
    </dgm:pt>
    <dgm:pt modelId="{BFE4DB17-B414-6E41-825A-BFCF223CD5F2}" type="pres">
      <dgm:prSet presAssocID="{3094D9A1-19FA-914A-B549-EF70D8239A91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03DB9747-AB16-3345-ADA6-AFCE5F9EE14D}" type="presOf" srcId="{50FDF01D-FC3B-A043-9E0F-A5B0FFA45AAC}" destId="{23A863D0-6EF0-A642-B6DB-FE2D9D1D25EA}" srcOrd="0" destOrd="0" presId="urn:microsoft.com/office/officeart/2005/8/layout/venn3"/>
    <dgm:cxn modelId="{F457A74F-7E73-174A-A318-385E7532C502}" srcId="{50FDF01D-FC3B-A043-9E0F-A5B0FFA45AAC}" destId="{0506E0DD-47E8-164E-90FB-27012D563EFF}" srcOrd="1" destOrd="0" parTransId="{A3E2C475-4535-3E4D-AE16-86C53170EC51}" sibTransId="{8C981519-2A3E-D14A-82E1-E2C5DF3E1888}"/>
    <dgm:cxn modelId="{E5977354-911C-1545-B72E-54D692537943}" type="presOf" srcId="{0506E0DD-47E8-164E-90FB-27012D563EFF}" destId="{2D70289B-0D52-8C43-AB03-32125494D189}" srcOrd="0" destOrd="0" presId="urn:microsoft.com/office/officeart/2005/8/layout/venn3"/>
    <dgm:cxn modelId="{5E34B169-C7A4-3349-8659-E88DBFBFFC3C}" srcId="{50FDF01D-FC3B-A043-9E0F-A5B0FFA45AAC}" destId="{8A56386F-77AF-5C42-A1E0-279AF0D281EE}" srcOrd="0" destOrd="0" parTransId="{2E420593-D356-A546-A548-84D387848976}" sibTransId="{4574E273-C74E-7849-9847-974C49D75450}"/>
    <dgm:cxn modelId="{5953996E-3708-F443-B5D4-A03F0814092B}" type="presOf" srcId="{8A56386F-77AF-5C42-A1E0-279AF0D281EE}" destId="{0A539238-92AC-7041-AB0E-E8DFBDB6C25D}" srcOrd="0" destOrd="0" presId="urn:microsoft.com/office/officeart/2005/8/layout/venn3"/>
    <dgm:cxn modelId="{89BB8883-5621-C546-AB58-B2613F05A51A}" srcId="{50FDF01D-FC3B-A043-9E0F-A5B0FFA45AAC}" destId="{3094D9A1-19FA-914A-B549-EF70D8239A91}" srcOrd="2" destOrd="0" parTransId="{DAF29552-5F2C-7D41-A6BE-43AEFD2681AA}" sibTransId="{584ADBEB-F43A-1242-BDE1-702F0908D4A3}"/>
    <dgm:cxn modelId="{F75E80CA-080D-0A43-8B84-647BCF3CD898}" type="presOf" srcId="{3094D9A1-19FA-914A-B549-EF70D8239A91}" destId="{BFE4DB17-B414-6E41-825A-BFCF223CD5F2}" srcOrd="0" destOrd="0" presId="urn:microsoft.com/office/officeart/2005/8/layout/venn3"/>
    <dgm:cxn modelId="{D28457B7-2A8B-354C-97FA-659060713E3D}" type="presParOf" srcId="{23A863D0-6EF0-A642-B6DB-FE2D9D1D25EA}" destId="{0A539238-92AC-7041-AB0E-E8DFBDB6C25D}" srcOrd="0" destOrd="0" presId="urn:microsoft.com/office/officeart/2005/8/layout/venn3"/>
    <dgm:cxn modelId="{92C27A85-5C46-7B45-B72D-4FAA74119CCE}" type="presParOf" srcId="{23A863D0-6EF0-A642-B6DB-FE2D9D1D25EA}" destId="{8E45239A-3D87-524A-A36D-52B7BBDB51B3}" srcOrd="1" destOrd="0" presId="urn:microsoft.com/office/officeart/2005/8/layout/venn3"/>
    <dgm:cxn modelId="{A2303E8B-BF62-7048-A8C3-E98CD494AEBA}" type="presParOf" srcId="{23A863D0-6EF0-A642-B6DB-FE2D9D1D25EA}" destId="{2D70289B-0D52-8C43-AB03-32125494D189}" srcOrd="2" destOrd="0" presId="urn:microsoft.com/office/officeart/2005/8/layout/venn3"/>
    <dgm:cxn modelId="{78DF3D48-851F-9544-993E-56B5AB07A599}" type="presParOf" srcId="{23A863D0-6EF0-A642-B6DB-FE2D9D1D25EA}" destId="{A05DDD88-F261-CB4E-AB07-BDF1302D0918}" srcOrd="3" destOrd="0" presId="urn:microsoft.com/office/officeart/2005/8/layout/venn3"/>
    <dgm:cxn modelId="{F3021583-183D-2648-865D-E3F7433593D9}" type="presParOf" srcId="{23A863D0-6EF0-A642-B6DB-FE2D9D1D25EA}" destId="{BFE4DB17-B414-6E41-825A-BFCF223CD5F2}" srcOrd="4" destOrd="0" presId="urn:microsoft.com/office/officeart/2005/8/layout/venn3"/>
  </dgm:cxnLst>
  <dgm:bg>
    <a:noFill/>
  </dgm:bg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5D68B4-403F-48A1-B4D8-98727D0D8967}">
      <dsp:nvSpPr>
        <dsp:cNvPr id="0" name=""/>
        <dsp:cNvSpPr/>
      </dsp:nvSpPr>
      <dsp:spPr>
        <a:xfrm rot="5400000">
          <a:off x="352353" y="707828"/>
          <a:ext cx="684444" cy="1138899"/>
        </a:xfrm>
        <a:prstGeom prst="corner">
          <a:avLst>
            <a:gd name="adj1" fmla="val 16120"/>
            <a:gd name="adj2" fmla="val 1611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5C3141-D612-4D29-9C64-8E11F18AD33F}">
      <dsp:nvSpPr>
        <dsp:cNvPr id="0" name=""/>
        <dsp:cNvSpPr/>
      </dsp:nvSpPr>
      <dsp:spPr>
        <a:xfrm>
          <a:off x="238102" y="1048114"/>
          <a:ext cx="1028204" cy="901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800" b="1" kern="1200" dirty="0">
              <a:solidFill>
                <a:srgbClr val="0F5494"/>
              </a:solidFill>
              <a:latin typeface="Verdana"/>
              <a:ea typeface="+mn-ea"/>
              <a:cs typeface="+mn-cs"/>
            </a:rPr>
            <a:t>FP7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800" kern="1200" dirty="0">
              <a:solidFill>
                <a:srgbClr val="0F5494"/>
              </a:solidFill>
              <a:latin typeface="Verdana"/>
              <a:ea typeface="+mn-ea"/>
              <a:cs typeface="+mn-cs"/>
            </a:rPr>
            <a:t>OA </a:t>
          </a:r>
          <a:r>
            <a:rPr lang="fr-BE" sz="800" b="1" kern="1200" dirty="0">
              <a:solidFill>
                <a:srgbClr val="00B0F0"/>
              </a:solidFill>
              <a:latin typeface="Verdana"/>
              <a:ea typeface="+mn-ea"/>
              <a:cs typeface="+mn-cs"/>
            </a:rPr>
            <a:t>Pilot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800" b="0" kern="1200" dirty="0">
              <a:solidFill>
                <a:srgbClr val="2D2D8A"/>
              </a:solidFill>
              <a:latin typeface="Verdana"/>
              <a:ea typeface="+mn-ea"/>
              <a:cs typeface="+mn-cs"/>
            </a:rPr>
            <a:t>Deposit and open access</a:t>
          </a:r>
          <a:endParaRPr lang="en-GB" sz="800" b="0" kern="1200" dirty="0">
            <a:solidFill>
              <a:srgbClr val="2D2D8A"/>
            </a:solidFill>
            <a:latin typeface="Verdana"/>
            <a:ea typeface="+mn-ea"/>
            <a:cs typeface="+mn-cs"/>
          </a:endParaRPr>
        </a:p>
      </dsp:txBody>
      <dsp:txXfrm>
        <a:off x="238102" y="1048114"/>
        <a:ext cx="1028204" cy="901281"/>
      </dsp:txXfrm>
    </dsp:sp>
    <dsp:sp modelId="{89D2BFD1-F5E2-448E-873D-BD4112695BC1}">
      <dsp:nvSpPr>
        <dsp:cNvPr id="0" name=""/>
        <dsp:cNvSpPr/>
      </dsp:nvSpPr>
      <dsp:spPr>
        <a:xfrm>
          <a:off x="1072306" y="623981"/>
          <a:ext cx="194000" cy="194000"/>
        </a:xfrm>
        <a:prstGeom prst="triangle">
          <a:avLst>
            <a:gd name="adj" fmla="val 10000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9A2BD2-FDDE-45A9-9BB8-992F6CC2D038}">
      <dsp:nvSpPr>
        <dsp:cNvPr id="0" name=""/>
        <dsp:cNvSpPr/>
      </dsp:nvSpPr>
      <dsp:spPr>
        <a:xfrm rot="5400000">
          <a:off x="1611076" y="396356"/>
          <a:ext cx="684444" cy="1138899"/>
        </a:xfrm>
        <a:prstGeom prst="corner">
          <a:avLst>
            <a:gd name="adj1" fmla="val 16120"/>
            <a:gd name="adj2" fmla="val 1611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E04CB7-442A-437E-BCD0-E51137A49033}">
      <dsp:nvSpPr>
        <dsp:cNvPr id="0" name=""/>
        <dsp:cNvSpPr/>
      </dsp:nvSpPr>
      <dsp:spPr>
        <a:xfrm>
          <a:off x="1496825" y="736641"/>
          <a:ext cx="1028204" cy="901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800" b="1" kern="1200" dirty="0">
              <a:solidFill>
                <a:srgbClr val="0F5494"/>
              </a:solidFill>
              <a:latin typeface="Verdana"/>
              <a:ea typeface="+mn-ea"/>
              <a:cs typeface="+mn-cs"/>
            </a:rPr>
            <a:t>H2020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800" kern="1200" dirty="0">
              <a:solidFill>
                <a:srgbClr val="0F5494"/>
              </a:solidFill>
              <a:latin typeface="Verdana"/>
              <a:ea typeface="+mn-ea"/>
              <a:cs typeface="+mn-cs"/>
            </a:rPr>
            <a:t>OA </a:t>
          </a:r>
          <a:r>
            <a:rPr lang="fr-BE" sz="800" b="1" kern="1200" dirty="0">
              <a:solidFill>
                <a:srgbClr val="00B0F0"/>
              </a:solidFill>
              <a:latin typeface="Verdana"/>
              <a:ea typeface="+mn-ea"/>
              <a:cs typeface="+mn-cs"/>
            </a:rPr>
            <a:t>Mandatory</a:t>
          </a:r>
          <a:endParaRPr lang="fr-BE" sz="800" b="1" kern="1200" dirty="0">
            <a:solidFill>
              <a:srgbClr val="BDDEFF"/>
            </a:solidFill>
            <a:latin typeface="Verdana"/>
            <a:ea typeface="+mn-ea"/>
            <a:cs typeface="+mn-cs"/>
          </a:endParaRP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800" kern="1200" dirty="0">
              <a:solidFill>
                <a:srgbClr val="0F5494"/>
              </a:solidFill>
              <a:latin typeface="Verdana"/>
              <a:ea typeface="+mn-ea"/>
              <a:cs typeface="+mn-cs"/>
            </a:rPr>
            <a:t>Deposit and open access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800" b="1" kern="1200" dirty="0">
            <a:solidFill>
              <a:srgbClr val="FFC000"/>
            </a:solidFill>
            <a:latin typeface="Verdana"/>
            <a:ea typeface="+mn-ea"/>
            <a:cs typeface="+mn-cs"/>
          </a:endParaRP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800" kern="1200" dirty="0">
              <a:solidFill>
                <a:srgbClr val="0F5494"/>
              </a:solidFill>
              <a:latin typeface="Verdana"/>
              <a:ea typeface="+mn-ea"/>
              <a:cs typeface="+mn-cs"/>
            </a:rPr>
            <a:t>&amp; ORD/DMP </a:t>
          </a:r>
          <a:r>
            <a:rPr lang="fr-BE" sz="800" b="1" kern="1200" dirty="0">
              <a:solidFill>
                <a:srgbClr val="00B0F0"/>
              </a:solidFill>
              <a:latin typeface="Verdana"/>
              <a:ea typeface="+mn-ea"/>
              <a:cs typeface="+mn-cs"/>
            </a:rPr>
            <a:t>Pilot</a:t>
          </a:r>
          <a:endParaRPr lang="en-GB" sz="800" b="1" kern="1200" dirty="0">
            <a:solidFill>
              <a:srgbClr val="00B0F0"/>
            </a:solidFill>
            <a:latin typeface="Verdana"/>
            <a:ea typeface="+mn-ea"/>
            <a:cs typeface="+mn-cs"/>
          </a:endParaRPr>
        </a:p>
      </dsp:txBody>
      <dsp:txXfrm>
        <a:off x="1496825" y="736641"/>
        <a:ext cx="1028204" cy="901281"/>
      </dsp:txXfrm>
    </dsp:sp>
    <dsp:sp modelId="{5BD1A5A7-DF3D-4E91-8DA0-05F43D168E80}">
      <dsp:nvSpPr>
        <dsp:cNvPr id="0" name=""/>
        <dsp:cNvSpPr/>
      </dsp:nvSpPr>
      <dsp:spPr>
        <a:xfrm>
          <a:off x="2331029" y="312509"/>
          <a:ext cx="194000" cy="194000"/>
        </a:xfrm>
        <a:prstGeom prst="triangle">
          <a:avLst>
            <a:gd name="adj" fmla="val 10000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3B1718-8BCA-402D-8E35-77EBBA1D4AFE}">
      <dsp:nvSpPr>
        <dsp:cNvPr id="0" name=""/>
        <dsp:cNvSpPr/>
      </dsp:nvSpPr>
      <dsp:spPr>
        <a:xfrm rot="5400000">
          <a:off x="2878375" y="110351"/>
          <a:ext cx="684444" cy="1138899"/>
        </a:xfrm>
        <a:prstGeom prst="corner">
          <a:avLst>
            <a:gd name="adj1" fmla="val 16120"/>
            <a:gd name="adj2" fmla="val 1611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85BB5C-8F27-45F9-954D-D44A942FEC49}">
      <dsp:nvSpPr>
        <dsp:cNvPr id="0" name=""/>
        <dsp:cNvSpPr/>
      </dsp:nvSpPr>
      <dsp:spPr>
        <a:xfrm>
          <a:off x="2760078" y="476677"/>
          <a:ext cx="1022333" cy="901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800" b="1" kern="1200" dirty="0">
              <a:solidFill>
                <a:srgbClr val="0F5494"/>
              </a:solidFill>
              <a:latin typeface="Verdana"/>
              <a:ea typeface="+mn-ea"/>
              <a:cs typeface="+mn-cs"/>
            </a:rPr>
            <a:t>H2020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800" kern="1200" dirty="0">
              <a:solidFill>
                <a:srgbClr val="0F5494"/>
              </a:solidFill>
              <a:latin typeface="Verdana"/>
              <a:ea typeface="+mn-ea"/>
              <a:cs typeface="+mn-cs"/>
            </a:rPr>
            <a:t>OA </a:t>
          </a:r>
          <a:r>
            <a:rPr lang="fr-BE" sz="800" b="1" kern="1200" dirty="0">
              <a:solidFill>
                <a:srgbClr val="00B0F0"/>
              </a:solidFill>
              <a:latin typeface="Verdana"/>
              <a:ea typeface="+mn-ea"/>
              <a:cs typeface="+mn-cs"/>
            </a:rPr>
            <a:t>Mandatory</a:t>
          </a:r>
          <a:endParaRPr lang="fr-BE" sz="800" b="1" kern="1200" dirty="0">
            <a:solidFill>
              <a:srgbClr val="BDDEFF"/>
            </a:solidFill>
            <a:latin typeface="Verdana"/>
            <a:ea typeface="+mn-ea"/>
            <a:cs typeface="+mn-cs"/>
          </a:endParaRP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800" kern="1200" dirty="0">
              <a:solidFill>
                <a:srgbClr val="0F5494"/>
              </a:solidFill>
              <a:latin typeface="Verdana"/>
              <a:ea typeface="+mn-ea"/>
              <a:cs typeface="+mn-cs"/>
            </a:rPr>
            <a:t>Deposit and open access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800" b="1" kern="1200" dirty="0">
            <a:solidFill>
              <a:srgbClr val="FFC000"/>
            </a:solidFill>
            <a:latin typeface="Verdana"/>
            <a:ea typeface="+mn-ea"/>
            <a:cs typeface="+mn-cs"/>
          </a:endParaRP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BE" sz="800" kern="1200" dirty="0">
              <a:solidFill>
                <a:srgbClr val="0F5494"/>
              </a:solidFill>
              <a:latin typeface="Verdana"/>
              <a:ea typeface="+mn-ea"/>
              <a:cs typeface="+mn-cs"/>
            </a:rPr>
            <a:t>&amp; ORD/DMP </a:t>
          </a:r>
          <a:r>
            <a:rPr lang="fr-BE" sz="800" b="1" kern="1200" dirty="0">
              <a:solidFill>
                <a:srgbClr val="2D2D8A">
                  <a:lumMod val="60000"/>
                  <a:lumOff val="40000"/>
                </a:srgbClr>
              </a:solidFill>
              <a:latin typeface="Verdana"/>
              <a:ea typeface="+mn-ea"/>
              <a:cs typeface="+mn-cs"/>
            </a:rPr>
            <a:t>by default 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BE" sz="800" b="1" kern="1200" dirty="0">
              <a:solidFill>
                <a:srgbClr val="2D2D8A">
                  <a:lumMod val="60000"/>
                  <a:lumOff val="40000"/>
                </a:srgbClr>
              </a:solidFill>
              <a:latin typeface="Verdana"/>
              <a:ea typeface="+mn-ea"/>
              <a:cs typeface="+mn-cs"/>
            </a:rPr>
            <a:t>(exceptions)</a:t>
          </a:r>
          <a:endParaRPr lang="en-GB" sz="800" b="1" kern="1200" dirty="0">
            <a:solidFill>
              <a:srgbClr val="2D2D8A">
                <a:lumMod val="60000"/>
                <a:lumOff val="40000"/>
              </a:srgbClr>
            </a:solidFill>
            <a:latin typeface="Verdana"/>
            <a:ea typeface="+mn-ea"/>
            <a:cs typeface="+mn-cs"/>
          </a:endParaRPr>
        </a:p>
      </dsp:txBody>
      <dsp:txXfrm>
        <a:off x="2760078" y="476677"/>
        <a:ext cx="1022333" cy="901281"/>
      </dsp:txXfrm>
    </dsp:sp>
    <dsp:sp modelId="{DC2C18E0-A8B7-431B-9F90-885E4B4A426B}">
      <dsp:nvSpPr>
        <dsp:cNvPr id="0" name=""/>
        <dsp:cNvSpPr/>
      </dsp:nvSpPr>
      <dsp:spPr>
        <a:xfrm>
          <a:off x="3589753" y="1036"/>
          <a:ext cx="194000" cy="194000"/>
        </a:xfrm>
        <a:prstGeom prst="triangle">
          <a:avLst>
            <a:gd name="adj" fmla="val 10000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795283-61C8-4927-864F-77B9DAB72824}">
      <dsp:nvSpPr>
        <dsp:cNvPr id="0" name=""/>
        <dsp:cNvSpPr/>
      </dsp:nvSpPr>
      <dsp:spPr>
        <a:xfrm rot="5400000">
          <a:off x="4128523" y="-226588"/>
          <a:ext cx="684444" cy="1138899"/>
        </a:xfrm>
        <a:prstGeom prst="corner">
          <a:avLst>
            <a:gd name="adj1" fmla="val 16120"/>
            <a:gd name="adj2" fmla="val 1611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B82E22-B053-4E92-876B-DF794DB4385B}">
      <dsp:nvSpPr>
        <dsp:cNvPr id="0" name=""/>
        <dsp:cNvSpPr/>
      </dsp:nvSpPr>
      <dsp:spPr>
        <a:xfrm>
          <a:off x="4014272" y="113696"/>
          <a:ext cx="1028204" cy="901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1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sp:txBody>
      <dsp:txXfrm>
        <a:off x="4014272" y="113696"/>
        <a:ext cx="1028204" cy="9012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2ACDB8-0914-0F47-895C-32645AAA46CA}">
      <dsp:nvSpPr>
        <dsp:cNvPr id="0" name=""/>
        <dsp:cNvSpPr/>
      </dsp:nvSpPr>
      <dsp:spPr>
        <a:xfrm>
          <a:off x="1054514" y="3042"/>
          <a:ext cx="468918" cy="468918"/>
        </a:xfrm>
        <a:prstGeom prst="ellipse">
          <a:avLst/>
        </a:prstGeom>
        <a:solidFill>
          <a:schemeClr val="accent5">
            <a:lumMod val="5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275E081-5A9C-BD44-AE31-44F75D8B4C9C}">
      <dsp:nvSpPr>
        <dsp:cNvPr id="0" name=""/>
        <dsp:cNvSpPr/>
      </dsp:nvSpPr>
      <dsp:spPr>
        <a:xfrm>
          <a:off x="1288973" y="3042"/>
          <a:ext cx="2501853" cy="4689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Fornitori dei Servizi CC ICDI</a:t>
          </a:r>
        </a:p>
      </dsp:txBody>
      <dsp:txXfrm>
        <a:off x="1288973" y="3042"/>
        <a:ext cx="2501853" cy="468918"/>
      </dsp:txXfrm>
    </dsp:sp>
    <dsp:sp modelId="{015F99AF-7791-CF4D-AEF0-858116991866}">
      <dsp:nvSpPr>
        <dsp:cNvPr id="0" name=""/>
        <dsp:cNvSpPr/>
      </dsp:nvSpPr>
      <dsp:spPr>
        <a:xfrm>
          <a:off x="931565" y="471961"/>
          <a:ext cx="2599068" cy="2599068"/>
        </a:xfrm>
        <a:prstGeom prst="ellipse">
          <a:avLst/>
        </a:prstGeom>
        <a:solidFill>
          <a:schemeClr val="accent5">
            <a:lumMod val="40000"/>
            <a:lumOff val="6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9FDA5F8-D83D-184B-8C36-B05FABB45E51}">
      <dsp:nvSpPr>
        <dsp:cNvPr id="0" name=""/>
        <dsp:cNvSpPr/>
      </dsp:nvSpPr>
      <dsp:spPr>
        <a:xfrm>
          <a:off x="1054514" y="581122"/>
          <a:ext cx="467832" cy="467832"/>
        </a:xfrm>
        <a:prstGeom prst="ellipse">
          <a:avLst/>
        </a:prstGeom>
        <a:solidFill>
          <a:schemeClr val="accent5">
            <a:lumMod val="75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2E11E97-926E-5E48-94C9-322305F41651}">
      <dsp:nvSpPr>
        <dsp:cNvPr id="0" name=""/>
        <dsp:cNvSpPr/>
      </dsp:nvSpPr>
      <dsp:spPr>
        <a:xfrm>
          <a:off x="1288430" y="581122"/>
          <a:ext cx="2502396" cy="4678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Esperti</a:t>
          </a:r>
        </a:p>
      </dsp:txBody>
      <dsp:txXfrm>
        <a:off x="1288430" y="581122"/>
        <a:ext cx="2502396" cy="467832"/>
      </dsp:txXfrm>
    </dsp:sp>
    <dsp:sp modelId="{69D6CBD8-2501-F84A-96FA-D5FE8EC4174B}">
      <dsp:nvSpPr>
        <dsp:cNvPr id="0" name=""/>
        <dsp:cNvSpPr/>
      </dsp:nvSpPr>
      <dsp:spPr>
        <a:xfrm>
          <a:off x="1563823" y="1048954"/>
          <a:ext cx="1609106" cy="1550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970" rIns="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>
              <a:solidFill>
                <a:schemeClr val="tx1"/>
              </a:solidFill>
            </a:rPr>
            <a:t>Gli </a:t>
          </a:r>
          <a:r>
            <a:rPr lang="it-IT" sz="1100" b="1" kern="1200" dirty="0">
              <a:solidFill>
                <a:schemeClr val="tx1"/>
              </a:solidFill>
            </a:rPr>
            <a:t>esperti</a:t>
          </a:r>
          <a:r>
            <a:rPr lang="it-IT" sz="1100" kern="1200" dirty="0">
              <a:solidFill>
                <a:schemeClr val="tx1"/>
              </a:solidFill>
            </a:rPr>
            <a:t> della rete CC ICDI mettono a disposizione le proprie competenze in vari settori, realizzano specifici percorsi formativi, offrono supporto su tematiche relative ad EOSC e all’Open Science.</a:t>
          </a:r>
          <a:endParaRPr lang="it-IT" sz="1100" kern="1200" dirty="0"/>
        </a:p>
      </dsp:txBody>
      <dsp:txXfrm>
        <a:off x="1563823" y="1048954"/>
        <a:ext cx="1609106" cy="1550713"/>
      </dsp:txXfrm>
    </dsp:sp>
    <dsp:sp modelId="{A6ECDCB9-108A-BE45-B90A-0C9CF7B9BF79}">
      <dsp:nvSpPr>
        <dsp:cNvPr id="0" name=""/>
        <dsp:cNvSpPr/>
      </dsp:nvSpPr>
      <dsp:spPr>
        <a:xfrm>
          <a:off x="931565" y="2816555"/>
          <a:ext cx="2599068" cy="2599068"/>
        </a:xfrm>
        <a:prstGeom prst="ellipse">
          <a:avLst/>
        </a:prstGeom>
        <a:solidFill>
          <a:schemeClr val="accent5">
            <a:lumMod val="40000"/>
            <a:lumOff val="6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A5632DF-54EE-D74A-BD79-173737F89896}">
      <dsp:nvSpPr>
        <dsp:cNvPr id="0" name=""/>
        <dsp:cNvSpPr/>
      </dsp:nvSpPr>
      <dsp:spPr>
        <a:xfrm>
          <a:off x="1054514" y="2925716"/>
          <a:ext cx="467832" cy="467832"/>
        </a:xfrm>
        <a:prstGeom prst="ellipse">
          <a:avLst/>
        </a:prstGeom>
        <a:solidFill>
          <a:schemeClr val="accent5">
            <a:lumMod val="75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EF68A0B-48B0-7B4F-839B-6A6066C7B7B3}">
      <dsp:nvSpPr>
        <dsp:cNvPr id="0" name=""/>
        <dsp:cNvSpPr/>
      </dsp:nvSpPr>
      <dsp:spPr>
        <a:xfrm>
          <a:off x="1288430" y="2925716"/>
          <a:ext cx="2502396" cy="4678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Service Providers</a:t>
          </a:r>
        </a:p>
      </dsp:txBody>
      <dsp:txXfrm>
        <a:off x="1288430" y="2925716"/>
        <a:ext cx="2502396" cy="467832"/>
      </dsp:txXfrm>
    </dsp:sp>
    <dsp:sp modelId="{3AA58D6B-22BF-5B40-9570-17E7016D6D4F}">
      <dsp:nvSpPr>
        <dsp:cNvPr id="0" name=""/>
        <dsp:cNvSpPr/>
      </dsp:nvSpPr>
      <dsp:spPr>
        <a:xfrm>
          <a:off x="1430634" y="3393549"/>
          <a:ext cx="1890800" cy="1355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970" rIns="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>
              <a:solidFill>
                <a:schemeClr val="tx1"/>
              </a:solidFill>
            </a:rPr>
            <a:t>I </a:t>
          </a:r>
          <a:r>
            <a:rPr lang="it-IT" sz="1100" b="1" kern="1200" dirty="0">
              <a:solidFill>
                <a:schemeClr val="tx1"/>
              </a:solidFill>
            </a:rPr>
            <a:t>service providers</a:t>
          </a:r>
          <a:r>
            <a:rPr lang="it-IT" sz="1100" kern="1200" dirty="0">
              <a:solidFill>
                <a:schemeClr val="tx1"/>
              </a:solidFill>
            </a:rPr>
            <a:t> sono </a:t>
          </a:r>
          <a:r>
            <a:rPr lang="it-IT" sz="1100" kern="1200" dirty="0" err="1">
              <a:solidFill>
                <a:schemeClr val="tx1"/>
              </a:solidFill>
            </a:rPr>
            <a:t>Research</a:t>
          </a:r>
          <a:r>
            <a:rPr lang="it-IT" sz="1100" kern="1200" dirty="0">
              <a:solidFill>
                <a:schemeClr val="tx1"/>
              </a:solidFill>
            </a:rPr>
            <a:t> </a:t>
          </a:r>
          <a:r>
            <a:rPr lang="it-IT" sz="1100" kern="1200" dirty="0" err="1">
              <a:solidFill>
                <a:schemeClr val="tx1"/>
              </a:solidFill>
            </a:rPr>
            <a:t>Infrastructures</a:t>
          </a:r>
          <a:r>
            <a:rPr lang="it-IT" sz="1100" kern="1200" dirty="0">
              <a:solidFill>
                <a:schemeClr val="tx1"/>
              </a:solidFill>
            </a:rPr>
            <a:t>, e-</a:t>
          </a:r>
          <a:r>
            <a:rPr lang="it-IT" sz="1100" kern="1200" dirty="0" err="1">
              <a:solidFill>
                <a:schemeClr val="tx1"/>
              </a:solidFill>
            </a:rPr>
            <a:t>infrastructures</a:t>
          </a:r>
          <a:r>
            <a:rPr lang="it-IT" sz="1100" kern="1200" dirty="0">
              <a:solidFill>
                <a:schemeClr val="tx1"/>
              </a:solidFill>
            </a:rPr>
            <a:t>, Istituzioni, Iniziative, Progetti in grado di fornire servizi di vario genere e concorrere a realizzare le attività del </a:t>
          </a:r>
          <a:r>
            <a:rPr lang="it-IT" sz="1100" kern="1200" dirty="0" err="1">
              <a:solidFill>
                <a:schemeClr val="tx1"/>
              </a:solidFill>
            </a:rPr>
            <a:t>competence</a:t>
          </a:r>
          <a:r>
            <a:rPr lang="it-IT" sz="1100" kern="1200" dirty="0">
              <a:solidFill>
                <a:schemeClr val="tx1"/>
              </a:solidFill>
            </a:rPr>
            <a:t> centre.</a:t>
          </a:r>
          <a:endParaRPr lang="it-IT" sz="1100" kern="1200" dirty="0"/>
        </a:p>
      </dsp:txBody>
      <dsp:txXfrm>
        <a:off x="1430634" y="3393549"/>
        <a:ext cx="1890800" cy="13558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08762C-41CF-5048-A673-A5502E835622}">
      <dsp:nvSpPr>
        <dsp:cNvPr id="0" name=""/>
        <dsp:cNvSpPr/>
      </dsp:nvSpPr>
      <dsp:spPr>
        <a:xfrm>
          <a:off x="750369" y="31"/>
          <a:ext cx="446721" cy="446721"/>
        </a:xfrm>
        <a:prstGeom prst="ellipse">
          <a:avLst/>
        </a:prstGeom>
        <a:solidFill>
          <a:schemeClr val="accent1">
            <a:lumMod val="5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830DB81-FA20-5844-8386-765F57848953}">
      <dsp:nvSpPr>
        <dsp:cNvPr id="0" name=""/>
        <dsp:cNvSpPr/>
      </dsp:nvSpPr>
      <dsp:spPr>
        <a:xfrm>
          <a:off x="973730" y="31"/>
          <a:ext cx="2383423" cy="4467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 dirty="0"/>
            <a:t>Fruitori dei Servizi CC ICDI</a:t>
          </a:r>
        </a:p>
      </dsp:txBody>
      <dsp:txXfrm>
        <a:off x="973730" y="31"/>
        <a:ext cx="2383423" cy="446721"/>
      </dsp:txXfrm>
    </dsp:sp>
    <dsp:sp modelId="{368F0098-4D2D-3147-835F-E17066BB7717}">
      <dsp:nvSpPr>
        <dsp:cNvPr id="0" name=""/>
        <dsp:cNvSpPr/>
      </dsp:nvSpPr>
      <dsp:spPr>
        <a:xfrm>
          <a:off x="633241" y="446752"/>
          <a:ext cx="2476036" cy="247603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248EAEC-46ED-1042-92DF-360D6FE48B3C}">
      <dsp:nvSpPr>
        <dsp:cNvPr id="0" name=""/>
        <dsp:cNvSpPr/>
      </dsp:nvSpPr>
      <dsp:spPr>
        <a:xfrm>
          <a:off x="750369" y="550746"/>
          <a:ext cx="445686" cy="445686"/>
        </a:xfrm>
        <a:prstGeom prst="ellipse">
          <a:avLst/>
        </a:prstGeom>
        <a:solidFill>
          <a:schemeClr val="accent1">
            <a:lumMod val="75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E65883B-8855-4945-BE1C-4A68B6897483}">
      <dsp:nvSpPr>
        <dsp:cNvPr id="0" name=""/>
        <dsp:cNvSpPr/>
      </dsp:nvSpPr>
      <dsp:spPr>
        <a:xfrm>
          <a:off x="973212" y="550746"/>
          <a:ext cx="2383940" cy="445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 dirty="0"/>
            <a:t>Utenti Finali</a:t>
          </a:r>
        </a:p>
      </dsp:txBody>
      <dsp:txXfrm>
        <a:off x="973212" y="550746"/>
        <a:ext cx="2383940" cy="445686"/>
      </dsp:txXfrm>
    </dsp:sp>
    <dsp:sp modelId="{74AC978D-9810-3E4E-9A53-4EBEDC0D3F59}">
      <dsp:nvSpPr>
        <dsp:cNvPr id="0" name=""/>
        <dsp:cNvSpPr/>
      </dsp:nvSpPr>
      <dsp:spPr>
        <a:xfrm>
          <a:off x="1061702" y="996432"/>
          <a:ext cx="2014435" cy="1138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solidFill>
                <a:schemeClr val="tx1"/>
              </a:solidFill>
            </a:rPr>
            <a:t>Gli </a:t>
          </a:r>
          <a:r>
            <a:rPr lang="it-IT" sz="1200" b="1" kern="1200" dirty="0">
              <a:solidFill>
                <a:schemeClr val="tx1"/>
              </a:solidFill>
            </a:rPr>
            <a:t>utenti finali </a:t>
          </a:r>
          <a:r>
            <a:rPr lang="it-IT" sz="1200" kern="1200" dirty="0">
              <a:solidFill>
                <a:schemeClr val="tx1"/>
              </a:solidFill>
            </a:rPr>
            <a:t>ai quali sono dedicati i servizi del CC ICDI si differenziano in varie categorie. A ciascuna categoria saranno associati un supporto e una serie di servizi specifici.</a:t>
          </a:r>
          <a:endParaRPr lang="it-IT" sz="1200" kern="1200" dirty="0"/>
        </a:p>
      </dsp:txBody>
      <dsp:txXfrm>
        <a:off x="1061702" y="996432"/>
        <a:ext cx="2014435" cy="11380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79F70C-80BE-494E-B8E9-E15EDC51F3AA}">
      <dsp:nvSpPr>
        <dsp:cNvPr id="0" name=""/>
        <dsp:cNvSpPr/>
      </dsp:nvSpPr>
      <dsp:spPr>
        <a:xfrm>
          <a:off x="2200" y="777553"/>
          <a:ext cx="1562197" cy="156219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5973" tIns="19050" rIns="85973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 dirty="0"/>
            <a:t>Ricercatori</a:t>
          </a:r>
        </a:p>
      </dsp:txBody>
      <dsp:txXfrm>
        <a:off x="230978" y="1006331"/>
        <a:ext cx="1104641" cy="1104641"/>
      </dsp:txXfrm>
    </dsp:sp>
    <dsp:sp modelId="{3DF9398F-496F-DB42-BB11-4712A8E76A9E}">
      <dsp:nvSpPr>
        <dsp:cNvPr id="0" name=""/>
        <dsp:cNvSpPr/>
      </dsp:nvSpPr>
      <dsp:spPr>
        <a:xfrm>
          <a:off x="1251958" y="777553"/>
          <a:ext cx="1562197" cy="156219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5973" tIns="19050" rIns="85973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 dirty="0"/>
            <a:t>Istituzioni, enti di ricerca pubblici e privati</a:t>
          </a:r>
        </a:p>
      </dsp:txBody>
      <dsp:txXfrm>
        <a:off x="1480736" y="1006331"/>
        <a:ext cx="1104641" cy="11046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539238-92AC-7041-AB0E-E8DFBDB6C25D}">
      <dsp:nvSpPr>
        <dsp:cNvPr id="0" name=""/>
        <dsp:cNvSpPr/>
      </dsp:nvSpPr>
      <dsp:spPr>
        <a:xfrm>
          <a:off x="1783" y="1350180"/>
          <a:ext cx="1559859" cy="155985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5844" tIns="13970" rIns="85844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PA, professionisti e aziende che (</a:t>
          </a:r>
          <a:r>
            <a:rPr lang="it-IT" sz="1100" kern="1200" dirty="0" err="1"/>
            <a:t>ri</a:t>
          </a:r>
          <a:r>
            <a:rPr lang="it-IT" sz="1100" kern="1200" dirty="0"/>
            <a:t>)utilizzano o producono dati per la ricerca</a:t>
          </a:r>
        </a:p>
      </dsp:txBody>
      <dsp:txXfrm>
        <a:off x="230219" y="1578616"/>
        <a:ext cx="1102987" cy="1102987"/>
      </dsp:txXfrm>
    </dsp:sp>
    <dsp:sp modelId="{2D70289B-0D52-8C43-AB03-32125494D189}">
      <dsp:nvSpPr>
        <dsp:cNvPr id="0" name=""/>
        <dsp:cNvSpPr/>
      </dsp:nvSpPr>
      <dsp:spPr>
        <a:xfrm>
          <a:off x="1249671" y="1350180"/>
          <a:ext cx="1559859" cy="155985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5844" tIns="13970" rIns="85844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Istituzioni ed agenzie per la formazione e l'istruzione, pubblici e privati</a:t>
          </a:r>
        </a:p>
      </dsp:txBody>
      <dsp:txXfrm>
        <a:off x="1478107" y="1578616"/>
        <a:ext cx="1102987" cy="1102987"/>
      </dsp:txXfrm>
    </dsp:sp>
    <dsp:sp modelId="{BFE4DB17-B414-6E41-825A-BFCF223CD5F2}">
      <dsp:nvSpPr>
        <dsp:cNvPr id="0" name=""/>
        <dsp:cNvSpPr/>
      </dsp:nvSpPr>
      <dsp:spPr>
        <a:xfrm>
          <a:off x="2497558" y="1350180"/>
          <a:ext cx="1559859" cy="155985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5844" tIns="13970" rIns="85844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Cittadini</a:t>
          </a:r>
        </a:p>
      </dsp:txBody>
      <dsp:txXfrm>
        <a:off x="2725994" y="1578616"/>
        <a:ext cx="1102987" cy="11029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73113F-D0B2-48BC-84A1-BE55BEF72D43}" type="datetimeFigureOut">
              <a:rPr lang="it-IT" smtClean="0"/>
              <a:t>02/03/21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B72177-3814-453E-A9B1-46A44B9A713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3691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7387" y="2264066"/>
            <a:ext cx="6300000" cy="1249912"/>
          </a:xfrm>
          <a:solidFill>
            <a:schemeClr val="bg1"/>
          </a:solidFill>
          <a:ln>
            <a:noFill/>
          </a:ln>
        </p:spPr>
        <p:txBody>
          <a:bodyPr lIns="180000" tIns="180000" rIns="180000" bIns="180000" anchor="b" anchorCtr="0">
            <a:spAutoFit/>
          </a:bodyPr>
          <a:lstStyle>
            <a:lvl1pPr algn="l">
              <a:defRPr sz="3200" b="1">
                <a:solidFill>
                  <a:schemeClr val="tx2">
                    <a:lumMod val="5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7387" y="3557725"/>
            <a:ext cx="6300000" cy="422405"/>
          </a:xfrm>
          <a:solidFill>
            <a:srgbClr val="CCE402"/>
          </a:solidFill>
        </p:spPr>
        <p:txBody>
          <a:bodyPr lIns="180000" tIns="72000" rIns="180000" bIns="72000" anchor="ctr" anchorCtr="0">
            <a:spAutoFit/>
          </a:bodyPr>
          <a:lstStyle>
            <a:lvl1pPr marL="0" indent="0" algn="l">
              <a:buNone/>
              <a:defRPr sz="2000" cap="all" baseline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Nome cognome</a:t>
            </a:r>
            <a:endParaRPr lang="en-US" dirty="0"/>
          </a:p>
        </p:txBody>
      </p:sp>
      <p:sp>
        <p:nvSpPr>
          <p:cNvPr id="9" name="Segnaposto testo 8"/>
          <p:cNvSpPr>
            <a:spLocks noGrp="1"/>
          </p:cNvSpPr>
          <p:nvPr>
            <p:ph type="body" sz="quarter" idx="11" hasCustomPrompt="1"/>
          </p:nvPr>
        </p:nvSpPr>
        <p:spPr bwMode="ltGray">
          <a:xfrm>
            <a:off x="577387" y="5621282"/>
            <a:ext cx="1258421" cy="313932"/>
          </a:xfrm>
          <a:solidFill>
            <a:srgbClr val="152139"/>
          </a:solidFill>
        </p:spPr>
        <p:txBody>
          <a:bodyPr wrap="none">
            <a:spAutoFit/>
          </a:bodyPr>
          <a:lstStyle>
            <a:lvl1pPr marL="0" indent="0">
              <a:buNone/>
              <a:defRPr lang="it-IT" sz="1600" kern="1200" dirty="0">
                <a:solidFill>
                  <a:schemeClr val="bg1"/>
                </a:solidFill>
                <a:latin typeface="Rockwell" panose="02060603020205020403" pitchFamily="18" charset="0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Luogo, data</a:t>
            </a:r>
          </a:p>
        </p:txBody>
      </p:sp>
      <p:sp>
        <p:nvSpPr>
          <p:cNvPr id="13" name="Segnaposto testo 12"/>
          <p:cNvSpPr>
            <a:spLocks noGrp="1"/>
          </p:cNvSpPr>
          <p:nvPr>
            <p:ph type="body" sz="quarter" idx="13" hasCustomPrompt="1"/>
          </p:nvPr>
        </p:nvSpPr>
        <p:spPr bwMode="ltGray">
          <a:xfrm>
            <a:off x="577387" y="6025652"/>
            <a:ext cx="1396985" cy="313932"/>
          </a:xfrm>
          <a:solidFill>
            <a:srgbClr val="152139">
              <a:alpha val="85000"/>
            </a:srgbClr>
          </a:solidFill>
        </p:spPr>
        <p:txBody>
          <a:bodyPr wrap="none">
            <a:sp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it-IT" dirty="0"/>
              <a:t>Titolo evento</a:t>
            </a:r>
          </a:p>
        </p:txBody>
      </p:sp>
    </p:spTree>
    <p:extLst>
      <p:ext uri="{BB962C8B-B14F-4D97-AF65-F5344CB8AC3E}">
        <p14:creationId xmlns:p14="http://schemas.microsoft.com/office/powerpoint/2010/main" val="3627887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999" y="1188000"/>
            <a:ext cx="11136000" cy="4356000"/>
          </a:xfrm>
        </p:spPr>
        <p:txBody>
          <a:bodyPr/>
          <a:lstStyle>
            <a:lvl1pPr marL="0" indent="0">
              <a:buNone/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60000" indent="-180000"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20000" indent="-180000">
              <a:defRPr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80000" indent="-180000"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440000" indent="-180000"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3"/>
          </p:nvPr>
        </p:nvSpPr>
        <p:spPr>
          <a:solidFill>
            <a:srgbClr val="CCE402">
              <a:alpha val="85000"/>
            </a:srgbClr>
          </a:solidFill>
        </p:spPr>
        <p:txBody>
          <a:bodyPr/>
          <a:lstStyle/>
          <a:p>
            <a:r>
              <a:rPr lang="it-IT" dirty="0"/>
              <a:t>Nome Cognome // Evento // Luogo, 01/01/2018 </a:t>
            </a:r>
            <a:r>
              <a:rPr lang="it-IT" sz="1000" i="1" dirty="0">
                <a:solidFill>
                  <a:srgbClr val="FF0000"/>
                </a:solidFill>
              </a:rPr>
              <a:t>(da Inserisci «piè di pagina»)</a:t>
            </a:r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E193EB6-7997-46F5-9BC5-814C63D672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644074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958501"/>
            <a:ext cx="10515600" cy="1568497"/>
          </a:xfrm>
          <a:ln>
            <a:solidFill>
              <a:srgbClr val="B4E402"/>
            </a:solidFill>
          </a:ln>
        </p:spPr>
        <p:txBody>
          <a:bodyPr lIns="108000" rIns="108000" anchor="b" anchorCtr="0">
            <a:normAutofit/>
          </a:bodyPr>
          <a:lstStyle>
            <a:lvl1pPr>
              <a:defRPr sz="54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3592629"/>
            <a:ext cx="10515600" cy="1016847"/>
          </a:xfrm>
        </p:spPr>
        <p:txBody>
          <a:bodyPr lIns="90000" rIns="180000"/>
          <a:lstStyle>
            <a:lvl1pPr marL="0" indent="0" algn="l">
              <a:buNone/>
              <a:defRPr sz="2400">
                <a:solidFill>
                  <a:srgbClr val="B4E40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>
          <a:xfrm>
            <a:off x="831851" y="6408110"/>
            <a:ext cx="4384727" cy="261610"/>
          </a:xfrm>
          <a:solidFill>
            <a:srgbClr val="152139"/>
          </a:solidFill>
        </p:spPr>
        <p:txBody>
          <a:bodyPr wrap="square" anchor="ctr" anchorCtr="0">
            <a:spAutoFit/>
          </a:bodyPr>
          <a:lstStyle>
            <a:lvl1pPr>
              <a:defRPr>
                <a:solidFill>
                  <a:srgbClr val="B4E402"/>
                </a:solidFill>
                <a:latin typeface="Rockwell" panose="02060603020205020403" pitchFamily="18" charset="0"/>
                <a:cs typeface="Segoe UI" panose="020B0502040204020203" pitchFamily="34" charset="0"/>
              </a:defRPr>
            </a:lvl1pPr>
          </a:lstStyle>
          <a:p>
            <a:r>
              <a:rPr lang="it-IT" dirty="0"/>
              <a:t>Nome Cognome // Evento // Luogo, 01/01/2018</a:t>
            </a:r>
          </a:p>
        </p:txBody>
      </p:sp>
    </p:spTree>
    <p:extLst>
      <p:ext uri="{BB962C8B-B14F-4D97-AF65-F5344CB8AC3E}">
        <p14:creationId xmlns:p14="http://schemas.microsoft.com/office/powerpoint/2010/main" val="3050582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8000" y="1188001"/>
            <a:ext cx="5424000" cy="4988963"/>
          </a:xfrm>
        </p:spPr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0000" y="1188001"/>
            <a:ext cx="5424000" cy="4988963"/>
          </a:xfrm>
        </p:spPr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0"/>
          </p:nvPr>
        </p:nvSpPr>
        <p:spPr>
          <a:solidFill>
            <a:srgbClr val="CCE402"/>
          </a:solidFill>
        </p:spPr>
        <p:txBody>
          <a:bodyPr/>
          <a:lstStyle/>
          <a:p>
            <a:r>
              <a:rPr lang="it-IT" dirty="0"/>
              <a:t>Nome Cognome // Evento // Luogo, 01/01/2018 </a:t>
            </a:r>
            <a:r>
              <a:rPr lang="it-IT" sz="1000" i="1" dirty="0">
                <a:solidFill>
                  <a:srgbClr val="FF0000"/>
                </a:solidFill>
              </a:rPr>
              <a:t>(da Inserisci «piè di pagina»)</a:t>
            </a:r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193EB6-7997-46F5-9BC5-814C63D672B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91340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000" y="1188000"/>
            <a:ext cx="54240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000" y="2099560"/>
            <a:ext cx="5424000" cy="4090104"/>
          </a:xfrm>
        </p:spPr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0000" y="1188000"/>
            <a:ext cx="54240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0000" y="2099560"/>
            <a:ext cx="5424000" cy="40901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Nome Cognome // Evento // Luogo, 01/01/2018 </a:t>
            </a:r>
            <a:r>
              <a:rPr lang="it-IT" sz="1000" i="1" dirty="0">
                <a:solidFill>
                  <a:srgbClr val="FF0000"/>
                </a:solidFill>
              </a:rPr>
              <a:t>(da Inserisci «piè di pagina»)</a:t>
            </a:r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3EB6-7997-46F5-9BC5-814C63D672B3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Tito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08167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i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Emma Lazzeri // Etica e pragmatica dell’Open Access // 02-03/03/2021</a:t>
            </a:r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27999" y="1188000"/>
            <a:ext cx="11136000" cy="4356000"/>
          </a:xfrm>
        </p:spPr>
        <p:txBody>
          <a:bodyPr/>
          <a:lstStyle>
            <a:lvl1pPr marL="0" indent="0">
              <a:buNone/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60000" indent="-180000"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20000" indent="-180000">
              <a:defRPr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80000" indent="-180000"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440000" indent="-180000"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528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16000" y="6444000"/>
            <a:ext cx="590400" cy="360000"/>
          </a:xfrm>
          <a:solidFill>
            <a:schemeClr val="bg1"/>
          </a:solidFill>
          <a:ln>
            <a:solidFill>
              <a:srgbClr val="B4E402"/>
            </a:solidFill>
          </a:ln>
        </p:spPr>
        <p:txBody>
          <a:bodyPr anchor="ctr" anchorCtr="1"/>
          <a:lstStyle>
            <a:lvl1pPr>
              <a:defRPr lang="it-IT" sz="1200" kern="1200" smtClean="0">
                <a:solidFill>
                  <a:srgbClr val="152139"/>
                </a:solidFill>
                <a:latin typeface="Rockwell" panose="02060603020205020403" pitchFamily="18" charset="0"/>
                <a:ea typeface="+mn-ea"/>
                <a:cs typeface="+mn-cs"/>
              </a:defRPr>
            </a:lvl1pPr>
          </a:lstStyle>
          <a:p>
            <a:fld id="{0E193EB6-7997-46F5-9BC5-814C63D672B3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it-IT" dirty="0"/>
              <a:t>Nome Cognome // Evento // Luogo, 01/01/2018 </a:t>
            </a:r>
            <a:r>
              <a:rPr lang="it-IT" sz="1000" i="1" dirty="0">
                <a:solidFill>
                  <a:srgbClr val="FF0000"/>
                </a:solidFill>
              </a:rPr>
              <a:t>(da Inserisci «piè di pagina»)</a:t>
            </a:r>
            <a:endParaRPr lang="it-IT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701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00" y="180000"/>
            <a:ext cx="3932237" cy="1402298"/>
          </a:xfrm>
          <a:ln>
            <a:gradFill>
              <a:gsLst>
                <a:gs pos="80000">
                  <a:schemeClr val="tx1">
                    <a:alpha val="0"/>
                  </a:schemeClr>
                </a:gs>
                <a:gs pos="100000">
                  <a:srgbClr val="152139"/>
                </a:gs>
              </a:gsLst>
              <a:lin ang="2400000" scaled="0"/>
            </a:gradFill>
          </a:ln>
        </p:spPr>
        <p:txBody>
          <a:bodyPr lIns="72000" rIns="72000" anchor="t" anchorCtr="0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8000" y="180001"/>
            <a:ext cx="6816000" cy="568105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00" y="20160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Nome Cognome // Evento // Luogo, 01/01/2018 </a:t>
            </a:r>
            <a:r>
              <a:rPr lang="it-IT" sz="1000" i="1" dirty="0">
                <a:solidFill>
                  <a:srgbClr val="FF0000"/>
                </a:solidFill>
              </a:rPr>
              <a:t>(da Inserisci «piè di pagina»)</a:t>
            </a:r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3EB6-7997-46F5-9BC5-814C63D672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7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00" y="180000"/>
            <a:ext cx="3932237" cy="1402298"/>
          </a:xfrm>
          <a:ln>
            <a:gradFill>
              <a:gsLst>
                <a:gs pos="80000">
                  <a:schemeClr val="tx1">
                    <a:alpha val="0"/>
                  </a:schemeClr>
                </a:gs>
                <a:gs pos="100000">
                  <a:srgbClr val="152139"/>
                </a:gs>
              </a:gsLst>
              <a:lin ang="2400000" scaled="0"/>
            </a:gradFill>
          </a:ln>
        </p:spPr>
        <p:txBody>
          <a:bodyPr lIns="72000" rIns="72000" anchor="t" anchorCtr="0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47999" y="180001"/>
            <a:ext cx="6816000" cy="5686327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00" y="2016000"/>
            <a:ext cx="3932237" cy="385032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Nome Cognome // Evento // Luogo, 01/01/2018 </a:t>
            </a:r>
            <a:r>
              <a:rPr lang="it-IT" sz="1000" i="1" dirty="0">
                <a:solidFill>
                  <a:srgbClr val="FF0000"/>
                </a:solidFill>
              </a:rPr>
              <a:t>(da Inserisci «piè di pagina»)</a:t>
            </a:r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3EB6-7997-46F5-9BC5-814C63D672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3505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Nome Cognome // Evento // Luogo, 01/01/2018 </a:t>
            </a:r>
            <a:r>
              <a:rPr lang="it-IT" sz="1000" i="1" dirty="0">
                <a:solidFill>
                  <a:srgbClr val="FF0000"/>
                </a:solidFill>
              </a:rPr>
              <a:t>(da Inserisci «piè di pagina»)</a:t>
            </a:r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3EB6-7997-46F5-9BC5-814C63D672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9205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39275" y="372559"/>
            <a:ext cx="1648034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826" y="365125"/>
            <a:ext cx="9686924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Nome Cognome // Evento // Luogo, 01/01/2018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3EB6-7997-46F5-9BC5-814C63D672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9519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08000"/>
            <a:ext cx="12192000" cy="460502"/>
          </a:xfrm>
          <a:prstGeom prst="rect">
            <a:avLst/>
          </a:prstGeom>
          <a:ln w="12700">
            <a:gradFill>
              <a:gsLst>
                <a:gs pos="96000">
                  <a:schemeClr val="tx1">
                    <a:alpha val="0"/>
                  </a:schemeClr>
                </a:gs>
                <a:gs pos="100000">
                  <a:srgbClr val="152139"/>
                </a:gs>
              </a:gsLst>
              <a:lin ang="5400000" scaled="1"/>
            </a:gradFill>
          </a:ln>
        </p:spPr>
        <p:txBody>
          <a:bodyPr vert="horz" lIns="576000" tIns="36000" rIns="396000" bIns="36000" rtlCol="0" anchor="t" anchorCtr="0">
            <a:spAutoFit/>
          </a:bodyPr>
          <a:lstStyle/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000" y="1188000"/>
            <a:ext cx="11136000" cy="4356000"/>
          </a:xfrm>
          <a:prstGeom prst="rect">
            <a:avLst/>
          </a:prstGeom>
        </p:spPr>
        <p:txBody>
          <a:bodyPr vert="horz" lIns="72000" tIns="45720" rIns="72000" bIns="45720" rtlCol="0">
            <a:normAutofit/>
          </a:bodyPr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998" y="6444000"/>
            <a:ext cx="9720000" cy="360000"/>
          </a:xfrm>
          <a:prstGeom prst="rect">
            <a:avLst/>
          </a:prstGeom>
          <a:solidFill>
            <a:srgbClr val="CCE402"/>
          </a:solidFill>
        </p:spPr>
        <p:txBody>
          <a:bodyPr vert="horz" lIns="91440" tIns="45720" rIns="91440" bIns="45720" rtlCol="0" anchor="ctr"/>
          <a:lstStyle>
            <a:lvl1pPr algn="l">
              <a:defRPr lang="it-IT" sz="1100" kern="1200" dirty="0" smtClean="0">
                <a:solidFill>
                  <a:srgbClr val="152139"/>
                </a:solidFill>
                <a:latin typeface="Rockwell" panose="02060603020205020403" pitchFamily="18" charset="0"/>
                <a:ea typeface="+mn-ea"/>
                <a:cs typeface="+mn-cs"/>
              </a:defRPr>
            </a:lvl1pPr>
          </a:lstStyle>
          <a:p>
            <a:r>
              <a:rPr lang="it-IT" dirty="0"/>
              <a:t>Nome Cognome // Evento // Luogo, 01/01/2018 </a:t>
            </a:r>
            <a:r>
              <a:rPr lang="it-IT" sz="1000" i="1" dirty="0">
                <a:solidFill>
                  <a:srgbClr val="FF0000"/>
                </a:solidFill>
              </a:rPr>
              <a:t>(da Inserisci «piè di pagina»)</a:t>
            </a:r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000" y="6444000"/>
            <a:ext cx="468000" cy="360000"/>
          </a:xfrm>
          <a:prstGeom prst="rect">
            <a:avLst/>
          </a:prstGeom>
          <a:solidFill>
            <a:schemeClr val="bg1"/>
          </a:solidFill>
          <a:ln>
            <a:solidFill>
              <a:srgbClr val="CCE402"/>
            </a:solidFill>
          </a:ln>
        </p:spPr>
        <p:txBody>
          <a:bodyPr vert="horz" lIns="91440" tIns="45720" rIns="91440" bIns="45720" rtlCol="0" anchor="ctr" anchorCtr="1"/>
          <a:lstStyle>
            <a:lvl1pPr algn="r">
              <a:defRPr lang="it-IT" sz="1200" kern="1200" smtClean="0">
                <a:solidFill>
                  <a:srgbClr val="152139"/>
                </a:solidFill>
                <a:latin typeface="Rockwell" panose="02060603020205020403" pitchFamily="18" charset="0"/>
                <a:ea typeface="+mn-ea"/>
                <a:cs typeface="+mn-cs"/>
              </a:defRPr>
            </a:lvl1pPr>
          </a:lstStyle>
          <a:p>
            <a:fld id="{0E193EB6-7997-46F5-9BC5-814C63D672B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3832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i="0" kern="1200" dirty="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360000" indent="-180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720000" indent="-180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080000" indent="-180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440000" indent="-180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9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openxmlformats.org/officeDocument/2006/relationships/image" Target="../media/image11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0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research/openscience/index.cfm?pg=open-science-cloud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www.eosc.eu/" TargetMode="External"/><Relationship Id="rId5" Type="http://schemas.openxmlformats.org/officeDocument/2006/relationships/hyperlink" Target="https://www.eosc-portal.eu/" TargetMode="External"/><Relationship Id="rId4" Type="http://schemas.openxmlformats.org/officeDocument/2006/relationships/hyperlink" Target="http://www.eoscsecretariat.eu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hyperlink" Target="https://www.icdi.it/it/attivita/tf-cc" TargetMode="External"/><Relationship Id="rId4" Type="http://schemas.openxmlformats.org/officeDocument/2006/relationships/hyperlink" Target="http://www.esfri.eu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sickle?utm_source=unsplash&amp;utm_medium=referral&amp;utm_content=creditCopyText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nsplash.com/s/photos/landscape?utm_source=unsplash&amp;utm_medium=referral&amp;utm_content=creditCopyTex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s/photos/mission?utm_source=unsplash&amp;utm_medium=referral&amp;utm_content=creditCopyText" TargetMode="External"/><Relationship Id="rId2" Type="http://schemas.openxmlformats.org/officeDocument/2006/relationships/hyperlink" Target="https://unsplash.com/@sushioutlaw?utm_source=unsplash&amp;utm_medium=referral&amp;utm_content=creditCopyTex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18" Type="http://schemas.openxmlformats.org/officeDocument/2006/relationships/diagramLayout" Target="../diagrams/layout5.xml"/><Relationship Id="rId3" Type="http://schemas.openxmlformats.org/officeDocument/2006/relationships/diagramLayout" Target="../diagrams/layout2.xml"/><Relationship Id="rId21" Type="http://schemas.microsoft.com/office/2007/relationships/diagramDrawing" Target="../diagrams/drawing5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17" Type="http://schemas.openxmlformats.org/officeDocument/2006/relationships/diagramData" Target="../diagrams/data5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20" Type="http://schemas.openxmlformats.org/officeDocument/2006/relationships/diagramColors" Target="../diagrams/colors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19" Type="http://schemas.openxmlformats.org/officeDocument/2006/relationships/diagramQuickStyle" Target="../diagrams/quickStyle5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s/photos/craft?utm_source=unsplash&amp;utm_medium=referral&amp;utm_content=creditCopyText" TargetMode="External"/><Relationship Id="rId2" Type="http://schemas.openxmlformats.org/officeDocument/2006/relationships/hyperlink" Target="https://unsplash.com/@nickkarvounis?utm_source=unsplash&amp;utm_medium=referral&amp;utm_content=creditCopyTex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realkayls?utm_source=unsplash&amp;utm_medium=referral&amp;utm_content=creditCopyText" TargetMode="External"/><Relationship Id="rId2" Type="http://schemas.openxmlformats.org/officeDocument/2006/relationships/hyperlink" Target="https://www.cnr.it/it/evento/1714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hyperlink" Target="https://unsplash.com/s/photos/yoga-training?utm_source=unsplash&amp;utm_medium=referral&amp;utm_content=creditCopyText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s/photos/light-house?utm_source=unsplash&amp;utm_medium=referral&amp;utm_content=creditCopyText" TargetMode="External"/><Relationship Id="rId2" Type="http://schemas.openxmlformats.org/officeDocument/2006/relationships/hyperlink" Target="https://unsplash.com/@joshnh?utm_source=unsplash&amp;utm_medium=referral&amp;utm_content=creditCopyTex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77387" y="1710069"/>
            <a:ext cx="6300000" cy="1803910"/>
          </a:xfrm>
        </p:spPr>
        <p:txBody>
          <a:bodyPr/>
          <a:lstStyle/>
          <a:p>
            <a:r>
              <a:rPr lang="it-IT" dirty="0"/>
              <a:t>Il </a:t>
            </a:r>
            <a:r>
              <a:rPr lang="it-IT" dirty="0" err="1"/>
              <a:t>Competence</a:t>
            </a:r>
            <a:r>
              <a:rPr lang="it-IT" dirty="0"/>
              <a:t> Centre nazionale di ICDI</a:t>
            </a:r>
            <a:br>
              <a:rPr lang="it-IT" dirty="0"/>
            </a:br>
            <a:r>
              <a:rPr lang="it-IT" sz="2000" dirty="0"/>
              <a:t>un centro unico di competenze per il supporto e la formazione su OS e EOSC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Emma </a:t>
            </a:r>
            <a:r>
              <a:rPr lang="it-IT" dirty="0" err="1"/>
              <a:t>LAzzeri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1"/>
          </p:nvPr>
        </p:nvSpPr>
        <p:spPr>
          <a:xfrm>
            <a:off x="577387" y="5621282"/>
            <a:ext cx="1560987" cy="313932"/>
          </a:xfrm>
        </p:spPr>
        <p:txBody>
          <a:bodyPr/>
          <a:lstStyle/>
          <a:p>
            <a:r>
              <a:rPr lang="it-IT" dirty="0"/>
              <a:t>2-3 marzo 2021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>
          <a:xfrm>
            <a:off x="577387" y="6025652"/>
            <a:ext cx="3607572" cy="313932"/>
          </a:xfrm>
        </p:spPr>
        <p:txBody>
          <a:bodyPr/>
          <a:lstStyle/>
          <a:p>
            <a:r>
              <a:rPr lang="it-IT" dirty="0"/>
              <a:t>Etica e Pragmatica dell’Open Access</a:t>
            </a:r>
          </a:p>
        </p:txBody>
      </p:sp>
    </p:spTree>
    <p:extLst>
      <p:ext uri="{BB962C8B-B14F-4D97-AF65-F5344CB8AC3E}">
        <p14:creationId xmlns:p14="http://schemas.microsoft.com/office/powerpoint/2010/main" val="1182878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370C4691-4993-5640-A51D-BEEB138D3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999" y="1188000"/>
            <a:ext cx="6124261" cy="52560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it-IT" b="1" dirty="0"/>
              <a:t>Open Access </a:t>
            </a:r>
            <a:br>
              <a:rPr lang="it-IT" b="1" dirty="0"/>
            </a:br>
            <a:r>
              <a:rPr lang="it-IT" dirty="0"/>
              <a:t>significa </a:t>
            </a:r>
          </a:p>
          <a:p>
            <a:pPr algn="ctr"/>
            <a:r>
              <a:rPr lang="it-IT" sz="4000" dirty="0"/>
              <a:t>«accesso gratuito </a:t>
            </a:r>
            <a:br>
              <a:rPr lang="it-IT" sz="4000" dirty="0"/>
            </a:br>
            <a:r>
              <a:rPr lang="it-IT" sz="4000" dirty="0"/>
              <a:t>e senza restrizioni </a:t>
            </a:r>
            <a:br>
              <a:rPr lang="it-IT" sz="4000" dirty="0"/>
            </a:br>
            <a:r>
              <a:rPr lang="it-IT" sz="4000" dirty="0"/>
              <a:t>ai risultati della ricerca» </a:t>
            </a:r>
          </a:p>
          <a:p>
            <a:pPr algn="ctr"/>
            <a:r>
              <a:rPr lang="it-IT" dirty="0"/>
              <a:t>testi, dati, ma anche altro!</a:t>
            </a:r>
          </a:p>
          <a:p>
            <a:pPr algn="ctr"/>
            <a:endParaRPr lang="it-IT" dirty="0"/>
          </a:p>
          <a:p>
            <a:pPr algn="ctr"/>
            <a:r>
              <a:rPr lang="it-IT" dirty="0"/>
              <a:t>Fa parte di un concetto più ampio: </a:t>
            </a:r>
            <a:br>
              <a:rPr lang="it-IT" dirty="0"/>
            </a:br>
            <a:r>
              <a:rPr lang="it-IT" sz="2100" b="1" dirty="0"/>
              <a:t>Open Science</a:t>
            </a:r>
          </a:p>
          <a:p>
            <a:pPr algn="ctr"/>
            <a:r>
              <a:rPr lang="it-IT" sz="3000" dirty="0"/>
              <a:t>«Un approccio al processo scientifico che si concentra sulla diffusione della conoscenza non appena disponibile, utilizzando la tecnologia digitale e collaborativa»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F3C455A4-7403-F845-AF75-6CF3928F4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Una visione di insieme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09DF248-E65C-A949-BA6E-E198B92305E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it-IT" dirty="0"/>
              <a:t>Emma Lazzeri // Etica e pragmatica dell’Open Access // 02-03/03/2021</a:t>
            </a:r>
            <a:endParaRPr lang="it-IT" i="1" dirty="0">
              <a:solidFill>
                <a:srgbClr val="FF0000"/>
              </a:solidFill>
            </a:endParaRPr>
          </a:p>
        </p:txBody>
      </p:sp>
      <p:pic>
        <p:nvPicPr>
          <p:cNvPr id="6" name="Google Shape;1116;p43">
            <a:extLst>
              <a:ext uri="{FF2B5EF4-FFF2-40B4-BE49-F238E27FC236}">
                <a16:creationId xmlns:a16="http://schemas.microsoft.com/office/drawing/2014/main" id="{3BB7903D-53F5-9240-88CA-12C12167528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7999" y="913680"/>
            <a:ext cx="1001282" cy="1338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2904BB8-06D4-DF4E-884D-ABFD145E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261" y="2251710"/>
            <a:ext cx="4732584" cy="3509467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A5EE053C-5BE5-7744-B0FA-3F59F0C9EB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168" y="1325967"/>
            <a:ext cx="5314769" cy="739140"/>
          </a:xfrm>
          <a:prstGeom prst="rect">
            <a:avLst/>
          </a:prstGeom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8171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FC9DAE35-827B-3447-A54A-3D89CA49DA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Il percorso per la creazione delle </a:t>
            </a:r>
            <a:r>
              <a:rPr lang="it-IT" dirty="0" err="1"/>
              <a:t>Research</a:t>
            </a:r>
            <a:r>
              <a:rPr lang="it-IT" dirty="0"/>
              <a:t> </a:t>
            </a:r>
            <a:r>
              <a:rPr lang="it-IT" dirty="0" err="1"/>
              <a:t>Infrastructure</a:t>
            </a:r>
            <a:endParaRPr lang="it-IT" dirty="0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CF46B2E5-279A-F44E-B259-E00F87F62DF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dirty="0"/>
              <a:t>Le </a:t>
            </a:r>
            <a:r>
              <a:rPr lang="it-IT" b="1" dirty="0" err="1"/>
              <a:t>Research</a:t>
            </a:r>
            <a:r>
              <a:rPr lang="it-IT" b="1" dirty="0"/>
              <a:t> </a:t>
            </a:r>
            <a:r>
              <a:rPr lang="it-IT" b="1" dirty="0" err="1"/>
              <a:t>Infrastructures</a:t>
            </a:r>
            <a:r>
              <a:rPr lang="it-IT" dirty="0"/>
              <a:t> sono (infra)strutture che forniscono risorse e servizi alle comunità per portare avanti la ricerca e favorire l'innovazione</a:t>
            </a:r>
          </a:p>
          <a:p>
            <a:r>
              <a:rPr lang="it-IT" dirty="0"/>
              <a:t>Nel </a:t>
            </a:r>
            <a:r>
              <a:rPr lang="it-IT" b="1" dirty="0"/>
              <a:t>2002</a:t>
            </a:r>
            <a:r>
              <a:rPr lang="it-IT" dirty="0"/>
              <a:t> viene costituito lo </a:t>
            </a:r>
            <a:r>
              <a:rPr lang="it-IT" b="1" dirty="0" err="1"/>
              <a:t>European</a:t>
            </a:r>
            <a:r>
              <a:rPr lang="it-IT" b="1" dirty="0"/>
              <a:t> </a:t>
            </a:r>
            <a:r>
              <a:rPr lang="it-IT" b="1" dirty="0" err="1"/>
              <a:t>Strategy</a:t>
            </a:r>
            <a:r>
              <a:rPr lang="it-IT" b="1" dirty="0"/>
              <a:t> Forum on </a:t>
            </a:r>
            <a:r>
              <a:rPr lang="it-IT" b="1" dirty="0" err="1"/>
              <a:t>Ris</a:t>
            </a:r>
            <a:r>
              <a:rPr lang="it-IT" b="1" dirty="0"/>
              <a:t> (ESFRI)</a:t>
            </a:r>
            <a:r>
              <a:rPr lang="it-IT" dirty="0"/>
              <a:t> con l’obiettivo di sviluppare un approccio a livello europeo per le ERA (</a:t>
            </a:r>
            <a:r>
              <a:rPr lang="it-IT" dirty="0" err="1"/>
              <a:t>European</a:t>
            </a:r>
            <a:r>
              <a:rPr lang="it-IT" dirty="0"/>
              <a:t> </a:t>
            </a:r>
            <a:r>
              <a:rPr lang="it-IT" dirty="0" err="1"/>
              <a:t>Research</a:t>
            </a:r>
            <a:r>
              <a:rPr lang="it-IT" dirty="0"/>
              <a:t> Area)</a:t>
            </a:r>
          </a:p>
          <a:p>
            <a:r>
              <a:rPr lang="it-IT" dirty="0"/>
              <a:t>Ad oggi più di </a:t>
            </a:r>
            <a:r>
              <a:rPr lang="it-IT" b="1" dirty="0"/>
              <a:t>50 </a:t>
            </a:r>
            <a:r>
              <a:rPr lang="it-IT" b="1" dirty="0" err="1"/>
              <a:t>RIs</a:t>
            </a:r>
            <a:r>
              <a:rPr lang="it-IT" dirty="0"/>
              <a:t> fanno parte di ESFRI, grazie ad un investimento complessivo di circa </a:t>
            </a:r>
            <a:r>
              <a:rPr lang="it-IT" b="1" dirty="0"/>
              <a:t>20 milioni di euro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D0DC39C3-9620-594D-B9A1-A0162B37FA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/>
              <a:t>Il percorso verso politiche di scienza aperta</a:t>
            </a:r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17C3E843-38B3-174A-A91E-C0CDCAF8D7A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it-IT" dirty="0"/>
              <a:t>Dal 2007, con il programma FP7, la Commissione europea ha compiuto una scelta decisa a favore dell’Open Science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7793BC9-8645-724B-B532-3309CE72F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Emma Lazzeri // Etica e pragmatica dell’Open Access // 02-03/03/2021</a:t>
            </a:r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3E0BA73-6255-9043-AD83-96DF97E3F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Open Science in Europa: un percorso complesso</a:t>
            </a:r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A9DA028E-7408-C546-9A2D-2AFD1433C4C3}"/>
              </a:ext>
            </a:extLst>
          </p:cNvPr>
          <p:cNvGrpSpPr/>
          <p:nvPr/>
        </p:nvGrpSpPr>
        <p:grpSpPr>
          <a:xfrm>
            <a:off x="6380301" y="2928226"/>
            <a:ext cx="5245044" cy="2172154"/>
            <a:chOff x="3132116" y="3179936"/>
            <a:chExt cx="8352928" cy="4107209"/>
          </a:xfrm>
        </p:grpSpPr>
        <p:graphicFrame>
          <p:nvGraphicFramePr>
            <p:cNvPr id="10" name="Content Placeholder 3">
              <a:extLst>
                <a:ext uri="{FF2B5EF4-FFF2-40B4-BE49-F238E27FC236}">
                  <a16:creationId xmlns:a16="http://schemas.microsoft.com/office/drawing/2014/main" id="{978FCF34-7AC4-884C-8992-28B910C5754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87659109"/>
                </p:ext>
              </p:extLst>
            </p:nvPr>
          </p:nvGraphicFramePr>
          <p:xfrm>
            <a:off x="3132116" y="3569593"/>
            <a:ext cx="8229600" cy="368721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1" name="Rectangle 4">
              <a:extLst>
                <a:ext uri="{FF2B5EF4-FFF2-40B4-BE49-F238E27FC236}">
                  <a16:creationId xmlns:a16="http://schemas.microsoft.com/office/drawing/2014/main" id="{FEE800F6-8658-E14C-B19A-ECCF8F69DC5D}"/>
                </a:ext>
              </a:extLst>
            </p:cNvPr>
            <p:cNvSpPr/>
            <p:nvPr/>
          </p:nvSpPr>
          <p:spPr>
            <a:xfrm>
              <a:off x="3132116" y="4662482"/>
              <a:ext cx="1440160" cy="494664"/>
            </a:xfrm>
            <a:prstGeom prst="rect">
              <a:avLst/>
            </a:prstGeom>
            <a:solidFill>
              <a:srgbClr val="BBE0E3"/>
            </a:solidFill>
            <a:ln w="38100" cap="flat" cmpd="sng" algn="ctr">
              <a:solidFill>
                <a:srgbClr val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  <a:latin typeface="Verdana"/>
                  <a:ea typeface="+mn-ea"/>
                  <a:cs typeface="+mn-cs"/>
                </a:rPr>
                <a:t>2008</a:t>
              </a:r>
            </a:p>
          </p:txBody>
        </p:sp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11D32DFC-4DC6-9E4F-8EA7-508A89F9738D}"/>
                </a:ext>
              </a:extLst>
            </p:cNvPr>
            <p:cNvSpPr/>
            <p:nvPr/>
          </p:nvSpPr>
          <p:spPr>
            <a:xfrm>
              <a:off x="5292356" y="4180328"/>
              <a:ext cx="1368152" cy="494664"/>
            </a:xfrm>
            <a:prstGeom prst="rect">
              <a:avLst/>
            </a:prstGeom>
            <a:solidFill>
              <a:srgbClr val="BBE0E3"/>
            </a:solidFill>
            <a:ln w="38100" cap="flat" cmpd="sng" algn="ctr">
              <a:solidFill>
                <a:srgbClr val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  <a:latin typeface="Verdana"/>
                  <a:ea typeface="+mn-ea"/>
                  <a:cs typeface="+mn-cs"/>
                </a:rPr>
                <a:t>2014</a:t>
              </a:r>
            </a:p>
          </p:txBody>
        </p:sp>
        <p:sp>
          <p:nvSpPr>
            <p:cNvPr id="13" name="Rectangle 6">
              <a:extLst>
                <a:ext uri="{FF2B5EF4-FFF2-40B4-BE49-F238E27FC236}">
                  <a16:creationId xmlns:a16="http://schemas.microsoft.com/office/drawing/2014/main" id="{BC9B2D9B-C63E-2F47-A840-5F7AD4EE908F}"/>
                </a:ext>
              </a:extLst>
            </p:cNvPr>
            <p:cNvSpPr/>
            <p:nvPr/>
          </p:nvSpPr>
          <p:spPr>
            <a:xfrm>
              <a:off x="7380588" y="3658503"/>
              <a:ext cx="1405151" cy="494664"/>
            </a:xfrm>
            <a:prstGeom prst="rect">
              <a:avLst/>
            </a:prstGeom>
            <a:solidFill>
              <a:srgbClr val="BBE0E3"/>
            </a:solidFill>
            <a:ln w="38100" cap="flat" cmpd="sng" algn="ctr">
              <a:solidFill>
                <a:srgbClr val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  <a:latin typeface="Verdana"/>
                  <a:ea typeface="+mn-ea"/>
                  <a:cs typeface="+mn-cs"/>
                </a:rPr>
                <a:t>2017</a:t>
              </a:r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F665D550-8FD5-8D48-98D8-7B90692D9404}"/>
                </a:ext>
              </a:extLst>
            </p:cNvPr>
            <p:cNvSpPr txBox="1"/>
            <p:nvPr/>
          </p:nvSpPr>
          <p:spPr>
            <a:xfrm>
              <a:off x="9684845" y="3969984"/>
              <a:ext cx="1800199" cy="3317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914400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BE" sz="800" b="1" kern="1200" dirty="0">
                  <a:solidFill>
                    <a:srgbClr val="0F5494"/>
                  </a:solidFill>
                  <a:latin typeface="Verdana" pitchFamily="34" charset="0"/>
                </a:rPr>
                <a:t>Horizon Europe</a:t>
              </a:r>
              <a:endParaRPr lang="en-GB" sz="800" b="1" kern="1200" dirty="0">
                <a:solidFill>
                  <a:srgbClr val="0F5494"/>
                </a:solidFill>
                <a:latin typeface="Verdana" pitchFamily="34" charset="0"/>
              </a:endParaRPr>
            </a:p>
            <a:p>
              <a:pPr algn="l" defTabSz="914400" fontAlgn="base" hangingPunct="1">
                <a:spcBef>
                  <a:spcPct val="0"/>
                </a:spcBef>
                <a:spcAft>
                  <a:spcPct val="0"/>
                </a:spcAft>
              </a:pPr>
              <a:endParaRPr lang="fr-BE" sz="100" kern="1200" dirty="0">
                <a:solidFill>
                  <a:srgbClr val="0F5494"/>
                </a:solidFill>
                <a:latin typeface="Verdana" pitchFamily="34" charset="0"/>
              </a:endParaRPr>
            </a:p>
            <a:p>
              <a:pPr algn="l" defTabSz="914400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BE" sz="800" kern="1200" dirty="0">
                  <a:solidFill>
                    <a:srgbClr val="0F5494"/>
                  </a:solidFill>
                  <a:latin typeface="Verdana" pitchFamily="34" charset="0"/>
                </a:rPr>
                <a:t>OA </a:t>
              </a:r>
              <a:r>
                <a:rPr lang="fr-BE" sz="800" b="1" kern="1200" dirty="0">
                  <a:solidFill>
                    <a:srgbClr val="00B0F0"/>
                  </a:solidFill>
                  <a:latin typeface="Verdana" pitchFamily="34" charset="0"/>
                </a:rPr>
                <a:t>Mandatory</a:t>
              </a:r>
              <a:endParaRPr lang="fr-BE" sz="800" b="1" kern="1200" dirty="0">
                <a:solidFill>
                  <a:srgbClr val="BDDEFF"/>
                </a:solidFill>
                <a:latin typeface="Verdana" pitchFamily="34" charset="0"/>
              </a:endParaRPr>
            </a:p>
            <a:p>
              <a:pPr algn="l" defTabSz="914400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BE" sz="800" kern="1200" dirty="0">
                  <a:solidFill>
                    <a:srgbClr val="0F5494"/>
                  </a:solidFill>
                  <a:latin typeface="Verdana" pitchFamily="34" charset="0"/>
                </a:rPr>
                <a:t>Deposit and open access</a:t>
              </a:r>
            </a:p>
            <a:p>
              <a:pPr algn="l" defTabSz="914400" fontAlgn="base" hangingPunct="1">
                <a:spcBef>
                  <a:spcPct val="0"/>
                </a:spcBef>
                <a:spcAft>
                  <a:spcPct val="0"/>
                </a:spcAft>
              </a:pPr>
              <a:endParaRPr lang="fr-BE" sz="800" b="1" kern="1200" dirty="0">
                <a:solidFill>
                  <a:srgbClr val="FFC000"/>
                </a:solidFill>
                <a:latin typeface="Verdana" pitchFamily="34" charset="0"/>
              </a:endParaRPr>
            </a:p>
            <a:p>
              <a:pPr algn="l" defTabSz="914400" fontAlgn="base" hangingPunct="1">
                <a:spcBef>
                  <a:spcPct val="0"/>
                </a:spcBef>
                <a:spcAft>
                  <a:spcPct val="0"/>
                </a:spcAft>
              </a:pPr>
              <a:endParaRPr lang="fr-BE" sz="100" b="1" kern="1200" dirty="0">
                <a:solidFill>
                  <a:srgbClr val="7030A0"/>
                </a:solidFill>
                <a:latin typeface="Verdana" pitchFamily="34" charset="0"/>
              </a:endParaRPr>
            </a:p>
            <a:p>
              <a:pPr algn="l" defTabSz="914400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BE" sz="800" kern="1200" dirty="0">
                  <a:solidFill>
                    <a:srgbClr val="0F5494"/>
                  </a:solidFill>
                  <a:latin typeface="Verdana" pitchFamily="34" charset="0"/>
                </a:rPr>
                <a:t>DMP in line </a:t>
              </a:r>
              <a:r>
                <a:rPr lang="fr-BE" sz="800" kern="1200" dirty="0" err="1">
                  <a:solidFill>
                    <a:srgbClr val="0F5494"/>
                  </a:solidFill>
                  <a:latin typeface="Verdana" pitchFamily="34" charset="0"/>
                </a:rPr>
                <a:t>with</a:t>
              </a:r>
              <a:r>
                <a:rPr lang="fr-BE" sz="800" kern="1200" dirty="0">
                  <a:solidFill>
                    <a:srgbClr val="0F5494"/>
                  </a:solidFill>
                  <a:latin typeface="Verdana" pitchFamily="34" charset="0"/>
                </a:rPr>
                <a:t> FAIR </a:t>
              </a:r>
              <a:r>
                <a:rPr lang="fr-BE" sz="800" b="1" kern="1200" dirty="0" err="1">
                  <a:solidFill>
                    <a:srgbClr val="00B0F0"/>
                  </a:solidFill>
                  <a:latin typeface="Verdana" pitchFamily="34" charset="0"/>
                </a:rPr>
                <a:t>Mandatory</a:t>
              </a:r>
              <a:endParaRPr lang="fr-BE" sz="800" b="1" kern="1200" dirty="0">
                <a:solidFill>
                  <a:srgbClr val="BDDEFF"/>
                </a:solidFill>
                <a:latin typeface="Verdana" pitchFamily="34" charset="0"/>
              </a:endParaRPr>
            </a:p>
            <a:p>
              <a:pPr algn="l" defTabSz="914400" fontAlgn="base" hangingPunct="1">
                <a:spcBef>
                  <a:spcPct val="0"/>
                </a:spcBef>
                <a:spcAft>
                  <a:spcPct val="0"/>
                </a:spcAft>
              </a:pPr>
              <a:endParaRPr lang="fr-BE" sz="100" b="1" kern="1200" dirty="0">
                <a:solidFill>
                  <a:srgbClr val="7030A0"/>
                </a:solidFill>
                <a:latin typeface="Verdana" pitchFamily="34" charset="0"/>
              </a:endParaRPr>
            </a:p>
            <a:p>
              <a:pPr algn="l" defTabSz="914400" fontAlgn="base" hangingPunct="1">
                <a:spcBef>
                  <a:spcPct val="0"/>
                </a:spcBef>
                <a:spcAft>
                  <a:spcPct val="0"/>
                </a:spcAft>
              </a:pPr>
              <a:endParaRPr lang="fr-BE" sz="800" kern="1200" dirty="0">
                <a:solidFill>
                  <a:srgbClr val="0F5494"/>
                </a:solidFill>
                <a:latin typeface="Verdana" pitchFamily="34" charset="0"/>
              </a:endParaRPr>
            </a:p>
            <a:p>
              <a:pPr algn="l" defTabSz="914400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BE" sz="800" kern="1200" dirty="0">
                  <a:solidFill>
                    <a:srgbClr val="0F5494"/>
                  </a:solidFill>
                  <a:latin typeface="Verdana" pitchFamily="34" charset="0"/>
                </a:rPr>
                <a:t>OD </a:t>
              </a:r>
              <a:r>
                <a:rPr lang="fr-BE" sz="800" b="1" kern="1200" dirty="0">
                  <a:solidFill>
                    <a:srgbClr val="2D2D8A">
                      <a:lumMod val="60000"/>
                      <a:lumOff val="40000"/>
                    </a:srgbClr>
                  </a:solidFill>
                  <a:latin typeface="Verdana" pitchFamily="34" charset="0"/>
                </a:rPr>
                <a:t>by default (exceptions)</a:t>
              </a:r>
            </a:p>
            <a:p>
              <a:pPr algn="l" defTabSz="914400" fontAlgn="base" hangingPunct="1">
                <a:spcBef>
                  <a:spcPct val="0"/>
                </a:spcBef>
                <a:spcAft>
                  <a:spcPct val="0"/>
                </a:spcAft>
              </a:pPr>
              <a:endParaRPr lang="fr-BE" sz="800" b="1" kern="1200" dirty="0">
                <a:solidFill>
                  <a:srgbClr val="2D2D8A">
                    <a:lumMod val="60000"/>
                    <a:lumOff val="40000"/>
                  </a:srgbClr>
                </a:solidFill>
                <a:latin typeface="Verdana" pitchFamily="34" charset="0"/>
              </a:endParaRPr>
            </a:p>
            <a:p>
              <a:pPr algn="l" defTabSz="914400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GB" sz="100" kern="1200" dirty="0">
                <a:solidFill>
                  <a:srgbClr val="0F5494"/>
                </a:solidFill>
                <a:latin typeface="Verdana" pitchFamily="34" charset="0"/>
              </a:endParaRPr>
            </a:p>
            <a:p>
              <a:pPr algn="l" defTabSz="914400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GB" sz="800" kern="1200" dirty="0">
                  <a:solidFill>
                    <a:srgbClr val="0F5494"/>
                  </a:solidFill>
                  <a:latin typeface="Verdana" pitchFamily="34" charset="0"/>
                </a:rPr>
                <a:t>&amp; Open Science </a:t>
              </a:r>
              <a:r>
                <a:rPr lang="en-GB" sz="800" b="1" kern="1200" dirty="0">
                  <a:solidFill>
                    <a:srgbClr val="00B0F0"/>
                  </a:solidFill>
                  <a:latin typeface="Verdana" pitchFamily="34" charset="0"/>
                </a:rPr>
                <a:t>embedded</a:t>
              </a:r>
              <a:r>
                <a:rPr lang="en-GB" sz="800" kern="1200" dirty="0">
                  <a:solidFill>
                    <a:srgbClr val="0F5494"/>
                  </a:solidFill>
                  <a:latin typeface="Verdana" pitchFamily="34" charset="0"/>
                </a:rPr>
                <a:t> </a:t>
              </a:r>
            </a:p>
          </p:txBody>
        </p:sp>
        <p:sp>
          <p:nvSpPr>
            <p:cNvPr id="15" name="Rectangle 7">
              <a:extLst>
                <a:ext uri="{FF2B5EF4-FFF2-40B4-BE49-F238E27FC236}">
                  <a16:creationId xmlns:a16="http://schemas.microsoft.com/office/drawing/2014/main" id="{7F6908D9-7B54-FD40-969C-2D58F8D49A33}"/>
                </a:ext>
              </a:extLst>
            </p:cNvPr>
            <p:cNvSpPr/>
            <p:nvPr/>
          </p:nvSpPr>
          <p:spPr>
            <a:xfrm>
              <a:off x="9468820" y="3179936"/>
              <a:ext cx="1584176" cy="494664"/>
            </a:xfrm>
            <a:prstGeom prst="rect">
              <a:avLst/>
            </a:prstGeom>
            <a:solidFill>
              <a:srgbClr val="BBE0E3"/>
            </a:solidFill>
            <a:ln w="38100" cap="flat" cmpd="sng" algn="ctr">
              <a:solidFill>
                <a:srgbClr val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  <a:latin typeface="Verdana"/>
                  <a:ea typeface="+mn-ea"/>
                  <a:cs typeface="+mn-cs"/>
                </a:rPr>
                <a:t>2021</a:t>
              </a:r>
            </a:p>
          </p:txBody>
        </p:sp>
      </p:grpSp>
      <p:pic>
        <p:nvPicPr>
          <p:cNvPr id="25" name="Immagine 24">
            <a:extLst>
              <a:ext uri="{FF2B5EF4-FFF2-40B4-BE49-F238E27FC236}">
                <a16:creationId xmlns:a16="http://schemas.microsoft.com/office/drawing/2014/main" id="{FB584D0B-15E9-0147-8C0A-BA814787D6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738" y="5186078"/>
            <a:ext cx="1940844" cy="1469393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075DBECA-43A2-DD40-A9AE-4BCF7D162F1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7982" t="12772" r="26606" b="5923"/>
          <a:stretch/>
        </p:blipFill>
        <p:spPr>
          <a:xfrm>
            <a:off x="7166237" y="5485893"/>
            <a:ext cx="1655061" cy="1644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0059BDEB-D595-D04A-84C1-B53BA1AE13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4740" y="5608706"/>
            <a:ext cx="1553497" cy="2066257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ECE2BBB2-B5AC-F64F-ABF2-890CE9099FB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8991" t="16442" r="30183" b="9185"/>
          <a:stretch/>
        </p:blipFill>
        <p:spPr>
          <a:xfrm>
            <a:off x="6506566" y="4748249"/>
            <a:ext cx="1152360" cy="1180846"/>
          </a:xfrm>
          <a:prstGeom prst="rect">
            <a:avLst/>
          </a:prstGeom>
        </p:spPr>
      </p:pic>
      <p:pic>
        <p:nvPicPr>
          <p:cNvPr id="36" name="Immagine 35">
            <a:extLst>
              <a:ext uri="{FF2B5EF4-FFF2-40B4-BE49-F238E27FC236}">
                <a16:creationId xmlns:a16="http://schemas.microsoft.com/office/drawing/2014/main" id="{B8D50A80-3FC6-074E-A8EB-48D8F34A12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47748" y="5079931"/>
            <a:ext cx="1661881" cy="1950036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5334EB64-C218-1A4A-BA74-6F44F6B788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666" y="4830519"/>
            <a:ext cx="1706007" cy="41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86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80000" y="180000"/>
            <a:ext cx="3932237" cy="1845496"/>
          </a:xfrm>
        </p:spPr>
        <p:txBody>
          <a:bodyPr/>
          <a:lstStyle/>
          <a:p>
            <a:r>
              <a:rPr lang="it-IT" dirty="0"/>
              <a:t>Tutto </a:t>
            </a:r>
            <a:r>
              <a:rPr lang="it-IT" dirty="0" err="1"/>
              <a:t>coinfluirà</a:t>
            </a:r>
            <a:r>
              <a:rPr lang="it-IT" dirty="0"/>
              <a:t> nello </a:t>
            </a:r>
            <a:r>
              <a:rPr lang="it-IT" dirty="0" err="1"/>
              <a:t>European</a:t>
            </a:r>
            <a:r>
              <a:rPr lang="it-IT" dirty="0"/>
              <a:t> Open Science </a:t>
            </a:r>
            <a:r>
              <a:rPr lang="it-IT" dirty="0" err="1"/>
              <a:t>Cloud</a:t>
            </a:r>
            <a:endParaRPr lang="it-IT" dirty="0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AE41970F-5159-BE49-9C2C-7E7A0A6F50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0000" y="2623278"/>
            <a:ext cx="3932237" cy="3204309"/>
          </a:xfrm>
        </p:spPr>
        <p:txBody>
          <a:bodyPr>
            <a:normAutofit/>
          </a:bodyPr>
          <a:lstStyle/>
          <a:p>
            <a:r>
              <a:rPr lang="it-IT" sz="2000" b="1" dirty="0"/>
              <a:t>EOSC</a:t>
            </a:r>
            <a:r>
              <a:rPr lang="it-IT" sz="2000" dirty="0"/>
              <a:t> ha l’obbiettivo di creare uno </a:t>
            </a:r>
            <a:r>
              <a:rPr lang="it-IT" sz="2000" b="1" dirty="0"/>
              <a:t>spazio di ricerca virtuale</a:t>
            </a:r>
            <a:r>
              <a:rPr lang="it-IT" sz="2000" dirty="0"/>
              <a:t> per l’accesso e l’interoperabilità dei dati e di altri risultati della ricerca in Europa e attraverso le diverse discipline.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Emma Lazzeri // Etica e pragmatica dell’Open Access // 02-03/03/2021</a:t>
            </a:r>
            <a:endParaRPr lang="it-IT" i="1" dirty="0">
              <a:solidFill>
                <a:srgbClr val="FF0000"/>
              </a:solidFill>
            </a:endParaRPr>
          </a:p>
        </p:txBody>
      </p:sp>
      <p:pic>
        <p:nvPicPr>
          <p:cNvPr id="10" name="Google Shape;1209;gaff6d7fe3f_1_586">
            <a:extLst>
              <a:ext uri="{FF2B5EF4-FFF2-40B4-BE49-F238E27FC236}">
                <a16:creationId xmlns:a16="http://schemas.microsoft.com/office/drawing/2014/main" id="{E91C5CEC-CAB7-1949-A815-82CD72C66CB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24623" y="447094"/>
            <a:ext cx="7214659" cy="395538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A4BF5FEF-6E87-7F40-936E-9111A9890A37}"/>
              </a:ext>
            </a:extLst>
          </p:cNvPr>
          <p:cNvSpPr/>
          <p:nvPr/>
        </p:nvSpPr>
        <p:spPr>
          <a:xfrm>
            <a:off x="267614" y="4814706"/>
            <a:ext cx="8289245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792" lvl="0" indent="-304792">
              <a:lnSpc>
                <a:spcPct val="70000"/>
              </a:lnSpc>
              <a:spcBef>
                <a:spcPts val="1333"/>
              </a:spcBef>
              <a:buClr>
                <a:schemeClr val="dk1"/>
              </a:buClr>
              <a:buSzPts val="1850"/>
              <a:buFont typeface="Helvetica Neue Light"/>
              <a:buChar char="•"/>
            </a:pPr>
            <a:r>
              <a:rPr lang="it-IT" u="sng" dirty="0">
                <a:solidFill>
                  <a:schemeClr val="hlink"/>
                </a:solidFill>
                <a:hlinkClick r:id="rId3"/>
              </a:rPr>
              <a:t>https://ec.europa.eu/research/openscience/index.cfm?pg=open-science-cloud</a:t>
            </a:r>
            <a:r>
              <a:rPr lang="it-IT" dirty="0"/>
              <a:t> </a:t>
            </a:r>
          </a:p>
          <a:p>
            <a:pPr marL="304792" lvl="0" indent="-304792">
              <a:lnSpc>
                <a:spcPct val="70000"/>
              </a:lnSpc>
              <a:spcBef>
                <a:spcPts val="1333"/>
              </a:spcBef>
              <a:buClr>
                <a:schemeClr val="dk1"/>
              </a:buClr>
              <a:buSzPts val="1850"/>
              <a:buFont typeface="Helvetica Neue Light"/>
              <a:buChar char="•"/>
            </a:pPr>
            <a:r>
              <a:rPr lang="it-IT" u="sng" dirty="0">
                <a:solidFill>
                  <a:schemeClr val="hlink"/>
                </a:solidFill>
                <a:hlinkClick r:id="rId4"/>
              </a:rPr>
              <a:t>www.eoscsecretariat.eu</a:t>
            </a:r>
            <a:r>
              <a:rPr lang="it-IT" dirty="0"/>
              <a:t>  </a:t>
            </a:r>
          </a:p>
          <a:p>
            <a:pPr marL="304792" lvl="0" indent="-304792">
              <a:lnSpc>
                <a:spcPct val="70000"/>
              </a:lnSpc>
              <a:spcBef>
                <a:spcPts val="1333"/>
              </a:spcBef>
              <a:buClr>
                <a:schemeClr val="dk1"/>
              </a:buClr>
              <a:buSzPts val="1850"/>
              <a:buFont typeface="Helvetica Neue Light"/>
              <a:buChar char="•"/>
            </a:pPr>
            <a:r>
              <a:rPr lang="it-IT" u="sng" dirty="0">
                <a:solidFill>
                  <a:schemeClr val="hlink"/>
                </a:solidFill>
                <a:hlinkClick r:id="rId5"/>
              </a:rPr>
              <a:t>https://www.eosc-portal.eu/</a:t>
            </a:r>
            <a:r>
              <a:rPr lang="it-IT" dirty="0"/>
              <a:t>  </a:t>
            </a:r>
          </a:p>
          <a:p>
            <a:pPr marL="304792" lvl="0" indent="-304792">
              <a:lnSpc>
                <a:spcPct val="70000"/>
              </a:lnSpc>
              <a:spcBef>
                <a:spcPts val="1333"/>
              </a:spcBef>
              <a:buClr>
                <a:schemeClr val="dk1"/>
              </a:buClr>
              <a:buSzPts val="1850"/>
              <a:buFont typeface="Helvetica Neue Light"/>
              <a:buChar char="•"/>
            </a:pPr>
            <a:r>
              <a:rPr lang="it-IT" dirty="0">
                <a:hlinkClick r:id="rId6"/>
              </a:rPr>
              <a:t>www.eosc.eu</a:t>
            </a: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7947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4C1CC096-A91B-6341-AF2B-42E078079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999" y="2158584"/>
            <a:ext cx="7971424" cy="338541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È un tavolo di lavoro creato dai rappresentanti di alcune tra le principali Infrastrutture di Ricerca e Infrastrutture Digitali italiane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Ha l’obiettivo di promuovere sinergie a livello nazionale al fine di ottimizzare la partecipazione italiana alle attuali sfide europee in questo settore, tra cui la </a:t>
            </a:r>
            <a:r>
              <a:rPr lang="it-IT" dirty="0" err="1"/>
              <a:t>European</a:t>
            </a:r>
            <a:r>
              <a:rPr lang="it-IT" dirty="0"/>
              <a:t> Open Science </a:t>
            </a:r>
            <a:r>
              <a:rPr lang="it-IT" dirty="0" err="1"/>
              <a:t>Cloud</a:t>
            </a:r>
            <a:r>
              <a:rPr lang="it-IT" dirty="0"/>
              <a:t> (</a:t>
            </a:r>
            <a:r>
              <a:rPr lang="it-IT" b="1" dirty="0"/>
              <a:t>EOSC</a:t>
            </a:r>
            <a:r>
              <a:rPr lang="it-IT" dirty="0"/>
              <a:t>), la </a:t>
            </a:r>
            <a:r>
              <a:rPr lang="it-IT" dirty="0" err="1"/>
              <a:t>European</a:t>
            </a:r>
            <a:r>
              <a:rPr lang="it-IT" dirty="0"/>
              <a:t> Data </a:t>
            </a:r>
            <a:r>
              <a:rPr lang="it-IT" dirty="0" err="1"/>
              <a:t>Infrastructure</a:t>
            </a:r>
            <a:r>
              <a:rPr lang="it-IT" dirty="0"/>
              <a:t> (</a:t>
            </a:r>
            <a:r>
              <a:rPr lang="it-IT" b="1" dirty="0"/>
              <a:t>EDI</a:t>
            </a:r>
            <a:r>
              <a:rPr lang="it-IT" dirty="0"/>
              <a:t>) e </a:t>
            </a:r>
            <a:r>
              <a:rPr lang="it-IT" b="1" dirty="0"/>
              <a:t>HPC</a:t>
            </a:r>
            <a:r>
              <a:rPr lang="it-IT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Il Ministero dell’università e della ricerca è un osservatore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Ha ricevuto mandato dal MUR, nel novembre 2020, per rappresentare l’Italia all’interno della EOSC </a:t>
            </a:r>
            <a:r>
              <a:rPr lang="it-IT" dirty="0" err="1"/>
              <a:t>Association</a:t>
            </a:r>
            <a:r>
              <a:rPr lang="it-IT" dirty="0"/>
              <a:t>, di cui è membro fondatore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D07CD3B3-9040-DA44-B748-3CCF827E0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8000"/>
            <a:ext cx="12192000" cy="848300"/>
          </a:xfrm>
        </p:spPr>
        <p:txBody>
          <a:bodyPr/>
          <a:lstStyle/>
          <a:p>
            <a:r>
              <a:rPr lang="it-IT" dirty="0"/>
              <a:t>Dall’Europa all’Italia:</a:t>
            </a:r>
            <a:br>
              <a:rPr lang="it-IT" dirty="0"/>
            </a:br>
            <a:r>
              <a:rPr lang="it-IT" dirty="0" err="1"/>
              <a:t>Italian</a:t>
            </a:r>
            <a:r>
              <a:rPr lang="it-IT" dirty="0"/>
              <a:t> Computing and Data </a:t>
            </a:r>
            <a:r>
              <a:rPr lang="it-IT" dirty="0" err="1"/>
              <a:t>Infrastructure</a:t>
            </a:r>
            <a:r>
              <a:rPr lang="it-IT" dirty="0"/>
              <a:t> - ICDI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16EB751-29F0-4043-AD44-AC73D37AC5B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it-IT" dirty="0"/>
              <a:t>Emma Lazzeri // Etica e pragmatica dell’Open Access // 02-03/03/2021</a:t>
            </a:r>
            <a:endParaRPr lang="it-IT" i="1" dirty="0">
              <a:solidFill>
                <a:srgbClr val="FF0000"/>
              </a:solidFill>
            </a:endParaRPr>
          </a:p>
        </p:txBody>
      </p:sp>
      <p:pic>
        <p:nvPicPr>
          <p:cNvPr id="6" name="Google Shape;2796;gb0bc97b2fb_2_1">
            <a:extLst>
              <a:ext uri="{FF2B5EF4-FFF2-40B4-BE49-F238E27FC236}">
                <a16:creationId xmlns:a16="http://schemas.microsoft.com/office/drawing/2014/main" id="{E68F9CBA-8EC7-A84B-9743-3EBDB5EB43C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924847" y="2350589"/>
            <a:ext cx="2418306" cy="2428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8965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576FC33B-4548-8846-B83B-2E9F86BE3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999" y="1188000"/>
            <a:ext cx="11136000" cy="730741"/>
          </a:xfrm>
        </p:spPr>
        <p:txBody>
          <a:bodyPr>
            <a:normAutofit lnSpcReduction="10000"/>
          </a:bodyPr>
          <a:lstStyle/>
          <a:p>
            <a:r>
              <a:rPr lang="it-IT" sz="2400" dirty="0"/>
              <a:t>In questo panorama europeo in </a:t>
            </a:r>
            <a:r>
              <a:rPr lang="it-IT" sz="2400" b="1" dirty="0"/>
              <a:t>continua evoluzione</a:t>
            </a:r>
            <a:r>
              <a:rPr lang="it-IT" sz="2400" dirty="0"/>
              <a:t> abbiamo bisogno di punti di riferimento per il supporto e la formazione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84B924ED-D583-7D4E-B0B6-832D32E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Ingredienti fondamentali: supporto e formazione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3EAA208-345F-2646-81A5-A399F02FD77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it-IT" dirty="0"/>
              <a:t>Emma Lazzeri // Etica e pragmatica dell’Open Access // 02-03/03/2021</a:t>
            </a:r>
            <a:endParaRPr lang="it-IT" i="1" dirty="0">
              <a:solidFill>
                <a:srgbClr val="FF0000"/>
              </a:solidFill>
            </a:endParaRPr>
          </a:p>
        </p:txBody>
      </p:sp>
      <p:pic>
        <p:nvPicPr>
          <p:cNvPr id="6" name="Google Shape;2796;gb0bc97b2fb_2_1">
            <a:extLst>
              <a:ext uri="{FF2B5EF4-FFF2-40B4-BE49-F238E27FC236}">
                <a16:creationId xmlns:a16="http://schemas.microsoft.com/office/drawing/2014/main" id="{87BCE68E-DFD9-4944-8478-58957F681C6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01432" y="2373929"/>
            <a:ext cx="1020034" cy="1022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797;gb0bc97b2fb_2_1">
            <a:extLst>
              <a:ext uri="{FF2B5EF4-FFF2-40B4-BE49-F238E27FC236}">
                <a16:creationId xmlns:a16="http://schemas.microsoft.com/office/drawing/2014/main" id="{0778E285-9EC4-0340-A5E7-F567829AAC0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93088" y="2435050"/>
            <a:ext cx="1060440" cy="108752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799;gb0bc97b2fb_2_1">
            <a:extLst>
              <a:ext uri="{FF2B5EF4-FFF2-40B4-BE49-F238E27FC236}">
                <a16:creationId xmlns:a16="http://schemas.microsoft.com/office/drawing/2014/main" id="{035EEB94-751E-2D42-AB01-66A53A22B2D8}"/>
              </a:ext>
            </a:extLst>
          </p:cNvPr>
          <p:cNvSpPr txBox="1">
            <a:spLocks/>
          </p:cNvSpPr>
          <p:nvPr/>
        </p:nvSpPr>
        <p:spPr>
          <a:xfrm>
            <a:off x="952018" y="3420975"/>
            <a:ext cx="3167400" cy="509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6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2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44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  <a:spcBef>
                <a:spcPts val="0"/>
              </a:spcBef>
            </a:pPr>
            <a:r>
              <a:rPr lang="it-IT" cap="small" dirty="0"/>
              <a:t>Infrastrutture di Ricerca</a:t>
            </a:r>
          </a:p>
        </p:txBody>
      </p:sp>
      <p:sp>
        <p:nvSpPr>
          <p:cNvPr id="9" name="Google Shape;2800;gb0bc97b2fb_2_1">
            <a:extLst>
              <a:ext uri="{FF2B5EF4-FFF2-40B4-BE49-F238E27FC236}">
                <a16:creationId xmlns:a16="http://schemas.microsoft.com/office/drawing/2014/main" id="{8DE2FE9A-C183-BF48-B7C2-0BEA80C222AA}"/>
              </a:ext>
            </a:extLst>
          </p:cNvPr>
          <p:cNvSpPr txBox="1">
            <a:spLocks/>
          </p:cNvSpPr>
          <p:nvPr/>
        </p:nvSpPr>
        <p:spPr>
          <a:xfrm>
            <a:off x="960238" y="4235476"/>
            <a:ext cx="3159300" cy="2598000"/>
          </a:xfrm>
          <a:prstGeom prst="rect">
            <a:avLst/>
          </a:prstGeom>
        </p:spPr>
        <p:txBody>
          <a:bodyPr spcFirstLastPara="1" wrap="square" lIns="0" tIns="72000" rIns="0" bIns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6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2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44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dirty="0">
                <a:latin typeface="Arial"/>
                <a:ea typeface="Arial"/>
                <a:cs typeface="Arial"/>
                <a:sym typeface="Arial"/>
              </a:rPr>
              <a:t>Supporto specifico per la comunità scientifica di riferimento</a:t>
            </a:r>
            <a:br>
              <a:rPr lang="it-IT" dirty="0">
                <a:latin typeface="Arial"/>
                <a:ea typeface="Arial"/>
                <a:cs typeface="Arial"/>
                <a:sym typeface="Arial"/>
              </a:rPr>
            </a:br>
            <a:r>
              <a:rPr lang="it-IT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www.esfri.eu</a:t>
            </a:r>
            <a:r>
              <a:rPr lang="it-IT" dirty="0">
                <a:latin typeface="Arial"/>
                <a:ea typeface="Arial"/>
                <a:cs typeface="Arial"/>
                <a:sym typeface="Arial"/>
              </a:rPr>
              <a:t> </a:t>
            </a:r>
            <a:endParaRPr lang="it-IT" dirty="0"/>
          </a:p>
        </p:txBody>
      </p:sp>
      <p:sp>
        <p:nvSpPr>
          <p:cNvPr id="10" name="Google Shape;2801;gb0bc97b2fb_2_1">
            <a:extLst>
              <a:ext uri="{FF2B5EF4-FFF2-40B4-BE49-F238E27FC236}">
                <a16:creationId xmlns:a16="http://schemas.microsoft.com/office/drawing/2014/main" id="{3660E50F-CB7E-DC44-A033-5BE33BBAA00A}"/>
              </a:ext>
            </a:extLst>
          </p:cNvPr>
          <p:cNvSpPr txBox="1">
            <a:spLocks/>
          </p:cNvSpPr>
          <p:nvPr/>
        </p:nvSpPr>
        <p:spPr>
          <a:xfrm>
            <a:off x="4531799" y="4235476"/>
            <a:ext cx="3159300" cy="2598000"/>
          </a:xfrm>
          <a:prstGeom prst="rect">
            <a:avLst/>
          </a:prstGeom>
        </p:spPr>
        <p:txBody>
          <a:bodyPr spcFirstLastPara="1" wrap="square" lIns="0" tIns="72000" rIns="0" bIns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6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2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44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dirty="0">
                <a:latin typeface="Arial"/>
                <a:ea typeface="Arial"/>
                <a:cs typeface="Arial"/>
                <a:sym typeface="Arial"/>
              </a:rPr>
              <a:t>Supporto a livello nazionale da parte di esperti in Open Science, FAIR ed EOSC:</a:t>
            </a:r>
            <a:br>
              <a:rPr lang="it-IT" dirty="0">
                <a:latin typeface="Arial"/>
                <a:ea typeface="Arial"/>
                <a:cs typeface="Arial"/>
                <a:sym typeface="Arial"/>
              </a:rPr>
            </a:br>
            <a:r>
              <a:rPr lang="it-IT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https://www.icdi.it/it/attivita/tf-cc</a:t>
            </a:r>
            <a:endParaRPr lang="it-IT" u="sng" dirty="0">
              <a:solidFill>
                <a:schemeClr val="hlink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spcBef>
                <a:spcPts val="3900"/>
              </a:spcBef>
            </a:pPr>
            <a:endParaRPr lang="it-IT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2802;gb0bc97b2fb_2_1">
            <a:extLst>
              <a:ext uri="{FF2B5EF4-FFF2-40B4-BE49-F238E27FC236}">
                <a16:creationId xmlns:a16="http://schemas.microsoft.com/office/drawing/2014/main" id="{C75AFCAD-C9B2-6540-BFB5-5ACDA0AA6ECB}"/>
              </a:ext>
            </a:extLst>
          </p:cNvPr>
          <p:cNvSpPr txBox="1">
            <a:spLocks/>
          </p:cNvSpPr>
          <p:nvPr/>
        </p:nvSpPr>
        <p:spPr>
          <a:xfrm>
            <a:off x="8043658" y="4235476"/>
            <a:ext cx="3159300" cy="2598000"/>
          </a:xfrm>
          <a:prstGeom prst="rect">
            <a:avLst/>
          </a:prstGeom>
        </p:spPr>
        <p:txBody>
          <a:bodyPr spcFirstLastPara="1" wrap="square" lIns="0" tIns="72000" rIns="0" bIns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6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2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44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dirty="0">
                <a:latin typeface="Arial"/>
                <a:ea typeface="Arial"/>
                <a:cs typeface="Arial"/>
                <a:sym typeface="Arial"/>
              </a:rPr>
              <a:t>Supporto all’interno delle istituzioni di ricerca, per seguire al meglio le strategie interne all’organizzazione</a:t>
            </a:r>
            <a:endParaRPr lang="it-IT" dirty="0"/>
          </a:p>
        </p:txBody>
      </p:sp>
      <p:sp>
        <p:nvSpPr>
          <p:cNvPr id="12" name="Google Shape;2804;gb0bc97b2fb_2_1">
            <a:extLst>
              <a:ext uri="{FF2B5EF4-FFF2-40B4-BE49-F238E27FC236}">
                <a16:creationId xmlns:a16="http://schemas.microsoft.com/office/drawing/2014/main" id="{C9C21371-D18A-5E43-BA8D-B0F861DAA60A}"/>
              </a:ext>
            </a:extLst>
          </p:cNvPr>
          <p:cNvSpPr txBox="1">
            <a:spLocks/>
          </p:cNvSpPr>
          <p:nvPr/>
        </p:nvSpPr>
        <p:spPr>
          <a:xfrm>
            <a:off x="8022668" y="3429000"/>
            <a:ext cx="3167400" cy="509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6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2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44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  <a:spcBef>
                <a:spcPts val="0"/>
              </a:spcBef>
            </a:pPr>
            <a:r>
              <a:rPr lang="it-IT" cap="small" dirty="0"/>
              <a:t>Istituzioni di ricerca</a:t>
            </a:r>
          </a:p>
        </p:txBody>
      </p:sp>
      <p:sp>
        <p:nvSpPr>
          <p:cNvPr id="13" name="Google Shape;2805;gb0bc97b2fb_2_1">
            <a:extLst>
              <a:ext uri="{FF2B5EF4-FFF2-40B4-BE49-F238E27FC236}">
                <a16:creationId xmlns:a16="http://schemas.microsoft.com/office/drawing/2014/main" id="{11D36508-A3F0-E347-BBDF-A48CEC1350C2}"/>
              </a:ext>
            </a:extLst>
          </p:cNvPr>
          <p:cNvSpPr txBox="1">
            <a:spLocks/>
          </p:cNvSpPr>
          <p:nvPr/>
        </p:nvSpPr>
        <p:spPr>
          <a:xfrm>
            <a:off x="4497893" y="3420975"/>
            <a:ext cx="3167400" cy="509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6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2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44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  <a:spcBef>
                <a:spcPts val="0"/>
              </a:spcBef>
            </a:pPr>
            <a:r>
              <a:rPr lang="it-IT" cap="small" dirty="0" err="1"/>
              <a:t>Competence</a:t>
            </a:r>
            <a:r>
              <a:rPr lang="it-IT" cap="small" dirty="0"/>
              <a:t> Centre</a:t>
            </a:r>
          </a:p>
        </p:txBody>
      </p:sp>
      <p:pic>
        <p:nvPicPr>
          <p:cNvPr id="14" name="Google Shape;2806;gb0bc97b2fb_2_1">
            <a:extLst>
              <a:ext uri="{FF2B5EF4-FFF2-40B4-BE49-F238E27FC236}">
                <a16:creationId xmlns:a16="http://schemas.microsoft.com/office/drawing/2014/main" id="{6AF2CB85-263A-3F41-AD0F-367713092013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14787" y="2548365"/>
            <a:ext cx="1884430" cy="8431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55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D099E28B-6F3D-F144-96F1-04DD17CD9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018" y="863454"/>
            <a:ext cx="5597982" cy="502531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Il CC ICDI si inserisce in un più ampio contesto europeo di iniziative, infrastrutture di ricerca, e-</a:t>
            </a:r>
            <a:r>
              <a:rPr lang="it-IT" dirty="0" err="1"/>
              <a:t>infrastructure</a:t>
            </a:r>
            <a:r>
              <a:rPr lang="it-IT" dirty="0"/>
              <a:t> e progetti che hanno portato alla </a:t>
            </a:r>
            <a:r>
              <a:rPr lang="it-IT" b="1" dirty="0"/>
              <a:t>creazione di competenze specifiche e di nodi nazionali </a:t>
            </a:r>
            <a:r>
              <a:rPr lang="it-IT" dirty="0"/>
              <a:t>funzionali a Open Science e alla realizzazione di EOSC.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Nell’ultima parte del biennio 2018-2020, successivo al lancio di EOSC, si è consolidata l’esigenza della creazione di </a:t>
            </a:r>
            <a:r>
              <a:rPr lang="it-IT" dirty="0" err="1"/>
              <a:t>Competence</a:t>
            </a:r>
            <a:r>
              <a:rPr lang="it-IT" dirty="0"/>
              <a:t> Centres per il </a:t>
            </a:r>
            <a:r>
              <a:rPr lang="it-IT" b="1" dirty="0"/>
              <a:t>consolidamento delle competenze nate ed acquisite da parte dei partecipanti italiani alla rete europea</a:t>
            </a:r>
            <a:r>
              <a:rPr lang="it-IT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Si ritiene che i </a:t>
            </a:r>
            <a:r>
              <a:rPr lang="it-IT" dirty="0" err="1"/>
              <a:t>Competence</a:t>
            </a:r>
            <a:r>
              <a:rPr lang="it-IT" dirty="0"/>
              <a:t> Centre saranno di </a:t>
            </a:r>
            <a:r>
              <a:rPr lang="it-IT" b="1" dirty="0"/>
              <a:t>natura tematica, disciplinare o nazionale.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3F7D866B-D8B6-8E41-A637-DFC2FD5A2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Contesto del </a:t>
            </a:r>
            <a:r>
              <a:rPr lang="it-IT" dirty="0" err="1"/>
              <a:t>Competence</a:t>
            </a:r>
            <a:r>
              <a:rPr lang="it-IT" dirty="0"/>
              <a:t> Centre ICDI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48D5792-0CDC-5E40-9B75-2AF278ED9B5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it-IT" dirty="0"/>
              <a:t>Emma Lazzeri // Etica e pragmatica dell’Open Access // 02-03/03/2021</a:t>
            </a:r>
            <a:endParaRPr lang="it-IT" i="1" dirty="0">
              <a:solidFill>
                <a:srgbClr val="FF0000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F606824-8990-1C49-8D15-C8B9694FF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475" y="2139520"/>
            <a:ext cx="5796603" cy="2684578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045F70A7-3BD4-9245-94F2-B8E39C782E39}"/>
              </a:ext>
            </a:extLst>
          </p:cNvPr>
          <p:cNvSpPr txBox="1"/>
          <p:nvPr/>
        </p:nvSpPr>
        <p:spPr>
          <a:xfrm>
            <a:off x="7809875" y="5779716"/>
            <a:ext cx="375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Photo by </a:t>
            </a:r>
            <a:r>
              <a:rPr lang="it-IT" dirty="0">
                <a:hlinkClick r:id="rId3"/>
              </a:rPr>
              <a:t>Sergey Pesterev</a:t>
            </a:r>
            <a:r>
              <a:rPr lang="it-IT" dirty="0"/>
              <a:t> on </a:t>
            </a:r>
            <a:r>
              <a:rPr lang="it-IT" dirty="0">
                <a:hlinkClick r:id="rId4"/>
              </a:rPr>
              <a:t>Unsplash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15783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3A211CE2-878A-B94B-8D1C-EBBA6D8B1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019" y="1542094"/>
            <a:ext cx="4958401" cy="409420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La missione del </a:t>
            </a:r>
            <a:r>
              <a:rPr lang="it-IT" dirty="0" err="1"/>
              <a:t>Competence</a:t>
            </a:r>
            <a:r>
              <a:rPr lang="it-IT" dirty="0"/>
              <a:t> Centre di ICDI (CC-ICDI) è creare una </a:t>
            </a:r>
            <a:r>
              <a:rPr lang="it-IT" b="1" dirty="0"/>
              <a:t>rete di esperti</a:t>
            </a:r>
            <a:r>
              <a:rPr lang="it-IT" dirty="0"/>
              <a:t>, iniziative e infrastrutture di ricerca con varie competenze funzionali al supporto della comunità nazionale per </a:t>
            </a:r>
            <a:r>
              <a:rPr lang="it-IT" b="1" dirty="0"/>
              <a:t>l’Open Science</a:t>
            </a:r>
            <a:r>
              <a:rPr lang="it-IT" dirty="0"/>
              <a:t>, </a:t>
            </a:r>
            <a:r>
              <a:rPr lang="it-IT" b="1" dirty="0"/>
              <a:t>principi FAIR </a:t>
            </a:r>
            <a:r>
              <a:rPr lang="it-IT" dirty="0"/>
              <a:t>e per la partecipazione italiana alla </a:t>
            </a:r>
            <a:r>
              <a:rPr lang="it-IT" b="1" dirty="0" err="1"/>
              <a:t>European</a:t>
            </a:r>
            <a:r>
              <a:rPr lang="it-IT" b="1" dirty="0"/>
              <a:t> Open Science </a:t>
            </a:r>
            <a:r>
              <a:rPr lang="it-IT" b="1" dirty="0" err="1"/>
              <a:t>Cloud</a:t>
            </a:r>
            <a:r>
              <a:rPr lang="it-IT" b="1" dirty="0"/>
              <a:t> (EOSC)</a:t>
            </a:r>
            <a:r>
              <a:rPr lang="it-IT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Una </a:t>
            </a:r>
            <a:r>
              <a:rPr lang="it-IT" b="1" dirty="0"/>
              <a:t>Task Force </a:t>
            </a:r>
            <a:r>
              <a:rPr lang="it-IT" dirty="0"/>
              <a:t>di oltre 30 persone, esperti di vari settori, e affiliati a molte istituzioni, sta lavorando per la creazione del CC-ICDI.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447CA7FE-6E71-D94D-8DE6-099A4E932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Missione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D3328EE-9DDD-7343-A716-67F48BDDDC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it-IT" dirty="0"/>
              <a:t>Emma Lazzeri // Etica e pragmatica dell’Open Access // 02-03/03/2021</a:t>
            </a:r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81A9837-3414-2840-A62C-D86E92262D27}"/>
              </a:ext>
            </a:extLst>
          </p:cNvPr>
          <p:cNvSpPr txBox="1"/>
          <p:nvPr/>
        </p:nvSpPr>
        <p:spPr>
          <a:xfrm>
            <a:off x="8010123" y="5776871"/>
            <a:ext cx="3779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Photo by </a:t>
            </a:r>
            <a:r>
              <a:rPr lang="it-IT" dirty="0">
                <a:hlinkClick r:id="rId2"/>
              </a:rPr>
              <a:t>Brian McGowan</a:t>
            </a:r>
            <a:r>
              <a:rPr lang="it-IT" dirty="0"/>
              <a:t> on </a:t>
            </a:r>
            <a:r>
              <a:rPr lang="it-IT" dirty="0">
                <a:hlinkClick r:id="rId3"/>
              </a:rPr>
              <a:t>Unsplash</a:t>
            </a:r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113905A-EADE-F543-BC41-2BF0E58D32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969" y="1542094"/>
            <a:ext cx="5655039" cy="377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228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B652E77C-B788-3A44-ABFE-39C8F9BB64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1" dirty="0"/>
              <a:t>training and </a:t>
            </a:r>
            <a:r>
              <a:rPr lang="it-IT" b="1" dirty="0" err="1"/>
              <a:t>support</a:t>
            </a:r>
            <a:r>
              <a:rPr lang="it-IT" b="1" dirty="0"/>
              <a:t>:</a:t>
            </a:r>
            <a:r>
              <a:rPr lang="it-IT" dirty="0"/>
              <a:t> il supporto, la consulenza e la formazione su Open Science, principi FAIR ed EOSC;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1" dirty="0" err="1"/>
              <a:t>empowerment</a:t>
            </a:r>
            <a:r>
              <a:rPr lang="it-IT" b="1" dirty="0"/>
              <a:t>:</a:t>
            </a:r>
            <a:r>
              <a:rPr lang="it-IT" dirty="0"/>
              <a:t> favorire l’integrazione dell’open science all’interno della pratica quotidiana dei diversi attori, attraverso l’acquisizione di competenze e la consapevolezza delle ricadute positive;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1" dirty="0"/>
              <a:t>professionalizzazione</a:t>
            </a:r>
            <a:r>
              <a:rPr lang="it-IT" dirty="0"/>
              <a:t>: progettare e promuovere la formazione strutturata e l’inserimento all’interno delle istituzioni di ricerca della nuova figura professionale del data steward;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1" dirty="0"/>
              <a:t>best </a:t>
            </a:r>
            <a:r>
              <a:rPr lang="it-IT" b="1" dirty="0" err="1"/>
              <a:t>practices</a:t>
            </a:r>
            <a:r>
              <a:rPr lang="it-IT" b="1" dirty="0"/>
              <a:t>:</a:t>
            </a:r>
            <a:r>
              <a:rPr lang="it-IT" dirty="0"/>
              <a:t> favorire lo sviluppo e la condivisione delle conoscenze, di guide, linee guida, standard e buone pratiche, rendendo accessibili le risorse di formazione e informazione su Open Science, principi FAIR ed EOSC;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1" dirty="0" err="1"/>
              <a:t>tools</a:t>
            </a:r>
            <a:r>
              <a:rPr lang="it-IT" b="1" dirty="0"/>
              <a:t> and </a:t>
            </a:r>
            <a:r>
              <a:rPr lang="it-IT" b="1" dirty="0" err="1"/>
              <a:t>services</a:t>
            </a:r>
            <a:r>
              <a:rPr lang="it-IT" b="1" dirty="0"/>
              <a:t>: </a:t>
            </a:r>
            <a:r>
              <a:rPr lang="it-IT" dirty="0"/>
              <a:t>avere accesso a strumenti e servizi che permettano l’applicazione di buone pratiche relative all’Open Science e abilitino il FAIR by design sia tenendo conto delle specificità delle diverse comunità di ricerca sia favorendo lo scambio di esperienze tra settori.</a:t>
            </a:r>
          </a:p>
          <a:p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69AB0F83-25DD-7C46-B6C1-2263AB7B1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Un unico punto di riferimento nazionale per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D7B6D5E-9048-2143-AB1D-7245C120BBA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it-IT" dirty="0"/>
              <a:t>Emma Lazzeri // Etica e pragmatica dell’Open Access // 02-03/03/2021</a:t>
            </a:r>
            <a:endParaRPr lang="it-IT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076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2F8FBB2F-B829-C146-BF7A-6FE403D7D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Attori coinvolti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91CD3EA-8A7A-CD40-A7E0-2F8BEC6680F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it-IT" dirty="0"/>
              <a:t>Emma Lazzeri // Etica e pragmatica dell’Open Access // 02-03/03/2021</a:t>
            </a:r>
            <a:endParaRPr lang="it-IT" i="1" dirty="0">
              <a:solidFill>
                <a:srgbClr val="FF0000"/>
              </a:solidFill>
            </a:endParaRPr>
          </a:p>
        </p:txBody>
      </p:sp>
      <p:graphicFrame>
        <p:nvGraphicFramePr>
          <p:cNvPr id="6" name="Diagramma 5">
            <a:extLst>
              <a:ext uri="{FF2B5EF4-FFF2-40B4-BE49-F238E27FC236}">
                <a16:creationId xmlns:a16="http://schemas.microsoft.com/office/drawing/2014/main" id="{E3005B0D-A844-E942-9406-31F01CFD07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7938155"/>
              </p:ext>
            </p:extLst>
          </p:nvPr>
        </p:nvGraphicFramePr>
        <p:xfrm>
          <a:off x="5315482" y="805035"/>
          <a:ext cx="472239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ma 6">
            <a:extLst>
              <a:ext uri="{FF2B5EF4-FFF2-40B4-BE49-F238E27FC236}">
                <a16:creationId xmlns:a16="http://schemas.microsoft.com/office/drawing/2014/main" id="{D9ECB68D-8341-9749-AAA5-7BF6608488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4647163"/>
              </p:ext>
            </p:extLst>
          </p:nvPr>
        </p:nvGraphicFramePr>
        <p:xfrm>
          <a:off x="1824000" y="818913"/>
          <a:ext cx="3990395" cy="2922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ma 7">
            <a:extLst>
              <a:ext uri="{FF2B5EF4-FFF2-40B4-BE49-F238E27FC236}">
                <a16:creationId xmlns:a16="http://schemas.microsoft.com/office/drawing/2014/main" id="{814C2D0A-01D2-5F4E-9B48-1F885F567E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3915153"/>
              </p:ext>
            </p:extLst>
          </p:nvPr>
        </p:nvGraphicFramePr>
        <p:xfrm>
          <a:off x="2309919" y="2697656"/>
          <a:ext cx="2816356" cy="31173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9" name="Diagramma 8">
            <a:extLst>
              <a:ext uri="{FF2B5EF4-FFF2-40B4-BE49-F238E27FC236}">
                <a16:creationId xmlns:a16="http://schemas.microsoft.com/office/drawing/2014/main" id="{0EB3E569-066E-4F49-A9BB-E4F3AAA0A6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8268669"/>
              </p:ext>
            </p:extLst>
          </p:nvPr>
        </p:nvGraphicFramePr>
        <p:xfrm>
          <a:off x="1742199" y="3385717"/>
          <a:ext cx="4059202" cy="4260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1363026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D9747E18-DD1B-684C-97EE-23F5F895B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50" y="1730333"/>
            <a:ext cx="4913431" cy="43560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Legali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Gestione dei dati della ricerca, FAIR, DMP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Open Access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Specifiche di dominio e settore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Policy e linee strategiche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6941B8F9-7232-C54D-9CEF-3398E49DD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Competenze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F33113C-AC16-FD40-B866-2BE5F65248F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it-IT" dirty="0"/>
              <a:t>Emma Lazzeri // Etica e pragmatica dell’Open Access // 02-03/03/2021</a:t>
            </a:r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3F588EE-33BE-F042-883C-CC870E376ABF}"/>
              </a:ext>
            </a:extLst>
          </p:cNvPr>
          <p:cNvSpPr/>
          <p:nvPr/>
        </p:nvSpPr>
        <p:spPr>
          <a:xfrm>
            <a:off x="6996240" y="5359334"/>
            <a:ext cx="36559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Photo by </a:t>
            </a:r>
            <a:r>
              <a:rPr lang="it-IT" dirty="0">
                <a:hlinkClick r:id="rId2"/>
              </a:rPr>
              <a:t>Nick Karvounis</a:t>
            </a:r>
            <a:r>
              <a:rPr lang="it-IT" dirty="0"/>
              <a:t> on </a:t>
            </a:r>
            <a:r>
              <a:rPr lang="it-IT" dirty="0">
                <a:hlinkClick r:id="rId3"/>
              </a:rPr>
              <a:t>Unsplash</a:t>
            </a:r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7603A5B-9A00-5440-95FC-7E0BC0BD66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095" y="886370"/>
            <a:ext cx="6172225" cy="411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446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BA647114-18D7-004D-9D2E-F267AA93A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999" y="1188000"/>
            <a:ext cx="5568001" cy="4356000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Formazione </a:t>
            </a:r>
          </a:p>
          <a:p>
            <a:pPr marL="702900" lvl="1" indent="-342900"/>
            <a:r>
              <a:rPr lang="it-IT" sz="2100" dirty="0"/>
              <a:t>Corsi per le diverse tipologie di utenti e declinati per diverse comunità di ricerca</a:t>
            </a:r>
          </a:p>
          <a:p>
            <a:pPr marL="702900" lvl="1" indent="-342900"/>
            <a:r>
              <a:rPr lang="it-IT" sz="2100" dirty="0"/>
              <a:t>Corsi di formazione per lo sviluppo di </a:t>
            </a:r>
            <a:r>
              <a:rPr lang="it-IT" sz="2100" dirty="0" err="1"/>
              <a:t>skills</a:t>
            </a:r>
            <a:r>
              <a:rPr lang="it-IT" sz="2100" dirty="0"/>
              <a:t> specifiche</a:t>
            </a:r>
          </a:p>
          <a:p>
            <a:pPr marL="702900" lvl="1" indent="-342900"/>
            <a:r>
              <a:rPr lang="it-IT" sz="2100" dirty="0"/>
              <a:t>Corsi da inserire nel curricula universitari</a:t>
            </a:r>
          </a:p>
          <a:p>
            <a:pPr marL="702900" lvl="1" indent="-342900"/>
            <a:r>
              <a:rPr lang="it-IT" sz="2100" dirty="0"/>
              <a:t>Corsi per la formazione di profili professionali specifici (data steward, </a:t>
            </a:r>
            <a:r>
              <a:rPr lang="it-IT" sz="2100" dirty="0" err="1"/>
              <a:t>ecc</a:t>
            </a:r>
            <a:r>
              <a:rPr lang="it-IT" sz="21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Eventi di informazione</a:t>
            </a:r>
          </a:p>
          <a:p>
            <a:pPr marL="702900" lvl="1" indent="-342900"/>
            <a:r>
              <a:rPr lang="it-IT" dirty="0">
                <a:hlinkClick r:id="rId2"/>
              </a:rPr>
              <a:t>Open Science </a:t>
            </a:r>
            <a:r>
              <a:rPr lang="it-IT" dirty="0" err="1">
                <a:hlinkClick r:id="rId2"/>
              </a:rPr>
              <a:t>Café</a:t>
            </a:r>
            <a:endParaRPr lang="it-IT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Guide, linee guida e buone pratiche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Supporto e consulenza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Servizi e strumenti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Gestione e redazione del catalogo del CC ICDI</a:t>
            </a:r>
          </a:p>
          <a:p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6C0BF87-6FB0-4445-BC36-AC4242939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Attività e servizi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639F220-6984-5945-9918-4D5B2D8C8A0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it-IT" dirty="0"/>
              <a:t>Emma Lazzeri // Etica e pragmatica dell’Open Access // 02-03/03/2021</a:t>
            </a:r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6CC90C8-7BD0-B74C-B6A8-E9857475C4A9}"/>
              </a:ext>
            </a:extLst>
          </p:cNvPr>
          <p:cNvSpPr txBox="1"/>
          <p:nvPr/>
        </p:nvSpPr>
        <p:spPr>
          <a:xfrm>
            <a:off x="7375161" y="5624668"/>
            <a:ext cx="3621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Photo by </a:t>
            </a:r>
            <a:r>
              <a:rPr lang="it-IT" dirty="0">
                <a:hlinkClick r:id="rId3"/>
              </a:rPr>
              <a:t>Kaylee Garrett</a:t>
            </a:r>
            <a:r>
              <a:rPr lang="it-IT" dirty="0"/>
              <a:t> on </a:t>
            </a:r>
            <a:r>
              <a:rPr lang="it-IT" dirty="0">
                <a:hlinkClick r:id="rId4"/>
              </a:rPr>
              <a:t>Unsplash</a:t>
            </a:r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B379EF1-4B81-0247-AD1C-761EF730DB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733" y="1623499"/>
            <a:ext cx="5227502" cy="348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329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0799949D-FC8F-4248-A93D-80448D52E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999" y="1188000"/>
            <a:ext cx="6472408" cy="4356000"/>
          </a:xfrm>
        </p:spPr>
        <p:txBody>
          <a:bodyPr>
            <a:normAutofit/>
          </a:bodyPr>
          <a:lstStyle/>
          <a:p>
            <a:r>
              <a:rPr lang="it-IT" dirty="0"/>
              <a:t>La rete di esperti del CC ICDI avrà a disposizione un </a:t>
            </a:r>
            <a:r>
              <a:rPr lang="it-IT" b="1" dirty="0"/>
              <a:t>portale</a:t>
            </a:r>
            <a:r>
              <a:rPr lang="it-IT" dirty="0"/>
              <a:t> dedicato all’interfaccia con gli utenti. Il portale consentirà ai diversi attori di: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dirty="0"/>
              <a:t>entrare in contatto con gli esperti per un supporto dedicato o un confronto tra pari;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dirty="0"/>
              <a:t>accedere ad una vetrina e a canali personalizzati rispetto ai propri interessi specifici per conoscere e comunicare le iniziative di formazione;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dirty="0"/>
              <a:t>accedere ad un catalogo nazionale di risorse di formazione e di servizi;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dirty="0"/>
              <a:t>navigare un’ampia sezione informativa, con contenuti destinati a diverse tipologie di utenti e incentrati su temi specifici.</a:t>
            </a:r>
          </a:p>
          <a:p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887FFB46-6EC1-9C41-9D4C-246FA22F7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Un portale come unico punto di accesso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60D130F-D6C5-A74B-89B2-6799345975F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it-IT" dirty="0"/>
              <a:t>Emma Lazzeri // Etica e pragmatica dell’Open Access // 02-03/03/2021</a:t>
            </a:r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85099BA-3C90-B04A-800A-AC40CE66D04B}"/>
              </a:ext>
            </a:extLst>
          </p:cNvPr>
          <p:cNvSpPr txBox="1"/>
          <p:nvPr/>
        </p:nvSpPr>
        <p:spPr>
          <a:xfrm>
            <a:off x="7745991" y="5886055"/>
            <a:ext cx="3685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Photo by </a:t>
            </a:r>
            <a:r>
              <a:rPr lang="it-IT" dirty="0">
                <a:hlinkClick r:id="rId2"/>
              </a:rPr>
              <a:t>Joshua Hibbert</a:t>
            </a:r>
            <a:r>
              <a:rPr lang="it-IT" dirty="0"/>
              <a:t> on </a:t>
            </a:r>
            <a:r>
              <a:rPr lang="it-IT" dirty="0">
                <a:hlinkClick r:id="rId3"/>
              </a:rPr>
              <a:t>Unsplash</a:t>
            </a:r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E0331F6-91D1-3642-9A23-D2C2CB1FB5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0"/>
          <a:stretch/>
        </p:blipFill>
        <p:spPr>
          <a:xfrm>
            <a:off x="7294268" y="645223"/>
            <a:ext cx="4588879" cy="516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553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BC591F-8B8B-7D4F-A65C-1DF6451C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Grazie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12D934A-94F0-2641-A856-8403DDF3B1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emma.lazzeri@garr.it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B8C3EB3-2E36-3E40-977D-BF822C457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1" y="6323472"/>
            <a:ext cx="5538969" cy="430887"/>
          </a:xfrm>
        </p:spPr>
        <p:txBody>
          <a:bodyPr/>
          <a:lstStyle/>
          <a:p>
            <a:r>
              <a:rPr lang="it-IT" dirty="0"/>
              <a:t>Emma Lazzeri // Etica e pragmatica dell’Open Access // 02-03/03/2021</a:t>
            </a:r>
            <a:endParaRPr lang="it-IT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7016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standard1" id="{2E2E12EB-0960-4FDF-B5A4-61E74EA57FC8}" vid="{D6C51283-84D3-43F5-922E-686EF5B1E1DC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di Office</Template>
  <TotalTime>479</TotalTime>
  <Words>1408</Words>
  <Application>Microsoft Macintosh PowerPoint</Application>
  <PresentationFormat>Widescreen</PresentationFormat>
  <Paragraphs>140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3" baseType="lpstr">
      <vt:lpstr>Calibri</vt:lpstr>
      <vt:lpstr>Rockwell</vt:lpstr>
      <vt:lpstr>Segoe UI</vt:lpstr>
      <vt:lpstr>Arial</vt:lpstr>
      <vt:lpstr>Tahoma</vt:lpstr>
      <vt:lpstr>Verdana</vt:lpstr>
      <vt:lpstr>Helvetica Neue Light</vt:lpstr>
      <vt:lpstr>Segoe UI Semilight</vt:lpstr>
      <vt:lpstr>Tema di Office</vt:lpstr>
      <vt:lpstr>Il Competence Centre nazionale di ICDI un centro unico di competenze per il supporto e la formazione su OS e EOSC</vt:lpstr>
      <vt:lpstr>Una visione di insieme</vt:lpstr>
      <vt:lpstr>Open Science in Europa: un percorso complesso</vt:lpstr>
      <vt:lpstr>Tutto coinfluirà nello European Open Science Cloud</vt:lpstr>
      <vt:lpstr>Dall’Europa all’Italia: Italian Computing and Data Infrastructure - ICDI</vt:lpstr>
      <vt:lpstr>Ingredienti fondamentali: supporto e formazione</vt:lpstr>
      <vt:lpstr>Il Contesto del Competence Centre ICDI</vt:lpstr>
      <vt:lpstr>Missione</vt:lpstr>
      <vt:lpstr>Un unico punto di riferimento nazionale per</vt:lpstr>
      <vt:lpstr>Attori coinvolti</vt:lpstr>
      <vt:lpstr>Competenze</vt:lpstr>
      <vt:lpstr>Attività e servizi</vt:lpstr>
      <vt:lpstr>Un portale come unico punto di accesso</vt:lpstr>
      <vt:lpstr>Grazie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Microsoft Office User</cp:lastModifiedBy>
  <cp:revision>18</cp:revision>
  <dcterms:created xsi:type="dcterms:W3CDTF">2021-03-02T10:07:41Z</dcterms:created>
  <dcterms:modified xsi:type="dcterms:W3CDTF">2021-03-02T18:06:47Z</dcterms:modified>
</cp:coreProperties>
</file>