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embeddedFontLst>
    <p:embeddedFont>
      <p:font typeface="Helvetica Neue Light" panose="020B0604020202020204" charset="0"/>
      <p:regular r:id="rId29"/>
      <p:bold r:id="rId30"/>
      <p:italic r:id="rId31"/>
      <p:boldItalic r:id="rId32"/>
    </p:embeddedFont>
    <p:embeddedFont>
      <p:font typeface="Libre Franklin" panose="020B0604020202020204" charset="0"/>
      <p:regular r:id="rId33"/>
      <p:bold r:id="rId34"/>
      <p:italic r:id="rId35"/>
      <p:boldItalic r:id="rId36"/>
    </p:embeddedFont>
    <p:embeddedFont>
      <p:font typeface="Libre Franklin Thin" panose="020B0604020202020204" charset="0"/>
      <p:regular r:id="rId37"/>
      <p:bold r:id="rId38"/>
      <p:italic r:id="rId39"/>
      <p:boldItalic r:id="rId40"/>
    </p:embeddedFont>
    <p:embeddedFont>
      <p:font typeface="Raleway" panose="020B0503030101060003" pitchFamily="34" charset="0"/>
      <p:regular r:id="rId41"/>
      <p:bold r:id="rId42"/>
      <p:italic r:id="rId43"/>
      <p:boldItalic r:id="rId44"/>
    </p:embeddedFont>
    <p:embeddedFont>
      <p:font typeface="Raleway Thin" panose="020B0203030101060003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ac7e341c2_0_9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bac7e341c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d1b610cc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d1b610cc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09b7a48c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c09b7a48c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09b7a48c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09b7a48c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09b7a48c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c09b7a48c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09b7a48c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c09b7a48c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09b7a48c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09b7a48c0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c09b7a48c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c09b7a48c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09b7a48c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c09b7a48c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c09b7a48c0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c09b7a48c0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c09b7a48c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c09b7a48c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09b7a48c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09b7a48c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c09b7a48c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c09b7a48c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09b7a48c0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c09b7a48c0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09b7a48c0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c09b7a48c0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c09b7a48c0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c09b7a48c0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c09b7a48c0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c09b7a48c0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c09b7a48c0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c09b7a48c0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c09b7a48c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c09b7a48c0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c09b7a48c0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c09b7a48c0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c09b7a48c0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c09b7a48c0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c09b7a48c0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c09b7a48c0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c2d267dcd_0_39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Thank you. Any Questions?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5" name="Google Shape;385;gbc2d267dcd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4ba881084c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4ba881084c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4ba881084c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4ba881084c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solidFill>
            <a:srgbClr val="000000"/>
          </a:solidFill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000000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0000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8pPr>
            <a:lvl9pPr marL="4114800" lvl="8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sz="12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AB2430"/>
              </a:buClr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000000"/>
                </a:solidFill>
              </a:defRPr>
            </a:lvl1pPr>
            <a:lvl2pPr lvl="1" rtl="0">
              <a:buNone/>
              <a:defRPr>
                <a:solidFill>
                  <a:srgbClr val="000000"/>
                </a:solidFill>
              </a:defRPr>
            </a:lvl2pPr>
            <a:lvl3pPr lvl="2" rtl="0">
              <a:buNone/>
              <a:defRPr>
                <a:solidFill>
                  <a:srgbClr val="000000"/>
                </a:solidFill>
              </a:defRPr>
            </a:lvl3pPr>
            <a:lvl4pPr lvl="3" rtl="0">
              <a:buNone/>
              <a:defRPr>
                <a:solidFill>
                  <a:srgbClr val="000000"/>
                </a:solidFill>
              </a:defRPr>
            </a:lvl4pPr>
            <a:lvl5pPr lvl="4" rtl="0">
              <a:buNone/>
              <a:defRPr>
                <a:solidFill>
                  <a:srgbClr val="000000"/>
                </a:solidFill>
              </a:defRPr>
            </a:lvl5pPr>
            <a:lvl6pPr lvl="5" rtl="0">
              <a:buNone/>
              <a:defRPr>
                <a:solidFill>
                  <a:srgbClr val="000000"/>
                </a:solidFill>
              </a:defRPr>
            </a:lvl6pPr>
            <a:lvl7pPr lvl="6" rtl="0">
              <a:buNone/>
              <a:defRPr>
                <a:solidFill>
                  <a:srgbClr val="000000"/>
                </a:solidFill>
              </a:defRPr>
            </a:lvl7pPr>
            <a:lvl8pPr lvl="7" rtl="0">
              <a:buNone/>
              <a:defRPr>
                <a:solidFill>
                  <a:srgbClr val="000000"/>
                </a:solidFill>
              </a:defRPr>
            </a:lvl8pPr>
            <a:lvl9pPr lvl="8" rtl="0">
              <a:buNone/>
              <a:defRPr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5063" y="3036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48" name="Google Shape;48;p9"/>
          <p:cNvSpPr txBox="1"/>
          <p:nvPr/>
        </p:nvSpPr>
        <p:spPr>
          <a:xfrm>
            <a:off x="0" y="4768075"/>
            <a:ext cx="91440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Little Minions at CAA: Florian Thiery @fthierygeo &amp; Ronald Visser @RonaldMVisser &amp; Moritz Mennenga @MennengaMoritz || Little Minions @CaaLittleMinion</a:t>
            </a:r>
            <a:endParaRPr sz="800" i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" name="Google Shape;4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91275" y="2274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quirrel SORS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i="1"/>
            </a:lvl1pPr>
            <a:lvl2pPr lvl="1" rtl="0">
              <a:buNone/>
              <a:defRPr i="1"/>
            </a:lvl2pPr>
            <a:lvl3pPr lvl="2" rtl="0">
              <a:buNone/>
              <a:defRPr i="1"/>
            </a:lvl3pPr>
            <a:lvl4pPr lvl="3" rtl="0">
              <a:buNone/>
              <a:defRPr i="1"/>
            </a:lvl4pPr>
            <a:lvl5pPr lvl="4" rtl="0">
              <a:buNone/>
              <a:defRPr i="1"/>
            </a:lvl5pPr>
            <a:lvl6pPr lvl="5" rtl="0">
              <a:buNone/>
              <a:defRPr i="1"/>
            </a:lvl6pPr>
            <a:lvl7pPr lvl="6" rtl="0">
              <a:buNone/>
              <a:defRPr i="1"/>
            </a:lvl7pPr>
            <a:lvl8pPr lvl="7" rtl="0">
              <a:buNone/>
              <a:defRPr i="1"/>
            </a:lvl8pPr>
            <a:lvl9pPr lvl="8" rtl="0">
              <a:buNone/>
              <a:defRPr i="1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2" name="Google Shape;52;p10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solidFill>
            <a:srgbClr val="5E2028"/>
          </a:solidFill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1138950" y="3764300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/>
          <p:nvPr/>
        </p:nvSpPr>
        <p:spPr>
          <a:xfrm>
            <a:off x="0" y="4768075"/>
            <a:ext cx="91440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Little Minions at CAA: Florian Thiery @fthierygeo &amp; Ronald Visser @RonaldMVisser &amp; Moritz Mennenga @MennengaMoritz || Little Minions @CaaLittleMinion</a:t>
            </a:r>
            <a:endParaRPr sz="800"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5" name="Google Shape;5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91275" y="2274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2 1">
  <p:cSld name="BLANK_1_2_1">
    <p:bg>
      <p:bgPr>
        <a:solidFill>
          <a:srgbClr val="F0E68C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5E2028"/>
                </a:solidFill>
              </a:defRPr>
            </a:lvl1pPr>
            <a:lvl2pPr lvl="1" rtl="0">
              <a:buNone/>
              <a:defRPr>
                <a:solidFill>
                  <a:srgbClr val="5E2028"/>
                </a:solidFill>
              </a:defRPr>
            </a:lvl2pPr>
            <a:lvl3pPr lvl="2" rtl="0">
              <a:buNone/>
              <a:defRPr>
                <a:solidFill>
                  <a:srgbClr val="5E2028"/>
                </a:solidFill>
              </a:defRPr>
            </a:lvl3pPr>
            <a:lvl4pPr lvl="3" rtl="0">
              <a:buNone/>
              <a:defRPr>
                <a:solidFill>
                  <a:srgbClr val="5E2028"/>
                </a:solidFill>
              </a:defRPr>
            </a:lvl4pPr>
            <a:lvl5pPr lvl="4" rtl="0">
              <a:buNone/>
              <a:defRPr>
                <a:solidFill>
                  <a:srgbClr val="5E2028"/>
                </a:solidFill>
              </a:defRPr>
            </a:lvl5pPr>
            <a:lvl6pPr lvl="5" rtl="0">
              <a:buNone/>
              <a:defRPr>
                <a:solidFill>
                  <a:srgbClr val="5E2028"/>
                </a:solidFill>
              </a:defRPr>
            </a:lvl6pPr>
            <a:lvl7pPr lvl="6" rtl="0">
              <a:buNone/>
              <a:defRPr>
                <a:solidFill>
                  <a:srgbClr val="5E2028"/>
                </a:solidFill>
              </a:defRPr>
            </a:lvl7pPr>
            <a:lvl8pPr lvl="7" rtl="0">
              <a:buNone/>
              <a:defRPr>
                <a:solidFill>
                  <a:srgbClr val="5E2028"/>
                </a:solidFill>
              </a:defRPr>
            </a:lvl8pPr>
            <a:lvl9pPr lvl="8" rtl="0">
              <a:buNone/>
              <a:defRPr>
                <a:solidFill>
                  <a:srgbClr val="5E202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/>
          <p:nvPr/>
        </p:nvSpPr>
        <p:spPr>
          <a:xfrm>
            <a:off x="0" y="4768075"/>
            <a:ext cx="91440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Little Minions at CAA: Florian Thiery @fthierygeo &amp; Ronald Visser @RonaldMVisser &amp; Moritz Mennenga @MennengaMoritz || Little Minions @CaaLittleMinion</a:t>
            </a:r>
            <a:endParaRPr sz="800"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" name="Google Shape;6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91275" y="2274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1">
  <p:cSld name="BLANK_1_1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63" name="Google Shape;63;p12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2"/>
          <p:cNvSpPr txBox="1"/>
          <p:nvPr/>
        </p:nvSpPr>
        <p:spPr>
          <a:xfrm>
            <a:off x="0" y="4768075"/>
            <a:ext cx="91440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Little Minions at CAA: Florian Thiery @fthierygeo &amp; Ronald Visser @RonaldMVisser &amp; Moritz Mennenga @MennengaMoritz || Little Minions @CaaLittleMinion</a:t>
            </a:r>
            <a:endParaRPr sz="800"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5" name="Google Shape;6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91275" y="2274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1 2">
  <p:cSld name="BLANK_1_1_2">
    <p:bg>
      <p:bgPr>
        <a:solidFill>
          <a:srgbClr val="000000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0" y="4768075"/>
            <a:ext cx="91440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SPARQLING Ogham stones: Sophie Schmidt </a:t>
            </a:r>
            <a:r>
              <a:rPr lang="en" sz="800" i="1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s.c.schmidt@uni-koeln.de</a:t>
            </a: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@idhrenil &amp; Florian Thiery </a:t>
            </a:r>
            <a:r>
              <a:rPr lang="en" sz="800" i="1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rse@fthiery.de</a:t>
            </a: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@fthierygeo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91275" y="22747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1 1">
  <p:cSld name="BLANK_1_1_1">
    <p:bg>
      <p:bgPr>
        <a:solidFill>
          <a:srgbClr val="FFFFFF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200" lvl="0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1pPr>
            <a:lvl2pPr marL="914400" lvl="1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2pPr>
            <a:lvl3pPr marL="1371600" lvl="2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3pPr>
            <a:lvl4pPr marL="1828800" lvl="3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4pPr>
            <a:lvl5pPr marL="2286000" lvl="4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666750" y="2652713"/>
            <a:ext cx="78105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1pPr>
            <a:lvl2pPr marL="91440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2pPr>
            <a:lvl3pPr marL="137160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3pPr>
            <a:lvl4pPr marL="182880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4pPr>
            <a:lvl5pPr marL="228600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>
  <p:cSld name="Photo - Horizontal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>
            <a:spLocks noGrp="1"/>
          </p:cNvSpPr>
          <p:nvPr>
            <p:ph type="pic" idx="2"/>
          </p:nvPr>
        </p:nvSpPr>
        <p:spPr>
          <a:xfrm>
            <a:off x="1172238" y="252413"/>
            <a:ext cx="68010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238125" y="3543300"/>
            <a:ext cx="86679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238125" y="4319588"/>
            <a:ext cx="86679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1pPr>
            <a:lvl2pPr marL="91440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2pPr>
            <a:lvl3pPr marL="137160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3pPr>
            <a:lvl4pPr marL="182880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4pPr>
            <a:lvl5pPr marL="228600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>
            <a:spLocks noGrp="1"/>
          </p:cNvSpPr>
          <p:nvPr>
            <p:ph type="pic" idx="2"/>
          </p:nvPr>
        </p:nvSpPr>
        <p:spPr>
          <a:xfrm>
            <a:off x="4938713" y="357188"/>
            <a:ext cx="3571800" cy="4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619125" y="357188"/>
            <a:ext cx="3833700" cy="2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 Light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body" idx="1"/>
          </p:nvPr>
        </p:nvSpPr>
        <p:spPr>
          <a:xfrm>
            <a:off x="619125" y="2509838"/>
            <a:ext cx="3833700" cy="21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1pPr>
            <a:lvl2pPr marL="91440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2pPr>
            <a:lvl3pPr marL="137160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3pPr>
            <a:lvl4pPr marL="182880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4pPr>
            <a:lvl5pPr marL="228600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Helvetica Neue Light"/>
              <a:buNone/>
              <a:defRPr sz="1700"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>
            <a:spLocks noGrp="1"/>
          </p:cNvSpPr>
          <p:nvPr>
            <p:ph type="pic" idx="2"/>
          </p:nvPr>
        </p:nvSpPr>
        <p:spPr>
          <a:xfrm>
            <a:off x="4938713" y="1181100"/>
            <a:ext cx="3571800" cy="3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body" idx="1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200" lvl="0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Helvetica Neue Light"/>
              <a:buChar char="•"/>
              <a:defRPr sz="1700"/>
            </a:lvl1pPr>
            <a:lvl2pPr marL="914400" lvl="1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Helvetica Neue Light"/>
              <a:buChar char="•"/>
              <a:defRPr sz="1700"/>
            </a:lvl2pPr>
            <a:lvl3pPr marL="1371600" lvl="2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Helvetica Neue Light"/>
              <a:buChar char="•"/>
              <a:defRPr sz="1700"/>
            </a:lvl3pPr>
            <a:lvl4pPr marL="1828800" lvl="3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Helvetica Neue Light"/>
              <a:buChar char="•"/>
              <a:defRPr sz="1700"/>
            </a:lvl4pPr>
            <a:lvl5pPr marL="2286000" lvl="4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Helvetica Neue Light"/>
              <a:buChar char="•"/>
              <a:defRPr sz="1700"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633413" y="666750"/>
            <a:ext cx="7877100" cy="38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200" lvl="0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1pPr>
            <a:lvl2pPr marL="914400" lvl="1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2pPr>
            <a:lvl3pPr marL="1371600" lvl="2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3pPr>
            <a:lvl4pPr marL="1828800" lvl="3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4pPr>
            <a:lvl5pPr marL="2286000" lvl="4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>
            <a:spLocks noGrp="1"/>
          </p:cNvSpPr>
          <p:nvPr>
            <p:ph type="pic" idx="2"/>
          </p:nvPr>
        </p:nvSpPr>
        <p:spPr>
          <a:xfrm>
            <a:off x="5910263" y="2576513"/>
            <a:ext cx="2776500" cy="2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2" name="Google Shape;112;p25"/>
          <p:cNvSpPr>
            <a:spLocks noGrp="1"/>
          </p:cNvSpPr>
          <p:nvPr>
            <p:ph type="pic" idx="3"/>
          </p:nvPr>
        </p:nvSpPr>
        <p:spPr>
          <a:xfrm>
            <a:off x="5910263" y="357188"/>
            <a:ext cx="2776500" cy="2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3" name="Google Shape;113;p25"/>
          <p:cNvSpPr>
            <a:spLocks noGrp="1"/>
          </p:cNvSpPr>
          <p:nvPr>
            <p:ph type="pic" idx="4"/>
          </p:nvPr>
        </p:nvSpPr>
        <p:spPr>
          <a:xfrm>
            <a:off x="452438" y="357188"/>
            <a:ext cx="5315100" cy="4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body" idx="1"/>
          </p:nvPr>
        </p:nvSpPr>
        <p:spPr>
          <a:xfrm>
            <a:off x="895350" y="3357563"/>
            <a:ext cx="73581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 Light"/>
              <a:buNone/>
              <a:defRPr sz="1400" i="1"/>
            </a:lvl1pPr>
            <a:lvl2pPr marL="914400" lvl="1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2pPr>
            <a:lvl3pPr marL="1371600" lvl="2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3pPr>
            <a:lvl4pPr marL="1828800" lvl="3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4pPr>
            <a:lvl5pPr marL="2286000" lvl="4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2"/>
          </p:nvPr>
        </p:nvSpPr>
        <p:spPr>
          <a:xfrm>
            <a:off x="895350" y="2266950"/>
            <a:ext cx="7358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None/>
              <a:defRPr/>
            </a:lvl1pPr>
            <a:lvl2pPr marL="914400" lvl="1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2pPr>
            <a:lvl3pPr marL="1371600" lvl="2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3pPr>
            <a:lvl4pPr marL="1828800" lvl="3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4pPr>
            <a:lvl5pPr marL="2286000" lvl="4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5pPr>
            <a:lvl6pPr marL="2743200" lvl="5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algn="ctr" rtl="0">
              <a:buNone/>
              <a:defRPr sz="1300"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200" marR="0" lvl="0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•"/>
              <a:defRPr sz="2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 sz="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2021.caaconference.org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bellerophons-pegasus.github.io/lobib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youtu.be/ywsRcnlQ198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hyperlink" Target="https://youtu.be/KIyWEFHaG5A" TargetMode="Externa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hyperlink" Target="http://academic-meta-tool.xyz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github.com/RGZM/alligator" TargetMode="External"/><Relationship Id="rId5" Type="http://schemas.openxmlformats.org/officeDocument/2006/relationships/hyperlink" Target="https://youtu.be/X7mwRToJZbA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hyperlink" Target="https://youtu.be/zhD2bI3K66A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hyperlink" Target="https://plugins.qgis.org/plugins/profileAA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github.com/ISAAKiel/profileAAR" TargetMode="External"/><Relationship Id="rId5" Type="http://schemas.openxmlformats.org/officeDocument/2006/relationships/hyperlink" Target="https://youtu.be/SgVIP3lF7m8" TargetMode="Externa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pixabay.co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28"/>
          <p:cNvGrpSpPr/>
          <p:nvPr/>
        </p:nvGrpSpPr>
        <p:grpSpPr>
          <a:xfrm rot="-7746076">
            <a:off x="8143577" y="2903388"/>
            <a:ext cx="739249" cy="715808"/>
            <a:chOff x="0" y="0"/>
            <a:chExt cx="1971413" cy="1908900"/>
          </a:xfrm>
        </p:grpSpPr>
        <p:sp>
          <p:nvSpPr>
            <p:cNvPr id="127" name="Google Shape;127;p28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15B5A2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8" name="Google Shape;128;p28"/>
            <p:cNvSpPr/>
            <p:nvPr/>
          </p:nvSpPr>
          <p:spPr>
            <a:xfrm>
              <a:off x="908513" y="0"/>
              <a:ext cx="1062900" cy="190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29" name="Google Shape;129;p28"/>
          <p:cNvSpPr/>
          <p:nvPr/>
        </p:nvSpPr>
        <p:spPr>
          <a:xfrm>
            <a:off x="5056462" y="838166"/>
            <a:ext cx="715800" cy="715800"/>
          </a:xfrm>
          <a:prstGeom prst="ellipse">
            <a:avLst/>
          </a:prstGeom>
          <a:solidFill>
            <a:srgbClr val="D9B21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130" name="Google Shape;130;p28"/>
          <p:cNvGrpSpPr/>
          <p:nvPr/>
        </p:nvGrpSpPr>
        <p:grpSpPr>
          <a:xfrm>
            <a:off x="6434775" y="745250"/>
            <a:ext cx="672887" cy="672887"/>
            <a:chOff x="0" y="0"/>
            <a:chExt cx="1908900" cy="1908900"/>
          </a:xfrm>
        </p:grpSpPr>
        <p:sp>
          <p:nvSpPr>
            <p:cNvPr id="131" name="Google Shape;131;p28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EB647F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2" name="Google Shape;132;p28"/>
            <p:cNvSpPr/>
            <p:nvPr/>
          </p:nvSpPr>
          <p:spPr>
            <a:xfrm>
              <a:off x="222101" y="222101"/>
              <a:ext cx="1464900" cy="1464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33" name="Google Shape;133;p28"/>
          <p:cNvSpPr/>
          <p:nvPr/>
        </p:nvSpPr>
        <p:spPr>
          <a:xfrm>
            <a:off x="4382350" y="1383367"/>
            <a:ext cx="263100" cy="263100"/>
          </a:xfrm>
          <a:prstGeom prst="ellipse">
            <a:avLst/>
          </a:prstGeom>
          <a:solidFill>
            <a:srgbClr val="A449A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4" name="Google Shape;134;p28"/>
          <p:cNvSpPr/>
          <p:nvPr/>
        </p:nvSpPr>
        <p:spPr>
          <a:xfrm>
            <a:off x="8565779" y="2268472"/>
            <a:ext cx="302700" cy="302700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5" name="Google Shape;135;p28"/>
          <p:cNvSpPr/>
          <p:nvPr/>
        </p:nvSpPr>
        <p:spPr>
          <a:xfrm>
            <a:off x="2717800" y="2718420"/>
            <a:ext cx="431100" cy="431100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36" name="Google Shape;136;p28"/>
          <p:cNvPicPr preferRelativeResize="0"/>
          <p:nvPr/>
        </p:nvPicPr>
        <p:blipFill rotWithShape="1">
          <a:blip r:embed="rId3">
            <a:alphaModFix/>
          </a:blip>
          <a:srcRect l="23028" t="28444" r="21893" b="28444"/>
          <a:stretch/>
        </p:blipFill>
        <p:spPr>
          <a:xfrm>
            <a:off x="368775" y="235025"/>
            <a:ext cx="3610333" cy="943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28"/>
          <p:cNvGrpSpPr/>
          <p:nvPr/>
        </p:nvGrpSpPr>
        <p:grpSpPr>
          <a:xfrm rot="-3003098">
            <a:off x="1912904" y="3034258"/>
            <a:ext cx="748847" cy="715878"/>
            <a:chOff x="0" y="0"/>
            <a:chExt cx="1996813" cy="1908900"/>
          </a:xfrm>
        </p:grpSpPr>
        <p:sp>
          <p:nvSpPr>
            <p:cNvPr id="138" name="Google Shape;138;p28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D9B216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9" name="Google Shape;139;p28"/>
            <p:cNvSpPr/>
            <p:nvPr/>
          </p:nvSpPr>
          <p:spPr>
            <a:xfrm>
              <a:off x="222101" y="222101"/>
              <a:ext cx="1464900" cy="1464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0" name="Google Shape;140;p28"/>
            <p:cNvSpPr/>
            <p:nvPr/>
          </p:nvSpPr>
          <p:spPr>
            <a:xfrm>
              <a:off x="933913" y="0"/>
              <a:ext cx="1062900" cy="190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41" name="Google Shape;141;p28"/>
          <p:cNvSpPr/>
          <p:nvPr/>
        </p:nvSpPr>
        <p:spPr>
          <a:xfrm>
            <a:off x="220125" y="2748725"/>
            <a:ext cx="2030100" cy="7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</p:txBody>
      </p:sp>
      <p:grpSp>
        <p:nvGrpSpPr>
          <p:cNvPr id="142" name="Google Shape;142;p28"/>
          <p:cNvGrpSpPr/>
          <p:nvPr/>
        </p:nvGrpSpPr>
        <p:grpSpPr>
          <a:xfrm>
            <a:off x="535388" y="3725563"/>
            <a:ext cx="994050" cy="994050"/>
            <a:chOff x="0" y="0"/>
            <a:chExt cx="2650800" cy="2650800"/>
          </a:xfrm>
        </p:grpSpPr>
        <p:sp>
          <p:nvSpPr>
            <p:cNvPr id="143" name="Google Shape;143;p28"/>
            <p:cNvSpPr/>
            <p:nvPr/>
          </p:nvSpPr>
          <p:spPr>
            <a:xfrm>
              <a:off x="0" y="0"/>
              <a:ext cx="2650800" cy="2650800"/>
            </a:xfrm>
            <a:prstGeom prst="ellipse">
              <a:avLst/>
            </a:prstGeom>
            <a:solidFill>
              <a:srgbClr val="A449A6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4" name="Google Shape;144;p28"/>
            <p:cNvSpPr/>
            <p:nvPr/>
          </p:nvSpPr>
          <p:spPr>
            <a:xfrm>
              <a:off x="308409" y="308409"/>
              <a:ext cx="2034000" cy="2034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45" name="Google Shape;145;p28"/>
          <p:cNvSpPr/>
          <p:nvPr/>
        </p:nvSpPr>
        <p:spPr>
          <a:xfrm>
            <a:off x="8464155" y="230571"/>
            <a:ext cx="431100" cy="431100"/>
          </a:xfrm>
          <a:prstGeom prst="ellipse">
            <a:avLst/>
          </a:prstGeom>
          <a:solidFill>
            <a:srgbClr val="D9B21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" name="Google Shape;146;p28"/>
          <p:cNvSpPr/>
          <p:nvPr/>
        </p:nvSpPr>
        <p:spPr>
          <a:xfrm>
            <a:off x="3944287" y="2682553"/>
            <a:ext cx="263100" cy="263100"/>
          </a:xfrm>
          <a:prstGeom prst="ellipse">
            <a:avLst/>
          </a:prstGeom>
          <a:solidFill>
            <a:srgbClr val="EB647F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7" name="Google Shape;147;p28"/>
          <p:cNvSpPr/>
          <p:nvPr/>
        </p:nvSpPr>
        <p:spPr>
          <a:xfrm rot="6328970">
            <a:off x="7378925" y="227816"/>
            <a:ext cx="668666" cy="668666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8" name="Google Shape;148;p28"/>
          <p:cNvSpPr/>
          <p:nvPr/>
        </p:nvSpPr>
        <p:spPr>
          <a:xfrm rot="6329940">
            <a:off x="5831481" y="646795"/>
            <a:ext cx="513057" cy="513057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9" name="Google Shape;149;p28"/>
          <p:cNvSpPr/>
          <p:nvPr/>
        </p:nvSpPr>
        <p:spPr>
          <a:xfrm rot="6328184">
            <a:off x="3761585" y="2616876"/>
            <a:ext cx="372287" cy="6686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150" name="Google Shape;150;p28"/>
          <p:cNvGrpSpPr/>
          <p:nvPr/>
        </p:nvGrpSpPr>
        <p:grpSpPr>
          <a:xfrm>
            <a:off x="2214025" y="4010283"/>
            <a:ext cx="966587" cy="963039"/>
            <a:chOff x="6451400" y="2571183"/>
            <a:chExt cx="966587" cy="963039"/>
          </a:xfrm>
        </p:grpSpPr>
        <p:sp>
          <p:nvSpPr>
            <p:cNvPr id="151" name="Google Shape;151;p28"/>
            <p:cNvSpPr/>
            <p:nvPr/>
          </p:nvSpPr>
          <p:spPr>
            <a:xfrm rot="-8353217">
              <a:off x="6612008" y="2728243"/>
              <a:ext cx="668756" cy="668756"/>
            </a:xfrm>
            <a:prstGeom prst="ellipse">
              <a:avLst/>
            </a:prstGeom>
            <a:solidFill>
              <a:srgbClr val="73246D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52" name="Google Shape;152;p28"/>
            <p:cNvSpPr/>
            <p:nvPr/>
          </p:nvSpPr>
          <p:spPr>
            <a:xfrm rot="-8354551">
              <a:off x="6689575" y="2805896"/>
              <a:ext cx="513281" cy="51328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53" name="Google Shape;153;p28"/>
            <p:cNvSpPr/>
            <p:nvPr/>
          </p:nvSpPr>
          <p:spPr>
            <a:xfrm rot="-8354907">
              <a:off x="6624673" y="2611504"/>
              <a:ext cx="372254" cy="6687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54" name="Google Shape;154;p28"/>
          <p:cNvSpPr txBox="1">
            <a:spLocks noGrp="1"/>
          </p:cNvSpPr>
          <p:nvPr>
            <p:ph type="ctrTitle" idx="4294967295"/>
          </p:nvPr>
        </p:nvSpPr>
        <p:spPr>
          <a:xfrm>
            <a:off x="3193500" y="3384475"/>
            <a:ext cx="5555100" cy="1222500"/>
          </a:xfrm>
          <a:prstGeom prst="rect">
            <a:avLst/>
          </a:prstGeom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>
                <a:latin typeface="Libre Franklin"/>
                <a:ea typeface="Libre Franklin"/>
                <a:cs typeface="Libre Franklin"/>
                <a:sym typeface="Libre Franklin"/>
              </a:rPr>
              <a:t>Little Minions in Archaeology </a:t>
            </a:r>
            <a:endParaRPr sz="1700" b="1" dirty="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 dirty="0">
                <a:latin typeface="Libre Franklin"/>
                <a:ea typeface="Libre Franklin"/>
                <a:cs typeface="Libre Franklin"/>
                <a:sym typeface="Libre Franklin"/>
              </a:rPr>
              <a:t>An open space for RSE software and small scripts in digital archaeology</a:t>
            </a:r>
            <a:endParaRPr sz="700" i="1" dirty="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5" name="Google Shape;15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6176" y="4695944"/>
            <a:ext cx="994050" cy="35358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/>
          <p:nvPr/>
        </p:nvSpPr>
        <p:spPr>
          <a:xfrm>
            <a:off x="368775" y="1418127"/>
            <a:ext cx="20301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Florian Thiery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Ronald Visser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Moritz Mennenga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SORSE | 2021</a:t>
            </a:r>
            <a:b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</a:b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3rd March 2021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7750" y="1446798"/>
            <a:ext cx="3892175" cy="19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8228" y="2010624"/>
            <a:ext cx="1139577" cy="4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 txBox="1"/>
          <p:nvPr/>
        </p:nvSpPr>
        <p:spPr>
          <a:xfrm rot="-1722">
            <a:off x="3269062" y="244377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>
              <a:solidFill>
                <a:srgbClr val="EFEFEF"/>
              </a:solidFill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5980788" y="33202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9825" y="4569535"/>
            <a:ext cx="2816350" cy="30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67" name="Google Shape;167;p29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We are the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-  small self-made scripts, home-grown small applications and small hardware devices - which help archaeologists in their daily work.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9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171" name="Google Shape;171;p29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77" name="Google Shape;177;p30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We often reduce the workload or optimise workflows, but we are not often presented to the outside world and the research community.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181" name="Google Shape;181;p30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87" name="Google Shape;187;p31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Researchers generally focus on presenting the results of research and silently use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to generate these, without not even pointing to them.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191" name="Google Shape;191;p31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97" name="Google Shape;197;p32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We see, that in archaeology, research software is underrepresented in conference talks as well as in research publications.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01" name="Google Shape;201;p32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07" name="Google Shape;207;p33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Let us promote us as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in the RSE and domain specific research communities to make us visible!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08" name="Google Shape;2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3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11" name="Google Shape;211;p33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17" name="Google Shape;217;p34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The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7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were  created as “Working Group” at the Computer Applications &amp; Quantitative Methods in Archaeology (CAA).</a:t>
            </a:r>
            <a:endParaRPr sz="17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4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21" name="Google Shape;221;p34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27" name="Google Shape;227;p35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Human helpers organise a session that focus on us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and invite researchers to share their little helpers, so that the scientific community may benefit.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28" name="Google Shape;22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31" name="Google Shape;231;p35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37" name="Google Shape;237;p36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In such a “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Minion Session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” we are focussing on lightning talks - aka “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Minion Talks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” - where a wide range of tools are shared.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38" name="Google Shape;23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6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41" name="Google Shape;241;p36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47" name="Google Shape;247;p37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Each “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Minion Talk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” explains the innovative character and mode of operation of the digital tool.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48" name="Google Shape;24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7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51" name="Google Shape;251;p37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57" name="Google Shape;257;p38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We love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Open Science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and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Open Source Software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!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8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61" name="Google Shape;261;p38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67" name="Google Shape;267;p39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Our aim is that all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are non-proprietary as well as open and freely available on e.g. GitHub, GitLab.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68" name="Google Shape;26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9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71" name="Google Shape;271;p39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77" name="Google Shape;277;p40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This are some cool 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from the last CAA conferences. The next CAA conference will be held virtual on 14-18 June 2021.</a:t>
            </a:r>
            <a:endParaRPr sz="1000" i="1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78" name="Google Shape;27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2588" y="1302724"/>
            <a:ext cx="2626734" cy="86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0"/>
          <p:cNvSpPr txBox="1"/>
          <p:nvPr/>
        </p:nvSpPr>
        <p:spPr>
          <a:xfrm>
            <a:off x="669000" y="2169575"/>
            <a:ext cx="357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i="1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5"/>
              </a:rPr>
              <a:t>https://2021.caaconference.org</a:t>
            </a:r>
            <a:endParaRPr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sp>
        <p:nvSpPr>
          <p:cNvPr id="281" name="Google Shape;281;p40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287" name="Google Shape;28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203" y="1245275"/>
            <a:ext cx="1886150" cy="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9499" y="765450"/>
            <a:ext cx="1177549" cy="4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2722" y="573600"/>
            <a:ext cx="3657600" cy="365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/>
          <p:nvPr/>
        </p:nvSpPr>
        <p:spPr>
          <a:xfrm>
            <a:off x="664225" y="2526175"/>
            <a:ext cx="3968100" cy="1653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94F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A Linked and Open Bibliography for Aegean Glyptic in the Bronze Age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Martina Trognitz (CAA 2019)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https://youtu.be/ywsRcnlQ198</a:t>
            </a: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1" name="Google Shape;291;p41"/>
          <p:cNvSpPr txBox="1"/>
          <p:nvPr/>
        </p:nvSpPr>
        <p:spPr>
          <a:xfrm>
            <a:off x="4753725" y="4231200"/>
            <a:ext cx="3855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7"/>
              </a:rPr>
              <a:t>https://bellerophons-pegasus.github.io/lobib/</a:t>
            </a:r>
            <a:r>
              <a:rPr lang="en" sz="1000" dirty="0"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</a:t>
            </a:r>
            <a:endParaRPr sz="1000"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sp>
        <p:nvSpPr>
          <p:cNvPr id="292" name="Google Shape;292;p41"/>
          <p:cNvSpPr txBox="1"/>
          <p:nvPr/>
        </p:nvSpPr>
        <p:spPr>
          <a:xfrm rot="-1722">
            <a:off x="2049312" y="6217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293" name="Google Shape;293;p41"/>
          <p:cNvSpPr txBox="1"/>
          <p:nvPr/>
        </p:nvSpPr>
        <p:spPr>
          <a:xfrm>
            <a:off x="2065225" y="2156725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99" name="Google Shape;2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203" y="1245275"/>
            <a:ext cx="1886150" cy="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9499" y="765450"/>
            <a:ext cx="1177549" cy="4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2"/>
          <p:cNvSpPr/>
          <p:nvPr/>
        </p:nvSpPr>
        <p:spPr>
          <a:xfrm>
            <a:off x="664225" y="2526175"/>
            <a:ext cx="3968100" cy="1653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94F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My little text mining minion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Ronald Visser (CAA 2019)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https://youtu.be/KIyWEFHaG5A</a:t>
            </a: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2" name="Google Shape;30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2725" y="1834849"/>
            <a:ext cx="3657599" cy="147379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2"/>
          <p:cNvSpPr txBox="1"/>
          <p:nvPr/>
        </p:nvSpPr>
        <p:spPr>
          <a:xfrm rot="-1722">
            <a:off x="2049312" y="6217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04" name="Google Shape;304;p42"/>
          <p:cNvSpPr txBox="1"/>
          <p:nvPr/>
        </p:nvSpPr>
        <p:spPr>
          <a:xfrm>
            <a:off x="2065225" y="2156725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310" name="Google Shape;31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203" y="1245275"/>
            <a:ext cx="1886150" cy="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9499" y="765450"/>
            <a:ext cx="1177549" cy="4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3"/>
          <p:cNvSpPr/>
          <p:nvPr/>
        </p:nvSpPr>
        <p:spPr>
          <a:xfrm>
            <a:off x="664225" y="2526175"/>
            <a:ext cx="3968100" cy="1653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94F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Taming Time Tools: Alligator and Academic Meta Tool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Florian Thiery, Allard Mees (CAA 2019)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https://youtu.be/X7mwRToJZbA</a:t>
            </a: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p43"/>
          <p:cNvSpPr txBox="1"/>
          <p:nvPr/>
        </p:nvSpPr>
        <p:spPr>
          <a:xfrm>
            <a:off x="4748800" y="4158750"/>
            <a:ext cx="3855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6"/>
              </a:rPr>
              <a:t>https://github.com/RGZM/alligator</a:t>
            </a:r>
            <a:endParaRPr sz="1000"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7"/>
              </a:rPr>
              <a:t>http://academic-meta-tool.xyz</a:t>
            </a:r>
            <a:r>
              <a:rPr lang="en" sz="1000" dirty="0"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 </a:t>
            </a:r>
            <a:endParaRPr sz="1000"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14" name="Google Shape;314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05001" y="646050"/>
            <a:ext cx="2743200" cy="102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05000" y="1830325"/>
            <a:ext cx="2743200" cy="221742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3"/>
          <p:cNvSpPr txBox="1"/>
          <p:nvPr/>
        </p:nvSpPr>
        <p:spPr>
          <a:xfrm rot="-1722">
            <a:off x="2049312" y="6217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17" name="Google Shape;317;p43"/>
          <p:cNvSpPr txBox="1"/>
          <p:nvPr/>
        </p:nvSpPr>
        <p:spPr>
          <a:xfrm>
            <a:off x="2065225" y="2156725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323" name="Google Shape;32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203" y="1245275"/>
            <a:ext cx="1886150" cy="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9499" y="765450"/>
            <a:ext cx="1177549" cy="4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4"/>
          <p:cNvSpPr/>
          <p:nvPr/>
        </p:nvSpPr>
        <p:spPr>
          <a:xfrm>
            <a:off x="664225" y="2526175"/>
            <a:ext cx="3968100" cy="1653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94F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Serial, fast and low cost 3D pottery</a:t>
            </a:r>
            <a:br>
              <a:rPr lang="en" b="1">
                <a:latin typeface="Raleway"/>
                <a:ea typeface="Raleway"/>
                <a:cs typeface="Raleway"/>
                <a:sym typeface="Raleway"/>
              </a:rPr>
            </a:br>
            <a:r>
              <a:rPr lang="en" b="1">
                <a:latin typeface="Raleway"/>
                <a:ea typeface="Raleway"/>
                <a:cs typeface="Raleway"/>
                <a:sym typeface="Raleway"/>
              </a:rPr>
              <a:t>on site documentation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Fanet Göttlich (CAA 2019)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https://youtu.be/zhD2bI3K66A</a:t>
            </a: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6" name="Google Shape;32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7778" y="764675"/>
            <a:ext cx="2743201" cy="1275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7775" y="2040261"/>
            <a:ext cx="2743199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47775" y="3103249"/>
            <a:ext cx="2743201" cy="127558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4"/>
          <p:cNvSpPr txBox="1"/>
          <p:nvPr/>
        </p:nvSpPr>
        <p:spPr>
          <a:xfrm rot="-1722">
            <a:off x="2049312" y="6217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30" name="Google Shape;330;p44"/>
          <p:cNvSpPr txBox="1"/>
          <p:nvPr/>
        </p:nvSpPr>
        <p:spPr>
          <a:xfrm>
            <a:off x="2065225" y="2156725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336" name="Google Shape;33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203" y="1245275"/>
            <a:ext cx="1886150" cy="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9499" y="765450"/>
            <a:ext cx="1177549" cy="4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5"/>
          <p:cNvSpPr/>
          <p:nvPr/>
        </p:nvSpPr>
        <p:spPr>
          <a:xfrm>
            <a:off x="664225" y="2526175"/>
            <a:ext cx="3968100" cy="1653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94F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profileAAR – a small tool helping to</a:t>
            </a:r>
            <a:br>
              <a:rPr lang="en" b="1">
                <a:latin typeface="Raleway"/>
                <a:ea typeface="Raleway"/>
                <a:cs typeface="Raleway"/>
                <a:sym typeface="Raleway"/>
              </a:rPr>
            </a:br>
            <a:r>
              <a:rPr lang="en" b="1">
                <a:latin typeface="Raleway"/>
                <a:ea typeface="Raleway"/>
                <a:cs typeface="Raleway"/>
                <a:sym typeface="Raleway"/>
              </a:rPr>
              <a:t>rectify archaeological profiles in QGIS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Moritz Mennenga (CAA 2018/2019)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https://youtu.be/SgVIP3lF7m8</a:t>
            </a: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9" name="Google Shape;339;p45"/>
          <p:cNvSpPr txBox="1"/>
          <p:nvPr/>
        </p:nvSpPr>
        <p:spPr>
          <a:xfrm>
            <a:off x="4748800" y="3241275"/>
            <a:ext cx="3855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6"/>
              </a:rPr>
              <a:t>https://github.com/ISAAKiel/profileAAR</a:t>
            </a:r>
            <a:endParaRPr sz="1000"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  <a:hlinkClick r:id="rId7"/>
              </a:rPr>
              <a:t>https://plugins.qgis.org/plugins/profileAAR/</a:t>
            </a:r>
            <a:r>
              <a:rPr lang="en" sz="1000" dirty="0"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  </a:t>
            </a:r>
            <a:endParaRPr sz="1000" dirty="0"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40" name="Google Shape;340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47800" y="1245273"/>
            <a:ext cx="3657599" cy="19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5"/>
          <p:cNvSpPr txBox="1"/>
          <p:nvPr/>
        </p:nvSpPr>
        <p:spPr>
          <a:xfrm rot="-1722">
            <a:off x="2049312" y="6217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42" name="Google Shape;342;p45"/>
          <p:cNvSpPr txBox="1"/>
          <p:nvPr/>
        </p:nvSpPr>
        <p:spPr>
          <a:xfrm>
            <a:off x="2065225" y="2156725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348" name="Google Shape;348;p46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have we learned?</a:t>
            </a:r>
            <a:endParaRPr sz="2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can you do?</a:t>
            </a:r>
            <a:endParaRPr sz="2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9" name="Google Shape;3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6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52" name="Google Shape;352;p46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358" name="Google Shape;358;p47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Presenting RSE work is important to increase the understanding for digital processes in archaeological research as well as the approvement of RSEs works as scientific research.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59" name="Google Shape;35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7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62" name="Google Shape;362;p47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68" name="Google Shape;368;p48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Short lightning talks in combination with “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spontaneous stand up minions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” create a dynamic and casual atmosphere.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69" name="Google Shape;36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8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72" name="Google Shape;372;p48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78" name="Google Shape;378;p49"/>
          <p:cNvSpPr/>
          <p:nvPr/>
        </p:nvSpPr>
        <p:spPr>
          <a:xfrm flipH="1">
            <a:off x="4188100" y="948225"/>
            <a:ext cx="4355700" cy="2811600"/>
          </a:xfrm>
          <a:prstGeom prst="wedgeEllipseCallout">
            <a:avLst>
              <a:gd name="adj1" fmla="val 84331"/>
              <a:gd name="adj2" fmla="val 40072"/>
            </a:avLst>
          </a:prstGeom>
          <a:solidFill>
            <a:srgbClr val="F0E68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What can you do? Create your own “</a:t>
            </a:r>
            <a:r>
              <a:rPr lang="en" sz="1700" b="1" dirty="0">
                <a:solidFill>
                  <a:srgbClr val="73246D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Little Minions</a:t>
            </a:r>
            <a:r>
              <a:rPr lang="en" sz="1600" dirty="0">
                <a:solidFill>
                  <a:schemeClr val="dk1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” Session on domain specific scientific conferences!</a:t>
            </a:r>
            <a:endParaRPr sz="1600" dirty="0">
              <a:solidFill>
                <a:schemeClr val="dk1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79" name="Google Shape;37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556250"/>
            <a:ext cx="3807600" cy="1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693" y="1313277"/>
            <a:ext cx="2638500" cy="99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9"/>
          <p:cNvSpPr txBox="1"/>
          <p:nvPr/>
        </p:nvSpPr>
        <p:spPr>
          <a:xfrm rot="-1722">
            <a:off x="1856987" y="2282328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/>
          </a:p>
        </p:txBody>
      </p:sp>
      <p:sp>
        <p:nvSpPr>
          <p:cNvPr id="382" name="Google Shape;382;p49"/>
          <p:cNvSpPr txBox="1"/>
          <p:nvPr/>
        </p:nvSpPr>
        <p:spPr>
          <a:xfrm>
            <a:off x="1872900" y="436870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50"/>
          <p:cNvGrpSpPr/>
          <p:nvPr/>
        </p:nvGrpSpPr>
        <p:grpSpPr>
          <a:xfrm rot="-7746076">
            <a:off x="8143577" y="2903388"/>
            <a:ext cx="739249" cy="715808"/>
            <a:chOff x="0" y="0"/>
            <a:chExt cx="1971413" cy="1908900"/>
          </a:xfrm>
        </p:grpSpPr>
        <p:sp>
          <p:nvSpPr>
            <p:cNvPr id="388" name="Google Shape;388;p50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15B5A2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89" name="Google Shape;389;p50"/>
            <p:cNvSpPr/>
            <p:nvPr/>
          </p:nvSpPr>
          <p:spPr>
            <a:xfrm>
              <a:off x="908513" y="0"/>
              <a:ext cx="1062900" cy="190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390" name="Google Shape;390;p50"/>
          <p:cNvSpPr/>
          <p:nvPr/>
        </p:nvSpPr>
        <p:spPr>
          <a:xfrm>
            <a:off x="5056462" y="838166"/>
            <a:ext cx="715800" cy="715800"/>
          </a:xfrm>
          <a:prstGeom prst="ellipse">
            <a:avLst/>
          </a:prstGeom>
          <a:solidFill>
            <a:srgbClr val="D9B21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391" name="Google Shape;391;p50"/>
          <p:cNvGrpSpPr/>
          <p:nvPr/>
        </p:nvGrpSpPr>
        <p:grpSpPr>
          <a:xfrm>
            <a:off x="6628925" y="973600"/>
            <a:ext cx="672887" cy="672887"/>
            <a:chOff x="0" y="0"/>
            <a:chExt cx="1908900" cy="1908900"/>
          </a:xfrm>
        </p:grpSpPr>
        <p:sp>
          <p:nvSpPr>
            <p:cNvPr id="392" name="Google Shape;392;p50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EB647F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93" name="Google Shape;393;p50"/>
            <p:cNvSpPr/>
            <p:nvPr/>
          </p:nvSpPr>
          <p:spPr>
            <a:xfrm>
              <a:off x="222101" y="222101"/>
              <a:ext cx="1464900" cy="1464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394" name="Google Shape;394;p50"/>
          <p:cNvSpPr/>
          <p:nvPr/>
        </p:nvSpPr>
        <p:spPr>
          <a:xfrm>
            <a:off x="4494975" y="398567"/>
            <a:ext cx="263100" cy="263100"/>
          </a:xfrm>
          <a:prstGeom prst="ellipse">
            <a:avLst/>
          </a:prstGeom>
          <a:solidFill>
            <a:srgbClr val="A449A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5" name="Google Shape;395;p50"/>
          <p:cNvSpPr/>
          <p:nvPr/>
        </p:nvSpPr>
        <p:spPr>
          <a:xfrm>
            <a:off x="8565779" y="2268472"/>
            <a:ext cx="302700" cy="302700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6" name="Google Shape;396;p50"/>
          <p:cNvSpPr/>
          <p:nvPr/>
        </p:nvSpPr>
        <p:spPr>
          <a:xfrm>
            <a:off x="2717800" y="2718420"/>
            <a:ext cx="431100" cy="431100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97" name="Google Shape;397;p50"/>
          <p:cNvPicPr preferRelativeResize="0"/>
          <p:nvPr/>
        </p:nvPicPr>
        <p:blipFill rotWithShape="1">
          <a:blip r:embed="rId3">
            <a:alphaModFix/>
          </a:blip>
          <a:srcRect l="23028" t="28444" r="21893" b="28444"/>
          <a:stretch/>
        </p:blipFill>
        <p:spPr>
          <a:xfrm>
            <a:off x="368775" y="235025"/>
            <a:ext cx="3610333" cy="943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50"/>
          <p:cNvGrpSpPr/>
          <p:nvPr/>
        </p:nvGrpSpPr>
        <p:grpSpPr>
          <a:xfrm rot="-3003098">
            <a:off x="2390629" y="3241533"/>
            <a:ext cx="748847" cy="715878"/>
            <a:chOff x="0" y="0"/>
            <a:chExt cx="1996813" cy="1908900"/>
          </a:xfrm>
        </p:grpSpPr>
        <p:sp>
          <p:nvSpPr>
            <p:cNvPr id="399" name="Google Shape;399;p50"/>
            <p:cNvSpPr/>
            <p:nvPr/>
          </p:nvSpPr>
          <p:spPr>
            <a:xfrm>
              <a:off x="0" y="0"/>
              <a:ext cx="1908900" cy="1908900"/>
            </a:xfrm>
            <a:prstGeom prst="ellipse">
              <a:avLst/>
            </a:prstGeom>
            <a:solidFill>
              <a:srgbClr val="D9B216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0" name="Google Shape;400;p50"/>
            <p:cNvSpPr/>
            <p:nvPr/>
          </p:nvSpPr>
          <p:spPr>
            <a:xfrm>
              <a:off x="222101" y="222101"/>
              <a:ext cx="1464900" cy="1464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1" name="Google Shape;401;p50"/>
            <p:cNvSpPr/>
            <p:nvPr/>
          </p:nvSpPr>
          <p:spPr>
            <a:xfrm>
              <a:off x="933913" y="0"/>
              <a:ext cx="1062900" cy="190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402" name="Google Shape;402;p50"/>
          <p:cNvSpPr/>
          <p:nvPr/>
        </p:nvSpPr>
        <p:spPr>
          <a:xfrm>
            <a:off x="220125" y="2748725"/>
            <a:ext cx="2030100" cy="7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</p:txBody>
      </p:sp>
      <p:grpSp>
        <p:nvGrpSpPr>
          <p:cNvPr id="403" name="Google Shape;403;p50"/>
          <p:cNvGrpSpPr/>
          <p:nvPr/>
        </p:nvGrpSpPr>
        <p:grpSpPr>
          <a:xfrm>
            <a:off x="535388" y="3725563"/>
            <a:ext cx="994050" cy="994050"/>
            <a:chOff x="0" y="0"/>
            <a:chExt cx="2650800" cy="2650800"/>
          </a:xfrm>
        </p:grpSpPr>
        <p:sp>
          <p:nvSpPr>
            <p:cNvPr id="404" name="Google Shape;404;p50"/>
            <p:cNvSpPr/>
            <p:nvPr/>
          </p:nvSpPr>
          <p:spPr>
            <a:xfrm>
              <a:off x="0" y="0"/>
              <a:ext cx="2650800" cy="2650800"/>
            </a:xfrm>
            <a:prstGeom prst="ellipse">
              <a:avLst/>
            </a:prstGeom>
            <a:solidFill>
              <a:srgbClr val="A449A6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5" name="Google Shape;405;p50"/>
            <p:cNvSpPr/>
            <p:nvPr/>
          </p:nvSpPr>
          <p:spPr>
            <a:xfrm>
              <a:off x="308409" y="308409"/>
              <a:ext cx="2034000" cy="2034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406" name="Google Shape;406;p50"/>
          <p:cNvSpPr/>
          <p:nvPr/>
        </p:nvSpPr>
        <p:spPr>
          <a:xfrm>
            <a:off x="8464155" y="230571"/>
            <a:ext cx="431100" cy="431100"/>
          </a:xfrm>
          <a:prstGeom prst="ellipse">
            <a:avLst/>
          </a:prstGeom>
          <a:solidFill>
            <a:srgbClr val="D9B216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7" name="Google Shape;407;p50"/>
          <p:cNvSpPr/>
          <p:nvPr/>
        </p:nvSpPr>
        <p:spPr>
          <a:xfrm>
            <a:off x="6140662" y="575078"/>
            <a:ext cx="263100" cy="263100"/>
          </a:xfrm>
          <a:prstGeom prst="ellipse">
            <a:avLst/>
          </a:prstGeom>
          <a:solidFill>
            <a:srgbClr val="EB647F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8" name="Google Shape;408;p50"/>
          <p:cNvSpPr/>
          <p:nvPr/>
        </p:nvSpPr>
        <p:spPr>
          <a:xfrm rot="6328970">
            <a:off x="7378925" y="227816"/>
            <a:ext cx="668666" cy="668666"/>
          </a:xfrm>
          <a:prstGeom prst="ellipse">
            <a:avLst/>
          </a:prstGeom>
          <a:solidFill>
            <a:srgbClr val="15B5A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9" name="Google Shape;409;p50"/>
          <p:cNvSpPr/>
          <p:nvPr/>
        </p:nvSpPr>
        <p:spPr>
          <a:xfrm rot="6329940">
            <a:off x="5831481" y="646795"/>
            <a:ext cx="513057" cy="513057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B216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D9B21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0" name="Google Shape;410;p50"/>
          <p:cNvSpPr/>
          <p:nvPr/>
        </p:nvSpPr>
        <p:spPr>
          <a:xfrm rot="6328184">
            <a:off x="5957960" y="509401"/>
            <a:ext cx="372287" cy="6686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 Light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411" name="Google Shape;411;p50"/>
          <p:cNvGrpSpPr/>
          <p:nvPr/>
        </p:nvGrpSpPr>
        <p:grpSpPr>
          <a:xfrm>
            <a:off x="2214025" y="4010283"/>
            <a:ext cx="966587" cy="963039"/>
            <a:chOff x="6451400" y="2571183"/>
            <a:chExt cx="966587" cy="963039"/>
          </a:xfrm>
        </p:grpSpPr>
        <p:sp>
          <p:nvSpPr>
            <p:cNvPr id="412" name="Google Shape;412;p50"/>
            <p:cNvSpPr/>
            <p:nvPr/>
          </p:nvSpPr>
          <p:spPr>
            <a:xfrm rot="-8353217">
              <a:off x="6612008" y="2728243"/>
              <a:ext cx="668756" cy="668756"/>
            </a:xfrm>
            <a:prstGeom prst="ellipse">
              <a:avLst/>
            </a:prstGeom>
            <a:solidFill>
              <a:srgbClr val="73246D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13" name="Google Shape;413;p50"/>
            <p:cNvSpPr/>
            <p:nvPr/>
          </p:nvSpPr>
          <p:spPr>
            <a:xfrm rot="-8354551">
              <a:off x="6689575" y="2805896"/>
              <a:ext cx="513281" cy="51328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9B216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D9B21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14" name="Google Shape;414;p50"/>
            <p:cNvSpPr/>
            <p:nvPr/>
          </p:nvSpPr>
          <p:spPr>
            <a:xfrm rot="-8354907">
              <a:off x="6624673" y="2611504"/>
              <a:ext cx="372254" cy="6687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Helvetica Neue Light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415" name="Google Shape;415;p50"/>
          <p:cNvSpPr txBox="1">
            <a:spLocks noGrp="1"/>
          </p:cNvSpPr>
          <p:nvPr>
            <p:ph type="ctrTitle" idx="4294967295"/>
          </p:nvPr>
        </p:nvSpPr>
        <p:spPr>
          <a:xfrm>
            <a:off x="2892800" y="3664400"/>
            <a:ext cx="5555100" cy="1222500"/>
          </a:xfrm>
          <a:prstGeom prst="rect">
            <a:avLst/>
          </a:prstGeom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latin typeface="Libre Franklin"/>
                <a:ea typeface="Libre Franklin"/>
                <a:cs typeface="Libre Franklin"/>
                <a:sym typeface="Libre Franklin"/>
              </a:rPr>
              <a:t>Thx!</a:t>
            </a:r>
            <a:br>
              <a:rPr lang="en" sz="3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2000">
                <a:latin typeface="Libre Franklin"/>
                <a:ea typeface="Libre Franklin"/>
                <a:cs typeface="Libre Franklin"/>
                <a:sym typeface="Libre Franklin"/>
              </a:rPr>
              <a:t>Any questions?</a:t>
            </a:r>
            <a:endParaRPr sz="20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16" name="Google Shape;416;p50"/>
          <p:cNvSpPr/>
          <p:nvPr/>
        </p:nvSpPr>
        <p:spPr>
          <a:xfrm>
            <a:off x="368775" y="1418124"/>
            <a:ext cx="2030100" cy="20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Florian Thiery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Ronald Visser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>
                <a:solidFill>
                  <a:srgbClr val="15B5A2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Moritz Mennenga</a:t>
            </a: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endParaRPr>
              <a:solidFill>
                <a:srgbClr val="15B5A2"/>
              </a:solidFill>
              <a:latin typeface="Libre Franklin Thin"/>
              <a:ea typeface="Libre Franklin Thin"/>
              <a:cs typeface="Libre Franklin Thin"/>
              <a:sym typeface="Libre Franklin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5B5A2"/>
              </a:buClr>
              <a:buSzPts val="1900"/>
              <a:buFont typeface="Libre Franklin Thin"/>
              <a:buNone/>
            </a:pPr>
            <a:r>
              <a:rPr lang="en" sz="1000" b="1">
                <a:solidFill>
                  <a:srgbClr val="15B5A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Little Minions in Archaeology - an open space for RSE software and small scripts in digital archaeology</a:t>
            </a:r>
            <a:endParaRPr sz="1000" b="1">
              <a:solidFill>
                <a:srgbClr val="15B5A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417" name="Google Shape;41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513" y="1779511"/>
            <a:ext cx="3892175" cy="19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1440" y="1807761"/>
            <a:ext cx="1139577" cy="4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0"/>
          <p:cNvSpPr txBox="1"/>
          <p:nvPr/>
        </p:nvSpPr>
        <p:spPr>
          <a:xfrm rot="-1722">
            <a:off x="3402275" y="2239153"/>
            <a:ext cx="1197900" cy="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© by CAA International</a:t>
            </a:r>
            <a:endParaRPr>
              <a:solidFill>
                <a:srgbClr val="EFEFEF"/>
              </a:solidFill>
            </a:endParaRPr>
          </a:p>
        </p:txBody>
      </p:sp>
      <p:sp>
        <p:nvSpPr>
          <p:cNvPr id="420" name="Google Shape;420;p50"/>
          <p:cNvSpPr txBox="1"/>
          <p:nvPr/>
        </p:nvSpPr>
        <p:spPr>
          <a:xfrm>
            <a:off x="6773638" y="3629850"/>
            <a:ext cx="11661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Illustriouss by fiverr </a:t>
            </a:r>
            <a:endParaRPr sz="5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1"/>
          <p:cNvSpPr txBox="1">
            <a:spLocks noGrp="1"/>
          </p:cNvSpPr>
          <p:nvPr>
            <p:ph type="body" idx="4294967295"/>
          </p:nvPr>
        </p:nvSpPr>
        <p:spPr>
          <a:xfrm>
            <a:off x="922000" y="1962150"/>
            <a:ext cx="7527000" cy="23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  <a:t>title image by Wikimedia Foundation, Inc.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  <a:t>presentation template by </a:t>
            </a:r>
            <a:r>
              <a:rPr lang="en-GB" sz="2400" u="sng" dirty="0" err="1">
                <a:solidFill>
                  <a:srgbClr val="000000"/>
                </a:solidFill>
                <a:latin typeface="Raleway" panose="020B05030301010600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SlidesCarnival</a:t>
            </a:r>
            <a:endParaRPr lang="en-GB" sz="2400" dirty="0">
              <a:solidFill>
                <a:srgbClr val="000000"/>
              </a:solidFill>
              <a:latin typeface="Raleway" panose="020B0503030101060003" pitchFamily="34" charset="0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  <a:t>photos not referenced by </a:t>
            </a:r>
            <a:r>
              <a:rPr lang="en-GB" sz="2400" u="sng" dirty="0" err="1">
                <a:solidFill>
                  <a:srgbClr val="000000"/>
                </a:solidFill>
                <a:latin typeface="Raleway" panose="020B05030301010600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b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</a:br>
            <a: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  <a:t>or </a:t>
            </a:r>
            <a:r>
              <a:rPr lang="en-GB" sz="2400" u="sng" dirty="0">
                <a:solidFill>
                  <a:srgbClr val="000000"/>
                </a:solidFill>
                <a:latin typeface="Raleway" panose="020B0503030101060003" pitchFamily="34" charset="0"/>
              </a:rPr>
              <a:t>F. Thiery / R. Visser / M. Mennenga</a:t>
            </a:r>
            <a:r>
              <a:rPr lang="en-GB" sz="2400" dirty="0">
                <a:solidFill>
                  <a:srgbClr val="000000"/>
                </a:solidFill>
                <a:latin typeface="Raleway" panose="020B0503030101060003" pitchFamily="34" charset="0"/>
              </a:rPr>
              <a:t> [CC BY 4.0]</a:t>
            </a:r>
          </a:p>
        </p:txBody>
      </p:sp>
      <p:sp>
        <p:nvSpPr>
          <p:cNvPr id="426" name="Google Shape;426;p5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/>
              <a:t>24</a:t>
            </a:fld>
            <a:endParaRPr i="1"/>
          </a:p>
        </p:txBody>
      </p:sp>
      <p:sp>
        <p:nvSpPr>
          <p:cNvPr id="427" name="Google Shape;427;p51"/>
          <p:cNvSpPr txBox="1"/>
          <p:nvPr/>
        </p:nvSpPr>
        <p:spPr>
          <a:xfrm>
            <a:off x="922000" y="1003225"/>
            <a:ext cx="68661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b="1" dirty="0">
                <a:solidFill>
                  <a:srgbClr val="73246D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Credits</a:t>
            </a:r>
            <a:endParaRPr sz="5800" b="1" dirty="0">
              <a:solidFill>
                <a:srgbClr val="73246D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2"/>
          <p:cNvSpPr txBox="1">
            <a:spLocks noGrp="1"/>
          </p:cNvSpPr>
          <p:nvPr>
            <p:ph type="body" idx="4294967295"/>
          </p:nvPr>
        </p:nvSpPr>
        <p:spPr>
          <a:xfrm>
            <a:off x="922000" y="2724150"/>
            <a:ext cx="7464600" cy="14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latin typeface="Raleway" panose="020B0503030101060003" pitchFamily="34" charset="0"/>
              </a:rPr>
              <a:t>Except where otherwise noted, content on this presentation "Little Minions in Archaeology - an open space for RSE software and small scripts in digital archaeology" is licensed under a </a:t>
            </a:r>
            <a:r>
              <a:rPr lang="en" b="1" dirty="0">
                <a:solidFill>
                  <a:srgbClr val="000000"/>
                </a:solidFill>
                <a:latin typeface="Raleway" panose="020B0503030101060003" pitchFamily="34" charset="0"/>
                <a:ea typeface="Raleway"/>
                <a:cs typeface="Raleway"/>
                <a:sym typeface="Raleway"/>
              </a:rPr>
              <a:t>Creative Commons Attribution 4.0 International license</a:t>
            </a:r>
            <a:r>
              <a:rPr lang="en" dirty="0">
                <a:latin typeface="Raleway" panose="020B0503030101060003" pitchFamily="34" charset="0"/>
              </a:rPr>
              <a:t>.</a:t>
            </a:r>
            <a:endParaRPr dirty="0">
              <a:latin typeface="Raleway" panose="020B0503030101060003" pitchFamily="34" charset="0"/>
            </a:endParaRPr>
          </a:p>
        </p:txBody>
      </p:sp>
      <p:sp>
        <p:nvSpPr>
          <p:cNvPr id="433" name="Google Shape;433;p5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/>
              <a:t>25</a:t>
            </a:fld>
            <a:endParaRPr i="1"/>
          </a:p>
        </p:txBody>
      </p:sp>
      <p:pic>
        <p:nvPicPr>
          <p:cNvPr id="434" name="Google Shape;43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275" y="1596779"/>
            <a:ext cx="2590800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2"/>
          <p:cNvSpPr txBox="1"/>
          <p:nvPr/>
        </p:nvSpPr>
        <p:spPr>
          <a:xfrm>
            <a:off x="922000" y="1612825"/>
            <a:ext cx="68661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b="1" dirty="0">
                <a:solidFill>
                  <a:srgbClr val="73246D"/>
                </a:solidFill>
                <a:latin typeface="Raleway" panose="020B0503030101060003" pitchFamily="34" charset="0"/>
                <a:ea typeface="Raleway Thin"/>
                <a:cs typeface="Raleway Thin"/>
                <a:sym typeface="Raleway Thin"/>
              </a:rPr>
              <a:t>License</a:t>
            </a:r>
            <a:endParaRPr sz="5800" b="1" dirty="0">
              <a:solidFill>
                <a:srgbClr val="73246D"/>
              </a:solidFill>
              <a:latin typeface="Raleway" panose="020B0503030101060003" pitchFamily="34" charset="0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terge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838</Words>
  <Application>Microsoft Office PowerPoint</Application>
  <PresentationFormat>Bildschirmpräsentation (16:9)</PresentationFormat>
  <Paragraphs>138</Paragraphs>
  <Slides>25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3" baseType="lpstr">
      <vt:lpstr>Libre Franklin</vt:lpstr>
      <vt:lpstr>Raleway</vt:lpstr>
      <vt:lpstr>Raleway Thin</vt:lpstr>
      <vt:lpstr>Libre Franklin Thin</vt:lpstr>
      <vt:lpstr>Helvetica Neue Light</vt:lpstr>
      <vt:lpstr>Arial</vt:lpstr>
      <vt:lpstr>Intergeo Template</vt:lpstr>
      <vt:lpstr>Black</vt:lpstr>
      <vt:lpstr>Little Minions in Archaeology  An open space for RSE software and small scripts in digital archaeology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Thx! Any questions?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Minions in Archaeology: An open space for RSE software and small scripts in digital archaeology</dc:title>
  <dc:subject>SORSE</dc:subject>
  <dc:creator>Florian Thiery;Ronald Visser;Moritz Mennenga</dc:creator>
  <cp:lastModifiedBy>Florian Thiery</cp:lastModifiedBy>
  <cp:revision>2</cp:revision>
  <dcterms:modified xsi:type="dcterms:W3CDTF">2021-03-03T08:07:08Z</dcterms:modified>
</cp:coreProperties>
</file>