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6858000" cy="9144000"/>
  <p:embeddedFontLst>
    <p:embeddedFont>
      <p:font typeface="Alfa Slab One" pitchFamily="2" charset="77"/>
      <p:regular r:id="rId40"/>
    </p:embeddedFont>
    <p:embeddedFont>
      <p:font typeface="Comfortaa" pitchFamily="2" charset="0"/>
      <p:regular r:id="rId41"/>
      <p:bold r:id="rId42"/>
    </p:embeddedFont>
    <p:embeddedFont>
      <p:font typeface="Helvetica Neue" panose="02000503000000020004" pitchFamily="2" charset="0"/>
      <p:regular r:id="rId43"/>
      <p:bold r:id="rId44"/>
      <p:italic r:id="rId45"/>
      <p:boldItalic r:id="rId46"/>
    </p:embeddedFont>
    <p:embeddedFont>
      <p:font typeface="Proxima Nova" panose="02000506030000020004" pitchFamily="2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C6E29DD-2128-4C8C-8146-88B3D57E0623}">
  <a:tblStyle styleId="{EC6E29DD-2128-4C8C-8146-88B3D57E0623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4F81BD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4F81BD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rgbClr val="4F81BD">
              <a:alpha val="20000"/>
            </a:srgb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4F81BD">
              <a:alpha val="20000"/>
            </a:srgb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rgbClr val="4F81BD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rgbClr val="4F81BD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vidpledge.org/partner-ip/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c0308735c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c0308735c3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0308735c3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0308735c3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0308735c3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0308735c3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0308735c3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c0308735c3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c0308735c3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c0308735c3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0308735c3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0308735c3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0308735c3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0308735c3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0308735c3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c0308735c3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c0308735c3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c0308735c3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c0308735c3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c0308735c3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c0308735c3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c0308735c3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0308735c3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c0308735c3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c0308735c3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c0308735c3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c0308735c3_0_3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c0308735c3_0_3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c0308735c3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c0308735c3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0308735c3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0308735c3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c0308735c3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c0308735c3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c0308735c3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c0308735c3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c0308735c3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c0308735c3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c0308735c3_0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c0308735c3_0_4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c0308735c3_0_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c0308735c3_0_4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c0308735c3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c0308735c3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c0308735c3_0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c0308735c3_0_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c0308735c3_0_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c0308735c3_0_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c0308735c3_0_4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c0308735c3_0_4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c0308735c3_0_4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c0308735c3_0_4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c0308735c3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c0308735c3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bf1e7b4f7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bf1e7b4f7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c0308735c3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c0308735c3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7 Nisan’da Creative Commons, COVID19 salgını ile mücadeleye hız kazandırmak için yeni bir lisans türü duyurdu.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OCL-PC v1.0 1 Aralık 2019 - 1 Ocak 2023 (DSÖ) nün bildirdiği tarih arasında.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c0308735c3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c0308735c3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OCL yi Öne çıkan IP örnekleri için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https://opencovidpledge.org/partner-ip/</a:t>
            </a:r>
            <a:r>
              <a:rPr lang="en-GB"/>
              <a:t> adresine bakılabilir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c0308735c3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c0308735c3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c0308735c3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c0308735c3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bf1e7b4f74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bf1e7b4f74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“Bilim ancak birbirimizin sonuçlarının üzerine inşa edebilirsek ilerleyebilen bir süreç”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bf1e7b4f74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bf1e7b4f74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Bir önceki şemsiye kavram ile ilgili genel bir tanım yapabiliriz.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bf1e7b4f7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bf1e7b4f7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Bir önceki şemsiye kavram ile ilgili genel bir tanım yapabiliriz.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bf1e7b4f7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bf1e7b4f7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bfc155d62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bfc155d62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iprlicense.blog/2017/10/03/open-science/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hyperlink" Target="https://www.biorxiv.org/" TargetMode="External"/><Relationship Id="rId7" Type="http://schemas.openxmlformats.org/officeDocument/2006/relationships/hyperlink" Target="http://europepmc.org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hyperlink" Target="https://www.medrxiv.org/" TargetMode="External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unsplash.com/photos/eNOlrYUx5ZQ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0" y="1680025"/>
            <a:ext cx="9083700" cy="96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/>
              <a:t>Pandemi ile Mücadelede Açık Lisanslar</a:t>
            </a:r>
            <a:endParaRPr sz="330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961325"/>
            <a:ext cx="8520600" cy="54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İlkay</a:t>
            </a:r>
            <a:r>
              <a:rPr lang="en-GB" dirty="0"/>
              <a:t> Holt &amp; </a:t>
            </a:r>
            <a:r>
              <a:rPr lang="en-GB" dirty="0" err="1"/>
              <a:t>Orçun</a:t>
            </a:r>
            <a:r>
              <a:rPr lang="en-GB" dirty="0"/>
              <a:t> </a:t>
            </a:r>
            <a:r>
              <a:rPr lang="en-GB" dirty="0" err="1"/>
              <a:t>Madran</a:t>
            </a:r>
            <a:endParaRPr dirty="0"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9100" y="537700"/>
            <a:ext cx="404812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2900" y="4668873"/>
            <a:ext cx="83820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311700" y="2881976"/>
            <a:ext cx="8520600" cy="10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000000"/>
                </a:solidFill>
              </a:rPr>
              <a:t>Açık Kültür Çalıştayları II</a:t>
            </a:r>
            <a:endParaRPr b="1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000000"/>
                </a:solidFill>
              </a:rPr>
              <a:t>24 Şubat 2021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17FC5D-B620-A349-A144-7E5ADA0050BB}"/>
              </a:ext>
            </a:extLst>
          </p:cNvPr>
          <p:cNvSpPr txBox="1"/>
          <p:nvPr/>
        </p:nvSpPr>
        <p:spPr>
          <a:xfrm>
            <a:off x="6624462" y="4694184"/>
            <a:ext cx="2432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err="1"/>
              <a:t>doi.org</a:t>
            </a:r>
            <a:r>
              <a:rPr lang="en-US" sz="1200" dirty="0"/>
              <a:t>/10.5281/zenodo.4560383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Açık lisanslar</a:t>
            </a: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Açık lisans, katı bir telif hakkı koruması içeren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>
                <a:latin typeface="Helvetica Neue"/>
                <a:ea typeface="Helvetica Neue"/>
                <a:cs typeface="Helvetica Neue"/>
                <a:sym typeface="Helvetica Neue"/>
              </a:rPr>
              <a:t>“her hakkı saklı”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kavramı yerine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>
                <a:latin typeface="Helvetica Neue"/>
                <a:ea typeface="Helvetica Neue"/>
                <a:cs typeface="Helvetica Neue"/>
                <a:sym typeface="Helvetica Neue"/>
              </a:rPr>
              <a:t>“bazı hakları saklı”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yaklaşımını benimser.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Creative Commons (CC) nedir?</a:t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100" y="1838355"/>
            <a:ext cx="7733785" cy="2726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Creative Commons (CC) nedir?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525100"/>
            <a:ext cx="8213700" cy="30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Kâr amacı gütmeyen uluslararası bir organizasyondur.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CC açık lisanslar topluluğu sunar.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CC bilginin paylaşımına, tekrar kullanımına ve adaptasyonuna olanak verir.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CC lisansları, eserin ilk sahibinden itibaren katkı veren herkese atıf verilmesini şart koşar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CC Katmanları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518025"/>
            <a:ext cx="46056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Hukuksal metin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İnsan tarafından okunabilen metin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Makina tarafından okunabilen kod</a:t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4700" y="1231723"/>
            <a:ext cx="3051425" cy="348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Hukuksal metin (Legal code)</a:t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5888" y="1335925"/>
            <a:ext cx="4432230" cy="353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İnsan tarafından okunabilen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5088" y="1307850"/>
            <a:ext cx="5093829" cy="353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Makina tarafından okunabilen</a:t>
            </a:r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311700" y="1231725"/>
            <a:ext cx="3765600" cy="31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Bilgi sistemleri, arama motorları ve harmanlama teknolojilerini kullanan yazılımlar tarafından paylaşım koşullarının anlaşılabilmesini sağlar</a:t>
            </a:r>
            <a:endParaRPr sz="1600"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CC Hakları İfade Dili’ni kullanır</a:t>
            </a:r>
            <a:br>
              <a:rPr lang="en-GB" sz="1600"/>
            </a:br>
            <a:r>
              <a:rPr lang="en-GB" sz="1600"/>
              <a:t>(Rights Expression Language)</a:t>
            </a:r>
            <a:br>
              <a:rPr lang="en-GB" sz="1600"/>
            </a:br>
            <a:r>
              <a:rPr lang="en-GB" sz="1600"/>
              <a:t>(CC REL)</a:t>
            </a:r>
            <a:endParaRPr sz="1600"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098" y="1059025"/>
            <a:ext cx="4775049" cy="3662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Makina tarafından okunabilen</a:t>
            </a:r>
            <a:endParaRPr/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525" y="2414644"/>
            <a:ext cx="8248650" cy="176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1"/>
          <p:cNvSpPr txBox="1">
            <a:spLocks noGrp="1"/>
          </p:cNvSpPr>
          <p:nvPr>
            <p:ph type="body" idx="1"/>
          </p:nvPr>
        </p:nvSpPr>
        <p:spPr>
          <a:xfrm>
            <a:off x="4162500" y="1629731"/>
            <a:ext cx="8190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Basit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Makina tarafından okunabilen</a:t>
            </a:r>
            <a:endParaRPr/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91125"/>
            <a:ext cx="8839201" cy="318278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2"/>
          <p:cNvSpPr txBox="1">
            <a:spLocks noGrp="1"/>
          </p:cNvSpPr>
          <p:nvPr>
            <p:ph type="body" idx="1"/>
          </p:nvPr>
        </p:nvSpPr>
        <p:spPr>
          <a:xfrm>
            <a:off x="3888300" y="1189350"/>
            <a:ext cx="1367400" cy="5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Gelişmiş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CC lisansları</a:t>
            </a:r>
            <a:endParaRPr/>
          </a:p>
        </p:txBody>
      </p:sp>
      <p:grpSp>
        <p:nvGrpSpPr>
          <p:cNvPr id="124" name="Google Shape;124;p23"/>
          <p:cNvGrpSpPr/>
          <p:nvPr/>
        </p:nvGrpSpPr>
        <p:grpSpPr>
          <a:xfrm>
            <a:off x="388222" y="1517230"/>
            <a:ext cx="1430571" cy="3350017"/>
            <a:chOff x="-6" y="-5"/>
            <a:chExt cx="2199525" cy="5150702"/>
          </a:xfrm>
        </p:grpSpPr>
        <p:pic>
          <p:nvPicPr>
            <p:cNvPr id="125" name="Google Shape;125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" y="-5"/>
              <a:ext cx="2199525" cy="769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5" y="876225"/>
              <a:ext cx="2199494" cy="769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6" y="1752455"/>
              <a:ext cx="2199494" cy="769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0" y="2628685"/>
              <a:ext cx="2199494" cy="769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0" y="3504915"/>
              <a:ext cx="2199494" cy="769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0" y="4381145"/>
              <a:ext cx="2199500" cy="7695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1" name="Google Shape;131;p23"/>
          <p:cNvSpPr txBox="1"/>
          <p:nvPr/>
        </p:nvSpPr>
        <p:spPr>
          <a:xfrm>
            <a:off x="1962650" y="1517225"/>
            <a:ext cx="68241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GB" sz="2400"/>
              <a:t>Atıf </a:t>
            </a:r>
            <a:endParaRPr sz="2400"/>
          </a:p>
        </p:txBody>
      </p:sp>
      <p:sp>
        <p:nvSpPr>
          <p:cNvPr id="132" name="Google Shape;132;p23"/>
          <p:cNvSpPr txBox="1"/>
          <p:nvPr/>
        </p:nvSpPr>
        <p:spPr>
          <a:xfrm>
            <a:off x="1962650" y="2081250"/>
            <a:ext cx="68241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GB" sz="2400"/>
              <a:t>Atıf | AynıLisanslaPaylaş</a:t>
            </a:r>
            <a:endParaRPr sz="2400"/>
          </a:p>
        </p:txBody>
      </p:sp>
      <p:sp>
        <p:nvSpPr>
          <p:cNvPr id="133" name="Google Shape;133;p23"/>
          <p:cNvSpPr txBox="1"/>
          <p:nvPr/>
        </p:nvSpPr>
        <p:spPr>
          <a:xfrm>
            <a:off x="1962650" y="2645275"/>
            <a:ext cx="68241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GB" sz="2400"/>
              <a:t>Atıf | Türetilemez</a:t>
            </a:r>
            <a:endParaRPr sz="2400"/>
          </a:p>
        </p:txBody>
      </p:sp>
      <p:sp>
        <p:nvSpPr>
          <p:cNvPr id="134" name="Google Shape;134;p23"/>
          <p:cNvSpPr txBox="1"/>
          <p:nvPr/>
        </p:nvSpPr>
        <p:spPr>
          <a:xfrm>
            <a:off x="1962650" y="3209300"/>
            <a:ext cx="68241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GB" sz="2400"/>
              <a:t>Atıf | Gayriticari</a:t>
            </a:r>
            <a:endParaRPr sz="2400"/>
          </a:p>
        </p:txBody>
      </p:sp>
      <p:sp>
        <p:nvSpPr>
          <p:cNvPr id="135" name="Google Shape;135;p23"/>
          <p:cNvSpPr txBox="1"/>
          <p:nvPr/>
        </p:nvSpPr>
        <p:spPr>
          <a:xfrm>
            <a:off x="1962650" y="3773325"/>
            <a:ext cx="68241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GB" sz="2400"/>
              <a:t>Atıf | Gayriticari | AynıLisanslaPaylaş</a:t>
            </a:r>
            <a:endParaRPr sz="2400"/>
          </a:p>
        </p:txBody>
      </p:sp>
      <p:sp>
        <p:nvSpPr>
          <p:cNvPr id="136" name="Google Shape;136;p23"/>
          <p:cNvSpPr txBox="1"/>
          <p:nvPr/>
        </p:nvSpPr>
        <p:spPr>
          <a:xfrm>
            <a:off x="1962650" y="4337350"/>
            <a:ext cx="68241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GB" sz="2400"/>
              <a:t>Atıf | Gayriticari | Türetilemez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Telifsiz eserler için kamu malı araçları</a:t>
            </a:r>
            <a:endParaRPr/>
          </a:p>
        </p:txBody>
      </p:sp>
      <p:graphicFrame>
        <p:nvGraphicFramePr>
          <p:cNvPr id="142" name="Google Shape;142;p24"/>
          <p:cNvGraphicFramePr/>
          <p:nvPr/>
        </p:nvGraphicFramePr>
        <p:xfrm>
          <a:off x="495298" y="136402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{EC6E29DD-2128-4C8C-8146-88B3D57E0623}</a:tableStyleId>
              </a:tblPr>
              <a:tblGrid>
                <a:gridCol w="182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7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43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Hiçbir hakkı saklı değildir - No Rights Reserved (CC0)</a:t>
                      </a:r>
                      <a:endParaRPr sz="160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Eser sahibinin telif hakkı ve bağlı haklarından feragat ettiği durumdur. Bilim insanları, eğitimciler, sanatçılar ve diğer yaratıcıların ihtiyaçlarına yanıt olarak doğmuştur. </a:t>
                      </a:r>
                      <a:endParaRPr sz="1600" b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76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2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Kamu malı - No Known Copyright - Public Domain Mark (PDM)</a:t>
                      </a:r>
                      <a:endParaRPr sz="16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Telif süresi bitmiş, kamunun malı olmuş eserler için kullanılır. Telif süresi ülkeden ülkeye değişmekle birlikte, 50 yıl (ör: Türkiye’de 70 yıl) ve daha uzun süreler ile korunmaktadır.</a:t>
                      </a:r>
                      <a:endParaRPr sz="1600" b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76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3" name="Google Shape;143;p24" descr="zer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8475" y="1823104"/>
            <a:ext cx="857400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 descr="p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8475" y="3532000"/>
            <a:ext cx="857400" cy="8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3350" y="152400"/>
            <a:ext cx="613729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 rot="-5400000">
            <a:off x="-2120325" y="2285400"/>
            <a:ext cx="517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300"/>
              <a:t>Özgür kültür ve açık lisanslar</a:t>
            </a:r>
            <a:endParaRPr sz="2300"/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2650" y="166612"/>
            <a:ext cx="2888325" cy="481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71979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CC lisansları nasıl kullanılır?</a:t>
            </a:r>
            <a:endParaRPr sz="35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4425" y="151250"/>
            <a:ext cx="7135152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975" y="165648"/>
            <a:ext cx="8842050" cy="427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1572600" y="440745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https://creativecommons.org/</a:t>
            </a:r>
            <a:endParaRPr/>
          </a:p>
        </p:txBody>
      </p:sp>
      <p:sp>
        <p:nvSpPr>
          <p:cNvPr id="172" name="Google Shape;172;p29"/>
          <p:cNvSpPr/>
          <p:nvPr/>
        </p:nvSpPr>
        <p:spPr>
          <a:xfrm>
            <a:off x="3509091" y="579018"/>
            <a:ext cx="1769700" cy="460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>
            <a:spLocks noGrp="1"/>
          </p:cNvSpPr>
          <p:nvPr>
            <p:ph type="body" idx="1"/>
          </p:nvPr>
        </p:nvSpPr>
        <p:spPr>
          <a:xfrm>
            <a:off x="1572600" y="44591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https://creativecommons.org/share-your-work/</a:t>
            </a:r>
            <a:endParaRPr/>
          </a:p>
        </p:txBody>
      </p:sp>
      <p:pic>
        <p:nvPicPr>
          <p:cNvPr id="178" name="Google Shape;17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9225" y="350825"/>
            <a:ext cx="5825561" cy="4101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1"/>
          <p:cNvSpPr txBox="1">
            <a:spLocks noGrp="1"/>
          </p:cNvSpPr>
          <p:nvPr>
            <p:ph type="body" idx="1"/>
          </p:nvPr>
        </p:nvSpPr>
        <p:spPr>
          <a:xfrm>
            <a:off x="1572600" y="439330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https://creativecommons.org/choose/</a:t>
            </a:r>
            <a:endParaRPr/>
          </a:p>
        </p:txBody>
      </p:sp>
      <p:pic>
        <p:nvPicPr>
          <p:cNvPr id="184" name="Google Shape;18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450" y="217100"/>
            <a:ext cx="4395552" cy="4101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7000" y="959275"/>
            <a:ext cx="6601674" cy="179084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1"/>
          <p:cNvSpPr txBox="1"/>
          <p:nvPr/>
        </p:nvSpPr>
        <p:spPr>
          <a:xfrm>
            <a:off x="4720675" y="2842150"/>
            <a:ext cx="4128000" cy="5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https://creativecommons.org/choose/?lang=tr</a:t>
            </a:r>
            <a:endParaRPr b="1"/>
          </a:p>
        </p:txBody>
      </p:sp>
      <p:sp>
        <p:nvSpPr>
          <p:cNvPr id="187" name="Google Shape;187;p31"/>
          <p:cNvSpPr/>
          <p:nvPr/>
        </p:nvSpPr>
        <p:spPr>
          <a:xfrm>
            <a:off x="7364307" y="1875582"/>
            <a:ext cx="471900" cy="207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8" name="Google Shape;188;p31"/>
          <p:cNvCxnSpPr>
            <a:stCxn id="187" idx="2"/>
          </p:cNvCxnSpPr>
          <p:nvPr/>
        </p:nvCxnSpPr>
        <p:spPr>
          <a:xfrm>
            <a:off x="7600257" y="2082582"/>
            <a:ext cx="0" cy="8172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9" name="Google Shape;189;p31"/>
          <p:cNvCxnSpPr/>
          <p:nvPr/>
        </p:nvCxnSpPr>
        <p:spPr>
          <a:xfrm>
            <a:off x="4837170" y="3313941"/>
            <a:ext cx="39009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>
            <a:spLocks noGrp="1"/>
          </p:cNvSpPr>
          <p:nvPr>
            <p:ph type="body" idx="1"/>
          </p:nvPr>
        </p:nvSpPr>
        <p:spPr>
          <a:xfrm>
            <a:off x="1572600" y="441452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https://creativecommons.org/choose/?lang=tr</a:t>
            </a:r>
            <a:endParaRPr/>
          </a:p>
        </p:txBody>
      </p:sp>
      <p:pic>
        <p:nvPicPr>
          <p:cNvPr id="195" name="Google Shape;19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8680665" cy="4101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>
            <a:spLocks noGrp="1"/>
          </p:cNvSpPr>
          <p:nvPr>
            <p:ph type="body" idx="1"/>
          </p:nvPr>
        </p:nvSpPr>
        <p:spPr>
          <a:xfrm>
            <a:off x="1572600" y="438622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https://creativecommons.org/choose/?lang=tr</a:t>
            </a:r>
            <a:endParaRPr/>
          </a:p>
        </p:txBody>
      </p:sp>
      <p:pic>
        <p:nvPicPr>
          <p:cNvPr id="201" name="Google Shape;20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7" cy="401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>
            <a:spLocks noGrp="1"/>
          </p:cNvSpPr>
          <p:nvPr>
            <p:ph type="body" idx="1"/>
          </p:nvPr>
        </p:nvSpPr>
        <p:spPr>
          <a:xfrm>
            <a:off x="1499138" y="436500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https://creativecommons.org/choose/?lang=tr</a:t>
            </a:r>
            <a:endParaRPr/>
          </a:p>
        </p:txBody>
      </p:sp>
      <p:pic>
        <p:nvPicPr>
          <p:cNvPr id="207" name="Google Shape;20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28600"/>
            <a:ext cx="8692287" cy="410151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4"/>
          <p:cNvSpPr/>
          <p:nvPr/>
        </p:nvSpPr>
        <p:spPr>
          <a:xfrm rot="1570956">
            <a:off x="2964478" y="2010688"/>
            <a:ext cx="321598" cy="51385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34"/>
          <p:cNvSpPr/>
          <p:nvPr/>
        </p:nvSpPr>
        <p:spPr>
          <a:xfrm rot="1570956">
            <a:off x="4764853" y="3315213"/>
            <a:ext cx="321598" cy="51385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>
            <a:spLocks noGrp="1"/>
          </p:cNvSpPr>
          <p:nvPr>
            <p:ph type="body" idx="1"/>
          </p:nvPr>
        </p:nvSpPr>
        <p:spPr>
          <a:xfrm>
            <a:off x="1566350" y="436500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https://creativecommons.org/choose/?lang=tr</a:t>
            </a:r>
            <a:endParaRPr/>
          </a:p>
        </p:txBody>
      </p:sp>
      <p:pic>
        <p:nvPicPr>
          <p:cNvPr id="215" name="Google Shape;21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28600"/>
            <a:ext cx="8839199" cy="398609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5"/>
          <p:cNvSpPr/>
          <p:nvPr/>
        </p:nvSpPr>
        <p:spPr>
          <a:xfrm rot="-8429322">
            <a:off x="4404955" y="2867660"/>
            <a:ext cx="321582" cy="51402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5"/>
          <p:cNvSpPr/>
          <p:nvPr/>
        </p:nvSpPr>
        <p:spPr>
          <a:xfrm rot="8429322" flipH="1">
            <a:off x="6187455" y="2867660"/>
            <a:ext cx="321582" cy="51402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6"/>
          <p:cNvSpPr txBox="1">
            <a:spLocks noGrp="1"/>
          </p:cNvSpPr>
          <p:nvPr>
            <p:ph type="body" idx="1"/>
          </p:nvPr>
        </p:nvSpPr>
        <p:spPr>
          <a:xfrm>
            <a:off x="1572600" y="432255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https://creativecommons.org/choose/?lang=tr</a:t>
            </a:r>
            <a:endParaRPr/>
          </a:p>
        </p:txBody>
      </p:sp>
      <p:pic>
        <p:nvPicPr>
          <p:cNvPr id="223" name="Google Shape;22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16513"/>
            <a:ext cx="8839199" cy="23104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 txBox="1">
            <a:spLocks noGrp="1"/>
          </p:cNvSpPr>
          <p:nvPr>
            <p:ph type="body" idx="1"/>
          </p:nvPr>
        </p:nvSpPr>
        <p:spPr>
          <a:xfrm>
            <a:off x="1572600" y="451195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https://creativecommons.org/choose/?lang=tr#metadata</a:t>
            </a:r>
            <a:endParaRPr/>
          </a:p>
        </p:txBody>
      </p:sp>
      <p:pic>
        <p:nvPicPr>
          <p:cNvPr id="229" name="Google Shape;22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8200" y="210725"/>
            <a:ext cx="5787599" cy="4101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 txBox="1">
            <a:spLocks noGrp="1"/>
          </p:cNvSpPr>
          <p:nvPr>
            <p:ph type="body" idx="1"/>
          </p:nvPr>
        </p:nvSpPr>
        <p:spPr>
          <a:xfrm>
            <a:off x="1572600" y="441452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https://creativecommons.org/choose/?lang=tr#metadata</a:t>
            </a:r>
            <a:endParaRPr/>
          </a:p>
        </p:txBody>
      </p:sp>
      <p:pic>
        <p:nvPicPr>
          <p:cNvPr id="235" name="Google Shape;23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9775" y="228575"/>
            <a:ext cx="4624453" cy="4101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960" y="557950"/>
            <a:ext cx="4244666" cy="3368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2288" y="557950"/>
            <a:ext cx="3999738" cy="336865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9"/>
          <p:cNvSpPr txBox="1">
            <a:spLocks noGrp="1"/>
          </p:cNvSpPr>
          <p:nvPr>
            <p:ph type="body" idx="4294967295"/>
          </p:nvPr>
        </p:nvSpPr>
        <p:spPr>
          <a:xfrm>
            <a:off x="457200" y="4303498"/>
            <a:ext cx="8229600" cy="62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Free Culture (Özgür Kültür) kavramı</a:t>
            </a:r>
            <a:endParaRPr/>
          </a:p>
        </p:txBody>
      </p:sp>
      <p:sp>
        <p:nvSpPr>
          <p:cNvPr id="243" name="Google Shape;243;p39"/>
          <p:cNvSpPr/>
          <p:nvPr/>
        </p:nvSpPr>
        <p:spPr>
          <a:xfrm>
            <a:off x="3415638" y="3029063"/>
            <a:ext cx="1116000" cy="978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9"/>
          <p:cNvSpPr/>
          <p:nvPr/>
        </p:nvSpPr>
        <p:spPr>
          <a:xfrm>
            <a:off x="7779488" y="3029063"/>
            <a:ext cx="1116000" cy="978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0"/>
          <p:cNvSpPr txBox="1">
            <a:spLocks noGrp="1"/>
          </p:cNvSpPr>
          <p:nvPr>
            <p:ph type="body" idx="1"/>
          </p:nvPr>
        </p:nvSpPr>
        <p:spPr>
          <a:xfrm>
            <a:off x="319500" y="4157525"/>
            <a:ext cx="71979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Pandemi yönetiminde bilgi ve veri paylaşımının önemi</a:t>
            </a:r>
            <a:endParaRPr sz="35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Açık COVID Bildirgesi</a:t>
            </a:r>
            <a:endParaRPr/>
          </a:p>
        </p:txBody>
      </p:sp>
      <p:sp>
        <p:nvSpPr>
          <p:cNvPr id="255" name="Google Shape;255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Açık COVID Bildirgesi (=Open COVID Pledge), patent, lisans veya telif hakkı ücreti nedeni ile erişilemeyen teknoloji ve içeriğe, ücretsiz ve geniş kapsamlı izin verilmesi için yapılan bir çağrı.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Açık COVID lisanslarının kapsamı, DSÖ’nün açıkladığı pandemi tarihi ile sınırlı.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Bir zaman sınırlaması olmadan telifli çalışmalarını süresiz, sınırsız erişime açmak isteyenler ise mevcut Creative Commons lisanslarını kullanabilirler.</a:t>
            </a:r>
            <a:endParaRPr b="1"/>
          </a:p>
        </p:txBody>
      </p:sp>
      <p:sp>
        <p:nvSpPr>
          <p:cNvPr id="256" name="Google Shape;256;p41"/>
          <p:cNvSpPr txBox="1"/>
          <p:nvPr/>
        </p:nvSpPr>
        <p:spPr>
          <a:xfrm>
            <a:off x="6447475" y="580025"/>
            <a:ext cx="2482800" cy="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opencovidpledge.org</a:t>
            </a:r>
            <a:endParaRPr/>
          </a:p>
        </p:txBody>
      </p:sp>
      <p:pic>
        <p:nvPicPr>
          <p:cNvPr id="257" name="Google Shape;25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603"/>
            <a:ext cx="9144001" cy="639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2"/>
          <p:cNvSpPr/>
          <p:nvPr/>
        </p:nvSpPr>
        <p:spPr>
          <a:xfrm>
            <a:off x="-75" y="2664825"/>
            <a:ext cx="9144000" cy="1156200"/>
          </a:xfrm>
          <a:prstGeom prst="rect">
            <a:avLst/>
          </a:prstGeom>
          <a:solidFill>
            <a:srgbClr val="66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Açık COVID Lisansları: OCL</a:t>
            </a:r>
            <a:endParaRPr/>
          </a:p>
        </p:txBody>
      </p:sp>
      <p:sp>
        <p:nvSpPr>
          <p:cNvPr id="264" name="Google Shape;264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Fikri ve sınai hakları saklı teknoloji, tasarım, modelleme ve diğer ilgili içerik için kullanılabilecek</a:t>
            </a:r>
            <a:r>
              <a:rPr lang="en-GB" b="1"/>
              <a:t> OCL</a:t>
            </a:r>
            <a:r>
              <a:rPr lang="en-GB"/>
              <a:t> lisansları: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b="1"/>
              <a:t>Açık COVID Lisansı (OCL)</a:t>
            </a:r>
            <a:r>
              <a:rPr lang="en-GB"/>
              <a:t>: OCL-PC v1.0 ; OCL-PC v1.1 ; OCL-P v1.1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b="1"/>
              <a:t>Açık COVID Lisansı ile uyumlu lisanslar</a:t>
            </a:r>
            <a:r>
              <a:rPr lang="en-GB"/>
              <a:t>: CC BY Atıf 4.0 ve CC0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b="1"/>
              <a:t>Açık COVID Lisansına alternatif lisanslar</a:t>
            </a:r>
            <a:endParaRPr b="1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65" name="Google Shape;265;p42"/>
          <p:cNvSpPr txBox="1"/>
          <p:nvPr/>
        </p:nvSpPr>
        <p:spPr>
          <a:xfrm>
            <a:off x="6447475" y="580025"/>
            <a:ext cx="2482800" cy="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opencovidpledge.org</a:t>
            </a:r>
            <a:endParaRPr/>
          </a:p>
        </p:txBody>
      </p:sp>
      <p:pic>
        <p:nvPicPr>
          <p:cNvPr id="266" name="Google Shape;26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300" y="2802546"/>
            <a:ext cx="3781698" cy="2078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802539"/>
            <a:ext cx="3781700" cy="2172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7500" y="1477975"/>
            <a:ext cx="5204797" cy="270445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43"/>
          <p:cNvSpPr txBox="1">
            <a:spLocks noGrp="1"/>
          </p:cNvSpPr>
          <p:nvPr>
            <p:ph type="title"/>
          </p:nvPr>
        </p:nvSpPr>
        <p:spPr>
          <a:xfrm>
            <a:off x="311700" y="232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Açık tasarımlar (açık donanım) </a:t>
            </a:r>
            <a:endParaRPr/>
          </a:p>
        </p:txBody>
      </p:sp>
      <p:pic>
        <p:nvPicPr>
          <p:cNvPr id="274" name="Google Shape;27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988" y="3098325"/>
            <a:ext cx="2340599" cy="19403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5" name="Google Shape;27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017725"/>
            <a:ext cx="3179172" cy="19403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18638"/>
            <a:ext cx="8839199" cy="3906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Açık bilim</a:t>
            </a:r>
            <a:endParaRPr/>
          </a:p>
        </p:txBody>
      </p:sp>
      <p:sp>
        <p:nvSpPr>
          <p:cNvPr id="286" name="Google Shape;286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878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Açık bilim, bilimin tüm paydaşların işbirliği yapabileceği ve katkıda bulunabileceği şekilde uygulanmasıdır.</a:t>
            </a:r>
            <a:endParaRPr/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Araştırma verileri, laboratuvar notları ve diğer araştırma süreçlerine serbestçe erişimi gerektirir.</a:t>
            </a:r>
            <a:endParaRPr/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Bu serbest erişim, araştırmanın veya araştırmaya esas olan veri ve metodların yeniden kullanımının, dağıtımının ve üretiminin mümkün olduğu koşulları kapsar.</a:t>
            </a:r>
            <a:endParaRPr/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(www.fosteropenscience.eu)</a:t>
            </a:r>
            <a:endParaRPr/>
          </a:p>
        </p:txBody>
      </p:sp>
      <p:pic>
        <p:nvPicPr>
          <p:cNvPr id="287" name="Google Shape;28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2750" y="1268250"/>
            <a:ext cx="2901250" cy="2175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5"/>
          <p:cNvSpPr txBox="1"/>
          <p:nvPr/>
        </p:nvSpPr>
        <p:spPr>
          <a:xfrm>
            <a:off x="6242725" y="3444200"/>
            <a:ext cx="2901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Open Science</a:t>
            </a:r>
            <a:endParaRPr sz="10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rgbClr val="0097A7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https://iprlicense.blog/2017/10/03/open-science/</a:t>
            </a:r>
            <a:r>
              <a:rPr lang="en-GB" sz="1000"/>
              <a:t> </a:t>
            </a:r>
            <a:endParaRPr sz="1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Literatüre hızlı ve açık erişim: ön baskılar</a:t>
            </a:r>
            <a:endParaRPr/>
          </a:p>
        </p:txBody>
      </p:sp>
      <p:pic>
        <p:nvPicPr>
          <p:cNvPr id="294" name="Google Shape;294;p4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5800" y="2395100"/>
            <a:ext cx="2132849" cy="117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5800" y="3763050"/>
            <a:ext cx="2132849" cy="113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1800" y="1340900"/>
            <a:ext cx="5420578" cy="304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6">
            <a:hlinkClick r:id="rId3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00659" y="1287471"/>
            <a:ext cx="2574800" cy="8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Araştırma verisine açık erişim</a:t>
            </a:r>
            <a:endParaRPr/>
          </a:p>
        </p:txBody>
      </p:sp>
      <p:pic>
        <p:nvPicPr>
          <p:cNvPr id="303" name="Google Shape;30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8350" y="1512775"/>
            <a:ext cx="4195751" cy="296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512775"/>
            <a:ext cx="4195761" cy="2917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8"/>
          <p:cNvSpPr txBox="1">
            <a:spLocks noGrp="1"/>
          </p:cNvSpPr>
          <p:nvPr>
            <p:ph type="title"/>
          </p:nvPr>
        </p:nvSpPr>
        <p:spPr>
          <a:xfrm>
            <a:off x="666125" y="1605775"/>
            <a:ext cx="4588800" cy="22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434343"/>
                </a:solidFill>
              </a:rPr>
              <a:t>Paylaşılabilirlik</a:t>
            </a:r>
            <a:endParaRPr sz="20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434343"/>
                </a:solidFill>
              </a:rPr>
              <a:t>Yeniden kullanılabilirlik</a:t>
            </a:r>
            <a:endParaRPr sz="20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434343"/>
                </a:solidFill>
              </a:rPr>
              <a:t>Tekrar edilebilirlik</a:t>
            </a:r>
            <a:endParaRPr sz="2000">
              <a:solidFill>
                <a:srgbClr val="434343"/>
              </a:solidFill>
            </a:endParaRPr>
          </a:p>
        </p:txBody>
      </p:sp>
      <p:pic>
        <p:nvPicPr>
          <p:cNvPr id="310" name="Google Shape;31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7275" y="0"/>
            <a:ext cx="3736724" cy="5143506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8"/>
          <p:cNvSpPr txBox="1"/>
          <p:nvPr/>
        </p:nvSpPr>
        <p:spPr>
          <a:xfrm>
            <a:off x="5831175" y="4691325"/>
            <a:ext cx="326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Photo by Ravin Rau on </a:t>
            </a:r>
            <a:r>
              <a:rPr lang="en-GB" sz="1200" u="sng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sz="12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2" name="Google Shape;312;p48"/>
          <p:cNvSpPr txBox="1">
            <a:spLocks noGrp="1"/>
          </p:cNvSpPr>
          <p:nvPr>
            <p:ph type="title"/>
          </p:nvPr>
        </p:nvSpPr>
        <p:spPr>
          <a:xfrm rot="-5400000">
            <a:off x="-2016975" y="2275250"/>
            <a:ext cx="512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700"/>
              <a:t>açık lisanslar</a:t>
            </a:r>
            <a:endParaRPr sz="27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9"/>
          <p:cNvSpPr txBox="1">
            <a:spLocks noGrp="1"/>
          </p:cNvSpPr>
          <p:nvPr>
            <p:ph type="body" idx="1"/>
          </p:nvPr>
        </p:nvSpPr>
        <p:spPr>
          <a:xfrm>
            <a:off x="0" y="4677125"/>
            <a:ext cx="9144000" cy="4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http://creativecommons.org.tr/iletisim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18" name="Google Shape;31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8038" y="201925"/>
            <a:ext cx="6987914" cy="4372326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9"/>
          <p:cNvSpPr/>
          <p:nvPr/>
        </p:nvSpPr>
        <p:spPr>
          <a:xfrm>
            <a:off x="3459650" y="1358400"/>
            <a:ext cx="5447736" cy="926802"/>
          </a:xfrm>
          <a:prstGeom prst="flowChartMultidocumen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https://groups.google.com/g/creative-commons-turkiye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20" name="Google Shape;320;p49"/>
          <p:cNvSpPr/>
          <p:nvPr/>
        </p:nvSpPr>
        <p:spPr>
          <a:xfrm>
            <a:off x="1698000" y="3884150"/>
            <a:ext cx="912600" cy="2193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21" name="Google Shape;321;p49"/>
          <p:cNvCxnSpPr>
            <a:stCxn id="320" idx="1"/>
            <a:endCxn id="319" idx="2"/>
          </p:cNvCxnSpPr>
          <p:nvPr/>
        </p:nvCxnSpPr>
        <p:spPr>
          <a:xfrm rot="-5400000">
            <a:off x="3052800" y="1351550"/>
            <a:ext cx="1853400" cy="3650400"/>
          </a:xfrm>
          <a:prstGeom prst="bentConnector3">
            <a:avLst>
              <a:gd name="adj1" fmla="val -12848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753</Words>
  <Application>Microsoft Macintosh PowerPoint</Application>
  <PresentationFormat>On-screen Show (16:9)</PresentationFormat>
  <Paragraphs>95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Comfortaa</vt:lpstr>
      <vt:lpstr>Proxima Nova</vt:lpstr>
      <vt:lpstr>Alfa Slab One</vt:lpstr>
      <vt:lpstr>Helvetica Neue</vt:lpstr>
      <vt:lpstr>Arial</vt:lpstr>
      <vt:lpstr>Gameday</vt:lpstr>
      <vt:lpstr>Pandemi ile Mücadelede Açık Lisanslar</vt:lpstr>
      <vt:lpstr>Açık lisanslar</vt:lpstr>
      <vt:lpstr>Creative Commons (CC) nedir?</vt:lpstr>
      <vt:lpstr>Creative Commons (CC) nedir?</vt:lpstr>
      <vt:lpstr>CC Katmanları</vt:lpstr>
      <vt:lpstr>Hukuksal metin (Legal code)</vt:lpstr>
      <vt:lpstr>İnsan tarafından okunabilen</vt:lpstr>
      <vt:lpstr>Makina tarafından okunabilen</vt:lpstr>
      <vt:lpstr>Makina tarafından okunabilen</vt:lpstr>
      <vt:lpstr>Makina tarafından okunabilen</vt:lpstr>
      <vt:lpstr>CC lisansları</vt:lpstr>
      <vt:lpstr>Telifsiz eserler için kamu malı araçları</vt:lpstr>
      <vt:lpstr>PowerPoint Presentation</vt:lpstr>
      <vt:lpstr>Özgür kültür ve açık lisanslar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Açık COVID Bildirgesi</vt:lpstr>
      <vt:lpstr>Açık COVID Lisansları: OCL</vt:lpstr>
      <vt:lpstr>Açık tasarımlar (açık donanım) </vt:lpstr>
      <vt:lpstr>PowerPoint Presentation</vt:lpstr>
      <vt:lpstr>Açık bilim</vt:lpstr>
      <vt:lpstr>Literatüre hızlı ve açık erişim: ön baskılar</vt:lpstr>
      <vt:lpstr>Araştırma verisine açık erişim</vt:lpstr>
      <vt:lpstr>Paylaşılabilirlik  Yeniden kullanılabilirlik  Tekrar edilebilirlik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Pandemi ile Mücadelede Açık Lisanslar</dc:title>
  <cp:lastModifiedBy>İlkay Holt</cp:lastModifiedBy>
  <cp:revision>1</cp:revision>
  <dcterms:modified xsi:type="dcterms:W3CDTF">2021-02-24T16:54:12Z</dcterms:modified>
</cp:coreProperties>
</file>