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797675" cy="9926638"/>
  <p:embeddedFontLst>
    <p:embeddedFont>
      <p:font typeface="Calibri" panose="020F0502020204030204" pitchFamily="34" charset="0"/>
      <p:regular r:id="rId22"/>
      <p:bold r:id="rId23"/>
      <p:italic r:id="rId24"/>
      <p:boldItalic r:id="rId25"/>
    </p:embeddedFont>
    <p:embeddedFont>
      <p:font typeface="Kalam" panose="02000000000000000000" pitchFamily="2" charset="0"/>
      <p:regular r:id="rId26"/>
      <p:bold r:id="rId27"/>
    </p:embeddedFont>
    <p:embeddedFont>
      <p:font typeface="Share Tech" panose="00000500000000000000" pitchFamily="2" charset="0"/>
      <p:regular r:id="rId28"/>
    </p:embeddedFont>
    <p:embeddedFont>
      <p:font typeface="Source Sans Pro" panose="020B050303040302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7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 name="Google Shape;59;p1: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2: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 name="Google Shape;69;p2: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3: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4: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4: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ba1a0de077_0_0:notes"/>
          <p:cNvSpPr txBox="1">
            <a:spLocks noGrp="1"/>
          </p:cNvSpPr>
          <p:nvPr>
            <p:ph type="body" idx="1"/>
          </p:nvPr>
        </p:nvSpPr>
        <p:spPr>
          <a:xfrm>
            <a:off x="679750" y="4715125"/>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gba1a0de077_0_0:notes"/>
          <p:cNvSpPr>
            <a:spLocks noGrp="1" noRot="1" noChangeAspect="1"/>
          </p:cNvSpPr>
          <p:nvPr>
            <p:ph type="sldImg" idx="2"/>
          </p:nvPr>
        </p:nvSpPr>
        <p:spPr>
          <a:xfrm>
            <a:off x="1133150" y="744475"/>
            <a:ext cx="4532100" cy="372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bc52ca464d_0_0:notes"/>
          <p:cNvSpPr txBox="1">
            <a:spLocks noGrp="1"/>
          </p:cNvSpPr>
          <p:nvPr>
            <p:ph type="body" idx="1"/>
          </p:nvPr>
        </p:nvSpPr>
        <p:spPr>
          <a:xfrm>
            <a:off x="679750" y="4715125"/>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Benefits to researchers, as listed on the cited paper, include: citations, media attention, potential collaborators, job opportunities, funding opportunities.</a:t>
            </a:r>
            <a:endParaRPr/>
          </a:p>
        </p:txBody>
      </p:sp>
      <p:sp>
        <p:nvSpPr>
          <p:cNvPr id="129" name="Google Shape;129;gbc52ca464d_0_0: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6: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6: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9: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9: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7: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7: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8: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8: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0: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10: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1: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11: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b596175cb1_0_0:notes"/>
          <p:cNvSpPr txBox="1">
            <a:spLocks noGrp="1"/>
          </p:cNvSpPr>
          <p:nvPr>
            <p:ph type="body" idx="1"/>
          </p:nvPr>
        </p:nvSpPr>
        <p:spPr>
          <a:xfrm>
            <a:off x="679750" y="4715125"/>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gb596175cb1_0_0:notes"/>
          <p:cNvSpPr>
            <a:spLocks noGrp="1" noRot="1" noChangeAspect="1"/>
          </p:cNvSpPr>
          <p:nvPr>
            <p:ph type="sldImg" idx="2"/>
          </p:nvPr>
        </p:nvSpPr>
        <p:spPr>
          <a:xfrm>
            <a:off x="1133150" y="744475"/>
            <a:ext cx="4532100" cy="372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b596175e5e_0_1:notes"/>
          <p:cNvSpPr txBox="1">
            <a:spLocks noGrp="1"/>
          </p:cNvSpPr>
          <p:nvPr>
            <p:ph type="body" idx="1"/>
          </p:nvPr>
        </p:nvSpPr>
        <p:spPr>
          <a:xfrm>
            <a:off x="679750" y="4715125"/>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gb596175e5e_0_1:notes"/>
          <p:cNvSpPr>
            <a:spLocks noGrp="1" noRot="1" noChangeAspect="1"/>
          </p:cNvSpPr>
          <p:nvPr>
            <p:ph type="sldImg" idx="2"/>
          </p:nvPr>
        </p:nvSpPr>
        <p:spPr>
          <a:xfrm>
            <a:off x="1133150" y="744475"/>
            <a:ext cx="4532100" cy="372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2: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p12: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b596175cb1_0_11:notes"/>
          <p:cNvSpPr txBox="1">
            <a:spLocks noGrp="1"/>
          </p:cNvSpPr>
          <p:nvPr>
            <p:ph type="body" idx="1"/>
          </p:nvPr>
        </p:nvSpPr>
        <p:spPr>
          <a:xfrm>
            <a:off x="679750" y="4715125"/>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gb596175cb1_0_11:notes"/>
          <p:cNvSpPr>
            <a:spLocks noGrp="1" noRot="1" noChangeAspect="1"/>
          </p:cNvSpPr>
          <p:nvPr>
            <p:ph type="sldImg" idx="2"/>
          </p:nvPr>
        </p:nvSpPr>
        <p:spPr>
          <a:xfrm>
            <a:off x="1133150" y="744475"/>
            <a:ext cx="4532100" cy="372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bae8678377_0_4:notes"/>
          <p:cNvSpPr txBox="1">
            <a:spLocks noGrp="1"/>
          </p:cNvSpPr>
          <p:nvPr>
            <p:ph type="body" idx="1"/>
          </p:nvPr>
        </p:nvSpPr>
        <p:spPr>
          <a:xfrm>
            <a:off x="679750" y="4715125"/>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gbae8678377_0_4:notes"/>
          <p:cNvSpPr>
            <a:spLocks noGrp="1" noRot="1" noChangeAspect="1"/>
          </p:cNvSpPr>
          <p:nvPr>
            <p:ph type="sldImg" idx="2"/>
          </p:nvPr>
        </p:nvSpPr>
        <p:spPr>
          <a:xfrm>
            <a:off x="1133150" y="744475"/>
            <a:ext cx="4532100" cy="372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4: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4: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0"/>
        <p:cNvGrpSpPr/>
        <p:nvPr/>
      </p:nvGrpSpPr>
      <p:grpSpPr>
        <a:xfrm>
          <a:off x="0" y="0"/>
          <a:ext cx="0" cy="0"/>
          <a:chOff x="0" y="0"/>
          <a:chExt cx="0" cy="0"/>
        </a:xfrm>
      </p:grpSpPr>
      <p:sp>
        <p:nvSpPr>
          <p:cNvPr id="11" name="Google Shape;11;p3"/>
          <p:cNvSpPr txBox="1">
            <a:spLocks noGrp="1"/>
          </p:cNvSpPr>
          <p:nvPr>
            <p:ph type="title"/>
          </p:nvPr>
        </p:nvSpPr>
        <p:spPr>
          <a:xfrm>
            <a:off x="311760" y="744480"/>
            <a:ext cx="8520480" cy="2052720"/>
          </a:xfrm>
          <a:prstGeom prst="rect">
            <a:avLst/>
          </a:prstGeom>
          <a:noFill/>
          <a:ln>
            <a:noFill/>
          </a:ln>
        </p:spPr>
        <p:txBody>
          <a:bodyPr spcFirstLastPara="1" wrap="square" lIns="0" tIns="0" rIns="0" bIns="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 name="Google Shape;12;p3"/>
          <p:cNvSpPr txBox="1">
            <a:spLocks noGrp="1"/>
          </p:cNvSpPr>
          <p:nvPr>
            <p:ph type="subTitle" idx="1"/>
          </p:nvPr>
        </p:nvSpPr>
        <p:spPr>
          <a:xfrm>
            <a:off x="311760" y="2834280"/>
            <a:ext cx="8520480" cy="79272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311760" y="744480"/>
            <a:ext cx="8520480" cy="2052720"/>
          </a:xfrm>
          <a:prstGeom prst="rect">
            <a:avLst/>
          </a:prstGeom>
          <a:noFill/>
          <a:ln>
            <a:noFill/>
          </a:ln>
        </p:spPr>
        <p:txBody>
          <a:bodyPr spcFirstLastPara="1" wrap="square" lIns="0" tIns="0" rIns="0" bIns="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4"/>
          <p:cNvSpPr txBox="1">
            <a:spLocks noGrp="1"/>
          </p:cNvSpPr>
          <p:nvPr>
            <p:ph type="body" idx="1"/>
          </p:nvPr>
        </p:nvSpPr>
        <p:spPr>
          <a:xfrm>
            <a:off x="311760" y="2834280"/>
            <a:ext cx="8520480" cy="79272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311760" y="744480"/>
            <a:ext cx="8520480" cy="2052720"/>
          </a:xfrm>
          <a:prstGeom prst="rect">
            <a:avLst/>
          </a:prstGeom>
          <a:noFill/>
          <a:ln>
            <a:noFill/>
          </a:ln>
        </p:spPr>
        <p:txBody>
          <a:bodyPr spcFirstLastPara="1" wrap="square" lIns="0" tIns="0" rIns="0" bIns="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5"/>
          <p:cNvSpPr txBox="1">
            <a:spLocks noGrp="1"/>
          </p:cNvSpPr>
          <p:nvPr>
            <p:ph type="body" idx="1"/>
          </p:nvPr>
        </p:nvSpPr>
        <p:spPr>
          <a:xfrm>
            <a:off x="311760" y="2834280"/>
            <a:ext cx="4157640" cy="79272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 name="Google Shape;19;p5"/>
          <p:cNvSpPr txBox="1">
            <a:spLocks noGrp="1"/>
          </p:cNvSpPr>
          <p:nvPr>
            <p:ph type="body" idx="2"/>
          </p:nvPr>
        </p:nvSpPr>
        <p:spPr>
          <a:xfrm>
            <a:off x="4677840" y="2834280"/>
            <a:ext cx="4157640" cy="79272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311760" y="744480"/>
            <a:ext cx="8520480" cy="2052720"/>
          </a:xfrm>
          <a:prstGeom prst="rect">
            <a:avLst/>
          </a:prstGeom>
          <a:noFill/>
          <a:ln>
            <a:noFill/>
          </a:ln>
        </p:spPr>
        <p:txBody>
          <a:bodyPr spcFirstLastPara="1" wrap="square" lIns="0" tIns="0" rIns="0" bIns="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2"/>
        <p:cNvGrpSpPr/>
        <p:nvPr/>
      </p:nvGrpSpPr>
      <p:grpSpPr>
        <a:xfrm>
          <a:off x="0" y="0"/>
          <a:ext cx="0" cy="0"/>
          <a:chOff x="0" y="0"/>
          <a:chExt cx="0" cy="0"/>
        </a:xfrm>
      </p:grpSpPr>
      <p:sp>
        <p:nvSpPr>
          <p:cNvPr id="23" name="Google Shape;23;p7"/>
          <p:cNvSpPr txBox="1">
            <a:spLocks noGrp="1"/>
          </p:cNvSpPr>
          <p:nvPr>
            <p:ph type="subTitle" idx="1"/>
          </p:nvPr>
        </p:nvSpPr>
        <p:spPr>
          <a:xfrm>
            <a:off x="311760" y="744480"/>
            <a:ext cx="8520480" cy="95166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4"/>
        <p:cNvGrpSpPr/>
        <p:nvPr/>
      </p:nvGrpSpPr>
      <p:grpSpPr>
        <a:xfrm>
          <a:off x="0" y="0"/>
          <a:ext cx="0" cy="0"/>
          <a:chOff x="0" y="0"/>
          <a:chExt cx="0" cy="0"/>
        </a:xfrm>
      </p:grpSpPr>
      <p:sp>
        <p:nvSpPr>
          <p:cNvPr id="25" name="Google Shape;25;p8"/>
          <p:cNvSpPr txBox="1">
            <a:spLocks noGrp="1"/>
          </p:cNvSpPr>
          <p:nvPr>
            <p:ph type="title"/>
          </p:nvPr>
        </p:nvSpPr>
        <p:spPr>
          <a:xfrm>
            <a:off x="311760" y="744480"/>
            <a:ext cx="8520480" cy="2052720"/>
          </a:xfrm>
          <a:prstGeom prst="rect">
            <a:avLst/>
          </a:prstGeom>
          <a:noFill/>
          <a:ln>
            <a:noFill/>
          </a:ln>
        </p:spPr>
        <p:txBody>
          <a:bodyPr spcFirstLastPara="1" wrap="square" lIns="0" tIns="0" rIns="0" bIns="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body" idx="1"/>
          </p:nvPr>
        </p:nvSpPr>
        <p:spPr>
          <a:xfrm>
            <a:off x="311760" y="2834280"/>
            <a:ext cx="415764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7" name="Google Shape;27;p8"/>
          <p:cNvSpPr txBox="1">
            <a:spLocks noGrp="1"/>
          </p:cNvSpPr>
          <p:nvPr>
            <p:ph type="body" idx="2"/>
          </p:nvPr>
        </p:nvSpPr>
        <p:spPr>
          <a:xfrm>
            <a:off x="4677840" y="2834280"/>
            <a:ext cx="4157640" cy="79272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8" name="Google Shape;28;p8"/>
          <p:cNvSpPr txBox="1">
            <a:spLocks noGrp="1"/>
          </p:cNvSpPr>
          <p:nvPr>
            <p:ph type="body" idx="3"/>
          </p:nvPr>
        </p:nvSpPr>
        <p:spPr>
          <a:xfrm>
            <a:off x="311760" y="3248640"/>
            <a:ext cx="415764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311760" y="744480"/>
            <a:ext cx="8520480" cy="2052720"/>
          </a:xfrm>
          <a:prstGeom prst="rect">
            <a:avLst/>
          </a:prstGeom>
          <a:noFill/>
          <a:ln>
            <a:noFill/>
          </a:ln>
        </p:spPr>
        <p:txBody>
          <a:bodyPr spcFirstLastPara="1" wrap="square" lIns="0" tIns="0" rIns="0" bIns="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body" idx="1"/>
          </p:nvPr>
        </p:nvSpPr>
        <p:spPr>
          <a:xfrm>
            <a:off x="311760" y="2834280"/>
            <a:ext cx="4157640" cy="79272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2" name="Google Shape;32;p9"/>
          <p:cNvSpPr txBox="1">
            <a:spLocks noGrp="1"/>
          </p:cNvSpPr>
          <p:nvPr>
            <p:ph type="body" idx="2"/>
          </p:nvPr>
        </p:nvSpPr>
        <p:spPr>
          <a:xfrm>
            <a:off x="4677840" y="2834280"/>
            <a:ext cx="415764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9"/>
          <p:cNvSpPr txBox="1">
            <a:spLocks noGrp="1"/>
          </p:cNvSpPr>
          <p:nvPr>
            <p:ph type="body" idx="3"/>
          </p:nvPr>
        </p:nvSpPr>
        <p:spPr>
          <a:xfrm>
            <a:off x="4677840" y="3248640"/>
            <a:ext cx="415764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311760" y="744480"/>
            <a:ext cx="8520480" cy="2052720"/>
          </a:xfrm>
          <a:prstGeom prst="rect">
            <a:avLst/>
          </a:prstGeom>
          <a:noFill/>
          <a:ln>
            <a:noFill/>
          </a:ln>
        </p:spPr>
        <p:txBody>
          <a:bodyPr spcFirstLastPara="1" wrap="square" lIns="0" tIns="0" rIns="0" bIns="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0"/>
          <p:cNvSpPr txBox="1">
            <a:spLocks noGrp="1"/>
          </p:cNvSpPr>
          <p:nvPr>
            <p:ph type="body" idx="1"/>
          </p:nvPr>
        </p:nvSpPr>
        <p:spPr>
          <a:xfrm>
            <a:off x="311760" y="2834280"/>
            <a:ext cx="415764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7" name="Google Shape;37;p10"/>
          <p:cNvSpPr txBox="1">
            <a:spLocks noGrp="1"/>
          </p:cNvSpPr>
          <p:nvPr>
            <p:ph type="body" idx="2"/>
          </p:nvPr>
        </p:nvSpPr>
        <p:spPr>
          <a:xfrm>
            <a:off x="4677840" y="2834280"/>
            <a:ext cx="415764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8" name="Google Shape;38;p10"/>
          <p:cNvSpPr txBox="1">
            <a:spLocks noGrp="1"/>
          </p:cNvSpPr>
          <p:nvPr>
            <p:ph type="body" idx="3"/>
          </p:nvPr>
        </p:nvSpPr>
        <p:spPr>
          <a:xfrm>
            <a:off x="311760" y="3248640"/>
            <a:ext cx="852048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39"/>
        <p:cNvGrpSpPr/>
        <p:nvPr/>
      </p:nvGrpSpPr>
      <p:grpSpPr>
        <a:xfrm>
          <a:off x="0" y="0"/>
          <a:ext cx="0" cy="0"/>
          <a:chOff x="0" y="0"/>
          <a:chExt cx="0" cy="0"/>
        </a:xfrm>
      </p:grpSpPr>
      <p:sp>
        <p:nvSpPr>
          <p:cNvPr id="40" name="Google Shape;40;p11"/>
          <p:cNvSpPr txBox="1">
            <a:spLocks noGrp="1"/>
          </p:cNvSpPr>
          <p:nvPr>
            <p:ph type="title"/>
          </p:nvPr>
        </p:nvSpPr>
        <p:spPr>
          <a:xfrm>
            <a:off x="311760" y="744480"/>
            <a:ext cx="8520480" cy="2052720"/>
          </a:xfrm>
          <a:prstGeom prst="rect">
            <a:avLst/>
          </a:prstGeom>
          <a:noFill/>
          <a:ln>
            <a:noFill/>
          </a:ln>
        </p:spPr>
        <p:txBody>
          <a:bodyPr spcFirstLastPara="1" wrap="square" lIns="0" tIns="0" rIns="0" bIns="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1"/>
          <p:cNvSpPr txBox="1">
            <a:spLocks noGrp="1"/>
          </p:cNvSpPr>
          <p:nvPr>
            <p:ph type="body" idx="1"/>
          </p:nvPr>
        </p:nvSpPr>
        <p:spPr>
          <a:xfrm>
            <a:off x="311760" y="2834280"/>
            <a:ext cx="852048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2" name="Google Shape;42;p11"/>
          <p:cNvSpPr txBox="1">
            <a:spLocks noGrp="1"/>
          </p:cNvSpPr>
          <p:nvPr>
            <p:ph type="body" idx="2"/>
          </p:nvPr>
        </p:nvSpPr>
        <p:spPr>
          <a:xfrm>
            <a:off x="311760" y="3248640"/>
            <a:ext cx="852048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43"/>
        <p:cNvGrpSpPr/>
        <p:nvPr/>
      </p:nvGrpSpPr>
      <p:grpSpPr>
        <a:xfrm>
          <a:off x="0" y="0"/>
          <a:ext cx="0" cy="0"/>
          <a:chOff x="0" y="0"/>
          <a:chExt cx="0" cy="0"/>
        </a:xfrm>
      </p:grpSpPr>
      <p:sp>
        <p:nvSpPr>
          <p:cNvPr id="44" name="Google Shape;44;p12"/>
          <p:cNvSpPr txBox="1">
            <a:spLocks noGrp="1"/>
          </p:cNvSpPr>
          <p:nvPr>
            <p:ph type="title"/>
          </p:nvPr>
        </p:nvSpPr>
        <p:spPr>
          <a:xfrm>
            <a:off x="311760" y="744480"/>
            <a:ext cx="8520480" cy="2052720"/>
          </a:xfrm>
          <a:prstGeom prst="rect">
            <a:avLst/>
          </a:prstGeom>
          <a:noFill/>
          <a:ln>
            <a:noFill/>
          </a:ln>
        </p:spPr>
        <p:txBody>
          <a:bodyPr spcFirstLastPara="1" wrap="square" lIns="0" tIns="0" rIns="0" bIns="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2"/>
          <p:cNvSpPr txBox="1">
            <a:spLocks noGrp="1"/>
          </p:cNvSpPr>
          <p:nvPr>
            <p:ph type="body" idx="1"/>
          </p:nvPr>
        </p:nvSpPr>
        <p:spPr>
          <a:xfrm>
            <a:off x="311760" y="2834280"/>
            <a:ext cx="415764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6" name="Google Shape;46;p12"/>
          <p:cNvSpPr txBox="1">
            <a:spLocks noGrp="1"/>
          </p:cNvSpPr>
          <p:nvPr>
            <p:ph type="body" idx="2"/>
          </p:nvPr>
        </p:nvSpPr>
        <p:spPr>
          <a:xfrm>
            <a:off x="4677840" y="2834280"/>
            <a:ext cx="415764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7" name="Google Shape;47;p12"/>
          <p:cNvSpPr txBox="1">
            <a:spLocks noGrp="1"/>
          </p:cNvSpPr>
          <p:nvPr>
            <p:ph type="body" idx="3"/>
          </p:nvPr>
        </p:nvSpPr>
        <p:spPr>
          <a:xfrm>
            <a:off x="311760" y="3248640"/>
            <a:ext cx="415764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8" name="Google Shape;48;p12"/>
          <p:cNvSpPr txBox="1">
            <a:spLocks noGrp="1"/>
          </p:cNvSpPr>
          <p:nvPr>
            <p:ph type="body" idx="4"/>
          </p:nvPr>
        </p:nvSpPr>
        <p:spPr>
          <a:xfrm>
            <a:off x="4677840" y="3248640"/>
            <a:ext cx="415764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311760" y="744480"/>
            <a:ext cx="8520480" cy="2052720"/>
          </a:xfrm>
          <a:prstGeom prst="rect">
            <a:avLst/>
          </a:prstGeom>
          <a:noFill/>
          <a:ln>
            <a:noFill/>
          </a:ln>
        </p:spPr>
        <p:txBody>
          <a:bodyPr spcFirstLastPara="1" wrap="square" lIns="0" tIns="0" rIns="0" bIns="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3"/>
          <p:cNvSpPr txBox="1">
            <a:spLocks noGrp="1"/>
          </p:cNvSpPr>
          <p:nvPr>
            <p:ph type="body" idx="1"/>
          </p:nvPr>
        </p:nvSpPr>
        <p:spPr>
          <a:xfrm>
            <a:off x="311760" y="2834280"/>
            <a:ext cx="274320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2" name="Google Shape;52;p13"/>
          <p:cNvSpPr txBox="1">
            <a:spLocks noGrp="1"/>
          </p:cNvSpPr>
          <p:nvPr>
            <p:ph type="body" idx="2"/>
          </p:nvPr>
        </p:nvSpPr>
        <p:spPr>
          <a:xfrm>
            <a:off x="3192480" y="2834280"/>
            <a:ext cx="274320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3" name="Google Shape;53;p13"/>
          <p:cNvSpPr txBox="1">
            <a:spLocks noGrp="1"/>
          </p:cNvSpPr>
          <p:nvPr>
            <p:ph type="body" idx="3"/>
          </p:nvPr>
        </p:nvSpPr>
        <p:spPr>
          <a:xfrm>
            <a:off x="6073200" y="2834280"/>
            <a:ext cx="274320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4" name="Google Shape;54;p13"/>
          <p:cNvSpPr txBox="1">
            <a:spLocks noGrp="1"/>
          </p:cNvSpPr>
          <p:nvPr>
            <p:ph type="body" idx="4"/>
          </p:nvPr>
        </p:nvSpPr>
        <p:spPr>
          <a:xfrm>
            <a:off x="311760" y="3248640"/>
            <a:ext cx="274320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5" name="Google Shape;55;p13"/>
          <p:cNvSpPr txBox="1">
            <a:spLocks noGrp="1"/>
          </p:cNvSpPr>
          <p:nvPr>
            <p:ph type="body" idx="5"/>
          </p:nvPr>
        </p:nvSpPr>
        <p:spPr>
          <a:xfrm>
            <a:off x="3192480" y="3248640"/>
            <a:ext cx="274320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6" name="Google Shape;56;p13"/>
          <p:cNvSpPr txBox="1">
            <a:spLocks noGrp="1"/>
          </p:cNvSpPr>
          <p:nvPr>
            <p:ph type="body" idx="6"/>
          </p:nvPr>
        </p:nvSpPr>
        <p:spPr>
          <a:xfrm>
            <a:off x="6073200" y="3248640"/>
            <a:ext cx="2743200" cy="3780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60" y="744480"/>
            <a:ext cx="8520480" cy="2052720"/>
          </a:xfrm>
          <a:prstGeom prst="rect">
            <a:avLst/>
          </a:prstGeom>
          <a:noFill/>
          <a:ln>
            <a:noFill/>
          </a:ln>
        </p:spPr>
        <p:txBody>
          <a:bodyPr spcFirstLastPara="1" wrap="square" lIns="91425" tIns="91425" rIns="91425" bIns="91425" anchor="b" anchorCtr="1">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 name="Google Shape;7;p1"/>
          <p:cNvSpPr txBox="1">
            <a:spLocks noGrp="1"/>
          </p:cNvSpPr>
          <p:nvPr>
            <p:ph type="sldNum" idx="12"/>
          </p:nvPr>
        </p:nvSpPr>
        <p:spPr>
          <a:xfrm>
            <a:off x="8472600" y="4663080"/>
            <a:ext cx="548640" cy="39348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buNone/>
              <a:defRPr sz="1000" b="0" i="0" u="none" strike="noStrike" cap="none">
                <a:solidFill>
                  <a:srgbClr val="595959"/>
                </a:solidFill>
                <a:latin typeface="Arial"/>
                <a:ea typeface="Arial"/>
                <a:cs typeface="Arial"/>
                <a:sym typeface="Arial"/>
              </a:defRPr>
            </a:lvl1pPr>
            <a:lvl2pPr marL="0" marR="0" lvl="1" indent="0" algn="r" rtl="0">
              <a:lnSpc>
                <a:spcPct val="100000"/>
              </a:lnSpc>
              <a:spcBef>
                <a:spcPts val="0"/>
              </a:spcBef>
              <a:buNone/>
              <a:defRPr sz="1000" b="0" i="0" u="none" strike="noStrike" cap="none">
                <a:solidFill>
                  <a:srgbClr val="595959"/>
                </a:solidFill>
                <a:latin typeface="Arial"/>
                <a:ea typeface="Arial"/>
                <a:cs typeface="Arial"/>
                <a:sym typeface="Arial"/>
              </a:defRPr>
            </a:lvl2pPr>
            <a:lvl3pPr marL="0" marR="0" lvl="2" indent="0" algn="r" rtl="0">
              <a:lnSpc>
                <a:spcPct val="100000"/>
              </a:lnSpc>
              <a:spcBef>
                <a:spcPts val="0"/>
              </a:spcBef>
              <a:buNone/>
              <a:defRPr sz="1000" b="0" i="0" u="none" strike="noStrike" cap="none">
                <a:solidFill>
                  <a:srgbClr val="595959"/>
                </a:solidFill>
                <a:latin typeface="Arial"/>
                <a:ea typeface="Arial"/>
                <a:cs typeface="Arial"/>
                <a:sym typeface="Arial"/>
              </a:defRPr>
            </a:lvl3pPr>
            <a:lvl4pPr marL="0" marR="0" lvl="3" indent="0" algn="r" rtl="0">
              <a:lnSpc>
                <a:spcPct val="100000"/>
              </a:lnSpc>
              <a:spcBef>
                <a:spcPts val="0"/>
              </a:spcBef>
              <a:buNone/>
              <a:defRPr sz="1000" b="0" i="0" u="none" strike="noStrike" cap="none">
                <a:solidFill>
                  <a:srgbClr val="595959"/>
                </a:solidFill>
                <a:latin typeface="Arial"/>
                <a:ea typeface="Arial"/>
                <a:cs typeface="Arial"/>
                <a:sym typeface="Arial"/>
              </a:defRPr>
            </a:lvl4pPr>
            <a:lvl5pPr marL="0" marR="0" lvl="4" indent="0" algn="r" rtl="0">
              <a:lnSpc>
                <a:spcPct val="100000"/>
              </a:lnSpc>
              <a:spcBef>
                <a:spcPts val="0"/>
              </a:spcBef>
              <a:buNone/>
              <a:defRPr sz="1000" b="0" i="0" u="none" strike="noStrike" cap="none">
                <a:solidFill>
                  <a:srgbClr val="595959"/>
                </a:solidFill>
                <a:latin typeface="Arial"/>
                <a:ea typeface="Arial"/>
                <a:cs typeface="Arial"/>
                <a:sym typeface="Arial"/>
              </a:defRPr>
            </a:lvl5pPr>
            <a:lvl6pPr marL="0" marR="0" lvl="5" indent="0" algn="r" rtl="0">
              <a:lnSpc>
                <a:spcPct val="100000"/>
              </a:lnSpc>
              <a:spcBef>
                <a:spcPts val="0"/>
              </a:spcBef>
              <a:buNone/>
              <a:defRPr sz="1000" b="0" i="0" u="none" strike="noStrike" cap="none">
                <a:solidFill>
                  <a:srgbClr val="595959"/>
                </a:solidFill>
                <a:latin typeface="Arial"/>
                <a:ea typeface="Arial"/>
                <a:cs typeface="Arial"/>
                <a:sym typeface="Arial"/>
              </a:defRPr>
            </a:lvl6pPr>
            <a:lvl7pPr marL="0" marR="0" lvl="6" indent="0" algn="r" rtl="0">
              <a:lnSpc>
                <a:spcPct val="100000"/>
              </a:lnSpc>
              <a:spcBef>
                <a:spcPts val="0"/>
              </a:spcBef>
              <a:buNone/>
              <a:defRPr sz="1000" b="0" i="0" u="none" strike="noStrike" cap="none">
                <a:solidFill>
                  <a:srgbClr val="595959"/>
                </a:solidFill>
                <a:latin typeface="Arial"/>
                <a:ea typeface="Arial"/>
                <a:cs typeface="Arial"/>
                <a:sym typeface="Arial"/>
              </a:defRPr>
            </a:lvl7pPr>
            <a:lvl8pPr marL="0" marR="0" lvl="7" indent="0" algn="r" rtl="0">
              <a:lnSpc>
                <a:spcPct val="100000"/>
              </a:lnSpc>
              <a:spcBef>
                <a:spcPts val="0"/>
              </a:spcBef>
              <a:buNone/>
              <a:defRPr sz="1000" b="0" i="0" u="none" strike="noStrike" cap="none">
                <a:solidFill>
                  <a:srgbClr val="595959"/>
                </a:solidFill>
                <a:latin typeface="Arial"/>
                <a:ea typeface="Arial"/>
                <a:cs typeface="Arial"/>
                <a:sym typeface="Arial"/>
              </a:defRPr>
            </a:lvl8pPr>
            <a:lvl9pPr marL="0" marR="0" lvl="8" indent="0" algn="r" rtl="0">
              <a:lnSpc>
                <a:spcPct val="100000"/>
              </a:lnSpc>
              <a:spcBef>
                <a:spcPts val="0"/>
              </a:spcBef>
              <a:buNone/>
              <a:defRPr sz="10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‹nr.›</a:t>
            </a:fld>
            <a:endParaRPr>
              <a:solidFill>
                <a:srgbClr val="000000"/>
              </a:solidFill>
              <a:latin typeface="Times New Roman"/>
              <a:ea typeface="Times New Roman"/>
              <a:cs typeface="Times New Roman"/>
              <a:sym typeface="Times New Roman"/>
            </a:endParaRPr>
          </a:p>
        </p:txBody>
      </p:sp>
      <p:sp>
        <p:nvSpPr>
          <p:cNvPr id="8" name="Google Shape;8;p1"/>
          <p:cNvSpPr txBox="1">
            <a:spLocks noGrp="1"/>
          </p:cNvSpPr>
          <p:nvPr>
            <p:ph type="body" idx="1"/>
          </p:nvPr>
        </p:nvSpPr>
        <p:spPr>
          <a:xfrm>
            <a:off x="457200" y="1203480"/>
            <a:ext cx="8229240" cy="2982600"/>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doi.org/10.5281/zenodo.%204293274"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doi.org/10.7554/eLife.16800.001"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https://www.fosteropenscience.e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unesdoc.unesco.org/ark:/48223/pf0000374837"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hyperlink" Target="https://opensciencemooc.eu/" TargetMode="External"/><Relationship Id="rId3" Type="http://schemas.openxmlformats.org/officeDocument/2006/relationships/image" Target="../media/image13.png"/><Relationship Id="rId7" Type="http://schemas.openxmlformats.org/officeDocument/2006/relationships/hyperlink" Target="https://www.nwo.nl/open-science"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en.unesco.org/science-sustainable-future/open-science" TargetMode="External"/><Relationship Id="rId11" Type="http://schemas.openxmlformats.org/officeDocument/2006/relationships/image" Target="../media/image14.png"/><Relationship Id="rId5" Type="http://schemas.openxmlformats.org/officeDocument/2006/relationships/hyperlink" Target="https://www.fosteropenscience.eu/" TargetMode="External"/><Relationship Id="rId10"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hyperlink" Target="https://www.knowledge-exchange.info/event/ke-approach-open-scholarship"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https://www.fosteropenscience.eu/node/1431#oecd2015" TargetMode="Externa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hyperlink" Target="http://www.openaccess.nl" TargetMode="External"/><Relationship Id="rId3" Type="http://schemas.openxmlformats.org/officeDocument/2006/relationships/image" Target="../media/image8.png"/><Relationship Id="rId7" Type="http://schemas.openxmlformats.org/officeDocument/2006/relationships/hyperlink" Target="https://www.orfg.org/reading-list"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s://zenodo.org/record/3903257" TargetMode="External"/><Relationship Id="rId5" Type="http://schemas.openxmlformats.org/officeDocument/2006/relationships/image" Target="../media/image14.png"/><Relationship Id="rId10" Type="http://schemas.openxmlformats.org/officeDocument/2006/relationships/hyperlink" Target="https://openworking.tudl.tudelft.nl/" TargetMode="External"/><Relationship Id="rId4" Type="http://schemas.openxmlformats.org/officeDocument/2006/relationships/image" Target="../media/image7.png"/><Relationship Id="rId9" Type="http://schemas.openxmlformats.org/officeDocument/2006/relationships/hyperlink" Target="https://www.uu.nl/en/research/research-data-management/rdm-storie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hyperlink" Target="https://osf.io/vz2sy/"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www.accelerateopenscience.nl/" TargetMode="External"/><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hyperlink" Target="https://opensciencefestival.nl/" TargetMode="External"/><Relationship Id="rId5" Type="http://schemas.openxmlformats.org/officeDocument/2006/relationships/hyperlink" Target="https://osf.io/vz2sy/" TargetMode="External"/><Relationship Id="rId4" Type="http://schemas.openxmlformats.org/officeDocument/2006/relationships/hyperlink" Target="http://www.openscience.nl/" TargetMode="External"/><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0"/>
        <p:cNvGrpSpPr/>
        <p:nvPr/>
      </p:nvGrpSpPr>
      <p:grpSpPr>
        <a:xfrm>
          <a:off x="0" y="0"/>
          <a:ext cx="0" cy="0"/>
          <a:chOff x="0" y="0"/>
          <a:chExt cx="0" cy="0"/>
        </a:xfrm>
      </p:grpSpPr>
      <p:sp>
        <p:nvSpPr>
          <p:cNvPr id="61" name="Google Shape;61;p14"/>
          <p:cNvSpPr/>
          <p:nvPr/>
        </p:nvSpPr>
        <p:spPr>
          <a:xfrm>
            <a:off x="0" y="0"/>
            <a:ext cx="9144000" cy="5143320"/>
          </a:xfrm>
          <a:custGeom>
            <a:avLst/>
            <a:gdLst/>
            <a:ahLst/>
            <a:cxnLst/>
            <a:rect l="l" t="t" r="r" b="b"/>
            <a:pathLst>
              <a:path w="21600" h="21600" extrusionOk="0">
                <a:moveTo>
                  <a:pt x="0" y="0"/>
                </a:moveTo>
                <a:lnTo>
                  <a:pt x="21600" y="0"/>
                </a:lnTo>
                <a:lnTo>
                  <a:pt x="21600" y="21600"/>
                </a:lnTo>
                <a:lnTo>
                  <a:pt x="0" y="21600"/>
                </a:lnTo>
                <a:close/>
              </a:path>
            </a:pathLst>
          </a:custGeom>
          <a:solidFill>
            <a:srgbClr val="EC7004"/>
          </a:solidFill>
          <a:ln>
            <a:noFill/>
          </a:ln>
        </p:spPr>
      </p:sp>
      <p:pic>
        <p:nvPicPr>
          <p:cNvPr id="62" name="Google Shape;62;p14"/>
          <p:cNvPicPr preferRelativeResize="0"/>
          <p:nvPr/>
        </p:nvPicPr>
        <p:blipFill rotWithShape="1">
          <a:blip r:embed="rId3">
            <a:alphaModFix/>
          </a:blip>
          <a:srcRect/>
          <a:stretch/>
        </p:blipFill>
        <p:spPr>
          <a:xfrm>
            <a:off x="0" y="597240"/>
            <a:ext cx="9144000" cy="4047480"/>
          </a:xfrm>
          <a:prstGeom prst="rect">
            <a:avLst/>
          </a:prstGeom>
          <a:noFill/>
          <a:ln>
            <a:noFill/>
          </a:ln>
        </p:spPr>
      </p:pic>
      <p:sp>
        <p:nvSpPr>
          <p:cNvPr id="63" name="Google Shape;63;p14"/>
          <p:cNvSpPr txBox="1"/>
          <p:nvPr/>
        </p:nvSpPr>
        <p:spPr>
          <a:xfrm>
            <a:off x="2183760" y="1537200"/>
            <a:ext cx="6589500" cy="3088500"/>
          </a:xfrm>
          <a:prstGeom prst="rect">
            <a:avLst/>
          </a:prstGeom>
          <a:noFill/>
          <a:ln>
            <a:noFill/>
          </a:ln>
        </p:spPr>
        <p:txBody>
          <a:bodyPr spcFirstLastPara="1" wrap="square" lIns="91425" tIns="91425" rIns="91425" bIns="91425" anchor="t" anchorCtr="0">
            <a:noAutofit/>
          </a:bodyPr>
          <a:lstStyle/>
          <a:p>
            <a:pPr marL="0" marR="0" lvl="0" indent="0" algn="l" rtl="0">
              <a:lnSpc>
                <a:spcPct val="80000"/>
              </a:lnSpc>
              <a:spcBef>
                <a:spcPts val="0"/>
              </a:spcBef>
              <a:spcAft>
                <a:spcPts val="0"/>
              </a:spcAft>
              <a:buNone/>
            </a:pPr>
            <a:r>
              <a:rPr lang="en-GB" sz="6600" b="1" i="0" u="none" strike="noStrike" cap="none">
                <a:solidFill>
                  <a:srgbClr val="EEEEEE"/>
                </a:solidFill>
                <a:latin typeface="Share Tech"/>
                <a:ea typeface="Share Tech"/>
                <a:cs typeface="Share Tech"/>
                <a:sym typeface="Share Tech"/>
              </a:rPr>
              <a:t>A </a:t>
            </a:r>
            <a:r>
              <a:rPr lang="en-GB" sz="6600" b="1">
                <a:solidFill>
                  <a:srgbClr val="EEEEEE"/>
                </a:solidFill>
                <a:latin typeface="Share Tech"/>
                <a:ea typeface="Share Tech"/>
                <a:cs typeface="Share Tech"/>
                <a:sym typeface="Share Tech"/>
              </a:rPr>
              <a:t>F</a:t>
            </a:r>
            <a:r>
              <a:rPr lang="en-GB" sz="6600" b="1" i="0" u="none" strike="noStrike" cap="none">
                <a:solidFill>
                  <a:srgbClr val="EEEEEE"/>
                </a:solidFill>
                <a:latin typeface="Share Tech"/>
                <a:ea typeface="Share Tech"/>
                <a:cs typeface="Share Tech"/>
                <a:sym typeface="Share Tech"/>
              </a:rPr>
              <a:t>irst </a:t>
            </a:r>
            <a:r>
              <a:rPr lang="en-GB" sz="6600" b="1" i="0" u="none" strike="noStrike" cap="none">
                <a:solidFill>
                  <a:srgbClr val="000000"/>
                </a:solidFill>
                <a:latin typeface="Kalam"/>
                <a:ea typeface="Kalam"/>
                <a:cs typeface="Kalam"/>
                <a:sym typeface="Kalam"/>
              </a:rPr>
              <a:t>Introduction</a:t>
            </a:r>
            <a:r>
              <a:rPr lang="en-GB" sz="6600" b="1" i="0" u="none" strike="noStrike" cap="none">
                <a:solidFill>
                  <a:srgbClr val="EEEEEE"/>
                </a:solidFill>
                <a:latin typeface="Share Tech"/>
                <a:ea typeface="Share Tech"/>
                <a:cs typeface="Share Tech"/>
                <a:sym typeface="Share Tech"/>
              </a:rPr>
              <a:t> </a:t>
            </a:r>
            <a:endParaRPr sz="6600" b="1" i="0" u="none" strike="noStrike" cap="none">
              <a:solidFill>
                <a:srgbClr val="EEEEEE"/>
              </a:solidFill>
              <a:latin typeface="Share Tech"/>
              <a:ea typeface="Share Tech"/>
              <a:cs typeface="Share Tech"/>
              <a:sym typeface="Share Tech"/>
            </a:endParaRPr>
          </a:p>
          <a:p>
            <a:pPr marL="0" marR="0" lvl="0" indent="0" algn="l" rtl="0">
              <a:lnSpc>
                <a:spcPct val="80000"/>
              </a:lnSpc>
              <a:spcBef>
                <a:spcPts val="0"/>
              </a:spcBef>
              <a:spcAft>
                <a:spcPts val="0"/>
              </a:spcAft>
              <a:buNone/>
            </a:pPr>
            <a:r>
              <a:rPr lang="en-GB" sz="6600" b="1" i="0" u="none" strike="noStrike" cap="none">
                <a:solidFill>
                  <a:srgbClr val="EEEEEE"/>
                </a:solidFill>
                <a:latin typeface="Share Tech"/>
                <a:ea typeface="Share Tech"/>
                <a:cs typeface="Share Tech"/>
                <a:sym typeface="Share Tech"/>
              </a:rPr>
              <a:t>to Open Science</a:t>
            </a:r>
            <a:endParaRPr sz="6600" b="0" i="0" u="none" strike="noStrike" cap="none">
              <a:latin typeface="Arial"/>
              <a:ea typeface="Arial"/>
              <a:cs typeface="Arial"/>
              <a:sym typeface="Arial"/>
            </a:endParaRPr>
          </a:p>
          <a:p>
            <a:pPr marL="0" marR="0" lvl="0" indent="0" algn="l" rtl="0">
              <a:lnSpc>
                <a:spcPct val="70000"/>
              </a:lnSpc>
              <a:spcBef>
                <a:spcPts val="0"/>
              </a:spcBef>
              <a:spcAft>
                <a:spcPts val="0"/>
              </a:spcAft>
              <a:buNone/>
            </a:pPr>
            <a:endParaRPr sz="6600" b="0" i="0" u="none" strike="noStrike" cap="none">
              <a:latin typeface="Arial"/>
              <a:ea typeface="Arial"/>
              <a:cs typeface="Arial"/>
              <a:sym typeface="Arial"/>
            </a:endParaRPr>
          </a:p>
        </p:txBody>
      </p:sp>
      <p:sp>
        <p:nvSpPr>
          <p:cNvPr id="64" name="Google Shape;64;p14"/>
          <p:cNvSpPr txBox="1"/>
          <p:nvPr/>
        </p:nvSpPr>
        <p:spPr>
          <a:xfrm>
            <a:off x="76320" y="0"/>
            <a:ext cx="2742480" cy="597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FFFFFF"/>
                </a:solidFill>
                <a:latin typeface="Share Tech"/>
                <a:ea typeface="Share Tech"/>
                <a:cs typeface="Share Tech"/>
                <a:sym typeface="Share Tech"/>
              </a:rPr>
              <a:t>01</a:t>
            </a:r>
            <a:r>
              <a:rPr lang="en-GB" sz="2600" b="0" i="0" u="none" strike="noStrike" cap="none">
                <a:solidFill>
                  <a:srgbClr val="EDEDED"/>
                </a:solidFill>
                <a:latin typeface="Share Tech"/>
                <a:ea typeface="Share Tech"/>
                <a:cs typeface="Share Tech"/>
                <a:sym typeface="Share Tech"/>
              </a:rPr>
              <a:t>020304</a:t>
            </a:r>
            <a:endParaRPr sz="2600" b="0" i="0" u="none" strike="noStrike" cap="none">
              <a:latin typeface="Arial"/>
              <a:ea typeface="Arial"/>
              <a:cs typeface="Arial"/>
              <a:sym typeface="Arial"/>
            </a:endParaRPr>
          </a:p>
        </p:txBody>
      </p:sp>
      <p:pic>
        <p:nvPicPr>
          <p:cNvPr id="65" name="Google Shape;65;p14"/>
          <p:cNvPicPr preferRelativeResize="0"/>
          <p:nvPr/>
        </p:nvPicPr>
        <p:blipFill rotWithShape="1">
          <a:blip r:embed="rId4">
            <a:alphaModFix/>
          </a:blip>
          <a:srcRect/>
          <a:stretch/>
        </p:blipFill>
        <p:spPr>
          <a:xfrm>
            <a:off x="190800" y="4430520"/>
            <a:ext cx="984240" cy="534240"/>
          </a:xfrm>
          <a:prstGeom prst="rect">
            <a:avLst/>
          </a:prstGeom>
          <a:noFill/>
          <a:ln>
            <a:noFill/>
          </a:ln>
        </p:spPr>
      </p:pic>
      <p:pic>
        <p:nvPicPr>
          <p:cNvPr id="66" name="Google Shape;66;p14"/>
          <p:cNvPicPr preferRelativeResize="0"/>
          <p:nvPr/>
        </p:nvPicPr>
        <p:blipFill rotWithShape="1">
          <a:blip r:embed="rId5">
            <a:alphaModFix/>
          </a:blip>
          <a:srcRect/>
          <a:stretch/>
        </p:blipFill>
        <p:spPr>
          <a:xfrm>
            <a:off x="1508400" y="1253160"/>
            <a:ext cx="573120" cy="73836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0"/>
        <p:cNvGrpSpPr/>
        <p:nvPr/>
      </p:nvGrpSpPr>
      <p:grpSpPr>
        <a:xfrm>
          <a:off x="0" y="0"/>
          <a:ext cx="0" cy="0"/>
          <a:chOff x="0" y="0"/>
          <a:chExt cx="0" cy="0"/>
        </a:xfrm>
      </p:grpSpPr>
      <p:pic>
        <p:nvPicPr>
          <p:cNvPr id="71" name="Google Shape;71;p15"/>
          <p:cNvPicPr preferRelativeResize="0"/>
          <p:nvPr/>
        </p:nvPicPr>
        <p:blipFill rotWithShape="1">
          <a:blip r:embed="rId3">
            <a:alphaModFix/>
          </a:blip>
          <a:srcRect/>
          <a:stretch/>
        </p:blipFill>
        <p:spPr>
          <a:xfrm>
            <a:off x="0" y="624240"/>
            <a:ext cx="9144000" cy="4047480"/>
          </a:xfrm>
          <a:prstGeom prst="rect">
            <a:avLst/>
          </a:prstGeom>
          <a:noFill/>
          <a:ln>
            <a:noFill/>
          </a:ln>
        </p:spPr>
      </p:pic>
      <p:pic>
        <p:nvPicPr>
          <p:cNvPr id="72" name="Google Shape;72;p15"/>
          <p:cNvPicPr preferRelativeResize="0"/>
          <p:nvPr/>
        </p:nvPicPr>
        <p:blipFill rotWithShape="1">
          <a:blip r:embed="rId4">
            <a:alphaModFix/>
          </a:blip>
          <a:srcRect/>
          <a:stretch/>
        </p:blipFill>
        <p:spPr>
          <a:xfrm>
            <a:off x="0" y="624240"/>
            <a:ext cx="9144000" cy="4047480"/>
          </a:xfrm>
          <a:prstGeom prst="rect">
            <a:avLst/>
          </a:prstGeom>
          <a:noFill/>
          <a:ln>
            <a:noFill/>
          </a:ln>
        </p:spPr>
      </p:pic>
      <p:sp>
        <p:nvSpPr>
          <p:cNvPr id="73" name="Google Shape;73;p15"/>
          <p:cNvSpPr txBox="1"/>
          <p:nvPr/>
        </p:nvSpPr>
        <p:spPr>
          <a:xfrm>
            <a:off x="523080" y="967680"/>
            <a:ext cx="8533800" cy="3309120"/>
          </a:xfrm>
          <a:prstGeom prst="rect">
            <a:avLst/>
          </a:prstGeom>
          <a:noFill/>
          <a:ln>
            <a:noFill/>
          </a:ln>
        </p:spPr>
        <p:txBody>
          <a:bodyPr spcFirstLastPara="1" wrap="square" lIns="91425" tIns="91425" rIns="91425" bIns="91425" anchor="t" anchorCtr="0">
            <a:noAutofit/>
          </a:bodyPr>
          <a:lstStyle/>
          <a:p>
            <a:pPr marL="0" marR="0" lvl="0" indent="0" algn="l" rtl="0">
              <a:lnSpc>
                <a:spcPct val="70000"/>
              </a:lnSpc>
              <a:spcBef>
                <a:spcPts val="0"/>
              </a:spcBef>
              <a:spcAft>
                <a:spcPts val="0"/>
              </a:spcAft>
              <a:buNone/>
            </a:pPr>
            <a:r>
              <a:rPr lang="en-GB" sz="4000" b="1" i="0" u="none" strike="noStrike" cap="none">
                <a:solidFill>
                  <a:srgbClr val="000000"/>
                </a:solidFill>
                <a:latin typeface="Kalam"/>
                <a:ea typeface="Kalam"/>
                <a:cs typeface="Kalam"/>
                <a:sym typeface="Kalam"/>
              </a:rPr>
              <a:t>A first introd</a:t>
            </a:r>
            <a:r>
              <a:rPr lang="en-GB" sz="4000" b="1">
                <a:latin typeface="Kalam"/>
                <a:ea typeface="Kalam"/>
                <a:cs typeface="Kalam"/>
                <a:sym typeface="Kalam"/>
              </a:rPr>
              <a:t>u</a:t>
            </a:r>
            <a:r>
              <a:rPr lang="en-GB" sz="4000" b="1" i="0" u="none" strike="noStrike" cap="none">
                <a:solidFill>
                  <a:srgbClr val="000000"/>
                </a:solidFill>
                <a:latin typeface="Kalam"/>
                <a:ea typeface="Kalam"/>
                <a:cs typeface="Kalam"/>
                <a:sym typeface="Kalam"/>
              </a:rPr>
              <a:t>ctio</a:t>
            </a:r>
            <a:r>
              <a:rPr lang="en-GB" sz="4000" b="1">
                <a:latin typeface="Kalam"/>
                <a:ea typeface="Kalam"/>
                <a:cs typeface="Kalam"/>
                <a:sym typeface="Kalam"/>
              </a:rPr>
              <a:t>n</a:t>
            </a:r>
            <a:r>
              <a:rPr lang="en-GB" sz="4000" b="1" i="0" u="none" strike="noStrike" cap="none">
                <a:solidFill>
                  <a:srgbClr val="000000"/>
                </a:solidFill>
                <a:latin typeface="Kalam"/>
                <a:ea typeface="Kalam"/>
                <a:cs typeface="Kalam"/>
                <a:sym typeface="Kalam"/>
              </a:rPr>
              <a:t> to open science</a:t>
            </a:r>
            <a:endParaRPr sz="4000" b="0" i="0" u="none" strike="noStrike" cap="none">
              <a:latin typeface="Arial"/>
              <a:ea typeface="Arial"/>
              <a:cs typeface="Arial"/>
              <a:sym typeface="Arial"/>
            </a:endParaRPr>
          </a:p>
          <a:p>
            <a:pPr marL="0" marR="0" lvl="0" indent="0" algn="l" rtl="0">
              <a:lnSpc>
                <a:spcPct val="70000"/>
              </a:lnSpc>
              <a:spcBef>
                <a:spcPts val="0"/>
              </a:spcBef>
              <a:spcAft>
                <a:spcPts val="0"/>
              </a:spcAft>
              <a:buNone/>
            </a:pPr>
            <a:endParaRPr sz="4000" b="0" i="0" u="none" strike="noStrike" cap="none">
              <a:latin typeface="Arial"/>
              <a:ea typeface="Arial"/>
              <a:cs typeface="Arial"/>
              <a:sym typeface="Arial"/>
            </a:endParaRPr>
          </a:p>
          <a:p>
            <a:pPr marL="0" marR="0" lvl="0" indent="0" algn="l" rtl="0">
              <a:lnSpc>
                <a:spcPct val="70000"/>
              </a:lnSpc>
              <a:spcBef>
                <a:spcPts val="0"/>
              </a:spcBef>
              <a:spcAft>
                <a:spcPts val="0"/>
              </a:spcAft>
              <a:buNone/>
            </a:pPr>
            <a:endParaRPr sz="4000" b="0" i="0" u="none" strike="noStrike" cap="none">
              <a:latin typeface="Arial"/>
              <a:ea typeface="Arial"/>
              <a:cs typeface="Arial"/>
              <a:sym typeface="Arial"/>
            </a:endParaRPr>
          </a:p>
          <a:p>
            <a:pPr marL="0" marR="0" lvl="0" indent="0" algn="l" rtl="0">
              <a:lnSpc>
                <a:spcPct val="70000"/>
              </a:lnSpc>
              <a:spcBef>
                <a:spcPts val="0"/>
              </a:spcBef>
              <a:spcAft>
                <a:spcPts val="0"/>
              </a:spcAft>
              <a:buNone/>
            </a:pPr>
            <a:r>
              <a:rPr lang="en-GB" sz="2700" b="1" i="0" u="none" strike="noStrike" cap="none">
                <a:solidFill>
                  <a:srgbClr val="000000"/>
                </a:solidFill>
                <a:latin typeface="Share Tech"/>
                <a:ea typeface="Share Tech"/>
                <a:cs typeface="Share Tech"/>
                <a:sym typeface="Share Tech"/>
              </a:rPr>
              <a:t>01/</a:t>
            </a:r>
            <a:r>
              <a:rPr lang="en-GB" sz="2700" b="1" i="0" u="none" strike="noStrike" cap="none">
                <a:solidFill>
                  <a:srgbClr val="A6A6A6"/>
                </a:solidFill>
                <a:latin typeface="Share Tech"/>
                <a:ea typeface="Share Tech"/>
                <a:cs typeface="Share Tech"/>
                <a:sym typeface="Share Tech"/>
              </a:rPr>
              <a:t> Open Science or Open Scholarship; the basics </a:t>
            </a:r>
            <a:endParaRPr sz="27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2700" b="1" i="0" u="none" strike="noStrike" cap="none">
                <a:solidFill>
                  <a:srgbClr val="000000"/>
                </a:solidFill>
                <a:latin typeface="Share Tech"/>
                <a:ea typeface="Share Tech"/>
                <a:cs typeface="Share Tech"/>
                <a:sym typeface="Share Tech"/>
              </a:rPr>
              <a:t>02/</a:t>
            </a:r>
            <a:r>
              <a:rPr lang="en-GB" sz="2700" b="1" i="0" u="none" strike="noStrike" cap="none">
                <a:solidFill>
                  <a:srgbClr val="A6A6A6"/>
                </a:solidFill>
                <a:latin typeface="Share Tech"/>
                <a:ea typeface="Share Tech"/>
                <a:cs typeface="Share Tech"/>
                <a:sym typeface="Share Tech"/>
              </a:rPr>
              <a:t> Different definitions</a:t>
            </a:r>
            <a:endParaRPr sz="27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2700" b="1" i="0" u="none" strike="noStrike" cap="none">
                <a:solidFill>
                  <a:srgbClr val="000000"/>
                </a:solidFill>
                <a:latin typeface="Share Tech"/>
                <a:ea typeface="Share Tech"/>
                <a:cs typeface="Share Tech"/>
                <a:sym typeface="Share Tech"/>
              </a:rPr>
              <a:t>03/</a:t>
            </a:r>
            <a:r>
              <a:rPr lang="en-GB" sz="2700" b="1" i="0" u="none" strike="noStrike" cap="none">
                <a:solidFill>
                  <a:srgbClr val="A6A6A6"/>
                </a:solidFill>
                <a:latin typeface="Share Tech"/>
                <a:ea typeface="Share Tech"/>
                <a:cs typeface="Share Tech"/>
                <a:sym typeface="Share Tech"/>
              </a:rPr>
              <a:t> </a:t>
            </a:r>
            <a:r>
              <a:rPr lang="en-GB" sz="2800" b="1">
                <a:solidFill>
                  <a:srgbClr val="A6A6A6"/>
                </a:solidFill>
                <a:latin typeface="Share Tech"/>
                <a:ea typeface="Share Tech"/>
                <a:cs typeface="Share Tech"/>
                <a:sym typeface="Share Tech"/>
              </a:rPr>
              <a:t>Benefits of going open</a:t>
            </a:r>
            <a:endParaRPr sz="27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2800" b="1" i="0" u="none" strike="noStrike" cap="none">
                <a:solidFill>
                  <a:srgbClr val="000000"/>
                </a:solidFill>
                <a:latin typeface="Share Tech"/>
                <a:ea typeface="Share Tech"/>
                <a:cs typeface="Share Tech"/>
                <a:sym typeface="Share Tech"/>
              </a:rPr>
              <a:t>04/</a:t>
            </a:r>
            <a:r>
              <a:rPr lang="en-GB" sz="2800" b="1" i="0" u="none" strike="noStrike" cap="none">
                <a:solidFill>
                  <a:srgbClr val="A6A6A6"/>
                </a:solidFill>
                <a:latin typeface="Share Tech"/>
                <a:ea typeface="Share Tech"/>
                <a:cs typeface="Share Tech"/>
                <a:sym typeface="Share Tech"/>
              </a:rPr>
              <a:t> Who can help me</a:t>
            </a:r>
            <a:r>
              <a:rPr lang="en-GB" sz="2700" b="1" i="0" u="none" strike="noStrike" cap="none">
                <a:solidFill>
                  <a:srgbClr val="A6A6A6"/>
                </a:solidFill>
                <a:latin typeface="Share Tech"/>
                <a:ea typeface="Share Tech"/>
                <a:cs typeface="Share Tech"/>
                <a:sym typeface="Share Tech"/>
              </a:rPr>
              <a:t>? </a:t>
            </a:r>
            <a:endParaRPr sz="2700" b="0" i="0" u="none" strike="noStrike" cap="none">
              <a:latin typeface="Arial"/>
              <a:ea typeface="Arial"/>
              <a:cs typeface="Arial"/>
              <a:sym typeface="Arial"/>
            </a:endParaRPr>
          </a:p>
          <a:p>
            <a:pPr marL="0" marR="0" lvl="0" indent="0" algn="l" rtl="0">
              <a:lnSpc>
                <a:spcPct val="100000"/>
              </a:lnSpc>
              <a:spcBef>
                <a:spcPts val="0"/>
              </a:spcBef>
              <a:spcAft>
                <a:spcPts val="0"/>
              </a:spcAft>
              <a:buNone/>
            </a:pPr>
            <a:endParaRPr sz="2700" b="0" i="0" u="none" strike="noStrike" cap="none">
              <a:latin typeface="Arial"/>
              <a:ea typeface="Arial"/>
              <a:cs typeface="Arial"/>
              <a:sym typeface="Arial"/>
            </a:endParaRPr>
          </a:p>
        </p:txBody>
      </p:sp>
      <p:pic>
        <p:nvPicPr>
          <p:cNvPr id="74" name="Google Shape;74;p15"/>
          <p:cNvPicPr preferRelativeResize="0"/>
          <p:nvPr/>
        </p:nvPicPr>
        <p:blipFill rotWithShape="1">
          <a:blip r:embed="rId5">
            <a:alphaModFix/>
          </a:blip>
          <a:srcRect/>
          <a:stretch/>
        </p:blipFill>
        <p:spPr>
          <a:xfrm>
            <a:off x="7672320" y="1963800"/>
            <a:ext cx="603000" cy="685440"/>
          </a:xfrm>
          <a:prstGeom prst="rect">
            <a:avLst/>
          </a:prstGeom>
          <a:noFill/>
          <a:ln>
            <a:noFill/>
          </a:ln>
        </p:spPr>
      </p:pic>
      <p:pic>
        <p:nvPicPr>
          <p:cNvPr id="75" name="Google Shape;75;p15"/>
          <p:cNvPicPr preferRelativeResize="0"/>
          <p:nvPr/>
        </p:nvPicPr>
        <p:blipFill rotWithShape="1">
          <a:blip r:embed="rId6">
            <a:alphaModFix/>
          </a:blip>
          <a:srcRect/>
          <a:stretch/>
        </p:blipFill>
        <p:spPr>
          <a:xfrm>
            <a:off x="190800" y="4430520"/>
            <a:ext cx="984240" cy="534240"/>
          </a:xfrm>
          <a:prstGeom prst="rect">
            <a:avLst/>
          </a:prstGeom>
          <a:noFill/>
          <a:ln>
            <a:noFill/>
          </a:ln>
        </p:spPr>
      </p:pic>
      <p:pic>
        <p:nvPicPr>
          <p:cNvPr id="76" name="Google Shape;76;p15"/>
          <p:cNvPicPr preferRelativeResize="0"/>
          <p:nvPr/>
        </p:nvPicPr>
        <p:blipFill rotWithShape="1">
          <a:blip r:embed="rId7">
            <a:alphaModFix/>
          </a:blip>
          <a:srcRect/>
          <a:stretch/>
        </p:blipFill>
        <p:spPr>
          <a:xfrm>
            <a:off x="190800" y="4430520"/>
            <a:ext cx="970200" cy="534240"/>
          </a:xfrm>
          <a:prstGeom prst="rect">
            <a:avLst/>
          </a:prstGeom>
          <a:noFill/>
          <a:ln>
            <a:noFill/>
          </a:ln>
        </p:spPr>
      </p:pic>
      <p:cxnSp>
        <p:nvCxnSpPr>
          <p:cNvPr id="77" name="Google Shape;77;p15"/>
          <p:cNvCxnSpPr/>
          <p:nvPr/>
        </p:nvCxnSpPr>
        <p:spPr>
          <a:xfrm>
            <a:off x="6165000" y="449280"/>
            <a:ext cx="2760120" cy="360"/>
          </a:xfrm>
          <a:prstGeom prst="straightConnector1">
            <a:avLst/>
          </a:prstGeom>
          <a:noFill/>
          <a:ln w="38150" cap="flat" cmpd="sng">
            <a:solidFill>
              <a:srgbClr val="000000"/>
            </a:solidFill>
            <a:prstDash val="solid"/>
            <a:round/>
            <a:headEnd type="none" w="sm" len="sm"/>
            <a:tailEnd type="none" w="sm" len="sm"/>
          </a:ln>
        </p:spPr>
      </p:cxnSp>
      <p:sp>
        <p:nvSpPr>
          <p:cNvPr id="78" name="Google Shape;78;p15"/>
          <p:cNvSpPr txBox="1"/>
          <p:nvPr/>
        </p:nvSpPr>
        <p:spPr>
          <a:xfrm>
            <a:off x="5448240" y="76320"/>
            <a:ext cx="3567600" cy="3164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
        <p:nvSpPr>
          <p:cNvPr id="79" name="Google Shape;79;p15"/>
          <p:cNvSpPr txBox="1"/>
          <p:nvPr/>
        </p:nvSpPr>
        <p:spPr>
          <a:xfrm>
            <a:off x="76320" y="0"/>
            <a:ext cx="2742600" cy="59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/01</a:t>
            </a:r>
            <a:r>
              <a:rPr lang="en-GB" sz="2600" b="0" i="0" u="none" strike="noStrike" cap="none">
                <a:solidFill>
                  <a:srgbClr val="EDEDED"/>
                </a:solidFill>
                <a:latin typeface="Share Tech"/>
                <a:ea typeface="Share Tech"/>
                <a:cs typeface="Share Tech"/>
                <a:sym typeface="Share Tech"/>
              </a:rPr>
              <a:t>020304</a:t>
            </a:r>
            <a:endParaRPr sz="2600" b="0" i="0" u="none" strike="noStrike" cap="none">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3"/>
        <p:cNvGrpSpPr/>
        <p:nvPr/>
      </p:nvGrpSpPr>
      <p:grpSpPr>
        <a:xfrm>
          <a:off x="0" y="0"/>
          <a:ext cx="0" cy="0"/>
          <a:chOff x="0" y="0"/>
          <a:chExt cx="0" cy="0"/>
        </a:xfrm>
      </p:grpSpPr>
      <p:pic>
        <p:nvPicPr>
          <p:cNvPr id="84" name="Google Shape;84;p16"/>
          <p:cNvPicPr preferRelativeResize="0"/>
          <p:nvPr/>
        </p:nvPicPr>
        <p:blipFill rotWithShape="1">
          <a:blip r:embed="rId3">
            <a:alphaModFix/>
          </a:blip>
          <a:srcRect/>
          <a:stretch/>
        </p:blipFill>
        <p:spPr>
          <a:xfrm>
            <a:off x="0" y="624240"/>
            <a:ext cx="9144000" cy="4047480"/>
          </a:xfrm>
          <a:prstGeom prst="rect">
            <a:avLst/>
          </a:prstGeom>
          <a:noFill/>
          <a:ln>
            <a:noFill/>
          </a:ln>
        </p:spPr>
      </p:pic>
      <p:sp>
        <p:nvSpPr>
          <p:cNvPr id="85" name="Google Shape;85;p16"/>
          <p:cNvSpPr txBox="1"/>
          <p:nvPr/>
        </p:nvSpPr>
        <p:spPr>
          <a:xfrm>
            <a:off x="2117880" y="1541880"/>
            <a:ext cx="6527520" cy="3088440"/>
          </a:xfrm>
          <a:prstGeom prst="rect">
            <a:avLst/>
          </a:prstGeom>
          <a:noFill/>
          <a:ln>
            <a:noFill/>
          </a:ln>
        </p:spPr>
        <p:txBody>
          <a:bodyPr spcFirstLastPara="1" wrap="square" lIns="91425" tIns="91425" rIns="91425" bIns="91425" anchor="t" anchorCtr="0">
            <a:noAutofit/>
          </a:bodyPr>
          <a:lstStyle/>
          <a:p>
            <a:pPr marL="0" marR="0" lvl="0" indent="0" algn="l" rtl="0">
              <a:lnSpc>
                <a:spcPct val="70000"/>
              </a:lnSpc>
              <a:spcBef>
                <a:spcPts val="0"/>
              </a:spcBef>
              <a:spcAft>
                <a:spcPts val="0"/>
              </a:spcAft>
              <a:buNone/>
            </a:pPr>
            <a:r>
              <a:rPr lang="en-GB" sz="6000" b="1" i="0" u="none" strike="noStrike" cap="none">
                <a:solidFill>
                  <a:srgbClr val="A6A6A6"/>
                </a:solidFill>
                <a:latin typeface="Share Tech"/>
                <a:ea typeface="Share Tech"/>
                <a:cs typeface="Share Tech"/>
                <a:sym typeface="Share Tech"/>
              </a:rPr>
              <a:t>Open Science or Open Scholarship; the basics </a:t>
            </a:r>
            <a:endParaRPr sz="6000" b="0" i="0" u="none" strike="noStrike" cap="none">
              <a:latin typeface="Arial"/>
              <a:ea typeface="Arial"/>
              <a:cs typeface="Arial"/>
              <a:sym typeface="Arial"/>
            </a:endParaRPr>
          </a:p>
        </p:txBody>
      </p:sp>
      <p:sp>
        <p:nvSpPr>
          <p:cNvPr id="86" name="Google Shape;86;p16"/>
          <p:cNvSpPr txBox="1"/>
          <p:nvPr/>
        </p:nvSpPr>
        <p:spPr>
          <a:xfrm>
            <a:off x="6412680" y="3256200"/>
            <a:ext cx="2742480" cy="12560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3200" b="0" i="0" u="none" strike="noStrike" cap="none">
                <a:solidFill>
                  <a:srgbClr val="000000"/>
                </a:solidFill>
                <a:latin typeface="Share Tech"/>
                <a:ea typeface="Share Tech"/>
                <a:cs typeface="Share Tech"/>
                <a:sym typeface="Share Tech"/>
              </a:rPr>
              <a:t>/01</a:t>
            </a:r>
            <a:endParaRPr sz="13200" b="0" i="0" u="none" strike="noStrike" cap="none">
              <a:latin typeface="Arial"/>
              <a:ea typeface="Arial"/>
              <a:cs typeface="Arial"/>
              <a:sym typeface="Arial"/>
            </a:endParaRPr>
          </a:p>
        </p:txBody>
      </p:sp>
      <p:sp>
        <p:nvSpPr>
          <p:cNvPr id="87" name="Google Shape;87;p16"/>
          <p:cNvSpPr txBox="1"/>
          <p:nvPr/>
        </p:nvSpPr>
        <p:spPr>
          <a:xfrm>
            <a:off x="76320" y="0"/>
            <a:ext cx="2742480" cy="597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/01</a:t>
            </a:r>
            <a:r>
              <a:rPr lang="en-GB" sz="2600" b="0" i="0" u="none" strike="noStrike" cap="none">
                <a:solidFill>
                  <a:srgbClr val="EDEDED"/>
                </a:solidFill>
                <a:latin typeface="Share Tech"/>
                <a:ea typeface="Share Tech"/>
                <a:cs typeface="Share Tech"/>
                <a:sym typeface="Share Tech"/>
              </a:rPr>
              <a:t>020304</a:t>
            </a:r>
            <a:endParaRPr sz="2600" b="0" i="0" u="none" strike="noStrike" cap="none">
              <a:latin typeface="Arial"/>
              <a:ea typeface="Arial"/>
              <a:cs typeface="Arial"/>
              <a:sym typeface="Arial"/>
            </a:endParaRPr>
          </a:p>
        </p:txBody>
      </p:sp>
      <p:cxnSp>
        <p:nvCxnSpPr>
          <p:cNvPr id="88" name="Google Shape;88;p16"/>
          <p:cNvCxnSpPr/>
          <p:nvPr/>
        </p:nvCxnSpPr>
        <p:spPr>
          <a:xfrm>
            <a:off x="6165000" y="449280"/>
            <a:ext cx="2760120" cy="360"/>
          </a:xfrm>
          <a:prstGeom prst="straightConnector1">
            <a:avLst/>
          </a:prstGeom>
          <a:noFill/>
          <a:ln w="38150" cap="flat" cmpd="sng">
            <a:solidFill>
              <a:srgbClr val="000000"/>
            </a:solidFill>
            <a:prstDash val="solid"/>
            <a:round/>
            <a:headEnd type="none" w="sm" len="sm"/>
            <a:tailEnd type="none" w="sm" len="sm"/>
          </a:ln>
        </p:spPr>
      </p:cxnSp>
      <p:pic>
        <p:nvPicPr>
          <p:cNvPr id="89" name="Google Shape;89;p16"/>
          <p:cNvPicPr preferRelativeResize="0"/>
          <p:nvPr/>
        </p:nvPicPr>
        <p:blipFill rotWithShape="1">
          <a:blip r:embed="rId4">
            <a:alphaModFix/>
          </a:blip>
          <a:srcRect/>
          <a:stretch/>
        </p:blipFill>
        <p:spPr>
          <a:xfrm>
            <a:off x="1521720" y="1266480"/>
            <a:ext cx="545400" cy="703080"/>
          </a:xfrm>
          <a:prstGeom prst="rect">
            <a:avLst/>
          </a:prstGeom>
          <a:noFill/>
          <a:ln>
            <a:noFill/>
          </a:ln>
        </p:spPr>
      </p:pic>
      <p:pic>
        <p:nvPicPr>
          <p:cNvPr id="90" name="Google Shape;90;p16"/>
          <p:cNvPicPr preferRelativeResize="0"/>
          <p:nvPr/>
        </p:nvPicPr>
        <p:blipFill rotWithShape="1">
          <a:blip r:embed="rId5">
            <a:alphaModFix/>
          </a:blip>
          <a:srcRect/>
          <a:stretch/>
        </p:blipFill>
        <p:spPr>
          <a:xfrm>
            <a:off x="190800" y="4430520"/>
            <a:ext cx="970200" cy="534240"/>
          </a:xfrm>
          <a:prstGeom prst="rect">
            <a:avLst/>
          </a:prstGeom>
          <a:noFill/>
          <a:ln>
            <a:noFill/>
          </a:ln>
        </p:spPr>
      </p:pic>
      <p:sp>
        <p:nvSpPr>
          <p:cNvPr id="91" name="Google Shape;91;p16"/>
          <p:cNvSpPr txBox="1"/>
          <p:nvPr/>
        </p:nvSpPr>
        <p:spPr>
          <a:xfrm>
            <a:off x="5448240" y="76320"/>
            <a:ext cx="3567600" cy="3164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5"/>
        <p:cNvGrpSpPr/>
        <p:nvPr/>
      </p:nvGrpSpPr>
      <p:grpSpPr>
        <a:xfrm>
          <a:off x="0" y="0"/>
          <a:ext cx="0" cy="0"/>
          <a:chOff x="0" y="0"/>
          <a:chExt cx="0" cy="0"/>
        </a:xfrm>
      </p:grpSpPr>
      <p:pic>
        <p:nvPicPr>
          <p:cNvPr id="96" name="Google Shape;96;p17"/>
          <p:cNvPicPr preferRelativeResize="0"/>
          <p:nvPr/>
        </p:nvPicPr>
        <p:blipFill rotWithShape="1">
          <a:blip r:embed="rId3">
            <a:alphaModFix/>
          </a:blip>
          <a:srcRect/>
          <a:stretch/>
        </p:blipFill>
        <p:spPr>
          <a:xfrm>
            <a:off x="8397000" y="2958480"/>
            <a:ext cx="472680" cy="2185200"/>
          </a:xfrm>
          <a:prstGeom prst="rect">
            <a:avLst/>
          </a:prstGeom>
          <a:noFill/>
          <a:ln>
            <a:noFill/>
          </a:ln>
        </p:spPr>
      </p:pic>
      <p:pic>
        <p:nvPicPr>
          <p:cNvPr id="97" name="Google Shape;97;p17"/>
          <p:cNvPicPr preferRelativeResize="0"/>
          <p:nvPr/>
        </p:nvPicPr>
        <p:blipFill rotWithShape="1">
          <a:blip r:embed="rId4">
            <a:alphaModFix/>
          </a:blip>
          <a:srcRect/>
          <a:stretch/>
        </p:blipFill>
        <p:spPr>
          <a:xfrm>
            <a:off x="0" y="654120"/>
            <a:ext cx="9144000" cy="2097360"/>
          </a:xfrm>
          <a:prstGeom prst="rect">
            <a:avLst/>
          </a:prstGeom>
          <a:noFill/>
          <a:ln>
            <a:noFill/>
          </a:ln>
        </p:spPr>
      </p:pic>
      <p:sp>
        <p:nvSpPr>
          <p:cNvPr id="98" name="Google Shape;98;p17"/>
          <p:cNvSpPr txBox="1"/>
          <p:nvPr/>
        </p:nvSpPr>
        <p:spPr>
          <a:xfrm>
            <a:off x="76320" y="0"/>
            <a:ext cx="2742480" cy="597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/01</a:t>
            </a:r>
            <a:r>
              <a:rPr lang="en-GB" sz="2600" b="0" i="0" u="none" strike="noStrike" cap="none">
                <a:solidFill>
                  <a:srgbClr val="EDEDED"/>
                </a:solidFill>
                <a:latin typeface="Share Tech"/>
                <a:ea typeface="Share Tech"/>
                <a:cs typeface="Share Tech"/>
                <a:sym typeface="Share Tech"/>
              </a:rPr>
              <a:t>020304</a:t>
            </a:r>
            <a:endParaRPr sz="2600" b="0" i="0" u="none" strike="noStrike" cap="none">
              <a:latin typeface="Arial"/>
              <a:ea typeface="Arial"/>
              <a:cs typeface="Arial"/>
              <a:sym typeface="Arial"/>
            </a:endParaRPr>
          </a:p>
        </p:txBody>
      </p:sp>
      <p:cxnSp>
        <p:nvCxnSpPr>
          <p:cNvPr id="99" name="Google Shape;99;p17"/>
          <p:cNvCxnSpPr/>
          <p:nvPr/>
        </p:nvCxnSpPr>
        <p:spPr>
          <a:xfrm>
            <a:off x="6165000" y="449280"/>
            <a:ext cx="2760120" cy="360"/>
          </a:xfrm>
          <a:prstGeom prst="straightConnector1">
            <a:avLst/>
          </a:prstGeom>
          <a:noFill/>
          <a:ln w="38150" cap="flat" cmpd="sng">
            <a:solidFill>
              <a:srgbClr val="000000"/>
            </a:solidFill>
            <a:prstDash val="solid"/>
            <a:round/>
            <a:headEnd type="none" w="sm" len="sm"/>
            <a:tailEnd type="none" w="sm" len="sm"/>
          </a:ln>
        </p:spPr>
      </p:cxnSp>
      <p:pic>
        <p:nvPicPr>
          <p:cNvPr id="100" name="Google Shape;100;p17"/>
          <p:cNvPicPr preferRelativeResize="0"/>
          <p:nvPr/>
        </p:nvPicPr>
        <p:blipFill rotWithShape="1">
          <a:blip r:embed="rId5">
            <a:alphaModFix/>
          </a:blip>
          <a:srcRect/>
          <a:stretch/>
        </p:blipFill>
        <p:spPr>
          <a:xfrm>
            <a:off x="352800" y="1314000"/>
            <a:ext cx="741960" cy="746640"/>
          </a:xfrm>
          <a:prstGeom prst="rect">
            <a:avLst/>
          </a:prstGeom>
          <a:noFill/>
          <a:ln>
            <a:noFill/>
          </a:ln>
        </p:spPr>
      </p:pic>
      <p:sp>
        <p:nvSpPr>
          <p:cNvPr id="101" name="Google Shape;101;p17"/>
          <p:cNvSpPr txBox="1"/>
          <p:nvPr/>
        </p:nvSpPr>
        <p:spPr>
          <a:xfrm>
            <a:off x="182525" y="2571850"/>
            <a:ext cx="7199100" cy="2346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endParaRPr sz="18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b="0" i="0" u="none" strike="noStrike" cap="none">
                <a:solidFill>
                  <a:srgbClr val="000000"/>
                </a:solidFill>
                <a:latin typeface="Share Tech"/>
                <a:ea typeface="Share Tech"/>
                <a:cs typeface="Share Tech"/>
                <a:sym typeface="Share Tech"/>
              </a:rPr>
              <a:t>Central to this concept is the goal of increasing cooperation and transparency in all research stages. This is achieved, among other ways, by sharing research data, publications, tools and results as early and open as possible. </a:t>
            </a:r>
            <a:endParaRPr b="0" i="0" u="none" strike="noStrike" cap="none">
              <a:latin typeface="Arial"/>
              <a:ea typeface="Arial"/>
              <a:cs typeface="Arial"/>
              <a:sym typeface="Arial"/>
            </a:endParaRPr>
          </a:p>
          <a:p>
            <a:pPr marL="0" marR="0" lvl="0" indent="0" algn="l" rtl="0">
              <a:lnSpc>
                <a:spcPct val="100000"/>
              </a:lnSpc>
              <a:spcBef>
                <a:spcPts val="0"/>
              </a:spcBef>
              <a:spcAft>
                <a:spcPts val="0"/>
              </a:spcAft>
              <a:buNone/>
            </a:pPr>
            <a:endParaRPr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b="0" i="0" u="none" strike="noStrike" cap="none">
                <a:solidFill>
                  <a:srgbClr val="000000"/>
                </a:solidFill>
                <a:latin typeface="Share Tech"/>
                <a:ea typeface="Share Tech"/>
                <a:cs typeface="Share Tech"/>
                <a:sym typeface="Share Tech"/>
              </a:rPr>
              <a:t>The idea is that Open Science leads to more robust scientific results, to more efficient research and (faster) access to scientific results for everyone. </a:t>
            </a:r>
            <a:endParaRPr b="0" i="0" u="none" strike="noStrike" cap="none">
              <a:solidFill>
                <a:srgbClr val="000000"/>
              </a:solidFill>
              <a:latin typeface="Share Tech"/>
              <a:ea typeface="Share Tech"/>
              <a:cs typeface="Share Tech"/>
              <a:sym typeface="Share Tech"/>
            </a:endParaRPr>
          </a:p>
          <a:p>
            <a:pPr marL="0" marR="0" lvl="0" indent="0" algn="l" rtl="0">
              <a:lnSpc>
                <a:spcPct val="100000"/>
              </a:lnSpc>
              <a:spcBef>
                <a:spcPts val="0"/>
              </a:spcBef>
              <a:spcAft>
                <a:spcPts val="0"/>
              </a:spcAft>
              <a:buNone/>
            </a:pPr>
            <a:endParaRPr>
              <a:latin typeface="Share Tech"/>
              <a:ea typeface="Share Tech"/>
              <a:cs typeface="Share Tech"/>
              <a:sym typeface="Share Tech"/>
            </a:endParaRPr>
          </a:p>
          <a:p>
            <a:pPr marL="0" marR="0" lvl="0" indent="0" algn="l" rtl="0">
              <a:lnSpc>
                <a:spcPct val="100000"/>
              </a:lnSpc>
              <a:spcBef>
                <a:spcPts val="0"/>
              </a:spcBef>
              <a:spcAft>
                <a:spcPts val="0"/>
              </a:spcAft>
              <a:buNone/>
            </a:pPr>
            <a:r>
              <a:rPr lang="en-GB">
                <a:latin typeface="Share Tech"/>
                <a:ea typeface="Share Tech"/>
                <a:cs typeface="Share Tech"/>
                <a:sym typeface="Share Tech"/>
              </a:rPr>
              <a:t>Open Science is the most used term for this concept: others use Open Scholarship to more explicitly include all areas of research. </a:t>
            </a:r>
            <a:endParaRPr>
              <a:latin typeface="Share Tech"/>
              <a:ea typeface="Share Tech"/>
              <a:cs typeface="Share Tech"/>
              <a:sym typeface="Share Tech"/>
            </a:endParaRPr>
          </a:p>
          <a:p>
            <a:pPr marL="0" marR="0" lvl="0" indent="0" algn="l" rtl="0">
              <a:lnSpc>
                <a:spcPct val="100000"/>
              </a:lnSpc>
              <a:spcBef>
                <a:spcPts val="0"/>
              </a:spcBef>
              <a:spcAft>
                <a:spcPts val="0"/>
              </a:spcAft>
              <a:buNone/>
            </a:pP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latin typeface="Arial"/>
              <a:ea typeface="Arial"/>
              <a:cs typeface="Arial"/>
              <a:sym typeface="Arial"/>
            </a:endParaRPr>
          </a:p>
        </p:txBody>
      </p:sp>
      <p:sp>
        <p:nvSpPr>
          <p:cNvPr id="102" name="Google Shape;102;p17"/>
          <p:cNvSpPr txBox="1"/>
          <p:nvPr/>
        </p:nvSpPr>
        <p:spPr>
          <a:xfrm>
            <a:off x="1277280" y="1100520"/>
            <a:ext cx="701316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GB" sz="1800" b="1" i="0" u="none" strike="noStrike" cap="none">
                <a:solidFill>
                  <a:srgbClr val="000000"/>
                </a:solidFill>
                <a:latin typeface="Kalam"/>
                <a:ea typeface="Kalam"/>
                <a:cs typeface="Kalam"/>
                <a:sym typeface="Kalam"/>
              </a:rPr>
              <a:t>‘Open Science’ or ‘Open Scholarship’ stands for the transition to a new, more open and participatory way of conducting, publishing and evaluating scholarly research. </a:t>
            </a:r>
            <a:endParaRPr sz="1800" b="0" i="0" u="none" strike="noStrike" cap="none">
              <a:latin typeface="Arial"/>
              <a:ea typeface="Arial"/>
              <a:cs typeface="Arial"/>
              <a:sym typeface="Arial"/>
            </a:endParaRPr>
          </a:p>
        </p:txBody>
      </p:sp>
      <p:sp>
        <p:nvSpPr>
          <p:cNvPr id="103" name="Google Shape;103;p17"/>
          <p:cNvSpPr txBox="1"/>
          <p:nvPr/>
        </p:nvSpPr>
        <p:spPr>
          <a:xfrm>
            <a:off x="5448240" y="76320"/>
            <a:ext cx="3567600" cy="3164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7"/>
        <p:cNvGrpSpPr/>
        <p:nvPr/>
      </p:nvGrpSpPr>
      <p:grpSpPr>
        <a:xfrm>
          <a:off x="0" y="0"/>
          <a:ext cx="0" cy="0"/>
          <a:chOff x="0" y="0"/>
          <a:chExt cx="0" cy="0"/>
        </a:xfrm>
      </p:grpSpPr>
      <p:pic>
        <p:nvPicPr>
          <p:cNvPr id="108" name="Google Shape;108;p18"/>
          <p:cNvPicPr preferRelativeResize="0"/>
          <p:nvPr/>
        </p:nvPicPr>
        <p:blipFill rotWithShape="1">
          <a:blip r:embed="rId3">
            <a:alphaModFix/>
          </a:blip>
          <a:srcRect/>
          <a:stretch/>
        </p:blipFill>
        <p:spPr>
          <a:xfrm>
            <a:off x="8397000" y="2958480"/>
            <a:ext cx="472680" cy="2185200"/>
          </a:xfrm>
          <a:prstGeom prst="rect">
            <a:avLst/>
          </a:prstGeom>
          <a:noFill/>
          <a:ln>
            <a:noFill/>
          </a:ln>
        </p:spPr>
      </p:pic>
      <p:pic>
        <p:nvPicPr>
          <p:cNvPr id="109" name="Google Shape;109;p18"/>
          <p:cNvPicPr preferRelativeResize="0"/>
          <p:nvPr/>
        </p:nvPicPr>
        <p:blipFill rotWithShape="1">
          <a:blip r:embed="rId4">
            <a:alphaModFix/>
          </a:blip>
          <a:srcRect/>
          <a:stretch/>
        </p:blipFill>
        <p:spPr>
          <a:xfrm>
            <a:off x="0" y="654120"/>
            <a:ext cx="9144000" cy="2097360"/>
          </a:xfrm>
          <a:prstGeom prst="rect">
            <a:avLst/>
          </a:prstGeom>
          <a:noFill/>
          <a:ln>
            <a:noFill/>
          </a:ln>
        </p:spPr>
      </p:pic>
      <p:sp>
        <p:nvSpPr>
          <p:cNvPr id="110" name="Google Shape;110;p18"/>
          <p:cNvSpPr txBox="1"/>
          <p:nvPr/>
        </p:nvSpPr>
        <p:spPr>
          <a:xfrm>
            <a:off x="76320" y="0"/>
            <a:ext cx="2742480" cy="597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/01</a:t>
            </a:r>
            <a:r>
              <a:rPr lang="en-GB" sz="2600" b="0" i="0" u="none" strike="noStrike" cap="none">
                <a:solidFill>
                  <a:srgbClr val="EDEDED"/>
                </a:solidFill>
                <a:latin typeface="Share Tech"/>
                <a:ea typeface="Share Tech"/>
                <a:cs typeface="Share Tech"/>
                <a:sym typeface="Share Tech"/>
              </a:rPr>
              <a:t>020304</a:t>
            </a:r>
            <a:endParaRPr sz="2600" b="0" i="0" u="none" strike="noStrike" cap="none">
              <a:latin typeface="Arial"/>
              <a:ea typeface="Arial"/>
              <a:cs typeface="Arial"/>
              <a:sym typeface="Arial"/>
            </a:endParaRPr>
          </a:p>
        </p:txBody>
      </p:sp>
      <p:cxnSp>
        <p:nvCxnSpPr>
          <p:cNvPr id="111" name="Google Shape;111;p18"/>
          <p:cNvCxnSpPr/>
          <p:nvPr/>
        </p:nvCxnSpPr>
        <p:spPr>
          <a:xfrm>
            <a:off x="6165000" y="449280"/>
            <a:ext cx="2760120" cy="360"/>
          </a:xfrm>
          <a:prstGeom prst="straightConnector1">
            <a:avLst/>
          </a:prstGeom>
          <a:noFill/>
          <a:ln w="38150" cap="flat" cmpd="sng">
            <a:solidFill>
              <a:srgbClr val="000000"/>
            </a:solidFill>
            <a:prstDash val="solid"/>
            <a:round/>
            <a:headEnd type="none" w="sm" len="sm"/>
            <a:tailEnd type="none" w="sm" len="sm"/>
          </a:ln>
        </p:spPr>
      </p:cxnSp>
      <p:sp>
        <p:nvSpPr>
          <p:cNvPr id="112" name="Google Shape;112;p18"/>
          <p:cNvSpPr txBox="1"/>
          <p:nvPr/>
        </p:nvSpPr>
        <p:spPr>
          <a:xfrm>
            <a:off x="179875" y="1821000"/>
            <a:ext cx="8305800" cy="321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b="1" i="0" u="none" strike="noStrike" cap="none">
                <a:solidFill>
                  <a:srgbClr val="000000"/>
                </a:solidFill>
                <a:latin typeface="Share Tech"/>
                <a:ea typeface="Share Tech"/>
                <a:cs typeface="Share Tech"/>
                <a:sym typeface="Share Tech"/>
              </a:rPr>
              <a:t>New digital possibilities</a:t>
            </a:r>
            <a:br>
              <a:rPr lang="en-GB" b="0" i="0" u="none" strike="noStrike" cap="none"/>
            </a:br>
            <a:r>
              <a:rPr lang="en-GB" b="0" i="0" u="none" strike="noStrike" cap="none">
                <a:solidFill>
                  <a:srgbClr val="000000"/>
                </a:solidFill>
                <a:latin typeface="Share Tech"/>
                <a:ea typeface="Share Tech"/>
                <a:cs typeface="Share Tech"/>
                <a:sym typeface="Share Tech"/>
              </a:rPr>
              <a:t>Open Science stems, among other things, from the growing digitisation of science. Never before was it possible to share and digitally analyse such large quantities of research data as it is today. Online collaboration among researchers from around the world is becoming a normal way of working. Moreover, the ability to directly publish research results and data oneself is an important driver for change.</a:t>
            </a:r>
            <a:endParaRPr b="0" i="0" u="none" strike="noStrike" cap="none">
              <a:latin typeface="Arial"/>
              <a:ea typeface="Arial"/>
              <a:cs typeface="Arial"/>
              <a:sym typeface="Arial"/>
            </a:endParaRPr>
          </a:p>
          <a:p>
            <a:pPr marL="0" marR="0" lvl="0" indent="0" algn="l" rtl="0">
              <a:lnSpc>
                <a:spcPct val="100000"/>
              </a:lnSpc>
              <a:spcBef>
                <a:spcPts val="0"/>
              </a:spcBef>
              <a:spcAft>
                <a:spcPts val="0"/>
              </a:spcAft>
              <a:buNone/>
            </a:pPr>
            <a:endParaRPr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b="1" i="0" u="none" strike="noStrike" cap="none">
                <a:solidFill>
                  <a:srgbClr val="000000"/>
                </a:solidFill>
                <a:latin typeface="Share Tech"/>
                <a:ea typeface="Share Tech"/>
                <a:cs typeface="Share Tech"/>
                <a:sym typeface="Share Tech"/>
              </a:rPr>
              <a:t>Culture change</a:t>
            </a:r>
            <a:br>
              <a:rPr lang="en-GB" b="0" i="0" u="none" strike="noStrike" cap="none"/>
            </a:br>
            <a:r>
              <a:rPr lang="en-GB" b="0" i="0" u="none" strike="noStrike" cap="none">
                <a:solidFill>
                  <a:srgbClr val="000000"/>
                </a:solidFill>
                <a:latin typeface="Share Tech"/>
                <a:ea typeface="Share Tech"/>
                <a:cs typeface="Share Tech"/>
                <a:sym typeface="Share Tech"/>
              </a:rPr>
              <a:t>For many, Open Science is more than the sharing of research data, publications and tools. It is also seen as a transition to a new, inclusive and equitable way of working collectively. Through Open Science, the focus shifts to working in (interdisciplinary) teams and making results also more accessible to non-scientists. </a:t>
            </a:r>
            <a:endParaRPr b="0" i="0" u="none" strike="noStrike" cap="none">
              <a:latin typeface="Arial"/>
              <a:ea typeface="Arial"/>
              <a:cs typeface="Arial"/>
              <a:sym typeface="Arial"/>
            </a:endParaRPr>
          </a:p>
          <a:p>
            <a:pPr marL="0" marR="0" lvl="0" indent="0" algn="l" rtl="0">
              <a:lnSpc>
                <a:spcPct val="100000"/>
              </a:lnSpc>
              <a:spcBef>
                <a:spcPts val="0"/>
              </a:spcBef>
              <a:spcAft>
                <a:spcPts val="0"/>
              </a:spcAft>
              <a:buNone/>
            </a:pPr>
            <a:endParaRPr b="0" i="0" u="none" strike="noStrike" cap="none">
              <a:latin typeface="Arial"/>
              <a:ea typeface="Arial"/>
              <a:cs typeface="Arial"/>
              <a:sym typeface="Arial"/>
            </a:endParaRPr>
          </a:p>
          <a:p>
            <a:pPr marL="0" lvl="0" indent="0" algn="l" rtl="0">
              <a:spcBef>
                <a:spcPts val="0"/>
              </a:spcBef>
              <a:spcAft>
                <a:spcPts val="0"/>
              </a:spcAft>
              <a:buNone/>
            </a:pPr>
            <a:r>
              <a:rPr lang="en-GB">
                <a:solidFill>
                  <a:schemeClr val="dk1"/>
                </a:solidFill>
                <a:latin typeface="Share Tech"/>
                <a:ea typeface="Share Tech"/>
                <a:cs typeface="Share Tech"/>
                <a:sym typeface="Share Tech"/>
              </a:rPr>
              <a:t>It is crucial to connect this with the research assessment protocols and recognition and rewards structures of the universities</a:t>
            </a:r>
            <a:r>
              <a:rPr lang="en-GB" i="0" u="none" strike="noStrike" cap="none">
                <a:solidFill>
                  <a:srgbClr val="000000"/>
                </a:solidFill>
                <a:latin typeface="Share Tech"/>
                <a:ea typeface="Share Tech"/>
                <a:cs typeface="Share Tech"/>
                <a:sym typeface="Share Tech"/>
              </a:rPr>
              <a:t>: t</a:t>
            </a:r>
            <a:r>
              <a:rPr lang="en-GB" b="0" i="0" u="none" strike="noStrike" cap="none">
                <a:solidFill>
                  <a:srgbClr val="000000"/>
                </a:solidFill>
                <a:latin typeface="Share Tech"/>
                <a:ea typeface="Share Tech"/>
                <a:cs typeface="Share Tech"/>
                <a:sym typeface="Share Tech"/>
              </a:rPr>
              <a:t>he idea is that the necessary cultural change needs a new, widely-accepted incentive and reward system for researchers in order to become the ‘new normal’.</a:t>
            </a:r>
            <a:endParaRPr b="0" i="0" u="none" strike="noStrike" cap="none">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a:latin typeface="Arial"/>
              <a:ea typeface="Arial"/>
              <a:cs typeface="Arial"/>
              <a:sym typeface="Arial"/>
            </a:endParaRPr>
          </a:p>
        </p:txBody>
      </p:sp>
      <p:sp>
        <p:nvSpPr>
          <p:cNvPr id="113" name="Google Shape;113;p18"/>
          <p:cNvSpPr txBox="1"/>
          <p:nvPr/>
        </p:nvSpPr>
        <p:spPr>
          <a:xfrm>
            <a:off x="5448240" y="76320"/>
            <a:ext cx="3567600" cy="3164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7"/>
        <p:cNvGrpSpPr/>
        <p:nvPr/>
      </p:nvGrpSpPr>
      <p:grpSpPr>
        <a:xfrm>
          <a:off x="0" y="0"/>
          <a:ext cx="0" cy="0"/>
          <a:chOff x="0" y="0"/>
          <a:chExt cx="0" cy="0"/>
        </a:xfrm>
      </p:grpSpPr>
      <p:pic>
        <p:nvPicPr>
          <p:cNvPr id="118" name="Google Shape;118;p19"/>
          <p:cNvPicPr preferRelativeResize="0"/>
          <p:nvPr/>
        </p:nvPicPr>
        <p:blipFill rotWithShape="1">
          <a:blip r:embed="rId3">
            <a:alphaModFix/>
          </a:blip>
          <a:srcRect/>
          <a:stretch/>
        </p:blipFill>
        <p:spPr>
          <a:xfrm>
            <a:off x="8397000" y="2958480"/>
            <a:ext cx="472680" cy="2185200"/>
          </a:xfrm>
          <a:prstGeom prst="rect">
            <a:avLst/>
          </a:prstGeom>
          <a:noFill/>
          <a:ln>
            <a:noFill/>
          </a:ln>
        </p:spPr>
      </p:pic>
      <p:pic>
        <p:nvPicPr>
          <p:cNvPr id="119" name="Google Shape;119;p19"/>
          <p:cNvPicPr preferRelativeResize="0"/>
          <p:nvPr/>
        </p:nvPicPr>
        <p:blipFill rotWithShape="1">
          <a:blip r:embed="rId4">
            <a:alphaModFix/>
          </a:blip>
          <a:srcRect/>
          <a:stretch/>
        </p:blipFill>
        <p:spPr>
          <a:xfrm>
            <a:off x="0" y="654120"/>
            <a:ext cx="9144000" cy="2097360"/>
          </a:xfrm>
          <a:prstGeom prst="rect">
            <a:avLst/>
          </a:prstGeom>
          <a:noFill/>
          <a:ln>
            <a:noFill/>
          </a:ln>
        </p:spPr>
      </p:pic>
      <p:sp>
        <p:nvSpPr>
          <p:cNvPr id="120" name="Google Shape;120;p19"/>
          <p:cNvSpPr txBox="1"/>
          <p:nvPr/>
        </p:nvSpPr>
        <p:spPr>
          <a:xfrm>
            <a:off x="76320" y="0"/>
            <a:ext cx="2742600" cy="59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/01</a:t>
            </a:r>
            <a:r>
              <a:rPr lang="en-GB" sz="2600" b="0" i="0" u="none" strike="noStrike" cap="none">
                <a:solidFill>
                  <a:srgbClr val="EDEDED"/>
                </a:solidFill>
                <a:latin typeface="Share Tech"/>
                <a:ea typeface="Share Tech"/>
                <a:cs typeface="Share Tech"/>
                <a:sym typeface="Share Tech"/>
              </a:rPr>
              <a:t>020304</a:t>
            </a:r>
            <a:endParaRPr sz="2600" b="0" i="0" u="none" strike="noStrike" cap="none">
              <a:latin typeface="Arial"/>
              <a:ea typeface="Arial"/>
              <a:cs typeface="Arial"/>
              <a:sym typeface="Arial"/>
            </a:endParaRPr>
          </a:p>
        </p:txBody>
      </p:sp>
      <p:cxnSp>
        <p:nvCxnSpPr>
          <p:cNvPr id="121" name="Google Shape;121;p19"/>
          <p:cNvCxnSpPr/>
          <p:nvPr/>
        </p:nvCxnSpPr>
        <p:spPr>
          <a:xfrm>
            <a:off x="6165000" y="449280"/>
            <a:ext cx="2760000" cy="300"/>
          </a:xfrm>
          <a:prstGeom prst="straightConnector1">
            <a:avLst/>
          </a:prstGeom>
          <a:noFill/>
          <a:ln w="38150" cap="flat" cmpd="sng">
            <a:solidFill>
              <a:srgbClr val="000000"/>
            </a:solidFill>
            <a:prstDash val="solid"/>
            <a:round/>
            <a:headEnd type="none" w="sm" len="sm"/>
            <a:tailEnd type="none" w="sm" len="sm"/>
          </a:ln>
        </p:spPr>
      </p:cxnSp>
      <p:sp>
        <p:nvSpPr>
          <p:cNvPr id="122" name="Google Shape;122;p19"/>
          <p:cNvSpPr txBox="1"/>
          <p:nvPr/>
        </p:nvSpPr>
        <p:spPr>
          <a:xfrm>
            <a:off x="190450" y="2434850"/>
            <a:ext cx="5821200" cy="27081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GB">
                <a:solidFill>
                  <a:schemeClr val="dk1"/>
                </a:solidFill>
                <a:latin typeface="Share Tech"/>
                <a:ea typeface="Share Tech"/>
                <a:cs typeface="Share Tech"/>
                <a:sym typeface="Share Tech"/>
              </a:rPr>
              <a:t>Opening up your research does not mean everything has to be open per se. There may be legitimate reasons to shield outputs and data and services generated with public funding from public access. These include personal privacy, national security, and competitiveness.</a:t>
            </a:r>
            <a:endParaRPr>
              <a:solidFill>
                <a:schemeClr val="dk1"/>
              </a:solidFill>
              <a:latin typeface="Share Tech"/>
              <a:ea typeface="Share Tech"/>
              <a:cs typeface="Share Tech"/>
              <a:sym typeface="Share Tech"/>
            </a:endParaRPr>
          </a:p>
          <a:p>
            <a:pPr marL="0" lvl="0" indent="0" algn="just" rtl="0">
              <a:lnSpc>
                <a:spcPct val="115000"/>
              </a:lnSpc>
              <a:spcBef>
                <a:spcPts val="0"/>
              </a:spcBef>
              <a:spcAft>
                <a:spcPts val="0"/>
              </a:spcAft>
              <a:buClr>
                <a:schemeClr val="dk1"/>
              </a:buClr>
              <a:buSzPts val="1100"/>
              <a:buFont typeface="Arial"/>
              <a:buNone/>
            </a:pPr>
            <a:endParaRPr>
              <a:solidFill>
                <a:schemeClr val="dk1"/>
              </a:solidFill>
              <a:latin typeface="Share Tech"/>
              <a:ea typeface="Share Tech"/>
              <a:cs typeface="Share Tech"/>
              <a:sym typeface="Share Tech"/>
            </a:endParaRPr>
          </a:p>
          <a:p>
            <a:pPr marL="0" lvl="0" indent="0" algn="just" rtl="0">
              <a:lnSpc>
                <a:spcPct val="115000"/>
              </a:lnSpc>
              <a:spcBef>
                <a:spcPts val="0"/>
              </a:spcBef>
              <a:spcAft>
                <a:spcPts val="0"/>
              </a:spcAft>
              <a:buClr>
                <a:schemeClr val="dk1"/>
              </a:buClr>
              <a:buSzPts val="1100"/>
              <a:buFont typeface="Arial"/>
              <a:buNone/>
            </a:pPr>
            <a:r>
              <a:rPr lang="en-GB">
                <a:solidFill>
                  <a:schemeClr val="dk1"/>
                </a:solidFill>
                <a:latin typeface="Share Tech"/>
                <a:ea typeface="Share Tech"/>
                <a:cs typeface="Share Tech"/>
                <a:sym typeface="Share Tech"/>
              </a:rPr>
              <a:t>For instance, the Dutch funder NWO states that research data that emerges from NWO-funded research should be as accessible and reusable, as FAIR as possible. NWO expects all researchers to carefully manage and store all research data that they collect or generate during their project, but this is based on the motto ‘As open as possible, as closed as necessary.’</a:t>
            </a:r>
            <a:endParaRPr>
              <a:solidFill>
                <a:schemeClr val="dk1"/>
              </a:solidFill>
              <a:latin typeface="Share Tech"/>
              <a:ea typeface="Share Tech"/>
              <a:cs typeface="Share Tech"/>
              <a:sym typeface="Share Tech"/>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Share Tech"/>
              <a:ea typeface="Share Tech"/>
              <a:cs typeface="Share Tech"/>
              <a:sym typeface="Share Tech"/>
            </a:endParaRPr>
          </a:p>
          <a:p>
            <a:pPr marL="0" marR="0" lvl="0" indent="0" algn="l" rtl="0">
              <a:lnSpc>
                <a:spcPct val="100000"/>
              </a:lnSpc>
              <a:spcBef>
                <a:spcPts val="0"/>
              </a:spcBef>
              <a:spcAft>
                <a:spcPts val="0"/>
              </a:spcAft>
              <a:buNone/>
            </a:pPr>
            <a:endParaRPr sz="1500" b="1">
              <a:latin typeface="Share Tech"/>
              <a:ea typeface="Share Tech"/>
              <a:cs typeface="Share Tech"/>
              <a:sym typeface="Share Tech"/>
            </a:endParaRPr>
          </a:p>
          <a:p>
            <a:pPr marL="0" marR="0" lvl="0" indent="0" algn="just" rtl="0">
              <a:lnSpc>
                <a:spcPct val="100000"/>
              </a:lnSpc>
              <a:spcBef>
                <a:spcPts val="0"/>
              </a:spcBef>
              <a:spcAft>
                <a:spcPts val="0"/>
              </a:spcAft>
              <a:buNone/>
            </a:pPr>
            <a:endParaRPr sz="1400" b="0" i="0" u="none" strike="noStrike" cap="none">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a:latin typeface="Arial"/>
              <a:ea typeface="Arial"/>
              <a:cs typeface="Arial"/>
              <a:sym typeface="Arial"/>
            </a:endParaRPr>
          </a:p>
        </p:txBody>
      </p:sp>
      <p:sp>
        <p:nvSpPr>
          <p:cNvPr id="123" name="Google Shape;123;p19"/>
          <p:cNvSpPr txBox="1"/>
          <p:nvPr/>
        </p:nvSpPr>
        <p:spPr>
          <a:xfrm>
            <a:off x="5448240" y="76320"/>
            <a:ext cx="3567600" cy="3165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pic>
        <p:nvPicPr>
          <p:cNvPr id="124" name="Google Shape;124;p19"/>
          <p:cNvPicPr preferRelativeResize="0"/>
          <p:nvPr/>
        </p:nvPicPr>
        <p:blipFill rotWithShape="1">
          <a:blip r:embed="rId5">
            <a:alphaModFix/>
          </a:blip>
          <a:srcRect/>
          <a:stretch/>
        </p:blipFill>
        <p:spPr>
          <a:xfrm>
            <a:off x="352800" y="1314000"/>
            <a:ext cx="741960" cy="746640"/>
          </a:xfrm>
          <a:prstGeom prst="rect">
            <a:avLst/>
          </a:prstGeom>
          <a:noFill/>
          <a:ln>
            <a:noFill/>
          </a:ln>
        </p:spPr>
      </p:pic>
      <p:sp>
        <p:nvSpPr>
          <p:cNvPr id="125" name="Google Shape;125;p19"/>
          <p:cNvSpPr txBox="1"/>
          <p:nvPr/>
        </p:nvSpPr>
        <p:spPr>
          <a:xfrm>
            <a:off x="1277280" y="1100520"/>
            <a:ext cx="70131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GB" sz="1800" b="1" i="0" u="none" strike="noStrike" cap="none">
                <a:solidFill>
                  <a:srgbClr val="000000"/>
                </a:solidFill>
                <a:latin typeface="Kalam"/>
                <a:ea typeface="Kalam"/>
                <a:cs typeface="Kalam"/>
                <a:sym typeface="Kalam"/>
              </a:rPr>
              <a:t>‘Open </a:t>
            </a:r>
            <a:r>
              <a:rPr lang="en-GB" sz="1800" b="1">
                <a:latin typeface="Kalam"/>
                <a:ea typeface="Kalam"/>
                <a:cs typeface="Kalam"/>
                <a:sym typeface="Kalam"/>
              </a:rPr>
              <a:t>Science does not mean everything has to be open’</a:t>
            </a:r>
            <a:endParaRPr sz="1800" b="0" i="0" u="none" strike="noStrike" cap="none">
              <a:latin typeface="Arial"/>
              <a:ea typeface="Arial"/>
              <a:cs typeface="Arial"/>
              <a:sym typeface="Arial"/>
            </a:endParaRPr>
          </a:p>
        </p:txBody>
      </p:sp>
      <p:sp>
        <p:nvSpPr>
          <p:cNvPr id="126" name="Google Shape;126;p19"/>
          <p:cNvSpPr txBox="1"/>
          <p:nvPr/>
        </p:nvSpPr>
        <p:spPr>
          <a:xfrm>
            <a:off x="6306750" y="2443800"/>
            <a:ext cx="24765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Share Tech"/>
                <a:ea typeface="Share Tech"/>
                <a:cs typeface="Share Tech"/>
                <a:sym typeface="Share Tech"/>
              </a:rPr>
              <a:t>For more info about FAIR data, see the slide deck: </a:t>
            </a:r>
            <a:endParaRPr>
              <a:latin typeface="Share Tech"/>
              <a:ea typeface="Share Tech"/>
              <a:cs typeface="Share Tech"/>
              <a:sym typeface="Share Tech"/>
            </a:endParaRPr>
          </a:p>
          <a:p>
            <a:pPr marL="0" lvl="0" indent="0" algn="l" rtl="0">
              <a:spcBef>
                <a:spcPts val="0"/>
              </a:spcBef>
              <a:spcAft>
                <a:spcPts val="0"/>
              </a:spcAft>
              <a:buNone/>
            </a:pPr>
            <a:endParaRPr>
              <a:latin typeface="Share Tech"/>
              <a:ea typeface="Share Tech"/>
              <a:cs typeface="Share Tech"/>
              <a:sym typeface="Share Tech"/>
            </a:endParaRPr>
          </a:p>
          <a:p>
            <a:pPr marL="0" lvl="0" indent="0" algn="l" rtl="0">
              <a:lnSpc>
                <a:spcPct val="80000"/>
              </a:lnSpc>
              <a:spcBef>
                <a:spcPts val="0"/>
              </a:spcBef>
              <a:spcAft>
                <a:spcPts val="0"/>
              </a:spcAft>
              <a:buClr>
                <a:schemeClr val="dk1"/>
              </a:buClr>
              <a:buSzPts val="1100"/>
              <a:buFont typeface="Arial"/>
              <a:buNone/>
            </a:pPr>
            <a:r>
              <a:rPr lang="en-GB" b="1" u="sng">
                <a:latin typeface="Share Tech"/>
                <a:ea typeface="Share Tech"/>
                <a:cs typeface="Share Tech"/>
                <a:sym typeface="Share Tech"/>
                <a:hlinkClick r:id="rId6"/>
              </a:rPr>
              <a:t>Answers to five questions about FAIR data</a:t>
            </a:r>
            <a:endParaRPr b="1">
              <a:latin typeface="Share Tech"/>
              <a:ea typeface="Share Tech"/>
              <a:cs typeface="Share Tech"/>
              <a:sym typeface="Share Tech"/>
            </a:endParaRPr>
          </a:p>
          <a:p>
            <a:pPr marL="0" lvl="0" indent="0" algn="l" rtl="0">
              <a:spcBef>
                <a:spcPts val="0"/>
              </a:spcBef>
              <a:spcAft>
                <a:spcPts val="0"/>
              </a:spcAft>
              <a:buNone/>
            </a:pPr>
            <a:r>
              <a:rPr lang="en-GB">
                <a:latin typeface="Share Tech"/>
                <a:ea typeface="Share Tech"/>
                <a:cs typeface="Share Tech"/>
                <a:sym typeface="Share Tech"/>
              </a:rPr>
              <a:t>  </a:t>
            </a:r>
            <a:endParaRPr>
              <a:latin typeface="Share Tech"/>
              <a:ea typeface="Share Tech"/>
              <a:cs typeface="Share Tech"/>
              <a:sym typeface="Share Tech"/>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0"/>
        <p:cNvGrpSpPr/>
        <p:nvPr/>
      </p:nvGrpSpPr>
      <p:grpSpPr>
        <a:xfrm>
          <a:off x="0" y="0"/>
          <a:ext cx="0" cy="0"/>
          <a:chOff x="0" y="0"/>
          <a:chExt cx="0" cy="0"/>
        </a:xfrm>
      </p:grpSpPr>
      <p:pic>
        <p:nvPicPr>
          <p:cNvPr id="131" name="Google Shape;131;p20"/>
          <p:cNvPicPr preferRelativeResize="0"/>
          <p:nvPr/>
        </p:nvPicPr>
        <p:blipFill rotWithShape="1">
          <a:blip r:embed="rId3">
            <a:alphaModFix/>
          </a:blip>
          <a:srcRect/>
          <a:stretch/>
        </p:blipFill>
        <p:spPr>
          <a:xfrm>
            <a:off x="8397000" y="2958480"/>
            <a:ext cx="472680" cy="2185200"/>
          </a:xfrm>
          <a:prstGeom prst="rect">
            <a:avLst/>
          </a:prstGeom>
          <a:noFill/>
          <a:ln>
            <a:noFill/>
          </a:ln>
        </p:spPr>
      </p:pic>
      <p:pic>
        <p:nvPicPr>
          <p:cNvPr id="132" name="Google Shape;132;p20"/>
          <p:cNvPicPr preferRelativeResize="0"/>
          <p:nvPr/>
        </p:nvPicPr>
        <p:blipFill rotWithShape="1">
          <a:blip r:embed="rId4">
            <a:alphaModFix/>
          </a:blip>
          <a:srcRect/>
          <a:stretch/>
        </p:blipFill>
        <p:spPr>
          <a:xfrm>
            <a:off x="0" y="654120"/>
            <a:ext cx="9144000" cy="2097360"/>
          </a:xfrm>
          <a:prstGeom prst="rect">
            <a:avLst/>
          </a:prstGeom>
          <a:noFill/>
          <a:ln>
            <a:noFill/>
          </a:ln>
        </p:spPr>
      </p:pic>
      <p:sp>
        <p:nvSpPr>
          <p:cNvPr id="133" name="Google Shape;133;p20"/>
          <p:cNvSpPr txBox="1"/>
          <p:nvPr/>
        </p:nvSpPr>
        <p:spPr>
          <a:xfrm>
            <a:off x="76320" y="0"/>
            <a:ext cx="2742600" cy="59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a:solidFill>
                  <a:srgbClr val="EDEDED"/>
                </a:solidFill>
                <a:latin typeface="Share Tech"/>
                <a:ea typeface="Share Tech"/>
                <a:cs typeface="Share Tech"/>
                <a:sym typeface="Share Tech"/>
              </a:rPr>
              <a:t>/01</a:t>
            </a:r>
            <a:r>
              <a:rPr lang="en-GB" sz="2600" b="0" i="0" u="none" strike="noStrike" cap="none">
                <a:solidFill>
                  <a:srgbClr val="EDEDED"/>
                </a:solidFill>
                <a:latin typeface="Share Tech"/>
                <a:ea typeface="Share Tech"/>
                <a:cs typeface="Share Tech"/>
                <a:sym typeface="Share Tech"/>
              </a:rPr>
              <a:t>0203</a:t>
            </a:r>
            <a:r>
              <a:rPr lang="en-GB" sz="2600">
                <a:latin typeface="Share Tech"/>
                <a:ea typeface="Share Tech"/>
                <a:cs typeface="Share Tech"/>
                <a:sym typeface="Share Tech"/>
              </a:rPr>
              <a:t>04</a:t>
            </a:r>
            <a:endParaRPr sz="2600" b="0" i="0" u="none" strike="noStrike" cap="none">
              <a:latin typeface="Arial"/>
              <a:ea typeface="Arial"/>
              <a:cs typeface="Arial"/>
              <a:sym typeface="Arial"/>
            </a:endParaRPr>
          </a:p>
        </p:txBody>
      </p:sp>
      <p:cxnSp>
        <p:nvCxnSpPr>
          <p:cNvPr id="134" name="Google Shape;134;p20"/>
          <p:cNvCxnSpPr/>
          <p:nvPr/>
        </p:nvCxnSpPr>
        <p:spPr>
          <a:xfrm>
            <a:off x="6165000" y="449280"/>
            <a:ext cx="2760000" cy="300"/>
          </a:xfrm>
          <a:prstGeom prst="straightConnector1">
            <a:avLst/>
          </a:prstGeom>
          <a:noFill/>
          <a:ln w="38150" cap="flat" cmpd="sng">
            <a:solidFill>
              <a:srgbClr val="000000"/>
            </a:solidFill>
            <a:prstDash val="solid"/>
            <a:round/>
            <a:headEnd type="none" w="sm" len="sm"/>
            <a:tailEnd type="none" w="sm" len="sm"/>
          </a:ln>
        </p:spPr>
      </p:cxnSp>
      <p:sp>
        <p:nvSpPr>
          <p:cNvPr id="135" name="Google Shape;135;p20"/>
          <p:cNvSpPr txBox="1"/>
          <p:nvPr/>
        </p:nvSpPr>
        <p:spPr>
          <a:xfrm>
            <a:off x="381225" y="2291225"/>
            <a:ext cx="4225800" cy="26067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SzPts val="1100"/>
              <a:buNone/>
            </a:pPr>
            <a:r>
              <a:rPr lang="en-GB">
                <a:highlight>
                  <a:srgbClr val="FFFFFF"/>
                </a:highlight>
                <a:latin typeface="Share Tech"/>
                <a:ea typeface="Share Tech"/>
                <a:cs typeface="Share Tech"/>
                <a:sym typeface="Share Tech"/>
              </a:rPr>
              <a:t>Open Science is not about being a 100% open or closed, it is about taking the steps towards openness that you are comfortable with.</a:t>
            </a:r>
            <a:endParaRPr>
              <a:highlight>
                <a:srgbClr val="FFFFFF"/>
              </a:highlight>
              <a:latin typeface="Share Tech"/>
              <a:ea typeface="Share Tech"/>
              <a:cs typeface="Share Tech"/>
              <a:sym typeface="Share Tech"/>
            </a:endParaRPr>
          </a:p>
          <a:p>
            <a:pPr marL="0" lvl="0" indent="0" algn="just" rtl="0">
              <a:lnSpc>
                <a:spcPct val="115000"/>
              </a:lnSpc>
              <a:spcBef>
                <a:spcPts val="0"/>
              </a:spcBef>
              <a:spcAft>
                <a:spcPts val="0"/>
              </a:spcAft>
              <a:buSzPts val="1100"/>
              <a:buNone/>
            </a:pPr>
            <a:endParaRPr>
              <a:highlight>
                <a:srgbClr val="FFFFFF"/>
              </a:highlight>
              <a:latin typeface="Share Tech"/>
              <a:ea typeface="Share Tech"/>
              <a:cs typeface="Share Tech"/>
              <a:sym typeface="Share Tech"/>
            </a:endParaRPr>
          </a:p>
          <a:p>
            <a:pPr marL="0" lvl="0" indent="0" algn="just" rtl="0">
              <a:lnSpc>
                <a:spcPct val="115000"/>
              </a:lnSpc>
              <a:spcBef>
                <a:spcPts val="0"/>
              </a:spcBef>
              <a:spcAft>
                <a:spcPts val="0"/>
              </a:spcAft>
              <a:buSzPts val="1100"/>
              <a:buNone/>
            </a:pPr>
            <a:r>
              <a:rPr lang="en-GB">
                <a:latin typeface="Share Tech"/>
                <a:ea typeface="Share Tech"/>
                <a:cs typeface="Share Tech"/>
                <a:sym typeface="Share Tech"/>
              </a:rPr>
              <a:t>The specific step(s) can vary depending on your particular domain  and project.</a:t>
            </a:r>
            <a:endParaRPr>
              <a:latin typeface="Share Tech"/>
              <a:ea typeface="Share Tech"/>
              <a:cs typeface="Share Tech"/>
              <a:sym typeface="Share Tech"/>
            </a:endParaRPr>
          </a:p>
          <a:p>
            <a:pPr marL="0" lvl="0" indent="0" algn="just" rtl="0">
              <a:lnSpc>
                <a:spcPct val="115000"/>
              </a:lnSpc>
              <a:spcBef>
                <a:spcPts val="0"/>
              </a:spcBef>
              <a:spcAft>
                <a:spcPts val="0"/>
              </a:spcAft>
              <a:buClr>
                <a:schemeClr val="dk1"/>
              </a:buClr>
              <a:buSzPts val="1100"/>
              <a:buFont typeface="Arial"/>
              <a:buNone/>
            </a:pPr>
            <a:r>
              <a:rPr lang="en-GB">
                <a:highlight>
                  <a:schemeClr val="lt1"/>
                </a:highlight>
                <a:latin typeface="Share Tech"/>
                <a:ea typeface="Share Tech"/>
                <a:cs typeface="Share Tech"/>
                <a:sym typeface="Share Tech"/>
              </a:rPr>
              <a:t>Various disciplines have already done a great deal of work on developing standards, tools and training. Other domains do not traditionally use large quantities of research data and are at an earlier stage. </a:t>
            </a:r>
            <a:endParaRPr>
              <a:highlight>
                <a:srgbClr val="FFFFFF"/>
              </a:highlight>
              <a:latin typeface="Share Tech"/>
              <a:ea typeface="Share Tech"/>
              <a:cs typeface="Share Tech"/>
              <a:sym typeface="Share Tech"/>
            </a:endParaRPr>
          </a:p>
          <a:p>
            <a:pPr marL="0" lvl="0" indent="0" algn="just" rtl="0">
              <a:lnSpc>
                <a:spcPct val="115000"/>
              </a:lnSpc>
              <a:spcBef>
                <a:spcPts val="0"/>
              </a:spcBef>
              <a:spcAft>
                <a:spcPts val="0"/>
              </a:spcAft>
              <a:buSzPts val="1100"/>
              <a:buNone/>
            </a:pPr>
            <a:endParaRPr sz="2000" i="1">
              <a:solidFill>
                <a:srgbClr val="494949"/>
              </a:solidFill>
              <a:latin typeface="Calibri"/>
              <a:ea typeface="Calibri"/>
              <a:cs typeface="Calibri"/>
              <a:sym typeface="Calibri"/>
            </a:endParaRPr>
          </a:p>
          <a:p>
            <a:pPr marL="0" lvl="0" indent="0" algn="just" rtl="0">
              <a:lnSpc>
                <a:spcPct val="115000"/>
              </a:lnSpc>
              <a:spcBef>
                <a:spcPts val="0"/>
              </a:spcBef>
              <a:spcAft>
                <a:spcPts val="0"/>
              </a:spcAft>
              <a:buSzPts val="1100"/>
              <a:buNone/>
            </a:pPr>
            <a:endParaRPr sz="1300">
              <a:solidFill>
                <a:schemeClr val="dk1"/>
              </a:solidFill>
              <a:latin typeface="Share Tech"/>
              <a:ea typeface="Share Tech"/>
              <a:cs typeface="Share Tech"/>
              <a:sym typeface="Share Tech"/>
            </a:endParaRPr>
          </a:p>
          <a:p>
            <a:pPr marL="0" lvl="0" indent="0" algn="just" rtl="0">
              <a:lnSpc>
                <a:spcPct val="115000"/>
              </a:lnSpc>
              <a:spcBef>
                <a:spcPts val="0"/>
              </a:spcBef>
              <a:spcAft>
                <a:spcPts val="0"/>
              </a:spcAft>
              <a:buSzPts val="1100"/>
              <a:buNone/>
            </a:pPr>
            <a:endParaRPr sz="1300">
              <a:solidFill>
                <a:schemeClr val="dk1"/>
              </a:solidFill>
              <a:latin typeface="Share Tech"/>
              <a:ea typeface="Share Tech"/>
              <a:cs typeface="Share Tech"/>
              <a:sym typeface="Share Tech"/>
            </a:endParaRPr>
          </a:p>
          <a:p>
            <a:pPr marL="0" lvl="0" indent="0" algn="just" rtl="0">
              <a:lnSpc>
                <a:spcPct val="115000"/>
              </a:lnSpc>
              <a:spcBef>
                <a:spcPts val="0"/>
              </a:spcBef>
              <a:spcAft>
                <a:spcPts val="0"/>
              </a:spcAft>
              <a:buSzPts val="1100"/>
              <a:buNone/>
            </a:pPr>
            <a:endParaRPr sz="1300">
              <a:solidFill>
                <a:schemeClr val="dk1"/>
              </a:solidFill>
              <a:highlight>
                <a:srgbClr val="FFFFFF"/>
              </a:highlight>
              <a:latin typeface="Share Tech"/>
              <a:ea typeface="Share Tech"/>
              <a:cs typeface="Share Tech"/>
              <a:sym typeface="Share Tech"/>
            </a:endParaRPr>
          </a:p>
          <a:p>
            <a:pPr marL="0" lvl="0" indent="0" algn="just" rtl="0">
              <a:lnSpc>
                <a:spcPct val="115000"/>
              </a:lnSpc>
              <a:spcBef>
                <a:spcPts val="0"/>
              </a:spcBef>
              <a:spcAft>
                <a:spcPts val="0"/>
              </a:spcAft>
              <a:buSzPts val="1100"/>
              <a:buNone/>
            </a:pPr>
            <a:endParaRPr sz="1300">
              <a:solidFill>
                <a:schemeClr val="dk1"/>
              </a:solidFill>
              <a:latin typeface="Share Tech"/>
              <a:ea typeface="Share Tech"/>
              <a:cs typeface="Share Tech"/>
              <a:sym typeface="Share Tech"/>
            </a:endParaRPr>
          </a:p>
          <a:p>
            <a:pPr marL="0" lvl="0" indent="0" algn="just" rtl="0">
              <a:lnSpc>
                <a:spcPct val="115000"/>
              </a:lnSpc>
              <a:spcBef>
                <a:spcPts val="0"/>
              </a:spcBef>
              <a:spcAft>
                <a:spcPts val="0"/>
              </a:spcAft>
              <a:buSzPts val="1100"/>
              <a:buNone/>
            </a:pPr>
            <a:endParaRPr sz="1300">
              <a:solidFill>
                <a:schemeClr val="dk1"/>
              </a:solidFill>
              <a:latin typeface="Share Tech"/>
              <a:ea typeface="Share Tech"/>
              <a:cs typeface="Share Tech"/>
              <a:sym typeface="Share Tech"/>
            </a:endParaRPr>
          </a:p>
          <a:p>
            <a:pPr marL="0" lvl="0" indent="0" algn="just" rtl="0">
              <a:lnSpc>
                <a:spcPct val="115000"/>
              </a:lnSpc>
              <a:spcBef>
                <a:spcPts val="0"/>
              </a:spcBef>
              <a:spcAft>
                <a:spcPts val="0"/>
              </a:spcAft>
              <a:buSzPts val="1100"/>
              <a:buNone/>
            </a:pPr>
            <a:endParaRPr sz="1300">
              <a:solidFill>
                <a:schemeClr val="dk1"/>
              </a:solidFill>
              <a:latin typeface="Share Tech"/>
              <a:ea typeface="Share Tech"/>
              <a:cs typeface="Share Tech"/>
              <a:sym typeface="Share Tech"/>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Share Tech"/>
              <a:ea typeface="Share Tech"/>
              <a:cs typeface="Share Tech"/>
              <a:sym typeface="Share Tech"/>
            </a:endParaRPr>
          </a:p>
          <a:p>
            <a:pPr marL="0" marR="0" lvl="0" indent="0" algn="l" rtl="0">
              <a:lnSpc>
                <a:spcPct val="100000"/>
              </a:lnSpc>
              <a:spcBef>
                <a:spcPts val="0"/>
              </a:spcBef>
              <a:spcAft>
                <a:spcPts val="0"/>
              </a:spcAft>
              <a:buNone/>
            </a:pPr>
            <a:endParaRPr sz="1500" b="1">
              <a:latin typeface="Share Tech"/>
              <a:ea typeface="Share Tech"/>
              <a:cs typeface="Share Tech"/>
              <a:sym typeface="Share Tech"/>
            </a:endParaRPr>
          </a:p>
          <a:p>
            <a:pPr marL="0" marR="0" lvl="0" indent="0" algn="just" rtl="0">
              <a:lnSpc>
                <a:spcPct val="100000"/>
              </a:lnSpc>
              <a:spcBef>
                <a:spcPts val="0"/>
              </a:spcBef>
              <a:spcAft>
                <a:spcPts val="0"/>
              </a:spcAft>
              <a:buNone/>
            </a:pPr>
            <a:endParaRPr sz="1400" b="0" i="0" u="none" strike="noStrike" cap="none">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a:latin typeface="Arial"/>
              <a:ea typeface="Arial"/>
              <a:cs typeface="Arial"/>
              <a:sym typeface="Arial"/>
            </a:endParaRPr>
          </a:p>
        </p:txBody>
      </p:sp>
      <p:sp>
        <p:nvSpPr>
          <p:cNvPr id="136" name="Google Shape;136;p20"/>
          <p:cNvSpPr txBox="1"/>
          <p:nvPr/>
        </p:nvSpPr>
        <p:spPr>
          <a:xfrm>
            <a:off x="5448240" y="76320"/>
            <a:ext cx="3567600" cy="3165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dirty="0">
                <a:latin typeface="Share Tech"/>
                <a:ea typeface="Share Tech"/>
                <a:cs typeface="Share Tech"/>
                <a:sym typeface="Share Tech"/>
              </a:rPr>
              <a:t>A FIRST</a:t>
            </a:r>
            <a:r>
              <a:rPr lang="en-GB" sz="1800" b="0" i="0" u="none" strike="noStrike" cap="none" dirty="0">
                <a:solidFill>
                  <a:srgbClr val="000000"/>
                </a:solidFill>
                <a:latin typeface="Share Tech"/>
                <a:ea typeface="Share Tech"/>
                <a:cs typeface="Share Tech"/>
                <a:sym typeface="Share Tech"/>
              </a:rPr>
              <a:t> INTRO TO OPEN SCIENCE</a:t>
            </a:r>
            <a:endParaRPr sz="1800" b="0" i="0" u="none" strike="noStrike" cap="none" dirty="0">
              <a:latin typeface="Arial"/>
              <a:ea typeface="Arial"/>
              <a:cs typeface="Arial"/>
              <a:sym typeface="Arial"/>
            </a:endParaRPr>
          </a:p>
        </p:txBody>
      </p:sp>
      <p:pic>
        <p:nvPicPr>
          <p:cNvPr id="137" name="Google Shape;137;p20"/>
          <p:cNvPicPr preferRelativeResize="0"/>
          <p:nvPr/>
        </p:nvPicPr>
        <p:blipFill rotWithShape="1">
          <a:blip r:embed="rId5">
            <a:alphaModFix/>
          </a:blip>
          <a:srcRect/>
          <a:stretch/>
        </p:blipFill>
        <p:spPr>
          <a:xfrm>
            <a:off x="352800" y="1314000"/>
            <a:ext cx="741960" cy="746640"/>
          </a:xfrm>
          <a:prstGeom prst="rect">
            <a:avLst/>
          </a:prstGeom>
          <a:noFill/>
          <a:ln>
            <a:noFill/>
          </a:ln>
        </p:spPr>
      </p:pic>
      <p:sp>
        <p:nvSpPr>
          <p:cNvPr id="138" name="Google Shape;138;p20"/>
          <p:cNvSpPr txBox="1"/>
          <p:nvPr/>
        </p:nvSpPr>
        <p:spPr>
          <a:xfrm>
            <a:off x="1277280" y="1100520"/>
            <a:ext cx="70131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GB" sz="1800" b="1" i="0" u="none" strike="noStrike" cap="none">
                <a:solidFill>
                  <a:srgbClr val="000000"/>
                </a:solidFill>
                <a:latin typeface="Kalam"/>
                <a:ea typeface="Kalam"/>
                <a:cs typeface="Kalam"/>
                <a:sym typeface="Kalam"/>
              </a:rPr>
              <a:t>‘</a:t>
            </a:r>
            <a:r>
              <a:rPr lang="en-GB" sz="1800" b="1">
                <a:latin typeface="Kalam"/>
                <a:ea typeface="Kalam"/>
                <a:cs typeface="Kalam"/>
                <a:sym typeface="Kalam"/>
              </a:rPr>
              <a:t>Engaging in open science need not require a long-term commitment or intensive effort. ’</a:t>
            </a:r>
            <a:endParaRPr sz="1800" b="0" i="0" u="none" strike="noStrike" cap="none">
              <a:latin typeface="Arial"/>
              <a:ea typeface="Arial"/>
              <a:cs typeface="Arial"/>
              <a:sym typeface="Arial"/>
            </a:endParaRPr>
          </a:p>
        </p:txBody>
      </p:sp>
      <p:sp>
        <p:nvSpPr>
          <p:cNvPr id="139" name="Google Shape;139;p20"/>
          <p:cNvSpPr txBox="1"/>
          <p:nvPr/>
        </p:nvSpPr>
        <p:spPr>
          <a:xfrm>
            <a:off x="5169775" y="2291225"/>
            <a:ext cx="3699900" cy="238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solidFill>
                  <a:schemeClr val="dk1"/>
                </a:solidFill>
                <a:latin typeface="Share Tech"/>
                <a:ea typeface="Share Tech"/>
                <a:cs typeface="Share Tech"/>
                <a:sym typeface="Share Tech"/>
              </a:rPr>
              <a:t>“There are a number of practices and resolutions that researchers can adopt with very little effort that can help advance the overall open science cause while simultaneously benefiting the individual researcher.”</a:t>
            </a:r>
            <a:endParaRPr>
              <a:solidFill>
                <a:schemeClr val="dk1"/>
              </a:solidFill>
              <a:latin typeface="Share Tech"/>
              <a:ea typeface="Share Tech"/>
              <a:cs typeface="Share Tech"/>
              <a:sym typeface="Share Tech"/>
            </a:endParaRPr>
          </a:p>
          <a:p>
            <a:pPr marL="0" lvl="0" indent="0" algn="l" rtl="0">
              <a:lnSpc>
                <a:spcPct val="115000"/>
              </a:lnSpc>
              <a:spcBef>
                <a:spcPts val="0"/>
              </a:spcBef>
              <a:spcAft>
                <a:spcPts val="0"/>
              </a:spcAft>
              <a:buNone/>
            </a:pPr>
            <a:endParaRPr>
              <a:solidFill>
                <a:schemeClr val="dk1"/>
              </a:solidFill>
              <a:latin typeface="Share Tech"/>
              <a:ea typeface="Share Tech"/>
              <a:cs typeface="Share Tech"/>
              <a:sym typeface="Share Tech"/>
            </a:endParaRPr>
          </a:p>
          <a:p>
            <a:pPr marL="0" lvl="0" indent="0" algn="l" rtl="0">
              <a:lnSpc>
                <a:spcPct val="115000"/>
              </a:lnSpc>
              <a:spcBef>
                <a:spcPts val="0"/>
              </a:spcBef>
              <a:spcAft>
                <a:spcPts val="0"/>
              </a:spcAft>
              <a:buNone/>
            </a:pPr>
            <a:r>
              <a:rPr lang="en-GB">
                <a:solidFill>
                  <a:schemeClr val="dk1"/>
                </a:solidFill>
                <a:latin typeface="Share Tech"/>
                <a:ea typeface="Share Tech"/>
                <a:cs typeface="Share Tech"/>
                <a:sym typeface="Share Tech"/>
              </a:rPr>
              <a:t>Erin C McKiernan et al. 2016,  How open science helps researchers succeed </a:t>
            </a:r>
            <a:endParaRPr>
              <a:solidFill>
                <a:schemeClr val="dk1"/>
              </a:solidFill>
              <a:latin typeface="Share Tech"/>
              <a:ea typeface="Share Tech"/>
              <a:cs typeface="Share Tech"/>
              <a:sym typeface="Share Tech"/>
            </a:endParaRPr>
          </a:p>
          <a:p>
            <a:pPr marL="0" lvl="0" indent="0" algn="l" rtl="0">
              <a:lnSpc>
                <a:spcPct val="115000"/>
              </a:lnSpc>
              <a:spcBef>
                <a:spcPts val="0"/>
              </a:spcBef>
              <a:spcAft>
                <a:spcPts val="0"/>
              </a:spcAft>
              <a:buNone/>
            </a:pPr>
            <a:r>
              <a:rPr lang="en-GB" u="sng">
                <a:solidFill>
                  <a:schemeClr val="dk1"/>
                </a:solidFill>
                <a:latin typeface="Share Tech"/>
                <a:ea typeface="Share Tech"/>
                <a:cs typeface="Share Tech"/>
                <a:sym typeface="Share Tech"/>
                <a:hlinkClick r:id="rId6">
                  <a:extLst>
                    <a:ext uri="{A12FA001-AC4F-418D-AE19-62706E023703}">
                      <ahyp:hlinkClr xmlns:ahyp="http://schemas.microsoft.com/office/drawing/2018/hyperlinkcolor" val="tx"/>
                    </a:ext>
                  </a:extLst>
                </a:hlinkClick>
              </a:rPr>
              <a:t>https://doi.org/10.7554/eLife.16800.001</a:t>
            </a:r>
            <a:endParaRPr u="sng">
              <a:solidFill>
                <a:schemeClr val="dk1"/>
              </a:solidFill>
              <a:latin typeface="Share Tech"/>
              <a:ea typeface="Share Tech"/>
              <a:cs typeface="Share Tech"/>
              <a:sym typeface="Share Tech"/>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3"/>
        <p:cNvGrpSpPr/>
        <p:nvPr/>
      </p:nvGrpSpPr>
      <p:grpSpPr>
        <a:xfrm>
          <a:off x="0" y="0"/>
          <a:ext cx="0" cy="0"/>
          <a:chOff x="0" y="0"/>
          <a:chExt cx="0" cy="0"/>
        </a:xfrm>
      </p:grpSpPr>
      <p:pic>
        <p:nvPicPr>
          <p:cNvPr id="144" name="Google Shape;144;p21"/>
          <p:cNvPicPr preferRelativeResize="0"/>
          <p:nvPr/>
        </p:nvPicPr>
        <p:blipFill rotWithShape="1">
          <a:blip r:embed="rId3">
            <a:alphaModFix/>
          </a:blip>
          <a:srcRect/>
          <a:stretch/>
        </p:blipFill>
        <p:spPr>
          <a:xfrm>
            <a:off x="0" y="624240"/>
            <a:ext cx="9144000" cy="4047480"/>
          </a:xfrm>
          <a:prstGeom prst="rect">
            <a:avLst/>
          </a:prstGeom>
          <a:noFill/>
          <a:ln>
            <a:noFill/>
          </a:ln>
        </p:spPr>
      </p:pic>
      <p:sp>
        <p:nvSpPr>
          <p:cNvPr id="145" name="Google Shape;145;p21"/>
          <p:cNvSpPr txBox="1"/>
          <p:nvPr/>
        </p:nvSpPr>
        <p:spPr>
          <a:xfrm>
            <a:off x="2197800" y="1541880"/>
            <a:ext cx="6589440" cy="3088440"/>
          </a:xfrm>
          <a:prstGeom prst="rect">
            <a:avLst/>
          </a:prstGeom>
          <a:noFill/>
          <a:ln>
            <a:noFill/>
          </a:ln>
        </p:spPr>
        <p:txBody>
          <a:bodyPr spcFirstLastPara="1" wrap="square" lIns="91425" tIns="91425" rIns="91425" bIns="91425" anchor="t" anchorCtr="0">
            <a:noAutofit/>
          </a:bodyPr>
          <a:lstStyle/>
          <a:p>
            <a:pPr marL="0" marR="0" lvl="0" indent="0" algn="l" rtl="0">
              <a:lnSpc>
                <a:spcPct val="70000"/>
              </a:lnSpc>
              <a:spcBef>
                <a:spcPts val="0"/>
              </a:spcBef>
              <a:spcAft>
                <a:spcPts val="0"/>
              </a:spcAft>
              <a:buNone/>
            </a:pPr>
            <a:r>
              <a:rPr lang="en-GB" sz="6600" b="1" i="0" u="none" strike="noStrike" cap="none">
                <a:solidFill>
                  <a:srgbClr val="A6A6A6"/>
                </a:solidFill>
                <a:latin typeface="Share Tech"/>
                <a:ea typeface="Share Tech"/>
                <a:cs typeface="Share Tech"/>
                <a:sym typeface="Share Tech"/>
              </a:rPr>
              <a:t>Different definitions</a:t>
            </a:r>
            <a:endParaRPr sz="6600" b="0" i="0" u="none" strike="noStrike" cap="none">
              <a:latin typeface="Arial"/>
              <a:ea typeface="Arial"/>
              <a:cs typeface="Arial"/>
              <a:sym typeface="Arial"/>
            </a:endParaRPr>
          </a:p>
        </p:txBody>
      </p:sp>
      <p:sp>
        <p:nvSpPr>
          <p:cNvPr id="146" name="Google Shape;146;p21"/>
          <p:cNvSpPr txBox="1"/>
          <p:nvPr/>
        </p:nvSpPr>
        <p:spPr>
          <a:xfrm>
            <a:off x="6412680" y="3256200"/>
            <a:ext cx="2742480" cy="12560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3200" b="0" i="0" u="none" strike="noStrike" cap="none">
                <a:solidFill>
                  <a:srgbClr val="000000"/>
                </a:solidFill>
                <a:latin typeface="Share Tech"/>
                <a:ea typeface="Share Tech"/>
                <a:cs typeface="Share Tech"/>
                <a:sym typeface="Share Tech"/>
              </a:rPr>
              <a:t>/02</a:t>
            </a:r>
            <a:endParaRPr sz="13200" b="0" i="0" u="none" strike="noStrike" cap="none">
              <a:latin typeface="Arial"/>
              <a:ea typeface="Arial"/>
              <a:cs typeface="Arial"/>
              <a:sym typeface="Arial"/>
            </a:endParaRPr>
          </a:p>
        </p:txBody>
      </p:sp>
      <p:sp>
        <p:nvSpPr>
          <p:cNvPr id="147" name="Google Shape;147;p21"/>
          <p:cNvSpPr txBox="1"/>
          <p:nvPr/>
        </p:nvSpPr>
        <p:spPr>
          <a:xfrm>
            <a:off x="76320" y="0"/>
            <a:ext cx="2742480" cy="597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EEEEE"/>
                </a:solidFill>
                <a:latin typeface="Share Tech"/>
                <a:ea typeface="Share Tech"/>
                <a:cs typeface="Share Tech"/>
                <a:sym typeface="Share Tech"/>
              </a:rPr>
              <a:t>01</a:t>
            </a:r>
            <a:r>
              <a:rPr lang="en-GB" sz="2600" b="0" i="0" u="none" strike="noStrike" cap="none">
                <a:solidFill>
                  <a:srgbClr val="000000"/>
                </a:solidFill>
                <a:latin typeface="Share Tech"/>
                <a:ea typeface="Share Tech"/>
                <a:cs typeface="Share Tech"/>
                <a:sym typeface="Share Tech"/>
              </a:rPr>
              <a:t>02</a:t>
            </a:r>
            <a:r>
              <a:rPr lang="en-GB" sz="2600" b="0" i="0" u="none" strike="noStrike" cap="none">
                <a:solidFill>
                  <a:srgbClr val="EDEDED"/>
                </a:solidFill>
                <a:latin typeface="Share Tech"/>
                <a:ea typeface="Share Tech"/>
                <a:cs typeface="Share Tech"/>
                <a:sym typeface="Share Tech"/>
              </a:rPr>
              <a:t>0304</a:t>
            </a:r>
            <a:endParaRPr sz="2600" b="0" i="0" u="none" strike="noStrike" cap="none">
              <a:latin typeface="Arial"/>
              <a:ea typeface="Arial"/>
              <a:cs typeface="Arial"/>
              <a:sym typeface="Arial"/>
            </a:endParaRPr>
          </a:p>
        </p:txBody>
      </p:sp>
      <p:pic>
        <p:nvPicPr>
          <p:cNvPr id="148" name="Google Shape;148;p21"/>
          <p:cNvPicPr preferRelativeResize="0"/>
          <p:nvPr/>
        </p:nvPicPr>
        <p:blipFill rotWithShape="1">
          <a:blip r:embed="rId4">
            <a:alphaModFix/>
          </a:blip>
          <a:srcRect/>
          <a:stretch/>
        </p:blipFill>
        <p:spPr>
          <a:xfrm>
            <a:off x="190800" y="4430520"/>
            <a:ext cx="970200" cy="53424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2"/>
        <p:cNvGrpSpPr/>
        <p:nvPr/>
      </p:nvGrpSpPr>
      <p:grpSpPr>
        <a:xfrm>
          <a:off x="0" y="0"/>
          <a:ext cx="0" cy="0"/>
          <a:chOff x="0" y="0"/>
          <a:chExt cx="0" cy="0"/>
        </a:xfrm>
      </p:grpSpPr>
      <p:pic>
        <p:nvPicPr>
          <p:cNvPr id="153" name="Google Shape;153;p22"/>
          <p:cNvPicPr preferRelativeResize="0"/>
          <p:nvPr/>
        </p:nvPicPr>
        <p:blipFill rotWithShape="1">
          <a:blip r:embed="rId3">
            <a:alphaModFix/>
          </a:blip>
          <a:srcRect/>
          <a:stretch/>
        </p:blipFill>
        <p:spPr>
          <a:xfrm>
            <a:off x="0" y="624240"/>
            <a:ext cx="9144000" cy="2097360"/>
          </a:xfrm>
          <a:prstGeom prst="rect">
            <a:avLst/>
          </a:prstGeom>
          <a:noFill/>
          <a:ln>
            <a:noFill/>
          </a:ln>
        </p:spPr>
      </p:pic>
      <p:sp>
        <p:nvSpPr>
          <p:cNvPr id="154" name="Google Shape;154;p22"/>
          <p:cNvSpPr txBox="1"/>
          <p:nvPr/>
        </p:nvSpPr>
        <p:spPr>
          <a:xfrm>
            <a:off x="1076345" y="1249920"/>
            <a:ext cx="7801800" cy="114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800" b="1" i="0" u="none" strike="noStrike" cap="none">
                <a:solidFill>
                  <a:srgbClr val="2C2C2B"/>
                </a:solidFill>
                <a:latin typeface="Kalam"/>
                <a:ea typeface="Kalam"/>
                <a:cs typeface="Kalam"/>
                <a:sym typeface="Kalam"/>
              </a:rPr>
              <a:t>“Open Science is the practice of science in such a way that others can collaborate and contribute, where research data, lab notes and other research processes are freely available, under terms that enable reuse, redistribution and reproduction of the research and its underlying data and methods.”</a:t>
            </a:r>
            <a:endParaRPr sz="2800" b="0" i="0" u="none" strike="noStrike" cap="none">
              <a:latin typeface="Arial"/>
              <a:ea typeface="Arial"/>
              <a:cs typeface="Arial"/>
              <a:sym typeface="Arial"/>
            </a:endParaRPr>
          </a:p>
          <a:p>
            <a:pPr marL="0" marR="0" lvl="0" indent="0" algn="r" rtl="0">
              <a:lnSpc>
                <a:spcPct val="100000"/>
              </a:lnSpc>
              <a:spcBef>
                <a:spcPts val="0"/>
              </a:spcBef>
              <a:spcAft>
                <a:spcPts val="0"/>
              </a:spcAft>
              <a:buNone/>
            </a:pPr>
            <a:r>
              <a:rPr lang="en-GB" sz="1200" b="1" i="0" u="sng" strike="noStrike" cap="none">
                <a:solidFill>
                  <a:schemeClr val="hlink"/>
                </a:solidFill>
                <a:latin typeface="Share Tech"/>
                <a:ea typeface="Share Tech"/>
                <a:cs typeface="Share Tech"/>
                <a:sym typeface="Share Tech"/>
                <a:hlinkClick r:id="rId4"/>
              </a:rPr>
              <a:t>FOSTER Open Science Project</a:t>
            </a:r>
            <a:endParaRPr sz="1200" b="0" i="0" u="none" strike="noStrike" cap="none">
              <a:latin typeface="Arial"/>
              <a:ea typeface="Arial"/>
              <a:cs typeface="Arial"/>
              <a:sym typeface="Arial"/>
            </a:endParaRPr>
          </a:p>
        </p:txBody>
      </p:sp>
      <p:sp>
        <p:nvSpPr>
          <p:cNvPr id="155" name="Google Shape;155;p22"/>
          <p:cNvSpPr txBox="1"/>
          <p:nvPr/>
        </p:nvSpPr>
        <p:spPr>
          <a:xfrm>
            <a:off x="76320" y="0"/>
            <a:ext cx="2742480" cy="597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EEEEE"/>
                </a:solidFill>
                <a:latin typeface="Share Tech"/>
                <a:ea typeface="Share Tech"/>
                <a:cs typeface="Share Tech"/>
                <a:sym typeface="Share Tech"/>
              </a:rPr>
              <a:t>01</a:t>
            </a:r>
            <a:r>
              <a:rPr lang="en-GB" sz="2600" b="0" i="0" u="none" strike="noStrike" cap="none">
                <a:latin typeface="Share Tech"/>
                <a:ea typeface="Share Tech"/>
                <a:cs typeface="Share Tech"/>
                <a:sym typeface="Share Tech"/>
              </a:rPr>
              <a:t>02</a:t>
            </a:r>
            <a:r>
              <a:rPr lang="en-GB" sz="2600" b="0" i="0" u="none" strike="noStrike" cap="none">
                <a:solidFill>
                  <a:srgbClr val="EFEFEF"/>
                </a:solidFill>
                <a:latin typeface="Share Tech"/>
                <a:ea typeface="Share Tech"/>
                <a:cs typeface="Share Tech"/>
                <a:sym typeface="Share Tech"/>
              </a:rPr>
              <a:t>03</a:t>
            </a:r>
            <a:r>
              <a:rPr lang="en-GB" sz="2600" b="0" i="0" u="none" strike="noStrike" cap="none">
                <a:solidFill>
                  <a:srgbClr val="EDEDED"/>
                </a:solidFill>
                <a:latin typeface="Share Tech"/>
                <a:ea typeface="Share Tech"/>
                <a:cs typeface="Share Tech"/>
                <a:sym typeface="Share Tech"/>
              </a:rPr>
              <a:t>04</a:t>
            </a:r>
            <a:endParaRPr sz="2600" b="0" i="0" u="none" strike="noStrike" cap="none">
              <a:latin typeface="Arial"/>
              <a:ea typeface="Arial"/>
              <a:cs typeface="Arial"/>
              <a:sym typeface="Arial"/>
            </a:endParaRPr>
          </a:p>
        </p:txBody>
      </p:sp>
      <p:cxnSp>
        <p:nvCxnSpPr>
          <p:cNvPr id="156" name="Google Shape;156;p22"/>
          <p:cNvCxnSpPr/>
          <p:nvPr/>
        </p:nvCxnSpPr>
        <p:spPr>
          <a:xfrm>
            <a:off x="6165000" y="449280"/>
            <a:ext cx="2760120" cy="360"/>
          </a:xfrm>
          <a:prstGeom prst="straightConnector1">
            <a:avLst/>
          </a:prstGeom>
          <a:noFill/>
          <a:ln w="38150" cap="flat" cmpd="sng">
            <a:solidFill>
              <a:srgbClr val="000000"/>
            </a:solidFill>
            <a:prstDash val="solid"/>
            <a:round/>
            <a:headEnd type="none" w="sm" len="sm"/>
            <a:tailEnd type="none" w="sm" len="sm"/>
          </a:ln>
        </p:spPr>
      </p:cxnSp>
      <p:pic>
        <p:nvPicPr>
          <p:cNvPr id="157" name="Google Shape;157;p22"/>
          <p:cNvPicPr preferRelativeResize="0"/>
          <p:nvPr/>
        </p:nvPicPr>
        <p:blipFill rotWithShape="1">
          <a:blip r:embed="rId5">
            <a:alphaModFix/>
          </a:blip>
          <a:srcRect/>
          <a:stretch/>
        </p:blipFill>
        <p:spPr>
          <a:xfrm>
            <a:off x="343080" y="1249920"/>
            <a:ext cx="573480" cy="962280"/>
          </a:xfrm>
          <a:prstGeom prst="rect">
            <a:avLst/>
          </a:prstGeom>
          <a:noFill/>
          <a:ln>
            <a:noFill/>
          </a:ln>
        </p:spPr>
      </p:pic>
      <p:sp>
        <p:nvSpPr>
          <p:cNvPr id="158" name="Google Shape;158;p22"/>
          <p:cNvSpPr txBox="1"/>
          <p:nvPr/>
        </p:nvSpPr>
        <p:spPr>
          <a:xfrm>
            <a:off x="5448240" y="76320"/>
            <a:ext cx="3567600" cy="3164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dirty="0">
                <a:latin typeface="Share Tech"/>
                <a:ea typeface="Share Tech"/>
                <a:cs typeface="Share Tech"/>
                <a:sym typeface="Share Tech"/>
              </a:rPr>
              <a:t>A FIRST</a:t>
            </a:r>
            <a:r>
              <a:rPr lang="en-GB" sz="1800" b="0" i="0" u="none" strike="noStrike" cap="none" dirty="0">
                <a:solidFill>
                  <a:srgbClr val="000000"/>
                </a:solidFill>
                <a:latin typeface="Share Tech"/>
                <a:ea typeface="Share Tech"/>
                <a:cs typeface="Share Tech"/>
                <a:sym typeface="Share Tech"/>
              </a:rPr>
              <a:t> INTRO TO OPEN SCIENCE</a:t>
            </a:r>
            <a:endParaRPr lang="en-GB" sz="1800" b="0" i="0" u="none" strike="noStrike" cap="none" dirty="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2"/>
        <p:cNvGrpSpPr/>
        <p:nvPr/>
      </p:nvGrpSpPr>
      <p:grpSpPr>
        <a:xfrm>
          <a:off x="0" y="0"/>
          <a:ext cx="0" cy="0"/>
          <a:chOff x="0" y="0"/>
          <a:chExt cx="0" cy="0"/>
        </a:xfrm>
      </p:grpSpPr>
      <p:pic>
        <p:nvPicPr>
          <p:cNvPr id="163" name="Google Shape;163;p23"/>
          <p:cNvPicPr preferRelativeResize="0"/>
          <p:nvPr/>
        </p:nvPicPr>
        <p:blipFill rotWithShape="1">
          <a:blip r:embed="rId3">
            <a:alphaModFix/>
          </a:blip>
          <a:srcRect/>
          <a:stretch/>
        </p:blipFill>
        <p:spPr>
          <a:xfrm>
            <a:off x="0" y="654120"/>
            <a:ext cx="9144000" cy="2097360"/>
          </a:xfrm>
          <a:prstGeom prst="rect">
            <a:avLst/>
          </a:prstGeom>
          <a:noFill/>
          <a:ln>
            <a:noFill/>
          </a:ln>
        </p:spPr>
      </p:pic>
      <p:sp>
        <p:nvSpPr>
          <p:cNvPr id="164" name="Google Shape;164;p23"/>
          <p:cNvSpPr txBox="1"/>
          <p:nvPr/>
        </p:nvSpPr>
        <p:spPr>
          <a:xfrm>
            <a:off x="76320" y="0"/>
            <a:ext cx="2742480" cy="597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FEFEF"/>
                </a:solidFill>
                <a:latin typeface="Share Tech"/>
                <a:ea typeface="Share Tech"/>
                <a:cs typeface="Share Tech"/>
                <a:sym typeface="Share Tech"/>
              </a:rPr>
              <a:t>01</a:t>
            </a:r>
            <a:r>
              <a:rPr lang="en-GB" sz="2600" b="0" i="0" u="none" strike="noStrike" cap="none">
                <a:latin typeface="Share Tech"/>
                <a:ea typeface="Share Tech"/>
                <a:cs typeface="Share Tech"/>
                <a:sym typeface="Share Tech"/>
              </a:rPr>
              <a:t>02</a:t>
            </a:r>
            <a:r>
              <a:rPr lang="en-GB" sz="2600" b="0" i="0" u="none" strike="noStrike" cap="none">
                <a:solidFill>
                  <a:srgbClr val="EDEDED"/>
                </a:solidFill>
                <a:latin typeface="Share Tech"/>
                <a:ea typeface="Share Tech"/>
                <a:cs typeface="Share Tech"/>
                <a:sym typeface="Share Tech"/>
              </a:rPr>
              <a:t>0304</a:t>
            </a:r>
            <a:endParaRPr sz="2600" b="0" i="0" u="none" strike="noStrike" cap="none">
              <a:latin typeface="Arial"/>
              <a:ea typeface="Arial"/>
              <a:cs typeface="Arial"/>
              <a:sym typeface="Arial"/>
            </a:endParaRPr>
          </a:p>
        </p:txBody>
      </p:sp>
      <p:cxnSp>
        <p:nvCxnSpPr>
          <p:cNvPr id="165" name="Google Shape;165;p23"/>
          <p:cNvCxnSpPr/>
          <p:nvPr/>
        </p:nvCxnSpPr>
        <p:spPr>
          <a:xfrm>
            <a:off x="6165000" y="449280"/>
            <a:ext cx="2760120" cy="360"/>
          </a:xfrm>
          <a:prstGeom prst="straightConnector1">
            <a:avLst/>
          </a:prstGeom>
          <a:noFill/>
          <a:ln w="38150" cap="flat" cmpd="sng">
            <a:solidFill>
              <a:srgbClr val="000000"/>
            </a:solidFill>
            <a:prstDash val="solid"/>
            <a:round/>
            <a:headEnd type="none" w="sm" len="sm"/>
            <a:tailEnd type="none" w="sm" len="sm"/>
          </a:ln>
        </p:spPr>
      </p:cxnSp>
      <p:sp>
        <p:nvSpPr>
          <p:cNvPr id="166" name="Google Shape;166;p23"/>
          <p:cNvSpPr txBox="1"/>
          <p:nvPr/>
        </p:nvSpPr>
        <p:spPr>
          <a:xfrm>
            <a:off x="232560" y="1136880"/>
            <a:ext cx="8678880" cy="313632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As Friesike and Fecher already </a:t>
            </a:r>
            <a:r>
              <a:rPr lang="en-GB" sz="1600">
                <a:solidFill>
                  <a:srgbClr val="333333"/>
                </a:solidFill>
                <a:latin typeface="Share Tech"/>
                <a:ea typeface="Share Tech"/>
                <a:cs typeface="Share Tech"/>
                <a:sym typeface="Share Tech"/>
              </a:rPr>
              <a:t>identified</a:t>
            </a:r>
            <a:r>
              <a:rPr lang="en-GB" sz="1600" b="0" i="0" u="none" strike="noStrike" cap="none">
                <a:solidFill>
                  <a:srgbClr val="333333"/>
                </a:solidFill>
                <a:latin typeface="Share Tech"/>
                <a:ea typeface="Share Tech"/>
                <a:cs typeface="Share Tech"/>
                <a:sym typeface="Share Tech"/>
              </a:rPr>
              <a:t> in 2013, Open Science is an umbrella term. </a:t>
            </a:r>
            <a:endParaRPr sz="1600" b="0" i="0" u="none" strike="noStrike" cap="none">
              <a:solidFill>
                <a:srgbClr val="333333"/>
              </a:solidFill>
              <a:latin typeface="Share Tech"/>
              <a:ea typeface="Share Tech"/>
              <a:cs typeface="Share Tech"/>
              <a:sym typeface="Share Tech"/>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They identified five Open Science schools of thought: </a:t>
            </a:r>
            <a:endParaRPr sz="1600" b="0" i="0" u="none" strike="noStrike" cap="none">
              <a:latin typeface="Arial"/>
              <a:ea typeface="Arial"/>
              <a:cs typeface="Arial"/>
              <a:sym typeface="Arial"/>
            </a:endParaRPr>
          </a:p>
          <a:p>
            <a:pPr marL="457200" marR="0" lvl="0" indent="0" algn="l" rtl="0">
              <a:lnSpc>
                <a:spcPct val="100000"/>
              </a:lnSpc>
              <a:spcBef>
                <a:spcPts val="0"/>
              </a:spcBef>
              <a:spcAft>
                <a:spcPts val="0"/>
              </a:spcAft>
              <a:buNone/>
            </a:pP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1 </a:t>
            </a:r>
            <a:r>
              <a:rPr lang="en-GB" sz="1600" b="1" i="0" u="none" strike="noStrike" cap="none">
                <a:solidFill>
                  <a:srgbClr val="333333"/>
                </a:solidFill>
                <a:latin typeface="Share Tech"/>
                <a:ea typeface="Share Tech"/>
                <a:cs typeface="Share Tech"/>
                <a:sym typeface="Share Tech"/>
              </a:rPr>
              <a:t>The </a:t>
            </a:r>
            <a:r>
              <a:rPr lang="en-GB" sz="1600" b="1" i="1" u="none" strike="noStrike" cap="none">
                <a:solidFill>
                  <a:srgbClr val="333333"/>
                </a:solidFill>
                <a:latin typeface="Share Tech"/>
                <a:ea typeface="Share Tech"/>
                <a:cs typeface="Share Tech"/>
                <a:sym typeface="Share Tech"/>
              </a:rPr>
              <a:t>infrastructure school</a:t>
            </a:r>
            <a:r>
              <a:rPr lang="en-GB" sz="1600" b="1" i="0" u="none" strike="noStrike" cap="none">
                <a:solidFill>
                  <a:srgbClr val="333333"/>
                </a:solidFill>
                <a:latin typeface="Share Tech"/>
                <a:ea typeface="Share Tech"/>
                <a:cs typeface="Share Tech"/>
                <a:sym typeface="Share Tech"/>
              </a:rPr>
              <a:t> </a:t>
            </a:r>
            <a:r>
              <a:rPr lang="en-GB" sz="1600" b="0" i="0" u="none" strike="noStrike" cap="none">
                <a:solidFill>
                  <a:srgbClr val="333333"/>
                </a:solidFill>
                <a:latin typeface="Share Tech"/>
                <a:ea typeface="Share Tech"/>
                <a:cs typeface="Share Tech"/>
                <a:sym typeface="Share Tech"/>
              </a:rPr>
              <a:t> </a:t>
            </a: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 concerned with the technological architecture;</a:t>
            </a: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2 </a:t>
            </a:r>
            <a:r>
              <a:rPr lang="en-GB" sz="1600" b="1" i="0" u="none" strike="noStrike" cap="none">
                <a:solidFill>
                  <a:srgbClr val="333333"/>
                </a:solidFill>
                <a:latin typeface="Share Tech"/>
                <a:ea typeface="Share Tech"/>
                <a:cs typeface="Share Tech"/>
                <a:sym typeface="Share Tech"/>
              </a:rPr>
              <a:t>The </a:t>
            </a:r>
            <a:r>
              <a:rPr lang="en-GB" sz="1600" b="1" i="1" u="none" strike="noStrike" cap="none">
                <a:solidFill>
                  <a:srgbClr val="333333"/>
                </a:solidFill>
                <a:latin typeface="Share Tech"/>
                <a:ea typeface="Share Tech"/>
                <a:cs typeface="Share Tech"/>
                <a:sym typeface="Share Tech"/>
              </a:rPr>
              <a:t>public school</a:t>
            </a:r>
            <a:r>
              <a:rPr lang="en-GB" sz="1600" b="1" i="0" u="none" strike="noStrike" cap="none">
                <a:solidFill>
                  <a:srgbClr val="333333"/>
                </a:solidFill>
                <a:latin typeface="Share Tech"/>
                <a:ea typeface="Share Tech"/>
                <a:cs typeface="Share Tech"/>
                <a:sym typeface="Share Tech"/>
              </a:rPr>
              <a:t> </a:t>
            </a: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concerned with the accessibility of knowledge creation;</a:t>
            </a: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3 </a:t>
            </a:r>
            <a:r>
              <a:rPr lang="en-GB" sz="1600" b="1" i="0" u="none" strike="noStrike" cap="none">
                <a:solidFill>
                  <a:srgbClr val="333333"/>
                </a:solidFill>
                <a:latin typeface="Share Tech"/>
                <a:ea typeface="Share Tech"/>
                <a:cs typeface="Share Tech"/>
                <a:sym typeface="Share Tech"/>
              </a:rPr>
              <a:t>The </a:t>
            </a:r>
            <a:r>
              <a:rPr lang="en-GB" sz="1600" b="1" i="1" u="none" strike="noStrike" cap="none">
                <a:solidFill>
                  <a:srgbClr val="333333"/>
                </a:solidFill>
                <a:latin typeface="Share Tech"/>
                <a:ea typeface="Share Tech"/>
                <a:cs typeface="Share Tech"/>
                <a:sym typeface="Share Tech"/>
              </a:rPr>
              <a:t>measurement school</a:t>
            </a:r>
            <a:r>
              <a:rPr lang="en-GB" sz="1600" b="1" i="0" u="none" strike="noStrike" cap="none">
                <a:solidFill>
                  <a:srgbClr val="333333"/>
                </a:solidFill>
                <a:latin typeface="Share Tech"/>
                <a:ea typeface="Share Tech"/>
                <a:cs typeface="Share Tech"/>
                <a:sym typeface="Share Tech"/>
              </a:rPr>
              <a:t> </a:t>
            </a: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concerned with alternative impact measurement;</a:t>
            </a: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4 </a:t>
            </a:r>
            <a:r>
              <a:rPr lang="en-GB" sz="1600" b="1" i="0" u="none" strike="noStrike" cap="none">
                <a:solidFill>
                  <a:srgbClr val="333333"/>
                </a:solidFill>
                <a:latin typeface="Share Tech"/>
                <a:ea typeface="Share Tech"/>
                <a:cs typeface="Share Tech"/>
                <a:sym typeface="Share Tech"/>
              </a:rPr>
              <a:t>The </a:t>
            </a:r>
            <a:r>
              <a:rPr lang="en-GB" sz="1600" b="1" i="1" u="none" strike="noStrike" cap="none">
                <a:solidFill>
                  <a:srgbClr val="333333"/>
                </a:solidFill>
                <a:latin typeface="Share Tech"/>
                <a:ea typeface="Share Tech"/>
                <a:cs typeface="Share Tech"/>
                <a:sym typeface="Share Tech"/>
              </a:rPr>
              <a:t>democratic school</a:t>
            </a:r>
            <a:r>
              <a:rPr lang="en-GB" sz="1600" b="1" i="0" u="none" strike="noStrike" cap="none">
                <a:solidFill>
                  <a:srgbClr val="333333"/>
                </a:solidFill>
                <a:latin typeface="Share Tech"/>
                <a:ea typeface="Share Tech"/>
                <a:cs typeface="Share Tech"/>
                <a:sym typeface="Share Tech"/>
              </a:rPr>
              <a:t> </a:t>
            </a: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concerned with access to knowledge;</a:t>
            </a: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5 </a:t>
            </a:r>
            <a:r>
              <a:rPr lang="en-GB" sz="1600" b="1" i="0" u="none" strike="noStrike" cap="none">
                <a:solidFill>
                  <a:srgbClr val="333333"/>
                </a:solidFill>
                <a:latin typeface="Share Tech"/>
                <a:ea typeface="Share Tech"/>
                <a:cs typeface="Share Tech"/>
                <a:sym typeface="Share Tech"/>
              </a:rPr>
              <a:t>The </a:t>
            </a:r>
            <a:r>
              <a:rPr lang="en-GB" sz="1600" b="1" i="1" u="none" strike="noStrike" cap="none">
                <a:solidFill>
                  <a:srgbClr val="333333"/>
                </a:solidFill>
                <a:latin typeface="Share Tech"/>
                <a:ea typeface="Share Tech"/>
                <a:cs typeface="Share Tech"/>
                <a:sym typeface="Share Tech"/>
              </a:rPr>
              <a:t>pragmatic school</a:t>
            </a:r>
            <a:r>
              <a:rPr lang="en-GB" sz="1600" b="1" i="0" u="none" strike="noStrike" cap="none">
                <a:solidFill>
                  <a:srgbClr val="333333"/>
                </a:solidFill>
                <a:latin typeface="Share Tech"/>
                <a:ea typeface="Share Tech"/>
                <a:cs typeface="Share Tech"/>
                <a:sym typeface="Share Tech"/>
              </a:rPr>
              <a:t> </a:t>
            </a: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1600" b="0" i="0" u="none" strike="noStrike" cap="none">
                <a:solidFill>
                  <a:srgbClr val="333333"/>
                </a:solidFill>
                <a:latin typeface="Share Tech"/>
                <a:ea typeface="Share Tech"/>
                <a:cs typeface="Share Tech"/>
                <a:sym typeface="Share Tech"/>
              </a:rPr>
              <a:t>concerned with collaborative research.</a:t>
            </a: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None/>
            </a:pPr>
            <a:r>
              <a:rPr lang="en-GB" sz="900" b="0" i="0" u="none" strike="noStrike" cap="none">
                <a:solidFill>
                  <a:srgbClr val="333333"/>
                </a:solidFill>
                <a:latin typeface="Source Sans Pro"/>
                <a:ea typeface="Source Sans Pro"/>
                <a:cs typeface="Source Sans Pro"/>
                <a:sym typeface="Source Sans Pro"/>
              </a:rPr>
              <a:t>Fecher B., Friesike S. (2014) Open Science: One Term, Five Schools of Thought. In: Bartling S., Friesike S. (eds) Opening Science. Springer, Cham. https://doi.org/10.1007/978-3-319-00026-8_2</a:t>
            </a:r>
            <a:endParaRPr sz="900" b="0" i="0" u="none" strike="noStrike" cap="none">
              <a:latin typeface="Arial"/>
              <a:ea typeface="Arial"/>
              <a:cs typeface="Arial"/>
              <a:sym typeface="Arial"/>
            </a:endParaRPr>
          </a:p>
          <a:p>
            <a:pPr marL="0" marR="0" lvl="0" indent="0" algn="l" rtl="0">
              <a:lnSpc>
                <a:spcPct val="100000"/>
              </a:lnSpc>
              <a:spcBef>
                <a:spcPts val="0"/>
              </a:spcBef>
              <a:spcAft>
                <a:spcPts val="0"/>
              </a:spcAft>
              <a:buNone/>
            </a:pPr>
            <a:endParaRPr sz="900" b="0" i="0" u="none" strike="noStrike" cap="none">
              <a:latin typeface="Arial"/>
              <a:ea typeface="Arial"/>
              <a:cs typeface="Arial"/>
              <a:sym typeface="Arial"/>
            </a:endParaRPr>
          </a:p>
        </p:txBody>
      </p:sp>
      <p:sp>
        <p:nvSpPr>
          <p:cNvPr id="167" name="Google Shape;167;p23"/>
          <p:cNvSpPr txBox="1"/>
          <p:nvPr/>
        </p:nvSpPr>
        <p:spPr>
          <a:xfrm>
            <a:off x="190440" y="539640"/>
            <a:ext cx="8351280" cy="6609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8" name="Google Shape;168;p23"/>
          <p:cNvPicPr preferRelativeResize="0"/>
          <p:nvPr/>
        </p:nvPicPr>
        <p:blipFill rotWithShape="1">
          <a:blip r:embed="rId4">
            <a:alphaModFix/>
          </a:blip>
          <a:srcRect/>
          <a:stretch/>
        </p:blipFill>
        <p:spPr>
          <a:xfrm>
            <a:off x="8397000" y="2958480"/>
            <a:ext cx="472680" cy="2185200"/>
          </a:xfrm>
          <a:prstGeom prst="rect">
            <a:avLst/>
          </a:prstGeom>
          <a:noFill/>
          <a:ln>
            <a:noFill/>
          </a:ln>
        </p:spPr>
      </p:pic>
      <p:sp>
        <p:nvSpPr>
          <p:cNvPr id="169" name="Google Shape;169;p23"/>
          <p:cNvSpPr txBox="1"/>
          <p:nvPr/>
        </p:nvSpPr>
        <p:spPr>
          <a:xfrm>
            <a:off x="5448240" y="76320"/>
            <a:ext cx="3567600" cy="3164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3"/>
        <p:cNvGrpSpPr/>
        <p:nvPr/>
      </p:nvGrpSpPr>
      <p:grpSpPr>
        <a:xfrm>
          <a:off x="0" y="0"/>
          <a:ext cx="0" cy="0"/>
          <a:chOff x="0" y="0"/>
          <a:chExt cx="0" cy="0"/>
        </a:xfrm>
      </p:grpSpPr>
      <p:pic>
        <p:nvPicPr>
          <p:cNvPr id="174" name="Google Shape;174;p24"/>
          <p:cNvPicPr preferRelativeResize="0"/>
          <p:nvPr/>
        </p:nvPicPr>
        <p:blipFill rotWithShape="1">
          <a:blip r:embed="rId3">
            <a:alphaModFix/>
          </a:blip>
          <a:srcRect/>
          <a:stretch/>
        </p:blipFill>
        <p:spPr>
          <a:xfrm>
            <a:off x="0" y="654120"/>
            <a:ext cx="9144000" cy="2097360"/>
          </a:xfrm>
          <a:prstGeom prst="rect">
            <a:avLst/>
          </a:prstGeom>
          <a:noFill/>
          <a:ln>
            <a:noFill/>
          </a:ln>
        </p:spPr>
      </p:pic>
      <p:cxnSp>
        <p:nvCxnSpPr>
          <p:cNvPr id="175" name="Google Shape;175;p24"/>
          <p:cNvCxnSpPr/>
          <p:nvPr/>
        </p:nvCxnSpPr>
        <p:spPr>
          <a:xfrm>
            <a:off x="6165000" y="449280"/>
            <a:ext cx="2760120" cy="360"/>
          </a:xfrm>
          <a:prstGeom prst="straightConnector1">
            <a:avLst/>
          </a:prstGeom>
          <a:noFill/>
          <a:ln w="38150" cap="flat" cmpd="sng">
            <a:solidFill>
              <a:srgbClr val="000000"/>
            </a:solidFill>
            <a:prstDash val="solid"/>
            <a:round/>
            <a:headEnd type="none" w="sm" len="sm"/>
            <a:tailEnd type="none" w="sm" len="sm"/>
          </a:ln>
        </p:spPr>
      </p:cxnSp>
      <p:sp>
        <p:nvSpPr>
          <p:cNvPr id="176" name="Google Shape;176;p24"/>
          <p:cNvSpPr txBox="1"/>
          <p:nvPr/>
        </p:nvSpPr>
        <p:spPr>
          <a:xfrm>
            <a:off x="190440" y="539640"/>
            <a:ext cx="8351280" cy="6609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7" name="Google Shape;177;p24"/>
          <p:cNvPicPr preferRelativeResize="0"/>
          <p:nvPr/>
        </p:nvPicPr>
        <p:blipFill rotWithShape="1">
          <a:blip r:embed="rId4">
            <a:alphaModFix/>
          </a:blip>
          <a:srcRect/>
          <a:stretch/>
        </p:blipFill>
        <p:spPr>
          <a:xfrm>
            <a:off x="8397000" y="2958480"/>
            <a:ext cx="472680" cy="2185200"/>
          </a:xfrm>
          <a:prstGeom prst="rect">
            <a:avLst/>
          </a:prstGeom>
          <a:noFill/>
          <a:ln>
            <a:noFill/>
          </a:ln>
        </p:spPr>
      </p:pic>
      <p:grpSp>
        <p:nvGrpSpPr>
          <p:cNvPr id="178" name="Google Shape;178;p24"/>
          <p:cNvGrpSpPr/>
          <p:nvPr/>
        </p:nvGrpSpPr>
        <p:grpSpPr>
          <a:xfrm>
            <a:off x="2633420" y="392520"/>
            <a:ext cx="2814840" cy="2718360"/>
            <a:chOff x="254520" y="654120"/>
            <a:chExt cx="2814840" cy="2718360"/>
          </a:xfrm>
        </p:grpSpPr>
        <p:pic>
          <p:nvPicPr>
            <p:cNvPr id="179" name="Google Shape;179;p24"/>
            <p:cNvPicPr preferRelativeResize="0"/>
            <p:nvPr/>
          </p:nvPicPr>
          <p:blipFill rotWithShape="1">
            <a:blip r:embed="rId5">
              <a:alphaModFix/>
            </a:blip>
            <a:srcRect l="16417" r="19916" b="4653"/>
            <a:stretch/>
          </p:blipFill>
          <p:spPr>
            <a:xfrm>
              <a:off x="254520" y="654120"/>
              <a:ext cx="2814840" cy="2371320"/>
            </a:xfrm>
            <a:prstGeom prst="rect">
              <a:avLst/>
            </a:prstGeom>
            <a:noFill/>
            <a:ln>
              <a:noFill/>
            </a:ln>
          </p:spPr>
        </p:pic>
        <p:grpSp>
          <p:nvGrpSpPr>
            <p:cNvPr id="180" name="Google Shape;180;p24"/>
            <p:cNvGrpSpPr/>
            <p:nvPr/>
          </p:nvGrpSpPr>
          <p:grpSpPr>
            <a:xfrm>
              <a:off x="760680" y="3006360"/>
              <a:ext cx="1802160" cy="366120"/>
              <a:chOff x="760680" y="3006360"/>
              <a:chExt cx="1802160" cy="366120"/>
            </a:xfrm>
          </p:grpSpPr>
          <p:pic>
            <p:nvPicPr>
              <p:cNvPr id="181" name="Google Shape;181;p24"/>
              <p:cNvPicPr preferRelativeResize="0"/>
              <p:nvPr/>
            </p:nvPicPr>
            <p:blipFill rotWithShape="1">
              <a:blip r:embed="rId6">
                <a:alphaModFix/>
              </a:blip>
              <a:srcRect/>
              <a:stretch/>
            </p:blipFill>
            <p:spPr>
              <a:xfrm>
                <a:off x="760680" y="3053880"/>
                <a:ext cx="387000" cy="135360"/>
              </a:xfrm>
              <a:prstGeom prst="rect">
                <a:avLst/>
              </a:prstGeom>
              <a:noFill/>
              <a:ln>
                <a:noFill/>
              </a:ln>
            </p:spPr>
          </p:pic>
          <p:sp>
            <p:nvSpPr>
              <p:cNvPr id="182" name="Google Shape;182;p24"/>
              <p:cNvSpPr txBox="1"/>
              <p:nvPr/>
            </p:nvSpPr>
            <p:spPr>
              <a:xfrm>
                <a:off x="1106280" y="3006360"/>
                <a:ext cx="1456560" cy="36612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GB" sz="900" b="0" i="0" u="none" strike="noStrike" cap="none">
                    <a:solidFill>
                      <a:srgbClr val="333333"/>
                    </a:solidFill>
                    <a:latin typeface="Share Tech"/>
                    <a:ea typeface="Share Tech"/>
                    <a:cs typeface="Share Tech"/>
                    <a:sym typeface="Share Tech"/>
                  </a:rPr>
                  <a:t>R. Champieux, D. Robinson</a:t>
                </a:r>
                <a:endParaRPr sz="900" b="0" i="0" u="none" strike="noStrike" cap="none">
                  <a:latin typeface="Arial"/>
                  <a:ea typeface="Arial"/>
                  <a:cs typeface="Arial"/>
                  <a:sym typeface="Arial"/>
                </a:endParaRPr>
              </a:p>
            </p:txBody>
          </p:sp>
        </p:grpSp>
      </p:grpSp>
      <p:sp>
        <p:nvSpPr>
          <p:cNvPr id="183" name="Google Shape;183;p24"/>
          <p:cNvSpPr txBox="1"/>
          <p:nvPr/>
        </p:nvSpPr>
        <p:spPr>
          <a:xfrm>
            <a:off x="396300" y="3178447"/>
            <a:ext cx="8351400" cy="176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GB">
                <a:latin typeface="Share Tech"/>
                <a:ea typeface="Share Tech"/>
                <a:cs typeface="Share Tech"/>
                <a:sym typeface="Share Tech"/>
              </a:rPr>
              <a:t>Next to the five different schools of thought, </a:t>
            </a:r>
            <a:r>
              <a:rPr lang="en-GB" i="0" u="none" strike="noStrike" cap="none">
                <a:latin typeface="Share Tech"/>
                <a:ea typeface="Share Tech"/>
                <a:cs typeface="Share Tech"/>
                <a:sym typeface="Share Tech"/>
              </a:rPr>
              <a:t>different terms </a:t>
            </a:r>
            <a:r>
              <a:rPr lang="en-GB">
                <a:latin typeface="Share Tech"/>
                <a:ea typeface="Share Tech"/>
                <a:cs typeface="Share Tech"/>
                <a:sym typeface="Share Tech"/>
              </a:rPr>
              <a:t>a</a:t>
            </a:r>
            <a:r>
              <a:rPr lang="en-GB" i="0" u="none" strike="noStrike" cap="none">
                <a:latin typeface="Share Tech"/>
                <a:ea typeface="Share Tech"/>
                <a:cs typeface="Share Tech"/>
                <a:sym typeface="Share Tech"/>
              </a:rPr>
              <a:t>re put under the ‘umbrella’ of open scienc</a:t>
            </a:r>
            <a:r>
              <a:rPr lang="en-GB">
                <a:latin typeface="Share Tech"/>
                <a:ea typeface="Share Tech"/>
                <a:cs typeface="Share Tech"/>
                <a:sym typeface="Share Tech"/>
              </a:rPr>
              <a:t>e by different initiatives over the years</a:t>
            </a:r>
            <a:r>
              <a:rPr lang="en-GB" i="0" u="none" strike="noStrike" cap="none">
                <a:latin typeface="Share Tech"/>
                <a:ea typeface="Share Tech"/>
                <a:cs typeface="Share Tech"/>
                <a:sym typeface="Share Tech"/>
              </a:rPr>
              <a:t>. </a:t>
            </a:r>
            <a:endParaRPr i="0" u="none" strike="noStrike" cap="none">
              <a:latin typeface="Share Tech"/>
              <a:ea typeface="Share Tech"/>
              <a:cs typeface="Share Tech"/>
              <a:sym typeface="Share Tech"/>
            </a:endParaRPr>
          </a:p>
          <a:p>
            <a:pPr marL="0" marR="0" lvl="0" indent="0" algn="l" rtl="0">
              <a:lnSpc>
                <a:spcPct val="100000"/>
              </a:lnSpc>
              <a:spcBef>
                <a:spcPts val="0"/>
              </a:spcBef>
              <a:spcAft>
                <a:spcPts val="0"/>
              </a:spcAft>
              <a:buNone/>
            </a:pPr>
            <a:endParaRPr>
              <a:solidFill>
                <a:srgbClr val="333333"/>
              </a:solidFill>
              <a:latin typeface="Share Tech"/>
              <a:ea typeface="Share Tech"/>
              <a:cs typeface="Share Tech"/>
              <a:sym typeface="Share Tech"/>
            </a:endParaRPr>
          </a:p>
          <a:p>
            <a:pPr marL="0" marR="0" lvl="0" indent="0" algn="l" rtl="0">
              <a:lnSpc>
                <a:spcPct val="100000"/>
              </a:lnSpc>
              <a:spcBef>
                <a:spcPts val="0"/>
              </a:spcBef>
              <a:spcAft>
                <a:spcPts val="0"/>
              </a:spcAft>
              <a:buNone/>
            </a:pPr>
            <a:r>
              <a:rPr lang="en-GB">
                <a:solidFill>
                  <a:srgbClr val="333333"/>
                </a:solidFill>
                <a:highlight>
                  <a:srgbClr val="FFFFFF"/>
                </a:highlight>
                <a:latin typeface="Share Tech"/>
                <a:ea typeface="Share Tech"/>
                <a:cs typeface="Share Tech"/>
                <a:sym typeface="Share Tech"/>
              </a:rPr>
              <a:t>In order to get to a global understanding of the meaning, opportunities and challenges of Open Science, the 193 Members States tasked UNESCO  with the de</a:t>
            </a:r>
            <a:r>
              <a:rPr lang="en-GB">
                <a:latin typeface="Share Tech"/>
                <a:ea typeface="Share Tech"/>
                <a:cs typeface="Share Tech"/>
                <a:sym typeface="Share Tech"/>
              </a:rPr>
              <a:t>velopment of an international standard-setting instrument on Open Science in the form of a </a:t>
            </a:r>
            <a:r>
              <a:rPr lang="en-GB" u="sng">
                <a:solidFill>
                  <a:schemeClr val="hlink"/>
                </a:solidFill>
                <a:latin typeface="Share Tech"/>
                <a:ea typeface="Share Tech"/>
                <a:cs typeface="Share Tech"/>
                <a:sym typeface="Share Tech"/>
                <a:hlinkClick r:id="rId7"/>
              </a:rPr>
              <a:t>UNESCO Recommendation on Open Science</a:t>
            </a:r>
            <a:r>
              <a:rPr lang="en-GB">
                <a:latin typeface="Share Tech"/>
                <a:ea typeface="Share Tech"/>
                <a:cs typeface="Share Tech"/>
                <a:sym typeface="Share Tech"/>
              </a:rPr>
              <a:t>. The Second draft of the Recommendation, on the basis of the received comments, will be shared by the end of March 2021.</a:t>
            </a:r>
            <a:endParaRPr>
              <a:latin typeface="Share Tech"/>
              <a:ea typeface="Share Tech"/>
              <a:cs typeface="Share Tech"/>
              <a:sym typeface="Share Tech"/>
            </a:endParaRPr>
          </a:p>
          <a:p>
            <a:pPr marL="0" marR="0" lvl="0" indent="0" algn="l" rtl="0">
              <a:lnSpc>
                <a:spcPct val="100000"/>
              </a:lnSpc>
              <a:spcBef>
                <a:spcPts val="0"/>
              </a:spcBef>
              <a:spcAft>
                <a:spcPts val="0"/>
              </a:spcAft>
              <a:buNone/>
            </a:pPr>
            <a:endParaRPr>
              <a:solidFill>
                <a:srgbClr val="333333"/>
              </a:solidFill>
              <a:highlight>
                <a:srgbClr val="FFFFFF"/>
              </a:highlight>
              <a:latin typeface="Share Tech"/>
              <a:ea typeface="Share Tech"/>
              <a:cs typeface="Share Tech"/>
              <a:sym typeface="Share Tech"/>
            </a:endParaRPr>
          </a:p>
          <a:p>
            <a:pPr marL="0" marR="0" lvl="0" indent="0" algn="l" rtl="0">
              <a:lnSpc>
                <a:spcPct val="100000"/>
              </a:lnSpc>
              <a:spcBef>
                <a:spcPts val="0"/>
              </a:spcBef>
              <a:spcAft>
                <a:spcPts val="0"/>
              </a:spcAft>
              <a:buNone/>
            </a:pPr>
            <a:endParaRPr i="0" u="none" strike="noStrike" cap="none">
              <a:latin typeface="Share Tech"/>
              <a:ea typeface="Share Tech"/>
              <a:cs typeface="Share Tech"/>
              <a:sym typeface="Share Tech"/>
            </a:endParaRPr>
          </a:p>
        </p:txBody>
      </p:sp>
      <p:sp>
        <p:nvSpPr>
          <p:cNvPr id="184" name="Google Shape;184;p24"/>
          <p:cNvSpPr txBox="1"/>
          <p:nvPr/>
        </p:nvSpPr>
        <p:spPr>
          <a:xfrm>
            <a:off x="5448240" y="76320"/>
            <a:ext cx="3567600" cy="3164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
        <p:nvSpPr>
          <p:cNvPr id="185" name="Google Shape;185;p24"/>
          <p:cNvSpPr txBox="1"/>
          <p:nvPr/>
        </p:nvSpPr>
        <p:spPr>
          <a:xfrm>
            <a:off x="76320" y="0"/>
            <a:ext cx="2742600" cy="59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EEEEE"/>
                </a:solidFill>
                <a:latin typeface="Share Tech"/>
                <a:ea typeface="Share Tech"/>
                <a:cs typeface="Share Tech"/>
                <a:sym typeface="Share Tech"/>
              </a:rPr>
              <a:t>01</a:t>
            </a:r>
            <a:r>
              <a:rPr lang="en-GB" sz="2600" b="0" i="0" u="none" strike="noStrike" cap="none">
                <a:solidFill>
                  <a:srgbClr val="000000"/>
                </a:solidFill>
                <a:latin typeface="Share Tech"/>
                <a:ea typeface="Share Tech"/>
                <a:cs typeface="Share Tech"/>
                <a:sym typeface="Share Tech"/>
              </a:rPr>
              <a:t>02</a:t>
            </a:r>
            <a:r>
              <a:rPr lang="en-GB" sz="2600" b="0" i="0" u="none" strike="noStrike" cap="none">
                <a:solidFill>
                  <a:srgbClr val="EDEDED"/>
                </a:solidFill>
                <a:latin typeface="Share Tech"/>
                <a:ea typeface="Share Tech"/>
                <a:cs typeface="Share Tech"/>
                <a:sym typeface="Share Tech"/>
              </a:rPr>
              <a:t>0304</a:t>
            </a:r>
            <a:endParaRPr sz="2600" b="0" i="0" u="none" strike="noStrike" cap="none">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89"/>
        <p:cNvGrpSpPr/>
        <p:nvPr/>
      </p:nvGrpSpPr>
      <p:grpSpPr>
        <a:xfrm>
          <a:off x="0" y="0"/>
          <a:ext cx="0" cy="0"/>
          <a:chOff x="0" y="0"/>
          <a:chExt cx="0" cy="0"/>
        </a:xfrm>
      </p:grpSpPr>
      <p:pic>
        <p:nvPicPr>
          <p:cNvPr id="190" name="Google Shape;190;p25"/>
          <p:cNvPicPr preferRelativeResize="0"/>
          <p:nvPr/>
        </p:nvPicPr>
        <p:blipFill rotWithShape="1">
          <a:blip r:embed="rId3">
            <a:alphaModFix/>
          </a:blip>
          <a:srcRect/>
          <a:stretch/>
        </p:blipFill>
        <p:spPr>
          <a:xfrm>
            <a:off x="6891480" y="3412080"/>
            <a:ext cx="2164320" cy="1731240"/>
          </a:xfrm>
          <a:prstGeom prst="rect">
            <a:avLst/>
          </a:prstGeom>
          <a:noFill/>
          <a:ln>
            <a:noFill/>
          </a:ln>
        </p:spPr>
      </p:pic>
      <p:pic>
        <p:nvPicPr>
          <p:cNvPr id="191" name="Google Shape;191;p25"/>
          <p:cNvPicPr preferRelativeResize="0"/>
          <p:nvPr/>
        </p:nvPicPr>
        <p:blipFill rotWithShape="1">
          <a:blip r:embed="rId4">
            <a:alphaModFix/>
          </a:blip>
          <a:srcRect/>
          <a:stretch/>
        </p:blipFill>
        <p:spPr>
          <a:xfrm>
            <a:off x="0" y="624240"/>
            <a:ext cx="9144000" cy="2097360"/>
          </a:xfrm>
          <a:prstGeom prst="rect">
            <a:avLst/>
          </a:prstGeom>
          <a:noFill/>
          <a:ln>
            <a:noFill/>
          </a:ln>
        </p:spPr>
      </p:pic>
      <p:sp>
        <p:nvSpPr>
          <p:cNvPr id="192" name="Google Shape;192;p25"/>
          <p:cNvSpPr txBox="1"/>
          <p:nvPr/>
        </p:nvSpPr>
        <p:spPr>
          <a:xfrm>
            <a:off x="4626000" y="2170800"/>
            <a:ext cx="4298760" cy="474480"/>
          </a:xfrm>
          <a:prstGeom prst="rect">
            <a:avLst/>
          </a:prstGeom>
          <a:noFill/>
          <a:ln>
            <a:noFill/>
          </a:ln>
        </p:spPr>
        <p:txBody>
          <a:bodyPr spcFirstLastPara="1" wrap="square" lIns="91425" tIns="91425" rIns="91425" bIns="91425" anchor="t" anchorCtr="0">
            <a:noAutofit/>
          </a:bodyPr>
          <a:lstStyle/>
          <a:p>
            <a:pPr marL="0" marR="0" lvl="0" indent="0" algn="l" rtl="0">
              <a:lnSpc>
                <a:spcPct val="55000"/>
              </a:lnSpc>
              <a:spcBef>
                <a:spcPts val="0"/>
              </a:spcBef>
              <a:spcAft>
                <a:spcPts val="0"/>
              </a:spcAft>
              <a:buNone/>
            </a:pPr>
            <a:r>
              <a:rPr lang="en-GB" sz="2000" b="1" i="0" u="none" strike="noStrike" cap="none">
                <a:solidFill>
                  <a:srgbClr val="000000"/>
                </a:solidFill>
                <a:latin typeface="Kalam"/>
                <a:ea typeface="Kalam"/>
                <a:cs typeface="Kalam"/>
                <a:sym typeface="Kalam"/>
              </a:rPr>
              <a:t>Recommended links</a:t>
            </a:r>
            <a:r>
              <a:rPr lang="en-GB" sz="4800" b="1" i="0" u="none" strike="noStrike" cap="none">
                <a:solidFill>
                  <a:srgbClr val="A6A6A6"/>
                </a:solidFill>
                <a:latin typeface="Share Tech"/>
                <a:ea typeface="Share Tech"/>
                <a:cs typeface="Share Tech"/>
                <a:sym typeface="Share Tech"/>
              </a:rPr>
              <a:t> </a:t>
            </a:r>
            <a:endParaRPr sz="4800" b="0" i="0" u="none" strike="noStrike" cap="none">
              <a:latin typeface="Arial"/>
              <a:ea typeface="Arial"/>
              <a:cs typeface="Arial"/>
              <a:sym typeface="Arial"/>
            </a:endParaRPr>
          </a:p>
        </p:txBody>
      </p:sp>
      <p:sp>
        <p:nvSpPr>
          <p:cNvPr id="193" name="Google Shape;193;p25"/>
          <p:cNvSpPr txBox="1"/>
          <p:nvPr/>
        </p:nvSpPr>
        <p:spPr>
          <a:xfrm>
            <a:off x="5019480" y="2840400"/>
            <a:ext cx="3440880" cy="239616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u="sng">
                <a:solidFill>
                  <a:schemeClr val="hlink"/>
                </a:solidFill>
                <a:latin typeface="Share Tech"/>
                <a:ea typeface="Share Tech"/>
                <a:cs typeface="Share Tech"/>
                <a:sym typeface="Share Tech"/>
                <a:hlinkClick r:id="rId5"/>
              </a:rPr>
              <a:t>FOSTER Open Science</a:t>
            </a:r>
            <a:endParaRPr>
              <a:latin typeface="Share Tech"/>
              <a:ea typeface="Share Tech"/>
              <a:cs typeface="Share Tech"/>
              <a:sym typeface="Share Tech"/>
            </a:endParaRPr>
          </a:p>
          <a:p>
            <a:pPr marL="0" marR="0" lvl="0" indent="0" algn="l" rtl="0">
              <a:lnSpc>
                <a:spcPct val="100000"/>
              </a:lnSpc>
              <a:spcBef>
                <a:spcPts val="0"/>
              </a:spcBef>
              <a:spcAft>
                <a:spcPts val="0"/>
              </a:spcAft>
              <a:buNone/>
            </a:pPr>
            <a:endParaRPr>
              <a:latin typeface="Share Tech"/>
              <a:ea typeface="Share Tech"/>
              <a:cs typeface="Share Tech"/>
              <a:sym typeface="Share Tech"/>
            </a:endParaRPr>
          </a:p>
          <a:p>
            <a:pPr marL="0" marR="0" lvl="0" indent="0" algn="l" rtl="0">
              <a:lnSpc>
                <a:spcPct val="100000"/>
              </a:lnSpc>
              <a:spcBef>
                <a:spcPts val="0"/>
              </a:spcBef>
              <a:spcAft>
                <a:spcPts val="0"/>
              </a:spcAft>
              <a:buNone/>
            </a:pPr>
            <a:r>
              <a:rPr lang="en-GB" u="sng">
                <a:solidFill>
                  <a:schemeClr val="hlink"/>
                </a:solidFill>
                <a:latin typeface="Share Tech"/>
                <a:ea typeface="Share Tech"/>
                <a:cs typeface="Share Tech"/>
                <a:sym typeface="Share Tech"/>
                <a:hlinkClick r:id="rId6"/>
              </a:rPr>
              <a:t>UNESCO recommendations</a:t>
            </a:r>
            <a:endParaRPr>
              <a:latin typeface="Share Tech"/>
              <a:ea typeface="Share Tech"/>
              <a:cs typeface="Share Tech"/>
              <a:sym typeface="Share Tech"/>
            </a:endParaRPr>
          </a:p>
          <a:p>
            <a:pPr marL="0" marR="0" lvl="0" indent="0" algn="l" rtl="0">
              <a:lnSpc>
                <a:spcPct val="100000"/>
              </a:lnSpc>
              <a:spcBef>
                <a:spcPts val="0"/>
              </a:spcBef>
              <a:spcAft>
                <a:spcPts val="0"/>
              </a:spcAft>
              <a:buNone/>
            </a:pPr>
            <a:endParaRPr>
              <a:latin typeface="Share Tech"/>
              <a:ea typeface="Share Tech"/>
              <a:cs typeface="Share Tech"/>
              <a:sym typeface="Share Tech"/>
            </a:endParaRPr>
          </a:p>
          <a:p>
            <a:pPr marL="0" marR="0" lvl="0" indent="0" algn="l" rtl="0">
              <a:lnSpc>
                <a:spcPct val="100000"/>
              </a:lnSpc>
              <a:spcBef>
                <a:spcPts val="0"/>
              </a:spcBef>
              <a:spcAft>
                <a:spcPts val="0"/>
              </a:spcAft>
              <a:buNone/>
            </a:pPr>
            <a:r>
              <a:rPr lang="en-GB" u="sng">
                <a:solidFill>
                  <a:schemeClr val="hlink"/>
                </a:solidFill>
                <a:latin typeface="Share Tech"/>
                <a:ea typeface="Share Tech"/>
                <a:cs typeface="Share Tech"/>
                <a:sym typeface="Share Tech"/>
                <a:hlinkClick r:id="rId7"/>
              </a:rPr>
              <a:t>NWO and Open Science</a:t>
            </a:r>
            <a:r>
              <a:rPr lang="en-GB">
                <a:latin typeface="Share Tech"/>
                <a:ea typeface="Share Tech"/>
                <a:cs typeface="Share Tech"/>
                <a:sym typeface="Share Tech"/>
              </a:rPr>
              <a:t> </a:t>
            </a:r>
            <a:endParaRPr>
              <a:latin typeface="Share Tech"/>
              <a:ea typeface="Share Tech"/>
              <a:cs typeface="Share Tech"/>
              <a:sym typeface="Share Tech"/>
            </a:endParaRPr>
          </a:p>
          <a:p>
            <a:pPr marL="0" marR="0" lvl="0" indent="0" algn="l" rtl="0">
              <a:lnSpc>
                <a:spcPct val="100000"/>
              </a:lnSpc>
              <a:spcBef>
                <a:spcPts val="0"/>
              </a:spcBef>
              <a:spcAft>
                <a:spcPts val="0"/>
              </a:spcAft>
              <a:buNone/>
            </a:pPr>
            <a:endParaRPr>
              <a:latin typeface="Share Tech"/>
              <a:ea typeface="Share Tech"/>
              <a:cs typeface="Share Tech"/>
              <a:sym typeface="Share Tech"/>
            </a:endParaRPr>
          </a:p>
          <a:p>
            <a:pPr marL="0" lvl="0" indent="0" algn="l" rtl="0">
              <a:spcBef>
                <a:spcPts val="0"/>
              </a:spcBef>
              <a:spcAft>
                <a:spcPts val="0"/>
              </a:spcAft>
              <a:buClr>
                <a:schemeClr val="dk1"/>
              </a:buClr>
              <a:buFont typeface="Arial"/>
              <a:buNone/>
            </a:pPr>
            <a:r>
              <a:rPr lang="en-GB" u="sng">
                <a:solidFill>
                  <a:schemeClr val="hlink"/>
                </a:solidFill>
                <a:latin typeface="Share Tech"/>
                <a:ea typeface="Share Tech"/>
                <a:cs typeface="Share Tech"/>
                <a:sym typeface="Share Tech"/>
                <a:hlinkClick r:id="rId8"/>
              </a:rPr>
              <a:t>Open Science MOOC</a:t>
            </a:r>
            <a:endParaRPr>
              <a:latin typeface="Share Tech"/>
              <a:ea typeface="Share Tech"/>
              <a:cs typeface="Share Tech"/>
              <a:sym typeface="Share Tech"/>
            </a:endParaRPr>
          </a:p>
          <a:p>
            <a:pPr marL="0" lvl="0" indent="0" algn="l" rtl="0">
              <a:spcBef>
                <a:spcPts val="0"/>
              </a:spcBef>
              <a:spcAft>
                <a:spcPts val="0"/>
              </a:spcAft>
              <a:buClr>
                <a:schemeClr val="dk1"/>
              </a:buClr>
              <a:buFont typeface="Arial"/>
              <a:buNone/>
            </a:pPr>
            <a:endParaRPr>
              <a:latin typeface="Share Tech"/>
              <a:ea typeface="Share Tech"/>
              <a:cs typeface="Share Tech"/>
              <a:sym typeface="Share Tech"/>
            </a:endParaRPr>
          </a:p>
          <a:p>
            <a:pPr marL="0" lvl="0" indent="0" algn="l" rtl="0">
              <a:spcBef>
                <a:spcPts val="0"/>
              </a:spcBef>
              <a:spcAft>
                <a:spcPts val="0"/>
              </a:spcAft>
              <a:buClr>
                <a:schemeClr val="dk1"/>
              </a:buClr>
              <a:buFont typeface="Arial"/>
              <a:buNone/>
            </a:pPr>
            <a:r>
              <a:rPr lang="en-GB" u="sng">
                <a:solidFill>
                  <a:schemeClr val="hlink"/>
                </a:solidFill>
                <a:latin typeface="Share Tech"/>
                <a:ea typeface="Share Tech"/>
                <a:cs typeface="Share Tech"/>
                <a:sym typeface="Share Tech"/>
                <a:hlinkClick r:id="rId9"/>
              </a:rPr>
              <a:t>Knowledge Exchange: an approach to Open Scholarship</a:t>
            </a:r>
            <a:endParaRPr>
              <a:latin typeface="Share Tech"/>
              <a:ea typeface="Share Tech"/>
              <a:cs typeface="Share Tech"/>
              <a:sym typeface="Share Tech"/>
            </a:endParaRPr>
          </a:p>
          <a:p>
            <a:pPr marL="0" marR="0" lvl="0" indent="0" algn="l" rtl="0">
              <a:lnSpc>
                <a:spcPct val="100000"/>
              </a:lnSpc>
              <a:spcBef>
                <a:spcPts val="0"/>
              </a:spcBef>
              <a:spcAft>
                <a:spcPts val="0"/>
              </a:spcAft>
              <a:buNone/>
            </a:pPr>
            <a:endParaRPr sz="1300" b="0" i="0" u="none" strike="noStrike" cap="none">
              <a:latin typeface="Arial"/>
              <a:ea typeface="Arial"/>
              <a:cs typeface="Arial"/>
              <a:sym typeface="Arial"/>
            </a:endParaRPr>
          </a:p>
          <a:p>
            <a:pPr marL="0" marR="0" lvl="0" indent="0" algn="l" rtl="0">
              <a:lnSpc>
                <a:spcPct val="100000"/>
              </a:lnSpc>
              <a:spcBef>
                <a:spcPts val="0"/>
              </a:spcBef>
              <a:spcAft>
                <a:spcPts val="0"/>
              </a:spcAft>
              <a:buNone/>
            </a:pPr>
            <a:endParaRPr sz="1300" b="0" i="0" u="none" strike="noStrike" cap="none">
              <a:latin typeface="Arial"/>
              <a:ea typeface="Arial"/>
              <a:cs typeface="Arial"/>
              <a:sym typeface="Arial"/>
            </a:endParaRPr>
          </a:p>
        </p:txBody>
      </p:sp>
      <p:pic>
        <p:nvPicPr>
          <p:cNvPr id="194" name="Google Shape;194;p25"/>
          <p:cNvPicPr preferRelativeResize="0"/>
          <p:nvPr/>
        </p:nvPicPr>
        <p:blipFill rotWithShape="1">
          <a:blip r:embed="rId10">
            <a:alphaModFix/>
          </a:blip>
          <a:srcRect/>
          <a:stretch/>
        </p:blipFill>
        <p:spPr>
          <a:xfrm>
            <a:off x="343080" y="1249920"/>
            <a:ext cx="573480" cy="962280"/>
          </a:xfrm>
          <a:prstGeom prst="rect">
            <a:avLst/>
          </a:prstGeom>
          <a:noFill/>
          <a:ln>
            <a:noFill/>
          </a:ln>
        </p:spPr>
      </p:pic>
      <p:pic>
        <p:nvPicPr>
          <p:cNvPr id="195" name="Google Shape;195;p25"/>
          <p:cNvPicPr preferRelativeResize="0"/>
          <p:nvPr/>
        </p:nvPicPr>
        <p:blipFill rotWithShape="1">
          <a:blip r:embed="rId11">
            <a:alphaModFix/>
          </a:blip>
          <a:srcRect/>
          <a:stretch/>
        </p:blipFill>
        <p:spPr>
          <a:xfrm>
            <a:off x="4704120" y="2917080"/>
            <a:ext cx="218880" cy="199440"/>
          </a:xfrm>
          <a:prstGeom prst="rect">
            <a:avLst/>
          </a:prstGeom>
          <a:noFill/>
          <a:ln>
            <a:noFill/>
          </a:ln>
        </p:spPr>
      </p:pic>
      <p:pic>
        <p:nvPicPr>
          <p:cNvPr id="196" name="Google Shape;196;p25"/>
          <p:cNvPicPr preferRelativeResize="0"/>
          <p:nvPr/>
        </p:nvPicPr>
        <p:blipFill rotWithShape="1">
          <a:blip r:embed="rId11">
            <a:alphaModFix/>
          </a:blip>
          <a:srcRect/>
          <a:stretch/>
        </p:blipFill>
        <p:spPr>
          <a:xfrm>
            <a:off x="4704120" y="3361680"/>
            <a:ext cx="218880" cy="199440"/>
          </a:xfrm>
          <a:prstGeom prst="rect">
            <a:avLst/>
          </a:prstGeom>
          <a:noFill/>
          <a:ln>
            <a:noFill/>
          </a:ln>
        </p:spPr>
      </p:pic>
      <p:cxnSp>
        <p:nvCxnSpPr>
          <p:cNvPr id="197" name="Google Shape;197;p25"/>
          <p:cNvCxnSpPr/>
          <p:nvPr/>
        </p:nvCxnSpPr>
        <p:spPr>
          <a:xfrm>
            <a:off x="6165000" y="449280"/>
            <a:ext cx="2760120" cy="360"/>
          </a:xfrm>
          <a:prstGeom prst="straightConnector1">
            <a:avLst/>
          </a:prstGeom>
          <a:noFill/>
          <a:ln w="38150" cap="flat" cmpd="sng">
            <a:solidFill>
              <a:srgbClr val="000000"/>
            </a:solidFill>
            <a:prstDash val="solid"/>
            <a:round/>
            <a:headEnd type="none" w="sm" len="sm"/>
            <a:tailEnd type="none" w="sm" len="sm"/>
          </a:ln>
        </p:spPr>
      </p:cxnSp>
      <p:pic>
        <p:nvPicPr>
          <p:cNvPr id="198" name="Google Shape;198;p25"/>
          <p:cNvPicPr preferRelativeResize="0"/>
          <p:nvPr/>
        </p:nvPicPr>
        <p:blipFill rotWithShape="1">
          <a:blip r:embed="rId11">
            <a:alphaModFix/>
          </a:blip>
          <a:srcRect/>
          <a:stretch/>
        </p:blipFill>
        <p:spPr>
          <a:xfrm>
            <a:off x="4704120" y="3751525"/>
            <a:ext cx="218880" cy="199440"/>
          </a:xfrm>
          <a:prstGeom prst="rect">
            <a:avLst/>
          </a:prstGeom>
          <a:noFill/>
          <a:ln>
            <a:noFill/>
          </a:ln>
        </p:spPr>
      </p:pic>
      <p:pic>
        <p:nvPicPr>
          <p:cNvPr id="199" name="Google Shape;199;p25"/>
          <p:cNvPicPr preferRelativeResize="0"/>
          <p:nvPr/>
        </p:nvPicPr>
        <p:blipFill rotWithShape="1">
          <a:blip r:embed="rId11">
            <a:alphaModFix/>
          </a:blip>
          <a:srcRect/>
          <a:stretch/>
        </p:blipFill>
        <p:spPr>
          <a:xfrm>
            <a:off x="4704120" y="4181065"/>
            <a:ext cx="218880" cy="199440"/>
          </a:xfrm>
          <a:prstGeom prst="rect">
            <a:avLst/>
          </a:prstGeom>
          <a:noFill/>
          <a:ln>
            <a:noFill/>
          </a:ln>
        </p:spPr>
      </p:pic>
      <p:sp>
        <p:nvSpPr>
          <p:cNvPr id="200" name="Google Shape;200;p25"/>
          <p:cNvSpPr txBox="1"/>
          <p:nvPr/>
        </p:nvSpPr>
        <p:spPr>
          <a:xfrm>
            <a:off x="5448240" y="76320"/>
            <a:ext cx="3567600" cy="3164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
        <p:nvSpPr>
          <p:cNvPr id="201" name="Google Shape;201;p25"/>
          <p:cNvSpPr txBox="1"/>
          <p:nvPr/>
        </p:nvSpPr>
        <p:spPr>
          <a:xfrm>
            <a:off x="391800" y="2864825"/>
            <a:ext cx="389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Share Tech"/>
                <a:ea typeface="Share Tech"/>
                <a:cs typeface="Share Tech"/>
                <a:sym typeface="Share Tech"/>
              </a:rPr>
              <a:t>You can find more info about Open Science here:</a:t>
            </a:r>
            <a:endParaRPr>
              <a:latin typeface="Share Tech"/>
              <a:ea typeface="Share Tech"/>
              <a:cs typeface="Share Tech"/>
              <a:sym typeface="Share Tech"/>
            </a:endParaRPr>
          </a:p>
        </p:txBody>
      </p:sp>
      <p:sp>
        <p:nvSpPr>
          <p:cNvPr id="202" name="Google Shape;202;p25"/>
          <p:cNvSpPr txBox="1"/>
          <p:nvPr/>
        </p:nvSpPr>
        <p:spPr>
          <a:xfrm>
            <a:off x="76320" y="0"/>
            <a:ext cx="2742600" cy="59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EEEEE"/>
                </a:solidFill>
                <a:latin typeface="Share Tech"/>
                <a:ea typeface="Share Tech"/>
                <a:cs typeface="Share Tech"/>
                <a:sym typeface="Share Tech"/>
              </a:rPr>
              <a:t>01</a:t>
            </a:r>
            <a:r>
              <a:rPr lang="en-GB" sz="2600" b="0" i="0" u="none" strike="noStrike" cap="none">
                <a:solidFill>
                  <a:srgbClr val="000000"/>
                </a:solidFill>
                <a:latin typeface="Share Tech"/>
                <a:ea typeface="Share Tech"/>
                <a:cs typeface="Share Tech"/>
                <a:sym typeface="Share Tech"/>
              </a:rPr>
              <a:t>02</a:t>
            </a:r>
            <a:r>
              <a:rPr lang="en-GB" sz="2600" b="0" i="0" u="none" strike="noStrike" cap="none">
                <a:solidFill>
                  <a:srgbClr val="EDEDED"/>
                </a:solidFill>
                <a:latin typeface="Share Tech"/>
                <a:ea typeface="Share Tech"/>
                <a:cs typeface="Share Tech"/>
                <a:sym typeface="Share Tech"/>
              </a:rPr>
              <a:t>0304</a:t>
            </a:r>
            <a:endParaRPr sz="2600" b="0" i="0" u="none" strike="noStrike" cap="none">
              <a:latin typeface="Arial"/>
              <a:ea typeface="Arial"/>
              <a:cs typeface="Arial"/>
              <a:sym typeface="Arial"/>
            </a:endParaRPr>
          </a:p>
        </p:txBody>
      </p:sp>
      <p:pic>
        <p:nvPicPr>
          <p:cNvPr id="203" name="Google Shape;203;p25"/>
          <p:cNvPicPr preferRelativeResize="0"/>
          <p:nvPr/>
        </p:nvPicPr>
        <p:blipFill rotWithShape="1">
          <a:blip r:embed="rId11">
            <a:alphaModFix/>
          </a:blip>
          <a:srcRect/>
          <a:stretch/>
        </p:blipFill>
        <p:spPr>
          <a:xfrm>
            <a:off x="4704120" y="4672115"/>
            <a:ext cx="218880" cy="19944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7"/>
        <p:cNvGrpSpPr/>
        <p:nvPr/>
      </p:nvGrpSpPr>
      <p:grpSpPr>
        <a:xfrm>
          <a:off x="0" y="0"/>
          <a:ext cx="0" cy="0"/>
          <a:chOff x="0" y="0"/>
          <a:chExt cx="0" cy="0"/>
        </a:xfrm>
      </p:grpSpPr>
      <p:pic>
        <p:nvPicPr>
          <p:cNvPr id="208" name="Google Shape;208;p26"/>
          <p:cNvPicPr preferRelativeResize="0"/>
          <p:nvPr/>
        </p:nvPicPr>
        <p:blipFill rotWithShape="1">
          <a:blip r:embed="rId3">
            <a:alphaModFix/>
          </a:blip>
          <a:srcRect/>
          <a:stretch/>
        </p:blipFill>
        <p:spPr>
          <a:xfrm>
            <a:off x="0" y="624240"/>
            <a:ext cx="9144000" cy="4047480"/>
          </a:xfrm>
          <a:prstGeom prst="rect">
            <a:avLst/>
          </a:prstGeom>
          <a:noFill/>
          <a:ln>
            <a:noFill/>
          </a:ln>
        </p:spPr>
      </p:pic>
      <p:sp>
        <p:nvSpPr>
          <p:cNvPr id="209" name="Google Shape;209;p26"/>
          <p:cNvSpPr txBox="1"/>
          <p:nvPr/>
        </p:nvSpPr>
        <p:spPr>
          <a:xfrm>
            <a:off x="2167200" y="1229400"/>
            <a:ext cx="6589440" cy="30884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GB" sz="6600" b="1">
                <a:solidFill>
                  <a:srgbClr val="A6A6A6"/>
                </a:solidFill>
                <a:latin typeface="Share Tech"/>
                <a:ea typeface="Share Tech"/>
                <a:cs typeface="Share Tech"/>
                <a:sym typeface="Share Tech"/>
              </a:rPr>
              <a:t>Benefits of going open</a:t>
            </a:r>
            <a:endParaRPr sz="6600" b="0" i="0" u="none" strike="noStrike" cap="none">
              <a:latin typeface="Arial"/>
              <a:ea typeface="Arial"/>
              <a:cs typeface="Arial"/>
              <a:sym typeface="Arial"/>
            </a:endParaRPr>
          </a:p>
        </p:txBody>
      </p:sp>
      <p:sp>
        <p:nvSpPr>
          <p:cNvPr id="210" name="Google Shape;210;p26"/>
          <p:cNvSpPr txBox="1"/>
          <p:nvPr/>
        </p:nvSpPr>
        <p:spPr>
          <a:xfrm>
            <a:off x="6412680" y="3256200"/>
            <a:ext cx="2742480" cy="12560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3200" b="0" i="0" u="none" strike="noStrike" cap="none">
                <a:solidFill>
                  <a:srgbClr val="000000"/>
                </a:solidFill>
                <a:latin typeface="Share Tech"/>
                <a:ea typeface="Share Tech"/>
                <a:cs typeface="Share Tech"/>
                <a:sym typeface="Share Tech"/>
              </a:rPr>
              <a:t>/03</a:t>
            </a:r>
            <a:endParaRPr sz="13200" b="0" i="0" u="none" strike="noStrike" cap="none">
              <a:latin typeface="Arial"/>
              <a:ea typeface="Arial"/>
              <a:cs typeface="Arial"/>
              <a:sym typeface="Arial"/>
            </a:endParaRPr>
          </a:p>
        </p:txBody>
      </p:sp>
      <p:sp>
        <p:nvSpPr>
          <p:cNvPr id="211" name="Google Shape;211;p26"/>
          <p:cNvSpPr txBox="1"/>
          <p:nvPr/>
        </p:nvSpPr>
        <p:spPr>
          <a:xfrm>
            <a:off x="76320" y="0"/>
            <a:ext cx="2742480" cy="597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EEEEE"/>
                </a:solidFill>
                <a:latin typeface="Share Tech"/>
                <a:ea typeface="Share Tech"/>
                <a:cs typeface="Share Tech"/>
                <a:sym typeface="Share Tech"/>
              </a:rPr>
              <a:t>0102</a:t>
            </a:r>
            <a:r>
              <a:rPr lang="en-GB" sz="2600" b="0" i="0" u="none" strike="noStrike" cap="none">
                <a:solidFill>
                  <a:srgbClr val="000000"/>
                </a:solidFill>
                <a:latin typeface="Share Tech"/>
                <a:ea typeface="Share Tech"/>
                <a:cs typeface="Share Tech"/>
                <a:sym typeface="Share Tech"/>
              </a:rPr>
              <a:t>03</a:t>
            </a:r>
            <a:r>
              <a:rPr lang="en-GB" sz="2600" b="0" i="0" u="none" strike="noStrike" cap="none">
                <a:solidFill>
                  <a:srgbClr val="EDEDED"/>
                </a:solidFill>
                <a:latin typeface="Share Tech"/>
                <a:ea typeface="Share Tech"/>
                <a:cs typeface="Share Tech"/>
                <a:sym typeface="Share Tech"/>
              </a:rPr>
              <a:t>04</a:t>
            </a:r>
            <a:endParaRPr sz="2600" b="0" i="0" u="none" strike="noStrike" cap="none">
              <a:latin typeface="Arial"/>
              <a:ea typeface="Arial"/>
              <a:cs typeface="Arial"/>
              <a:sym typeface="Arial"/>
            </a:endParaRPr>
          </a:p>
        </p:txBody>
      </p:sp>
      <p:cxnSp>
        <p:nvCxnSpPr>
          <p:cNvPr id="212" name="Google Shape;212;p26"/>
          <p:cNvCxnSpPr/>
          <p:nvPr/>
        </p:nvCxnSpPr>
        <p:spPr>
          <a:xfrm>
            <a:off x="6165000" y="449280"/>
            <a:ext cx="2760120" cy="360"/>
          </a:xfrm>
          <a:prstGeom prst="straightConnector1">
            <a:avLst/>
          </a:prstGeom>
          <a:noFill/>
          <a:ln w="38150" cap="flat" cmpd="sng">
            <a:solidFill>
              <a:srgbClr val="000000"/>
            </a:solidFill>
            <a:prstDash val="solid"/>
            <a:round/>
            <a:headEnd type="none" w="sm" len="sm"/>
            <a:tailEnd type="none" w="sm" len="sm"/>
          </a:ln>
        </p:spPr>
      </p:cxnSp>
      <p:pic>
        <p:nvPicPr>
          <p:cNvPr id="213" name="Google Shape;213;p26"/>
          <p:cNvPicPr preferRelativeResize="0"/>
          <p:nvPr/>
        </p:nvPicPr>
        <p:blipFill rotWithShape="1">
          <a:blip r:embed="rId4">
            <a:alphaModFix/>
          </a:blip>
          <a:srcRect/>
          <a:stretch/>
        </p:blipFill>
        <p:spPr>
          <a:xfrm>
            <a:off x="1535760" y="1271160"/>
            <a:ext cx="545400" cy="703080"/>
          </a:xfrm>
          <a:prstGeom prst="rect">
            <a:avLst/>
          </a:prstGeom>
          <a:noFill/>
          <a:ln>
            <a:noFill/>
          </a:ln>
        </p:spPr>
      </p:pic>
      <p:pic>
        <p:nvPicPr>
          <p:cNvPr id="214" name="Google Shape;214;p26"/>
          <p:cNvPicPr preferRelativeResize="0"/>
          <p:nvPr/>
        </p:nvPicPr>
        <p:blipFill rotWithShape="1">
          <a:blip r:embed="rId5">
            <a:alphaModFix/>
          </a:blip>
          <a:srcRect/>
          <a:stretch/>
        </p:blipFill>
        <p:spPr>
          <a:xfrm>
            <a:off x="190800" y="4430520"/>
            <a:ext cx="970200" cy="534240"/>
          </a:xfrm>
          <a:prstGeom prst="rect">
            <a:avLst/>
          </a:prstGeom>
          <a:noFill/>
          <a:ln>
            <a:noFill/>
          </a:ln>
        </p:spPr>
      </p:pic>
      <p:sp>
        <p:nvSpPr>
          <p:cNvPr id="215" name="Google Shape;215;p26"/>
          <p:cNvSpPr txBox="1"/>
          <p:nvPr/>
        </p:nvSpPr>
        <p:spPr>
          <a:xfrm>
            <a:off x="5448240" y="76320"/>
            <a:ext cx="3567600" cy="3164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19"/>
        <p:cNvGrpSpPr/>
        <p:nvPr/>
      </p:nvGrpSpPr>
      <p:grpSpPr>
        <a:xfrm>
          <a:off x="0" y="0"/>
          <a:ext cx="0" cy="0"/>
          <a:chOff x="0" y="0"/>
          <a:chExt cx="0" cy="0"/>
        </a:xfrm>
      </p:grpSpPr>
      <p:pic>
        <p:nvPicPr>
          <p:cNvPr id="220" name="Google Shape;220;p27"/>
          <p:cNvPicPr preferRelativeResize="0"/>
          <p:nvPr/>
        </p:nvPicPr>
        <p:blipFill rotWithShape="1">
          <a:blip r:embed="rId3">
            <a:alphaModFix/>
          </a:blip>
          <a:srcRect/>
          <a:stretch/>
        </p:blipFill>
        <p:spPr>
          <a:xfrm>
            <a:off x="0" y="654120"/>
            <a:ext cx="9144000" cy="2097360"/>
          </a:xfrm>
          <a:prstGeom prst="rect">
            <a:avLst/>
          </a:prstGeom>
          <a:noFill/>
          <a:ln>
            <a:noFill/>
          </a:ln>
        </p:spPr>
      </p:pic>
      <p:sp>
        <p:nvSpPr>
          <p:cNvPr id="221" name="Google Shape;221;p27"/>
          <p:cNvSpPr txBox="1"/>
          <p:nvPr/>
        </p:nvSpPr>
        <p:spPr>
          <a:xfrm>
            <a:off x="76320" y="0"/>
            <a:ext cx="2742600" cy="59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FEFEF"/>
                </a:solidFill>
                <a:latin typeface="Share Tech"/>
                <a:ea typeface="Share Tech"/>
                <a:cs typeface="Share Tech"/>
                <a:sym typeface="Share Tech"/>
              </a:rPr>
              <a:t>01</a:t>
            </a:r>
            <a:r>
              <a:rPr lang="en-GB" sz="2600" b="0" i="0" u="none" strike="noStrike" cap="none">
                <a:solidFill>
                  <a:srgbClr val="EDEDED"/>
                </a:solidFill>
                <a:latin typeface="Share Tech"/>
                <a:ea typeface="Share Tech"/>
                <a:cs typeface="Share Tech"/>
                <a:sym typeface="Share Tech"/>
              </a:rPr>
              <a:t>02</a:t>
            </a:r>
            <a:r>
              <a:rPr lang="en-GB" sz="2600" b="0" i="0" u="none" strike="noStrike" cap="none">
                <a:latin typeface="Share Tech"/>
                <a:ea typeface="Share Tech"/>
                <a:cs typeface="Share Tech"/>
                <a:sym typeface="Share Tech"/>
              </a:rPr>
              <a:t>03</a:t>
            </a:r>
            <a:r>
              <a:rPr lang="en-GB" sz="2600" b="0" i="0" u="none" strike="noStrike" cap="none">
                <a:solidFill>
                  <a:srgbClr val="EDEDED"/>
                </a:solidFill>
                <a:latin typeface="Share Tech"/>
                <a:ea typeface="Share Tech"/>
                <a:cs typeface="Share Tech"/>
                <a:sym typeface="Share Tech"/>
              </a:rPr>
              <a:t>04</a:t>
            </a:r>
            <a:endParaRPr sz="2600" b="0" i="0" u="none" strike="noStrike" cap="none">
              <a:latin typeface="Arial"/>
              <a:ea typeface="Arial"/>
              <a:cs typeface="Arial"/>
              <a:sym typeface="Arial"/>
            </a:endParaRPr>
          </a:p>
        </p:txBody>
      </p:sp>
      <p:cxnSp>
        <p:nvCxnSpPr>
          <p:cNvPr id="222" name="Google Shape;222;p27"/>
          <p:cNvCxnSpPr/>
          <p:nvPr/>
        </p:nvCxnSpPr>
        <p:spPr>
          <a:xfrm>
            <a:off x="6165000" y="449280"/>
            <a:ext cx="2760000" cy="300"/>
          </a:xfrm>
          <a:prstGeom prst="straightConnector1">
            <a:avLst/>
          </a:prstGeom>
          <a:noFill/>
          <a:ln w="38150" cap="flat" cmpd="sng">
            <a:solidFill>
              <a:srgbClr val="000000"/>
            </a:solidFill>
            <a:prstDash val="solid"/>
            <a:round/>
            <a:headEnd type="none" w="sm" len="sm"/>
            <a:tailEnd type="none" w="sm" len="sm"/>
          </a:ln>
        </p:spPr>
      </p:cxnSp>
      <p:pic>
        <p:nvPicPr>
          <p:cNvPr id="223" name="Google Shape;223;p27"/>
          <p:cNvPicPr preferRelativeResize="0"/>
          <p:nvPr/>
        </p:nvPicPr>
        <p:blipFill rotWithShape="1">
          <a:blip r:embed="rId4">
            <a:alphaModFix/>
          </a:blip>
          <a:srcRect/>
          <a:stretch/>
        </p:blipFill>
        <p:spPr>
          <a:xfrm>
            <a:off x="8397000" y="2958480"/>
            <a:ext cx="472680" cy="2185200"/>
          </a:xfrm>
          <a:prstGeom prst="rect">
            <a:avLst/>
          </a:prstGeom>
          <a:noFill/>
          <a:ln>
            <a:noFill/>
          </a:ln>
        </p:spPr>
      </p:pic>
      <p:sp>
        <p:nvSpPr>
          <p:cNvPr id="224" name="Google Shape;224;p27"/>
          <p:cNvSpPr txBox="1"/>
          <p:nvPr/>
        </p:nvSpPr>
        <p:spPr>
          <a:xfrm>
            <a:off x="5448240" y="76320"/>
            <a:ext cx="3567600" cy="3165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
        <p:nvSpPr>
          <p:cNvPr id="225" name="Google Shape;225;p27"/>
          <p:cNvSpPr txBox="1"/>
          <p:nvPr/>
        </p:nvSpPr>
        <p:spPr>
          <a:xfrm>
            <a:off x="246000" y="481175"/>
            <a:ext cx="8679000" cy="328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rgbClr val="333333"/>
                </a:solidFill>
                <a:highlight>
                  <a:srgbClr val="FFFFFF"/>
                </a:highlight>
                <a:latin typeface="Share Tech"/>
                <a:ea typeface="Share Tech"/>
                <a:cs typeface="Share Tech"/>
                <a:sym typeface="Share Tech"/>
              </a:rPr>
              <a:t>According to the FOSTER project, the overall arguments for supporting Open Science can be summarised in the following factors </a:t>
            </a:r>
            <a:r>
              <a:rPr lang="en-GB">
                <a:solidFill>
                  <a:srgbClr val="337AB7"/>
                </a:solidFill>
                <a:highlight>
                  <a:srgbClr val="FFFFFF"/>
                </a:highlight>
                <a:uFill>
                  <a:noFill/>
                </a:uFill>
                <a:latin typeface="Share Tech"/>
                <a:ea typeface="Share Tech"/>
                <a:cs typeface="Share Tech"/>
                <a:sym typeface="Share Tech"/>
                <a:hlinkClick r:id="rId5">
                  <a:extLst>
                    <a:ext uri="{A12FA001-AC4F-418D-AE19-62706E023703}">
                      <ahyp:hlinkClr xmlns:ahyp="http://schemas.microsoft.com/office/drawing/2018/hyperlinkcolor" val="tx"/>
                    </a:ext>
                  </a:extLst>
                </a:hlinkClick>
              </a:rPr>
              <a:t>(OECD, 2015:18)</a:t>
            </a:r>
            <a:r>
              <a:rPr lang="en-GB">
                <a:solidFill>
                  <a:srgbClr val="333333"/>
                </a:solidFill>
                <a:highlight>
                  <a:srgbClr val="FFFFFF"/>
                </a:highlight>
                <a:latin typeface="Share Tech"/>
                <a:ea typeface="Share Tech"/>
                <a:cs typeface="Share Tech"/>
                <a:sym typeface="Share Tech"/>
              </a:rPr>
              <a:t>:</a:t>
            </a:r>
            <a:endParaRPr>
              <a:solidFill>
                <a:srgbClr val="333333"/>
              </a:solidFill>
              <a:highlight>
                <a:srgbClr val="FFFFFF"/>
              </a:highlight>
              <a:latin typeface="Share Tech"/>
              <a:ea typeface="Share Tech"/>
              <a:cs typeface="Share Tech"/>
              <a:sym typeface="Share Tech"/>
            </a:endParaRPr>
          </a:p>
          <a:p>
            <a:pPr marL="457200" lvl="0" indent="-317500" algn="l" rtl="0">
              <a:lnSpc>
                <a:spcPct val="115000"/>
              </a:lnSpc>
              <a:spcBef>
                <a:spcPts val="800"/>
              </a:spcBef>
              <a:spcAft>
                <a:spcPts val="0"/>
              </a:spcAft>
              <a:buClr>
                <a:srgbClr val="333333"/>
              </a:buClr>
              <a:buSzPts val="1400"/>
              <a:buChar char="●"/>
            </a:pPr>
            <a:r>
              <a:rPr lang="en-GB" b="1">
                <a:solidFill>
                  <a:srgbClr val="333333"/>
                </a:solidFill>
                <a:highlight>
                  <a:srgbClr val="FFFFFF"/>
                </a:highlight>
                <a:latin typeface="Share Tech"/>
                <a:ea typeface="Share Tech"/>
                <a:cs typeface="Share Tech"/>
                <a:sym typeface="Share Tech"/>
              </a:rPr>
              <a:t>Efficiency</a:t>
            </a:r>
            <a:r>
              <a:rPr lang="en-GB">
                <a:solidFill>
                  <a:srgbClr val="333333"/>
                </a:solidFill>
                <a:highlight>
                  <a:srgbClr val="FFFFFF"/>
                </a:highlight>
                <a:latin typeface="Share Tech"/>
                <a:ea typeface="Share Tech"/>
                <a:cs typeface="Share Tech"/>
                <a:sym typeface="Share Tech"/>
              </a:rPr>
              <a:t>: greater access to scientific inputs and outputs improves the effectiveness and productivity of the research system;</a:t>
            </a:r>
            <a:endParaRPr>
              <a:solidFill>
                <a:srgbClr val="333333"/>
              </a:solidFill>
              <a:highlight>
                <a:srgbClr val="FFFFFF"/>
              </a:highlight>
              <a:latin typeface="Share Tech"/>
              <a:ea typeface="Share Tech"/>
              <a:cs typeface="Share Tech"/>
              <a:sym typeface="Share Tech"/>
            </a:endParaRPr>
          </a:p>
          <a:p>
            <a:pPr marL="457200" lvl="0" indent="-317500" algn="l" rtl="0">
              <a:lnSpc>
                <a:spcPct val="115000"/>
              </a:lnSpc>
              <a:spcBef>
                <a:spcPts val="0"/>
              </a:spcBef>
              <a:spcAft>
                <a:spcPts val="0"/>
              </a:spcAft>
              <a:buClr>
                <a:srgbClr val="333333"/>
              </a:buClr>
              <a:buSzPts val="1400"/>
              <a:buChar char="●"/>
            </a:pPr>
            <a:r>
              <a:rPr lang="en-GB" b="1">
                <a:solidFill>
                  <a:srgbClr val="333333"/>
                </a:solidFill>
                <a:highlight>
                  <a:srgbClr val="FFFFFF"/>
                </a:highlight>
                <a:latin typeface="Share Tech"/>
                <a:ea typeface="Share Tech"/>
                <a:cs typeface="Share Tech"/>
                <a:sym typeface="Share Tech"/>
              </a:rPr>
              <a:t>Quality and integrity</a:t>
            </a:r>
            <a:r>
              <a:rPr lang="en-GB">
                <a:solidFill>
                  <a:srgbClr val="333333"/>
                </a:solidFill>
                <a:highlight>
                  <a:srgbClr val="FFFFFF"/>
                </a:highlight>
                <a:latin typeface="Share Tech"/>
                <a:ea typeface="Share Tech"/>
                <a:cs typeface="Share Tech"/>
                <a:sym typeface="Share Tech"/>
              </a:rPr>
              <a:t>: open access to scientific outputs, data and other assets that support the research process offer the opportunity of a wider evaluation and scrutiny by the scientific community, thus allowing a greater and more accurate replication and validation of research results; </a:t>
            </a:r>
            <a:endParaRPr>
              <a:solidFill>
                <a:srgbClr val="333333"/>
              </a:solidFill>
              <a:highlight>
                <a:srgbClr val="FFFFFF"/>
              </a:highlight>
              <a:latin typeface="Share Tech"/>
              <a:ea typeface="Share Tech"/>
              <a:cs typeface="Share Tech"/>
              <a:sym typeface="Share Tech"/>
            </a:endParaRPr>
          </a:p>
          <a:p>
            <a:pPr marL="457200" lvl="0" indent="-317500" algn="l" rtl="0">
              <a:lnSpc>
                <a:spcPct val="115000"/>
              </a:lnSpc>
              <a:spcBef>
                <a:spcPts val="0"/>
              </a:spcBef>
              <a:spcAft>
                <a:spcPts val="0"/>
              </a:spcAft>
              <a:buClr>
                <a:srgbClr val="333333"/>
              </a:buClr>
              <a:buSzPts val="1400"/>
              <a:buChar char="●"/>
            </a:pPr>
            <a:r>
              <a:rPr lang="en-GB" b="1">
                <a:solidFill>
                  <a:srgbClr val="333333"/>
                </a:solidFill>
                <a:highlight>
                  <a:srgbClr val="FFFFFF"/>
                </a:highlight>
                <a:latin typeface="Share Tech"/>
                <a:ea typeface="Share Tech"/>
                <a:cs typeface="Share Tech"/>
                <a:sym typeface="Share Tech"/>
              </a:rPr>
              <a:t>Economic benefits</a:t>
            </a:r>
            <a:r>
              <a:rPr lang="en-GB">
                <a:solidFill>
                  <a:srgbClr val="333333"/>
                </a:solidFill>
                <a:highlight>
                  <a:srgbClr val="FFFFFF"/>
                </a:highlight>
                <a:latin typeface="Share Tech"/>
                <a:ea typeface="Share Tech"/>
                <a:cs typeface="Share Tech"/>
                <a:sym typeface="Share Tech"/>
              </a:rPr>
              <a:t>: increased access to research results can foster spillovers not only to scientific systems but also innovation systems more broadly, as well as increase awareness and conscious choices among consumers; </a:t>
            </a:r>
            <a:endParaRPr>
              <a:solidFill>
                <a:srgbClr val="333333"/>
              </a:solidFill>
              <a:highlight>
                <a:srgbClr val="FFFFFF"/>
              </a:highlight>
              <a:latin typeface="Share Tech"/>
              <a:ea typeface="Share Tech"/>
              <a:cs typeface="Share Tech"/>
              <a:sym typeface="Share Tech"/>
            </a:endParaRPr>
          </a:p>
          <a:p>
            <a:pPr marL="457200" lvl="0" indent="-317500" algn="l" rtl="0">
              <a:lnSpc>
                <a:spcPct val="115000"/>
              </a:lnSpc>
              <a:spcBef>
                <a:spcPts val="0"/>
              </a:spcBef>
              <a:spcAft>
                <a:spcPts val="0"/>
              </a:spcAft>
              <a:buClr>
                <a:srgbClr val="333333"/>
              </a:buClr>
              <a:buSzPts val="1400"/>
              <a:buChar char="●"/>
            </a:pPr>
            <a:r>
              <a:rPr lang="en-GB" b="1">
                <a:solidFill>
                  <a:srgbClr val="333333"/>
                </a:solidFill>
                <a:highlight>
                  <a:srgbClr val="FFFFFF"/>
                </a:highlight>
                <a:latin typeface="Share Tech"/>
                <a:ea typeface="Share Tech"/>
                <a:cs typeface="Share Tech"/>
                <a:sym typeface="Share Tech"/>
              </a:rPr>
              <a:t>Innovation and knowledge transfer</a:t>
            </a:r>
            <a:r>
              <a:rPr lang="en-GB">
                <a:solidFill>
                  <a:srgbClr val="333333"/>
                </a:solidFill>
                <a:highlight>
                  <a:srgbClr val="FFFFFF"/>
                </a:highlight>
                <a:latin typeface="Share Tech"/>
                <a:ea typeface="Share Tech"/>
                <a:cs typeface="Share Tech"/>
                <a:sym typeface="Share Tech"/>
              </a:rPr>
              <a:t>: Open Science can reduce delays in the re-use of the results of scientific research including articles and data sets by firms and individuals, and promote a swift path from research to innovation to produce new products and services;</a:t>
            </a:r>
            <a:endParaRPr>
              <a:solidFill>
                <a:srgbClr val="333333"/>
              </a:solidFill>
              <a:highlight>
                <a:srgbClr val="FFFFFF"/>
              </a:highlight>
              <a:latin typeface="Share Tech"/>
              <a:ea typeface="Share Tech"/>
              <a:cs typeface="Share Tech"/>
              <a:sym typeface="Share Tech"/>
            </a:endParaRPr>
          </a:p>
          <a:p>
            <a:pPr marL="457200" lvl="0" indent="-317500" algn="l" rtl="0">
              <a:lnSpc>
                <a:spcPct val="115000"/>
              </a:lnSpc>
              <a:spcBef>
                <a:spcPts val="0"/>
              </a:spcBef>
              <a:spcAft>
                <a:spcPts val="0"/>
              </a:spcAft>
              <a:buClr>
                <a:srgbClr val="333333"/>
              </a:buClr>
              <a:buSzPts val="1400"/>
              <a:buChar char="●"/>
            </a:pPr>
            <a:r>
              <a:rPr lang="en-GB" b="1">
                <a:solidFill>
                  <a:srgbClr val="333333"/>
                </a:solidFill>
                <a:highlight>
                  <a:srgbClr val="FFFFFF"/>
                </a:highlight>
                <a:latin typeface="Share Tech"/>
                <a:ea typeface="Share Tech"/>
                <a:cs typeface="Share Tech"/>
                <a:sym typeface="Share Tech"/>
              </a:rPr>
              <a:t>Public disclosure and engagement</a:t>
            </a:r>
            <a:r>
              <a:rPr lang="en-GB">
                <a:solidFill>
                  <a:srgbClr val="333333"/>
                </a:solidFill>
                <a:highlight>
                  <a:srgbClr val="FFFFFF"/>
                </a:highlight>
                <a:latin typeface="Share Tech"/>
                <a:ea typeface="Share Tech"/>
                <a:cs typeface="Share Tech"/>
                <a:sym typeface="Share Tech"/>
              </a:rPr>
              <a:t>: science should be open for the whole society, so it may promote awareness among citizens;</a:t>
            </a:r>
            <a:endParaRPr>
              <a:solidFill>
                <a:srgbClr val="333333"/>
              </a:solidFill>
              <a:highlight>
                <a:srgbClr val="FFFFFF"/>
              </a:highlight>
              <a:latin typeface="Share Tech"/>
              <a:ea typeface="Share Tech"/>
              <a:cs typeface="Share Tech"/>
              <a:sym typeface="Share Tech"/>
            </a:endParaRPr>
          </a:p>
          <a:p>
            <a:pPr marL="457200" lvl="0" indent="-317500" algn="l" rtl="0">
              <a:lnSpc>
                <a:spcPct val="115000"/>
              </a:lnSpc>
              <a:spcBef>
                <a:spcPts val="0"/>
              </a:spcBef>
              <a:spcAft>
                <a:spcPts val="0"/>
              </a:spcAft>
              <a:buClr>
                <a:srgbClr val="333333"/>
              </a:buClr>
              <a:buSzPts val="1400"/>
              <a:buChar char="●"/>
            </a:pPr>
            <a:r>
              <a:rPr lang="en-GB" b="1">
                <a:solidFill>
                  <a:srgbClr val="333333"/>
                </a:solidFill>
                <a:highlight>
                  <a:srgbClr val="FFFFFF"/>
                </a:highlight>
                <a:latin typeface="Share Tech"/>
                <a:ea typeface="Share Tech"/>
                <a:cs typeface="Share Tech"/>
                <a:sym typeface="Share Tech"/>
              </a:rPr>
              <a:t>Global benefits:</a:t>
            </a:r>
            <a:r>
              <a:rPr lang="en-GB">
                <a:solidFill>
                  <a:srgbClr val="333333"/>
                </a:solidFill>
                <a:highlight>
                  <a:srgbClr val="FFFFFF"/>
                </a:highlight>
                <a:latin typeface="Share Tech"/>
                <a:ea typeface="Share Tech"/>
                <a:cs typeface="Share Tech"/>
                <a:sym typeface="Share Tech"/>
              </a:rPr>
              <a:t> Open Science can promote collaborative efforts and faster knowledge transfer for a better understanding of challenges that require coordinated international actions, such as climate change or the ageing population, and could help identify solutions more effectively.</a:t>
            </a:r>
            <a:endParaRPr>
              <a:solidFill>
                <a:srgbClr val="333333"/>
              </a:solidFill>
              <a:highlight>
                <a:srgbClr val="FFFFFF"/>
              </a:highlight>
              <a:latin typeface="Share Tech"/>
              <a:ea typeface="Share Tech"/>
              <a:cs typeface="Share Tech"/>
              <a:sym typeface="Share Tech"/>
            </a:endParaRPr>
          </a:p>
          <a:p>
            <a:pPr marL="457200" lvl="0" indent="0" algn="l" rtl="0">
              <a:lnSpc>
                <a:spcPct val="115000"/>
              </a:lnSpc>
              <a:spcBef>
                <a:spcPts val="800"/>
              </a:spcBef>
              <a:spcAft>
                <a:spcPts val="0"/>
              </a:spcAft>
              <a:buNone/>
            </a:pPr>
            <a:endParaRPr>
              <a:solidFill>
                <a:srgbClr val="333333"/>
              </a:solidFill>
              <a:highlight>
                <a:srgbClr val="FFFFFF"/>
              </a:highlight>
              <a:latin typeface="Share Tech"/>
              <a:ea typeface="Share Tech"/>
              <a:cs typeface="Share Tech"/>
              <a:sym typeface="Share Tech"/>
            </a:endParaRPr>
          </a:p>
          <a:p>
            <a:pPr marL="457200" lvl="0" indent="0" algn="l" rtl="0">
              <a:lnSpc>
                <a:spcPct val="115000"/>
              </a:lnSpc>
              <a:spcBef>
                <a:spcPts val="800"/>
              </a:spcBef>
              <a:spcAft>
                <a:spcPts val="0"/>
              </a:spcAft>
              <a:buNone/>
            </a:pPr>
            <a:endParaRPr>
              <a:solidFill>
                <a:srgbClr val="333333"/>
              </a:solidFill>
              <a:highlight>
                <a:srgbClr val="FFFFFF"/>
              </a:highlight>
              <a:latin typeface="Share Tech"/>
              <a:ea typeface="Share Tech"/>
              <a:cs typeface="Share Tech"/>
              <a:sym typeface="Share Tech"/>
            </a:endParaRPr>
          </a:p>
          <a:p>
            <a:pPr marL="0" marR="0" lvl="0" indent="0" algn="l" rtl="0">
              <a:lnSpc>
                <a:spcPct val="100000"/>
              </a:lnSpc>
              <a:spcBef>
                <a:spcPts val="800"/>
              </a:spcBef>
              <a:spcAft>
                <a:spcPts val="0"/>
              </a:spcAft>
              <a:buNone/>
            </a:pPr>
            <a:endParaRPr>
              <a:solidFill>
                <a:srgbClr val="333333"/>
              </a:solidFill>
              <a:latin typeface="Share Tech"/>
              <a:ea typeface="Share Tech"/>
              <a:cs typeface="Share Tech"/>
              <a:sym typeface="Share Tech"/>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9"/>
        <p:cNvGrpSpPr/>
        <p:nvPr/>
      </p:nvGrpSpPr>
      <p:grpSpPr>
        <a:xfrm>
          <a:off x="0" y="0"/>
          <a:ext cx="0" cy="0"/>
          <a:chOff x="0" y="0"/>
          <a:chExt cx="0" cy="0"/>
        </a:xfrm>
      </p:grpSpPr>
      <p:pic>
        <p:nvPicPr>
          <p:cNvPr id="230" name="Google Shape;230;p28"/>
          <p:cNvPicPr preferRelativeResize="0"/>
          <p:nvPr/>
        </p:nvPicPr>
        <p:blipFill rotWithShape="1">
          <a:blip r:embed="rId3">
            <a:alphaModFix/>
          </a:blip>
          <a:srcRect/>
          <a:stretch/>
        </p:blipFill>
        <p:spPr>
          <a:xfrm>
            <a:off x="0" y="654120"/>
            <a:ext cx="9144000" cy="2097360"/>
          </a:xfrm>
          <a:prstGeom prst="rect">
            <a:avLst/>
          </a:prstGeom>
          <a:noFill/>
          <a:ln>
            <a:noFill/>
          </a:ln>
        </p:spPr>
      </p:pic>
      <p:sp>
        <p:nvSpPr>
          <p:cNvPr id="231" name="Google Shape;231;p28"/>
          <p:cNvSpPr txBox="1"/>
          <p:nvPr/>
        </p:nvSpPr>
        <p:spPr>
          <a:xfrm>
            <a:off x="76320" y="0"/>
            <a:ext cx="2742600" cy="59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FEFEF"/>
                </a:solidFill>
                <a:latin typeface="Share Tech"/>
                <a:ea typeface="Share Tech"/>
                <a:cs typeface="Share Tech"/>
                <a:sym typeface="Share Tech"/>
              </a:rPr>
              <a:t>01</a:t>
            </a:r>
            <a:r>
              <a:rPr lang="en-GB" sz="2600" b="0" i="0" u="none" strike="noStrike" cap="none">
                <a:solidFill>
                  <a:srgbClr val="EDEDED"/>
                </a:solidFill>
                <a:latin typeface="Share Tech"/>
                <a:ea typeface="Share Tech"/>
                <a:cs typeface="Share Tech"/>
                <a:sym typeface="Share Tech"/>
              </a:rPr>
              <a:t>02</a:t>
            </a:r>
            <a:r>
              <a:rPr lang="en-GB" sz="2600" b="0" i="0" u="none" strike="noStrike" cap="none">
                <a:latin typeface="Share Tech"/>
                <a:ea typeface="Share Tech"/>
                <a:cs typeface="Share Tech"/>
                <a:sym typeface="Share Tech"/>
              </a:rPr>
              <a:t>03</a:t>
            </a:r>
            <a:r>
              <a:rPr lang="en-GB" sz="2600" b="0" i="0" u="none" strike="noStrike" cap="none">
                <a:solidFill>
                  <a:srgbClr val="EDEDED"/>
                </a:solidFill>
                <a:latin typeface="Share Tech"/>
                <a:ea typeface="Share Tech"/>
                <a:cs typeface="Share Tech"/>
                <a:sym typeface="Share Tech"/>
              </a:rPr>
              <a:t>04</a:t>
            </a:r>
            <a:endParaRPr sz="2600" b="0" i="0" u="none" strike="noStrike" cap="none">
              <a:latin typeface="Arial"/>
              <a:ea typeface="Arial"/>
              <a:cs typeface="Arial"/>
              <a:sym typeface="Arial"/>
            </a:endParaRPr>
          </a:p>
        </p:txBody>
      </p:sp>
      <p:cxnSp>
        <p:nvCxnSpPr>
          <p:cNvPr id="232" name="Google Shape;232;p28"/>
          <p:cNvCxnSpPr/>
          <p:nvPr/>
        </p:nvCxnSpPr>
        <p:spPr>
          <a:xfrm>
            <a:off x="6165000" y="449280"/>
            <a:ext cx="2760000" cy="300"/>
          </a:xfrm>
          <a:prstGeom prst="straightConnector1">
            <a:avLst/>
          </a:prstGeom>
          <a:noFill/>
          <a:ln w="38150" cap="flat" cmpd="sng">
            <a:solidFill>
              <a:srgbClr val="000000"/>
            </a:solidFill>
            <a:prstDash val="solid"/>
            <a:round/>
            <a:headEnd type="none" w="sm" len="sm"/>
            <a:tailEnd type="none" w="sm" len="sm"/>
          </a:ln>
        </p:spPr>
      </p:cxnSp>
      <p:pic>
        <p:nvPicPr>
          <p:cNvPr id="233" name="Google Shape;233;p28"/>
          <p:cNvPicPr preferRelativeResize="0"/>
          <p:nvPr/>
        </p:nvPicPr>
        <p:blipFill rotWithShape="1">
          <a:blip r:embed="rId4">
            <a:alphaModFix/>
          </a:blip>
          <a:srcRect/>
          <a:stretch/>
        </p:blipFill>
        <p:spPr>
          <a:xfrm>
            <a:off x="8397000" y="2958480"/>
            <a:ext cx="472680" cy="2185200"/>
          </a:xfrm>
          <a:prstGeom prst="rect">
            <a:avLst/>
          </a:prstGeom>
          <a:noFill/>
          <a:ln>
            <a:noFill/>
          </a:ln>
        </p:spPr>
      </p:pic>
      <p:sp>
        <p:nvSpPr>
          <p:cNvPr id="234" name="Google Shape;234;p28"/>
          <p:cNvSpPr txBox="1"/>
          <p:nvPr/>
        </p:nvSpPr>
        <p:spPr>
          <a:xfrm>
            <a:off x="5448240" y="76320"/>
            <a:ext cx="3567600" cy="3165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
        <p:nvSpPr>
          <p:cNvPr id="235" name="Google Shape;235;p28"/>
          <p:cNvSpPr txBox="1"/>
          <p:nvPr/>
        </p:nvSpPr>
        <p:spPr>
          <a:xfrm>
            <a:off x="232500" y="2106775"/>
            <a:ext cx="4551300" cy="2886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GB">
                <a:solidFill>
                  <a:srgbClr val="333333"/>
                </a:solidFill>
                <a:highlight>
                  <a:srgbClr val="FFFFFF"/>
                </a:highlight>
                <a:latin typeface="Share Tech"/>
                <a:ea typeface="Share Tech"/>
                <a:cs typeface="Share Tech"/>
                <a:sym typeface="Share Tech"/>
              </a:rPr>
              <a:t>There are different use cases describing the benefits of using open practices and collaboration. These often vary depending on the specific domain.</a:t>
            </a:r>
            <a:endParaRPr>
              <a:solidFill>
                <a:srgbClr val="333333"/>
              </a:solidFill>
              <a:highlight>
                <a:srgbClr val="FFFFFF"/>
              </a:highlight>
              <a:latin typeface="Share Tech"/>
              <a:ea typeface="Share Tech"/>
              <a:cs typeface="Share Tech"/>
              <a:sym typeface="Share Tech"/>
            </a:endParaRPr>
          </a:p>
          <a:p>
            <a:pPr marL="0" lvl="0" indent="0" algn="l" rtl="0">
              <a:lnSpc>
                <a:spcPct val="115000"/>
              </a:lnSpc>
              <a:spcBef>
                <a:spcPts val="800"/>
              </a:spcBef>
              <a:spcAft>
                <a:spcPts val="0"/>
              </a:spcAft>
              <a:buSzPts val="1100"/>
              <a:buNone/>
            </a:pPr>
            <a:r>
              <a:rPr lang="en-GB">
                <a:solidFill>
                  <a:srgbClr val="333333"/>
                </a:solidFill>
                <a:highlight>
                  <a:srgbClr val="FFFFFF"/>
                </a:highlight>
                <a:latin typeface="Share Tech"/>
                <a:ea typeface="Share Tech"/>
                <a:cs typeface="Share Tech"/>
                <a:sym typeface="Share Tech"/>
              </a:rPr>
              <a:t>Over the recent years, different research papers have described the benefits of different open practices, such as data sharing, open access publishing, open peer review et cetera.</a:t>
            </a:r>
            <a:endParaRPr>
              <a:solidFill>
                <a:srgbClr val="333333"/>
              </a:solidFill>
              <a:highlight>
                <a:srgbClr val="FFFFFF"/>
              </a:highlight>
              <a:latin typeface="Share Tech"/>
              <a:ea typeface="Share Tech"/>
              <a:cs typeface="Share Tech"/>
              <a:sym typeface="Share Tech"/>
            </a:endParaRPr>
          </a:p>
          <a:p>
            <a:pPr marL="0" lvl="0" indent="0" algn="l" rtl="0">
              <a:lnSpc>
                <a:spcPct val="115000"/>
              </a:lnSpc>
              <a:spcBef>
                <a:spcPts val="800"/>
              </a:spcBef>
              <a:spcAft>
                <a:spcPts val="0"/>
              </a:spcAft>
              <a:buSzPts val="1100"/>
              <a:buNone/>
            </a:pPr>
            <a:r>
              <a:rPr lang="en-GB">
                <a:solidFill>
                  <a:srgbClr val="333333"/>
                </a:solidFill>
                <a:highlight>
                  <a:srgbClr val="FFFFFF"/>
                </a:highlight>
                <a:latin typeface="Share Tech"/>
                <a:ea typeface="Share Tech"/>
                <a:cs typeface="Share Tech"/>
                <a:sym typeface="Share Tech"/>
              </a:rPr>
              <a:t>Moreover, there are different blogs and interviews describing the benefits (and difficulties) of open working to be found at local universities.</a:t>
            </a:r>
            <a:endParaRPr>
              <a:solidFill>
                <a:srgbClr val="333333"/>
              </a:solidFill>
              <a:highlight>
                <a:srgbClr val="FFFFFF"/>
              </a:highlight>
              <a:latin typeface="Share Tech"/>
              <a:ea typeface="Share Tech"/>
              <a:cs typeface="Share Tech"/>
              <a:sym typeface="Share Tech"/>
            </a:endParaRPr>
          </a:p>
          <a:p>
            <a:pPr marL="0" lvl="0" indent="0" algn="l" rtl="0">
              <a:lnSpc>
                <a:spcPct val="115000"/>
              </a:lnSpc>
              <a:spcBef>
                <a:spcPts val="800"/>
              </a:spcBef>
              <a:spcAft>
                <a:spcPts val="0"/>
              </a:spcAft>
              <a:buSzPts val="1100"/>
              <a:buNone/>
            </a:pPr>
            <a:endParaRPr>
              <a:solidFill>
                <a:srgbClr val="333333"/>
              </a:solidFill>
              <a:highlight>
                <a:srgbClr val="FFFFFF"/>
              </a:highlight>
              <a:latin typeface="Share Tech"/>
              <a:ea typeface="Share Tech"/>
              <a:cs typeface="Share Tech"/>
              <a:sym typeface="Share Tech"/>
            </a:endParaRPr>
          </a:p>
          <a:p>
            <a:pPr marL="0" lvl="0" indent="0" algn="l" rtl="0">
              <a:lnSpc>
                <a:spcPct val="115000"/>
              </a:lnSpc>
              <a:spcBef>
                <a:spcPts val="800"/>
              </a:spcBef>
              <a:spcAft>
                <a:spcPts val="0"/>
              </a:spcAft>
              <a:buSzPts val="1100"/>
              <a:buNone/>
            </a:pPr>
            <a:endParaRPr>
              <a:solidFill>
                <a:srgbClr val="333333"/>
              </a:solidFill>
              <a:highlight>
                <a:srgbClr val="FFFFFF"/>
              </a:highlight>
              <a:latin typeface="Share Tech"/>
              <a:ea typeface="Share Tech"/>
              <a:cs typeface="Share Tech"/>
              <a:sym typeface="Share Tech"/>
            </a:endParaRPr>
          </a:p>
          <a:p>
            <a:pPr marL="457200" lvl="0" indent="0" algn="l" rtl="0">
              <a:lnSpc>
                <a:spcPct val="115000"/>
              </a:lnSpc>
              <a:spcBef>
                <a:spcPts val="800"/>
              </a:spcBef>
              <a:spcAft>
                <a:spcPts val="0"/>
              </a:spcAft>
              <a:buNone/>
            </a:pPr>
            <a:endParaRPr sz="1150">
              <a:solidFill>
                <a:srgbClr val="333333"/>
              </a:solidFill>
              <a:highlight>
                <a:srgbClr val="FFFFFF"/>
              </a:highlight>
            </a:endParaRPr>
          </a:p>
          <a:p>
            <a:pPr marL="0" marR="0" lvl="0" indent="0" algn="l" rtl="0">
              <a:lnSpc>
                <a:spcPct val="100000"/>
              </a:lnSpc>
              <a:spcBef>
                <a:spcPts val="800"/>
              </a:spcBef>
              <a:spcAft>
                <a:spcPts val="0"/>
              </a:spcAft>
              <a:buNone/>
            </a:pPr>
            <a:endParaRPr sz="1600">
              <a:solidFill>
                <a:srgbClr val="333333"/>
              </a:solidFill>
              <a:latin typeface="Share Tech"/>
              <a:ea typeface="Share Tech"/>
              <a:cs typeface="Share Tech"/>
              <a:sym typeface="Share Tech"/>
            </a:endParaRPr>
          </a:p>
        </p:txBody>
      </p:sp>
      <p:sp>
        <p:nvSpPr>
          <p:cNvPr id="236" name="Google Shape;236;p28"/>
          <p:cNvSpPr txBox="1"/>
          <p:nvPr/>
        </p:nvSpPr>
        <p:spPr>
          <a:xfrm>
            <a:off x="4899325" y="1943575"/>
            <a:ext cx="4298700" cy="474600"/>
          </a:xfrm>
          <a:prstGeom prst="rect">
            <a:avLst/>
          </a:prstGeom>
          <a:noFill/>
          <a:ln>
            <a:noFill/>
          </a:ln>
        </p:spPr>
        <p:txBody>
          <a:bodyPr spcFirstLastPara="1" wrap="square" lIns="91425" tIns="91425" rIns="91425" bIns="91425" anchor="t" anchorCtr="0">
            <a:noAutofit/>
          </a:bodyPr>
          <a:lstStyle/>
          <a:p>
            <a:pPr marL="0" marR="0" lvl="0" indent="0" algn="l" rtl="0">
              <a:lnSpc>
                <a:spcPct val="55000"/>
              </a:lnSpc>
              <a:spcBef>
                <a:spcPts val="0"/>
              </a:spcBef>
              <a:spcAft>
                <a:spcPts val="0"/>
              </a:spcAft>
              <a:buNone/>
            </a:pPr>
            <a:r>
              <a:rPr lang="en-GB" sz="2000" b="1" i="0" u="none" strike="noStrike" cap="none">
                <a:solidFill>
                  <a:srgbClr val="000000"/>
                </a:solidFill>
                <a:latin typeface="Kalam"/>
                <a:ea typeface="Kalam"/>
                <a:cs typeface="Kalam"/>
                <a:sym typeface="Kalam"/>
              </a:rPr>
              <a:t>Recommended links</a:t>
            </a:r>
            <a:r>
              <a:rPr lang="en-GB" sz="4800" b="1" i="0" u="none" strike="noStrike" cap="none">
                <a:solidFill>
                  <a:srgbClr val="A6A6A6"/>
                </a:solidFill>
                <a:latin typeface="Share Tech"/>
                <a:ea typeface="Share Tech"/>
                <a:cs typeface="Share Tech"/>
                <a:sym typeface="Share Tech"/>
              </a:rPr>
              <a:t> </a:t>
            </a:r>
            <a:endParaRPr sz="4800" b="0" i="0" u="none" strike="noStrike" cap="none">
              <a:latin typeface="Arial"/>
              <a:ea typeface="Arial"/>
              <a:cs typeface="Arial"/>
              <a:sym typeface="Arial"/>
            </a:endParaRPr>
          </a:p>
        </p:txBody>
      </p:sp>
      <p:pic>
        <p:nvPicPr>
          <p:cNvPr id="237" name="Google Shape;237;p28"/>
          <p:cNvPicPr preferRelativeResize="0"/>
          <p:nvPr/>
        </p:nvPicPr>
        <p:blipFill rotWithShape="1">
          <a:blip r:embed="rId5">
            <a:alphaModFix/>
          </a:blip>
          <a:srcRect/>
          <a:stretch/>
        </p:blipFill>
        <p:spPr>
          <a:xfrm>
            <a:off x="4899326" y="2612280"/>
            <a:ext cx="218880" cy="199440"/>
          </a:xfrm>
          <a:prstGeom prst="rect">
            <a:avLst/>
          </a:prstGeom>
          <a:noFill/>
          <a:ln>
            <a:noFill/>
          </a:ln>
        </p:spPr>
      </p:pic>
      <p:pic>
        <p:nvPicPr>
          <p:cNvPr id="238" name="Google Shape;238;p28"/>
          <p:cNvPicPr preferRelativeResize="0"/>
          <p:nvPr/>
        </p:nvPicPr>
        <p:blipFill rotWithShape="1">
          <a:blip r:embed="rId5">
            <a:alphaModFix/>
          </a:blip>
          <a:srcRect/>
          <a:stretch/>
        </p:blipFill>
        <p:spPr>
          <a:xfrm>
            <a:off x="4899326" y="3101755"/>
            <a:ext cx="218880" cy="199440"/>
          </a:xfrm>
          <a:prstGeom prst="rect">
            <a:avLst/>
          </a:prstGeom>
          <a:noFill/>
          <a:ln>
            <a:noFill/>
          </a:ln>
        </p:spPr>
      </p:pic>
      <p:sp>
        <p:nvSpPr>
          <p:cNvPr id="239" name="Google Shape;239;p28"/>
          <p:cNvSpPr txBox="1"/>
          <p:nvPr/>
        </p:nvSpPr>
        <p:spPr>
          <a:xfrm>
            <a:off x="5160000" y="2499725"/>
            <a:ext cx="3444600" cy="233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u="sng">
                <a:solidFill>
                  <a:schemeClr val="hlink"/>
                </a:solidFill>
                <a:latin typeface="Share Tech"/>
                <a:ea typeface="Share Tech"/>
                <a:cs typeface="Share Tech"/>
                <a:sym typeface="Share Tech"/>
                <a:hlinkClick r:id="rId6"/>
              </a:rPr>
              <a:t>A Collection of Open Science Use Cases</a:t>
            </a:r>
            <a:endParaRPr>
              <a:latin typeface="Share Tech"/>
              <a:ea typeface="Share Tech"/>
              <a:cs typeface="Share Tech"/>
              <a:sym typeface="Share Tech"/>
            </a:endParaRPr>
          </a:p>
          <a:p>
            <a:pPr marL="0" lvl="0" indent="0" algn="l" rtl="0">
              <a:spcBef>
                <a:spcPts val="0"/>
              </a:spcBef>
              <a:spcAft>
                <a:spcPts val="0"/>
              </a:spcAft>
              <a:buNone/>
            </a:pPr>
            <a:endParaRPr>
              <a:latin typeface="Share Tech"/>
              <a:ea typeface="Share Tech"/>
              <a:cs typeface="Share Tech"/>
              <a:sym typeface="Share Tech"/>
            </a:endParaRPr>
          </a:p>
          <a:p>
            <a:pPr marL="0" lvl="0" indent="0" algn="l" rtl="0">
              <a:spcBef>
                <a:spcPts val="0"/>
              </a:spcBef>
              <a:spcAft>
                <a:spcPts val="0"/>
              </a:spcAft>
              <a:buNone/>
            </a:pPr>
            <a:r>
              <a:rPr lang="en-GB" u="sng">
                <a:solidFill>
                  <a:schemeClr val="hlink"/>
                </a:solidFill>
                <a:latin typeface="Share Tech"/>
                <a:ea typeface="Share Tech"/>
                <a:cs typeface="Share Tech"/>
                <a:sym typeface="Share Tech"/>
                <a:hlinkClick r:id="rId7"/>
              </a:rPr>
              <a:t>Profiles in Open and a list of  Scholarly research on the benefits of Open</a:t>
            </a:r>
            <a:endParaRPr>
              <a:latin typeface="Share Tech"/>
              <a:ea typeface="Share Tech"/>
              <a:cs typeface="Share Tech"/>
              <a:sym typeface="Share Tech"/>
            </a:endParaRPr>
          </a:p>
          <a:p>
            <a:pPr marL="0" lvl="0" indent="0" algn="l" rtl="0">
              <a:spcBef>
                <a:spcPts val="0"/>
              </a:spcBef>
              <a:spcAft>
                <a:spcPts val="0"/>
              </a:spcAft>
              <a:buNone/>
            </a:pPr>
            <a:endParaRPr>
              <a:latin typeface="Share Tech"/>
              <a:ea typeface="Share Tech"/>
              <a:cs typeface="Share Tech"/>
              <a:sym typeface="Share Tech"/>
            </a:endParaRPr>
          </a:p>
          <a:p>
            <a:pPr marL="0" lvl="0" indent="0" algn="l" rtl="0">
              <a:spcBef>
                <a:spcPts val="0"/>
              </a:spcBef>
              <a:spcAft>
                <a:spcPts val="0"/>
              </a:spcAft>
              <a:buNone/>
            </a:pPr>
            <a:r>
              <a:rPr lang="en-GB" u="sng">
                <a:solidFill>
                  <a:schemeClr val="hlink"/>
                </a:solidFill>
                <a:latin typeface="Share Tech"/>
                <a:ea typeface="Share Tech"/>
                <a:cs typeface="Share Tech"/>
                <a:sym typeface="Share Tech"/>
                <a:hlinkClick r:id="rId8"/>
              </a:rPr>
              <a:t>Openaccess.nl</a:t>
            </a:r>
            <a:endParaRPr>
              <a:latin typeface="Share Tech"/>
              <a:ea typeface="Share Tech"/>
              <a:cs typeface="Share Tech"/>
              <a:sym typeface="Share Tech"/>
            </a:endParaRPr>
          </a:p>
          <a:p>
            <a:pPr marL="0" lvl="0" indent="0" algn="l" rtl="0">
              <a:spcBef>
                <a:spcPts val="0"/>
              </a:spcBef>
              <a:spcAft>
                <a:spcPts val="0"/>
              </a:spcAft>
              <a:buNone/>
            </a:pPr>
            <a:endParaRPr>
              <a:latin typeface="Share Tech"/>
              <a:ea typeface="Share Tech"/>
              <a:cs typeface="Share Tech"/>
              <a:sym typeface="Share Tech"/>
            </a:endParaRPr>
          </a:p>
          <a:p>
            <a:pPr marL="0" lvl="0" indent="0" algn="l" rtl="0">
              <a:spcBef>
                <a:spcPts val="0"/>
              </a:spcBef>
              <a:spcAft>
                <a:spcPts val="0"/>
              </a:spcAft>
              <a:buNone/>
            </a:pPr>
            <a:r>
              <a:rPr lang="en-GB" u="sng">
                <a:solidFill>
                  <a:schemeClr val="hlink"/>
                </a:solidFill>
                <a:latin typeface="Share Tech"/>
                <a:ea typeface="Share Tech"/>
                <a:cs typeface="Share Tech"/>
                <a:sym typeface="Share Tech"/>
                <a:hlinkClick r:id="rId9"/>
              </a:rPr>
              <a:t>RDM stories UU</a:t>
            </a:r>
            <a:endParaRPr>
              <a:latin typeface="Share Tech"/>
              <a:ea typeface="Share Tech"/>
              <a:cs typeface="Share Tech"/>
              <a:sym typeface="Share Tech"/>
            </a:endParaRPr>
          </a:p>
          <a:p>
            <a:pPr marL="0" lvl="0" indent="0" algn="l" rtl="0">
              <a:spcBef>
                <a:spcPts val="0"/>
              </a:spcBef>
              <a:spcAft>
                <a:spcPts val="0"/>
              </a:spcAft>
              <a:buNone/>
            </a:pPr>
            <a:endParaRPr>
              <a:latin typeface="Share Tech"/>
              <a:ea typeface="Share Tech"/>
              <a:cs typeface="Share Tech"/>
              <a:sym typeface="Share Tech"/>
            </a:endParaRPr>
          </a:p>
          <a:p>
            <a:pPr marL="0" lvl="0" indent="0" algn="l" rtl="0">
              <a:spcBef>
                <a:spcPts val="0"/>
              </a:spcBef>
              <a:spcAft>
                <a:spcPts val="0"/>
              </a:spcAft>
              <a:buNone/>
            </a:pPr>
            <a:r>
              <a:rPr lang="en-GB" u="sng">
                <a:solidFill>
                  <a:schemeClr val="hlink"/>
                </a:solidFill>
                <a:highlight>
                  <a:srgbClr val="FFFFFF"/>
                </a:highlight>
                <a:latin typeface="Share Tech"/>
                <a:ea typeface="Share Tech"/>
                <a:cs typeface="Share Tech"/>
                <a:sym typeface="Share Tech"/>
                <a:hlinkClick r:id="rId10"/>
              </a:rPr>
              <a:t>Open working</a:t>
            </a:r>
            <a:r>
              <a:rPr lang="en-GB" u="sng">
                <a:solidFill>
                  <a:schemeClr val="hlink"/>
                </a:solidFill>
                <a:latin typeface="Share Tech"/>
                <a:ea typeface="Share Tech"/>
                <a:cs typeface="Share Tech"/>
                <a:sym typeface="Share Tech"/>
                <a:hlinkClick r:id="rId10"/>
              </a:rPr>
              <a:t> TUDelft</a:t>
            </a:r>
            <a:endParaRPr>
              <a:solidFill>
                <a:srgbClr val="3A87AD"/>
              </a:solidFill>
              <a:latin typeface="Share Tech"/>
              <a:ea typeface="Share Tech"/>
              <a:cs typeface="Share Tech"/>
              <a:sym typeface="Share Tech"/>
            </a:endParaRPr>
          </a:p>
        </p:txBody>
      </p:sp>
      <p:pic>
        <p:nvPicPr>
          <p:cNvPr id="240" name="Google Shape;240;p28"/>
          <p:cNvPicPr preferRelativeResize="0"/>
          <p:nvPr/>
        </p:nvPicPr>
        <p:blipFill rotWithShape="1">
          <a:blip r:embed="rId5">
            <a:alphaModFix/>
          </a:blip>
          <a:srcRect/>
          <a:stretch/>
        </p:blipFill>
        <p:spPr>
          <a:xfrm>
            <a:off x="4899326" y="3667430"/>
            <a:ext cx="218880" cy="199440"/>
          </a:xfrm>
          <a:prstGeom prst="rect">
            <a:avLst/>
          </a:prstGeom>
          <a:noFill/>
          <a:ln>
            <a:noFill/>
          </a:ln>
        </p:spPr>
      </p:pic>
      <p:pic>
        <p:nvPicPr>
          <p:cNvPr id="241" name="Google Shape;241;p28"/>
          <p:cNvPicPr preferRelativeResize="0"/>
          <p:nvPr/>
        </p:nvPicPr>
        <p:blipFill rotWithShape="1">
          <a:blip r:embed="rId5">
            <a:alphaModFix/>
          </a:blip>
          <a:srcRect/>
          <a:stretch/>
        </p:blipFill>
        <p:spPr>
          <a:xfrm>
            <a:off x="4899326" y="4537905"/>
            <a:ext cx="218880" cy="199440"/>
          </a:xfrm>
          <a:prstGeom prst="rect">
            <a:avLst/>
          </a:prstGeom>
          <a:noFill/>
          <a:ln>
            <a:noFill/>
          </a:ln>
        </p:spPr>
      </p:pic>
      <p:pic>
        <p:nvPicPr>
          <p:cNvPr id="242" name="Google Shape;242;p28"/>
          <p:cNvPicPr preferRelativeResize="0"/>
          <p:nvPr/>
        </p:nvPicPr>
        <p:blipFill rotWithShape="1">
          <a:blip r:embed="rId5">
            <a:alphaModFix/>
          </a:blip>
          <a:srcRect/>
          <a:stretch/>
        </p:blipFill>
        <p:spPr>
          <a:xfrm>
            <a:off x="4899326" y="4140768"/>
            <a:ext cx="218880" cy="19944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46"/>
        <p:cNvGrpSpPr/>
        <p:nvPr/>
      </p:nvGrpSpPr>
      <p:grpSpPr>
        <a:xfrm>
          <a:off x="0" y="0"/>
          <a:ext cx="0" cy="0"/>
          <a:chOff x="0" y="0"/>
          <a:chExt cx="0" cy="0"/>
        </a:xfrm>
      </p:grpSpPr>
      <p:pic>
        <p:nvPicPr>
          <p:cNvPr id="247" name="Google Shape;247;p29"/>
          <p:cNvPicPr preferRelativeResize="0"/>
          <p:nvPr/>
        </p:nvPicPr>
        <p:blipFill rotWithShape="1">
          <a:blip r:embed="rId3">
            <a:alphaModFix/>
          </a:blip>
          <a:srcRect/>
          <a:stretch/>
        </p:blipFill>
        <p:spPr>
          <a:xfrm>
            <a:off x="0" y="624240"/>
            <a:ext cx="9144000" cy="4047480"/>
          </a:xfrm>
          <a:prstGeom prst="rect">
            <a:avLst/>
          </a:prstGeom>
          <a:noFill/>
          <a:ln>
            <a:noFill/>
          </a:ln>
        </p:spPr>
      </p:pic>
      <p:sp>
        <p:nvSpPr>
          <p:cNvPr id="248" name="Google Shape;248;p29"/>
          <p:cNvSpPr txBox="1"/>
          <p:nvPr/>
        </p:nvSpPr>
        <p:spPr>
          <a:xfrm>
            <a:off x="2116800" y="1271160"/>
            <a:ext cx="6589440" cy="308844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Clr>
                <a:schemeClr val="dk1"/>
              </a:buClr>
              <a:buFont typeface="Arial"/>
              <a:buNone/>
            </a:pPr>
            <a:r>
              <a:rPr lang="en-GB" sz="6600" b="1">
                <a:solidFill>
                  <a:srgbClr val="A6A6A6"/>
                </a:solidFill>
                <a:latin typeface="Share Tech"/>
                <a:ea typeface="Share Tech"/>
                <a:cs typeface="Share Tech"/>
                <a:sym typeface="Share Tech"/>
              </a:rPr>
              <a:t>Who can help me?</a:t>
            </a:r>
            <a:endParaRPr sz="6600" b="0" i="0" u="none" strike="noStrike" cap="none">
              <a:latin typeface="Arial"/>
              <a:ea typeface="Arial"/>
              <a:cs typeface="Arial"/>
              <a:sym typeface="Arial"/>
            </a:endParaRPr>
          </a:p>
        </p:txBody>
      </p:sp>
      <p:sp>
        <p:nvSpPr>
          <p:cNvPr id="249" name="Google Shape;249;p29"/>
          <p:cNvSpPr txBox="1"/>
          <p:nvPr/>
        </p:nvSpPr>
        <p:spPr>
          <a:xfrm>
            <a:off x="6412680" y="3256200"/>
            <a:ext cx="2742480" cy="12560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3200" b="0" i="0" u="none" strike="noStrike" cap="none">
                <a:solidFill>
                  <a:srgbClr val="000000"/>
                </a:solidFill>
                <a:latin typeface="Share Tech"/>
                <a:ea typeface="Share Tech"/>
                <a:cs typeface="Share Tech"/>
                <a:sym typeface="Share Tech"/>
              </a:rPr>
              <a:t>/04</a:t>
            </a:r>
            <a:endParaRPr sz="13200" b="0" i="0" u="none" strike="noStrike" cap="none">
              <a:latin typeface="Arial"/>
              <a:ea typeface="Arial"/>
              <a:cs typeface="Arial"/>
              <a:sym typeface="Arial"/>
            </a:endParaRPr>
          </a:p>
        </p:txBody>
      </p:sp>
      <p:sp>
        <p:nvSpPr>
          <p:cNvPr id="250" name="Google Shape;250;p29"/>
          <p:cNvSpPr txBox="1"/>
          <p:nvPr/>
        </p:nvSpPr>
        <p:spPr>
          <a:xfrm>
            <a:off x="76320" y="0"/>
            <a:ext cx="2742480" cy="597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EEEEE"/>
                </a:solidFill>
                <a:latin typeface="Share Tech"/>
                <a:ea typeface="Share Tech"/>
                <a:cs typeface="Share Tech"/>
                <a:sym typeface="Share Tech"/>
              </a:rPr>
              <a:t>010203</a:t>
            </a:r>
            <a:r>
              <a:rPr lang="en-GB" sz="2600" b="0" i="0" u="none" strike="noStrike" cap="none">
                <a:solidFill>
                  <a:srgbClr val="000000"/>
                </a:solidFill>
                <a:latin typeface="Share Tech"/>
                <a:ea typeface="Share Tech"/>
                <a:cs typeface="Share Tech"/>
                <a:sym typeface="Share Tech"/>
              </a:rPr>
              <a:t>04</a:t>
            </a:r>
            <a:endParaRPr sz="2600" b="0" i="0" u="none" strike="noStrike" cap="none">
              <a:latin typeface="Arial"/>
              <a:ea typeface="Arial"/>
              <a:cs typeface="Arial"/>
              <a:sym typeface="Arial"/>
            </a:endParaRPr>
          </a:p>
        </p:txBody>
      </p:sp>
      <p:pic>
        <p:nvPicPr>
          <p:cNvPr id="251" name="Google Shape;251;p29"/>
          <p:cNvPicPr preferRelativeResize="0"/>
          <p:nvPr/>
        </p:nvPicPr>
        <p:blipFill rotWithShape="1">
          <a:blip r:embed="rId4">
            <a:alphaModFix/>
          </a:blip>
          <a:srcRect/>
          <a:stretch/>
        </p:blipFill>
        <p:spPr>
          <a:xfrm>
            <a:off x="1535760" y="1271160"/>
            <a:ext cx="545400" cy="703080"/>
          </a:xfrm>
          <a:prstGeom prst="rect">
            <a:avLst/>
          </a:prstGeom>
          <a:noFill/>
          <a:ln>
            <a:noFill/>
          </a:ln>
        </p:spPr>
      </p:pic>
      <p:pic>
        <p:nvPicPr>
          <p:cNvPr id="252" name="Google Shape;252;p29"/>
          <p:cNvPicPr preferRelativeResize="0"/>
          <p:nvPr/>
        </p:nvPicPr>
        <p:blipFill rotWithShape="1">
          <a:blip r:embed="rId5">
            <a:alphaModFix/>
          </a:blip>
          <a:srcRect/>
          <a:stretch/>
        </p:blipFill>
        <p:spPr>
          <a:xfrm>
            <a:off x="190800" y="4430520"/>
            <a:ext cx="970200" cy="534240"/>
          </a:xfrm>
          <a:prstGeom prst="rect">
            <a:avLst/>
          </a:prstGeom>
          <a:noFill/>
          <a:ln>
            <a:noFill/>
          </a:ln>
        </p:spPr>
      </p:pic>
      <p:cxnSp>
        <p:nvCxnSpPr>
          <p:cNvPr id="253" name="Google Shape;253;p29"/>
          <p:cNvCxnSpPr/>
          <p:nvPr/>
        </p:nvCxnSpPr>
        <p:spPr>
          <a:xfrm>
            <a:off x="6165000" y="449280"/>
            <a:ext cx="2760120" cy="360"/>
          </a:xfrm>
          <a:prstGeom prst="straightConnector1">
            <a:avLst/>
          </a:prstGeom>
          <a:noFill/>
          <a:ln w="38150" cap="flat" cmpd="sng">
            <a:solidFill>
              <a:srgbClr val="000000"/>
            </a:solidFill>
            <a:prstDash val="solid"/>
            <a:round/>
            <a:headEnd type="none" w="sm" len="sm"/>
            <a:tailEnd type="none" w="sm" len="sm"/>
          </a:ln>
        </p:spPr>
      </p:cxnSp>
      <p:sp>
        <p:nvSpPr>
          <p:cNvPr id="254" name="Google Shape;254;p29"/>
          <p:cNvSpPr txBox="1"/>
          <p:nvPr/>
        </p:nvSpPr>
        <p:spPr>
          <a:xfrm>
            <a:off x="5448240" y="76320"/>
            <a:ext cx="3567600" cy="3164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8"/>
        <p:cNvGrpSpPr/>
        <p:nvPr/>
      </p:nvGrpSpPr>
      <p:grpSpPr>
        <a:xfrm>
          <a:off x="0" y="0"/>
          <a:ext cx="0" cy="0"/>
          <a:chOff x="0" y="0"/>
          <a:chExt cx="0" cy="0"/>
        </a:xfrm>
      </p:grpSpPr>
      <p:pic>
        <p:nvPicPr>
          <p:cNvPr id="259" name="Google Shape;259;p30"/>
          <p:cNvPicPr preferRelativeResize="0"/>
          <p:nvPr/>
        </p:nvPicPr>
        <p:blipFill rotWithShape="1">
          <a:blip r:embed="rId3">
            <a:alphaModFix/>
          </a:blip>
          <a:srcRect/>
          <a:stretch/>
        </p:blipFill>
        <p:spPr>
          <a:xfrm>
            <a:off x="6891480" y="3412080"/>
            <a:ext cx="2164320" cy="1731240"/>
          </a:xfrm>
          <a:prstGeom prst="rect">
            <a:avLst/>
          </a:prstGeom>
          <a:noFill/>
          <a:ln>
            <a:noFill/>
          </a:ln>
        </p:spPr>
      </p:pic>
      <p:pic>
        <p:nvPicPr>
          <p:cNvPr id="260" name="Google Shape;260;p30"/>
          <p:cNvPicPr preferRelativeResize="0"/>
          <p:nvPr/>
        </p:nvPicPr>
        <p:blipFill rotWithShape="1">
          <a:blip r:embed="rId4">
            <a:alphaModFix/>
          </a:blip>
          <a:srcRect/>
          <a:stretch/>
        </p:blipFill>
        <p:spPr>
          <a:xfrm>
            <a:off x="0" y="624240"/>
            <a:ext cx="9144000" cy="2097360"/>
          </a:xfrm>
          <a:prstGeom prst="rect">
            <a:avLst/>
          </a:prstGeom>
          <a:noFill/>
          <a:ln>
            <a:noFill/>
          </a:ln>
        </p:spPr>
      </p:pic>
      <p:pic>
        <p:nvPicPr>
          <p:cNvPr id="261" name="Google Shape;261;p30"/>
          <p:cNvPicPr preferRelativeResize="0"/>
          <p:nvPr/>
        </p:nvPicPr>
        <p:blipFill rotWithShape="1">
          <a:blip r:embed="rId5">
            <a:alphaModFix/>
          </a:blip>
          <a:srcRect/>
          <a:stretch/>
        </p:blipFill>
        <p:spPr>
          <a:xfrm>
            <a:off x="343080" y="1249920"/>
            <a:ext cx="573480" cy="962280"/>
          </a:xfrm>
          <a:prstGeom prst="rect">
            <a:avLst/>
          </a:prstGeom>
          <a:noFill/>
          <a:ln>
            <a:noFill/>
          </a:ln>
        </p:spPr>
      </p:pic>
      <p:cxnSp>
        <p:nvCxnSpPr>
          <p:cNvPr id="262" name="Google Shape;262;p30"/>
          <p:cNvCxnSpPr/>
          <p:nvPr/>
        </p:nvCxnSpPr>
        <p:spPr>
          <a:xfrm>
            <a:off x="6165000" y="449280"/>
            <a:ext cx="2760000" cy="300"/>
          </a:xfrm>
          <a:prstGeom prst="straightConnector1">
            <a:avLst/>
          </a:prstGeom>
          <a:noFill/>
          <a:ln w="38150" cap="flat" cmpd="sng">
            <a:solidFill>
              <a:srgbClr val="000000"/>
            </a:solidFill>
            <a:prstDash val="solid"/>
            <a:round/>
            <a:headEnd type="none" w="sm" len="sm"/>
            <a:tailEnd type="none" w="sm" len="sm"/>
          </a:ln>
        </p:spPr>
      </p:cxnSp>
      <p:sp>
        <p:nvSpPr>
          <p:cNvPr id="263" name="Google Shape;263;p30"/>
          <p:cNvSpPr txBox="1"/>
          <p:nvPr/>
        </p:nvSpPr>
        <p:spPr>
          <a:xfrm>
            <a:off x="5448240" y="76320"/>
            <a:ext cx="3567600" cy="3165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
        <p:nvSpPr>
          <p:cNvPr id="264" name="Google Shape;264;p30"/>
          <p:cNvSpPr txBox="1"/>
          <p:nvPr/>
        </p:nvSpPr>
        <p:spPr>
          <a:xfrm>
            <a:off x="211875" y="2748550"/>
            <a:ext cx="5428200" cy="213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Share Tech"/>
              <a:ea typeface="Share Tech"/>
              <a:cs typeface="Share Tech"/>
              <a:sym typeface="Share Tech"/>
            </a:endParaRPr>
          </a:p>
          <a:p>
            <a:pPr marL="0" lvl="0" indent="0" algn="l" rtl="0">
              <a:spcBef>
                <a:spcPts val="0"/>
              </a:spcBef>
              <a:spcAft>
                <a:spcPts val="0"/>
              </a:spcAft>
              <a:buNone/>
            </a:pPr>
            <a:endParaRPr>
              <a:latin typeface="Share Tech"/>
              <a:ea typeface="Share Tech"/>
              <a:cs typeface="Share Tech"/>
              <a:sym typeface="Share Tech"/>
            </a:endParaRPr>
          </a:p>
          <a:p>
            <a:pPr marL="0" lvl="0" indent="0" algn="l" rtl="0">
              <a:spcBef>
                <a:spcPts val="0"/>
              </a:spcBef>
              <a:spcAft>
                <a:spcPts val="0"/>
              </a:spcAft>
              <a:buNone/>
            </a:pPr>
            <a:r>
              <a:rPr lang="en-GB">
                <a:latin typeface="Share Tech"/>
                <a:ea typeface="Share Tech"/>
                <a:cs typeface="Share Tech"/>
                <a:sym typeface="Share Tech"/>
              </a:rPr>
              <a:t>Next to local Open Science Programmes, there are local help desks for, for instance, Research Data Management.</a:t>
            </a:r>
            <a:endParaRPr>
              <a:latin typeface="Share Tech"/>
              <a:ea typeface="Share Tech"/>
              <a:cs typeface="Share Tech"/>
              <a:sym typeface="Share Tech"/>
            </a:endParaRPr>
          </a:p>
          <a:p>
            <a:pPr marL="0" lvl="0" indent="0" algn="l" rtl="0">
              <a:spcBef>
                <a:spcPts val="0"/>
              </a:spcBef>
              <a:spcAft>
                <a:spcPts val="0"/>
              </a:spcAft>
              <a:buNone/>
            </a:pPr>
            <a:r>
              <a:rPr lang="en-GB">
                <a:latin typeface="Share Tech"/>
                <a:ea typeface="Share Tech"/>
                <a:cs typeface="Share Tech"/>
                <a:sym typeface="Share Tech"/>
              </a:rPr>
              <a:t> </a:t>
            </a:r>
            <a:endParaRPr>
              <a:latin typeface="Share Tech"/>
              <a:ea typeface="Share Tech"/>
              <a:cs typeface="Share Tech"/>
              <a:sym typeface="Share Tech"/>
            </a:endParaRPr>
          </a:p>
          <a:p>
            <a:pPr marL="0" lvl="0" indent="0" algn="l" rtl="0">
              <a:spcBef>
                <a:spcPts val="0"/>
              </a:spcBef>
              <a:spcAft>
                <a:spcPts val="0"/>
              </a:spcAft>
              <a:buNone/>
            </a:pPr>
            <a:r>
              <a:rPr lang="en-GB">
                <a:latin typeface="Share Tech"/>
                <a:ea typeface="Share Tech"/>
                <a:cs typeface="Share Tech"/>
                <a:sym typeface="Share Tech"/>
              </a:rPr>
              <a:t>Data stewards can help researchers with practical questions.</a:t>
            </a:r>
            <a:endParaRPr>
              <a:latin typeface="Share Tech"/>
              <a:ea typeface="Share Tech"/>
              <a:cs typeface="Share Tech"/>
              <a:sym typeface="Share Tech"/>
            </a:endParaRPr>
          </a:p>
          <a:p>
            <a:pPr marL="0" lvl="0" indent="0" algn="l" rtl="0">
              <a:spcBef>
                <a:spcPts val="0"/>
              </a:spcBef>
              <a:spcAft>
                <a:spcPts val="0"/>
              </a:spcAft>
              <a:buNone/>
            </a:pPr>
            <a:r>
              <a:rPr lang="en-GB">
                <a:latin typeface="Share Tech"/>
                <a:ea typeface="Share Tech"/>
                <a:cs typeface="Share Tech"/>
                <a:sym typeface="Share Tech"/>
              </a:rPr>
              <a:t>Depending on your local institution your can often find them located at faculties or centrally at the library.</a:t>
            </a:r>
            <a:endParaRPr>
              <a:latin typeface="Share Tech"/>
              <a:ea typeface="Share Tech"/>
              <a:cs typeface="Share Tech"/>
              <a:sym typeface="Share Tech"/>
            </a:endParaRPr>
          </a:p>
          <a:p>
            <a:pPr marL="0" lvl="0" indent="0" algn="l" rtl="0">
              <a:spcBef>
                <a:spcPts val="0"/>
              </a:spcBef>
              <a:spcAft>
                <a:spcPts val="0"/>
              </a:spcAft>
              <a:buNone/>
            </a:pPr>
            <a:endParaRPr sz="1500">
              <a:solidFill>
                <a:schemeClr val="dk1"/>
              </a:solidFill>
              <a:latin typeface="Share Tech"/>
              <a:ea typeface="Share Tech"/>
              <a:cs typeface="Share Tech"/>
              <a:sym typeface="Share Tech"/>
            </a:endParaRPr>
          </a:p>
        </p:txBody>
      </p:sp>
      <p:sp>
        <p:nvSpPr>
          <p:cNvPr id="265" name="Google Shape;265;p30"/>
          <p:cNvSpPr txBox="1"/>
          <p:nvPr/>
        </p:nvSpPr>
        <p:spPr>
          <a:xfrm>
            <a:off x="76320" y="0"/>
            <a:ext cx="2742600" cy="59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EEEEE"/>
                </a:solidFill>
                <a:latin typeface="Share Tech"/>
                <a:ea typeface="Share Tech"/>
                <a:cs typeface="Share Tech"/>
                <a:sym typeface="Share Tech"/>
              </a:rPr>
              <a:t>010203</a:t>
            </a:r>
            <a:r>
              <a:rPr lang="en-GB" sz="2600" b="0" i="0" u="none" strike="noStrike" cap="none">
                <a:solidFill>
                  <a:srgbClr val="000000"/>
                </a:solidFill>
                <a:latin typeface="Share Tech"/>
                <a:ea typeface="Share Tech"/>
                <a:cs typeface="Share Tech"/>
                <a:sym typeface="Share Tech"/>
              </a:rPr>
              <a:t>04</a:t>
            </a:r>
            <a:endParaRPr sz="2600" b="0" i="0" u="none" strike="noStrike" cap="none">
              <a:latin typeface="Arial"/>
              <a:ea typeface="Arial"/>
              <a:cs typeface="Arial"/>
              <a:sym typeface="Arial"/>
            </a:endParaRPr>
          </a:p>
        </p:txBody>
      </p:sp>
      <p:sp>
        <p:nvSpPr>
          <p:cNvPr id="266" name="Google Shape;266;p30"/>
          <p:cNvSpPr txBox="1"/>
          <p:nvPr/>
        </p:nvSpPr>
        <p:spPr>
          <a:xfrm>
            <a:off x="1280575" y="1330863"/>
            <a:ext cx="63129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b="1">
                <a:solidFill>
                  <a:schemeClr val="dk1"/>
                </a:solidFill>
                <a:latin typeface="Kalam"/>
                <a:ea typeface="Kalam"/>
                <a:cs typeface="Kalam"/>
                <a:sym typeface="Kalam"/>
              </a:rPr>
              <a:t>‘More and more universities have an Open Science Programme’</a:t>
            </a:r>
            <a:endParaRPr sz="2000" b="1">
              <a:latin typeface="Kalam"/>
              <a:ea typeface="Kalam"/>
              <a:cs typeface="Kalam"/>
              <a:sym typeface="Kala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0"/>
        <p:cNvGrpSpPr/>
        <p:nvPr/>
      </p:nvGrpSpPr>
      <p:grpSpPr>
        <a:xfrm>
          <a:off x="0" y="0"/>
          <a:ext cx="0" cy="0"/>
          <a:chOff x="0" y="0"/>
          <a:chExt cx="0" cy="0"/>
        </a:xfrm>
      </p:grpSpPr>
      <p:pic>
        <p:nvPicPr>
          <p:cNvPr id="271" name="Google Shape;271;p31"/>
          <p:cNvPicPr preferRelativeResize="0"/>
          <p:nvPr/>
        </p:nvPicPr>
        <p:blipFill rotWithShape="1">
          <a:blip r:embed="rId3">
            <a:alphaModFix/>
          </a:blip>
          <a:srcRect b="55824"/>
          <a:stretch/>
        </p:blipFill>
        <p:spPr>
          <a:xfrm>
            <a:off x="0" y="624250"/>
            <a:ext cx="9144000" cy="926512"/>
          </a:xfrm>
          <a:prstGeom prst="rect">
            <a:avLst/>
          </a:prstGeom>
          <a:noFill/>
          <a:ln>
            <a:noFill/>
          </a:ln>
        </p:spPr>
      </p:pic>
      <p:cxnSp>
        <p:nvCxnSpPr>
          <p:cNvPr id="272" name="Google Shape;272;p31"/>
          <p:cNvCxnSpPr/>
          <p:nvPr/>
        </p:nvCxnSpPr>
        <p:spPr>
          <a:xfrm>
            <a:off x="6165000" y="449280"/>
            <a:ext cx="2760000" cy="300"/>
          </a:xfrm>
          <a:prstGeom prst="straightConnector1">
            <a:avLst/>
          </a:prstGeom>
          <a:noFill/>
          <a:ln w="38150" cap="flat" cmpd="sng">
            <a:solidFill>
              <a:srgbClr val="000000"/>
            </a:solidFill>
            <a:prstDash val="solid"/>
            <a:round/>
            <a:headEnd type="none" w="sm" len="sm"/>
            <a:tailEnd type="none" w="sm" len="sm"/>
          </a:ln>
        </p:spPr>
      </p:cxnSp>
      <p:sp>
        <p:nvSpPr>
          <p:cNvPr id="273" name="Google Shape;273;p31"/>
          <p:cNvSpPr txBox="1"/>
          <p:nvPr/>
        </p:nvSpPr>
        <p:spPr>
          <a:xfrm>
            <a:off x="5448240" y="76320"/>
            <a:ext cx="3567600" cy="3165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800" b="0" i="0" u="none" strike="noStrike" cap="none">
                <a:solidFill>
                  <a:srgbClr val="000000"/>
                </a:solidFill>
                <a:latin typeface="Share Tech"/>
                <a:ea typeface="Share Tech"/>
                <a:cs typeface="Share Tech"/>
                <a:sym typeface="Share Tech"/>
              </a:rPr>
              <a:t>A FIRST INTRO TO OPEN SCIENCE</a:t>
            </a:r>
            <a:endParaRPr sz="1800" b="0" i="0" u="none" strike="noStrike" cap="none">
              <a:latin typeface="Arial"/>
              <a:ea typeface="Arial"/>
              <a:cs typeface="Arial"/>
              <a:sym typeface="Arial"/>
            </a:endParaRPr>
          </a:p>
        </p:txBody>
      </p:sp>
      <p:sp>
        <p:nvSpPr>
          <p:cNvPr id="274" name="Google Shape;274;p31"/>
          <p:cNvSpPr txBox="1"/>
          <p:nvPr/>
        </p:nvSpPr>
        <p:spPr>
          <a:xfrm>
            <a:off x="125100" y="1849950"/>
            <a:ext cx="2950800" cy="431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Share Tech"/>
              <a:ea typeface="Share Tech"/>
              <a:cs typeface="Share Tech"/>
              <a:sym typeface="Share Tech"/>
            </a:endParaRPr>
          </a:p>
          <a:p>
            <a:pPr marL="0" lvl="0" indent="0" algn="l" rtl="0">
              <a:spcBef>
                <a:spcPts val="0"/>
              </a:spcBef>
              <a:spcAft>
                <a:spcPts val="0"/>
              </a:spcAft>
              <a:buNone/>
            </a:pPr>
            <a:endParaRPr>
              <a:latin typeface="Share Tech"/>
              <a:ea typeface="Share Tech"/>
              <a:cs typeface="Share Tech"/>
              <a:sym typeface="Share Tech"/>
            </a:endParaRPr>
          </a:p>
          <a:p>
            <a:pPr marL="0" lvl="0" indent="0" algn="l" rtl="0">
              <a:spcBef>
                <a:spcPts val="0"/>
              </a:spcBef>
              <a:spcAft>
                <a:spcPts val="0"/>
              </a:spcAft>
              <a:buNone/>
            </a:pPr>
            <a:r>
              <a:rPr lang="en-GB">
                <a:latin typeface="Share Tech"/>
                <a:ea typeface="Share Tech"/>
                <a:cs typeface="Share Tech"/>
                <a:sym typeface="Share Tech"/>
              </a:rPr>
              <a:t>Next to that, almost all universities in the Netherlands als have an Open Science Community: a </a:t>
            </a:r>
            <a:r>
              <a:rPr lang="en-GB">
                <a:highlight>
                  <a:srgbClr val="FFFFFF"/>
                </a:highlight>
                <a:latin typeface="Share Tech"/>
                <a:ea typeface="Share Tech"/>
                <a:cs typeface="Share Tech"/>
                <a:sym typeface="Share Tech"/>
              </a:rPr>
              <a:t>local, bottom-up learning community comprising members of various scientific disciplines and career stages.  </a:t>
            </a:r>
            <a:endParaRPr>
              <a:highlight>
                <a:srgbClr val="FFFFFF"/>
              </a:highlight>
              <a:latin typeface="Share Tech"/>
              <a:ea typeface="Share Tech"/>
              <a:cs typeface="Share Tech"/>
              <a:sym typeface="Share Tech"/>
            </a:endParaRPr>
          </a:p>
          <a:p>
            <a:pPr marL="0" lvl="0" indent="0" algn="l" rtl="0">
              <a:spcBef>
                <a:spcPts val="0"/>
              </a:spcBef>
              <a:spcAft>
                <a:spcPts val="0"/>
              </a:spcAft>
              <a:buNone/>
            </a:pPr>
            <a:endParaRPr>
              <a:highlight>
                <a:srgbClr val="FFFFFF"/>
              </a:highlight>
              <a:latin typeface="Share Tech"/>
              <a:ea typeface="Share Tech"/>
              <a:cs typeface="Share Tech"/>
              <a:sym typeface="Share Tech"/>
            </a:endParaRPr>
          </a:p>
          <a:p>
            <a:pPr marL="0" lvl="0" indent="0" algn="l" rtl="0">
              <a:spcBef>
                <a:spcPts val="0"/>
              </a:spcBef>
              <a:spcAft>
                <a:spcPts val="0"/>
              </a:spcAft>
              <a:buNone/>
            </a:pPr>
            <a:r>
              <a:rPr lang="en-GB">
                <a:highlight>
                  <a:srgbClr val="FFFFFF"/>
                </a:highlight>
                <a:latin typeface="Share Tech"/>
                <a:ea typeface="Share Tech"/>
                <a:cs typeface="Share Tech"/>
                <a:sym typeface="Share Tech"/>
              </a:rPr>
              <a:t>See the </a:t>
            </a:r>
            <a:r>
              <a:rPr lang="en-GB" u="sng">
                <a:solidFill>
                  <a:schemeClr val="hlink"/>
                </a:solidFill>
                <a:highlight>
                  <a:srgbClr val="FFFFFF"/>
                </a:highlight>
                <a:latin typeface="Share Tech"/>
                <a:ea typeface="Share Tech"/>
                <a:cs typeface="Share Tech"/>
                <a:sym typeface="Share Tech"/>
                <a:hlinkClick r:id="rId4"/>
              </a:rPr>
              <a:t>International Network of Open Science Communities</a:t>
            </a:r>
            <a:r>
              <a:rPr lang="en-GB">
                <a:highlight>
                  <a:srgbClr val="FFFFFF"/>
                </a:highlight>
                <a:latin typeface="Share Tech"/>
                <a:ea typeface="Share Tech"/>
                <a:cs typeface="Share Tech"/>
                <a:sym typeface="Share Tech"/>
              </a:rPr>
              <a:t> for your local OSC.</a:t>
            </a:r>
            <a:endParaRPr>
              <a:highlight>
                <a:srgbClr val="FFFFFF"/>
              </a:highlight>
              <a:latin typeface="Share Tech"/>
              <a:ea typeface="Share Tech"/>
              <a:cs typeface="Share Tech"/>
              <a:sym typeface="Share Tech"/>
            </a:endParaRPr>
          </a:p>
          <a:p>
            <a:pPr marL="0" lvl="0" indent="0" algn="l" rtl="0">
              <a:lnSpc>
                <a:spcPct val="115000"/>
              </a:lnSpc>
              <a:spcBef>
                <a:spcPts val="0"/>
              </a:spcBef>
              <a:spcAft>
                <a:spcPts val="0"/>
              </a:spcAft>
              <a:buClr>
                <a:schemeClr val="dk1"/>
              </a:buClr>
              <a:buSzPts val="1100"/>
              <a:buFont typeface="Arial"/>
              <a:buNone/>
            </a:pPr>
            <a:endParaRPr>
              <a:solidFill>
                <a:srgbClr val="02225C"/>
              </a:solidFill>
              <a:highlight>
                <a:srgbClr val="FFFFFF"/>
              </a:highlight>
            </a:endParaRPr>
          </a:p>
          <a:p>
            <a:pPr marL="0" lvl="0" indent="0" algn="l" rtl="0">
              <a:lnSpc>
                <a:spcPct val="115000"/>
              </a:lnSpc>
              <a:spcBef>
                <a:spcPts val="2300"/>
              </a:spcBef>
              <a:spcAft>
                <a:spcPts val="0"/>
              </a:spcAft>
              <a:buClr>
                <a:schemeClr val="dk1"/>
              </a:buClr>
              <a:buSzPts val="1100"/>
              <a:buFont typeface="Arial"/>
              <a:buNone/>
            </a:pPr>
            <a:endParaRPr>
              <a:solidFill>
                <a:srgbClr val="02225C"/>
              </a:solidFill>
              <a:highlight>
                <a:srgbClr val="FFFFFF"/>
              </a:highlight>
            </a:endParaRPr>
          </a:p>
          <a:p>
            <a:pPr marL="0" lvl="0" indent="0" algn="l" rtl="0">
              <a:spcBef>
                <a:spcPts val="2300"/>
              </a:spcBef>
              <a:spcAft>
                <a:spcPts val="0"/>
              </a:spcAft>
              <a:buNone/>
            </a:pPr>
            <a:endParaRPr sz="1500">
              <a:solidFill>
                <a:schemeClr val="dk1"/>
              </a:solidFill>
              <a:latin typeface="Share Tech"/>
              <a:ea typeface="Share Tech"/>
              <a:cs typeface="Share Tech"/>
              <a:sym typeface="Share Tech"/>
            </a:endParaRPr>
          </a:p>
          <a:p>
            <a:pPr marL="0" lvl="0" indent="0" algn="l" rtl="0">
              <a:spcBef>
                <a:spcPts val="0"/>
              </a:spcBef>
              <a:spcAft>
                <a:spcPts val="0"/>
              </a:spcAft>
              <a:buNone/>
            </a:pPr>
            <a:endParaRPr sz="1500">
              <a:solidFill>
                <a:schemeClr val="dk1"/>
              </a:solidFill>
              <a:latin typeface="Share Tech"/>
              <a:ea typeface="Share Tech"/>
              <a:cs typeface="Share Tech"/>
              <a:sym typeface="Share Tech"/>
            </a:endParaRPr>
          </a:p>
        </p:txBody>
      </p:sp>
      <p:sp>
        <p:nvSpPr>
          <p:cNvPr id="275" name="Google Shape;275;p31"/>
          <p:cNvSpPr txBox="1"/>
          <p:nvPr/>
        </p:nvSpPr>
        <p:spPr>
          <a:xfrm>
            <a:off x="76320" y="0"/>
            <a:ext cx="2742600" cy="59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600" b="0" i="0" u="none" strike="noStrike" cap="none">
                <a:solidFill>
                  <a:srgbClr val="000000"/>
                </a:solidFill>
                <a:latin typeface="Share Tech"/>
                <a:ea typeface="Share Tech"/>
                <a:cs typeface="Share Tech"/>
                <a:sym typeface="Share Tech"/>
              </a:rPr>
              <a:t>/</a:t>
            </a:r>
            <a:r>
              <a:rPr lang="en-GB" sz="2600" b="0" i="0" u="none" strike="noStrike" cap="none">
                <a:solidFill>
                  <a:srgbClr val="EEEEEE"/>
                </a:solidFill>
                <a:latin typeface="Share Tech"/>
                <a:ea typeface="Share Tech"/>
                <a:cs typeface="Share Tech"/>
                <a:sym typeface="Share Tech"/>
              </a:rPr>
              <a:t>010203</a:t>
            </a:r>
            <a:r>
              <a:rPr lang="en-GB" sz="2600" b="0" i="0" u="none" strike="noStrike" cap="none">
                <a:solidFill>
                  <a:srgbClr val="000000"/>
                </a:solidFill>
                <a:latin typeface="Share Tech"/>
                <a:ea typeface="Share Tech"/>
                <a:cs typeface="Share Tech"/>
                <a:sym typeface="Share Tech"/>
              </a:rPr>
              <a:t>04</a:t>
            </a:r>
            <a:endParaRPr sz="2600" b="0" i="0" u="none" strike="noStrike" cap="none">
              <a:latin typeface="Arial"/>
              <a:ea typeface="Arial"/>
              <a:cs typeface="Arial"/>
              <a:sym typeface="Arial"/>
            </a:endParaRPr>
          </a:p>
        </p:txBody>
      </p:sp>
      <p:pic>
        <p:nvPicPr>
          <p:cNvPr id="276" name="Google Shape;276;p31"/>
          <p:cNvPicPr preferRelativeResize="0"/>
          <p:nvPr/>
        </p:nvPicPr>
        <p:blipFill>
          <a:blip r:embed="rId5">
            <a:alphaModFix/>
          </a:blip>
          <a:stretch>
            <a:fillRect/>
          </a:stretch>
        </p:blipFill>
        <p:spPr>
          <a:xfrm>
            <a:off x="2971325" y="1587900"/>
            <a:ext cx="6193524" cy="34094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0"/>
        <p:cNvGrpSpPr/>
        <p:nvPr/>
      </p:nvGrpSpPr>
      <p:grpSpPr>
        <a:xfrm>
          <a:off x="0" y="0"/>
          <a:ext cx="0" cy="0"/>
          <a:chOff x="0" y="0"/>
          <a:chExt cx="0" cy="0"/>
        </a:xfrm>
      </p:grpSpPr>
      <p:sp>
        <p:nvSpPr>
          <p:cNvPr id="281" name="Google Shape;281;p32"/>
          <p:cNvSpPr/>
          <p:nvPr/>
        </p:nvSpPr>
        <p:spPr>
          <a:xfrm>
            <a:off x="0" y="0"/>
            <a:ext cx="9144000" cy="5143320"/>
          </a:xfrm>
          <a:custGeom>
            <a:avLst/>
            <a:gdLst/>
            <a:ahLst/>
            <a:cxnLst/>
            <a:rect l="l" t="t" r="r" b="b"/>
            <a:pathLst>
              <a:path w="21600" h="21600" extrusionOk="0">
                <a:moveTo>
                  <a:pt x="0" y="0"/>
                </a:moveTo>
                <a:lnTo>
                  <a:pt x="21600" y="0"/>
                </a:lnTo>
                <a:lnTo>
                  <a:pt x="21600" y="21600"/>
                </a:lnTo>
                <a:lnTo>
                  <a:pt x="0" y="21600"/>
                </a:lnTo>
                <a:close/>
              </a:path>
            </a:pathLst>
          </a:custGeom>
          <a:solidFill>
            <a:srgbClr val="EC7004"/>
          </a:solidFill>
          <a:ln>
            <a:noFill/>
          </a:ln>
        </p:spPr>
      </p:sp>
      <p:pic>
        <p:nvPicPr>
          <p:cNvPr id="282" name="Google Shape;282;p32"/>
          <p:cNvPicPr preferRelativeResize="0"/>
          <p:nvPr/>
        </p:nvPicPr>
        <p:blipFill rotWithShape="1">
          <a:blip r:embed="rId3">
            <a:alphaModFix/>
          </a:blip>
          <a:srcRect/>
          <a:stretch/>
        </p:blipFill>
        <p:spPr>
          <a:xfrm>
            <a:off x="0" y="624240"/>
            <a:ext cx="9144000" cy="4047480"/>
          </a:xfrm>
          <a:prstGeom prst="rect">
            <a:avLst/>
          </a:prstGeom>
          <a:noFill/>
          <a:ln>
            <a:noFill/>
          </a:ln>
        </p:spPr>
      </p:pic>
      <p:sp>
        <p:nvSpPr>
          <p:cNvPr id="283" name="Google Shape;283;p32"/>
          <p:cNvSpPr txBox="1"/>
          <p:nvPr/>
        </p:nvSpPr>
        <p:spPr>
          <a:xfrm>
            <a:off x="1461240" y="539760"/>
            <a:ext cx="6711000" cy="3454200"/>
          </a:xfrm>
          <a:prstGeom prst="rect">
            <a:avLst/>
          </a:prstGeom>
          <a:noFill/>
          <a:ln>
            <a:noFill/>
          </a:ln>
        </p:spPr>
        <p:txBody>
          <a:bodyPr spcFirstLastPara="1" wrap="square" lIns="91425" tIns="91425" rIns="91425" bIns="91425" anchor="t" anchorCtr="0">
            <a:noAutofit/>
          </a:bodyPr>
          <a:lstStyle/>
          <a:p>
            <a:pPr marL="0" marR="0" lvl="0" indent="0" algn="l" rtl="0">
              <a:lnSpc>
                <a:spcPct val="70000"/>
              </a:lnSpc>
              <a:spcBef>
                <a:spcPts val="0"/>
              </a:spcBef>
              <a:spcAft>
                <a:spcPts val="0"/>
              </a:spcAft>
              <a:buNone/>
            </a:pPr>
            <a:r>
              <a:rPr lang="en-GB" sz="4800" b="1" i="0" u="none" strike="noStrike" cap="none" dirty="0">
                <a:solidFill>
                  <a:srgbClr val="000000"/>
                </a:solidFill>
                <a:latin typeface="Kalam"/>
                <a:ea typeface="Kalam"/>
                <a:cs typeface="Kalam"/>
                <a:sym typeface="Kalam"/>
              </a:rPr>
              <a:t>More info</a:t>
            </a:r>
            <a:endParaRPr sz="4800" b="0" i="0" u="none" strike="noStrike" cap="none" dirty="0">
              <a:latin typeface="Arial"/>
              <a:ea typeface="Arial"/>
              <a:cs typeface="Arial"/>
              <a:sym typeface="Arial"/>
            </a:endParaRPr>
          </a:p>
          <a:p>
            <a:pPr marL="0" marR="0" lvl="0" indent="0" algn="l" rtl="0">
              <a:lnSpc>
                <a:spcPct val="70000"/>
              </a:lnSpc>
              <a:spcBef>
                <a:spcPts val="0"/>
              </a:spcBef>
              <a:spcAft>
                <a:spcPts val="0"/>
              </a:spcAft>
              <a:buNone/>
            </a:pPr>
            <a:endParaRPr sz="4800" b="0" i="0" u="none" strike="noStrike" cap="none" dirty="0">
              <a:latin typeface="Arial"/>
              <a:ea typeface="Arial"/>
              <a:cs typeface="Arial"/>
              <a:sym typeface="Arial"/>
            </a:endParaRPr>
          </a:p>
          <a:p>
            <a:pPr marL="0" marR="0" lvl="0" indent="0" algn="just" rtl="0">
              <a:lnSpc>
                <a:spcPct val="100000"/>
              </a:lnSpc>
              <a:spcBef>
                <a:spcPts val="0"/>
              </a:spcBef>
              <a:spcAft>
                <a:spcPts val="0"/>
              </a:spcAft>
              <a:buNone/>
            </a:pPr>
            <a:r>
              <a:rPr lang="en-GB" sz="1400" b="0" i="0" u="none" strike="noStrike" cap="none" dirty="0">
                <a:solidFill>
                  <a:srgbClr val="000000"/>
                </a:solidFill>
                <a:latin typeface="Share Tech"/>
                <a:ea typeface="Share Tech"/>
                <a:cs typeface="Share Tech"/>
                <a:sym typeface="Share Tech"/>
              </a:rPr>
              <a:t>This slide deck is part of the outputs of the Accelerate Open Science project, a project within the scope of the </a:t>
            </a:r>
            <a:r>
              <a:rPr lang="en-GB" sz="1400" b="0" i="0" u="sng" strike="noStrike" cap="none" dirty="0">
                <a:solidFill>
                  <a:schemeClr val="hlink"/>
                </a:solidFill>
                <a:latin typeface="Share Tech"/>
                <a:ea typeface="Share Tech"/>
                <a:cs typeface="Share Tech"/>
                <a:sym typeface="Share Tech"/>
                <a:hlinkClick r:id="rId4"/>
              </a:rPr>
              <a:t>National Programme Open Science</a:t>
            </a:r>
            <a:r>
              <a:rPr lang="en-GB" sz="1400" b="0" i="0" u="none" strike="noStrike" cap="none" dirty="0">
                <a:solidFill>
                  <a:srgbClr val="000000"/>
                </a:solidFill>
                <a:latin typeface="Share Tech"/>
                <a:ea typeface="Share Tech"/>
                <a:cs typeface="Share Tech"/>
                <a:sym typeface="Share Tech"/>
              </a:rPr>
              <a:t>. Aim of this project is to foster initiatives that promote Open Science in the Netherlands. </a:t>
            </a:r>
            <a:endParaRPr sz="1400" b="0" i="0" u="none" strike="noStrike" cap="none" dirty="0">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dirty="0">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dirty="0">
              <a:latin typeface="Arial"/>
              <a:ea typeface="Arial"/>
              <a:cs typeface="Arial"/>
              <a:sym typeface="Arial"/>
            </a:endParaRPr>
          </a:p>
          <a:p>
            <a:pPr marL="0" marR="0" lvl="0" indent="0" algn="just" rtl="0">
              <a:lnSpc>
                <a:spcPct val="100000"/>
              </a:lnSpc>
              <a:spcBef>
                <a:spcPts val="0"/>
              </a:spcBef>
              <a:spcAft>
                <a:spcPts val="0"/>
              </a:spcAft>
              <a:buNone/>
            </a:pPr>
            <a:r>
              <a:rPr lang="en-GB" sz="1400" b="0" i="0" u="none" strike="noStrike" cap="none" dirty="0">
                <a:solidFill>
                  <a:srgbClr val="000000"/>
                </a:solidFill>
                <a:latin typeface="Share Tech"/>
                <a:ea typeface="Share Tech"/>
                <a:cs typeface="Share Tech"/>
                <a:sym typeface="Share Tech"/>
              </a:rPr>
              <a:t>This is done, for instance, by sharing </a:t>
            </a:r>
            <a:r>
              <a:rPr lang="en-GB" sz="1400" b="0" i="1" u="none" strike="noStrike" cap="none" dirty="0">
                <a:solidFill>
                  <a:srgbClr val="000000"/>
                </a:solidFill>
                <a:latin typeface="Share Tech"/>
                <a:ea typeface="Share Tech"/>
                <a:cs typeface="Share Tech"/>
                <a:sym typeface="Share Tech"/>
              </a:rPr>
              <a:t>good practices for researchers</a:t>
            </a:r>
            <a:r>
              <a:rPr lang="en-GB" sz="1400" b="0" i="0" u="none" strike="noStrike" cap="none" dirty="0">
                <a:solidFill>
                  <a:srgbClr val="000000"/>
                </a:solidFill>
                <a:latin typeface="Share Tech"/>
                <a:ea typeface="Share Tech"/>
                <a:cs typeface="Share Tech"/>
                <a:sym typeface="Share Tech"/>
              </a:rPr>
              <a:t> undertaking Open Science and clear guidance on topics such as Open Access, FAIR data, Recognition &amp; Rewards and Plan S. The project connects and fosters local initiatives, such as the new </a:t>
            </a:r>
            <a:r>
              <a:rPr lang="en-GB" sz="1400" b="0" i="1" u="sng" strike="noStrike" cap="none" dirty="0">
                <a:solidFill>
                  <a:schemeClr val="hlink"/>
                </a:solidFill>
                <a:latin typeface="Share Tech"/>
                <a:ea typeface="Share Tech"/>
                <a:cs typeface="Share Tech"/>
                <a:sym typeface="Share Tech"/>
                <a:hlinkClick r:id="rId5"/>
              </a:rPr>
              <a:t>Open Science Communities</a:t>
            </a:r>
            <a:r>
              <a:rPr lang="en-GB" sz="1400" b="0" i="0" u="none" strike="noStrike" cap="none" dirty="0">
                <a:solidFill>
                  <a:srgbClr val="000000"/>
                </a:solidFill>
                <a:latin typeface="Share Tech"/>
                <a:ea typeface="Share Tech"/>
                <a:cs typeface="Share Tech"/>
                <a:sym typeface="Share Tech"/>
              </a:rPr>
              <a:t> at different universities. Moreover, it organises the first </a:t>
            </a:r>
            <a:r>
              <a:rPr lang="en-GB" sz="1400" b="0" i="1" u="none" strike="noStrike" cap="none" dirty="0">
                <a:solidFill>
                  <a:srgbClr val="000000"/>
                </a:solidFill>
                <a:latin typeface="Share Tech"/>
                <a:ea typeface="Share Tech"/>
                <a:cs typeface="Share Tech"/>
                <a:sym typeface="Share Tech"/>
              </a:rPr>
              <a:t>Netherlands National </a:t>
            </a:r>
            <a:r>
              <a:rPr lang="en-GB" sz="1400" b="0" i="1" u="sng" strike="noStrike" cap="none" dirty="0">
                <a:solidFill>
                  <a:schemeClr val="hlink"/>
                </a:solidFill>
                <a:latin typeface="Share Tech"/>
                <a:ea typeface="Share Tech"/>
                <a:cs typeface="Share Tech"/>
                <a:sym typeface="Share Tech"/>
                <a:hlinkClick r:id="rId6"/>
              </a:rPr>
              <a:t>Open Science Festival</a:t>
            </a:r>
            <a:r>
              <a:rPr lang="en-GB" sz="1400" b="0" i="0" u="none" strike="noStrike" cap="none" dirty="0">
                <a:solidFill>
                  <a:srgbClr val="000000"/>
                </a:solidFill>
                <a:latin typeface="Share Tech"/>
                <a:ea typeface="Share Tech"/>
                <a:cs typeface="Share Tech"/>
                <a:sym typeface="Share Tech"/>
              </a:rPr>
              <a:t>, which provides researchers the opportunity to learn about the benefits of various Open Science practices and to meet peers that are already working openly. </a:t>
            </a:r>
            <a:endParaRPr sz="1400" b="0" i="0" u="none" strike="noStrike" cap="none" dirty="0">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dirty="0">
              <a:latin typeface="Arial"/>
              <a:ea typeface="Arial"/>
              <a:cs typeface="Arial"/>
              <a:sym typeface="Arial"/>
            </a:endParaRPr>
          </a:p>
          <a:p>
            <a:pPr marL="0" marR="0" lvl="0" indent="0" algn="just" rtl="0">
              <a:lnSpc>
                <a:spcPct val="100000"/>
              </a:lnSpc>
              <a:spcBef>
                <a:spcPts val="0"/>
              </a:spcBef>
              <a:spcAft>
                <a:spcPts val="0"/>
              </a:spcAft>
              <a:buNone/>
            </a:pPr>
            <a:r>
              <a:rPr lang="en-GB" sz="1400" b="0" i="0" u="none" strike="noStrike" cap="none" dirty="0">
                <a:solidFill>
                  <a:srgbClr val="000000"/>
                </a:solidFill>
                <a:latin typeface="Share Tech"/>
                <a:ea typeface="Share Tech"/>
                <a:cs typeface="Share Tech"/>
                <a:sym typeface="Share Tech"/>
              </a:rPr>
              <a:t>DOI</a:t>
            </a:r>
            <a:r>
              <a:rPr lang="en-GB" dirty="0">
                <a:latin typeface="Share Tech"/>
                <a:ea typeface="Share Tech"/>
                <a:cs typeface="Share Tech"/>
                <a:sym typeface="Share Tech"/>
              </a:rPr>
              <a:t> https://doi.</a:t>
            </a:r>
            <a:r>
              <a:rPr lang="en-GB">
                <a:latin typeface="Share Tech"/>
                <a:ea typeface="Share Tech"/>
                <a:cs typeface="Share Tech"/>
                <a:sym typeface="Share Tech"/>
              </a:rPr>
              <a:t>org/10.5281/zenodo.4529129</a:t>
            </a:r>
            <a:endParaRPr lang="en-GB" sz="1400" b="0" i="0" u="none" strike="noStrike" cap="none" dirty="0">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dirty="0">
              <a:latin typeface="Arial"/>
              <a:ea typeface="Arial"/>
              <a:cs typeface="Arial"/>
              <a:sym typeface="Arial"/>
            </a:endParaRPr>
          </a:p>
          <a:p>
            <a:pPr marL="0" marR="0" lvl="0" indent="0" algn="just" rtl="0">
              <a:lnSpc>
                <a:spcPct val="100000"/>
              </a:lnSpc>
              <a:spcBef>
                <a:spcPts val="0"/>
              </a:spcBef>
              <a:spcAft>
                <a:spcPts val="0"/>
              </a:spcAft>
              <a:buNone/>
            </a:pPr>
            <a:r>
              <a:rPr lang="en-GB" sz="1400" b="0" i="0" u="none" strike="noStrike" cap="none" dirty="0">
                <a:solidFill>
                  <a:srgbClr val="FFFFFF"/>
                </a:solidFill>
                <a:latin typeface="Share Tech"/>
                <a:ea typeface="Share Tech"/>
                <a:cs typeface="Share Tech"/>
                <a:sym typeface="Share Tech"/>
              </a:rPr>
              <a:t> </a:t>
            </a:r>
            <a:endParaRPr sz="1400" b="0" i="0" u="none" strike="noStrike" cap="none" dirty="0">
              <a:latin typeface="Arial"/>
              <a:ea typeface="Arial"/>
              <a:cs typeface="Arial"/>
              <a:sym typeface="Arial"/>
            </a:endParaRPr>
          </a:p>
          <a:p>
            <a:pPr marL="0" marR="0" lvl="0" indent="0" algn="ctr" rtl="0">
              <a:lnSpc>
                <a:spcPct val="70000"/>
              </a:lnSpc>
              <a:spcBef>
                <a:spcPts val="0"/>
              </a:spcBef>
              <a:spcAft>
                <a:spcPts val="0"/>
              </a:spcAft>
              <a:buNone/>
            </a:pPr>
            <a:endParaRPr sz="1400" b="0" i="0" u="none" strike="noStrike" cap="none" dirty="0">
              <a:latin typeface="Arial"/>
              <a:ea typeface="Arial"/>
              <a:cs typeface="Arial"/>
              <a:sym typeface="Arial"/>
            </a:endParaRPr>
          </a:p>
        </p:txBody>
      </p:sp>
      <p:pic>
        <p:nvPicPr>
          <p:cNvPr id="284" name="Google Shape;284;p32"/>
          <p:cNvPicPr preferRelativeResize="0"/>
          <p:nvPr/>
        </p:nvPicPr>
        <p:blipFill rotWithShape="1">
          <a:blip r:embed="rId7">
            <a:alphaModFix/>
          </a:blip>
          <a:srcRect/>
          <a:stretch/>
        </p:blipFill>
        <p:spPr>
          <a:xfrm>
            <a:off x="190800" y="4430520"/>
            <a:ext cx="984240" cy="534240"/>
          </a:xfrm>
          <a:prstGeom prst="rect">
            <a:avLst/>
          </a:prstGeom>
          <a:noFill/>
          <a:ln>
            <a:noFill/>
          </a:ln>
        </p:spPr>
      </p:pic>
      <p:sp>
        <p:nvSpPr>
          <p:cNvPr id="285" name="Google Shape;285;p32"/>
          <p:cNvSpPr txBox="1"/>
          <p:nvPr/>
        </p:nvSpPr>
        <p:spPr>
          <a:xfrm>
            <a:off x="1461250" y="4639675"/>
            <a:ext cx="7060800" cy="2544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GB" sz="1000" b="0" i="0" u="none" strike="noStrike" cap="none">
                <a:solidFill>
                  <a:srgbClr val="000000"/>
                </a:solidFill>
                <a:latin typeface="Share Tech"/>
                <a:ea typeface="Share Tech"/>
                <a:cs typeface="Share Tech"/>
                <a:sym typeface="Share Tech"/>
              </a:rPr>
              <a:t>All content in this slide deck is available under a license                    NPOS </a:t>
            </a:r>
            <a:r>
              <a:rPr lang="en-GB" sz="1000" b="0" i="0" u="sng" strike="noStrike" cap="none">
                <a:solidFill>
                  <a:schemeClr val="hlink"/>
                </a:solidFill>
                <a:latin typeface="Share Tech"/>
                <a:ea typeface="Share Tech"/>
                <a:cs typeface="Share Tech"/>
                <a:sym typeface="Share Tech"/>
                <a:hlinkClick r:id="rId8"/>
              </a:rPr>
              <a:t>Accelerate Open Science</a:t>
            </a:r>
            <a:r>
              <a:rPr lang="en-GB" sz="1000" b="0" i="0" u="none" strike="noStrike" cap="none">
                <a:solidFill>
                  <a:srgbClr val="000000"/>
                </a:solidFill>
                <a:latin typeface="Share Tech"/>
                <a:ea typeface="Share Tech"/>
                <a:cs typeface="Share Tech"/>
                <a:sym typeface="Share Tech"/>
              </a:rPr>
              <a:t> </a:t>
            </a:r>
            <a:endParaRPr sz="1000" b="0" i="0" u="none" strike="noStrike" cap="none">
              <a:latin typeface="Arial"/>
              <a:ea typeface="Arial"/>
              <a:cs typeface="Arial"/>
              <a:sym typeface="Arial"/>
            </a:endParaRPr>
          </a:p>
          <a:p>
            <a:pPr marL="0" marR="0" lvl="0" indent="0" algn="r" rtl="0">
              <a:lnSpc>
                <a:spcPct val="100000"/>
              </a:lnSpc>
              <a:spcBef>
                <a:spcPts val="0"/>
              </a:spcBef>
              <a:spcAft>
                <a:spcPts val="0"/>
              </a:spcAft>
              <a:buNone/>
            </a:pPr>
            <a:r>
              <a:rPr lang="en-GB" sz="1000" b="0" i="0" u="none" strike="noStrike" cap="none">
                <a:solidFill>
                  <a:srgbClr val="000000"/>
                </a:solidFill>
                <a:latin typeface="Share Tech"/>
                <a:ea typeface="Share Tech"/>
                <a:cs typeface="Share Tech"/>
                <a:sym typeface="Share Tech"/>
              </a:rPr>
              <a:t>except where otherwise noted.</a:t>
            </a:r>
            <a:endParaRPr sz="1000" b="0" i="0" u="none" strike="noStrike" cap="none">
              <a:latin typeface="Arial"/>
              <a:ea typeface="Arial"/>
              <a:cs typeface="Arial"/>
              <a:sym typeface="Arial"/>
            </a:endParaRPr>
          </a:p>
          <a:p>
            <a:pPr marL="0" marR="0" lvl="0" indent="0" algn="r" rtl="0">
              <a:lnSpc>
                <a:spcPct val="100000"/>
              </a:lnSpc>
              <a:spcBef>
                <a:spcPts val="0"/>
              </a:spcBef>
              <a:spcAft>
                <a:spcPts val="0"/>
              </a:spcAft>
              <a:buNone/>
            </a:pPr>
            <a:endParaRPr sz="1000" b="0" i="0" u="none" strike="noStrike" cap="none">
              <a:latin typeface="Arial"/>
              <a:ea typeface="Arial"/>
              <a:cs typeface="Arial"/>
              <a:sym typeface="Arial"/>
            </a:endParaRPr>
          </a:p>
        </p:txBody>
      </p:sp>
      <p:pic>
        <p:nvPicPr>
          <p:cNvPr id="286" name="Google Shape;286;p32"/>
          <p:cNvPicPr preferRelativeResize="0"/>
          <p:nvPr/>
        </p:nvPicPr>
        <p:blipFill rotWithShape="1">
          <a:blip r:embed="rId9">
            <a:alphaModFix/>
          </a:blip>
          <a:srcRect/>
          <a:stretch/>
        </p:blipFill>
        <p:spPr>
          <a:xfrm>
            <a:off x="6366240" y="4741920"/>
            <a:ext cx="435600" cy="1526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5"/>
                                        </p:tgtEl>
                                        <p:attrNameLst>
                                          <p:attrName>style.visibility</p:attrName>
                                        </p:attrNameLst>
                                      </p:cBhvr>
                                      <p:to>
                                        <p:strVal val="visible"/>
                                      </p:to>
                                    </p:set>
                                    <p:animEffect transition="in" filter="fade">
                                      <p:cBhvr>
                                        <p:cTn id="7" dur="3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1775</Words>
  <Application>Microsoft Office PowerPoint</Application>
  <PresentationFormat>Diavoorstelling (16:9)</PresentationFormat>
  <Paragraphs>177</Paragraphs>
  <Slides>19</Slides>
  <Notes>19</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19</vt:i4>
      </vt:variant>
    </vt:vector>
  </HeadingPairs>
  <TitlesOfParts>
    <vt:vector size="26" baseType="lpstr">
      <vt:lpstr>Calibri</vt:lpstr>
      <vt:lpstr>Source Sans Pro</vt:lpstr>
      <vt:lpstr>Kalam</vt:lpstr>
      <vt:lpstr>Arial</vt:lpstr>
      <vt:lpstr>Share Tech</vt:lpstr>
      <vt:lpstr>Times New Roman</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Melanie Imming</dc:creator>
  <cp:lastModifiedBy>Melanie Imming</cp:lastModifiedBy>
  <cp:revision>2</cp:revision>
  <dcterms:modified xsi:type="dcterms:W3CDTF">2021-02-10T08:58:12Z</dcterms:modified>
</cp:coreProperties>
</file>