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6" r:id="rId5"/>
  </p:sldMasterIdLst>
  <p:notesMasterIdLst>
    <p:notesMasterId r:id="rId34"/>
  </p:notesMasterIdLst>
  <p:sldIdLst>
    <p:sldId id="494" r:id="rId6"/>
    <p:sldId id="485" r:id="rId7"/>
    <p:sldId id="421" r:id="rId8"/>
    <p:sldId id="422" r:id="rId9"/>
    <p:sldId id="472" r:id="rId10"/>
    <p:sldId id="466" r:id="rId11"/>
    <p:sldId id="467" r:id="rId12"/>
    <p:sldId id="481" r:id="rId13"/>
    <p:sldId id="482" r:id="rId14"/>
    <p:sldId id="495" r:id="rId15"/>
    <p:sldId id="457" r:id="rId16"/>
    <p:sldId id="459" r:id="rId17"/>
    <p:sldId id="461" r:id="rId18"/>
    <p:sldId id="497" r:id="rId19"/>
    <p:sldId id="480" r:id="rId20"/>
    <p:sldId id="463" r:id="rId21"/>
    <p:sldId id="477" r:id="rId22"/>
    <p:sldId id="478" r:id="rId23"/>
    <p:sldId id="492" r:id="rId24"/>
    <p:sldId id="498" r:id="rId25"/>
    <p:sldId id="475" r:id="rId26"/>
    <p:sldId id="468" r:id="rId27"/>
    <p:sldId id="484" r:id="rId28"/>
    <p:sldId id="487" r:id="rId29"/>
    <p:sldId id="488" r:id="rId30"/>
    <p:sldId id="271" r:id="rId31"/>
    <p:sldId id="486" r:id="rId32"/>
    <p:sldId id="327" r:id="rId33"/>
  </p:sldIdLst>
  <p:sldSz cx="12192000" cy="6858000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C3959A-7216-4A84-BE6C-A2C49ED4EFAC}" v="11" dt="2020-09-11T15:17:37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3750" autoAdjust="0"/>
  </p:normalViewPr>
  <p:slideViewPr>
    <p:cSldViewPr snapToGrid="0">
      <p:cViewPr varScale="1">
        <p:scale>
          <a:sx n="116" d="100"/>
          <a:sy n="116" d="100"/>
        </p:scale>
        <p:origin x="132" y="2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35E94FD5-2275-4581-853F-457D7BD5927F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3"/>
            <a:ext cx="5435600" cy="3900488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E792B8D9-7D4F-47F3-A959-85B0B07F7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043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23EF48E9-343C-4853-A176-E6E52DBF7487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5772">
                <a:defRPr/>
              </a:pPr>
              <a:t>1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5314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803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68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56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619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092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885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098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9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10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29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547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401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57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648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980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967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9678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4104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6078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633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7286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5719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9792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2B8D9-7D4F-47F3-A959-85B0B07F72F7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9486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2937">
              <a:defRPr/>
            </a:pPr>
            <a:fld id="{23EF48E9-343C-4853-A176-E6E52DBF7487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2937">
                <a:defRPr/>
              </a:pPr>
              <a:t>28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90421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6F520-12CC-4BF4-B1D5-3592B1935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01DE4C-28C8-40FD-A829-34C191720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B8B20-B53F-418B-923A-ECAEF2C27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54FB0-788E-4564-8592-D7C55487C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D3989-9580-4605-A797-C10B4C158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703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8C41-C304-4298-8248-6497E6971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04716-3DCF-4684-931A-05979AE0F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4A191-2CB7-4B21-85AC-BF6209D45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48E87-F203-424C-AEBB-AA107288B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6D9E0-4BE8-49F8-B24F-98DDB9721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661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E8CD0-97FE-414D-B948-1ADD8EF1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4A49E-3338-44B0-ABBA-28DC931B2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15FF6-49E0-4771-BC8E-93253B1F1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B0D5C-61BD-4FBC-B351-E8881B82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D8B86-EFC9-4227-A7FB-9053C80F5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134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F7FBD-1530-43A9-A11B-B1D5358D0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30034-229C-4715-B2FF-6F89F301B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561F11-E18E-4D6B-A012-DA50293502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039985-19A4-497D-9F05-48D55E2D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542215-05AA-4779-BE22-98E5B98DF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9BED49-A251-4257-84B7-A56E16DDB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474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4785D-DF8A-4E86-B717-30449EC8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D05A3-1481-4523-A6CD-75C071D4D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A29AD3-D826-4551-93F3-AA92F2139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B608BA-2EBE-4691-9500-4D1178B5F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89F92C-D3CC-4225-B95B-0CF2AC5709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06D876-C492-4327-BE21-2B10C3F64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20EF93-AF34-4092-8C68-B1DD3B727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BF6D48-B83D-486D-A19D-5BBD8288B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7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049F8-435C-4BB1-8A46-EA89052C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D0B4CC-001C-4F7A-A3FB-43C7CD297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A7F47-70EB-4650-AB51-FC8742603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2145C4-C71B-4EB2-A69A-1E42DE83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925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C4FB6B-6B75-47DF-A1FB-0D53AA5CA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FC5C22-577D-424C-94C0-BE29AE6C0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4582A-07DA-4C0F-AAF2-2FFFC5F05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45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A41A5-2578-4FE6-99CD-B439670A6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7E0BB-35B5-4FFC-8639-BFE541893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2074E-4A21-475C-8FC5-201572F03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1746A-9E84-4B87-8933-FCF779BC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E243BE-A32E-4F00-AF3A-6A336DE24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B664E-6543-44BC-A15F-76A9C41FD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39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DF72C-BB02-4AC4-8272-BFB48432A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B3F072-473C-4628-B32E-A414889D0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D5967-4B55-4DC9-A8E8-82878E0F0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9A628D-03CE-474F-A199-4D713502C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D3657-675A-472B-9577-102D1062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945B7-49A3-48B2-B608-FBA5DCA1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979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3B355-DD29-4109-913B-93C58DA52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F24FB4-53A1-49CF-84EC-FDB2CFC40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879E6-B066-4FEB-B495-514DD48E3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BEAD9-9F8D-4B5C-8882-5D9AE1BD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9AC6C-15B1-4551-A25F-A146D5322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69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11A71B-2958-494B-B4FF-5393F5483F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AC4973-082A-480B-BE24-50F6198E6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B86DF-8510-411B-B0EC-02AB2293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3FE92-9793-40A1-9882-8760D616C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79E5E-ADF8-4E6E-B55B-9C7224446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094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ECMWF_Master_Logo_RGB_nostrap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7975" y="5984877"/>
            <a:ext cx="2135356" cy="366819"/>
          </a:xfrm>
          <a:prstGeom prst="rect">
            <a:avLst/>
          </a:prstGeom>
        </p:spPr>
      </p:pic>
      <p:sp>
        <p:nvSpPr>
          <p:cNvPr id="11" name="Date Placeholder 10"/>
          <p:cNvSpPr txBox="1">
            <a:spLocks/>
          </p:cNvSpPr>
          <p:nvPr userDrawn="1"/>
        </p:nvSpPr>
        <p:spPr>
          <a:xfrm>
            <a:off x="8078638" y="5984876"/>
            <a:ext cx="1953575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defTabSz="457200"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</a:rPr>
              <a:t>© ECMWF </a:t>
            </a:r>
            <a:fld id="{D4C56AD5-C73F-B44A-96CB-E8BE2C5CB95A}" type="datetime4">
              <a:rPr lang="en-US" sz="900" smtClean="0">
                <a:solidFill>
                  <a:srgbClr val="4F81BD">
                    <a:lumMod val="75000"/>
                  </a:srgbClr>
                </a:solidFill>
              </a:rPr>
              <a:pPr defTabSz="457200">
                <a:defRPr/>
              </a:pPr>
              <a:t>September 13, 2020</a:t>
            </a:fld>
            <a:endParaRPr lang="en-US" sz="900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160563" y="1294198"/>
            <a:ext cx="7871650" cy="519800"/>
          </a:xfrm>
          <a:prstGeom prst="rect">
            <a:avLst/>
          </a:prstGeom>
        </p:spPr>
        <p:txBody>
          <a:bodyPr vert="horz" lIns="0" tIns="0" rIns="0" bIns="0" anchor="b" anchorCtr="0">
            <a:sp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160563" y="1980000"/>
            <a:ext cx="7871650" cy="382156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GB" dirty="0"/>
              <a:t>Subtitle of Presentation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60563" y="2700002"/>
            <a:ext cx="7871650" cy="3077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GB" dirty="0"/>
              <a:t>Author’s Name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60563" y="3121225"/>
            <a:ext cx="7871650" cy="254771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GB" dirty="0"/>
              <a:t>Author’s Address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160563" y="3429000"/>
            <a:ext cx="7871650" cy="23083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GB" dirty="0" err="1"/>
              <a:t>email@ddress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9898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CMWF_Master_Logo_RGB_nostrap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7975" y="6307598"/>
            <a:ext cx="1346550" cy="23131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160563" y="360000"/>
            <a:ext cx="7871650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839DB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2160562" y="936000"/>
            <a:ext cx="7871651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Top level text goes in here </a:t>
            </a:r>
          </a:p>
          <a:p>
            <a:pPr lvl="1"/>
            <a:r>
              <a:rPr lang="en-GB" dirty="0"/>
              <a:t>Second level text goes in here</a:t>
            </a:r>
          </a:p>
          <a:p>
            <a:pPr lvl="2"/>
            <a:r>
              <a:rPr lang="en-GB" dirty="0"/>
              <a:t>Third level text goes in here</a:t>
            </a:r>
          </a:p>
          <a:p>
            <a:pPr lvl="3"/>
            <a:r>
              <a:rPr lang="en-GB" dirty="0"/>
              <a:t>Fourth level text goes in here</a:t>
            </a:r>
          </a:p>
          <a:p>
            <a:pPr lvl="4"/>
            <a:r>
              <a:rPr lang="en-GB" dirty="0"/>
              <a:t>Fifth level text goes in here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32213" y="6308255"/>
            <a:ext cx="2159786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defTabSz="457200"/>
            <a:fld id="{6B3B0B0F-E794-1244-9699-107C60B9C23A}" type="slidenum">
              <a:rPr lang="en-US" smtClean="0">
                <a:solidFill>
                  <a:srgbClr val="4F81BD">
                    <a:lumMod val="75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3503285" y="6308256"/>
            <a:ext cx="4054695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algn="ctr" defTabSz="457200"/>
            <a:r>
              <a:rPr lang="en-US">
                <a:solidFill>
                  <a:srgbClr val="4F81BD">
                    <a:lumMod val="75000"/>
                  </a:srgbClr>
                </a:solidFill>
              </a:rPr>
              <a:t>European Centre for Medium-Range Weather Forecasts</a:t>
            </a:r>
            <a:endParaRPr lang="en-US" dirty="0">
              <a:solidFill>
                <a:srgbClr val="4F81B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567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de marg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CMWF_Master_Logo_RGB_nostrap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7016" y="6307598"/>
            <a:ext cx="1346550" cy="23131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240844" y="360000"/>
            <a:ext cx="5711087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839DB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3240844" y="936000"/>
            <a:ext cx="5711087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Top level text goes in here </a:t>
            </a:r>
          </a:p>
          <a:p>
            <a:pPr lvl="1"/>
            <a:r>
              <a:rPr lang="en-GB" dirty="0"/>
              <a:t>Second level text goes in here</a:t>
            </a:r>
          </a:p>
          <a:p>
            <a:pPr lvl="2"/>
            <a:r>
              <a:rPr lang="en-GB" dirty="0"/>
              <a:t>Third level text goes in here</a:t>
            </a:r>
          </a:p>
          <a:p>
            <a:pPr lvl="3"/>
            <a:r>
              <a:rPr lang="en-GB" dirty="0"/>
              <a:t>Fourth level text goes in here</a:t>
            </a:r>
          </a:p>
          <a:p>
            <a:pPr lvl="4"/>
            <a:r>
              <a:rPr lang="en-GB" dirty="0"/>
              <a:t>Fifth level text goes in here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32213" y="6308255"/>
            <a:ext cx="2159786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defTabSz="457200"/>
            <a:fld id="{05F19C50-BC3B-5841-9AFF-3A0443B66067}" type="slidenum">
              <a:rPr lang="en-US" smtClean="0">
                <a:solidFill>
                  <a:srgbClr val="4F81BD">
                    <a:lumMod val="75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4583567" y="6308256"/>
            <a:ext cx="4054695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algn="ctr" defTabSz="457200"/>
            <a:r>
              <a:rPr lang="en-US">
                <a:solidFill>
                  <a:srgbClr val="4F81BD">
                    <a:lumMod val="75000"/>
                  </a:srgbClr>
                </a:solidFill>
              </a:rPr>
              <a:t>European Centre for Medium-Range Weather Forecasts</a:t>
            </a:r>
            <a:endParaRPr lang="en-US" dirty="0">
              <a:solidFill>
                <a:srgbClr val="4F81B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429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 marg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CMWF_Master_Logo_RGB_nostrap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282" y="6307598"/>
            <a:ext cx="1346550" cy="23131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080281" y="360000"/>
            <a:ext cx="10032213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839DB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1080281" y="936000"/>
            <a:ext cx="10032213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Top level text goes in here </a:t>
            </a:r>
          </a:p>
          <a:p>
            <a:pPr lvl="1"/>
            <a:r>
              <a:rPr lang="en-GB" dirty="0"/>
              <a:t>Second level text goes in here</a:t>
            </a:r>
          </a:p>
          <a:p>
            <a:pPr lvl="2"/>
            <a:r>
              <a:rPr lang="en-GB" dirty="0"/>
              <a:t>Third level text goes in here</a:t>
            </a:r>
          </a:p>
          <a:p>
            <a:pPr lvl="3"/>
            <a:r>
              <a:rPr lang="en-GB" dirty="0"/>
              <a:t>Fourth level text goes in here</a:t>
            </a:r>
          </a:p>
          <a:p>
            <a:pPr lvl="4"/>
            <a:r>
              <a:rPr lang="en-GB" dirty="0"/>
              <a:t>Fifth level text goes in here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32213" y="6308255"/>
            <a:ext cx="2159786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defTabSz="457200"/>
            <a:fld id="{E4AB80EA-DB86-D849-B86F-15DAF31F0474}" type="slidenum">
              <a:rPr lang="en-US" smtClean="0">
                <a:solidFill>
                  <a:srgbClr val="4F81BD">
                    <a:lumMod val="75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2423003" y="6308256"/>
            <a:ext cx="4054695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algn="ctr" defTabSz="457200"/>
            <a:r>
              <a:rPr lang="en-US">
                <a:solidFill>
                  <a:srgbClr val="4F81BD">
                    <a:lumMod val="75000"/>
                  </a:srgbClr>
                </a:solidFill>
              </a:rPr>
              <a:t>European Centre for Medium-Range Weather Forecasts</a:t>
            </a:r>
            <a:endParaRPr lang="en-US" dirty="0">
              <a:solidFill>
                <a:srgbClr val="4F81B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605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099F8A37-CED3-4214-AF1B-4D13CDAA084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DF1CC7D-DD75-4D54-8B2B-088C8D3445D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063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383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55BFC-D8DC-4DC3-85B3-45F2A6009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768EB-3721-4CB3-BAEF-C5C0E803B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68860-C39B-464A-9243-0EAD4FA60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12B7E-7C84-46AD-BD98-9B88FBA2912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E7B55-0BEC-47E9-AD0D-59B0D45B08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5F52C-155F-446D-A94D-55E2B3326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74F6E-4FEA-4D9A-B947-88F2AF125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012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werPoint_strip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6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25" r:id="rId6"/>
  </p:sldLayoutIdLst>
  <p:hf hdr="0" dt="0"/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NUL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hyperlink" Target="https://www.ecmwf.int/en/learning/workshops/ecmwf-esa-workshop-machine-learning-earth-system-observation-and-prediction" TargetMode="External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9.jpg"/><Relationship Id="rId5" Type="http://schemas.openxmlformats.org/officeDocument/2006/relationships/hyperlink" Target="https://www.europeanweather.cloud/" TargetMode="External"/><Relationship Id="rId4" Type="http://schemas.openxmlformats.org/officeDocument/2006/relationships/hyperlink" Target="https://www.ecmwf.int/en/learning/workshops/machine-learning-seminar-series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5F85E-8C22-4818-951A-D364ADFD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CB1DC16-A6FD-43BE-86EB-993A7AEC7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3525044"/>
            <a:ext cx="952500" cy="952500"/>
          </a:xfrm>
        </p:spPr>
      </p:pic>
      <p:pic>
        <p:nvPicPr>
          <p:cNvPr id="4" name="Picture 3" descr="midblue.png">
            <a:extLst>
              <a:ext uri="{FF2B5EF4-FFF2-40B4-BE49-F238E27FC236}">
                <a16:creationId xmlns:a16="http://schemas.microsoft.com/office/drawing/2014/main" id="{90702D70-33EC-492C-9A5E-418BB1918B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18CD65-C12C-4585-AE09-7F5ADBAE8E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35" y="1392460"/>
            <a:ext cx="8236527" cy="58241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FF154F-4E1B-40DE-9966-6635554D7368}"/>
              </a:ext>
            </a:extLst>
          </p:cNvPr>
          <p:cNvSpPr txBox="1"/>
          <p:nvPr/>
        </p:nvSpPr>
        <p:spPr>
          <a:xfrm>
            <a:off x="0" y="6271920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strength of a common goal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43A84D-5B7B-4929-9274-100BAF9814BE}"/>
              </a:ext>
            </a:extLst>
          </p:cNvPr>
          <p:cNvSpPr txBox="1"/>
          <p:nvPr/>
        </p:nvSpPr>
        <p:spPr>
          <a:xfrm>
            <a:off x="1" y="180109"/>
            <a:ext cx="1219199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schemeClr val="bg1"/>
              </a:solidFill>
              <a:latin typeface="HelveticaNeueLT Std Ext" panose="020B0605020202020204" pitchFamily="34" charset="0"/>
            </a:endParaRP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HelveticaNeueLT Std Ext" panose="020B0605020202020204" pitchFamily="34" charset="0"/>
              </a:rPr>
              <a:t>Machine learning for weather predictions</a:t>
            </a:r>
          </a:p>
          <a:p>
            <a:pPr algn="ctr"/>
            <a:endParaRPr lang="en-GB" dirty="0">
              <a:solidFill>
                <a:schemeClr val="bg1"/>
              </a:solidFill>
              <a:latin typeface="HelveticaNeueLT Std Ext" panose="020B0605020202020204" pitchFamily="34" charset="0"/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HelveticaNeueLT Std Ext" panose="020B0605020202020204" pitchFamily="34" charset="0"/>
              </a:rPr>
              <a:t>Peter Dueben</a:t>
            </a:r>
          </a:p>
          <a:p>
            <a:endParaRPr lang="en-GB" dirty="0">
              <a:latin typeface="HelveticaNeueLT Std Ext" panose="020B0605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5D70BB-D37E-4F03-95EF-3D517C90F72E}"/>
              </a:ext>
            </a:extLst>
          </p:cNvPr>
          <p:cNvSpPr/>
          <p:nvPr/>
        </p:nvSpPr>
        <p:spPr>
          <a:xfrm>
            <a:off x="1132556" y="1678401"/>
            <a:ext cx="99924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200" dirty="0">
              <a:solidFill>
                <a:schemeClr val="bg1"/>
              </a:solidFill>
            </a:endParaRPr>
          </a:p>
          <a:p>
            <a:pPr algn="ctr"/>
            <a:r>
              <a:rPr lang="en-GB" sz="1600" dirty="0">
                <a:solidFill>
                  <a:schemeClr val="bg1"/>
                </a:solidFill>
              </a:rPr>
              <a:t>Royal Society University Research Fellow &amp; ECMWF’s Coordinator for Machine Learning and AI Activities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06BE80-04B1-42FF-A7C5-B74DDFF5D5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0" y="3995997"/>
            <a:ext cx="1318820" cy="13188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417B70-4F75-4923-8CA9-AB5042316E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887" y="5646406"/>
            <a:ext cx="2258985" cy="5572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8BD194-C591-48FB-BC55-CDA1AF0FCC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472" y="5068714"/>
            <a:ext cx="1346882" cy="11438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3DEC50C-6F2F-4A3E-8961-8FD50EABC28E}"/>
              </a:ext>
            </a:extLst>
          </p:cNvPr>
          <p:cNvSpPr txBox="1"/>
          <p:nvPr/>
        </p:nvSpPr>
        <p:spPr>
          <a:xfrm>
            <a:off x="8782538" y="6269959"/>
            <a:ext cx="335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00" dirty="0">
                <a:solidFill>
                  <a:schemeClr val="bg1"/>
                </a:solidFill>
              </a:rPr>
              <a:t>The ESIWACE2 project has received funding from the European Union’s Horizon 2020 research and innovation programme under grant agreement No 823988.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7C0AB0-4843-47EB-84D5-65F0FC54DB57}"/>
              </a:ext>
            </a:extLst>
          </p:cNvPr>
          <p:cNvSpPr txBox="1"/>
          <p:nvPr/>
        </p:nvSpPr>
        <p:spPr>
          <a:xfrm>
            <a:off x="-48250" y="6297635"/>
            <a:ext cx="40105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00" dirty="0">
                <a:solidFill>
                  <a:schemeClr val="bg1"/>
                </a:solidFill>
              </a:rPr>
              <a:t>This research used resources of the Oak Ridge Leadership Computing Facility (OLCF), which is a DOE Office of Science User Facility supported under Contract DE-AC05-00OR22725.</a:t>
            </a:r>
          </a:p>
        </p:txBody>
      </p:sp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3339C0B4-99C0-4801-91CE-6266476089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6" y="5433247"/>
            <a:ext cx="1972249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4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13632" y="0"/>
            <a:ext cx="1176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European Centre for Medium-Range Weather Forecasts (ECMWF)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9BA4E7-C686-4821-9087-8F2EBDFDEF68}"/>
              </a:ext>
            </a:extLst>
          </p:cNvPr>
          <p:cNvSpPr txBox="1"/>
          <p:nvPr/>
        </p:nvSpPr>
        <p:spPr>
          <a:xfrm>
            <a:off x="597124" y="4282487"/>
            <a:ext cx="1099775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www.ecmwf.int </a:t>
            </a:r>
          </a:p>
          <a:p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Research institute and 24/7 operational weather service for medium-range, </a:t>
            </a:r>
            <a:br>
              <a:rPr lang="en-GB" sz="2000" dirty="0"/>
            </a:br>
            <a:r>
              <a:rPr lang="en-GB" sz="2000" dirty="0"/>
              <a:t>monthly and seasonal forecasts.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Independent, intergovernmental organisation supported by 34 states.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Based in Reading in the UK; ≈350 member of staff.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Home of two supercomputers.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Home of the Integrated Forecast System (IFS).</a:t>
            </a:r>
          </a:p>
          <a:p>
            <a:endParaRPr lang="en-GB" dirty="0"/>
          </a:p>
        </p:txBody>
      </p:sp>
      <p:pic>
        <p:nvPicPr>
          <p:cNvPr id="4" name="Picture 3" descr="A picture containing small, sitting, umbrella, little&#10;&#10;Description automatically generated">
            <a:extLst>
              <a:ext uri="{FF2B5EF4-FFF2-40B4-BE49-F238E27FC236}">
                <a16:creationId xmlns:a16="http://schemas.microsoft.com/office/drawing/2014/main" id="{62305225-A9A7-495F-8963-420F3F61A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37" y="770713"/>
            <a:ext cx="5239499" cy="31436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25682-E3D9-4771-A8F2-731308DD3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468" y="670005"/>
            <a:ext cx="4967080" cy="400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7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609A42-624F-447A-A86D-1BEAEFCCE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7" y="1486732"/>
            <a:ext cx="8257402" cy="550493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97181" y="0"/>
            <a:ext cx="1176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Deep learning and artificial neural networks as one example of machine learning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9BA4E7-C686-4821-9087-8F2EBDFDEF68}"/>
              </a:ext>
            </a:extLst>
          </p:cNvPr>
          <p:cNvSpPr txBox="1"/>
          <p:nvPr/>
        </p:nvSpPr>
        <p:spPr>
          <a:xfrm>
            <a:off x="653143" y="783739"/>
            <a:ext cx="747393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The concept:</a:t>
            </a:r>
          </a:p>
          <a:p>
            <a:r>
              <a:rPr lang="en-GB" sz="1600" dirty="0"/>
              <a:t>Take input and output samples from a large data set</a:t>
            </a:r>
          </a:p>
          <a:p>
            <a:r>
              <a:rPr lang="en-GB" sz="1600" dirty="0"/>
              <a:t>Learn to predict outputs from inputs</a:t>
            </a:r>
          </a:p>
          <a:p>
            <a:r>
              <a:rPr lang="en-GB" sz="1600" dirty="0"/>
              <a:t>Predict the output for unseen inputs</a:t>
            </a:r>
          </a:p>
          <a:p>
            <a:pPr marL="342900" indent="-342900">
              <a:buFontTx/>
              <a:buAutoNum type="arabicPeriod"/>
            </a:pPr>
            <a:endParaRPr lang="en-GB" sz="1600" dirty="0"/>
          </a:p>
          <a:p>
            <a:r>
              <a:rPr lang="en-GB" sz="1600" b="1" dirty="0"/>
              <a:t>The key:</a:t>
            </a:r>
          </a:p>
          <a:p>
            <a:r>
              <a:rPr lang="en-GB" sz="1600" dirty="0"/>
              <a:t>Neural networks can learn a complex task as a “black box”</a:t>
            </a:r>
            <a:br>
              <a:rPr lang="en-GB" sz="1600" dirty="0"/>
            </a:br>
            <a:r>
              <a:rPr lang="en-GB" sz="1600" dirty="0"/>
              <a:t>No previous knowledge about the system is required</a:t>
            </a:r>
          </a:p>
          <a:p>
            <a:r>
              <a:rPr lang="en-GB" sz="1600" dirty="0"/>
              <a:t>More data will allow for better networks</a:t>
            </a:r>
          </a:p>
          <a:p>
            <a:endParaRPr lang="en-GB" sz="1600" dirty="0"/>
          </a:p>
          <a:p>
            <a:r>
              <a:rPr lang="en-GB" sz="1600" b="1" dirty="0"/>
              <a:t>What’s new:</a:t>
            </a:r>
          </a:p>
          <a:p>
            <a:r>
              <a:rPr lang="en-GB" sz="1600" dirty="0"/>
              <a:t>HPC developments allow networks to be very complex</a:t>
            </a:r>
          </a:p>
          <a:p>
            <a:r>
              <a:rPr lang="en-GB" sz="1600" dirty="0"/>
              <a:t>The number of options for different networks has exploded</a:t>
            </a:r>
          </a:p>
          <a:p>
            <a:endParaRPr lang="en-GB" sz="1600" dirty="0"/>
          </a:p>
          <a:p>
            <a:r>
              <a:rPr lang="en-GB" sz="1600" b="1" dirty="0"/>
              <a:t>The number of applications is increasing by day:</a:t>
            </a:r>
            <a:endParaRPr lang="en-GB" sz="1600" dirty="0"/>
          </a:p>
          <a:p>
            <a:r>
              <a:rPr lang="en-GB" sz="1600" dirty="0"/>
              <a:t>Image recognition</a:t>
            </a:r>
          </a:p>
          <a:p>
            <a:r>
              <a:rPr lang="en-GB" sz="1600" dirty="0"/>
              <a:t>Speech recognition</a:t>
            </a:r>
          </a:p>
          <a:p>
            <a:r>
              <a:rPr lang="en-GB" sz="1600" dirty="0"/>
              <a:t>Healthcare</a:t>
            </a:r>
          </a:p>
          <a:p>
            <a:r>
              <a:rPr lang="en-GB" sz="1600" dirty="0"/>
              <a:t>Gaming</a:t>
            </a:r>
          </a:p>
          <a:p>
            <a:r>
              <a:rPr lang="en-GB" sz="1600" dirty="0"/>
              <a:t>Finance</a:t>
            </a:r>
          </a:p>
          <a:p>
            <a:r>
              <a:rPr lang="en-GB" sz="1600" dirty="0"/>
              <a:t>Music composition and art</a:t>
            </a:r>
          </a:p>
          <a:p>
            <a:r>
              <a:rPr lang="en-GB" sz="1600" dirty="0"/>
              <a:t>…</a:t>
            </a:r>
          </a:p>
          <a:p>
            <a:endParaRPr lang="en-GB" sz="1600" dirty="0"/>
          </a:p>
          <a:p>
            <a:r>
              <a:rPr lang="en-GB" sz="1600" b="1" dirty="0"/>
              <a:t>And weather?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870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653143" y="57412"/>
            <a:ext cx="11111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Why would machine learning help in weather predictions?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215475-9575-4635-9D89-A30B86E2D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802" y="580632"/>
            <a:ext cx="3716055" cy="37185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93F2F4-4166-4509-90B0-FD6947640854}"/>
              </a:ext>
            </a:extLst>
          </p:cNvPr>
          <p:cNvSpPr txBox="1"/>
          <p:nvPr/>
        </p:nvSpPr>
        <p:spPr>
          <a:xfrm>
            <a:off x="166801" y="671691"/>
            <a:ext cx="700285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Predictions of weather and climate are difficult:</a:t>
            </a:r>
          </a:p>
          <a:p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Earth is huge, resolution is limited and we cannot represent all important processes within model simulations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Earth System shows “chaotic” dynamics which makes it difficult to predict the future based on equations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Some of the processes involved are not well understood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All Earth System components (atmosphere, ocean, land surface, cloud physics,…) are connected in a non-trivial 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/>
              <a:t>However, we have a huge number of observations and Earth System data</a:t>
            </a:r>
          </a:p>
          <a:p>
            <a:endParaRPr lang="en-GB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/>
              <a:t>There are many application areas for machine learning in numerical weather predictions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/>
              <a:t>Machine learning also provides a number of </a:t>
            </a:r>
            <a:br>
              <a:rPr lang="en-GB" b="1" dirty="0"/>
            </a:br>
            <a:r>
              <a:rPr lang="en-GB" b="1" dirty="0"/>
              <a:t>opportunities for high performance computing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3" name="Picture 12" descr="Earth6.png">
            <a:extLst>
              <a:ext uri="{FF2B5EF4-FFF2-40B4-BE49-F238E27FC236}">
                <a16:creationId xmlns:a16="http://schemas.microsoft.com/office/drawing/2014/main" id="{47038C50-EBFE-4DA7-90A5-F8B05898A6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934" y="3955453"/>
            <a:ext cx="5110065" cy="290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9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20762" y="181591"/>
            <a:ext cx="119147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What will machine learning for numerical weather predictions</a:t>
            </a:r>
          </a:p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look like in 10 years from now?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03AE314-0391-4883-A330-A3722B7437F3}"/>
              </a:ext>
            </a:extLst>
          </p:cNvPr>
          <p:cNvCxnSpPr>
            <a:cxnSpLocks/>
          </p:cNvCxnSpPr>
          <p:nvPr/>
        </p:nvCxnSpPr>
        <p:spPr>
          <a:xfrm>
            <a:off x="1028853" y="2920998"/>
            <a:ext cx="10083908" cy="0"/>
          </a:xfrm>
          <a:prstGeom prst="straightConnector1">
            <a:avLst/>
          </a:prstGeom>
          <a:ln w="98425">
            <a:gradFill flip="none" rotWithShape="1">
              <a:gsLst>
                <a:gs pos="69000">
                  <a:srgbClr val="808080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94FB14A-2315-4B02-951C-B38F00B42446}"/>
              </a:ext>
            </a:extLst>
          </p:cNvPr>
          <p:cNvSpPr txBox="1"/>
          <p:nvPr/>
        </p:nvSpPr>
        <p:spPr>
          <a:xfrm rot="16200000">
            <a:off x="-1306534" y="2536277"/>
            <a:ext cx="37513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200" b="1" dirty="0"/>
              <a:t>Machine learning will have</a:t>
            </a:r>
            <a:br>
              <a:rPr lang="en-GB" sz="2200" b="1" dirty="0"/>
            </a:br>
            <a:r>
              <a:rPr lang="en-GB" sz="2200" b="1" dirty="0"/>
              <a:t>no long-term effect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94F69D-2C18-4935-B13A-133BABF4BE96}"/>
              </a:ext>
            </a:extLst>
          </p:cNvPr>
          <p:cNvSpPr txBox="1"/>
          <p:nvPr/>
        </p:nvSpPr>
        <p:spPr>
          <a:xfrm rot="16200000">
            <a:off x="9517962" y="2536278"/>
            <a:ext cx="41745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200" b="1" dirty="0"/>
              <a:t>Machine learning will replace </a:t>
            </a:r>
          </a:p>
          <a:p>
            <a:pPr algn="ctr"/>
            <a:r>
              <a:rPr lang="en-GB" sz="2200" b="1" dirty="0"/>
              <a:t>conventional models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5B3E4F-17AE-4383-B6BC-F6FA2E402F3B}"/>
              </a:ext>
            </a:extLst>
          </p:cNvPr>
          <p:cNvSpPr/>
          <p:nvPr/>
        </p:nvSpPr>
        <p:spPr>
          <a:xfrm>
            <a:off x="4927593" y="1896533"/>
            <a:ext cx="3776133" cy="464112"/>
          </a:xfrm>
          <a:prstGeom prst="rect">
            <a:avLst/>
          </a:prstGeom>
          <a:solidFill>
            <a:schemeClr val="bg1"/>
          </a:solidFill>
          <a:ln w="984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74640-A492-43DD-B492-B53DF520E20C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3623733" y="2120996"/>
            <a:ext cx="1296000" cy="7593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0293A0-0D14-4A9E-BBFC-53C38EA7B11A}"/>
              </a:ext>
            </a:extLst>
          </p:cNvPr>
          <p:cNvCxnSpPr>
            <a:cxnSpLocks/>
          </p:cNvCxnSpPr>
          <p:nvPr/>
        </p:nvCxnSpPr>
        <p:spPr>
          <a:xfrm>
            <a:off x="3578574" y="1907822"/>
            <a:ext cx="1" cy="43750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CCC535-68C1-47B7-98E0-68A2703E4CB6}"/>
              </a:ext>
            </a:extLst>
          </p:cNvPr>
          <p:cNvCxnSpPr>
            <a:cxnSpLocks/>
            <a:endCxn id="10" idx="3"/>
          </p:cNvCxnSpPr>
          <p:nvPr/>
        </p:nvCxnSpPr>
        <p:spPr>
          <a:xfrm flipH="1" flipV="1">
            <a:off x="8703726" y="2128589"/>
            <a:ext cx="1296000" cy="14759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8E8EFA7-FC33-498B-BA70-630C5362F04F}"/>
              </a:ext>
            </a:extLst>
          </p:cNvPr>
          <p:cNvCxnSpPr>
            <a:cxnSpLocks/>
          </p:cNvCxnSpPr>
          <p:nvPr/>
        </p:nvCxnSpPr>
        <p:spPr>
          <a:xfrm>
            <a:off x="10044285" y="1913422"/>
            <a:ext cx="502" cy="459852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3D5B464-CE00-4483-96F1-FFC2B43C7DE1}"/>
              </a:ext>
            </a:extLst>
          </p:cNvPr>
          <p:cNvSpPr txBox="1"/>
          <p:nvPr/>
        </p:nvSpPr>
        <p:spPr>
          <a:xfrm rot="18085958">
            <a:off x="34176" y="4332381"/>
            <a:ext cx="30107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200" dirty="0"/>
              <a:t>Observation screening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A17AF4-5B4B-415B-ACFE-FCEDB89D813B}"/>
              </a:ext>
            </a:extLst>
          </p:cNvPr>
          <p:cNvSpPr txBox="1"/>
          <p:nvPr/>
        </p:nvSpPr>
        <p:spPr>
          <a:xfrm rot="18085958">
            <a:off x="1318266" y="4251384"/>
            <a:ext cx="31197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200" dirty="0"/>
              <a:t>Simple post-processing</a:t>
            </a:r>
          </a:p>
          <a:p>
            <a:pPr algn="ctr"/>
            <a:r>
              <a:rPr lang="en-GB" sz="2200" dirty="0"/>
              <a:t> applications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B0F6DD-3A8C-48B4-9564-F775E47FB270}"/>
              </a:ext>
            </a:extLst>
          </p:cNvPr>
          <p:cNvSpPr txBox="1"/>
          <p:nvPr/>
        </p:nvSpPr>
        <p:spPr>
          <a:xfrm rot="18085958">
            <a:off x="8119964" y="4596571"/>
            <a:ext cx="34515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200" dirty="0"/>
              <a:t>Learn equations of motion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8B710A-C965-4DF7-B0D7-2918F42E0D66}"/>
              </a:ext>
            </a:extLst>
          </p:cNvPr>
          <p:cNvSpPr txBox="1"/>
          <p:nvPr/>
        </p:nvSpPr>
        <p:spPr>
          <a:xfrm rot="18085958">
            <a:off x="5599735" y="4315349"/>
            <a:ext cx="3340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200" dirty="0"/>
              <a:t>Emulation of </a:t>
            </a:r>
          </a:p>
          <a:p>
            <a:pPr algn="ctr"/>
            <a:r>
              <a:rPr lang="en-GB" sz="2200" dirty="0"/>
              <a:t>parametrisation schemes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1969F0-5DB5-41C8-8B38-C6DAB6994FD9}"/>
              </a:ext>
            </a:extLst>
          </p:cNvPr>
          <p:cNvSpPr txBox="1"/>
          <p:nvPr/>
        </p:nvSpPr>
        <p:spPr>
          <a:xfrm rot="18085958">
            <a:off x="3108834" y="4159157"/>
            <a:ext cx="26821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200" dirty="0"/>
              <a:t>Feature detection in</a:t>
            </a:r>
            <a:br>
              <a:rPr lang="en-GB" sz="2200" dirty="0"/>
            </a:br>
            <a:r>
              <a:rPr lang="en-GB" sz="2200" dirty="0"/>
              <a:t>model output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D59ACD-97DD-4395-B26C-E6D6A22E28FC}"/>
              </a:ext>
            </a:extLst>
          </p:cNvPr>
          <p:cNvSpPr txBox="1"/>
          <p:nvPr/>
        </p:nvSpPr>
        <p:spPr>
          <a:xfrm rot="18085958">
            <a:off x="4193281" y="4484626"/>
            <a:ext cx="32078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200" dirty="0"/>
              <a:t>Bias correction in 4DVar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BBE2B4-4013-41CD-AF79-D91BFB6A75B2}"/>
              </a:ext>
            </a:extLst>
          </p:cNvPr>
          <p:cNvSpPr txBox="1"/>
          <p:nvPr/>
        </p:nvSpPr>
        <p:spPr>
          <a:xfrm rot="18085958">
            <a:off x="7001201" y="4453911"/>
            <a:ext cx="33730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200" dirty="0"/>
              <a:t>Learn model components</a:t>
            </a:r>
          </a:p>
          <a:p>
            <a:pPr algn="ctr"/>
            <a:r>
              <a:rPr lang="en-GB" sz="2200" dirty="0"/>
              <a:t>from observations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926BCD-ECA9-4B1A-9814-74EE1B6A49A5}"/>
              </a:ext>
            </a:extLst>
          </p:cNvPr>
          <p:cNvSpPr txBox="1"/>
          <p:nvPr/>
        </p:nvSpPr>
        <p:spPr>
          <a:xfrm>
            <a:off x="303564" y="6381917"/>
            <a:ext cx="5149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The uncertainty range is still very large...</a:t>
            </a:r>
          </a:p>
        </p:txBody>
      </p:sp>
    </p:spTree>
    <p:extLst>
      <p:ext uri="{BB962C8B-B14F-4D97-AF65-F5344CB8AC3E}">
        <p14:creationId xmlns:p14="http://schemas.microsoft.com/office/powerpoint/2010/main" val="91333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20762" y="181591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Can we replace conventional weather forecast systems by deep learning?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446064" y="1998672"/>
            <a:ext cx="114641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We could base the entire model on neural networks and trash the conventional models.?</a:t>
            </a:r>
          </a:p>
          <a:p>
            <a:r>
              <a:rPr lang="en-GB" sz="2000" dirty="0"/>
              <a:t>There are limitations for existing models and ECMWF provides access to 210 petabyte of data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000" dirty="0"/>
          </a:p>
          <a:p>
            <a:r>
              <a:rPr lang="en-GB" sz="2000" b="1" dirty="0"/>
              <a:t>A simple test configuration: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/>
              <a:t>We retrieve historical data (ERA5) for geopotential at 500 </a:t>
            </a:r>
            <a:r>
              <a:rPr lang="en-GB" sz="2000" dirty="0" err="1"/>
              <a:t>hPa</a:t>
            </a:r>
            <a:r>
              <a:rPr lang="en-GB" sz="2000" dirty="0"/>
              <a:t> (Z500) for the last decades</a:t>
            </a:r>
            <a:br>
              <a:rPr lang="en-GB" sz="2000" dirty="0"/>
            </a:br>
            <a:r>
              <a:rPr lang="en-GB" sz="2000" dirty="0"/>
              <a:t>(&gt;65,000 global data sets)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/>
              <a:t>We map the global data to a coarse two-dimensional grid (60x31)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/>
              <a:t>We learn to predict the update of the field from one hour to the next using deep learning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/>
              <a:t>Once we have learned the update, we can perform predictions into the future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000" dirty="0"/>
          </a:p>
          <a:p>
            <a:r>
              <a:rPr lang="en-GB" sz="2000" b="1" dirty="0"/>
              <a:t>No physical understanding is required!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C33331-5087-4959-A26B-B98BB6B9F64B}"/>
              </a:ext>
            </a:extLst>
          </p:cNvPr>
          <p:cNvSpPr txBox="1"/>
          <p:nvPr/>
        </p:nvSpPr>
        <p:spPr>
          <a:xfrm>
            <a:off x="9499599" y="6522520"/>
            <a:ext cx="2692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Dueben and Bauer GMD 2018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A6C4EC-5FFB-45D3-A0AC-2EA4921A6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05" y="4997321"/>
            <a:ext cx="248602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7C33331-5087-4959-A26B-B98BB6B9F64B}"/>
              </a:ext>
            </a:extLst>
          </p:cNvPr>
          <p:cNvSpPr txBox="1"/>
          <p:nvPr/>
        </p:nvSpPr>
        <p:spPr>
          <a:xfrm>
            <a:off x="9499599" y="6522520"/>
            <a:ext cx="2692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Dueben and Bauer GMD 2018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45C1B0-CF29-43BB-8139-439B3783A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00" y="-931929"/>
            <a:ext cx="5832000" cy="41281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DF1824-320C-4D50-BE5F-01A7AEE7F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793" y="-931929"/>
            <a:ext cx="5832000" cy="41281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15D629-847A-4AF7-9F81-0B9EC9D6B1E4}"/>
              </a:ext>
            </a:extLst>
          </p:cNvPr>
          <p:cNvSpPr txBox="1"/>
          <p:nvPr/>
        </p:nvSpPr>
        <p:spPr>
          <a:xfrm>
            <a:off x="278978" y="3318570"/>
            <a:ext cx="78067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Time evolution of Z500 for historic data and a neural network prediction.</a:t>
            </a:r>
          </a:p>
          <a:p>
            <a:r>
              <a:rPr lang="en-GB" sz="1600" b="1" dirty="0"/>
              <a:t>Can you tell which one is the neural network?</a:t>
            </a:r>
          </a:p>
          <a:p>
            <a:endParaRPr lang="en-GB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The neural network is picking up the dynamics nicely.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Forecast errors are comparable if we compare like with like.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Is this the future?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600" b="1" dirty="0"/>
          </a:p>
          <a:p>
            <a:r>
              <a:rPr lang="en-GB" sz="1600" b="1" dirty="0"/>
              <a:t>Unlikely…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The simulations are unstable and it is unclear how to fix conservation properties.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It is unknown how to increase complexity and how to fix feature interactions.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There are only ~40 years of data available.</a:t>
            </a:r>
          </a:p>
          <a:p>
            <a:endParaRPr lang="en-GB" sz="1600" b="1" dirty="0"/>
          </a:p>
          <a:p>
            <a:r>
              <a:rPr lang="en-GB" sz="1600" b="1" dirty="0"/>
              <a:t>However, there is a lot of progress at the moment:</a:t>
            </a:r>
          </a:p>
          <a:p>
            <a:r>
              <a:rPr lang="en-GB" sz="1600" dirty="0" err="1"/>
              <a:t>Scher</a:t>
            </a:r>
            <a:r>
              <a:rPr lang="en-GB" sz="1600" dirty="0"/>
              <a:t> and </a:t>
            </a:r>
            <a:r>
              <a:rPr lang="en-GB" sz="1600" dirty="0" err="1"/>
              <a:t>Messori</a:t>
            </a:r>
            <a:r>
              <a:rPr lang="en-GB" sz="1600" dirty="0"/>
              <a:t> GMD 2019; </a:t>
            </a:r>
            <a:r>
              <a:rPr lang="en-GB" sz="1600" dirty="0" err="1"/>
              <a:t>Weyn</a:t>
            </a:r>
            <a:r>
              <a:rPr lang="en-GB" sz="1600" dirty="0"/>
              <a:t>, </a:t>
            </a:r>
            <a:r>
              <a:rPr lang="en-GB" sz="1600" dirty="0" err="1"/>
              <a:t>Durran</a:t>
            </a:r>
            <a:r>
              <a:rPr lang="en-GB" sz="1600" dirty="0"/>
              <a:t>, and Caruana JAMES 2019; </a:t>
            </a:r>
            <a:r>
              <a:rPr lang="en-GB" sz="1600" b="1" dirty="0"/>
              <a:t>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920F0A-AF7F-4F52-AC69-2BBDB5C4B6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711" y="3593671"/>
            <a:ext cx="4103979" cy="28624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B5F630-0CAC-4C1C-BDC4-AE5C431D3C32}"/>
              </a:ext>
            </a:extLst>
          </p:cNvPr>
          <p:cNvSpPr txBox="1"/>
          <p:nvPr/>
        </p:nvSpPr>
        <p:spPr>
          <a:xfrm>
            <a:off x="220762" y="181591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Can we replace conventional weather forecast systems by deep learning?</a:t>
            </a:r>
          </a:p>
        </p:txBody>
      </p:sp>
    </p:spTree>
    <p:extLst>
      <p:ext uri="{BB962C8B-B14F-4D97-AF65-F5344CB8AC3E}">
        <p14:creationId xmlns:p14="http://schemas.microsoft.com/office/powerpoint/2010/main" val="391129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35908" y="211706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Why is it hard to beat conventional weather forecast systems?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15D629-847A-4AF7-9F81-0B9EC9D6B1E4}"/>
              </a:ext>
            </a:extLst>
          </p:cNvPr>
          <p:cNvSpPr txBox="1"/>
          <p:nvPr/>
        </p:nvSpPr>
        <p:spPr>
          <a:xfrm>
            <a:off x="354832" y="4139436"/>
            <a:ext cx="1167694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				</a:t>
            </a:r>
          </a:p>
          <a:p>
            <a:r>
              <a:rPr lang="en-GB" dirty="0"/>
              <a:t>Top-of-the-atmosphere cloud brightness temperature [K] for satellite observations and a simulation of the atmosphere with 1.45 km resolution. </a:t>
            </a:r>
          </a:p>
          <a:p>
            <a:r>
              <a:rPr lang="en-GB" sz="1400" dirty="0"/>
              <a:t>Dueben, </a:t>
            </a:r>
            <a:r>
              <a:rPr lang="en-GB" sz="1400" dirty="0" err="1"/>
              <a:t>Wedi</a:t>
            </a:r>
            <a:r>
              <a:rPr lang="en-GB" sz="1400" dirty="0"/>
              <a:t>, Saarinen and Zeman JSMJ 2020</a:t>
            </a:r>
            <a:br>
              <a:rPr lang="en-GB" dirty="0"/>
            </a:br>
            <a:endParaRPr lang="en-GB" dirty="0"/>
          </a:p>
          <a:p>
            <a:r>
              <a:rPr lang="en-GB" b="1" dirty="0"/>
              <a:t>Today, global weather forecast simulations have O(1,000,000,000) degrees-of-freedom, can represent many details of the Earth System, and show a breath-taking level of complexity.</a:t>
            </a:r>
          </a:p>
          <a:p>
            <a:endParaRPr lang="en-GB" b="1" dirty="0"/>
          </a:p>
          <a:p>
            <a:r>
              <a:rPr lang="en-GB" b="1" dirty="0"/>
              <a:t>They are based on decades of model developments and process understanding.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C0B7BC-6071-45D8-99F2-12E289A63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28" y="830255"/>
            <a:ext cx="11676943" cy="330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3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C1D453-5B99-415B-9534-F79D08F13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25" y="734926"/>
            <a:ext cx="10499262" cy="58178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D925AC-A491-490B-A086-0807274C7E2D}"/>
              </a:ext>
            </a:extLst>
          </p:cNvPr>
          <p:cNvSpPr txBox="1"/>
          <p:nvPr/>
        </p:nvSpPr>
        <p:spPr>
          <a:xfrm>
            <a:off x="4218377" y="5358636"/>
            <a:ext cx="11676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So…using machine learning for weather predictions is useless then?</a:t>
            </a:r>
          </a:p>
          <a:p>
            <a:endParaRPr lang="en-GB" b="1" dirty="0"/>
          </a:p>
          <a:p>
            <a:r>
              <a:rPr lang="en-GB" b="1" dirty="0"/>
              <a:t>No!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F9E687-1D00-4FEA-ACC9-E8EE8040D5F7}"/>
              </a:ext>
            </a:extLst>
          </p:cNvPr>
          <p:cNvSpPr txBox="1"/>
          <p:nvPr/>
        </p:nvSpPr>
        <p:spPr>
          <a:xfrm>
            <a:off x="235908" y="211706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Why is it hard to beat conventional weather forecast systems?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E8D9B3-DEAC-49BB-88DB-42675A3EC119}"/>
              </a:ext>
            </a:extLst>
          </p:cNvPr>
          <p:cNvSpPr txBox="1"/>
          <p:nvPr/>
        </p:nvSpPr>
        <p:spPr>
          <a:xfrm>
            <a:off x="161242" y="6574416"/>
            <a:ext cx="11676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Dueben, </a:t>
            </a:r>
            <a:r>
              <a:rPr lang="en-GB" sz="1400" dirty="0" err="1"/>
              <a:t>Diamantakis</a:t>
            </a:r>
            <a:r>
              <a:rPr lang="en-GB" sz="1400" dirty="0"/>
              <a:t>, Lang, Saarinen, </a:t>
            </a:r>
            <a:r>
              <a:rPr lang="en-GB" sz="1400" dirty="0" err="1"/>
              <a:t>Sandu</a:t>
            </a:r>
            <a:r>
              <a:rPr lang="en-GB" sz="1400" dirty="0"/>
              <a:t>, </a:t>
            </a:r>
            <a:r>
              <a:rPr lang="en-GB" sz="1400" dirty="0" err="1"/>
              <a:t>Wedi</a:t>
            </a:r>
            <a:r>
              <a:rPr lang="en-GB" sz="1400" dirty="0"/>
              <a:t>, </a:t>
            </a:r>
            <a:r>
              <a:rPr lang="en-GB" sz="1400" dirty="0" err="1"/>
              <a:t>Wilhelmsson</a:t>
            </a:r>
            <a:r>
              <a:rPr lang="en-GB" sz="1400" dirty="0"/>
              <a:t> ECMWF Newsletter 2018</a:t>
            </a:r>
          </a:p>
        </p:txBody>
      </p:sp>
    </p:spTree>
    <p:extLst>
      <p:ext uri="{BB962C8B-B14F-4D97-AF65-F5344CB8AC3E}">
        <p14:creationId xmlns:p14="http://schemas.microsoft.com/office/powerpoint/2010/main" val="250244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C15D629-847A-4AF7-9F81-0B9EC9D6B1E4}"/>
              </a:ext>
            </a:extLst>
          </p:cNvPr>
          <p:cNvSpPr txBox="1"/>
          <p:nvPr/>
        </p:nvSpPr>
        <p:spPr>
          <a:xfrm>
            <a:off x="361304" y="646697"/>
            <a:ext cx="1167694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>
              <a:latin typeface="+mj-lt"/>
            </a:endParaRPr>
          </a:p>
          <a:p>
            <a:r>
              <a:rPr lang="en-GB" sz="1600" b="1" dirty="0">
                <a:latin typeface="+mj-lt"/>
              </a:rPr>
              <a:t>1-hour precipitation predictions by Google: </a:t>
            </a:r>
            <a:r>
              <a:rPr lang="en-GB" sz="1600" dirty="0">
                <a:latin typeface="+mj-lt"/>
              </a:rPr>
              <a:t>Agrawal, Barrington, Bromberg, Burge, Gazen, Hickey arXiv:1912.12132</a:t>
            </a:r>
          </a:p>
          <a:p>
            <a:endParaRPr lang="en-GB" sz="1600" dirty="0">
              <a:latin typeface="+mj-lt"/>
            </a:endParaRPr>
          </a:p>
          <a:p>
            <a:r>
              <a:rPr lang="en-GB" sz="1600" dirty="0">
                <a:latin typeface="+mj-lt"/>
              </a:rPr>
              <a:t>                                          NOAA forecast             Ground truth              Machine learning:</a:t>
            </a: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b="1" i="0" dirty="0">
              <a:effectLst/>
              <a:latin typeface="+mj-lt"/>
            </a:endParaRPr>
          </a:p>
          <a:p>
            <a:r>
              <a:rPr lang="en-GB" sz="1600" b="1" i="0" dirty="0">
                <a:effectLst/>
                <a:latin typeface="+mj-lt"/>
              </a:rPr>
              <a:t>Deep learning for multi-year ENSO forecasts</a:t>
            </a:r>
            <a:r>
              <a:rPr lang="en-GB" sz="1600" b="1" dirty="0">
                <a:latin typeface="+mj-lt"/>
              </a:rPr>
              <a:t>: 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+mj-lt"/>
              </a:rPr>
              <a:t>Ham, Kim, Luo </a:t>
            </a:r>
            <a:r>
              <a:rPr lang="en-GB" sz="1600" b="0" i="1" dirty="0">
                <a:solidFill>
                  <a:srgbClr val="222222"/>
                </a:solidFill>
                <a:effectLst/>
                <a:latin typeface="+mj-lt"/>
              </a:rPr>
              <a:t>Nature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+mj-lt"/>
              </a:rPr>
              <a:t> 2019</a:t>
            </a:r>
            <a:endParaRPr lang="en-GB" sz="1600" b="1" dirty="0">
              <a:solidFill>
                <a:srgbClr val="FF0000"/>
              </a:solidFill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endParaRPr lang="en-GB" sz="1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C78538-C33B-4065-8EFC-09AE7FF4D6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159" y="1720397"/>
            <a:ext cx="5998780" cy="18568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AE4D89-354A-43FF-BBA6-FE0B28FDB860}"/>
              </a:ext>
            </a:extLst>
          </p:cNvPr>
          <p:cNvSpPr txBox="1"/>
          <p:nvPr/>
        </p:nvSpPr>
        <p:spPr>
          <a:xfrm>
            <a:off x="220762" y="181591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Can we replace conventional </a:t>
            </a:r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</a:rPr>
              <a:t>Earth System models b</a:t>
            </a:r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y deep learning?</a:t>
            </a:r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374F162D-86E1-468B-BFE6-A021A5947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933" y="4423566"/>
            <a:ext cx="5680779" cy="225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3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20762" y="181591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Machine learning applications across the numerical weather prediction workflow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102EFB-7B57-47D5-8EE4-5FE50393A296}"/>
              </a:ext>
            </a:extLst>
          </p:cNvPr>
          <p:cNvSpPr/>
          <p:nvPr/>
        </p:nvSpPr>
        <p:spPr>
          <a:xfrm>
            <a:off x="559429" y="1133093"/>
            <a:ext cx="2340000" cy="1080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Observations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E84F7D-F19A-4970-8EF5-9403FF4E8EAB}"/>
              </a:ext>
            </a:extLst>
          </p:cNvPr>
          <p:cNvSpPr/>
          <p:nvPr/>
        </p:nvSpPr>
        <p:spPr>
          <a:xfrm>
            <a:off x="3609414" y="1132859"/>
            <a:ext cx="2340000" cy="10800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Data-assimilation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A06069-30B0-4BD1-92A7-005030AD2391}"/>
              </a:ext>
            </a:extLst>
          </p:cNvPr>
          <p:cNvSpPr/>
          <p:nvPr/>
        </p:nvSpPr>
        <p:spPr>
          <a:xfrm>
            <a:off x="6659399" y="1132625"/>
            <a:ext cx="2340000" cy="1080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Numerical weather forecasts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DD8908-1A0D-4681-81B4-99D673E46801}"/>
              </a:ext>
            </a:extLst>
          </p:cNvPr>
          <p:cNvSpPr/>
          <p:nvPr/>
        </p:nvSpPr>
        <p:spPr>
          <a:xfrm>
            <a:off x="9710261" y="1132625"/>
            <a:ext cx="2340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Post-processing and dissemination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8AD7AAC-D895-4287-A5FC-52A5DB38D55D}"/>
              </a:ext>
            </a:extLst>
          </p:cNvPr>
          <p:cNvCxnSpPr>
            <a:cxnSpLocks/>
            <a:stCxn id="2" idx="3"/>
            <a:endCxn id="8" idx="1"/>
          </p:cNvCxnSpPr>
          <p:nvPr/>
        </p:nvCxnSpPr>
        <p:spPr>
          <a:xfrm flipV="1">
            <a:off x="2899429" y="1672859"/>
            <a:ext cx="709985" cy="234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07F8F45-0AED-4891-BF69-9F56DBDED361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5948537" y="1672625"/>
            <a:ext cx="710862" cy="1636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527D54-DFD8-4DC0-A6B3-0FF8A80E8EF7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8999399" y="1672391"/>
            <a:ext cx="710862" cy="234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A88BA0B1-7DB9-48E2-B0D0-0BCFDD8CE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399" y="2304811"/>
            <a:ext cx="2340000" cy="13735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F5EFF8B-CA43-40C5-AE5A-413B3B79089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414" y="2304811"/>
            <a:ext cx="2340000" cy="137358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0E59AA5-977F-41E4-860D-1623C410AF9D}"/>
              </a:ext>
            </a:extLst>
          </p:cNvPr>
          <p:cNvSpPr/>
          <p:nvPr/>
        </p:nvSpPr>
        <p:spPr>
          <a:xfrm>
            <a:off x="277207" y="3727738"/>
            <a:ext cx="117504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sz="2000" b="1" dirty="0"/>
              <a:t>Application areas for machine learning are spread over the entire workflow: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weather data monitoring, real-time quality control for observational data, anomaly interpretation, guided quality assignment and decision making, data fusion from different sources, correction of observation error, </a:t>
            </a:r>
          </a:p>
          <a:p>
            <a:r>
              <a:rPr lang="en-GB" dirty="0">
                <a:solidFill>
                  <a:schemeClr val="accent3">
                    <a:lumMod val="75000"/>
                  </a:schemeClr>
                </a:solidFill>
              </a:rPr>
              <a:t>learn governing differential equations, non-linear bias correction, bias predictors, learn operational operators, define optical properties of hydrometeors and aerosols, emulate conventional tools improve efficiency,</a:t>
            </a:r>
          </a:p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emulate model components, develop improved parametrisation schemes, build better error models, learn the underlying equations of motion, generate tangent linear or adjoint code from machine learning emulators, </a:t>
            </a:r>
          </a:p>
          <a:p>
            <a:r>
              <a:rPr lang="en-GB">
                <a:solidFill>
                  <a:schemeClr val="accent6">
                    <a:lumMod val="75000"/>
                  </a:schemeClr>
                </a:solidFill>
              </a:rPr>
              <a:t>real-time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adjustments of forecast products, feature detection, uncertainty quantification, error corrections for seasonal predictions, development of low-complexity models, bespoke products for business opportunities,</a:t>
            </a:r>
          </a:p>
          <a:p>
            <a:r>
              <a:rPr lang="en-GB" b="1" dirty="0"/>
              <a:t>and many more…</a:t>
            </a:r>
          </a:p>
        </p:txBody>
      </p:sp>
      <p:pic>
        <p:nvPicPr>
          <p:cNvPr id="29" name="Picture 28" descr="ECMWF-basic-description-of-model.png">
            <a:extLst>
              <a:ext uri="{FF2B5EF4-FFF2-40B4-BE49-F238E27FC236}">
                <a16:creationId xmlns:a16="http://schemas.microsoft.com/office/drawing/2014/main" id="{1E0C9A27-EE28-4CD6-8F80-3B43BBBD85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 b="79996"/>
          <a:stretch/>
        </p:blipFill>
        <p:spPr>
          <a:xfrm>
            <a:off x="367519" y="2752751"/>
            <a:ext cx="2977214" cy="7550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DF0895-B616-4141-8739-A3A34E21AA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234" y="2259770"/>
            <a:ext cx="2054559" cy="175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8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20762" y="181591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State-of-play and outline of the talk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EBDA9A-856E-4A33-B0ED-239E3724A9B3}"/>
              </a:ext>
            </a:extLst>
          </p:cNvPr>
          <p:cNvSpPr txBox="1"/>
          <p:nvPr/>
        </p:nvSpPr>
        <p:spPr>
          <a:xfrm>
            <a:off x="2615980" y="1627109"/>
            <a:ext cx="786533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There are many interesting application areas for machine learning to improve weather and climate predictions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 are only at the beginning to explore the potential of machine learning in the different areas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 will present a couple of example applications of machine learning at ECMWF in the following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 will name the main challenges that we are facing when using machine learning today</a:t>
            </a:r>
          </a:p>
        </p:txBody>
      </p:sp>
    </p:spTree>
    <p:extLst>
      <p:ext uri="{BB962C8B-B14F-4D97-AF65-F5344CB8AC3E}">
        <p14:creationId xmlns:p14="http://schemas.microsoft.com/office/powerpoint/2010/main" val="3460678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415972" y="181591"/>
            <a:ext cx="119147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Helevtica"/>
                <a:ea typeface="+mj-ea"/>
                <a:cs typeface="+mj-cs"/>
              </a:rPr>
              <a:t>Observations:</a:t>
            </a:r>
          </a:p>
          <a:p>
            <a:r>
              <a:rPr lang="en-GB" sz="2800" dirty="0">
                <a:latin typeface="Helevtica"/>
                <a:ea typeface="+mj-ea"/>
                <a:cs typeface="+mj-cs"/>
              </a:rPr>
              <a:t>Detect the risk for the ignition of wild fires by lightnings</a:t>
            </a:r>
          </a:p>
        </p:txBody>
      </p:sp>
      <p:pic>
        <p:nvPicPr>
          <p:cNvPr id="6" name="Picture 2" descr="https://lh5.googleusercontent.com/yVGAX3Ycjzm9IsGTPfx9CXJPl0Wu2WIvSLhrlR4lWocQrBxbhkyoG9odwfwOOVKS6wLhx-_7tMTjfgaZDc32zoAamta3HfJLwvJS9otBGfbT0krzWclKaefT2XoURdfKfW3_RsfZeHI">
            <a:extLst>
              <a:ext uri="{FF2B5EF4-FFF2-40B4-BE49-F238E27FC236}">
                <a16:creationId xmlns:a16="http://schemas.microsoft.com/office/drawing/2014/main" id="{3B72A6EB-E155-489C-809D-00E8BB40B2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" r="3460"/>
          <a:stretch/>
        </p:blipFill>
        <p:spPr bwMode="auto">
          <a:xfrm>
            <a:off x="266481" y="1705450"/>
            <a:ext cx="5392992" cy="485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5703145" y="1705450"/>
            <a:ext cx="64324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Observations for 15 variables are used as inputs including soil moisture, 2m temperature, soil type, vegetation cover, relative humidity, and precipitation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rate of radiant heat output from the Global Fire Assimilation System (GFAS) was used to generate a “truth”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12,000 data points were used for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Different machine learning tools (decision trees, random forest and Ada Boost​) are used to classify the cases into</a:t>
            </a:r>
            <a:br>
              <a:rPr lang="en-GB" dirty="0"/>
            </a:br>
            <a:r>
              <a:rPr lang="en-GB" dirty="0"/>
              <a:t>“ignition” and “no-ignition”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best classifier has an accuracy of 77 %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C33331-5087-4959-A26B-B98BB6B9F64B}"/>
              </a:ext>
            </a:extLst>
          </p:cNvPr>
          <p:cNvSpPr txBox="1"/>
          <p:nvPr/>
        </p:nvSpPr>
        <p:spPr>
          <a:xfrm>
            <a:off x="5703145" y="6522519"/>
            <a:ext cx="7213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Ruth Coughlan, </a:t>
            </a:r>
            <a:r>
              <a:rPr lang="it-IT" sz="1400" dirty="0"/>
              <a:t>Francesca Di Giuseppe, Claudia Vitolo and the SMOS-E project</a:t>
            </a:r>
            <a:endParaRPr lang="en-GB" sz="1400" dirty="0"/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89B8B4A9-9CC5-4C7A-9AAC-0F40FA0CA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990" y="27704"/>
            <a:ext cx="2964565" cy="73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97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24408" y="19333"/>
            <a:ext cx="11914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Data assimilation: Bias-correct the forecast model in 4DVar data assimilation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278688" y="533191"/>
            <a:ext cx="732568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Data-assimilation blends observations and the forecast model to generate initial conditions for weather predictions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During data-assimilation the model trajectory is “synchronised” with observations for the same weather regimes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It is possible to learn model error when comparing the model with (trustworthy) observations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/>
              <a:t>Two approaches: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Learn model error within the 4DVar data-assimilation framework for so-called “weak-constraint 4D-Var”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Learn model error from a direct comparison of the model trajectory to observations or analysis increments using deep learning.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/>
              <a:t>Benefit:</a:t>
            </a:r>
          </a:p>
          <a:p>
            <a:r>
              <a:rPr lang="en-GB" dirty="0"/>
              <a:t>When the bias is learned, it can be used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Correct for the bias during data-assimilation to improve initial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Correct for the bias in forecast simulations to improve predictions</a:t>
            </a:r>
            <a:br>
              <a:rPr lang="en-GB" dirty="0"/>
            </a:br>
            <a:r>
              <a:rPr lang="en-GB" dirty="0"/>
              <a:t>(discussed controversially)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Understand model deficiencies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45EFC0-BFC9-444D-B9CD-254C92A7A0D7}"/>
              </a:ext>
            </a:extLst>
          </p:cNvPr>
          <p:cNvSpPr txBox="1"/>
          <p:nvPr/>
        </p:nvSpPr>
        <p:spPr>
          <a:xfrm>
            <a:off x="2684155" y="6581001"/>
            <a:ext cx="950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 dirty="0" err="1"/>
              <a:t>Laloyaux</a:t>
            </a:r>
            <a:r>
              <a:rPr lang="en-GB" sz="1400" b="1" dirty="0"/>
              <a:t>, </a:t>
            </a:r>
            <a:r>
              <a:rPr lang="en-GB" sz="1400" b="1" dirty="0" err="1"/>
              <a:t>Bonavita</a:t>
            </a:r>
            <a:r>
              <a:rPr lang="en-GB" sz="1400" b="1" dirty="0"/>
              <a:t> </a:t>
            </a:r>
            <a:r>
              <a:rPr lang="en-GB" sz="1400" dirty="0"/>
              <a:t>and Dueben @ ECMWF + </a:t>
            </a:r>
            <a:r>
              <a:rPr lang="en-GB" sz="1400" dirty="0" err="1"/>
              <a:t>Kurth</a:t>
            </a:r>
            <a:r>
              <a:rPr lang="en-GB" sz="1400" dirty="0"/>
              <a:t> and Hall @ NVIDIA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F64977-90C7-42BE-A6E6-43FC79727C3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254" y="474406"/>
            <a:ext cx="3962947" cy="2359196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84193D9-2FE9-4251-B917-5776244C8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791" y="2581356"/>
            <a:ext cx="4653209" cy="4024397"/>
          </a:xfrm>
          <a:prstGeom prst="rect">
            <a:avLst/>
          </a:prstGeom>
        </p:spPr>
      </p:pic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2420741C-1505-4717-A8F5-897D1D8A08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935" y="27705"/>
            <a:ext cx="2314620" cy="57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43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-1261310" y="104978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</a:rPr>
              <a:t>Numerical weather forecasts: </a:t>
            </a:r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Low dimensional ocean models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15D629-847A-4AF7-9F81-0B9EC9D6B1E4}"/>
              </a:ext>
            </a:extLst>
          </p:cNvPr>
          <p:cNvSpPr txBox="1"/>
          <p:nvPr/>
        </p:nvSpPr>
        <p:spPr>
          <a:xfrm>
            <a:off x="235908" y="662808"/>
            <a:ext cx="11997188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/>
              <a:t>Motivation: </a:t>
            </a:r>
            <a:r>
              <a:rPr lang="en-GB" dirty="0"/>
              <a:t>We would like to build a low-dimensional ocean model for medium-range weather forecasts.</a:t>
            </a:r>
          </a:p>
          <a:p>
            <a:pPr>
              <a:lnSpc>
                <a:spcPct val="150000"/>
              </a:lnSpc>
            </a:pPr>
            <a:r>
              <a:rPr lang="en-GB" b="1" dirty="0"/>
              <a:t>Testbed:</a:t>
            </a:r>
            <a:r>
              <a:rPr lang="en-GB" dirty="0"/>
              <a:t> 3-layer double gyre quasi-geostrophic model in rectangular domain.</a:t>
            </a:r>
          </a:p>
          <a:p>
            <a:pPr>
              <a:lnSpc>
                <a:spcPct val="150000"/>
              </a:lnSpc>
            </a:pPr>
            <a:r>
              <a:rPr lang="en-GB" b="1" dirty="0"/>
              <a:t>Data: </a:t>
            </a:r>
            <a:r>
              <a:rPr lang="en-GB" dirty="0"/>
              <a:t>40 year time series for the coefficients of the first eight Principle Components of the surface layer (daily data).</a:t>
            </a:r>
          </a:p>
          <a:p>
            <a:pPr>
              <a:lnSpc>
                <a:spcPct val="150000"/>
              </a:lnSpc>
            </a:pPr>
            <a:r>
              <a:rPr lang="en-GB" b="1" dirty="0"/>
              <a:t>Approach: </a:t>
            </a:r>
            <a:r>
              <a:rPr lang="en-GB" dirty="0"/>
              <a:t>Use neural networks to learn the equations of motion.</a:t>
            </a:r>
          </a:p>
          <a:p>
            <a:pPr>
              <a:lnSpc>
                <a:spcPct val="150000"/>
              </a:lnSpc>
            </a:pPr>
            <a:r>
              <a:rPr lang="en-GB" b="1" dirty="0"/>
              <a:t>Neural Network setup: </a:t>
            </a:r>
            <a:r>
              <a:rPr lang="en-GB" dirty="0"/>
              <a:t>LSTM with 2 hidden layers, 50 neurons/layer, Sigmoid activation and Adam optimizer.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endParaRPr lang="en-GB" sz="1400" b="1" dirty="0"/>
          </a:p>
          <a:p>
            <a:endParaRPr lang="en-GB" b="1" dirty="0"/>
          </a:p>
          <a:p>
            <a:r>
              <a:rPr lang="en-GB" b="1" dirty="0"/>
              <a:t>Please note that “conventional machine learning” with linear regression + red-noise performs even better. 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FC6D5F-DB15-4DE9-B458-DDFF86EC4DC9}"/>
              </a:ext>
            </a:extLst>
          </p:cNvPr>
          <p:cNvSpPr txBox="1"/>
          <p:nvPr/>
        </p:nvSpPr>
        <p:spPr>
          <a:xfrm>
            <a:off x="8083286" y="6075913"/>
            <a:ext cx="4150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Agarwal, Dueben, </a:t>
            </a:r>
            <a:r>
              <a:rPr lang="en-GB" sz="1400" dirty="0" err="1"/>
              <a:t>Berloff</a:t>
            </a:r>
            <a:r>
              <a:rPr lang="en-GB" sz="1400" dirty="0"/>
              <a:t>, </a:t>
            </a:r>
            <a:r>
              <a:rPr lang="en-GB" sz="1400" dirty="0" err="1"/>
              <a:t>Ryzhov</a:t>
            </a:r>
            <a:r>
              <a:rPr lang="en-GB" sz="1400" dirty="0"/>
              <a:t>, </a:t>
            </a:r>
            <a:r>
              <a:rPr lang="en-GB" sz="1400" dirty="0" err="1"/>
              <a:t>Kondrashov</a:t>
            </a:r>
            <a:endParaRPr lang="en-GB" sz="1400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F69380D-9D52-40FC-AE5A-02F8027C22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06" r="9859"/>
          <a:stretch/>
        </p:blipFill>
        <p:spPr>
          <a:xfrm>
            <a:off x="235908" y="2755487"/>
            <a:ext cx="3682479" cy="3375221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A7D2BE3-3B76-441D-839A-75A458A9DD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06" r="8491"/>
          <a:stretch/>
        </p:blipFill>
        <p:spPr>
          <a:xfrm>
            <a:off x="3919230" y="2755487"/>
            <a:ext cx="3861858" cy="3474315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2372E7E1-A083-495F-9D6D-6D7F71B524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201" y="33828"/>
            <a:ext cx="2964565" cy="73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7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316768" y="144504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Numerical weather forecasts: To emulate the radiation scheme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316768" y="830898"/>
            <a:ext cx="116720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Store input/output data pairs of the radiation schemes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 this data to train a neural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Replace the radiation scheme by the neural network within the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/>
              <a:t>Why would you do this?</a:t>
            </a:r>
          </a:p>
          <a:p>
            <a:r>
              <a:rPr lang="en-GB" dirty="0"/>
              <a:t>Neural networks are likely to be much more efficient and portable to heterogenous hardware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Surface downward solar radiation for the original scheme and the neural network emulator (based on a </a:t>
            </a:r>
            <a:r>
              <a:rPr lang="en-GB" dirty="0" err="1"/>
              <a:t>ResNet</a:t>
            </a:r>
            <a:r>
              <a:rPr lang="en-GB" dirty="0"/>
              <a:t>).</a:t>
            </a:r>
          </a:p>
          <a:p>
            <a:endParaRPr lang="en-GB" dirty="0"/>
          </a:p>
          <a:p>
            <a:r>
              <a:rPr lang="en-GB" b="1" dirty="0"/>
              <a:t>The approach is working and the neural network is ~10 times faster than the original scheme.</a:t>
            </a:r>
            <a:br>
              <a:rPr lang="en-GB" b="1" dirty="0"/>
            </a:br>
            <a:r>
              <a:rPr lang="en-GB" b="1" dirty="0"/>
              <a:t>However, model results are still degraded.</a:t>
            </a:r>
          </a:p>
          <a:p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45EFC0-BFC9-444D-B9CD-254C92A7A0D7}"/>
              </a:ext>
            </a:extLst>
          </p:cNvPr>
          <p:cNvSpPr txBox="1"/>
          <p:nvPr/>
        </p:nvSpPr>
        <p:spPr>
          <a:xfrm>
            <a:off x="6621529" y="6522520"/>
            <a:ext cx="7512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Dueben, Hogan, Bauer @ECMWF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Progsch</a:t>
            </a:r>
            <a:r>
              <a:rPr lang="de-DE" sz="1400" dirty="0"/>
              <a:t>, Angerer @NVIDIA</a:t>
            </a:r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ECA2F6-1A5E-43F5-A1CD-0BE4C9DCD7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5"/>
          <a:stretch/>
        </p:blipFill>
        <p:spPr>
          <a:xfrm>
            <a:off x="745215" y="2651760"/>
            <a:ext cx="10815138" cy="27857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1CDAE7-94BA-48F6-850F-33DFBB5FCDD1}"/>
              </a:ext>
            </a:extLst>
          </p:cNvPr>
          <p:cNvSpPr txBox="1"/>
          <p:nvPr/>
        </p:nvSpPr>
        <p:spPr>
          <a:xfrm>
            <a:off x="7903647" y="830898"/>
            <a:ext cx="42883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This is a very active area of research:</a:t>
            </a:r>
            <a:br>
              <a:rPr lang="en-GB" b="1" dirty="0"/>
            </a:br>
            <a:r>
              <a:rPr lang="en-GB" i="1" dirty="0"/>
              <a:t>Rasp, Pritchard, </a:t>
            </a:r>
            <a:r>
              <a:rPr lang="en-GB" i="1" dirty="0" err="1"/>
              <a:t>Gentine</a:t>
            </a:r>
            <a:r>
              <a:rPr lang="en-GB" i="1" dirty="0"/>
              <a:t> PNAS 2018</a:t>
            </a:r>
          </a:p>
          <a:p>
            <a:r>
              <a:rPr lang="en-GB" i="1" dirty="0" err="1"/>
              <a:t>Brenowitz</a:t>
            </a:r>
            <a:r>
              <a:rPr lang="en-GB" i="1" dirty="0"/>
              <a:t> and Bretherton GRL 2018</a:t>
            </a:r>
            <a:br>
              <a:rPr lang="en-GB" i="1" dirty="0"/>
            </a:br>
            <a:r>
              <a:rPr lang="en-GB" i="1" dirty="0"/>
              <a:t>…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29D9E5B5-9EC7-4AE1-A074-8D42899733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935" y="27705"/>
            <a:ext cx="2314620" cy="57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08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316768" y="134931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Numerical weather forecasts: To emulate gravity wave drag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316768" y="830898"/>
            <a:ext cx="116720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Repeat the same approach for the gravity wave drag scheme of IFS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Start with non-orographic and continue with orographic wave drag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/>
              <a:t>Results for the non-orographic gravity wave drag are promising.</a:t>
            </a:r>
          </a:p>
          <a:p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There is also a nice relation between network size and accuracy.</a:t>
            </a:r>
          </a:p>
          <a:p>
            <a:endParaRPr lang="en-GB" b="1" dirty="0"/>
          </a:p>
          <a:p>
            <a:r>
              <a:rPr lang="en-GB" b="1" dirty="0"/>
              <a:t>However, it is still questionable whether computational performance of the Neural Nets is better when compared to the conventional scheme. </a:t>
            </a:r>
          </a:p>
          <a:p>
            <a:endParaRPr lang="en-GB" b="1" dirty="0"/>
          </a:p>
          <a:p>
            <a:r>
              <a:rPr lang="en-GB" b="1" dirty="0"/>
              <a:t>Results are not as good for the orographic gravity wave drag scheme.</a:t>
            </a:r>
          </a:p>
          <a:p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45EFC0-BFC9-444D-B9CD-254C92A7A0D7}"/>
              </a:ext>
            </a:extLst>
          </p:cNvPr>
          <p:cNvSpPr txBox="1"/>
          <p:nvPr/>
        </p:nvSpPr>
        <p:spPr>
          <a:xfrm>
            <a:off x="9999042" y="6440142"/>
            <a:ext cx="7512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Chantry</a:t>
            </a:r>
            <a:r>
              <a:rPr lang="de-DE" sz="1400" dirty="0"/>
              <a:t>, Dueben, Palmer</a:t>
            </a:r>
            <a:endParaRPr lang="en-GB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08E36-D7B2-43E1-B132-E73D3CB66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6" y="2186059"/>
            <a:ext cx="11610876" cy="26232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ADE4C3-DC44-4973-9E1C-D50D151233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789" y="990600"/>
            <a:ext cx="3512941" cy="3429000"/>
          </a:xfrm>
          <a:prstGeom prst="rect">
            <a:avLst/>
          </a:prstGeom>
        </p:spPr>
      </p:pic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C222808A-CAAE-4641-BF17-C66FE0ABD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935" y="27705"/>
            <a:ext cx="2314620" cy="57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0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20762" y="99212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Numerical weather forecasts: To precondition the linear solver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338548" y="704811"/>
            <a:ext cx="12270228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/>
              <a:t>Linear solvers are important to build efficient semi-implicit time-stepping schemes for atmosphere and ocean models.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/>
              <a:t>However, the solvers are expensive.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/>
              <a:t>The solver efficiency depends critically on the preconditioner that is approximating the inverse of a large matrix.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700" dirty="0"/>
          </a:p>
          <a:p>
            <a:r>
              <a:rPr lang="en-GB" sz="1700" b="1" dirty="0"/>
              <a:t>Can we use machine learning for preconditioning, predict the inverse of the matrix and reduce the number of iterations that are required for the solver?</a:t>
            </a:r>
          </a:p>
          <a:p>
            <a:endParaRPr lang="en-GB" sz="1700" b="1" dirty="0"/>
          </a:p>
          <a:p>
            <a:r>
              <a:rPr lang="en-GB" sz="1700" b="1" dirty="0"/>
              <a:t>Testbed: </a:t>
            </a:r>
            <a:r>
              <a:rPr lang="en-GB" sz="1700" dirty="0"/>
              <a:t>A global shallow water model at 5 degree resolution but with real-world topography. </a:t>
            </a:r>
          </a:p>
          <a:p>
            <a:r>
              <a:rPr lang="en-GB" sz="1700" b="1" dirty="0"/>
              <a:t>Method: </a:t>
            </a:r>
            <a:r>
              <a:rPr lang="en-GB" sz="1700" dirty="0"/>
              <a:t>Neural networks that are trained from the model state and the tendencies of full timesteps.</a:t>
            </a:r>
          </a:p>
          <a:p>
            <a:endParaRPr lang="en-GB" sz="1700" dirty="0"/>
          </a:p>
          <a:p>
            <a:endParaRPr lang="en-GB" sz="1700" b="1" dirty="0"/>
          </a:p>
          <a:p>
            <a:r>
              <a:rPr lang="en-GB" sz="1700" b="1" dirty="0"/>
              <a:t>No preconditioner:                                  Machine learning preconditioner:         </a:t>
            </a:r>
            <a:r>
              <a:rPr lang="en-GB" sz="1700" dirty="0"/>
              <a:t>  </a:t>
            </a:r>
            <a:r>
              <a:rPr lang="en-GB" sz="1700" b="1" dirty="0"/>
              <a:t>Implicit Richardson preconditioner:</a:t>
            </a:r>
          </a:p>
          <a:p>
            <a:endParaRPr lang="en-GB" sz="1700" dirty="0"/>
          </a:p>
          <a:p>
            <a:endParaRPr lang="en-GB" sz="1700" dirty="0"/>
          </a:p>
          <a:p>
            <a:endParaRPr lang="en-GB" sz="1700" dirty="0"/>
          </a:p>
          <a:p>
            <a:endParaRPr lang="en-GB" sz="1700" dirty="0"/>
          </a:p>
          <a:p>
            <a:endParaRPr lang="en-GB" sz="1700" dirty="0"/>
          </a:p>
          <a:p>
            <a:endParaRPr lang="en-GB" sz="1700" dirty="0"/>
          </a:p>
          <a:p>
            <a:endParaRPr lang="en-GB" sz="1700" dirty="0"/>
          </a:p>
          <a:p>
            <a:endParaRPr lang="en-GB" sz="1700" b="1" dirty="0"/>
          </a:p>
          <a:p>
            <a:r>
              <a:rPr lang="en-GB" sz="1700" b="1" dirty="0"/>
              <a:t>It turns out that the approach (1) is working and cheap, (2) interpretable and (3) easy to implement </a:t>
            </a:r>
            <a:br>
              <a:rPr lang="en-GB" sz="1700" b="1" dirty="0"/>
            </a:br>
            <a:r>
              <a:rPr lang="en-GB" sz="1700" b="1" dirty="0"/>
              <a:t>even if no preconditioner is present.</a:t>
            </a:r>
          </a:p>
          <a:p>
            <a:endParaRPr lang="en-GB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45EFC0-BFC9-444D-B9CD-254C92A7A0D7}"/>
              </a:ext>
            </a:extLst>
          </p:cNvPr>
          <p:cNvSpPr txBox="1"/>
          <p:nvPr/>
        </p:nvSpPr>
        <p:spPr>
          <a:xfrm>
            <a:off x="8461823" y="6522520"/>
            <a:ext cx="7512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/>
              <a:t>Ackmann</a:t>
            </a:r>
            <a:r>
              <a:rPr lang="en-GB" sz="1400" dirty="0"/>
              <a:t>, Dueben, </a:t>
            </a:r>
            <a:r>
              <a:rPr lang="en-GB" sz="1400" dirty="0" err="1"/>
              <a:t>Smolarkieicz</a:t>
            </a:r>
            <a:r>
              <a:rPr lang="en-GB" sz="1400" dirty="0"/>
              <a:t> and Palmer </a:t>
            </a:r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71F7202F-1DAB-4356-B581-46329D06F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376" y="4025933"/>
            <a:ext cx="3929962" cy="147600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B02C3F4-3AD8-4B30-951B-2FBC6A9B4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906" y="4015300"/>
            <a:ext cx="3895094" cy="1512000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ED0A65F1-7515-4C92-A7FB-89917656D2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" y="4015300"/>
            <a:ext cx="3870900" cy="1512000"/>
          </a:xfrm>
          <a:prstGeom prst="rect">
            <a:avLst/>
          </a:prstGeom>
        </p:spPr>
      </p:pic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7654635F-A592-47AB-A46B-449E5F8A4B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935" y="27705"/>
            <a:ext cx="2314620" cy="57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D87BA8-2AD7-4806-899B-BA3176A44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" y="755806"/>
            <a:ext cx="4947139" cy="219196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-1296540" y="27703"/>
            <a:ext cx="119147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Post-processing and dissemination: Improve ensemble predictions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45EFC0-BFC9-444D-B9CD-254C92A7A0D7}"/>
              </a:ext>
            </a:extLst>
          </p:cNvPr>
          <p:cNvSpPr txBox="1"/>
          <p:nvPr/>
        </p:nvSpPr>
        <p:spPr>
          <a:xfrm>
            <a:off x="4469259" y="6522520"/>
            <a:ext cx="1015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/>
              <a:t>Grönquist</a:t>
            </a:r>
            <a:r>
              <a:rPr lang="en-GB" sz="1400" dirty="0"/>
              <a:t>, Yao, Ben-Nun, Dryden, Dueben, </a:t>
            </a:r>
            <a:r>
              <a:rPr lang="en-GB" sz="1400" dirty="0" err="1"/>
              <a:t>Lavarini</a:t>
            </a:r>
            <a:r>
              <a:rPr lang="en-GB" sz="1400" dirty="0"/>
              <a:t>, Li, </a:t>
            </a:r>
            <a:r>
              <a:rPr lang="en-GB" sz="1400" dirty="0" err="1"/>
              <a:t>Hoefler</a:t>
            </a:r>
            <a:r>
              <a:rPr lang="en-GB" sz="1400" dirty="0"/>
              <a:t> https://arxiv.org/abs/2005.08748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C10D64-22F7-4BAB-BA73-82CF0FB9E9F9}"/>
              </a:ext>
            </a:extLst>
          </p:cNvPr>
          <p:cNvSpPr txBox="1"/>
          <p:nvPr/>
        </p:nvSpPr>
        <p:spPr>
          <a:xfrm>
            <a:off x="359569" y="5322147"/>
            <a:ext cx="114728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Ensemble predictions are important but expensive.</a:t>
            </a:r>
          </a:p>
          <a:p>
            <a:r>
              <a:rPr lang="en-GB" dirty="0"/>
              <a:t>Can we improve ensemble skill scores from a small number of ensemble members via deep learning?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Use global fields </a:t>
            </a:r>
            <a:r>
              <a:rPr lang="en-GB" dirty="0"/>
              <a:t>of five ensemble members as inputs.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Correct the ensemble scores of temperature at 850 </a:t>
            </a:r>
            <a:r>
              <a:rPr lang="en-GB" dirty="0" err="1"/>
              <a:t>hPa</a:t>
            </a:r>
            <a:r>
              <a:rPr lang="en-GB" dirty="0"/>
              <a:t> and Z500 </a:t>
            </a:r>
            <a:r>
              <a:rPr lang="en-GB" dirty="0" err="1"/>
              <a:t>hPa</a:t>
            </a:r>
            <a:r>
              <a:rPr lang="en-GB" dirty="0"/>
              <a:t> for a 2-day forecast towards a full 10 member ensemble forecast.</a:t>
            </a:r>
            <a:endParaRPr lang="en-GB" b="1" dirty="0"/>
          </a:p>
        </p:txBody>
      </p:sp>
      <p:pic>
        <p:nvPicPr>
          <p:cNvPr id="7" name="Picture 6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CCC49D1D-8C42-40E3-8A26-D027503B42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060320"/>
            <a:ext cx="6811126" cy="2153435"/>
          </a:xfrm>
          <a:prstGeom prst="rect">
            <a:avLst/>
          </a:prstGeo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2A1785BD-8B9D-4663-A5CB-59354C89D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63" y="820987"/>
            <a:ext cx="5054860" cy="4737343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215CEB1-7AEE-4E64-B936-7C7C4456ED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176" y="31238"/>
            <a:ext cx="2923519" cy="72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850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404669" y="-7269"/>
            <a:ext cx="119147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Post-processing and dissemination: Precipitation down-scaling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244336B-77A9-4932-B023-E0E933475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45" y="3396727"/>
            <a:ext cx="5651155" cy="32223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0B41F5-7A96-4744-A407-87E921FB7D82}"/>
              </a:ext>
            </a:extLst>
          </p:cNvPr>
          <p:cNvSpPr txBox="1"/>
          <p:nvPr/>
        </p:nvSpPr>
        <p:spPr>
          <a:xfrm>
            <a:off x="404669" y="657397"/>
            <a:ext cx="110756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Problem: </a:t>
            </a:r>
            <a:r>
              <a:rPr lang="en-GB" dirty="0"/>
              <a:t>Learn to map precipitation predictions from ERA5 reanalysis data at ~50 km resolution to E-OBS local precipitation observations at ~10 km resolution over the UK.</a:t>
            </a:r>
          </a:p>
          <a:p>
            <a:br>
              <a:rPr lang="en-GB" dirty="0"/>
            </a:br>
            <a:r>
              <a:rPr lang="en-GB" sz="400" dirty="0"/>
              <a:t> </a:t>
            </a:r>
          </a:p>
          <a:p>
            <a:r>
              <a:rPr lang="en-GB" b="1" dirty="0"/>
              <a:t>Use case: </a:t>
            </a:r>
            <a:r>
              <a:rPr lang="en-GB" dirty="0"/>
              <a:t>Eventually, apply the tool to climate predictions to understand changes of local precipitation pattern due to climate change. </a:t>
            </a:r>
          </a:p>
          <a:p>
            <a:br>
              <a:rPr lang="en-GB" dirty="0"/>
            </a:br>
            <a:r>
              <a:rPr lang="en-GB" sz="400" dirty="0"/>
              <a:t> </a:t>
            </a:r>
          </a:p>
          <a:p>
            <a:r>
              <a:rPr lang="en-GB" b="1" dirty="0"/>
              <a:t>Method: </a:t>
            </a:r>
            <a:r>
              <a:rPr lang="en-GB" dirty="0"/>
              <a:t>Use </a:t>
            </a:r>
            <a:r>
              <a:rPr lang="en-GB" dirty="0" err="1"/>
              <a:t>Tru</a:t>
            </a:r>
            <a:r>
              <a:rPr lang="en-GB" dirty="0"/>
              <a:t>-NET with a mixture of </a:t>
            </a:r>
            <a:r>
              <a:rPr lang="en-GB" dirty="0" err="1"/>
              <a:t>ConvGru</a:t>
            </a:r>
            <a:r>
              <a:rPr lang="en-GB" dirty="0"/>
              <a:t> layers to represent spatial-temporal scale interactions and a novel Fused Temporal Cross Attention mechanism to improve time dependencies.</a:t>
            </a:r>
          </a:p>
          <a:p>
            <a:endParaRPr lang="en-GB" dirty="0"/>
          </a:p>
          <a:p>
            <a:pPr marL="285750" indent="-285750">
              <a:buFontTx/>
              <a:buChar char="-"/>
            </a:pPr>
            <a:endParaRPr lang="en-GB" dirty="0"/>
          </a:p>
          <a:p>
            <a:pPr marL="285750" indent="-285750">
              <a:buFontTx/>
              <a:buChar char="-"/>
            </a:pPr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C10D64-22F7-4BAB-BA73-82CF0FB9E9F9}"/>
              </a:ext>
            </a:extLst>
          </p:cNvPr>
          <p:cNvSpPr txBox="1"/>
          <p:nvPr/>
        </p:nvSpPr>
        <p:spPr>
          <a:xfrm>
            <a:off x="6540845" y="6550223"/>
            <a:ext cx="5651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/>
              <a:t>Adewoyin</a:t>
            </a:r>
            <a:r>
              <a:rPr lang="en-GB" sz="1400" dirty="0"/>
              <a:t>, Dueben, Watson, He, Dutta </a:t>
            </a:r>
            <a:r>
              <a:rPr lang="en-GB" sz="1400" b="0" i="0" dirty="0">
                <a:effectLst/>
                <a:latin typeface="Calibri" panose="020F0502020204030204" pitchFamily="34" charset="0"/>
              </a:rPr>
              <a:t>http://arxiv.org/abs/2008.09090</a:t>
            </a:r>
            <a:endParaRPr lang="en-GB" sz="1400" b="1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32F6665-8AB8-4413-A653-8C68176B1380}"/>
              </a:ext>
            </a:extLst>
          </p:cNvPr>
          <p:cNvGraphicFramePr>
            <a:graphicFrameLocks noGrp="1"/>
          </p:cNvGraphicFramePr>
          <p:nvPr/>
        </p:nvGraphicFramePr>
        <p:xfrm>
          <a:off x="7236991" y="4030427"/>
          <a:ext cx="398117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588">
                  <a:extLst>
                    <a:ext uri="{9D8B030D-6E8A-4147-A177-3AD203B41FA5}">
                      <a16:colId xmlns:a16="http://schemas.microsoft.com/office/drawing/2014/main" val="2667269672"/>
                    </a:ext>
                  </a:extLst>
                </a:gridCol>
                <a:gridCol w="1990588">
                  <a:extLst>
                    <a:ext uri="{9D8B030D-6E8A-4147-A177-3AD203B41FA5}">
                      <a16:colId xmlns:a16="http://schemas.microsoft.com/office/drawing/2014/main" val="1077102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RMSE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7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IFS within ERA5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3.627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63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Tru</a:t>
                      </a:r>
                      <a:r>
                        <a:rPr lang="en-GB" dirty="0"/>
                        <a:t>-Net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3.005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466755"/>
                  </a:ext>
                </a:extLst>
              </a:tr>
            </a:tbl>
          </a:graphicData>
        </a:graphic>
      </p:graphicFrame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17BD5E36-309C-4675-8F63-70A47945F4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935" y="27705"/>
            <a:ext cx="2314620" cy="57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2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20762" y="181591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Post-processing and dissemination: </a:t>
            </a:r>
            <a:r>
              <a:rPr lang="en-GB" sz="2800" b="1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ecPoint</a:t>
            </a:r>
            <a:r>
              <a:rPr lang="en-GB" sz="28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post-process rainfall predictions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Helevtica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1C6DDE-80E8-4064-8714-65E322904BB5}"/>
              </a:ext>
            </a:extLst>
          </p:cNvPr>
          <p:cNvSpPr txBox="1"/>
          <p:nvPr/>
        </p:nvSpPr>
        <p:spPr>
          <a:xfrm>
            <a:off x="8775212" y="6550223"/>
            <a:ext cx="386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Timothy Hewson and </a:t>
            </a: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</a:rPr>
              <a:t>Fatima </a:t>
            </a:r>
            <a:r>
              <a:rPr lang="en-GB" sz="1400" dirty="0" err="1">
                <a:solidFill>
                  <a:srgbClr val="000000"/>
                </a:solidFill>
                <a:latin typeface="Arial" panose="020B0604020202020204" pitchFamily="34" charset="0"/>
              </a:rPr>
              <a:t>Pillosu</a:t>
            </a:r>
            <a:endParaRPr lang="en-GB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FF160C-9B1B-4455-8005-9FB38F4A3EF0}"/>
              </a:ext>
            </a:extLst>
          </p:cNvPr>
          <p:cNvSpPr txBox="1"/>
          <p:nvPr/>
        </p:nvSpPr>
        <p:spPr>
          <a:xfrm>
            <a:off x="283834" y="893970"/>
            <a:ext cx="8800809" cy="6073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/>
              <a:t>Use forecast data as inputs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/>
              <a:t>Train against worldwide rainfall observations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/>
              <a:t>Improve local rainfall predictions by accounting</a:t>
            </a:r>
            <a:br>
              <a:rPr lang="en-GB" dirty="0"/>
            </a:br>
            <a:r>
              <a:rPr lang="en-GB" dirty="0"/>
              <a:t>for sub-grid variability and weather-dependent biases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/>
              <a:t>Use decision trees as machine learning tool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defTabSz="457200"/>
            <a:r>
              <a:rPr lang="en-GB" b="1" dirty="0"/>
              <a:t>Example: Devastating floods in Crete on 25 February 2019</a:t>
            </a:r>
          </a:p>
          <a:p>
            <a:pPr defTabSz="457200"/>
            <a:endParaRPr lang="en-GB" dirty="0">
              <a:solidFill>
                <a:prstClr val="black"/>
              </a:solidFill>
            </a:endParaRPr>
          </a:p>
          <a:p>
            <a:pPr defTabSz="457200"/>
            <a:r>
              <a:rPr lang="en-GB" b="1" dirty="0">
                <a:solidFill>
                  <a:prstClr val="black"/>
                </a:solidFill>
              </a:rPr>
              <a:t>Benefits: Earlier and more consistent signal with higher probabilities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EC544B7C-E9B6-4ED9-BDE8-44D46A94FE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74" b="51439"/>
          <a:stretch/>
        </p:blipFill>
        <p:spPr>
          <a:xfrm>
            <a:off x="2637277" y="2681908"/>
            <a:ext cx="9476339" cy="132343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2B9742C-FFDE-4458-AE6F-A299582C0A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313"/>
          <a:stretch/>
        </p:blipFill>
        <p:spPr>
          <a:xfrm>
            <a:off x="2637277" y="4068630"/>
            <a:ext cx="9476339" cy="132344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AC0942B-4FD9-4885-BF6B-6C2515A4B7FB}"/>
              </a:ext>
            </a:extLst>
          </p:cNvPr>
          <p:cNvSpPr txBox="1"/>
          <p:nvPr/>
        </p:nvSpPr>
        <p:spPr>
          <a:xfrm>
            <a:off x="2625847" y="3557828"/>
            <a:ext cx="835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prstClr val="black"/>
                </a:solidFill>
                <a:latin typeface="Arial"/>
              </a:rPr>
              <a:t>D4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454A356-9474-469A-A47A-B59B43B5F549}"/>
              </a:ext>
            </a:extLst>
          </p:cNvPr>
          <p:cNvSpPr txBox="1"/>
          <p:nvPr/>
        </p:nvSpPr>
        <p:spPr>
          <a:xfrm>
            <a:off x="2614417" y="4930404"/>
            <a:ext cx="835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prstClr val="black"/>
                </a:solidFill>
                <a:latin typeface="Arial"/>
              </a:rPr>
              <a:t>D4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D30F9AB-A46B-4A66-A23C-B8FFF8708850}"/>
              </a:ext>
            </a:extLst>
          </p:cNvPr>
          <p:cNvSpPr txBox="1"/>
          <p:nvPr/>
        </p:nvSpPr>
        <p:spPr>
          <a:xfrm>
            <a:off x="4987200" y="3558650"/>
            <a:ext cx="835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prstClr val="black"/>
                </a:solidFill>
                <a:latin typeface="Arial"/>
              </a:rPr>
              <a:t>D3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CBECCB4-F05A-48D7-AA7F-B844451512B0}"/>
              </a:ext>
            </a:extLst>
          </p:cNvPr>
          <p:cNvSpPr txBox="1"/>
          <p:nvPr/>
        </p:nvSpPr>
        <p:spPr>
          <a:xfrm>
            <a:off x="4987200" y="4929428"/>
            <a:ext cx="835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prstClr val="black"/>
                </a:solidFill>
                <a:latin typeface="Arial"/>
              </a:rPr>
              <a:t>D3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193E25E-1745-4DFF-AA11-CA2573CC3F9D}"/>
              </a:ext>
            </a:extLst>
          </p:cNvPr>
          <p:cNvSpPr txBox="1"/>
          <p:nvPr/>
        </p:nvSpPr>
        <p:spPr>
          <a:xfrm>
            <a:off x="7355350" y="3557628"/>
            <a:ext cx="835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prstClr val="black"/>
                </a:solidFill>
                <a:latin typeface="Arial"/>
              </a:rPr>
              <a:t>D2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632E06B-6100-4F39-88C9-070E886FE656}"/>
              </a:ext>
            </a:extLst>
          </p:cNvPr>
          <p:cNvSpPr txBox="1"/>
          <p:nvPr/>
        </p:nvSpPr>
        <p:spPr>
          <a:xfrm>
            <a:off x="7355350" y="4929428"/>
            <a:ext cx="835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prstClr val="black"/>
                </a:solidFill>
                <a:latin typeface="Arial"/>
              </a:rPr>
              <a:t>D2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AA5D1D6-A970-4BF2-9C3C-63280CD2C082}"/>
              </a:ext>
            </a:extLst>
          </p:cNvPr>
          <p:cNvSpPr txBox="1"/>
          <p:nvPr/>
        </p:nvSpPr>
        <p:spPr>
          <a:xfrm>
            <a:off x="9710048" y="3557628"/>
            <a:ext cx="649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prstClr val="black"/>
                </a:solidFill>
                <a:latin typeface="Arial"/>
              </a:rPr>
              <a:t>D1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DEEB8B2-4F34-4610-8AB4-D3A8A1BA3413}"/>
              </a:ext>
            </a:extLst>
          </p:cNvPr>
          <p:cNvSpPr txBox="1"/>
          <p:nvPr/>
        </p:nvSpPr>
        <p:spPr>
          <a:xfrm>
            <a:off x="9710048" y="4929228"/>
            <a:ext cx="649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prstClr val="black"/>
                </a:solidFill>
                <a:latin typeface="Arial"/>
              </a:rPr>
              <a:t>D1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6E9F0-855F-4D18-88AC-9932139AC714}"/>
              </a:ext>
            </a:extLst>
          </p:cNvPr>
          <p:cNvGrpSpPr/>
          <p:nvPr/>
        </p:nvGrpSpPr>
        <p:grpSpPr>
          <a:xfrm>
            <a:off x="9030437" y="1571885"/>
            <a:ext cx="3093246" cy="1059733"/>
            <a:chOff x="8356022" y="228781"/>
            <a:chExt cx="3275867" cy="1035130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017A3AA3-BE6D-4AB7-A23E-C64568A11A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0000" r="56389" b="20766"/>
            <a:stretch/>
          </p:blipFill>
          <p:spPr>
            <a:xfrm>
              <a:off x="8356022" y="561225"/>
              <a:ext cx="3275867" cy="702686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C38DE6B-80A7-4516-85BB-A0A8A98E491E}"/>
                </a:ext>
              </a:extLst>
            </p:cNvPr>
            <p:cNvSpPr txBox="1"/>
            <p:nvPr/>
          </p:nvSpPr>
          <p:spPr>
            <a:xfrm>
              <a:off x="8550655" y="228781"/>
              <a:ext cx="29209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GB" sz="1600" b="1" dirty="0">
                  <a:solidFill>
                    <a:prstClr val="black"/>
                  </a:solidFill>
                  <a:latin typeface="Arial"/>
                </a:rPr>
                <a:t>Probability (%) &gt; 50mm /12h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C95CAF2-296C-4ACB-AF27-7780822D6223}"/>
              </a:ext>
            </a:extLst>
          </p:cNvPr>
          <p:cNvGrpSpPr/>
          <p:nvPr/>
        </p:nvGrpSpPr>
        <p:grpSpPr>
          <a:xfrm>
            <a:off x="8951108" y="5434118"/>
            <a:ext cx="3164111" cy="1063636"/>
            <a:chOff x="9571431" y="5863236"/>
            <a:chExt cx="2522801" cy="952186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FCE9615E-954C-4FFF-9633-B0035B5E6A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3439" t="29665" r="10686" b="20984"/>
            <a:stretch/>
          </p:blipFill>
          <p:spPr>
            <a:xfrm>
              <a:off x="9611238" y="5863236"/>
              <a:ext cx="2482994" cy="952186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5AC31451-568C-4DE5-BAA2-7A8F31A55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19698" y="5902314"/>
              <a:ext cx="1109448" cy="196689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8F1AD38-5276-43C2-B774-F6CD9B27A70B}"/>
                </a:ext>
              </a:extLst>
            </p:cNvPr>
            <p:cNvSpPr txBox="1"/>
            <p:nvPr/>
          </p:nvSpPr>
          <p:spPr>
            <a:xfrm>
              <a:off x="9571431" y="6492220"/>
              <a:ext cx="881973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500" dirty="0"/>
                <a:t>24h rain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A258A2D1-05EC-4EC1-86F4-A754C68AB906}"/>
              </a:ext>
            </a:extLst>
          </p:cNvPr>
          <p:cNvSpPr txBox="1"/>
          <p:nvPr/>
        </p:nvSpPr>
        <p:spPr>
          <a:xfrm>
            <a:off x="2614417" y="4051775"/>
            <a:ext cx="6269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000" b="1" dirty="0">
                <a:solidFill>
                  <a:srgbClr val="FF0000"/>
                </a:solidFill>
                <a:latin typeface="Arial"/>
              </a:rPr>
              <a:t>POINT RAINFALL (post-processed)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F872224-D10E-4D06-B789-97CEC7284BB4}"/>
              </a:ext>
            </a:extLst>
          </p:cNvPr>
          <p:cNvSpPr txBox="1"/>
          <p:nvPr/>
        </p:nvSpPr>
        <p:spPr>
          <a:xfrm>
            <a:off x="2637277" y="2677659"/>
            <a:ext cx="3274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000" b="1" dirty="0">
                <a:solidFill>
                  <a:srgbClr val="FF0000"/>
                </a:solidFill>
                <a:latin typeface="Arial"/>
              </a:rPr>
              <a:t>RAW ENSEMBLE</a:t>
            </a:r>
          </a:p>
        </p:txBody>
      </p:sp>
    </p:spTree>
    <p:extLst>
      <p:ext uri="{BB962C8B-B14F-4D97-AF65-F5344CB8AC3E}">
        <p14:creationId xmlns:p14="http://schemas.microsoft.com/office/powerpoint/2010/main" val="250245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6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20762" y="181591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Scientific challenges for machine learning in numerical weather predictions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640644" y="1172466"/>
            <a:ext cx="1091071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There is no fundamental reason not to use a black box within weather and climate models but there are unanswered questions.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Can we use our knowledge about the Earth System to improve machine learning tools?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Can we diagnose physical knowledge from the machine learning tools?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Can we remove errors from neural networks and secure conservation laws?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Can we guarantee reproducibility?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Can we find the optimal hyper-parameters?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Can we efficiently scale machine learning tools to high performance computing applications?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Can we interface machine learning tools with conventional models?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Can we design good training data (short time steps and high resolution, labelled datasets)?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Can we explore the full phase space (all weather regimes) during training?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b="1" dirty="0"/>
              <a:t>Many scientists are working on these challenges as we speak.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7799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77207" y="123926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My personal vision of the way forward...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5477582" y="1317756"/>
            <a:ext cx="683499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Idealised equations: </a:t>
            </a:r>
            <a:r>
              <a:rPr lang="en-GB" dirty="0"/>
              <a:t>To study known differential equations to learn how to derive blueprints for neural network architectures.</a:t>
            </a:r>
          </a:p>
          <a:p>
            <a:endParaRPr lang="en-GB" dirty="0"/>
          </a:p>
          <a:p>
            <a:r>
              <a:rPr lang="en-GB" b="1" dirty="0"/>
              <a:t>Uncertainty quantification: </a:t>
            </a:r>
            <a:r>
              <a:rPr lang="en-GB" dirty="0"/>
              <a:t>To study the representation of variability and the correction of systematic errors.</a:t>
            </a:r>
          </a:p>
          <a:p>
            <a:endParaRPr lang="en-GB" dirty="0"/>
          </a:p>
          <a:p>
            <a:r>
              <a:rPr lang="en-GB" b="1" dirty="0"/>
              <a:t>Scalable solutions: </a:t>
            </a:r>
            <a:r>
              <a:rPr lang="en-GB" dirty="0"/>
              <a:t>To learn how to scale neural networks to millions of inputs for 3D fields on the sphere.</a:t>
            </a:r>
          </a:p>
          <a:p>
            <a:endParaRPr lang="en-GB" dirty="0"/>
          </a:p>
          <a:p>
            <a:r>
              <a:rPr lang="en-GB" b="1" dirty="0"/>
              <a:t>Benchmark problems: </a:t>
            </a:r>
            <a:r>
              <a:rPr lang="en-GB" dirty="0"/>
              <a:t>To build benchmark problems similar to ImageNet (</a:t>
            </a:r>
            <a:r>
              <a:rPr lang="en-GB" i="1" dirty="0"/>
              <a:t>see </a:t>
            </a:r>
            <a:r>
              <a:rPr lang="en-GB" i="1" dirty="0" err="1"/>
              <a:t>WeatherBench</a:t>
            </a:r>
            <a:r>
              <a:rPr lang="en-GB" i="1" dirty="0"/>
              <a:t> in Rasp, Dueben, </a:t>
            </a:r>
            <a:r>
              <a:rPr lang="en-GB" i="1" dirty="0" err="1"/>
              <a:t>Scher</a:t>
            </a:r>
            <a:r>
              <a:rPr lang="en-GB" i="1" dirty="0"/>
              <a:t>, </a:t>
            </a:r>
            <a:r>
              <a:rPr lang="en-GB" i="1" dirty="0" err="1"/>
              <a:t>Weyn</a:t>
            </a:r>
            <a:r>
              <a:rPr lang="en-GB" i="1" dirty="0"/>
              <a:t>, </a:t>
            </a:r>
            <a:r>
              <a:rPr lang="en-GB" i="1" dirty="0" err="1"/>
              <a:t>Mouatadid</a:t>
            </a:r>
            <a:r>
              <a:rPr lang="en-GB" i="1" dirty="0"/>
              <a:t> and </a:t>
            </a:r>
            <a:r>
              <a:rPr lang="en-GB" i="1" dirty="0" err="1"/>
              <a:t>Thureey</a:t>
            </a:r>
            <a:r>
              <a:rPr lang="en-GB" i="1" dirty="0"/>
              <a:t> 2020</a:t>
            </a:r>
            <a:r>
              <a:rPr lang="en-GB" dirty="0"/>
              <a:t>)</a:t>
            </a:r>
          </a:p>
          <a:p>
            <a:endParaRPr lang="en-GB" dirty="0"/>
          </a:p>
          <a:p>
            <a:r>
              <a:rPr lang="en-GB" b="1" dirty="0"/>
              <a:t>To focus on useful tools that can serve as beacons.</a:t>
            </a:r>
          </a:p>
          <a:p>
            <a:endParaRPr lang="en-GB" b="1" dirty="0"/>
          </a:p>
          <a:p>
            <a:r>
              <a:rPr lang="en-GB" b="1" dirty="0"/>
              <a:t>This will require machine learning solutions that are customised to weather and climate science.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9EE678-18D9-4418-8088-074D4EE58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40" y="991674"/>
            <a:ext cx="4943488" cy="513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4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77207" y="99213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Can we use deep learning hardware for conventional models?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670507" y="835441"/>
            <a:ext cx="1069417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Machine learning accelerators are focussing on low numerical precision and high </a:t>
            </a:r>
            <a:r>
              <a:rPr lang="en-GB" sz="2000" dirty="0" err="1"/>
              <a:t>floprats</a:t>
            </a:r>
            <a:r>
              <a:rPr lang="en-GB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Example: </a:t>
            </a:r>
            <a:r>
              <a:rPr lang="en-GB" sz="2000" dirty="0" err="1"/>
              <a:t>TensorCores</a:t>
            </a:r>
            <a:r>
              <a:rPr lang="en-GB" sz="2000" dirty="0"/>
              <a:t> on NVIDIA Volta GPUs are optimised for half-precision matrix-matrix calculations with single precision output. </a:t>
            </a:r>
            <a:br>
              <a:rPr lang="en-GB" sz="2000" dirty="0"/>
            </a:br>
            <a:r>
              <a:rPr lang="en-GB" sz="2000" dirty="0"/>
              <a:t>→ 7.8 </a:t>
            </a:r>
            <a:r>
              <a:rPr lang="en-GB" sz="2000" dirty="0" err="1"/>
              <a:t>TFlops</a:t>
            </a:r>
            <a:r>
              <a:rPr lang="en-GB" sz="2000" dirty="0"/>
              <a:t> for double precision vs. 125 </a:t>
            </a:r>
            <a:r>
              <a:rPr lang="en-GB" sz="2000" dirty="0" err="1"/>
              <a:t>TFlops</a:t>
            </a:r>
            <a:r>
              <a:rPr lang="en-GB" sz="2000" dirty="0"/>
              <a:t> for half precision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b="1" dirty="0"/>
              <a:t>Can we use </a:t>
            </a:r>
            <a:r>
              <a:rPr lang="en-GB" sz="2000" b="1" dirty="0" err="1"/>
              <a:t>TensorCores</a:t>
            </a:r>
            <a:r>
              <a:rPr lang="en-GB" sz="2000" b="1" dirty="0"/>
              <a:t> within our models?</a:t>
            </a:r>
          </a:p>
          <a:p>
            <a:endParaRPr lang="en-GB" sz="2000" dirty="0"/>
          </a:p>
          <a:p>
            <a:r>
              <a:rPr lang="en-GB" sz="2000" dirty="0"/>
              <a:t>Relative cost for model components for a non-hydrostatic model at 1.45 km resolution: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The Legendre transform is the most expensive kernel. It consists of a large number of standard matrix-matrix multiplications.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If we can re-scale the input and output ﬁelds, we can use half precision arithmetic.</a:t>
            </a:r>
          </a:p>
          <a:p>
            <a:endParaRPr lang="en-GB" sz="2000" dirty="0"/>
          </a:p>
        </p:txBody>
      </p:sp>
      <p:pic>
        <p:nvPicPr>
          <p:cNvPr id="3" name="Picture 2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19BCDCA1-3210-4890-8D6E-FB622F9E1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90" y="3349699"/>
            <a:ext cx="2408255" cy="2408255"/>
          </a:xfrm>
          <a:prstGeom prst="rect">
            <a:avLst/>
          </a:prstGeom>
        </p:spPr>
      </p:pic>
      <p:pic>
        <p:nvPicPr>
          <p:cNvPr id="7" name="Picture 6" descr="A picture containing knife, table&#10;&#10;Description automatically generated">
            <a:extLst>
              <a:ext uri="{FF2B5EF4-FFF2-40B4-BE49-F238E27FC236}">
                <a16:creationId xmlns:a16="http://schemas.microsoft.com/office/drawing/2014/main" id="{AEA9253A-6C50-4DB9-A6BC-A1589F227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34362"/>
            <a:ext cx="2278573" cy="164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8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331470" y="82737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Half precision Legendre Transformations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331470" y="1044098"/>
            <a:ext cx="1159002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dirty="0"/>
              <a:t>Root-mean-square error for geopotential height at 500 </a:t>
            </a:r>
            <a:r>
              <a:rPr lang="en-GB" sz="2000" dirty="0" err="1"/>
              <a:t>hPa</a:t>
            </a:r>
            <a:r>
              <a:rPr lang="en-GB" sz="2000" dirty="0"/>
              <a:t> at 9 km resolution averaged over multiple start dates. </a:t>
            </a:r>
            <a:r>
              <a:rPr lang="en-GB" sz="2000" i="1" dirty="0"/>
              <a:t>Hatﬁeld, Chantry, Dueben, Palmer Best Paper Award PASC2019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i="1" dirty="0"/>
          </a:p>
          <a:p>
            <a:r>
              <a:rPr lang="en-GB" sz="2000" dirty="0"/>
              <a:t>The simulations are using an emulator to reduce precision (</a:t>
            </a:r>
            <a:r>
              <a:rPr lang="en-GB" sz="2000" i="1" dirty="0"/>
              <a:t>Dawson and Dueben GMD 2017) </a:t>
            </a:r>
            <a:r>
              <a:rPr lang="en-GB" sz="2000" dirty="0"/>
              <a:t>and more thorough diagnostics are needed.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DEA24086-A705-4F4F-9EF4-809F001AE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21" y="875632"/>
            <a:ext cx="10980557" cy="372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1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381720" y="87503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 Some room for interactions with machine learning efforts at ECMWF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381720" y="784753"/>
            <a:ext cx="114285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ECMWF-ESA Workshop on Machine Learning for Earth System Observation and Prediction at ECMWF 5-8 October 2020. More information is </a:t>
            </a:r>
            <a:r>
              <a:rPr lang="en-GB" dirty="0">
                <a:hlinkClick r:id="rId3"/>
              </a:rPr>
              <a:t>here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We have also started a special </a:t>
            </a:r>
            <a:r>
              <a:rPr lang="en-GB" dirty="0">
                <a:hlinkClick r:id="rId4"/>
              </a:rPr>
              <a:t>seminar series</a:t>
            </a:r>
            <a:r>
              <a:rPr lang="en-GB" dirty="0"/>
              <a:t> on Machine Learning that is broadcasted.</a:t>
            </a:r>
          </a:p>
          <a:p>
            <a:endParaRPr lang="en-GB" dirty="0"/>
          </a:p>
          <a:p>
            <a:r>
              <a:rPr lang="en-GB" dirty="0"/>
              <a:t>ECMWF is developing the </a:t>
            </a:r>
            <a:r>
              <a:rPr lang="en-GB" dirty="0">
                <a:hlinkClick r:id="rId5"/>
              </a:rPr>
              <a:t>European Weather Cloud </a:t>
            </a:r>
            <a:r>
              <a:rPr lang="en-GB" dirty="0"/>
              <a:t>in collaboration with EUMETSAT.</a:t>
            </a:r>
          </a:p>
          <a:p>
            <a:endParaRPr lang="en-GB" dirty="0"/>
          </a:p>
          <a:p>
            <a:r>
              <a:rPr lang="en-GB" dirty="0"/>
              <a:t>Our MAELSTROM </a:t>
            </a:r>
            <a:r>
              <a:rPr lang="en-GB" dirty="0" err="1"/>
              <a:t>EuroHPC</a:t>
            </a:r>
            <a:r>
              <a:rPr lang="en-GB" dirty="0"/>
              <a:t> proposal was successful which will allow us to develop </a:t>
            </a:r>
            <a:br>
              <a:rPr lang="en-GB" dirty="0"/>
            </a:br>
            <a:r>
              <a:rPr lang="en-GB" dirty="0"/>
              <a:t>customised machine learning solutions for weather and climate models.</a:t>
            </a:r>
          </a:p>
          <a:p>
            <a:endParaRPr lang="en-GB" dirty="0"/>
          </a:p>
          <a:p>
            <a:r>
              <a:rPr lang="en-GB" dirty="0"/>
              <a:t>We are hiring soon.</a:t>
            </a:r>
            <a:endParaRPr lang="en-GB" sz="2000" b="1" dirty="0"/>
          </a:p>
        </p:txBody>
      </p:sp>
      <p:pic>
        <p:nvPicPr>
          <p:cNvPr id="4" name="Picture 3" descr="A picture containing light, night, lit, dark&#10;&#10;Description automatically generated">
            <a:extLst>
              <a:ext uri="{FF2B5EF4-FFF2-40B4-BE49-F238E27FC236}">
                <a16:creationId xmlns:a16="http://schemas.microsoft.com/office/drawing/2014/main" id="{2AF18368-5691-449C-933F-23A31AFDD0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7" b="11969"/>
          <a:stretch/>
        </p:blipFill>
        <p:spPr>
          <a:xfrm>
            <a:off x="6621494" y="4134175"/>
            <a:ext cx="5329346" cy="2723825"/>
          </a:xfrm>
          <a:prstGeom prst="rect">
            <a:avLst/>
          </a:prstGeom>
        </p:spPr>
      </p:pic>
      <p:pic>
        <p:nvPicPr>
          <p:cNvPr id="7" name="Picture 6" descr="A picture containing blue, sitting, light, water&#10;&#10;Description automatically generated">
            <a:extLst>
              <a:ext uri="{FF2B5EF4-FFF2-40B4-BE49-F238E27FC236}">
                <a16:creationId xmlns:a16="http://schemas.microsoft.com/office/drawing/2014/main" id="{530DB5D3-2FA5-4635-90C5-79EC7CBCF3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20" y="4134175"/>
            <a:ext cx="4974051" cy="3316033"/>
          </a:xfrm>
          <a:prstGeom prst="rect">
            <a:avLst/>
          </a:prstGeom>
        </p:spPr>
      </p:pic>
      <p:pic>
        <p:nvPicPr>
          <p:cNvPr id="6" name="Picture 5" descr="A picture containing star, sitting, light&#10;&#10;Description automatically generated">
            <a:extLst>
              <a:ext uri="{FF2B5EF4-FFF2-40B4-BE49-F238E27FC236}">
                <a16:creationId xmlns:a16="http://schemas.microsoft.com/office/drawing/2014/main" id="{EABB299B-1DDD-42FB-A11C-85A9A6A0A8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712" y="-86406"/>
            <a:ext cx="485775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5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665CF16-0629-491B-8C77-2C389ACC85F2}"/>
              </a:ext>
            </a:extLst>
          </p:cNvPr>
          <p:cNvSpPr txBox="1"/>
          <p:nvPr/>
        </p:nvSpPr>
        <p:spPr>
          <a:xfrm>
            <a:off x="220762" y="181591"/>
            <a:ext cx="11914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Helevtica"/>
                <a:ea typeface="+mj-ea"/>
                <a:cs typeface="+mj-cs"/>
              </a:rPr>
              <a:t> Conclusions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B16E-2258-41AA-94EF-012F4EBE3374}"/>
              </a:ext>
            </a:extLst>
          </p:cNvPr>
          <p:cNvSpPr txBox="1"/>
          <p:nvPr/>
        </p:nvSpPr>
        <p:spPr>
          <a:xfrm>
            <a:off x="463878" y="1147012"/>
            <a:ext cx="114285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There are a large number of application areas throughout the prediction workflow in weather and climate modelling for which machine learning could really make a difference.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weather and climate community is still only at the beginning to explore the potential of machine learning (and in particular deep learning).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Machine learning could not only be used to improve models, it could also be used to make them more efficient on future supercomputers.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Machine learning accelerators may be useful to speed-up components of weather and climate models.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However, there are limitations for the application of black-box solutions within weather and climate models and challenges that need to be addressed.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b="1" dirty="0"/>
              <a:t>Many thanks!  		   	      Peter.Dueben@ecmwf.int 			       @</a:t>
            </a:r>
            <a:r>
              <a:rPr lang="en-GB" sz="2000" b="1" dirty="0" err="1"/>
              <a:t>PDueben</a:t>
            </a: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520101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5F85E-8C22-4818-951A-D364ADFD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CB1DC16-A6FD-43BE-86EB-993A7AEC7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3525044"/>
            <a:ext cx="952500" cy="952500"/>
          </a:xfrm>
        </p:spPr>
      </p:pic>
      <p:pic>
        <p:nvPicPr>
          <p:cNvPr id="4" name="Picture 3" descr="midblue.png">
            <a:extLst>
              <a:ext uri="{FF2B5EF4-FFF2-40B4-BE49-F238E27FC236}">
                <a16:creationId xmlns:a16="http://schemas.microsoft.com/office/drawing/2014/main" id="{90702D70-33EC-492C-9A5E-418BB1918B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18CD65-C12C-4585-AE09-7F5ADBAE8E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279623"/>
            <a:ext cx="10489438" cy="74172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FF154F-4E1B-40DE-9966-6635554D7368}"/>
              </a:ext>
            </a:extLst>
          </p:cNvPr>
          <p:cNvSpPr txBox="1"/>
          <p:nvPr/>
        </p:nvSpPr>
        <p:spPr>
          <a:xfrm>
            <a:off x="0" y="6271920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strength of a common goal</a:t>
            </a:r>
          </a:p>
        </p:txBody>
      </p:sp>
    </p:spTree>
    <p:extLst>
      <p:ext uri="{BB962C8B-B14F-4D97-AF65-F5344CB8AC3E}">
        <p14:creationId xmlns:p14="http://schemas.microsoft.com/office/powerpoint/2010/main" val="1574268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CMWF_16.9_dark_colou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457E322441D748A5FD2E1D751191DD" ma:contentTypeVersion="12" ma:contentTypeDescription="Create a new document." ma:contentTypeScope="" ma:versionID="c8c1044b8e0ce9f00e5b695094f91879">
  <xsd:schema xmlns:xsd="http://www.w3.org/2001/XMLSchema" xmlns:xs="http://www.w3.org/2001/XMLSchema" xmlns:p="http://schemas.microsoft.com/office/2006/metadata/properties" xmlns:ns3="90b8b5d6-f7b4-4238-8fd7-6fcec2be4904" xmlns:ns4="5844db34-2279-4a6b-9470-57e5c345fab2" targetNamespace="http://schemas.microsoft.com/office/2006/metadata/properties" ma:root="true" ma:fieldsID="4f153dcd7be3b4e9c926507a97c58441" ns3:_="" ns4:_="">
    <xsd:import namespace="90b8b5d6-f7b4-4238-8fd7-6fcec2be4904"/>
    <xsd:import namespace="5844db34-2279-4a6b-9470-57e5c345fab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b8b5d6-f7b4-4238-8fd7-6fcec2be49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44db34-2279-4a6b-9470-57e5c345fab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206C69-4AC8-46E7-ACB4-58C6D175B9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EDA2A5-23E5-46F0-B4CA-30C20270E479}">
  <ds:schemaRefs>
    <ds:schemaRef ds:uri="http://schemas.microsoft.com/office/infopath/2007/PartnerControls"/>
    <ds:schemaRef ds:uri="http://schemas.microsoft.com/office/2006/documentManagement/types"/>
    <ds:schemaRef ds:uri="5844db34-2279-4a6b-9470-57e5c345fab2"/>
    <ds:schemaRef ds:uri="http://schemas.openxmlformats.org/package/2006/metadata/core-properties"/>
    <ds:schemaRef ds:uri="http://purl.org/dc/elements/1.1/"/>
    <ds:schemaRef ds:uri="http://purl.org/dc/terms/"/>
    <ds:schemaRef ds:uri="http://www.w3.org/XML/1998/namespace"/>
    <ds:schemaRef ds:uri="90b8b5d6-f7b4-4238-8fd7-6fcec2be4904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548498A-B7E6-4F85-8AD6-9C6B07EEEB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b8b5d6-f7b4-4238-8fd7-6fcec2be4904"/>
    <ds:schemaRef ds:uri="5844db34-2279-4a6b-9470-57e5c345fa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20741</TotalTime>
  <Words>2884</Words>
  <Application>Microsoft Office PowerPoint</Application>
  <PresentationFormat>Widescreen</PresentationFormat>
  <Paragraphs>433</Paragraphs>
  <Slides>28</Slides>
  <Notes>26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Helevtica</vt:lpstr>
      <vt:lpstr>HelveticaNeueLT Std Ext</vt:lpstr>
      <vt:lpstr>Wingdings</vt:lpstr>
      <vt:lpstr>Office Theme</vt:lpstr>
      <vt:lpstr>1_ECMWF_16.9_dark_colour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Hilda Carr</dc:creator>
  <cp:lastModifiedBy>Peter Dueben</cp:lastModifiedBy>
  <cp:revision>80</cp:revision>
  <cp:lastPrinted>2019-03-15T16:32:58Z</cp:lastPrinted>
  <dcterms:created xsi:type="dcterms:W3CDTF">2018-08-14T09:00:56Z</dcterms:created>
  <dcterms:modified xsi:type="dcterms:W3CDTF">2020-09-13T14:32:00Z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0x01010046457E322441D748A5FD2E1D751191DD</vt:lpwstr>
  </property>
</Properties>
</file>