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notesSlides/notesSlide18.xml" ContentType="application/vnd.openxmlformats-officedocument.presentationml.notesSlide+xml"/>
  <Override PartName="/ppt/tags/tag3.xml" ContentType="application/vnd.openxmlformats-officedocument.presentationml.tags+xml"/>
  <Override PartName="/ppt/notesSlides/notesSlide19.xml" ContentType="application/vnd.openxmlformats-officedocument.presentationml.notesSlide+xml"/>
  <Override PartName="/ppt/tags/tag4.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4"/>
    <p:sldMasterId id="2147483648" r:id="rId5"/>
  </p:sldMasterIdLst>
  <p:notesMasterIdLst>
    <p:notesMasterId r:id="rId33"/>
  </p:notesMasterIdLst>
  <p:sldIdLst>
    <p:sldId id="476" r:id="rId6"/>
    <p:sldId id="485" r:id="rId7"/>
    <p:sldId id="422" r:id="rId8"/>
    <p:sldId id="484" r:id="rId9"/>
    <p:sldId id="472" r:id="rId10"/>
    <p:sldId id="466" r:id="rId11"/>
    <p:sldId id="504" r:id="rId12"/>
    <p:sldId id="495" r:id="rId13"/>
    <p:sldId id="481" r:id="rId14"/>
    <p:sldId id="522" r:id="rId15"/>
    <p:sldId id="527" r:id="rId16"/>
    <p:sldId id="265" r:id="rId17"/>
    <p:sldId id="503" r:id="rId18"/>
    <p:sldId id="266" r:id="rId19"/>
    <p:sldId id="534" r:id="rId20"/>
    <p:sldId id="492" r:id="rId21"/>
    <p:sldId id="533" r:id="rId22"/>
    <p:sldId id="535" r:id="rId23"/>
    <p:sldId id="529" r:id="rId24"/>
    <p:sldId id="530" r:id="rId25"/>
    <p:sldId id="500" r:id="rId26"/>
    <p:sldId id="498" r:id="rId27"/>
    <p:sldId id="496" r:id="rId28"/>
    <p:sldId id="487" r:id="rId29"/>
    <p:sldId id="488" r:id="rId30"/>
    <p:sldId id="486" r:id="rId31"/>
    <p:sldId id="27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0" autoAdjust="0"/>
    <p:restoredTop sz="94660"/>
  </p:normalViewPr>
  <p:slideViewPr>
    <p:cSldViewPr snapToGrid="0">
      <p:cViewPr varScale="1">
        <p:scale>
          <a:sx n="94" d="100"/>
          <a:sy n="94" d="100"/>
        </p:scale>
        <p:origin x="102" y="8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49A4AA-E151-4A90-B7AF-F6D03ACDA44A}" type="datetimeFigureOut">
              <a:rPr lang="en-GB" smtClean="0"/>
              <a:t>30/11/2020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288FBE-EF93-4197-BF8D-192C57A00D93}" type="slidenum">
              <a:rPr lang="en-GB" smtClean="0"/>
              <a:t>‹#›</a:t>
            </a:fld>
            <a:endParaRPr lang="en-GB"/>
          </a:p>
        </p:txBody>
      </p:sp>
    </p:spTree>
    <p:extLst>
      <p:ext uri="{BB962C8B-B14F-4D97-AF65-F5344CB8AC3E}">
        <p14:creationId xmlns:p14="http://schemas.microsoft.com/office/powerpoint/2010/main" val="1672384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The headlines for the period have been:</a:t>
            </a:r>
          </a:p>
          <a:p>
            <a:endParaRPr lang="en-GB"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The tender and selection process to procure our new supercomputer has come to an end and we have been in a position to present our recommendation to committees, and a bit later today to you</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Having made this choice, even if not endorsed by Council has allowed us to also plan the science that this choice could help us develop</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The implementation of the Council decision that the President and I should investigate the way to meet the EU funding policies requirements which has led us to contact all of you through a letter advocating the move of some of our EU-funded activities to an EU country</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The future accommodation project developed with the UK Government having reached a stage where it can be paused without too much risk is helping us go through this analysis of the action we need to take to mitigate the impact of Brexit on ECMWF</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We are making progress on understanding the role we believe artificial intelligence could be playing in numerical weather prediction, and we have appointed one of our staff as coordinator of all activities across the organisation falling into this category</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Of course, and I will start with that the period has also seen the excellent results that we are now getting from Aeolus</a:t>
            </a:r>
          </a:p>
          <a:p>
            <a:pPr marL="171450" indent="-171450">
              <a:buFont typeface="Arial" panose="020B0604020202020204" pitchFamily="34" charset="0"/>
              <a:buChar char="•"/>
            </a:pPr>
            <a:endParaRPr lang="en-GB" dirty="0"/>
          </a:p>
          <a:p>
            <a:pPr marL="171450" indent="-171450">
              <a:buFontTx/>
              <a:buChar char="-"/>
            </a:pPr>
            <a:endParaRPr lang="en-GB" dirty="0"/>
          </a:p>
          <a:p>
            <a:pPr marL="171450" indent="-171450">
              <a:buFontTx/>
              <a:buChar char="-"/>
            </a:pPr>
            <a:endParaRPr lang="en-GB" dirty="0"/>
          </a:p>
        </p:txBody>
      </p:sp>
      <p:sp>
        <p:nvSpPr>
          <p:cNvPr id="4" name="Slide Number Placeholder 3"/>
          <p:cNvSpPr>
            <a:spLocks noGrp="1"/>
          </p:cNvSpPr>
          <p:nvPr>
            <p:ph type="sldNum" sz="quarter" idx="10"/>
          </p:nvPr>
        </p:nvSpPr>
        <p:spPr/>
        <p:txBody>
          <a:bodyPr/>
          <a:lstStyle/>
          <a:p>
            <a:pPr defTabSz="915772">
              <a:defRPr/>
            </a:pPr>
            <a:fld id="{23EF48E9-343C-4853-A176-E6E52DBF7487}" type="slidenum">
              <a:rPr lang="en-GB">
                <a:solidFill>
                  <a:prstClr val="black"/>
                </a:solidFill>
                <a:latin typeface="Calibri" panose="020F0502020204030204"/>
              </a:rPr>
              <a:pPr defTabSz="915772">
                <a:defRPr/>
              </a:pPr>
              <a:t>1</a:t>
            </a:fld>
            <a:endParaRPr lang="en-GB">
              <a:solidFill>
                <a:prstClr val="black"/>
              </a:solidFill>
              <a:latin typeface="Calibri" panose="020F0502020204030204"/>
            </a:endParaRPr>
          </a:p>
        </p:txBody>
      </p:sp>
    </p:spTree>
    <p:extLst>
      <p:ext uri="{BB962C8B-B14F-4D97-AF65-F5344CB8AC3E}">
        <p14:creationId xmlns:p14="http://schemas.microsoft.com/office/powerpoint/2010/main" val="1253142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3</a:t>
            </a:fld>
            <a:endParaRPr lang="en-GB"/>
          </a:p>
        </p:txBody>
      </p:sp>
    </p:spTree>
    <p:extLst>
      <p:ext uri="{BB962C8B-B14F-4D97-AF65-F5344CB8AC3E}">
        <p14:creationId xmlns:p14="http://schemas.microsoft.com/office/powerpoint/2010/main" val="2257803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4</a:t>
            </a:fld>
            <a:endParaRPr lang="en-GB"/>
          </a:p>
        </p:txBody>
      </p:sp>
    </p:spTree>
    <p:extLst>
      <p:ext uri="{BB962C8B-B14F-4D97-AF65-F5344CB8AC3E}">
        <p14:creationId xmlns:p14="http://schemas.microsoft.com/office/powerpoint/2010/main" val="3710633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5</a:t>
            </a:fld>
            <a:endParaRPr lang="en-GB"/>
          </a:p>
        </p:txBody>
      </p:sp>
    </p:spTree>
    <p:extLst>
      <p:ext uri="{BB962C8B-B14F-4D97-AF65-F5344CB8AC3E}">
        <p14:creationId xmlns:p14="http://schemas.microsoft.com/office/powerpoint/2010/main" val="140468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6</a:t>
            </a:fld>
            <a:endParaRPr lang="en-GB"/>
          </a:p>
        </p:txBody>
      </p:sp>
    </p:spTree>
    <p:extLst>
      <p:ext uri="{BB962C8B-B14F-4D97-AF65-F5344CB8AC3E}">
        <p14:creationId xmlns:p14="http://schemas.microsoft.com/office/powerpoint/2010/main" val="282156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7</a:t>
            </a:fld>
            <a:endParaRPr lang="en-GB"/>
          </a:p>
        </p:txBody>
      </p:sp>
    </p:spTree>
    <p:extLst>
      <p:ext uri="{BB962C8B-B14F-4D97-AF65-F5344CB8AC3E}">
        <p14:creationId xmlns:p14="http://schemas.microsoft.com/office/powerpoint/2010/main" val="2837619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792B8D9-7D4F-47F3-A959-85B0B07F72F7}" type="slidenum">
              <a:rPr lang="en-GB" smtClean="0"/>
              <a:t>8</a:t>
            </a:fld>
            <a:endParaRPr lang="en-GB"/>
          </a:p>
        </p:txBody>
      </p:sp>
    </p:spTree>
    <p:extLst>
      <p:ext uri="{BB962C8B-B14F-4D97-AF65-F5344CB8AC3E}">
        <p14:creationId xmlns:p14="http://schemas.microsoft.com/office/powerpoint/2010/main" val="2521098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9</a:t>
            </a:fld>
            <a:endParaRPr lang="en-GB"/>
          </a:p>
        </p:txBody>
      </p:sp>
    </p:spTree>
    <p:extLst>
      <p:ext uri="{BB962C8B-B14F-4D97-AF65-F5344CB8AC3E}">
        <p14:creationId xmlns:p14="http://schemas.microsoft.com/office/powerpoint/2010/main" val="2640092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add your own field here:</a:t>
            </a:r>
          </a:p>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10</a:t>
            </a:fld>
            <a:endParaRPr lang="en-GB"/>
          </a:p>
        </p:txBody>
      </p:sp>
    </p:spTree>
    <p:extLst>
      <p:ext uri="{BB962C8B-B14F-4D97-AF65-F5344CB8AC3E}">
        <p14:creationId xmlns:p14="http://schemas.microsoft.com/office/powerpoint/2010/main" val="2443928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792B8D9-7D4F-47F3-A959-85B0B07F72F7}" type="slidenum">
              <a:rPr lang="en-GB" smtClean="0"/>
              <a:t>11</a:t>
            </a:fld>
            <a:endParaRPr lang="en-GB"/>
          </a:p>
        </p:txBody>
      </p:sp>
    </p:spTree>
    <p:extLst>
      <p:ext uri="{BB962C8B-B14F-4D97-AF65-F5344CB8AC3E}">
        <p14:creationId xmlns:p14="http://schemas.microsoft.com/office/powerpoint/2010/main" val="1151547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792B8D9-7D4F-47F3-A959-85B0B07F72F7}" type="slidenum">
              <a:rPr lang="en-GB" smtClean="0"/>
              <a:t>12</a:t>
            </a:fld>
            <a:endParaRPr lang="en-GB"/>
          </a:p>
        </p:txBody>
      </p:sp>
    </p:spTree>
    <p:extLst>
      <p:ext uri="{BB962C8B-B14F-4D97-AF65-F5344CB8AC3E}">
        <p14:creationId xmlns:p14="http://schemas.microsoft.com/office/powerpoint/2010/main" val="3603057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792B8D9-7D4F-47F3-A959-85B0B07F72F7}" type="slidenum">
              <a:rPr lang="en-GB" smtClean="0"/>
              <a:t>13</a:t>
            </a:fld>
            <a:endParaRPr lang="en-GB"/>
          </a:p>
        </p:txBody>
      </p:sp>
    </p:spTree>
    <p:extLst>
      <p:ext uri="{BB962C8B-B14F-4D97-AF65-F5344CB8AC3E}">
        <p14:creationId xmlns:p14="http://schemas.microsoft.com/office/powerpoint/2010/main" val="233505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14</a:t>
            </a:fld>
            <a:endParaRPr lang="en-GB"/>
          </a:p>
        </p:txBody>
      </p:sp>
    </p:spTree>
    <p:extLst>
      <p:ext uri="{BB962C8B-B14F-4D97-AF65-F5344CB8AC3E}">
        <p14:creationId xmlns:p14="http://schemas.microsoft.com/office/powerpoint/2010/main" val="2982648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15</a:t>
            </a:fld>
            <a:endParaRPr lang="en-GB"/>
          </a:p>
        </p:txBody>
      </p:sp>
    </p:spTree>
    <p:extLst>
      <p:ext uri="{BB962C8B-B14F-4D97-AF65-F5344CB8AC3E}">
        <p14:creationId xmlns:p14="http://schemas.microsoft.com/office/powerpoint/2010/main" val="2034980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792B8D9-7D4F-47F3-A959-85B0B07F72F7}" type="slidenum">
              <a:rPr lang="en-GB" smtClean="0"/>
              <a:t>16</a:t>
            </a:fld>
            <a:endParaRPr lang="en-GB"/>
          </a:p>
        </p:txBody>
      </p:sp>
    </p:spTree>
    <p:extLst>
      <p:ext uri="{BB962C8B-B14F-4D97-AF65-F5344CB8AC3E}">
        <p14:creationId xmlns:p14="http://schemas.microsoft.com/office/powerpoint/2010/main" val="2417967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17</a:t>
            </a:fld>
            <a:endParaRPr lang="en-GB"/>
          </a:p>
        </p:txBody>
      </p:sp>
    </p:spTree>
    <p:extLst>
      <p:ext uri="{BB962C8B-B14F-4D97-AF65-F5344CB8AC3E}">
        <p14:creationId xmlns:p14="http://schemas.microsoft.com/office/powerpoint/2010/main" val="1707410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18</a:t>
            </a:fld>
            <a:endParaRPr lang="en-GB"/>
          </a:p>
        </p:txBody>
      </p:sp>
    </p:spTree>
    <p:extLst>
      <p:ext uri="{BB962C8B-B14F-4D97-AF65-F5344CB8AC3E}">
        <p14:creationId xmlns:p14="http://schemas.microsoft.com/office/powerpoint/2010/main" val="815110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19</a:t>
            </a:fld>
            <a:endParaRPr lang="en-GB"/>
          </a:p>
        </p:txBody>
      </p:sp>
    </p:spTree>
    <p:extLst>
      <p:ext uri="{BB962C8B-B14F-4D97-AF65-F5344CB8AC3E}">
        <p14:creationId xmlns:p14="http://schemas.microsoft.com/office/powerpoint/2010/main" val="3187477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20</a:t>
            </a:fld>
            <a:endParaRPr lang="en-GB"/>
          </a:p>
        </p:txBody>
      </p:sp>
    </p:spTree>
    <p:extLst>
      <p:ext uri="{BB962C8B-B14F-4D97-AF65-F5344CB8AC3E}">
        <p14:creationId xmlns:p14="http://schemas.microsoft.com/office/powerpoint/2010/main" val="28093272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21</a:t>
            </a:fld>
            <a:endParaRPr lang="en-GB"/>
          </a:p>
        </p:txBody>
      </p:sp>
    </p:spTree>
    <p:extLst>
      <p:ext uri="{BB962C8B-B14F-4D97-AF65-F5344CB8AC3E}">
        <p14:creationId xmlns:p14="http://schemas.microsoft.com/office/powerpoint/2010/main" val="28944878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792B8D9-7D4F-47F3-A959-85B0B07F72F7}" type="slidenum">
              <a:rPr lang="en-GB" smtClean="0"/>
              <a:t>22</a:t>
            </a:fld>
            <a:endParaRPr lang="en-GB"/>
          </a:p>
        </p:txBody>
      </p:sp>
    </p:spTree>
    <p:extLst>
      <p:ext uri="{BB962C8B-B14F-4D97-AF65-F5344CB8AC3E}">
        <p14:creationId xmlns:p14="http://schemas.microsoft.com/office/powerpoint/2010/main" val="24179678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23</a:t>
            </a:fld>
            <a:endParaRPr lang="en-GB"/>
          </a:p>
        </p:txBody>
      </p:sp>
    </p:spTree>
    <p:extLst>
      <p:ext uri="{BB962C8B-B14F-4D97-AF65-F5344CB8AC3E}">
        <p14:creationId xmlns:p14="http://schemas.microsoft.com/office/powerpoint/2010/main" val="33054908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24</a:t>
            </a:fld>
            <a:endParaRPr lang="en-GB"/>
          </a:p>
        </p:txBody>
      </p:sp>
    </p:spTree>
    <p:extLst>
      <p:ext uri="{BB962C8B-B14F-4D97-AF65-F5344CB8AC3E}">
        <p14:creationId xmlns:p14="http://schemas.microsoft.com/office/powerpoint/2010/main" val="20547286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25</a:t>
            </a:fld>
            <a:endParaRPr lang="en-GB"/>
          </a:p>
        </p:txBody>
      </p:sp>
    </p:spTree>
    <p:extLst>
      <p:ext uri="{BB962C8B-B14F-4D97-AF65-F5344CB8AC3E}">
        <p14:creationId xmlns:p14="http://schemas.microsoft.com/office/powerpoint/2010/main" val="3325571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92B8D9-7D4F-47F3-A959-85B0B07F72F7}" type="slidenum">
              <a:rPr lang="en-GB" smtClean="0"/>
              <a:t>26</a:t>
            </a:fld>
            <a:endParaRPr lang="en-GB"/>
          </a:p>
        </p:txBody>
      </p:sp>
    </p:spTree>
    <p:extLst>
      <p:ext uri="{BB962C8B-B14F-4D97-AF65-F5344CB8AC3E}">
        <p14:creationId xmlns:p14="http://schemas.microsoft.com/office/powerpoint/2010/main" val="36979486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defTabSz="912937">
              <a:defRPr/>
            </a:pPr>
            <a:fld id="{23EF48E9-343C-4853-A176-E6E52DBF7487}" type="slidenum">
              <a:rPr lang="en-GB">
                <a:solidFill>
                  <a:prstClr val="black"/>
                </a:solidFill>
                <a:latin typeface="Calibri" panose="020F0502020204030204"/>
              </a:rPr>
              <a:pPr defTabSz="912937">
                <a:defRPr/>
              </a:pPr>
              <a:t>27</a:t>
            </a:fld>
            <a:endParaRPr lang="en-GB">
              <a:solidFill>
                <a:prstClr val="black"/>
              </a:solidFill>
              <a:latin typeface="Calibri" panose="020F0502020204030204"/>
            </a:endParaRPr>
          </a:p>
        </p:txBody>
      </p:sp>
    </p:spTree>
    <p:extLst>
      <p:ext uri="{BB962C8B-B14F-4D97-AF65-F5344CB8AC3E}">
        <p14:creationId xmlns:p14="http://schemas.microsoft.com/office/powerpoint/2010/main" val="17904215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descr="ECMWF_Master_Logo_RGB_nostrap.png"/>
          <p:cNvPicPr>
            <a:picLocks noChangeAspect="1"/>
          </p:cNvPicPr>
          <p:nvPr userDrawn="1"/>
        </p:nvPicPr>
        <p:blipFill>
          <a:blip r:embed="rId2"/>
          <a:stretch>
            <a:fillRect/>
          </a:stretch>
        </p:blipFill>
        <p:spPr>
          <a:xfrm>
            <a:off x="2157975" y="5984877"/>
            <a:ext cx="2135356" cy="366819"/>
          </a:xfrm>
          <a:prstGeom prst="rect">
            <a:avLst/>
          </a:prstGeom>
        </p:spPr>
      </p:pic>
      <p:sp>
        <p:nvSpPr>
          <p:cNvPr id="11" name="Date Placeholder 10"/>
          <p:cNvSpPr txBox="1">
            <a:spLocks/>
          </p:cNvSpPr>
          <p:nvPr userDrawn="1"/>
        </p:nvSpPr>
        <p:spPr>
          <a:xfrm>
            <a:off x="8078638" y="5984876"/>
            <a:ext cx="1953575" cy="365125"/>
          </a:xfrm>
          <a:prstGeom prst="rect">
            <a:avLst/>
          </a:prstGeom>
        </p:spPr>
        <p:txBody>
          <a:bodyPr vert="horz" lIns="0" tIns="0" rIns="0" bIns="0" rtlCol="0" anchor="b" anchorCtr="0"/>
          <a:lstStyle>
            <a:lvl1pPr algn="r">
              <a:defRPr>
                <a:solidFill>
                  <a:schemeClr val="bg1"/>
                </a:solidFill>
              </a:defRPr>
            </a:lvl1pPr>
          </a:lstStyle>
          <a:p>
            <a:pPr defTabSz="457200">
              <a:defRPr/>
            </a:pPr>
            <a:r>
              <a:rPr lang="en-US" sz="900">
                <a:solidFill>
                  <a:srgbClr val="4F81BD">
                    <a:lumMod val="75000"/>
                  </a:srgbClr>
                </a:solidFill>
              </a:rPr>
              <a:t>© ECMWF </a:t>
            </a:r>
            <a:fld id="{D4C56AD5-C73F-B44A-96CB-E8BE2C5CB95A}" type="datetime4">
              <a:rPr lang="en-US" sz="900" smtClean="0">
                <a:solidFill>
                  <a:srgbClr val="4F81BD">
                    <a:lumMod val="75000"/>
                  </a:srgbClr>
                </a:solidFill>
              </a:rPr>
              <a:pPr defTabSz="457200">
                <a:defRPr/>
              </a:pPr>
              <a:t>November 30, 2020</a:t>
            </a:fld>
            <a:endParaRPr lang="en-US" sz="900">
              <a:solidFill>
                <a:srgbClr val="4F81BD">
                  <a:lumMod val="75000"/>
                </a:srgbClr>
              </a:solidFill>
            </a:endParaRPr>
          </a:p>
        </p:txBody>
      </p:sp>
      <p:sp>
        <p:nvSpPr>
          <p:cNvPr id="13" name="Text Placeholder 12"/>
          <p:cNvSpPr>
            <a:spLocks noGrp="1"/>
          </p:cNvSpPr>
          <p:nvPr>
            <p:ph type="body" sz="quarter" idx="10" hasCustomPrompt="1"/>
          </p:nvPr>
        </p:nvSpPr>
        <p:spPr>
          <a:xfrm>
            <a:off x="2160563" y="1294198"/>
            <a:ext cx="7871650" cy="519800"/>
          </a:xfrm>
          <a:prstGeom prst="rect">
            <a:avLst/>
          </a:prstGeom>
        </p:spPr>
        <p:txBody>
          <a:bodyPr vert="horz" lIns="0" tIns="0" rIns="0" bIns="0" anchor="b" anchorCtr="0">
            <a:spAutoFit/>
          </a:bodyPr>
          <a:lstStyle>
            <a:lvl1pPr marL="0" indent="0">
              <a:lnSpc>
                <a:spcPts val="4000"/>
              </a:lnSpc>
              <a:spcBef>
                <a:spcPts val="0"/>
              </a:spcBef>
              <a:buNone/>
              <a:defRPr sz="3600" b="1">
                <a:solidFill>
                  <a:schemeClr val="accent1">
                    <a:lumMod val="75000"/>
                  </a:schemeClr>
                </a:solidFill>
              </a:defRPr>
            </a:lvl1pPr>
          </a:lstStyle>
          <a:p>
            <a:pPr lvl="0"/>
            <a:r>
              <a:rPr lang="en-GB"/>
              <a:t>Title of Presentation</a:t>
            </a:r>
          </a:p>
        </p:txBody>
      </p:sp>
      <p:sp>
        <p:nvSpPr>
          <p:cNvPr id="14" name="Text Placeholder 12"/>
          <p:cNvSpPr>
            <a:spLocks noGrp="1"/>
          </p:cNvSpPr>
          <p:nvPr>
            <p:ph type="body" sz="quarter" idx="11" hasCustomPrompt="1"/>
          </p:nvPr>
        </p:nvSpPr>
        <p:spPr>
          <a:xfrm>
            <a:off x="2160563" y="1980000"/>
            <a:ext cx="7871650" cy="382156"/>
          </a:xfrm>
          <a:prstGeom prst="rect">
            <a:avLst/>
          </a:prstGeom>
        </p:spPr>
        <p:txBody>
          <a:bodyPr vert="horz" wrap="square" lIns="0" tIns="0" rIns="0" bIns="0">
            <a:spAutoFit/>
          </a:bodyPr>
          <a:lstStyle>
            <a:lvl1pPr marL="0" indent="0">
              <a:lnSpc>
                <a:spcPts val="3000"/>
              </a:lnSpc>
              <a:spcBef>
                <a:spcPts val="0"/>
              </a:spcBef>
              <a:buNone/>
              <a:defRPr sz="2400">
                <a:solidFill>
                  <a:schemeClr val="accent1">
                    <a:lumMod val="75000"/>
                  </a:schemeClr>
                </a:solidFill>
              </a:defRPr>
            </a:lvl1pPr>
          </a:lstStyle>
          <a:p>
            <a:pPr lvl="0"/>
            <a:r>
              <a:rPr lang="en-GB"/>
              <a:t>Subtitle of Presentation</a:t>
            </a:r>
          </a:p>
        </p:txBody>
      </p:sp>
      <p:sp>
        <p:nvSpPr>
          <p:cNvPr id="15" name="Text Placeholder 12"/>
          <p:cNvSpPr>
            <a:spLocks noGrp="1"/>
          </p:cNvSpPr>
          <p:nvPr>
            <p:ph type="body" sz="quarter" idx="12" hasCustomPrompt="1"/>
          </p:nvPr>
        </p:nvSpPr>
        <p:spPr>
          <a:xfrm>
            <a:off x="2160563" y="2700002"/>
            <a:ext cx="7871650" cy="307777"/>
          </a:xfrm>
          <a:prstGeom prst="rect">
            <a:avLst/>
          </a:prstGeom>
        </p:spPr>
        <p:txBody>
          <a:bodyPr vert="horz" wrap="square" lIns="0" tIns="0" rIns="0" bIns="0">
            <a:spAutoFit/>
          </a:bodyPr>
          <a:lstStyle>
            <a:lvl1pPr marL="0" indent="0">
              <a:lnSpc>
                <a:spcPts val="2400"/>
              </a:lnSpc>
              <a:spcBef>
                <a:spcPts val="0"/>
              </a:spcBef>
              <a:buNone/>
              <a:defRPr sz="2000">
                <a:solidFill>
                  <a:schemeClr val="accent1">
                    <a:lumMod val="75000"/>
                  </a:schemeClr>
                </a:solidFill>
              </a:defRPr>
            </a:lvl1pPr>
          </a:lstStyle>
          <a:p>
            <a:pPr lvl="0"/>
            <a:r>
              <a:rPr lang="en-GB"/>
              <a:t>Author’s Name</a:t>
            </a:r>
          </a:p>
        </p:txBody>
      </p:sp>
      <p:sp>
        <p:nvSpPr>
          <p:cNvPr id="16" name="Text Placeholder 12"/>
          <p:cNvSpPr>
            <a:spLocks noGrp="1"/>
          </p:cNvSpPr>
          <p:nvPr>
            <p:ph type="body" sz="quarter" idx="13" hasCustomPrompt="1"/>
          </p:nvPr>
        </p:nvSpPr>
        <p:spPr>
          <a:xfrm>
            <a:off x="2160563" y="3121225"/>
            <a:ext cx="7871650" cy="254771"/>
          </a:xfrm>
          <a:prstGeom prst="rect">
            <a:avLst/>
          </a:prstGeom>
        </p:spPr>
        <p:txBody>
          <a:bodyPr vert="horz" wrap="square" lIns="0" tIns="0" rIns="0" bIns="0">
            <a:spAutoFit/>
          </a:bodyPr>
          <a:lstStyle>
            <a:lvl1pPr marL="0" indent="0">
              <a:lnSpc>
                <a:spcPts val="2000"/>
              </a:lnSpc>
              <a:spcBef>
                <a:spcPts val="0"/>
              </a:spcBef>
              <a:buNone/>
              <a:defRPr sz="1600">
                <a:solidFill>
                  <a:schemeClr val="accent1">
                    <a:lumMod val="75000"/>
                  </a:schemeClr>
                </a:solidFill>
              </a:defRPr>
            </a:lvl1pPr>
          </a:lstStyle>
          <a:p>
            <a:pPr lvl="0"/>
            <a:r>
              <a:rPr lang="en-GB"/>
              <a:t>Author’s Address</a:t>
            </a:r>
          </a:p>
        </p:txBody>
      </p:sp>
      <p:sp>
        <p:nvSpPr>
          <p:cNvPr id="17" name="Text Placeholder 12"/>
          <p:cNvSpPr>
            <a:spLocks noGrp="1"/>
          </p:cNvSpPr>
          <p:nvPr>
            <p:ph type="body" sz="quarter" idx="14" hasCustomPrompt="1"/>
          </p:nvPr>
        </p:nvSpPr>
        <p:spPr>
          <a:xfrm>
            <a:off x="2160563" y="3429000"/>
            <a:ext cx="7871650" cy="230832"/>
          </a:xfrm>
          <a:prstGeom prst="rect">
            <a:avLst/>
          </a:prstGeom>
        </p:spPr>
        <p:txBody>
          <a:bodyPr vert="horz" wrap="square" lIns="0" tIns="0" rIns="0" bIns="0">
            <a:spAutoFit/>
          </a:bodyPr>
          <a:lstStyle>
            <a:lvl1pPr marL="0" indent="0">
              <a:lnSpc>
                <a:spcPts val="1800"/>
              </a:lnSpc>
              <a:spcBef>
                <a:spcPts val="0"/>
              </a:spcBef>
              <a:buNone/>
              <a:defRPr sz="1400">
                <a:solidFill>
                  <a:schemeClr val="accent1">
                    <a:lumMod val="75000"/>
                  </a:schemeClr>
                </a:solidFill>
              </a:defRPr>
            </a:lvl1pPr>
          </a:lstStyle>
          <a:p>
            <a:pPr lvl="0"/>
            <a:r>
              <a:rPr lang="en-GB" err="1"/>
              <a:t>email@ddress</a:t>
            </a:r>
            <a:endParaRPr lang="en-GB"/>
          </a:p>
        </p:txBody>
      </p:sp>
    </p:spTree>
    <p:extLst>
      <p:ext uri="{BB962C8B-B14F-4D97-AF65-F5344CB8AC3E}">
        <p14:creationId xmlns:p14="http://schemas.microsoft.com/office/powerpoint/2010/main" val="3449898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ECMWF_Master_Logo_RGB_nostrap.png"/>
          <p:cNvPicPr>
            <a:picLocks noChangeAspect="1"/>
          </p:cNvPicPr>
          <p:nvPr userDrawn="1"/>
        </p:nvPicPr>
        <p:blipFill>
          <a:blip r:embed="rId2"/>
          <a:stretch>
            <a:fillRect/>
          </a:stretch>
        </p:blipFill>
        <p:spPr>
          <a:xfrm>
            <a:off x="2157975" y="6307598"/>
            <a:ext cx="1346550" cy="231315"/>
          </a:xfrm>
          <a:prstGeom prst="rect">
            <a:avLst/>
          </a:prstGeom>
        </p:spPr>
      </p:pic>
      <p:sp>
        <p:nvSpPr>
          <p:cNvPr id="9" name="Title 8"/>
          <p:cNvSpPr>
            <a:spLocks noGrp="1"/>
          </p:cNvSpPr>
          <p:nvPr>
            <p:ph type="title"/>
          </p:nvPr>
        </p:nvSpPr>
        <p:spPr>
          <a:xfrm>
            <a:off x="2160563" y="360000"/>
            <a:ext cx="7871650" cy="369332"/>
          </a:xfrm>
          <a:prstGeom prst="rect">
            <a:avLst/>
          </a:prstGeom>
        </p:spPr>
        <p:txBody>
          <a:bodyPr lIns="0" tIns="0" rIns="0" bIns="0"/>
          <a:lstStyle>
            <a:lvl1pPr>
              <a:defRPr sz="2400">
                <a:solidFill>
                  <a:srgbClr val="839DB2"/>
                </a:solidFill>
              </a:defRPr>
            </a:lvl1pPr>
          </a:lstStyle>
          <a:p>
            <a:r>
              <a:rPr lang="en-US"/>
              <a:t>Click to edit Master title style</a:t>
            </a:r>
          </a:p>
        </p:txBody>
      </p:sp>
      <p:sp>
        <p:nvSpPr>
          <p:cNvPr id="11" name="Content Placeholder 10"/>
          <p:cNvSpPr>
            <a:spLocks noGrp="1"/>
          </p:cNvSpPr>
          <p:nvPr>
            <p:ph sz="quarter" idx="14" hasCustomPrompt="1"/>
          </p:nvPr>
        </p:nvSpPr>
        <p:spPr>
          <a:xfrm>
            <a:off x="2160562" y="936000"/>
            <a:ext cx="7871651" cy="4986000"/>
          </a:xfrm>
          <a:prstGeom prst="rect">
            <a:avLst/>
          </a:prstGeom>
        </p:spPr>
        <p:txBody>
          <a:bodyPr lIns="0" tIns="0" rIns="0" bIns="0"/>
          <a:lstStyle>
            <a:lvl1pPr marL="0" indent="-180000">
              <a:lnSpc>
                <a:spcPts val="2200"/>
              </a:lnSpc>
              <a:spcBef>
                <a:spcPts val="1100"/>
              </a:spcBef>
              <a:buClr>
                <a:schemeClr val="accent1">
                  <a:lumMod val="75000"/>
                </a:schemeClr>
              </a:buClr>
              <a:buFont typeface="Arial"/>
              <a:buChar char="•"/>
              <a:defRPr sz="1800">
                <a:solidFill>
                  <a:schemeClr val="tx1"/>
                </a:solidFill>
              </a:defRPr>
            </a:lvl1pPr>
            <a:lvl2pPr marL="630000" indent="-270000">
              <a:lnSpc>
                <a:spcPts val="2000"/>
              </a:lnSpc>
              <a:spcBef>
                <a:spcPts val="1000"/>
              </a:spcBef>
              <a:buClr>
                <a:schemeClr val="accent1">
                  <a:lumMod val="75000"/>
                </a:schemeClr>
              </a:buClr>
              <a:buFont typeface="Arial"/>
              <a:buChar char="•"/>
              <a:defRPr sz="1600">
                <a:solidFill>
                  <a:schemeClr val="tx1"/>
                </a:solidFill>
              </a:defRPr>
            </a:lvl2pPr>
            <a:lvl3pPr marL="990000" indent="-270000">
              <a:lnSpc>
                <a:spcPts val="1800"/>
              </a:lnSpc>
              <a:spcBef>
                <a:spcPts val="900"/>
              </a:spcBef>
              <a:buClr>
                <a:schemeClr val="accent1">
                  <a:lumMod val="75000"/>
                </a:schemeClr>
              </a:buClr>
              <a:buFont typeface="Arial"/>
              <a:buChar char="•"/>
              <a:defRPr sz="1400">
                <a:solidFill>
                  <a:schemeClr val="tx1"/>
                </a:solidFill>
              </a:defRPr>
            </a:lvl3pPr>
            <a:lvl4pPr marL="1350000" indent="-270000">
              <a:lnSpc>
                <a:spcPts val="1600"/>
              </a:lnSpc>
              <a:spcBef>
                <a:spcPts val="800"/>
              </a:spcBef>
              <a:buClr>
                <a:schemeClr val="accent1">
                  <a:lumMod val="75000"/>
                </a:schemeClr>
              </a:buClr>
              <a:buFont typeface="Arial"/>
              <a:buChar char="•"/>
              <a:defRPr sz="1200">
                <a:solidFill>
                  <a:schemeClr val="tx1"/>
                </a:solidFill>
              </a:defRPr>
            </a:lvl4pPr>
            <a:lvl5pPr marL="1710000" indent="-270000">
              <a:lnSpc>
                <a:spcPts val="1400"/>
              </a:lnSpc>
              <a:spcBef>
                <a:spcPts val="700"/>
              </a:spcBef>
              <a:buClr>
                <a:schemeClr val="accent1">
                  <a:lumMod val="75000"/>
                </a:schemeClr>
              </a:buClr>
              <a:buFont typeface="Arial"/>
              <a:buChar char="•"/>
              <a:defRPr sz="1000">
                <a:solidFill>
                  <a:schemeClr val="tx1"/>
                </a:solidFill>
              </a:defRPr>
            </a:lvl5pPr>
          </a:lstStyle>
          <a:p>
            <a:pPr lvl="0"/>
            <a:r>
              <a:rPr lang="en-GB"/>
              <a:t>Top level text goes in here </a:t>
            </a:r>
          </a:p>
          <a:p>
            <a:pPr lvl="1"/>
            <a:r>
              <a:rPr lang="en-GB"/>
              <a:t>Second level text goes in here</a:t>
            </a:r>
          </a:p>
          <a:p>
            <a:pPr lvl="2"/>
            <a:r>
              <a:rPr lang="en-GB"/>
              <a:t>Third level text goes in here</a:t>
            </a:r>
          </a:p>
          <a:p>
            <a:pPr lvl="3"/>
            <a:r>
              <a:rPr lang="en-GB"/>
              <a:t>Fourth level text goes in here</a:t>
            </a:r>
          </a:p>
          <a:p>
            <a:pPr lvl="4"/>
            <a:r>
              <a:rPr lang="en-GB"/>
              <a:t>Fifth level text goes in here</a:t>
            </a:r>
            <a:endParaRPr lang="en-US"/>
          </a:p>
        </p:txBody>
      </p:sp>
      <p:sp>
        <p:nvSpPr>
          <p:cNvPr id="12" name="Slide Number Placeholder 2"/>
          <p:cNvSpPr>
            <a:spLocks noGrp="1"/>
          </p:cNvSpPr>
          <p:nvPr>
            <p:ph type="sldNum" sz="quarter" idx="10"/>
          </p:nvPr>
        </p:nvSpPr>
        <p:spPr>
          <a:xfrm>
            <a:off x="10032213" y="6308255"/>
            <a:ext cx="2159786" cy="216000"/>
          </a:xfrm>
          <a:prstGeom prst="rect">
            <a:avLst/>
          </a:prstGeom>
        </p:spPr>
        <p:txBody>
          <a:bodyPr lIns="0" tIns="0" rIns="0" bIns="0" anchor="b" anchorCtr="0"/>
          <a:lstStyle>
            <a:lvl1pPr algn="ctr">
              <a:defRPr sz="900" b="1">
                <a:solidFill>
                  <a:schemeClr val="accent1">
                    <a:lumMod val="75000"/>
                  </a:schemeClr>
                </a:solidFill>
              </a:defRPr>
            </a:lvl1pPr>
          </a:lstStyle>
          <a:p>
            <a:pPr defTabSz="457200"/>
            <a:fld id="{6B3B0B0F-E794-1244-9699-107C60B9C23A}" type="slidenum">
              <a:rPr lang="en-US" smtClean="0">
                <a:solidFill>
                  <a:srgbClr val="4F81BD">
                    <a:lumMod val="75000"/>
                  </a:srgbClr>
                </a:solidFill>
              </a:rPr>
              <a:pPr defTabSz="457200"/>
              <a:t>‹#›</a:t>
            </a:fld>
            <a:endParaRPr lang="en-US">
              <a:solidFill>
                <a:srgbClr val="4F81BD">
                  <a:lumMod val="75000"/>
                </a:srgbClr>
              </a:solidFill>
            </a:endParaRPr>
          </a:p>
        </p:txBody>
      </p:sp>
      <p:sp>
        <p:nvSpPr>
          <p:cNvPr id="16" name="Footer Placeholder 11"/>
          <p:cNvSpPr>
            <a:spLocks noGrp="1"/>
          </p:cNvSpPr>
          <p:nvPr>
            <p:ph type="ftr" sz="quarter" idx="3"/>
          </p:nvPr>
        </p:nvSpPr>
        <p:spPr>
          <a:xfrm>
            <a:off x="3503285" y="6308256"/>
            <a:ext cx="4054695" cy="230657"/>
          </a:xfrm>
          <a:prstGeom prst="rect">
            <a:avLst/>
          </a:prstGeom>
        </p:spPr>
        <p:txBody>
          <a:bodyPr vert="horz" lIns="0" tIns="0" rIns="0" bIns="0" rtlCol="0" anchor="b" anchorCtr="0">
            <a:noAutofit/>
          </a:bodyPr>
          <a:lstStyle>
            <a:lvl1pPr algn="l">
              <a:defRPr sz="900" b="1" cap="all" baseline="0">
                <a:solidFill>
                  <a:schemeClr val="accent1">
                    <a:lumMod val="75000"/>
                  </a:schemeClr>
                </a:solidFill>
              </a:defRPr>
            </a:lvl1pPr>
          </a:lstStyle>
          <a:p>
            <a:pPr algn="ctr" defTabSz="457200"/>
            <a:r>
              <a:rPr lang="en-US">
                <a:solidFill>
                  <a:srgbClr val="4F81BD">
                    <a:lumMod val="75000"/>
                  </a:srgbClr>
                </a:solidFill>
              </a:rPr>
              <a:t>European Centre for Medium-Range Weather Forecasts</a:t>
            </a:r>
          </a:p>
        </p:txBody>
      </p:sp>
    </p:spTree>
    <p:extLst>
      <p:ext uri="{BB962C8B-B14F-4D97-AF65-F5344CB8AC3E}">
        <p14:creationId xmlns:p14="http://schemas.microsoft.com/office/powerpoint/2010/main" val="2647567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de margins">
    <p:spTree>
      <p:nvGrpSpPr>
        <p:cNvPr id="1" name=""/>
        <p:cNvGrpSpPr/>
        <p:nvPr/>
      </p:nvGrpSpPr>
      <p:grpSpPr>
        <a:xfrm>
          <a:off x="0" y="0"/>
          <a:ext cx="0" cy="0"/>
          <a:chOff x="0" y="0"/>
          <a:chExt cx="0" cy="0"/>
        </a:xfrm>
      </p:grpSpPr>
      <p:pic>
        <p:nvPicPr>
          <p:cNvPr id="7" name="Picture 6" descr="ECMWF_Master_Logo_RGB_nostrap.png"/>
          <p:cNvPicPr>
            <a:picLocks noChangeAspect="1"/>
          </p:cNvPicPr>
          <p:nvPr userDrawn="1"/>
        </p:nvPicPr>
        <p:blipFill>
          <a:blip r:embed="rId2"/>
          <a:stretch>
            <a:fillRect/>
          </a:stretch>
        </p:blipFill>
        <p:spPr>
          <a:xfrm>
            <a:off x="3237016" y="6307598"/>
            <a:ext cx="1346550" cy="231315"/>
          </a:xfrm>
          <a:prstGeom prst="rect">
            <a:avLst/>
          </a:prstGeom>
        </p:spPr>
      </p:pic>
      <p:sp>
        <p:nvSpPr>
          <p:cNvPr id="9" name="Title 8"/>
          <p:cNvSpPr>
            <a:spLocks noGrp="1"/>
          </p:cNvSpPr>
          <p:nvPr>
            <p:ph type="title"/>
          </p:nvPr>
        </p:nvSpPr>
        <p:spPr>
          <a:xfrm>
            <a:off x="3240844" y="360000"/>
            <a:ext cx="5711087" cy="369332"/>
          </a:xfrm>
          <a:prstGeom prst="rect">
            <a:avLst/>
          </a:prstGeom>
        </p:spPr>
        <p:txBody>
          <a:bodyPr lIns="0" tIns="0" rIns="0" bIns="0"/>
          <a:lstStyle>
            <a:lvl1pPr>
              <a:defRPr>
                <a:solidFill>
                  <a:srgbClr val="839DB2"/>
                </a:solidFill>
              </a:defRPr>
            </a:lvl1pPr>
          </a:lstStyle>
          <a:p>
            <a:r>
              <a:rPr lang="en-US"/>
              <a:t>Click to edit Master title style</a:t>
            </a:r>
          </a:p>
        </p:txBody>
      </p:sp>
      <p:sp>
        <p:nvSpPr>
          <p:cNvPr id="11" name="Content Placeholder 10"/>
          <p:cNvSpPr>
            <a:spLocks noGrp="1"/>
          </p:cNvSpPr>
          <p:nvPr>
            <p:ph sz="quarter" idx="14" hasCustomPrompt="1"/>
          </p:nvPr>
        </p:nvSpPr>
        <p:spPr>
          <a:xfrm>
            <a:off x="3240844" y="936000"/>
            <a:ext cx="5711087" cy="4986000"/>
          </a:xfrm>
          <a:prstGeom prst="rect">
            <a:avLst/>
          </a:prstGeom>
        </p:spPr>
        <p:txBody>
          <a:bodyPr lIns="0" tIns="0" rIns="0" bIns="0"/>
          <a:lstStyle>
            <a:lvl1pPr marL="0" indent="-180000">
              <a:lnSpc>
                <a:spcPts val="2200"/>
              </a:lnSpc>
              <a:spcBef>
                <a:spcPts val="1100"/>
              </a:spcBef>
              <a:buClr>
                <a:schemeClr val="accent1">
                  <a:lumMod val="75000"/>
                </a:schemeClr>
              </a:buClr>
              <a:buFont typeface="Arial"/>
              <a:buChar char="•"/>
              <a:defRPr sz="1800">
                <a:solidFill>
                  <a:schemeClr val="tx1"/>
                </a:solidFill>
              </a:defRPr>
            </a:lvl1pPr>
            <a:lvl2pPr marL="630000" indent="-270000">
              <a:lnSpc>
                <a:spcPts val="2000"/>
              </a:lnSpc>
              <a:spcBef>
                <a:spcPts val="1000"/>
              </a:spcBef>
              <a:buClr>
                <a:schemeClr val="accent1">
                  <a:lumMod val="75000"/>
                </a:schemeClr>
              </a:buClr>
              <a:buFont typeface="Arial"/>
              <a:buChar char="•"/>
              <a:defRPr sz="1600">
                <a:solidFill>
                  <a:schemeClr val="tx1"/>
                </a:solidFill>
              </a:defRPr>
            </a:lvl2pPr>
            <a:lvl3pPr marL="990000" indent="-270000">
              <a:lnSpc>
                <a:spcPts val="1800"/>
              </a:lnSpc>
              <a:spcBef>
                <a:spcPts val="900"/>
              </a:spcBef>
              <a:buClr>
                <a:schemeClr val="accent1">
                  <a:lumMod val="75000"/>
                </a:schemeClr>
              </a:buClr>
              <a:buFont typeface="Arial"/>
              <a:buChar char="•"/>
              <a:defRPr sz="1400">
                <a:solidFill>
                  <a:schemeClr val="tx1"/>
                </a:solidFill>
              </a:defRPr>
            </a:lvl3pPr>
            <a:lvl4pPr marL="1350000" indent="-270000">
              <a:lnSpc>
                <a:spcPts val="1600"/>
              </a:lnSpc>
              <a:spcBef>
                <a:spcPts val="800"/>
              </a:spcBef>
              <a:buClr>
                <a:schemeClr val="accent1">
                  <a:lumMod val="75000"/>
                </a:schemeClr>
              </a:buClr>
              <a:buFont typeface="Arial"/>
              <a:buChar char="•"/>
              <a:defRPr sz="1200">
                <a:solidFill>
                  <a:schemeClr val="tx1"/>
                </a:solidFill>
              </a:defRPr>
            </a:lvl4pPr>
            <a:lvl5pPr marL="1710000" indent="-270000">
              <a:lnSpc>
                <a:spcPts val="1400"/>
              </a:lnSpc>
              <a:spcBef>
                <a:spcPts val="700"/>
              </a:spcBef>
              <a:buClr>
                <a:schemeClr val="accent1">
                  <a:lumMod val="75000"/>
                </a:schemeClr>
              </a:buClr>
              <a:buFont typeface="Arial"/>
              <a:buChar char="•"/>
              <a:defRPr sz="1000">
                <a:solidFill>
                  <a:schemeClr val="tx1"/>
                </a:solidFill>
              </a:defRPr>
            </a:lvl5pPr>
          </a:lstStyle>
          <a:p>
            <a:pPr lvl="0"/>
            <a:r>
              <a:rPr lang="en-GB"/>
              <a:t>Top level text goes in here </a:t>
            </a:r>
          </a:p>
          <a:p>
            <a:pPr lvl="1"/>
            <a:r>
              <a:rPr lang="en-GB"/>
              <a:t>Second level text goes in here</a:t>
            </a:r>
          </a:p>
          <a:p>
            <a:pPr lvl="2"/>
            <a:r>
              <a:rPr lang="en-GB"/>
              <a:t>Third level text goes in here</a:t>
            </a:r>
          </a:p>
          <a:p>
            <a:pPr lvl="3"/>
            <a:r>
              <a:rPr lang="en-GB"/>
              <a:t>Fourth level text goes in here</a:t>
            </a:r>
          </a:p>
          <a:p>
            <a:pPr lvl="4"/>
            <a:r>
              <a:rPr lang="en-GB"/>
              <a:t>Fifth level text goes in here</a:t>
            </a:r>
            <a:endParaRPr lang="en-US"/>
          </a:p>
        </p:txBody>
      </p:sp>
      <p:sp>
        <p:nvSpPr>
          <p:cNvPr id="12" name="Slide Number Placeholder 2"/>
          <p:cNvSpPr>
            <a:spLocks noGrp="1"/>
          </p:cNvSpPr>
          <p:nvPr>
            <p:ph type="sldNum" sz="quarter" idx="10"/>
          </p:nvPr>
        </p:nvSpPr>
        <p:spPr>
          <a:xfrm>
            <a:off x="10032213" y="6308255"/>
            <a:ext cx="2159786" cy="216000"/>
          </a:xfrm>
          <a:prstGeom prst="rect">
            <a:avLst/>
          </a:prstGeom>
        </p:spPr>
        <p:txBody>
          <a:bodyPr lIns="0" tIns="0" rIns="0" bIns="0" anchor="b" anchorCtr="0"/>
          <a:lstStyle>
            <a:lvl1pPr algn="ctr">
              <a:defRPr sz="900" b="1">
                <a:solidFill>
                  <a:schemeClr val="accent1">
                    <a:lumMod val="75000"/>
                  </a:schemeClr>
                </a:solidFill>
              </a:defRPr>
            </a:lvl1pPr>
          </a:lstStyle>
          <a:p>
            <a:pPr defTabSz="457200"/>
            <a:fld id="{05F19C50-BC3B-5841-9AFF-3A0443B66067}" type="slidenum">
              <a:rPr lang="en-US" smtClean="0">
                <a:solidFill>
                  <a:srgbClr val="4F81BD">
                    <a:lumMod val="75000"/>
                  </a:srgbClr>
                </a:solidFill>
              </a:rPr>
              <a:pPr defTabSz="457200"/>
              <a:t>‹#›</a:t>
            </a:fld>
            <a:endParaRPr lang="en-US">
              <a:solidFill>
                <a:srgbClr val="4F81BD">
                  <a:lumMod val="75000"/>
                </a:srgbClr>
              </a:solidFill>
            </a:endParaRPr>
          </a:p>
        </p:txBody>
      </p:sp>
      <p:sp>
        <p:nvSpPr>
          <p:cNvPr id="16" name="Footer Placeholder 11"/>
          <p:cNvSpPr>
            <a:spLocks noGrp="1"/>
          </p:cNvSpPr>
          <p:nvPr>
            <p:ph type="ftr" sz="quarter" idx="3"/>
          </p:nvPr>
        </p:nvSpPr>
        <p:spPr>
          <a:xfrm>
            <a:off x="4583567" y="6308256"/>
            <a:ext cx="4054695" cy="230657"/>
          </a:xfrm>
          <a:prstGeom prst="rect">
            <a:avLst/>
          </a:prstGeom>
        </p:spPr>
        <p:txBody>
          <a:bodyPr vert="horz" lIns="0" tIns="0" rIns="0" bIns="0" rtlCol="0" anchor="b" anchorCtr="0">
            <a:noAutofit/>
          </a:bodyPr>
          <a:lstStyle>
            <a:lvl1pPr algn="l">
              <a:defRPr sz="900" b="1" cap="all" baseline="0">
                <a:solidFill>
                  <a:schemeClr val="accent1">
                    <a:lumMod val="75000"/>
                  </a:schemeClr>
                </a:solidFill>
              </a:defRPr>
            </a:lvl1pPr>
          </a:lstStyle>
          <a:p>
            <a:pPr algn="ctr" defTabSz="457200"/>
            <a:r>
              <a:rPr lang="en-US">
                <a:solidFill>
                  <a:srgbClr val="4F81BD">
                    <a:lumMod val="75000"/>
                  </a:srgbClr>
                </a:solidFill>
              </a:rPr>
              <a:t>European Centre for Medium-Range Weather Forecasts</a:t>
            </a:r>
          </a:p>
        </p:txBody>
      </p:sp>
    </p:spTree>
    <p:extLst>
      <p:ext uri="{BB962C8B-B14F-4D97-AF65-F5344CB8AC3E}">
        <p14:creationId xmlns:p14="http://schemas.microsoft.com/office/powerpoint/2010/main" val="2391429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narrow margins">
    <p:spTree>
      <p:nvGrpSpPr>
        <p:cNvPr id="1" name=""/>
        <p:cNvGrpSpPr/>
        <p:nvPr/>
      </p:nvGrpSpPr>
      <p:grpSpPr>
        <a:xfrm>
          <a:off x="0" y="0"/>
          <a:ext cx="0" cy="0"/>
          <a:chOff x="0" y="0"/>
          <a:chExt cx="0" cy="0"/>
        </a:xfrm>
      </p:grpSpPr>
      <p:pic>
        <p:nvPicPr>
          <p:cNvPr id="7" name="Picture 6" descr="ECMWF_Master_Logo_RGB_nostrap.png"/>
          <p:cNvPicPr>
            <a:picLocks noChangeAspect="1"/>
          </p:cNvPicPr>
          <p:nvPr userDrawn="1"/>
        </p:nvPicPr>
        <p:blipFill>
          <a:blip r:embed="rId2"/>
          <a:stretch>
            <a:fillRect/>
          </a:stretch>
        </p:blipFill>
        <p:spPr>
          <a:xfrm>
            <a:off x="1080282" y="6307598"/>
            <a:ext cx="1346550" cy="231315"/>
          </a:xfrm>
          <a:prstGeom prst="rect">
            <a:avLst/>
          </a:prstGeom>
        </p:spPr>
      </p:pic>
      <p:sp>
        <p:nvSpPr>
          <p:cNvPr id="9" name="Title 8"/>
          <p:cNvSpPr>
            <a:spLocks noGrp="1"/>
          </p:cNvSpPr>
          <p:nvPr>
            <p:ph type="title"/>
          </p:nvPr>
        </p:nvSpPr>
        <p:spPr>
          <a:xfrm>
            <a:off x="1080281" y="360000"/>
            <a:ext cx="10032213" cy="369332"/>
          </a:xfrm>
          <a:prstGeom prst="rect">
            <a:avLst/>
          </a:prstGeom>
        </p:spPr>
        <p:txBody>
          <a:bodyPr lIns="0" tIns="0" rIns="0" bIns="0"/>
          <a:lstStyle>
            <a:lvl1pPr>
              <a:defRPr>
                <a:solidFill>
                  <a:srgbClr val="839DB2"/>
                </a:solidFill>
              </a:defRPr>
            </a:lvl1pPr>
          </a:lstStyle>
          <a:p>
            <a:r>
              <a:rPr lang="en-US"/>
              <a:t>Click to edit Master title style</a:t>
            </a:r>
          </a:p>
        </p:txBody>
      </p:sp>
      <p:sp>
        <p:nvSpPr>
          <p:cNvPr id="11" name="Content Placeholder 10"/>
          <p:cNvSpPr>
            <a:spLocks noGrp="1"/>
          </p:cNvSpPr>
          <p:nvPr>
            <p:ph sz="quarter" idx="14" hasCustomPrompt="1"/>
          </p:nvPr>
        </p:nvSpPr>
        <p:spPr>
          <a:xfrm>
            <a:off x="1080281" y="936000"/>
            <a:ext cx="10032213" cy="4986000"/>
          </a:xfrm>
          <a:prstGeom prst="rect">
            <a:avLst/>
          </a:prstGeom>
        </p:spPr>
        <p:txBody>
          <a:bodyPr lIns="0" tIns="0" rIns="0" bIns="0"/>
          <a:lstStyle>
            <a:lvl1pPr marL="0" indent="-180000">
              <a:lnSpc>
                <a:spcPts val="2200"/>
              </a:lnSpc>
              <a:spcBef>
                <a:spcPts val="1100"/>
              </a:spcBef>
              <a:buClr>
                <a:schemeClr val="accent1">
                  <a:lumMod val="75000"/>
                </a:schemeClr>
              </a:buClr>
              <a:buFont typeface="Arial"/>
              <a:buChar char="•"/>
              <a:defRPr sz="1800">
                <a:solidFill>
                  <a:schemeClr val="tx1"/>
                </a:solidFill>
              </a:defRPr>
            </a:lvl1pPr>
            <a:lvl2pPr marL="630000" indent="-270000">
              <a:lnSpc>
                <a:spcPts val="2000"/>
              </a:lnSpc>
              <a:spcBef>
                <a:spcPts val="1000"/>
              </a:spcBef>
              <a:buClr>
                <a:schemeClr val="accent1">
                  <a:lumMod val="75000"/>
                </a:schemeClr>
              </a:buClr>
              <a:buFont typeface="Arial"/>
              <a:buChar char="•"/>
              <a:defRPr sz="1600">
                <a:solidFill>
                  <a:schemeClr val="tx1"/>
                </a:solidFill>
              </a:defRPr>
            </a:lvl2pPr>
            <a:lvl3pPr marL="990000" indent="-270000">
              <a:lnSpc>
                <a:spcPts val="1800"/>
              </a:lnSpc>
              <a:spcBef>
                <a:spcPts val="900"/>
              </a:spcBef>
              <a:buClr>
                <a:schemeClr val="accent1">
                  <a:lumMod val="75000"/>
                </a:schemeClr>
              </a:buClr>
              <a:buFont typeface="Arial"/>
              <a:buChar char="•"/>
              <a:defRPr sz="1400">
                <a:solidFill>
                  <a:schemeClr val="tx1"/>
                </a:solidFill>
              </a:defRPr>
            </a:lvl3pPr>
            <a:lvl4pPr marL="1350000" indent="-270000">
              <a:lnSpc>
                <a:spcPts val="1600"/>
              </a:lnSpc>
              <a:spcBef>
                <a:spcPts val="800"/>
              </a:spcBef>
              <a:buClr>
                <a:schemeClr val="accent1">
                  <a:lumMod val="75000"/>
                </a:schemeClr>
              </a:buClr>
              <a:buFont typeface="Arial"/>
              <a:buChar char="•"/>
              <a:defRPr sz="1200">
                <a:solidFill>
                  <a:schemeClr val="tx1"/>
                </a:solidFill>
              </a:defRPr>
            </a:lvl4pPr>
            <a:lvl5pPr marL="1710000" indent="-270000">
              <a:lnSpc>
                <a:spcPts val="1400"/>
              </a:lnSpc>
              <a:spcBef>
                <a:spcPts val="700"/>
              </a:spcBef>
              <a:buClr>
                <a:schemeClr val="accent1">
                  <a:lumMod val="75000"/>
                </a:schemeClr>
              </a:buClr>
              <a:buFont typeface="Arial"/>
              <a:buChar char="•"/>
              <a:defRPr sz="1000">
                <a:solidFill>
                  <a:schemeClr val="tx1"/>
                </a:solidFill>
              </a:defRPr>
            </a:lvl5pPr>
          </a:lstStyle>
          <a:p>
            <a:pPr lvl="0"/>
            <a:r>
              <a:rPr lang="en-GB"/>
              <a:t>Top level text goes in here </a:t>
            </a:r>
          </a:p>
          <a:p>
            <a:pPr lvl="1"/>
            <a:r>
              <a:rPr lang="en-GB"/>
              <a:t>Second level text goes in here</a:t>
            </a:r>
          </a:p>
          <a:p>
            <a:pPr lvl="2"/>
            <a:r>
              <a:rPr lang="en-GB"/>
              <a:t>Third level text goes in here</a:t>
            </a:r>
          </a:p>
          <a:p>
            <a:pPr lvl="3"/>
            <a:r>
              <a:rPr lang="en-GB"/>
              <a:t>Fourth level text goes in here</a:t>
            </a:r>
          </a:p>
          <a:p>
            <a:pPr lvl="4"/>
            <a:r>
              <a:rPr lang="en-GB"/>
              <a:t>Fifth level text goes in here</a:t>
            </a:r>
            <a:endParaRPr lang="en-US"/>
          </a:p>
        </p:txBody>
      </p:sp>
      <p:sp>
        <p:nvSpPr>
          <p:cNvPr id="12" name="Slide Number Placeholder 2"/>
          <p:cNvSpPr>
            <a:spLocks noGrp="1"/>
          </p:cNvSpPr>
          <p:nvPr>
            <p:ph type="sldNum" sz="quarter" idx="10"/>
          </p:nvPr>
        </p:nvSpPr>
        <p:spPr>
          <a:xfrm>
            <a:off x="10032213" y="6308255"/>
            <a:ext cx="2159786" cy="216000"/>
          </a:xfrm>
          <a:prstGeom prst="rect">
            <a:avLst/>
          </a:prstGeom>
        </p:spPr>
        <p:txBody>
          <a:bodyPr lIns="0" tIns="0" rIns="0" bIns="0" anchor="b" anchorCtr="0"/>
          <a:lstStyle>
            <a:lvl1pPr algn="ctr">
              <a:defRPr sz="900" b="1">
                <a:solidFill>
                  <a:schemeClr val="accent1">
                    <a:lumMod val="75000"/>
                  </a:schemeClr>
                </a:solidFill>
              </a:defRPr>
            </a:lvl1pPr>
          </a:lstStyle>
          <a:p>
            <a:pPr defTabSz="457200"/>
            <a:fld id="{E4AB80EA-DB86-D849-B86F-15DAF31F0474}" type="slidenum">
              <a:rPr lang="en-US" smtClean="0">
                <a:solidFill>
                  <a:srgbClr val="4F81BD">
                    <a:lumMod val="75000"/>
                  </a:srgbClr>
                </a:solidFill>
              </a:rPr>
              <a:pPr defTabSz="457200"/>
              <a:t>‹#›</a:t>
            </a:fld>
            <a:endParaRPr lang="en-US">
              <a:solidFill>
                <a:srgbClr val="4F81BD">
                  <a:lumMod val="75000"/>
                </a:srgbClr>
              </a:solidFill>
            </a:endParaRPr>
          </a:p>
        </p:txBody>
      </p:sp>
      <p:sp>
        <p:nvSpPr>
          <p:cNvPr id="16" name="Footer Placeholder 11"/>
          <p:cNvSpPr>
            <a:spLocks noGrp="1"/>
          </p:cNvSpPr>
          <p:nvPr>
            <p:ph type="ftr" sz="quarter" idx="3"/>
          </p:nvPr>
        </p:nvSpPr>
        <p:spPr>
          <a:xfrm>
            <a:off x="2423003" y="6308256"/>
            <a:ext cx="4054695" cy="230657"/>
          </a:xfrm>
          <a:prstGeom prst="rect">
            <a:avLst/>
          </a:prstGeom>
        </p:spPr>
        <p:txBody>
          <a:bodyPr vert="horz" lIns="0" tIns="0" rIns="0" bIns="0" rtlCol="0" anchor="b" anchorCtr="0">
            <a:noAutofit/>
          </a:bodyPr>
          <a:lstStyle>
            <a:lvl1pPr algn="l">
              <a:defRPr sz="900" b="1" cap="all" baseline="0">
                <a:solidFill>
                  <a:schemeClr val="accent1">
                    <a:lumMod val="75000"/>
                  </a:schemeClr>
                </a:solidFill>
              </a:defRPr>
            </a:lvl1pPr>
          </a:lstStyle>
          <a:p>
            <a:pPr algn="ctr" defTabSz="457200"/>
            <a:r>
              <a:rPr lang="en-US">
                <a:solidFill>
                  <a:srgbClr val="4F81BD">
                    <a:lumMod val="75000"/>
                  </a:srgbClr>
                </a:solidFill>
              </a:rPr>
              <a:t>European Centre for Medium-Range Weather Forecasts</a:t>
            </a:r>
          </a:p>
        </p:txBody>
      </p:sp>
    </p:spTree>
    <p:extLst>
      <p:ext uri="{BB962C8B-B14F-4D97-AF65-F5344CB8AC3E}">
        <p14:creationId xmlns:p14="http://schemas.microsoft.com/office/powerpoint/2010/main" val="1406605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2"/>
            <a:ext cx="2743200" cy="365125"/>
          </a:xfrm>
          <a:prstGeom prst="rect">
            <a:avLst/>
          </a:prstGeom>
        </p:spPr>
        <p:txBody>
          <a:bodyPr/>
          <a:lstStyle/>
          <a:p>
            <a:fld id="{099F8A37-CED3-4214-AF1B-4D13CDAA084A}" type="datetimeFigureOut">
              <a:rPr lang="en-GB" smtClean="0">
                <a:solidFill>
                  <a:prstClr val="black">
                    <a:tint val="75000"/>
                  </a:prstClr>
                </a:solidFill>
              </a:rPr>
              <a:pPr/>
              <a:t>30/11/2020</a:t>
            </a:fld>
            <a:endParaRPr lang="en-GB">
              <a:solidFill>
                <a:prstClr val="black">
                  <a:tint val="75000"/>
                </a:prstClr>
              </a:solidFill>
            </a:endParaRPr>
          </a:p>
        </p:txBody>
      </p:sp>
      <p:sp>
        <p:nvSpPr>
          <p:cNvPr id="3" name="Footer Placeholder 2"/>
          <p:cNvSpPr>
            <a:spLocks noGrp="1"/>
          </p:cNvSpPr>
          <p:nvPr>
            <p:ph type="ftr" sz="quarter" idx="11"/>
          </p:nvPr>
        </p:nvSpPr>
        <p:spPr>
          <a:xfrm>
            <a:off x="4038601" y="6356352"/>
            <a:ext cx="4114800" cy="365125"/>
          </a:xfrm>
          <a:prstGeom prst="rect">
            <a:avLst/>
          </a:prstGeom>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a:xfrm>
            <a:off x="8610600" y="6356352"/>
            <a:ext cx="2743200" cy="365125"/>
          </a:xfrm>
          <a:prstGeom prst="rect">
            <a:avLst/>
          </a:prstGeom>
        </p:spPr>
        <p:txBody>
          <a:bodyPr/>
          <a:lstStyle/>
          <a:p>
            <a:fld id="{BDF1CC7D-DD75-4D54-8B2B-088C8D3445D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92063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93835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6F520-12CC-4BF4-B1D5-3592B19356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C01DE4C-28C8-40FD-A829-34C1917201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4BB8B20-B53F-418B-923A-ECAEF2C2707C}"/>
              </a:ext>
            </a:extLst>
          </p:cNvPr>
          <p:cNvSpPr>
            <a:spLocks noGrp="1"/>
          </p:cNvSpPr>
          <p:nvPr>
            <p:ph type="dt" sz="half" idx="10"/>
          </p:nvPr>
        </p:nvSpPr>
        <p:spPr/>
        <p:txBody>
          <a:bodyPr/>
          <a:lstStyle/>
          <a:p>
            <a:fld id="{85C12B7E-7C84-46AD-BD98-9B88FBA2912E}" type="datetimeFigureOut">
              <a:rPr lang="en-GB" smtClean="0"/>
              <a:t>30/11/2020</a:t>
            </a:fld>
            <a:endParaRPr lang="en-GB"/>
          </a:p>
        </p:txBody>
      </p:sp>
      <p:sp>
        <p:nvSpPr>
          <p:cNvPr id="5" name="Footer Placeholder 4">
            <a:extLst>
              <a:ext uri="{FF2B5EF4-FFF2-40B4-BE49-F238E27FC236}">
                <a16:creationId xmlns:a16="http://schemas.microsoft.com/office/drawing/2014/main" id="{8B554FB0-788E-4564-8592-D7C55487CC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5D3989-9580-4605-A797-C10B4C15890A}"/>
              </a:ext>
            </a:extLst>
          </p:cNvPr>
          <p:cNvSpPr>
            <a:spLocks noGrp="1"/>
          </p:cNvSpPr>
          <p:nvPr>
            <p:ph type="sldNum" sz="quarter" idx="12"/>
          </p:nvPr>
        </p:nvSpPr>
        <p:spPr/>
        <p:txBody>
          <a:bodyPr/>
          <a:lstStyle/>
          <a:p>
            <a:fld id="{18774F6E-4FEA-4D9A-B947-88F2AF1259BC}" type="slidenum">
              <a:rPr lang="en-GB" smtClean="0"/>
              <a:t>‹#›</a:t>
            </a:fld>
            <a:endParaRPr lang="en-GB"/>
          </a:p>
        </p:txBody>
      </p:sp>
    </p:spTree>
    <p:extLst>
      <p:ext uri="{BB962C8B-B14F-4D97-AF65-F5344CB8AC3E}">
        <p14:creationId xmlns:p14="http://schemas.microsoft.com/office/powerpoint/2010/main" val="3661703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18C41-C304-4298-8248-6497E69715E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DE04716-3DCF-4684-931A-05979AE0FA4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74A191-2CB7-4B21-85AC-BF6209D45AC4}"/>
              </a:ext>
            </a:extLst>
          </p:cNvPr>
          <p:cNvSpPr>
            <a:spLocks noGrp="1"/>
          </p:cNvSpPr>
          <p:nvPr>
            <p:ph type="dt" sz="half" idx="10"/>
          </p:nvPr>
        </p:nvSpPr>
        <p:spPr/>
        <p:txBody>
          <a:bodyPr/>
          <a:lstStyle/>
          <a:p>
            <a:fld id="{85C12B7E-7C84-46AD-BD98-9B88FBA2912E}" type="datetimeFigureOut">
              <a:rPr lang="en-GB" smtClean="0"/>
              <a:t>30/11/2020</a:t>
            </a:fld>
            <a:endParaRPr lang="en-GB"/>
          </a:p>
        </p:txBody>
      </p:sp>
      <p:sp>
        <p:nvSpPr>
          <p:cNvPr id="5" name="Footer Placeholder 4">
            <a:extLst>
              <a:ext uri="{FF2B5EF4-FFF2-40B4-BE49-F238E27FC236}">
                <a16:creationId xmlns:a16="http://schemas.microsoft.com/office/drawing/2014/main" id="{3E048E87-F203-424C-AEBB-AA107288B1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A6D9E0-4BE8-49F8-B24F-98DDB9721555}"/>
              </a:ext>
            </a:extLst>
          </p:cNvPr>
          <p:cNvSpPr>
            <a:spLocks noGrp="1"/>
          </p:cNvSpPr>
          <p:nvPr>
            <p:ph type="sldNum" sz="quarter" idx="12"/>
          </p:nvPr>
        </p:nvSpPr>
        <p:spPr/>
        <p:txBody>
          <a:bodyPr/>
          <a:lstStyle/>
          <a:p>
            <a:fld id="{18774F6E-4FEA-4D9A-B947-88F2AF1259BC}" type="slidenum">
              <a:rPr lang="en-GB" smtClean="0"/>
              <a:t>‹#›</a:t>
            </a:fld>
            <a:endParaRPr lang="en-GB"/>
          </a:p>
        </p:txBody>
      </p:sp>
    </p:spTree>
    <p:extLst>
      <p:ext uri="{BB962C8B-B14F-4D97-AF65-F5344CB8AC3E}">
        <p14:creationId xmlns:p14="http://schemas.microsoft.com/office/powerpoint/2010/main" val="45066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E8CD0-97FE-414D-B948-1ADD8EF13C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A74A49E-3338-44B0-ABBA-28DC931B22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8515FF6-49E0-4771-BC8E-93253B1F1B79}"/>
              </a:ext>
            </a:extLst>
          </p:cNvPr>
          <p:cNvSpPr>
            <a:spLocks noGrp="1"/>
          </p:cNvSpPr>
          <p:nvPr>
            <p:ph type="dt" sz="half" idx="10"/>
          </p:nvPr>
        </p:nvSpPr>
        <p:spPr/>
        <p:txBody>
          <a:bodyPr/>
          <a:lstStyle/>
          <a:p>
            <a:fld id="{85C12B7E-7C84-46AD-BD98-9B88FBA2912E}" type="datetimeFigureOut">
              <a:rPr lang="en-GB" smtClean="0"/>
              <a:t>30/11/2020</a:t>
            </a:fld>
            <a:endParaRPr lang="en-GB"/>
          </a:p>
        </p:txBody>
      </p:sp>
      <p:sp>
        <p:nvSpPr>
          <p:cNvPr id="5" name="Footer Placeholder 4">
            <a:extLst>
              <a:ext uri="{FF2B5EF4-FFF2-40B4-BE49-F238E27FC236}">
                <a16:creationId xmlns:a16="http://schemas.microsoft.com/office/drawing/2014/main" id="{426B0D5C-61BD-4FBC-B351-E8881B82C7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8D8B86-EFC9-4227-A7FB-9053C80F5E94}"/>
              </a:ext>
            </a:extLst>
          </p:cNvPr>
          <p:cNvSpPr>
            <a:spLocks noGrp="1"/>
          </p:cNvSpPr>
          <p:nvPr>
            <p:ph type="sldNum" sz="quarter" idx="12"/>
          </p:nvPr>
        </p:nvSpPr>
        <p:spPr/>
        <p:txBody>
          <a:bodyPr/>
          <a:lstStyle/>
          <a:p>
            <a:fld id="{18774F6E-4FEA-4D9A-B947-88F2AF1259BC}" type="slidenum">
              <a:rPr lang="en-GB" smtClean="0"/>
              <a:t>‹#›</a:t>
            </a:fld>
            <a:endParaRPr lang="en-GB"/>
          </a:p>
        </p:txBody>
      </p:sp>
    </p:spTree>
    <p:extLst>
      <p:ext uri="{BB962C8B-B14F-4D97-AF65-F5344CB8AC3E}">
        <p14:creationId xmlns:p14="http://schemas.microsoft.com/office/powerpoint/2010/main" val="3366134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F7FBD-1530-43A9-A11B-B1D5358D0AB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FA30034-229C-4715-B2FF-6F89F301B4E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9561F11-E18E-4D6B-A012-DA50293502B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9039985-19A4-497D-9F05-48D55E2D0E73}"/>
              </a:ext>
            </a:extLst>
          </p:cNvPr>
          <p:cNvSpPr>
            <a:spLocks noGrp="1"/>
          </p:cNvSpPr>
          <p:nvPr>
            <p:ph type="dt" sz="half" idx="10"/>
          </p:nvPr>
        </p:nvSpPr>
        <p:spPr/>
        <p:txBody>
          <a:bodyPr/>
          <a:lstStyle/>
          <a:p>
            <a:fld id="{85C12B7E-7C84-46AD-BD98-9B88FBA2912E}" type="datetimeFigureOut">
              <a:rPr lang="en-GB" smtClean="0"/>
              <a:t>30/11/2020</a:t>
            </a:fld>
            <a:endParaRPr lang="en-GB"/>
          </a:p>
        </p:txBody>
      </p:sp>
      <p:sp>
        <p:nvSpPr>
          <p:cNvPr id="6" name="Footer Placeholder 5">
            <a:extLst>
              <a:ext uri="{FF2B5EF4-FFF2-40B4-BE49-F238E27FC236}">
                <a16:creationId xmlns:a16="http://schemas.microsoft.com/office/drawing/2014/main" id="{7A542215-05AA-4779-BE22-98E5B98DF2C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9BED49-A251-4257-84B7-A56E16DDB381}"/>
              </a:ext>
            </a:extLst>
          </p:cNvPr>
          <p:cNvSpPr>
            <a:spLocks noGrp="1"/>
          </p:cNvSpPr>
          <p:nvPr>
            <p:ph type="sldNum" sz="quarter" idx="12"/>
          </p:nvPr>
        </p:nvSpPr>
        <p:spPr/>
        <p:txBody>
          <a:bodyPr/>
          <a:lstStyle/>
          <a:p>
            <a:fld id="{18774F6E-4FEA-4D9A-B947-88F2AF1259BC}" type="slidenum">
              <a:rPr lang="en-GB" smtClean="0"/>
              <a:t>‹#›</a:t>
            </a:fld>
            <a:endParaRPr lang="en-GB"/>
          </a:p>
        </p:txBody>
      </p:sp>
    </p:spTree>
    <p:extLst>
      <p:ext uri="{BB962C8B-B14F-4D97-AF65-F5344CB8AC3E}">
        <p14:creationId xmlns:p14="http://schemas.microsoft.com/office/powerpoint/2010/main" val="2706474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4785D-DF8A-4E86-B717-30449EC8816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19D05A3-1481-4523-A6CD-75C071D4DF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FA29AD3-D826-4551-93F3-AA92F21395B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2B608BA-2EBE-4691-9500-4D1178B5F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389F92C-D3CC-4225-B95B-0CF2AC5709B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206D876-C492-4327-BE21-2B10C3F647D6}"/>
              </a:ext>
            </a:extLst>
          </p:cNvPr>
          <p:cNvSpPr>
            <a:spLocks noGrp="1"/>
          </p:cNvSpPr>
          <p:nvPr>
            <p:ph type="dt" sz="half" idx="10"/>
          </p:nvPr>
        </p:nvSpPr>
        <p:spPr/>
        <p:txBody>
          <a:bodyPr/>
          <a:lstStyle/>
          <a:p>
            <a:fld id="{85C12B7E-7C84-46AD-BD98-9B88FBA2912E}" type="datetimeFigureOut">
              <a:rPr lang="en-GB" smtClean="0"/>
              <a:t>30/11/2020</a:t>
            </a:fld>
            <a:endParaRPr lang="en-GB"/>
          </a:p>
        </p:txBody>
      </p:sp>
      <p:sp>
        <p:nvSpPr>
          <p:cNvPr id="8" name="Footer Placeholder 7">
            <a:extLst>
              <a:ext uri="{FF2B5EF4-FFF2-40B4-BE49-F238E27FC236}">
                <a16:creationId xmlns:a16="http://schemas.microsoft.com/office/drawing/2014/main" id="{5420EF93-AF34-4092-8C68-B1DD3B72710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DBF6D48-B83D-486D-A19D-5BBD8288B1C2}"/>
              </a:ext>
            </a:extLst>
          </p:cNvPr>
          <p:cNvSpPr>
            <a:spLocks noGrp="1"/>
          </p:cNvSpPr>
          <p:nvPr>
            <p:ph type="sldNum" sz="quarter" idx="12"/>
          </p:nvPr>
        </p:nvSpPr>
        <p:spPr/>
        <p:txBody>
          <a:bodyPr/>
          <a:lstStyle/>
          <a:p>
            <a:fld id="{18774F6E-4FEA-4D9A-B947-88F2AF1259BC}" type="slidenum">
              <a:rPr lang="en-GB" smtClean="0"/>
              <a:t>‹#›</a:t>
            </a:fld>
            <a:endParaRPr lang="en-GB"/>
          </a:p>
        </p:txBody>
      </p:sp>
    </p:spTree>
    <p:extLst>
      <p:ext uri="{BB962C8B-B14F-4D97-AF65-F5344CB8AC3E}">
        <p14:creationId xmlns:p14="http://schemas.microsoft.com/office/powerpoint/2010/main" val="160770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049F8-435C-4BB1-8A46-EA89052C79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AD0B4CC-001C-4F7A-A3FB-43C7CD297983}"/>
              </a:ext>
            </a:extLst>
          </p:cNvPr>
          <p:cNvSpPr>
            <a:spLocks noGrp="1"/>
          </p:cNvSpPr>
          <p:nvPr>
            <p:ph type="dt" sz="half" idx="10"/>
          </p:nvPr>
        </p:nvSpPr>
        <p:spPr/>
        <p:txBody>
          <a:bodyPr/>
          <a:lstStyle/>
          <a:p>
            <a:fld id="{85C12B7E-7C84-46AD-BD98-9B88FBA2912E}" type="datetimeFigureOut">
              <a:rPr lang="en-GB" smtClean="0"/>
              <a:t>30/11/2020</a:t>
            </a:fld>
            <a:endParaRPr lang="en-GB"/>
          </a:p>
        </p:txBody>
      </p:sp>
      <p:sp>
        <p:nvSpPr>
          <p:cNvPr id="4" name="Footer Placeholder 3">
            <a:extLst>
              <a:ext uri="{FF2B5EF4-FFF2-40B4-BE49-F238E27FC236}">
                <a16:creationId xmlns:a16="http://schemas.microsoft.com/office/drawing/2014/main" id="{713A7F47-70EB-4650-AB51-FC87426035A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32145C4-C71B-4EB2-A69A-1E42DE834266}"/>
              </a:ext>
            </a:extLst>
          </p:cNvPr>
          <p:cNvSpPr>
            <a:spLocks noGrp="1"/>
          </p:cNvSpPr>
          <p:nvPr>
            <p:ph type="sldNum" sz="quarter" idx="12"/>
          </p:nvPr>
        </p:nvSpPr>
        <p:spPr/>
        <p:txBody>
          <a:bodyPr/>
          <a:lstStyle/>
          <a:p>
            <a:fld id="{18774F6E-4FEA-4D9A-B947-88F2AF1259BC}" type="slidenum">
              <a:rPr lang="en-GB" smtClean="0"/>
              <a:t>‹#›</a:t>
            </a:fld>
            <a:endParaRPr lang="en-GB"/>
          </a:p>
        </p:txBody>
      </p:sp>
    </p:spTree>
    <p:extLst>
      <p:ext uri="{BB962C8B-B14F-4D97-AF65-F5344CB8AC3E}">
        <p14:creationId xmlns:p14="http://schemas.microsoft.com/office/powerpoint/2010/main" val="34289259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C4FB6B-6B75-47DF-A1FB-0D53AA5CA9CE}"/>
              </a:ext>
            </a:extLst>
          </p:cNvPr>
          <p:cNvSpPr>
            <a:spLocks noGrp="1"/>
          </p:cNvSpPr>
          <p:nvPr>
            <p:ph type="dt" sz="half" idx="10"/>
          </p:nvPr>
        </p:nvSpPr>
        <p:spPr/>
        <p:txBody>
          <a:bodyPr/>
          <a:lstStyle/>
          <a:p>
            <a:fld id="{85C12B7E-7C84-46AD-BD98-9B88FBA2912E}" type="datetimeFigureOut">
              <a:rPr lang="en-GB" smtClean="0"/>
              <a:t>30/11/2020</a:t>
            </a:fld>
            <a:endParaRPr lang="en-GB"/>
          </a:p>
        </p:txBody>
      </p:sp>
      <p:sp>
        <p:nvSpPr>
          <p:cNvPr id="3" name="Footer Placeholder 2">
            <a:extLst>
              <a:ext uri="{FF2B5EF4-FFF2-40B4-BE49-F238E27FC236}">
                <a16:creationId xmlns:a16="http://schemas.microsoft.com/office/drawing/2014/main" id="{83FC5C22-577D-424C-94C0-BE29AE6C00D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FD4582A-07DA-4C0F-AAF2-2FFFC5F058CF}"/>
              </a:ext>
            </a:extLst>
          </p:cNvPr>
          <p:cNvSpPr>
            <a:spLocks noGrp="1"/>
          </p:cNvSpPr>
          <p:nvPr>
            <p:ph type="sldNum" sz="quarter" idx="12"/>
          </p:nvPr>
        </p:nvSpPr>
        <p:spPr/>
        <p:txBody>
          <a:bodyPr/>
          <a:lstStyle/>
          <a:p>
            <a:fld id="{18774F6E-4FEA-4D9A-B947-88F2AF1259BC}" type="slidenum">
              <a:rPr lang="en-GB" smtClean="0"/>
              <a:t>‹#›</a:t>
            </a:fld>
            <a:endParaRPr lang="en-GB"/>
          </a:p>
        </p:txBody>
      </p:sp>
    </p:spTree>
    <p:extLst>
      <p:ext uri="{BB962C8B-B14F-4D97-AF65-F5344CB8AC3E}">
        <p14:creationId xmlns:p14="http://schemas.microsoft.com/office/powerpoint/2010/main" val="1860454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A41A5-2578-4FE6-99CD-B439670A61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667E0BB-35B5-4FFC-8639-BFE5418930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192074E-4A21-475C-8FC5-201572F03C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91746A-9E84-4B87-8933-FCF779BC9DAC}"/>
              </a:ext>
            </a:extLst>
          </p:cNvPr>
          <p:cNvSpPr>
            <a:spLocks noGrp="1"/>
          </p:cNvSpPr>
          <p:nvPr>
            <p:ph type="dt" sz="half" idx="10"/>
          </p:nvPr>
        </p:nvSpPr>
        <p:spPr/>
        <p:txBody>
          <a:bodyPr/>
          <a:lstStyle/>
          <a:p>
            <a:fld id="{85C12B7E-7C84-46AD-BD98-9B88FBA2912E}" type="datetimeFigureOut">
              <a:rPr lang="en-GB" smtClean="0"/>
              <a:t>30/11/2020</a:t>
            </a:fld>
            <a:endParaRPr lang="en-GB"/>
          </a:p>
        </p:txBody>
      </p:sp>
      <p:sp>
        <p:nvSpPr>
          <p:cNvPr id="6" name="Footer Placeholder 5">
            <a:extLst>
              <a:ext uri="{FF2B5EF4-FFF2-40B4-BE49-F238E27FC236}">
                <a16:creationId xmlns:a16="http://schemas.microsoft.com/office/drawing/2014/main" id="{A3E243BE-A32E-4F00-AF3A-6A336DE2414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C4B664E-6543-44BC-A15F-76A9C41FD496}"/>
              </a:ext>
            </a:extLst>
          </p:cNvPr>
          <p:cNvSpPr>
            <a:spLocks noGrp="1"/>
          </p:cNvSpPr>
          <p:nvPr>
            <p:ph type="sldNum" sz="quarter" idx="12"/>
          </p:nvPr>
        </p:nvSpPr>
        <p:spPr/>
        <p:txBody>
          <a:bodyPr/>
          <a:lstStyle/>
          <a:p>
            <a:fld id="{18774F6E-4FEA-4D9A-B947-88F2AF1259BC}" type="slidenum">
              <a:rPr lang="en-GB" smtClean="0"/>
              <a:t>‹#›</a:t>
            </a:fld>
            <a:endParaRPr lang="en-GB"/>
          </a:p>
        </p:txBody>
      </p:sp>
    </p:spTree>
    <p:extLst>
      <p:ext uri="{BB962C8B-B14F-4D97-AF65-F5344CB8AC3E}">
        <p14:creationId xmlns:p14="http://schemas.microsoft.com/office/powerpoint/2010/main" val="1266396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DF72C-BB02-4AC4-8272-BFB48432AE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FB3F072-473C-4628-B32E-A414889D06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20D5967-4B55-4DC9-A8E8-82878E0F05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49A628D-03CE-474F-A199-4D713502CCB7}"/>
              </a:ext>
            </a:extLst>
          </p:cNvPr>
          <p:cNvSpPr>
            <a:spLocks noGrp="1"/>
          </p:cNvSpPr>
          <p:nvPr>
            <p:ph type="dt" sz="half" idx="10"/>
          </p:nvPr>
        </p:nvSpPr>
        <p:spPr/>
        <p:txBody>
          <a:bodyPr/>
          <a:lstStyle/>
          <a:p>
            <a:fld id="{85C12B7E-7C84-46AD-BD98-9B88FBA2912E}" type="datetimeFigureOut">
              <a:rPr lang="en-GB" smtClean="0"/>
              <a:t>30/11/2020</a:t>
            </a:fld>
            <a:endParaRPr lang="en-GB"/>
          </a:p>
        </p:txBody>
      </p:sp>
      <p:sp>
        <p:nvSpPr>
          <p:cNvPr id="6" name="Footer Placeholder 5">
            <a:extLst>
              <a:ext uri="{FF2B5EF4-FFF2-40B4-BE49-F238E27FC236}">
                <a16:creationId xmlns:a16="http://schemas.microsoft.com/office/drawing/2014/main" id="{647D3657-675A-472B-9577-102D106281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9945B7-49A3-48B2-B608-FBA5DCA18745}"/>
              </a:ext>
            </a:extLst>
          </p:cNvPr>
          <p:cNvSpPr>
            <a:spLocks noGrp="1"/>
          </p:cNvSpPr>
          <p:nvPr>
            <p:ph type="sldNum" sz="quarter" idx="12"/>
          </p:nvPr>
        </p:nvSpPr>
        <p:spPr/>
        <p:txBody>
          <a:bodyPr/>
          <a:lstStyle/>
          <a:p>
            <a:fld id="{18774F6E-4FEA-4D9A-B947-88F2AF1259BC}" type="slidenum">
              <a:rPr lang="en-GB" smtClean="0"/>
              <a:t>‹#›</a:t>
            </a:fld>
            <a:endParaRPr lang="en-GB"/>
          </a:p>
        </p:txBody>
      </p:sp>
    </p:spTree>
    <p:extLst>
      <p:ext uri="{BB962C8B-B14F-4D97-AF65-F5344CB8AC3E}">
        <p14:creationId xmlns:p14="http://schemas.microsoft.com/office/powerpoint/2010/main" val="4264979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3B355-DD29-4109-913B-93C58DA52D1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7F24FB4-53A1-49CF-84EC-FDB2CFC40CF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4879E6-B066-4FEB-B495-514DD48E3385}"/>
              </a:ext>
            </a:extLst>
          </p:cNvPr>
          <p:cNvSpPr>
            <a:spLocks noGrp="1"/>
          </p:cNvSpPr>
          <p:nvPr>
            <p:ph type="dt" sz="half" idx="10"/>
          </p:nvPr>
        </p:nvSpPr>
        <p:spPr/>
        <p:txBody>
          <a:bodyPr/>
          <a:lstStyle/>
          <a:p>
            <a:fld id="{85C12B7E-7C84-46AD-BD98-9B88FBA2912E}" type="datetimeFigureOut">
              <a:rPr lang="en-GB" smtClean="0"/>
              <a:t>30/11/2020</a:t>
            </a:fld>
            <a:endParaRPr lang="en-GB"/>
          </a:p>
        </p:txBody>
      </p:sp>
      <p:sp>
        <p:nvSpPr>
          <p:cNvPr id="5" name="Footer Placeholder 4">
            <a:extLst>
              <a:ext uri="{FF2B5EF4-FFF2-40B4-BE49-F238E27FC236}">
                <a16:creationId xmlns:a16="http://schemas.microsoft.com/office/drawing/2014/main" id="{C2DBEAD9-9F8D-4B5C-8882-5D9AE1BDF6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19AC6C-15B1-4551-A25F-A146D5322220}"/>
              </a:ext>
            </a:extLst>
          </p:cNvPr>
          <p:cNvSpPr>
            <a:spLocks noGrp="1"/>
          </p:cNvSpPr>
          <p:nvPr>
            <p:ph type="sldNum" sz="quarter" idx="12"/>
          </p:nvPr>
        </p:nvSpPr>
        <p:spPr/>
        <p:txBody>
          <a:bodyPr/>
          <a:lstStyle/>
          <a:p>
            <a:fld id="{18774F6E-4FEA-4D9A-B947-88F2AF1259BC}" type="slidenum">
              <a:rPr lang="en-GB" smtClean="0"/>
              <a:t>‹#›</a:t>
            </a:fld>
            <a:endParaRPr lang="en-GB"/>
          </a:p>
        </p:txBody>
      </p:sp>
    </p:spTree>
    <p:extLst>
      <p:ext uri="{BB962C8B-B14F-4D97-AF65-F5344CB8AC3E}">
        <p14:creationId xmlns:p14="http://schemas.microsoft.com/office/powerpoint/2010/main" val="28606950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11A71B-2958-494B-B4FF-5393F5483FC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3AC4973-082A-480B-BE24-50F6198E62A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5B86DF-8510-411B-B0EC-02AB2293073A}"/>
              </a:ext>
            </a:extLst>
          </p:cNvPr>
          <p:cNvSpPr>
            <a:spLocks noGrp="1"/>
          </p:cNvSpPr>
          <p:nvPr>
            <p:ph type="dt" sz="half" idx="10"/>
          </p:nvPr>
        </p:nvSpPr>
        <p:spPr/>
        <p:txBody>
          <a:bodyPr/>
          <a:lstStyle/>
          <a:p>
            <a:fld id="{85C12B7E-7C84-46AD-BD98-9B88FBA2912E}" type="datetimeFigureOut">
              <a:rPr lang="en-GB" smtClean="0"/>
              <a:t>30/11/2020</a:t>
            </a:fld>
            <a:endParaRPr lang="en-GB"/>
          </a:p>
        </p:txBody>
      </p:sp>
      <p:sp>
        <p:nvSpPr>
          <p:cNvPr id="5" name="Footer Placeholder 4">
            <a:extLst>
              <a:ext uri="{FF2B5EF4-FFF2-40B4-BE49-F238E27FC236}">
                <a16:creationId xmlns:a16="http://schemas.microsoft.com/office/drawing/2014/main" id="{C1F3FE92-9793-40A1-9882-8760D616CD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379E5E-ADF8-4E6E-B55B-9C72244460B9}"/>
              </a:ext>
            </a:extLst>
          </p:cNvPr>
          <p:cNvSpPr>
            <a:spLocks noGrp="1"/>
          </p:cNvSpPr>
          <p:nvPr>
            <p:ph type="sldNum" sz="quarter" idx="12"/>
          </p:nvPr>
        </p:nvSpPr>
        <p:spPr/>
        <p:txBody>
          <a:bodyPr/>
          <a:lstStyle/>
          <a:p>
            <a:fld id="{18774F6E-4FEA-4D9A-B947-88F2AF1259BC}" type="slidenum">
              <a:rPr lang="en-GB" smtClean="0"/>
              <a:t>‹#›</a:t>
            </a:fld>
            <a:endParaRPr lang="en-GB"/>
          </a:p>
        </p:txBody>
      </p:sp>
    </p:spTree>
    <p:extLst>
      <p:ext uri="{BB962C8B-B14F-4D97-AF65-F5344CB8AC3E}">
        <p14:creationId xmlns:p14="http://schemas.microsoft.com/office/powerpoint/2010/main" val="1526094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PowerPoint_strip.png"/>
          <p:cNvPicPr>
            <a:picLocks noChangeAspect="1"/>
          </p:cNvPicPr>
          <p:nvPr/>
        </p:nvPicPr>
        <p:blipFill>
          <a:blip r:embed="rId8"/>
          <a:stretch>
            <a:fillRect/>
          </a:stretch>
        </p:blipFill>
        <p:spPr>
          <a:xfrm>
            <a:off x="0" y="0"/>
            <a:ext cx="182928" cy="6858000"/>
          </a:xfrm>
          <a:prstGeom prst="rect">
            <a:avLst/>
          </a:prstGeom>
        </p:spPr>
      </p:pic>
    </p:spTree>
    <p:extLst>
      <p:ext uri="{BB962C8B-B14F-4D97-AF65-F5344CB8AC3E}">
        <p14:creationId xmlns:p14="http://schemas.microsoft.com/office/powerpoint/2010/main" val="3583262414"/>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25" r:id="rId6"/>
  </p:sldLayoutIdLst>
  <p:hf hdr="0" dt="0"/>
  <p:txStyles>
    <p:titleStyle>
      <a:lvl1pPr algn="l" defTabSz="457200" rtl="0" eaLnBrk="1" latinLnBrk="0" hangingPunct="1">
        <a:lnSpc>
          <a:spcPts val="2800"/>
        </a:lnSpc>
        <a:spcBef>
          <a:spcPct val="0"/>
        </a:spcBef>
        <a:buNone/>
        <a:defRPr sz="2400" kern="1200">
          <a:solidFill>
            <a:schemeClr val="bg1"/>
          </a:solidFill>
          <a:latin typeface="+mj-lt"/>
          <a:ea typeface="+mj-ea"/>
          <a:cs typeface="+mj-cs"/>
        </a:defRPr>
      </a:lvl1pPr>
    </p:titleStyle>
    <p:bodyStyle>
      <a:lvl1pPr marL="342900" indent="-342900" algn="l" defTabSz="457200" rtl="0" eaLnBrk="1" latinLnBrk="0" hangingPunct="1">
        <a:spcBef>
          <a:spcPct val="20000"/>
        </a:spcBef>
        <a:buClr>
          <a:schemeClr val="bg1"/>
        </a:buClr>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Clr>
          <a:schemeClr val="bg1"/>
        </a:buClr>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Clr>
          <a:schemeClr val="bg1"/>
        </a:buClr>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655BFC-D8DC-4DC3-85B3-45F2A60093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7D768EB-3721-4CB3-BAEF-C5C0E803B0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068860-C39B-464A-9243-0EAD4FA606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C12B7E-7C84-46AD-BD98-9B88FBA2912E}" type="datetimeFigureOut">
              <a:rPr lang="en-GB" smtClean="0"/>
              <a:t>30/11/2020</a:t>
            </a:fld>
            <a:endParaRPr lang="en-GB"/>
          </a:p>
        </p:txBody>
      </p:sp>
      <p:sp>
        <p:nvSpPr>
          <p:cNvPr id="5" name="Footer Placeholder 4">
            <a:extLst>
              <a:ext uri="{FF2B5EF4-FFF2-40B4-BE49-F238E27FC236}">
                <a16:creationId xmlns:a16="http://schemas.microsoft.com/office/drawing/2014/main" id="{191E7B55-0BEC-47E9-AD0D-59B0D45B08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2D5F52C-155F-446D-A94D-55E2B3326D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774F6E-4FEA-4D9A-B947-88F2AF1259BC}" type="slidenum">
              <a:rPr lang="en-GB" smtClean="0"/>
              <a:t>‹#›</a:t>
            </a:fld>
            <a:endParaRPr lang="en-GB"/>
          </a:p>
        </p:txBody>
      </p:sp>
    </p:spTree>
    <p:extLst>
      <p:ext uri="{BB962C8B-B14F-4D97-AF65-F5344CB8AC3E}">
        <p14:creationId xmlns:p14="http://schemas.microsoft.com/office/powerpoint/2010/main" val="37730126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NULL"/><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gif"/></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8.gif"/></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xml"/><Relationship Id="rId5" Type="http://schemas.openxmlformats.org/officeDocument/2006/relationships/image" Target="../media/image21.png"/><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18.xml"/><Relationship Id="rId7" Type="http://schemas.openxmlformats.org/officeDocument/2006/relationships/hyperlink" Target="https://www.ecmwf.int/en/learning/workshops/machine-learning-seminar-series" TargetMode="External"/><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hyperlink" Target="https://www.europeanweather.cloud/" TargetMode="External"/><Relationship Id="rId5" Type="http://schemas.openxmlformats.org/officeDocument/2006/relationships/hyperlink" Target="https://www.ecmwf.int/en/about/media-centre/news/2020/ecmwf-and-atos-launch-center-excellence-weather-climate-modelling" TargetMode="External"/><Relationship Id="rId4" Type="http://schemas.openxmlformats.org/officeDocument/2006/relationships/image" Target="../media/image36.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41.png"/><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5.xml"/><Relationship Id="rId6" Type="http://schemas.openxmlformats.org/officeDocument/2006/relationships/image" Target="../media/image45.jpg"/><Relationship Id="rId5" Type="http://schemas.openxmlformats.org/officeDocument/2006/relationships/image" Target="../media/image44.png"/><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image" Target="../media/image49.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5F85E-8C22-4818-951A-D364ADFDE742}"/>
              </a:ext>
            </a:extLst>
          </p:cNvPr>
          <p:cNvSpPr>
            <a:spLocks noGrp="1"/>
          </p:cNvSpPr>
          <p:nvPr>
            <p:ph type="title"/>
          </p:nvPr>
        </p:nvSpPr>
        <p:spPr/>
        <p:txBody>
          <a:bodyPr/>
          <a:lstStyle/>
          <a:p>
            <a:endParaRPr lang="en-GB"/>
          </a:p>
        </p:txBody>
      </p:sp>
      <p:pic>
        <p:nvPicPr>
          <p:cNvPr id="8" name="Content Placeholder 7">
            <a:extLst>
              <a:ext uri="{FF2B5EF4-FFF2-40B4-BE49-F238E27FC236}">
                <a16:creationId xmlns:a16="http://schemas.microsoft.com/office/drawing/2014/main" id="{BCB1DC16-A6FD-43BE-86EB-993A7AEC738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19750" y="3525044"/>
            <a:ext cx="952500" cy="952500"/>
          </a:xfrm>
        </p:spPr>
      </p:pic>
      <p:pic>
        <p:nvPicPr>
          <p:cNvPr id="4" name="Picture 3" descr="midblue.png">
            <a:extLst>
              <a:ext uri="{FF2B5EF4-FFF2-40B4-BE49-F238E27FC236}">
                <a16:creationId xmlns:a16="http://schemas.microsoft.com/office/drawing/2014/main" id="{90702D70-33EC-492C-9A5E-418BB1918B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5E18CD65-C12C-4585-AE09-7F5ADBAE8E3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7735" y="1392460"/>
            <a:ext cx="8236527" cy="5824177"/>
          </a:xfrm>
          <a:prstGeom prst="rect">
            <a:avLst/>
          </a:prstGeom>
        </p:spPr>
      </p:pic>
      <p:sp>
        <p:nvSpPr>
          <p:cNvPr id="6" name="TextBox 5">
            <a:extLst>
              <a:ext uri="{FF2B5EF4-FFF2-40B4-BE49-F238E27FC236}">
                <a16:creationId xmlns:a16="http://schemas.microsoft.com/office/drawing/2014/main" id="{90FF154F-4E1B-40DE-9966-6635554D7368}"/>
              </a:ext>
            </a:extLst>
          </p:cNvPr>
          <p:cNvSpPr txBox="1"/>
          <p:nvPr/>
        </p:nvSpPr>
        <p:spPr>
          <a:xfrm>
            <a:off x="0" y="6271920"/>
            <a:ext cx="12191999" cy="369332"/>
          </a:xfrm>
          <a:prstGeom prst="rect">
            <a:avLst/>
          </a:prstGeom>
          <a:noFill/>
        </p:spPr>
        <p:txBody>
          <a:bodyPr wrap="square" rtlCol="0">
            <a:spAutoFit/>
          </a:bodyPr>
          <a:lstStyle/>
          <a:p>
            <a:pPr algn="ctr"/>
            <a:r>
              <a:rPr lang="en-GB" dirty="0">
                <a:solidFill>
                  <a:schemeClr val="bg1"/>
                </a:solidFill>
                <a:latin typeface="Arial" panose="020B0604020202020204" pitchFamily="34" charset="0"/>
                <a:cs typeface="Arial" panose="020B0604020202020204" pitchFamily="34" charset="0"/>
              </a:rPr>
              <a:t>The strength of a common goal</a:t>
            </a:r>
          </a:p>
        </p:txBody>
      </p:sp>
      <p:sp>
        <p:nvSpPr>
          <p:cNvPr id="3" name="TextBox 2">
            <a:extLst>
              <a:ext uri="{FF2B5EF4-FFF2-40B4-BE49-F238E27FC236}">
                <a16:creationId xmlns:a16="http://schemas.microsoft.com/office/drawing/2014/main" id="{3C43A84D-5B7B-4929-9274-100BAF9814BE}"/>
              </a:ext>
            </a:extLst>
          </p:cNvPr>
          <p:cNvSpPr txBox="1"/>
          <p:nvPr/>
        </p:nvSpPr>
        <p:spPr>
          <a:xfrm>
            <a:off x="1" y="-185963"/>
            <a:ext cx="12191998" cy="1969770"/>
          </a:xfrm>
          <a:prstGeom prst="rect">
            <a:avLst/>
          </a:prstGeom>
          <a:noFill/>
        </p:spPr>
        <p:txBody>
          <a:bodyPr wrap="square" rtlCol="0">
            <a:spAutoFit/>
          </a:bodyPr>
          <a:lstStyle/>
          <a:p>
            <a:pPr algn="ctr"/>
            <a:endParaRPr lang="en-GB" dirty="0">
              <a:solidFill>
                <a:schemeClr val="bg1"/>
              </a:solidFill>
              <a:latin typeface="HelveticaNeueLT Std Ext" panose="020B0605020202020204" pitchFamily="34" charset="0"/>
            </a:endParaRPr>
          </a:p>
          <a:p>
            <a:pPr algn="ctr"/>
            <a:r>
              <a:rPr lang="en-GB" sz="3200" b="0" i="0" dirty="0">
                <a:solidFill>
                  <a:schemeClr val="bg1"/>
                </a:solidFill>
                <a:effectLst/>
                <a:latin typeface="calibri" panose="020F0502020204030204" pitchFamily="34" charset="0"/>
              </a:rPr>
              <a:t>Machine learning for weather and climate predictions</a:t>
            </a:r>
            <a:endParaRPr lang="en-GB" sz="3000" dirty="0">
              <a:solidFill>
                <a:schemeClr val="bg1"/>
              </a:solidFill>
              <a:latin typeface="HelveticaNeueLT Std Ext" panose="020B0605020202020204" pitchFamily="34" charset="0"/>
            </a:endParaRPr>
          </a:p>
          <a:p>
            <a:pPr algn="ctr"/>
            <a:endParaRPr lang="en-GB" sz="3000" dirty="0">
              <a:solidFill>
                <a:schemeClr val="bg1"/>
              </a:solidFill>
              <a:latin typeface="HelveticaNeueLT Std Ext" panose="020B0605020202020204" pitchFamily="34" charset="0"/>
            </a:endParaRPr>
          </a:p>
          <a:p>
            <a:pPr algn="ctr"/>
            <a:r>
              <a:rPr lang="en-GB" sz="2400" dirty="0">
                <a:solidFill>
                  <a:schemeClr val="bg1"/>
                </a:solidFill>
                <a:latin typeface="HelveticaNeueLT Std Ext" panose="020B0605020202020204" pitchFamily="34" charset="0"/>
              </a:rPr>
              <a:t>Peter Dueben</a:t>
            </a:r>
          </a:p>
          <a:p>
            <a:endParaRPr lang="en-GB" dirty="0">
              <a:latin typeface="HelveticaNeueLT Std Ext" panose="020B0605020202020204" pitchFamily="34" charset="0"/>
            </a:endParaRPr>
          </a:p>
        </p:txBody>
      </p:sp>
      <p:sp>
        <p:nvSpPr>
          <p:cNvPr id="7" name="Rectangle 6">
            <a:extLst>
              <a:ext uri="{FF2B5EF4-FFF2-40B4-BE49-F238E27FC236}">
                <a16:creationId xmlns:a16="http://schemas.microsoft.com/office/drawing/2014/main" id="{495D70BB-D37E-4F03-95EF-3D517C90F72E}"/>
              </a:ext>
            </a:extLst>
          </p:cNvPr>
          <p:cNvSpPr/>
          <p:nvPr/>
        </p:nvSpPr>
        <p:spPr>
          <a:xfrm>
            <a:off x="1132556" y="1917302"/>
            <a:ext cx="9992497" cy="523220"/>
          </a:xfrm>
          <a:prstGeom prst="rect">
            <a:avLst/>
          </a:prstGeom>
        </p:spPr>
        <p:txBody>
          <a:bodyPr wrap="square">
            <a:spAutoFit/>
          </a:bodyPr>
          <a:lstStyle/>
          <a:p>
            <a:pPr algn="ctr"/>
            <a:endParaRPr lang="en-GB" sz="1200" dirty="0">
              <a:solidFill>
                <a:schemeClr val="bg1"/>
              </a:solidFill>
            </a:endParaRPr>
          </a:p>
          <a:p>
            <a:pPr algn="ctr"/>
            <a:r>
              <a:rPr lang="en-GB" sz="1600" dirty="0">
                <a:solidFill>
                  <a:schemeClr val="bg1"/>
                </a:solidFill>
              </a:rPr>
              <a:t>Royal Society University Research Fellow &amp; ECMWF’s Coordinator for Machine Learning and AI Activities</a:t>
            </a:r>
          </a:p>
        </p:txBody>
      </p:sp>
      <p:pic>
        <p:nvPicPr>
          <p:cNvPr id="10" name="Picture 9">
            <a:extLst>
              <a:ext uri="{FF2B5EF4-FFF2-40B4-BE49-F238E27FC236}">
                <a16:creationId xmlns:a16="http://schemas.microsoft.com/office/drawing/2014/main" id="{5406BE80-04B1-42FF-A7C5-B74DDFF5D5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590" y="3346132"/>
            <a:ext cx="1546656" cy="1546656"/>
          </a:xfrm>
          <a:prstGeom prst="rect">
            <a:avLst/>
          </a:prstGeom>
        </p:spPr>
      </p:pic>
      <p:pic>
        <p:nvPicPr>
          <p:cNvPr id="12" name="Picture 11">
            <a:extLst>
              <a:ext uri="{FF2B5EF4-FFF2-40B4-BE49-F238E27FC236}">
                <a16:creationId xmlns:a16="http://schemas.microsoft.com/office/drawing/2014/main" id="{E4417B70-4F75-4923-8CA9-AB5042316E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44695" y="5465540"/>
            <a:ext cx="2258985" cy="557215"/>
          </a:xfrm>
          <a:prstGeom prst="rect">
            <a:avLst/>
          </a:prstGeom>
        </p:spPr>
      </p:pic>
      <p:pic>
        <p:nvPicPr>
          <p:cNvPr id="14" name="Picture 13">
            <a:extLst>
              <a:ext uri="{FF2B5EF4-FFF2-40B4-BE49-F238E27FC236}">
                <a16:creationId xmlns:a16="http://schemas.microsoft.com/office/drawing/2014/main" id="{D88BD194-C591-48FB-BC55-CDA1AF0FCC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91712" y="4917989"/>
            <a:ext cx="1346882" cy="1143882"/>
          </a:xfrm>
          <a:prstGeom prst="rect">
            <a:avLst/>
          </a:prstGeom>
        </p:spPr>
      </p:pic>
      <p:sp>
        <p:nvSpPr>
          <p:cNvPr id="15" name="TextBox 14">
            <a:extLst>
              <a:ext uri="{FF2B5EF4-FFF2-40B4-BE49-F238E27FC236}">
                <a16:creationId xmlns:a16="http://schemas.microsoft.com/office/drawing/2014/main" id="{C3DEC50C-6F2F-4A3E-8961-8FD50EABC28E}"/>
              </a:ext>
            </a:extLst>
          </p:cNvPr>
          <p:cNvSpPr txBox="1"/>
          <p:nvPr/>
        </p:nvSpPr>
        <p:spPr>
          <a:xfrm>
            <a:off x="8229693" y="6138233"/>
            <a:ext cx="4010558" cy="646331"/>
          </a:xfrm>
          <a:prstGeom prst="rect">
            <a:avLst/>
          </a:prstGeom>
          <a:noFill/>
        </p:spPr>
        <p:txBody>
          <a:bodyPr wrap="square" rtlCol="0">
            <a:spAutoFit/>
          </a:bodyPr>
          <a:lstStyle/>
          <a:p>
            <a:pPr algn="just"/>
            <a:r>
              <a:rPr lang="en-GB" sz="1200" dirty="0">
                <a:solidFill>
                  <a:schemeClr val="bg1"/>
                </a:solidFill>
              </a:rPr>
              <a:t>The ESIWACE2 project has received funding from the European Union’s Horizon 2020 research and innovation programme under grant agreement No 823988.</a:t>
            </a:r>
          </a:p>
        </p:txBody>
      </p:sp>
      <p:sp>
        <p:nvSpPr>
          <p:cNvPr id="9" name="TextBox 8">
            <a:extLst>
              <a:ext uri="{FF2B5EF4-FFF2-40B4-BE49-F238E27FC236}">
                <a16:creationId xmlns:a16="http://schemas.microsoft.com/office/drawing/2014/main" id="{097C0AB0-4843-47EB-84D5-65F0FC54DB57}"/>
              </a:ext>
            </a:extLst>
          </p:cNvPr>
          <p:cNvSpPr txBox="1"/>
          <p:nvPr/>
        </p:nvSpPr>
        <p:spPr>
          <a:xfrm>
            <a:off x="-48250" y="6056479"/>
            <a:ext cx="4010558" cy="830997"/>
          </a:xfrm>
          <a:prstGeom prst="rect">
            <a:avLst/>
          </a:prstGeom>
          <a:noFill/>
        </p:spPr>
        <p:txBody>
          <a:bodyPr wrap="square" rtlCol="0">
            <a:spAutoFit/>
          </a:bodyPr>
          <a:lstStyle/>
          <a:p>
            <a:pPr algn="just"/>
            <a:r>
              <a:rPr lang="en-GB" sz="1200" dirty="0">
                <a:solidFill>
                  <a:schemeClr val="bg1"/>
                </a:solidFill>
              </a:rPr>
              <a:t>This research used resources of the Oak Ridge Leadership Computing Facility (OLCF), which is a DOE Office of Science User Facility supported under Contract DE-AC05-00OR22725.</a:t>
            </a:r>
          </a:p>
        </p:txBody>
      </p:sp>
      <p:pic>
        <p:nvPicPr>
          <p:cNvPr id="18" name="Picture 17" descr="A close up of a sign&#10;&#10;Description automatically generated">
            <a:extLst>
              <a:ext uri="{FF2B5EF4-FFF2-40B4-BE49-F238E27FC236}">
                <a16:creationId xmlns:a16="http://schemas.microsoft.com/office/drawing/2014/main" id="{3339C0B4-99C0-4801-91CE-6266476089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466" y="5171994"/>
            <a:ext cx="1972249" cy="836712"/>
          </a:xfrm>
          <a:prstGeom prst="rect">
            <a:avLst/>
          </a:prstGeom>
        </p:spPr>
      </p:pic>
    </p:spTree>
    <p:extLst>
      <p:ext uri="{BB962C8B-B14F-4D97-AF65-F5344CB8AC3E}">
        <p14:creationId xmlns:p14="http://schemas.microsoft.com/office/powerpoint/2010/main" val="2600725830"/>
      </p:ext>
    </p:extLst>
  </p:cSld>
  <p:clrMapOvr>
    <a:masterClrMapping/>
  </p:clrMapOvr>
  <mc:AlternateContent xmlns:mc="http://schemas.openxmlformats.org/markup-compatibility/2006" xmlns:p14="http://schemas.microsoft.com/office/powerpoint/2010/main">
    <mc:Choice Requires="p14">
      <p:transition spd="slow" p14:dur="2000" advTm="9010"/>
    </mc:Choice>
    <mc:Fallback xmlns="">
      <p:transition spd="slow" advTm="901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213632" y="0"/>
            <a:ext cx="11764736" cy="523220"/>
          </a:xfrm>
          <a:prstGeom prst="rect">
            <a:avLst/>
          </a:prstGeom>
          <a:noFill/>
        </p:spPr>
        <p:txBody>
          <a:bodyPr wrap="square" rtlCol="0">
            <a:spAutoFit/>
          </a:bodyPr>
          <a:lstStyle/>
          <a:p>
            <a:pPr algn="ctr"/>
            <a:r>
              <a:rPr lang="en-GB" sz="2800" dirty="0">
                <a:solidFill>
                  <a:schemeClr val="accent1">
                    <a:lumMod val="50000"/>
                  </a:schemeClr>
                </a:solidFill>
                <a:latin typeface="Helevtica"/>
                <a:ea typeface="+mj-ea"/>
                <a:cs typeface="+mj-cs"/>
              </a:rPr>
              <a:t>European Centre for Medium-Range Weather Forecasts (ECMWF)</a:t>
            </a:r>
          </a:p>
        </p:txBody>
      </p:sp>
      <p:sp>
        <p:nvSpPr>
          <p:cNvPr id="9" name="TextBox 8">
            <a:extLst>
              <a:ext uri="{FF2B5EF4-FFF2-40B4-BE49-F238E27FC236}">
                <a16:creationId xmlns:a16="http://schemas.microsoft.com/office/drawing/2014/main" id="{549BA4E7-C686-4821-9087-8F2EBDFDEF68}"/>
              </a:ext>
            </a:extLst>
          </p:cNvPr>
          <p:cNvSpPr txBox="1"/>
          <p:nvPr/>
        </p:nvSpPr>
        <p:spPr>
          <a:xfrm>
            <a:off x="597124" y="4282487"/>
            <a:ext cx="10997752" cy="2769989"/>
          </a:xfrm>
          <a:prstGeom prst="rect">
            <a:avLst/>
          </a:prstGeom>
          <a:noFill/>
        </p:spPr>
        <p:txBody>
          <a:bodyPr wrap="square" rtlCol="0">
            <a:spAutoFit/>
          </a:bodyPr>
          <a:lstStyle/>
          <a:p>
            <a:pPr algn="ctr"/>
            <a:r>
              <a:rPr lang="en-GB" b="1" dirty="0"/>
              <a:t>www.ecmwf.int </a:t>
            </a:r>
          </a:p>
          <a:p>
            <a:endParaRPr lang="en-GB" b="1" dirty="0"/>
          </a:p>
          <a:p>
            <a:pPr marL="285750" indent="-285750">
              <a:buFont typeface="Arial" panose="020B0604020202020204" pitchFamily="34" charset="0"/>
              <a:buChar char="•"/>
            </a:pPr>
            <a:r>
              <a:rPr lang="en-GB" sz="2000" dirty="0"/>
              <a:t>Research institute.</a:t>
            </a:r>
          </a:p>
          <a:p>
            <a:pPr marL="285750" indent="-285750">
              <a:buFont typeface="Arial" panose="020B0604020202020204" pitchFamily="34" charset="0"/>
              <a:buChar char="•"/>
            </a:pPr>
            <a:r>
              <a:rPr lang="en-GB" sz="2000" dirty="0"/>
              <a:t>24/7 operational weather service for medium-range, monthly and seasonal forecasts. </a:t>
            </a:r>
          </a:p>
          <a:p>
            <a:pPr marL="285750" indent="-285750">
              <a:buFont typeface="Arial" panose="020B0604020202020204" pitchFamily="34" charset="0"/>
              <a:buChar char="•"/>
            </a:pPr>
            <a:r>
              <a:rPr lang="en-GB" sz="2000" dirty="0"/>
              <a:t>Independent, intergovernmental organisation supported by 34 states. </a:t>
            </a:r>
          </a:p>
          <a:p>
            <a:pPr marL="285750" indent="-285750">
              <a:buFont typeface="Arial" panose="020B0604020202020204" pitchFamily="34" charset="0"/>
              <a:buChar char="•"/>
            </a:pPr>
            <a:r>
              <a:rPr lang="en-GB" sz="2000" dirty="0"/>
              <a:t>Based in Reading in the UK; ≈350 member of staff. </a:t>
            </a:r>
          </a:p>
          <a:p>
            <a:pPr marL="285750" indent="-285750">
              <a:buFont typeface="Arial" panose="020B0604020202020204" pitchFamily="34" charset="0"/>
              <a:buChar char="•"/>
            </a:pPr>
            <a:r>
              <a:rPr lang="en-GB" sz="2000" dirty="0"/>
              <a:t>Home of two supercomputers. </a:t>
            </a:r>
          </a:p>
          <a:p>
            <a:pPr marL="285750" indent="-285750">
              <a:buFont typeface="Arial" panose="020B0604020202020204" pitchFamily="34" charset="0"/>
              <a:buChar char="•"/>
            </a:pPr>
            <a:r>
              <a:rPr lang="en-GB" sz="2000" dirty="0"/>
              <a:t>Home of the Integrated Forecast System (IFS).</a:t>
            </a:r>
          </a:p>
          <a:p>
            <a:endParaRPr lang="en-GB" dirty="0"/>
          </a:p>
        </p:txBody>
      </p:sp>
      <p:pic>
        <p:nvPicPr>
          <p:cNvPr id="4" name="Picture 3" descr="A picture containing small, sitting, umbrella, little&#10;&#10;Description automatically generated">
            <a:extLst>
              <a:ext uri="{FF2B5EF4-FFF2-40B4-BE49-F238E27FC236}">
                <a16:creationId xmlns:a16="http://schemas.microsoft.com/office/drawing/2014/main" id="{62305225-A9A7-495F-8963-420F3F61A1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737" y="770713"/>
            <a:ext cx="5239499" cy="3143699"/>
          </a:xfrm>
          <a:prstGeom prst="rect">
            <a:avLst/>
          </a:prstGeom>
        </p:spPr>
      </p:pic>
      <p:pic>
        <p:nvPicPr>
          <p:cNvPr id="6" name="Picture 5">
            <a:extLst>
              <a:ext uri="{FF2B5EF4-FFF2-40B4-BE49-F238E27FC236}">
                <a16:creationId xmlns:a16="http://schemas.microsoft.com/office/drawing/2014/main" id="{14E25682-E3D9-4771-A8F2-731308DD31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7468" y="670005"/>
            <a:ext cx="4967080" cy="4007019"/>
          </a:xfrm>
          <a:prstGeom prst="rect">
            <a:avLst/>
          </a:prstGeom>
        </p:spPr>
      </p:pic>
    </p:spTree>
    <p:extLst>
      <p:ext uri="{BB962C8B-B14F-4D97-AF65-F5344CB8AC3E}">
        <p14:creationId xmlns:p14="http://schemas.microsoft.com/office/powerpoint/2010/main" val="3716971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653143" y="57412"/>
            <a:ext cx="11111593" cy="523220"/>
          </a:xfrm>
          <a:prstGeom prst="rect">
            <a:avLst/>
          </a:prstGeom>
          <a:noFill/>
        </p:spPr>
        <p:txBody>
          <a:bodyPr wrap="square" rtlCol="0">
            <a:spAutoFit/>
          </a:bodyPr>
          <a:lstStyle/>
          <a:p>
            <a:pPr algn="ctr"/>
            <a:r>
              <a:rPr lang="en-GB" sz="2800" dirty="0">
                <a:solidFill>
                  <a:schemeClr val="accent1">
                    <a:lumMod val="50000"/>
                  </a:schemeClr>
                </a:solidFill>
                <a:latin typeface="Helevtica"/>
                <a:ea typeface="+mj-ea"/>
                <a:cs typeface="+mj-cs"/>
              </a:rPr>
              <a:t>Why would machine learning help in weather and climate predictions?</a:t>
            </a:r>
          </a:p>
        </p:txBody>
      </p:sp>
      <p:pic>
        <p:nvPicPr>
          <p:cNvPr id="5" name="Picture 4">
            <a:extLst>
              <a:ext uri="{FF2B5EF4-FFF2-40B4-BE49-F238E27FC236}">
                <a16:creationId xmlns:a16="http://schemas.microsoft.com/office/drawing/2014/main" id="{22215475-9575-4635-9D89-A30B86E2D5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2802" y="580632"/>
            <a:ext cx="3716055" cy="3718532"/>
          </a:xfrm>
          <a:prstGeom prst="rect">
            <a:avLst/>
          </a:prstGeom>
        </p:spPr>
      </p:pic>
      <p:sp>
        <p:nvSpPr>
          <p:cNvPr id="7" name="TextBox 6">
            <a:extLst>
              <a:ext uri="{FF2B5EF4-FFF2-40B4-BE49-F238E27FC236}">
                <a16:creationId xmlns:a16="http://schemas.microsoft.com/office/drawing/2014/main" id="{8393F2F4-4166-4509-90B0-FD6947640854}"/>
              </a:ext>
            </a:extLst>
          </p:cNvPr>
          <p:cNvSpPr txBox="1"/>
          <p:nvPr/>
        </p:nvSpPr>
        <p:spPr>
          <a:xfrm>
            <a:off x="166801" y="671691"/>
            <a:ext cx="7002858" cy="6740307"/>
          </a:xfrm>
          <a:prstGeom prst="rect">
            <a:avLst/>
          </a:prstGeom>
          <a:noFill/>
        </p:spPr>
        <p:txBody>
          <a:bodyPr wrap="square" rtlCol="0">
            <a:spAutoFit/>
          </a:bodyPr>
          <a:lstStyle/>
          <a:p>
            <a:r>
              <a:rPr lang="en-GB" b="1" dirty="0"/>
              <a:t>Predictions of weather and climate are difficult:</a:t>
            </a:r>
          </a:p>
          <a:p>
            <a:endParaRPr lang="en-GB" b="1" dirty="0"/>
          </a:p>
          <a:p>
            <a:pPr marL="285750" indent="-285750">
              <a:buFont typeface="Arial" panose="020B0604020202020204" pitchFamily="34" charset="0"/>
              <a:buChar char="•"/>
            </a:pPr>
            <a:r>
              <a:rPr lang="en-GB" dirty="0"/>
              <a:t>The Earth is huge, resolution is limited and we cannot represent all important processes within model simulations</a:t>
            </a:r>
            <a:br>
              <a:rPr lang="en-GB" dirty="0"/>
            </a:br>
            <a:endParaRPr lang="en-GB" dirty="0"/>
          </a:p>
          <a:p>
            <a:pPr marL="285750" indent="-285750">
              <a:buFont typeface="Arial" panose="020B0604020202020204" pitchFamily="34" charset="0"/>
              <a:buChar char="•"/>
            </a:pPr>
            <a:r>
              <a:rPr lang="en-GB" dirty="0"/>
              <a:t>The Earth System shows “chaotic” dynamics which makes it difficult to predict the future based on equations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All Earth System components (atmosphere, ocean, land surface, cloud physics,…) are connected in a non-trivial way</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Some of the processes involved are not well understood</a:t>
            </a:r>
            <a:br>
              <a:rPr lang="en-GB" dirty="0"/>
            </a:br>
            <a:endParaRPr lang="en-GB" dirty="0"/>
          </a:p>
          <a:p>
            <a:endParaRPr lang="en-GB" dirty="0"/>
          </a:p>
          <a:p>
            <a:r>
              <a:rPr lang="en-GB" b="1" dirty="0"/>
              <a:t>However, we have a huge number of observations and Earth System data</a:t>
            </a:r>
          </a:p>
          <a:p>
            <a:endParaRPr lang="en-GB" b="1" dirty="0"/>
          </a:p>
          <a:p>
            <a:pPr marL="285750" indent="-285750">
              <a:buFont typeface="Wingdings" panose="05000000000000000000" pitchFamily="2" charset="2"/>
              <a:buChar char="Ø"/>
            </a:pPr>
            <a:r>
              <a:rPr lang="en-GB" b="1" dirty="0"/>
              <a:t>There are many application areas for machine learning in numerical weather predictions</a:t>
            </a:r>
          </a:p>
          <a:p>
            <a:pPr marL="285750" indent="-285750">
              <a:buFont typeface="Wingdings" panose="05000000000000000000" pitchFamily="2" charset="2"/>
              <a:buChar char="Ø"/>
            </a:pPr>
            <a:endParaRPr lang="en-GB" b="1" dirty="0"/>
          </a:p>
          <a:p>
            <a:pPr marL="285750" indent="-285750">
              <a:buFont typeface="Wingdings" panose="05000000000000000000" pitchFamily="2" charset="2"/>
              <a:buChar char="Ø"/>
            </a:pPr>
            <a:r>
              <a:rPr lang="en-GB" b="1" dirty="0"/>
              <a:t>Machine learning also provides a number of </a:t>
            </a:r>
            <a:br>
              <a:rPr lang="en-GB" b="1" dirty="0"/>
            </a:br>
            <a:r>
              <a:rPr lang="en-GB" b="1" dirty="0"/>
              <a:t>opportunities for high performance computing</a:t>
            </a:r>
          </a:p>
          <a:p>
            <a:endParaRPr lang="en-GB" dirty="0"/>
          </a:p>
          <a:p>
            <a:endParaRPr lang="en-GB" dirty="0"/>
          </a:p>
        </p:txBody>
      </p:sp>
      <p:pic>
        <p:nvPicPr>
          <p:cNvPr id="13" name="Picture 12" descr="Earth6.png">
            <a:extLst>
              <a:ext uri="{FF2B5EF4-FFF2-40B4-BE49-F238E27FC236}">
                <a16:creationId xmlns:a16="http://schemas.microsoft.com/office/drawing/2014/main" id="{47038C50-EBFE-4DA7-90A5-F8B05898A6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1934" y="3955453"/>
            <a:ext cx="5110065" cy="2902547"/>
          </a:xfrm>
          <a:prstGeom prst="rect">
            <a:avLst/>
          </a:prstGeom>
        </p:spPr>
      </p:pic>
    </p:spTree>
    <p:extLst>
      <p:ext uri="{BB962C8B-B14F-4D97-AF65-F5344CB8AC3E}">
        <p14:creationId xmlns:p14="http://schemas.microsoft.com/office/powerpoint/2010/main" val="2737192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277207" y="123926"/>
            <a:ext cx="11914793" cy="523220"/>
          </a:xfrm>
          <a:prstGeom prst="rect">
            <a:avLst/>
          </a:prstGeom>
          <a:noFill/>
        </p:spPr>
        <p:txBody>
          <a:bodyPr wrap="square" rtlCol="0">
            <a:spAutoFit/>
          </a:bodyPr>
          <a:lstStyle/>
          <a:p>
            <a:r>
              <a:rPr lang="en-GB" sz="2800" dirty="0">
                <a:solidFill>
                  <a:schemeClr val="accent1">
                    <a:lumMod val="50000"/>
                  </a:schemeClr>
                </a:solidFill>
                <a:latin typeface="Helevtica"/>
                <a:ea typeface="+mj-ea"/>
                <a:cs typeface="+mj-cs"/>
              </a:rPr>
              <a:t>Some views on Machine Learning for numerical weather and climate predictions</a:t>
            </a:r>
          </a:p>
        </p:txBody>
      </p:sp>
      <p:sp>
        <p:nvSpPr>
          <p:cNvPr id="5" name="TextBox 4">
            <a:extLst>
              <a:ext uri="{FF2B5EF4-FFF2-40B4-BE49-F238E27FC236}">
                <a16:creationId xmlns:a16="http://schemas.microsoft.com/office/drawing/2014/main" id="{35E5B16E-2258-41AA-94EF-012F4EBE3374}"/>
              </a:ext>
            </a:extLst>
          </p:cNvPr>
          <p:cNvSpPr txBox="1"/>
          <p:nvPr/>
        </p:nvSpPr>
        <p:spPr>
          <a:xfrm>
            <a:off x="438994" y="1720840"/>
            <a:ext cx="11591218" cy="3970318"/>
          </a:xfrm>
          <a:prstGeom prst="rect">
            <a:avLst/>
          </a:prstGeom>
          <a:noFill/>
        </p:spPr>
        <p:txBody>
          <a:bodyPr wrap="square" rtlCol="0">
            <a:spAutoFit/>
          </a:bodyPr>
          <a:lstStyle/>
          <a:p>
            <a:r>
              <a:rPr lang="en-GB" b="1" dirty="0"/>
              <a:t>Two years into the “boom” of machine learning…</a:t>
            </a:r>
          </a:p>
          <a:p>
            <a:endParaRPr lang="en-GB" b="1" dirty="0"/>
          </a:p>
          <a:p>
            <a:r>
              <a:rPr lang="en-GB" b="1" dirty="0"/>
              <a:t>Conservative domain scientist:</a:t>
            </a:r>
            <a:br>
              <a:rPr lang="en-GB" b="1" dirty="0"/>
            </a:br>
            <a:r>
              <a:rPr lang="en-GB" i="1" dirty="0"/>
              <a:t>Machine learning is a wave passing by and many of the “new” methods are not really new.</a:t>
            </a:r>
          </a:p>
          <a:p>
            <a:r>
              <a:rPr lang="en-GB" dirty="0"/>
              <a:t>Please consider machine learning as an amazing expansion to your toolbox.</a:t>
            </a:r>
          </a:p>
          <a:p>
            <a:endParaRPr lang="en-GB" dirty="0"/>
          </a:p>
          <a:p>
            <a:r>
              <a:rPr lang="en-GB" b="1" dirty="0"/>
              <a:t>Proactive domain scientist:</a:t>
            </a:r>
          </a:p>
          <a:p>
            <a:r>
              <a:rPr lang="en-GB" i="1" dirty="0"/>
              <a:t>Machine learning can only be useful if it’s embracing process understanding and if it turns into a grey box.</a:t>
            </a:r>
          </a:p>
          <a:p>
            <a:r>
              <a:rPr lang="en-GB" dirty="0"/>
              <a:t>Please have a look at developments in other domains. </a:t>
            </a:r>
          </a:p>
          <a:p>
            <a:endParaRPr lang="en-GB" dirty="0"/>
          </a:p>
          <a:p>
            <a:r>
              <a:rPr lang="en-GB" b="1" dirty="0"/>
              <a:t>High Performance Computing scientist:</a:t>
            </a:r>
          </a:p>
          <a:p>
            <a:r>
              <a:rPr lang="en-GB" i="1" dirty="0"/>
              <a:t>Think in petabytes and exaflop. Sooner or later machine learning will replace all conventional tools.</a:t>
            </a:r>
          </a:p>
          <a:p>
            <a:r>
              <a:rPr lang="en-GB" dirty="0"/>
              <a:t>Please consider decades of process understanding and model development, and the complexity of the problem.</a:t>
            </a:r>
          </a:p>
          <a:p>
            <a:endParaRPr lang="en-GB" dirty="0"/>
          </a:p>
        </p:txBody>
      </p:sp>
    </p:spTree>
    <p:extLst>
      <p:ext uri="{BB962C8B-B14F-4D97-AF65-F5344CB8AC3E}">
        <p14:creationId xmlns:p14="http://schemas.microsoft.com/office/powerpoint/2010/main" val="3153716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220762" y="181591"/>
            <a:ext cx="11914793" cy="954107"/>
          </a:xfrm>
          <a:prstGeom prst="rect">
            <a:avLst/>
          </a:prstGeom>
          <a:noFill/>
        </p:spPr>
        <p:txBody>
          <a:bodyPr wrap="square" rtlCol="0">
            <a:spAutoFit/>
          </a:bodyPr>
          <a:lstStyle/>
          <a:p>
            <a:pPr algn="ctr"/>
            <a:r>
              <a:rPr lang="en-GB" sz="2800" dirty="0">
                <a:solidFill>
                  <a:schemeClr val="accent1">
                    <a:lumMod val="50000"/>
                  </a:schemeClr>
                </a:solidFill>
                <a:latin typeface="Helevtica"/>
                <a:ea typeface="+mj-ea"/>
                <a:cs typeface="+mj-cs"/>
              </a:rPr>
              <a:t>What will machine learning for numerical weather and climate predictions</a:t>
            </a:r>
          </a:p>
          <a:p>
            <a:pPr algn="ctr"/>
            <a:r>
              <a:rPr lang="en-GB" sz="2800" dirty="0">
                <a:solidFill>
                  <a:schemeClr val="accent1">
                    <a:lumMod val="50000"/>
                  </a:schemeClr>
                </a:solidFill>
                <a:latin typeface="Helevtica"/>
                <a:ea typeface="+mj-ea"/>
                <a:cs typeface="+mj-cs"/>
              </a:rPr>
              <a:t>look like in 10 years from now?</a:t>
            </a:r>
          </a:p>
        </p:txBody>
      </p:sp>
      <p:cxnSp>
        <p:nvCxnSpPr>
          <p:cNvPr id="3" name="Straight Arrow Connector 2">
            <a:extLst>
              <a:ext uri="{FF2B5EF4-FFF2-40B4-BE49-F238E27FC236}">
                <a16:creationId xmlns:a16="http://schemas.microsoft.com/office/drawing/2014/main" id="{C03AE314-0391-4883-A330-A3722B7437F3}"/>
              </a:ext>
            </a:extLst>
          </p:cNvPr>
          <p:cNvCxnSpPr>
            <a:cxnSpLocks/>
          </p:cNvCxnSpPr>
          <p:nvPr/>
        </p:nvCxnSpPr>
        <p:spPr>
          <a:xfrm>
            <a:off x="1028853" y="2920998"/>
            <a:ext cx="10083908" cy="0"/>
          </a:xfrm>
          <a:prstGeom prst="straightConnector1">
            <a:avLst/>
          </a:prstGeom>
          <a:ln w="98425">
            <a:gradFill flip="none" rotWithShape="1">
              <a:gsLst>
                <a:gs pos="69000">
                  <a:srgbClr val="808080"/>
                </a:gs>
                <a:gs pos="0">
                  <a:schemeClr val="tx1"/>
                </a:gs>
                <a:gs pos="100000">
                  <a:schemeClr val="bg1"/>
                </a:gs>
              </a:gsLst>
              <a:lin ang="0" scaled="1"/>
              <a:tileRect/>
            </a:gra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C94FB14A-2315-4B02-951C-B38F00B42446}"/>
              </a:ext>
            </a:extLst>
          </p:cNvPr>
          <p:cNvSpPr txBox="1"/>
          <p:nvPr/>
        </p:nvSpPr>
        <p:spPr>
          <a:xfrm rot="16200000">
            <a:off x="-1306534" y="2536277"/>
            <a:ext cx="3751348" cy="769441"/>
          </a:xfrm>
          <a:prstGeom prst="rect">
            <a:avLst/>
          </a:prstGeom>
          <a:noFill/>
        </p:spPr>
        <p:txBody>
          <a:bodyPr wrap="none" rtlCol="0">
            <a:spAutoFit/>
          </a:bodyPr>
          <a:lstStyle/>
          <a:p>
            <a:pPr algn="ctr"/>
            <a:r>
              <a:rPr lang="en-GB" sz="2200" b="1" dirty="0"/>
              <a:t>Machine learning will have</a:t>
            </a:r>
            <a:br>
              <a:rPr lang="en-GB" sz="2200" b="1" dirty="0"/>
            </a:br>
            <a:r>
              <a:rPr lang="en-GB" sz="2200" b="1" dirty="0"/>
              <a:t>no long-term effect</a:t>
            </a:r>
          </a:p>
        </p:txBody>
      </p:sp>
      <p:sp>
        <p:nvSpPr>
          <p:cNvPr id="8" name="TextBox 7">
            <a:extLst>
              <a:ext uri="{FF2B5EF4-FFF2-40B4-BE49-F238E27FC236}">
                <a16:creationId xmlns:a16="http://schemas.microsoft.com/office/drawing/2014/main" id="{2B94F69D-2C18-4935-B13A-133BABF4BE96}"/>
              </a:ext>
            </a:extLst>
          </p:cNvPr>
          <p:cNvSpPr txBox="1"/>
          <p:nvPr/>
        </p:nvSpPr>
        <p:spPr>
          <a:xfrm rot="16200000">
            <a:off x="9517962" y="2536278"/>
            <a:ext cx="4174541" cy="769441"/>
          </a:xfrm>
          <a:prstGeom prst="rect">
            <a:avLst/>
          </a:prstGeom>
          <a:noFill/>
        </p:spPr>
        <p:txBody>
          <a:bodyPr wrap="none" rtlCol="0">
            <a:spAutoFit/>
          </a:bodyPr>
          <a:lstStyle/>
          <a:p>
            <a:pPr algn="ctr"/>
            <a:r>
              <a:rPr lang="en-GB" sz="2200" b="1" dirty="0"/>
              <a:t>Machine learning will replace </a:t>
            </a:r>
          </a:p>
          <a:p>
            <a:pPr algn="ctr"/>
            <a:r>
              <a:rPr lang="en-GB" sz="2200" b="1" dirty="0"/>
              <a:t>conventional models</a:t>
            </a:r>
          </a:p>
        </p:txBody>
      </p:sp>
      <p:sp>
        <p:nvSpPr>
          <p:cNvPr id="10" name="Rectangle 9">
            <a:extLst>
              <a:ext uri="{FF2B5EF4-FFF2-40B4-BE49-F238E27FC236}">
                <a16:creationId xmlns:a16="http://schemas.microsoft.com/office/drawing/2014/main" id="{CA5B3E4F-17AE-4383-B6BC-F6FA2E402F3B}"/>
              </a:ext>
            </a:extLst>
          </p:cNvPr>
          <p:cNvSpPr/>
          <p:nvPr/>
        </p:nvSpPr>
        <p:spPr>
          <a:xfrm>
            <a:off x="4927593" y="1896533"/>
            <a:ext cx="3776133" cy="464112"/>
          </a:xfrm>
          <a:prstGeom prst="rect">
            <a:avLst/>
          </a:prstGeom>
          <a:solidFill>
            <a:schemeClr val="bg1"/>
          </a:solidFill>
          <a:ln w="984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38F74640-A492-43DD-B492-B53DF520E20C}"/>
              </a:ext>
            </a:extLst>
          </p:cNvPr>
          <p:cNvCxnSpPr>
            <a:cxnSpLocks/>
            <a:stCxn id="10" idx="1"/>
          </p:cNvCxnSpPr>
          <p:nvPr/>
        </p:nvCxnSpPr>
        <p:spPr>
          <a:xfrm flipH="1" flipV="1">
            <a:off x="3623733" y="2120996"/>
            <a:ext cx="1296000" cy="7593"/>
          </a:xfrm>
          <a:prstGeom prst="line">
            <a:avLst/>
          </a:prstGeom>
          <a:ln w="1016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670293A0-0D14-4A9E-BBFC-53C38EA7B11A}"/>
              </a:ext>
            </a:extLst>
          </p:cNvPr>
          <p:cNvCxnSpPr>
            <a:cxnSpLocks/>
          </p:cNvCxnSpPr>
          <p:nvPr/>
        </p:nvCxnSpPr>
        <p:spPr>
          <a:xfrm>
            <a:off x="3578574" y="1907822"/>
            <a:ext cx="1" cy="437500"/>
          </a:xfrm>
          <a:prstGeom prst="line">
            <a:avLst/>
          </a:prstGeom>
          <a:ln w="1016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03CCC535-68C1-47B7-98E0-68A2703E4CB6}"/>
              </a:ext>
            </a:extLst>
          </p:cNvPr>
          <p:cNvCxnSpPr>
            <a:cxnSpLocks/>
            <a:endCxn id="10" idx="3"/>
          </p:cNvCxnSpPr>
          <p:nvPr/>
        </p:nvCxnSpPr>
        <p:spPr>
          <a:xfrm flipH="1" flipV="1">
            <a:off x="8703726" y="2128589"/>
            <a:ext cx="1296000" cy="14759"/>
          </a:xfrm>
          <a:prstGeom prst="line">
            <a:avLst/>
          </a:prstGeom>
          <a:ln w="1016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B8E8EFA7-FC33-498B-BA70-630C5362F04F}"/>
              </a:ext>
            </a:extLst>
          </p:cNvPr>
          <p:cNvCxnSpPr>
            <a:cxnSpLocks/>
          </p:cNvCxnSpPr>
          <p:nvPr/>
        </p:nvCxnSpPr>
        <p:spPr>
          <a:xfrm>
            <a:off x="10044285" y="1913422"/>
            <a:ext cx="502" cy="459852"/>
          </a:xfrm>
          <a:prstGeom prst="line">
            <a:avLst/>
          </a:prstGeom>
          <a:ln w="1016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C3D5B464-CE00-4483-96F1-FFC2B43C7DE1}"/>
              </a:ext>
            </a:extLst>
          </p:cNvPr>
          <p:cNvSpPr txBox="1"/>
          <p:nvPr/>
        </p:nvSpPr>
        <p:spPr>
          <a:xfrm rot="18085958">
            <a:off x="34176" y="4332381"/>
            <a:ext cx="3010761" cy="430887"/>
          </a:xfrm>
          <a:prstGeom prst="rect">
            <a:avLst/>
          </a:prstGeom>
          <a:noFill/>
        </p:spPr>
        <p:txBody>
          <a:bodyPr wrap="none" rtlCol="0">
            <a:spAutoFit/>
          </a:bodyPr>
          <a:lstStyle/>
          <a:p>
            <a:pPr algn="ctr"/>
            <a:r>
              <a:rPr lang="en-GB" sz="2200" dirty="0"/>
              <a:t>Observation screening</a:t>
            </a:r>
          </a:p>
        </p:txBody>
      </p:sp>
      <p:sp>
        <p:nvSpPr>
          <p:cNvPr id="22" name="TextBox 21">
            <a:extLst>
              <a:ext uri="{FF2B5EF4-FFF2-40B4-BE49-F238E27FC236}">
                <a16:creationId xmlns:a16="http://schemas.microsoft.com/office/drawing/2014/main" id="{6CA17AF4-5B4B-415B-ACFE-FCEDB89D813B}"/>
              </a:ext>
            </a:extLst>
          </p:cNvPr>
          <p:cNvSpPr txBox="1"/>
          <p:nvPr/>
        </p:nvSpPr>
        <p:spPr>
          <a:xfrm rot="18085958">
            <a:off x="1318266" y="4251384"/>
            <a:ext cx="3119764" cy="769441"/>
          </a:xfrm>
          <a:prstGeom prst="rect">
            <a:avLst/>
          </a:prstGeom>
          <a:noFill/>
        </p:spPr>
        <p:txBody>
          <a:bodyPr wrap="none" rtlCol="0">
            <a:spAutoFit/>
          </a:bodyPr>
          <a:lstStyle/>
          <a:p>
            <a:pPr algn="ctr"/>
            <a:r>
              <a:rPr lang="en-GB" sz="2200" dirty="0"/>
              <a:t>Simple post-processing</a:t>
            </a:r>
          </a:p>
          <a:p>
            <a:pPr algn="ctr"/>
            <a:r>
              <a:rPr lang="en-GB" sz="2200" dirty="0"/>
              <a:t> applications</a:t>
            </a:r>
          </a:p>
        </p:txBody>
      </p:sp>
      <p:sp>
        <p:nvSpPr>
          <p:cNvPr id="23" name="TextBox 22">
            <a:extLst>
              <a:ext uri="{FF2B5EF4-FFF2-40B4-BE49-F238E27FC236}">
                <a16:creationId xmlns:a16="http://schemas.microsoft.com/office/drawing/2014/main" id="{03B0F6DD-3A8C-48B4-9564-F775E47FB270}"/>
              </a:ext>
            </a:extLst>
          </p:cNvPr>
          <p:cNvSpPr txBox="1"/>
          <p:nvPr/>
        </p:nvSpPr>
        <p:spPr>
          <a:xfrm rot="18085958">
            <a:off x="8119964" y="4596571"/>
            <a:ext cx="3451587" cy="430887"/>
          </a:xfrm>
          <a:prstGeom prst="rect">
            <a:avLst/>
          </a:prstGeom>
          <a:noFill/>
        </p:spPr>
        <p:txBody>
          <a:bodyPr wrap="none" rtlCol="0">
            <a:spAutoFit/>
          </a:bodyPr>
          <a:lstStyle/>
          <a:p>
            <a:pPr algn="ctr"/>
            <a:r>
              <a:rPr lang="en-GB" sz="2200" dirty="0"/>
              <a:t>Learn equations of motion</a:t>
            </a:r>
          </a:p>
        </p:txBody>
      </p:sp>
      <p:sp>
        <p:nvSpPr>
          <p:cNvPr id="24" name="TextBox 23">
            <a:extLst>
              <a:ext uri="{FF2B5EF4-FFF2-40B4-BE49-F238E27FC236}">
                <a16:creationId xmlns:a16="http://schemas.microsoft.com/office/drawing/2014/main" id="{D98B710A-C965-4DF7-B0D7-2918F42E0D66}"/>
              </a:ext>
            </a:extLst>
          </p:cNvPr>
          <p:cNvSpPr txBox="1"/>
          <p:nvPr/>
        </p:nvSpPr>
        <p:spPr>
          <a:xfrm rot="18085958">
            <a:off x="5599735" y="4315349"/>
            <a:ext cx="3340979" cy="769441"/>
          </a:xfrm>
          <a:prstGeom prst="rect">
            <a:avLst/>
          </a:prstGeom>
          <a:noFill/>
        </p:spPr>
        <p:txBody>
          <a:bodyPr wrap="none" rtlCol="0">
            <a:spAutoFit/>
          </a:bodyPr>
          <a:lstStyle/>
          <a:p>
            <a:pPr algn="ctr"/>
            <a:r>
              <a:rPr lang="en-GB" sz="2200" dirty="0"/>
              <a:t>Emulation of </a:t>
            </a:r>
          </a:p>
          <a:p>
            <a:pPr algn="ctr"/>
            <a:r>
              <a:rPr lang="en-GB" sz="2200" dirty="0"/>
              <a:t>parametrisation schemes</a:t>
            </a:r>
          </a:p>
        </p:txBody>
      </p:sp>
      <p:sp>
        <p:nvSpPr>
          <p:cNvPr id="25" name="TextBox 24">
            <a:extLst>
              <a:ext uri="{FF2B5EF4-FFF2-40B4-BE49-F238E27FC236}">
                <a16:creationId xmlns:a16="http://schemas.microsoft.com/office/drawing/2014/main" id="{C61969F0-5DB5-41C8-8B38-C6DAB6994FD9}"/>
              </a:ext>
            </a:extLst>
          </p:cNvPr>
          <p:cNvSpPr txBox="1"/>
          <p:nvPr/>
        </p:nvSpPr>
        <p:spPr>
          <a:xfrm rot="18085958">
            <a:off x="3108834" y="4159157"/>
            <a:ext cx="2682145" cy="769441"/>
          </a:xfrm>
          <a:prstGeom prst="rect">
            <a:avLst/>
          </a:prstGeom>
          <a:noFill/>
        </p:spPr>
        <p:txBody>
          <a:bodyPr wrap="none" rtlCol="0">
            <a:spAutoFit/>
          </a:bodyPr>
          <a:lstStyle/>
          <a:p>
            <a:pPr algn="ctr"/>
            <a:r>
              <a:rPr lang="en-GB" sz="2200" dirty="0"/>
              <a:t>Feature detection in</a:t>
            </a:r>
            <a:br>
              <a:rPr lang="en-GB" sz="2200" dirty="0"/>
            </a:br>
            <a:r>
              <a:rPr lang="en-GB" sz="2200" dirty="0"/>
              <a:t>model output</a:t>
            </a:r>
          </a:p>
        </p:txBody>
      </p:sp>
      <p:sp>
        <p:nvSpPr>
          <p:cNvPr id="26" name="TextBox 25">
            <a:extLst>
              <a:ext uri="{FF2B5EF4-FFF2-40B4-BE49-F238E27FC236}">
                <a16:creationId xmlns:a16="http://schemas.microsoft.com/office/drawing/2014/main" id="{56D59ACD-97DD-4395-B26C-E6D6A22E28FC}"/>
              </a:ext>
            </a:extLst>
          </p:cNvPr>
          <p:cNvSpPr txBox="1"/>
          <p:nvPr/>
        </p:nvSpPr>
        <p:spPr>
          <a:xfrm rot="18085958">
            <a:off x="4676948" y="4121522"/>
            <a:ext cx="2428870" cy="769441"/>
          </a:xfrm>
          <a:prstGeom prst="rect">
            <a:avLst/>
          </a:prstGeom>
          <a:noFill/>
        </p:spPr>
        <p:txBody>
          <a:bodyPr wrap="none" rtlCol="0">
            <a:spAutoFit/>
          </a:bodyPr>
          <a:lstStyle/>
          <a:p>
            <a:pPr algn="ctr"/>
            <a:r>
              <a:rPr lang="en-GB" sz="2200" dirty="0"/>
              <a:t>Bias correction in </a:t>
            </a:r>
            <a:br>
              <a:rPr lang="en-GB" sz="2200" dirty="0"/>
            </a:br>
            <a:r>
              <a:rPr lang="en-GB" sz="2200" dirty="0"/>
              <a:t>data assimilation</a:t>
            </a:r>
          </a:p>
        </p:txBody>
      </p:sp>
      <p:sp>
        <p:nvSpPr>
          <p:cNvPr id="27" name="TextBox 26">
            <a:extLst>
              <a:ext uri="{FF2B5EF4-FFF2-40B4-BE49-F238E27FC236}">
                <a16:creationId xmlns:a16="http://schemas.microsoft.com/office/drawing/2014/main" id="{DCBBE2B4-4013-41CD-AF79-D91BFB6A75B2}"/>
              </a:ext>
            </a:extLst>
          </p:cNvPr>
          <p:cNvSpPr txBox="1"/>
          <p:nvPr/>
        </p:nvSpPr>
        <p:spPr>
          <a:xfrm rot="18085958">
            <a:off x="7001201" y="4453911"/>
            <a:ext cx="3373039" cy="769441"/>
          </a:xfrm>
          <a:prstGeom prst="rect">
            <a:avLst/>
          </a:prstGeom>
          <a:noFill/>
        </p:spPr>
        <p:txBody>
          <a:bodyPr wrap="none" rtlCol="0">
            <a:spAutoFit/>
          </a:bodyPr>
          <a:lstStyle/>
          <a:p>
            <a:pPr algn="ctr"/>
            <a:r>
              <a:rPr lang="en-GB" sz="2200" dirty="0"/>
              <a:t>Learn model components</a:t>
            </a:r>
          </a:p>
          <a:p>
            <a:pPr algn="ctr"/>
            <a:r>
              <a:rPr lang="en-GB" sz="2200" dirty="0"/>
              <a:t>from observations</a:t>
            </a:r>
          </a:p>
        </p:txBody>
      </p:sp>
      <p:sp>
        <p:nvSpPr>
          <p:cNvPr id="19" name="TextBox 18">
            <a:extLst>
              <a:ext uri="{FF2B5EF4-FFF2-40B4-BE49-F238E27FC236}">
                <a16:creationId xmlns:a16="http://schemas.microsoft.com/office/drawing/2014/main" id="{AB926BCD-ECA9-4B1A-9814-74EE1B6A49A5}"/>
              </a:ext>
            </a:extLst>
          </p:cNvPr>
          <p:cNvSpPr txBox="1"/>
          <p:nvPr/>
        </p:nvSpPr>
        <p:spPr>
          <a:xfrm>
            <a:off x="303564" y="6381917"/>
            <a:ext cx="5149167" cy="400110"/>
          </a:xfrm>
          <a:prstGeom prst="rect">
            <a:avLst/>
          </a:prstGeom>
          <a:noFill/>
        </p:spPr>
        <p:txBody>
          <a:bodyPr wrap="none" rtlCol="0">
            <a:spAutoFit/>
          </a:bodyPr>
          <a:lstStyle/>
          <a:p>
            <a:r>
              <a:rPr lang="en-GB" sz="2000" b="1" dirty="0"/>
              <a:t>The uncertainty range is still very large...</a:t>
            </a:r>
          </a:p>
        </p:txBody>
      </p:sp>
    </p:spTree>
    <p:extLst>
      <p:ext uri="{BB962C8B-B14F-4D97-AF65-F5344CB8AC3E}">
        <p14:creationId xmlns:p14="http://schemas.microsoft.com/office/powerpoint/2010/main" val="354934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220762" y="181591"/>
            <a:ext cx="11914793" cy="523220"/>
          </a:xfrm>
          <a:prstGeom prst="rect">
            <a:avLst/>
          </a:prstGeom>
          <a:noFill/>
        </p:spPr>
        <p:txBody>
          <a:bodyPr wrap="square" rtlCol="0">
            <a:spAutoFit/>
          </a:bodyPr>
          <a:lstStyle/>
          <a:p>
            <a:pPr algn="ctr"/>
            <a:r>
              <a:rPr lang="en-GB" sz="2800" dirty="0">
                <a:solidFill>
                  <a:schemeClr val="accent1">
                    <a:lumMod val="50000"/>
                  </a:schemeClr>
                </a:solidFill>
                <a:latin typeface="Helevtica"/>
                <a:ea typeface="+mj-ea"/>
                <a:cs typeface="+mj-cs"/>
              </a:rPr>
              <a:t>Can we replace conventional weather forecast systems by deep learning?</a:t>
            </a:r>
          </a:p>
        </p:txBody>
      </p:sp>
      <p:sp>
        <p:nvSpPr>
          <p:cNvPr id="5" name="TextBox 4">
            <a:extLst>
              <a:ext uri="{FF2B5EF4-FFF2-40B4-BE49-F238E27FC236}">
                <a16:creationId xmlns:a16="http://schemas.microsoft.com/office/drawing/2014/main" id="{35E5B16E-2258-41AA-94EF-012F4EBE3374}"/>
              </a:ext>
            </a:extLst>
          </p:cNvPr>
          <p:cNvSpPr txBox="1"/>
          <p:nvPr/>
        </p:nvSpPr>
        <p:spPr>
          <a:xfrm>
            <a:off x="341889" y="1998672"/>
            <a:ext cx="12216640" cy="3477875"/>
          </a:xfrm>
          <a:prstGeom prst="rect">
            <a:avLst/>
          </a:prstGeom>
          <a:noFill/>
        </p:spPr>
        <p:txBody>
          <a:bodyPr wrap="square" rtlCol="0">
            <a:spAutoFit/>
          </a:bodyPr>
          <a:lstStyle/>
          <a:p>
            <a:r>
              <a:rPr lang="en-GB" sz="2000" b="1" dirty="0"/>
              <a:t>We could base the entire model on neural networks and trash the conventional models.?</a:t>
            </a:r>
          </a:p>
          <a:p>
            <a:r>
              <a:rPr lang="en-GB" sz="2000" dirty="0"/>
              <a:t>There are limitations for existing models and ECMWF provides access to hundreds of petabytes of data</a:t>
            </a:r>
          </a:p>
          <a:p>
            <a:pPr marL="285750" indent="-285750">
              <a:buFont typeface="Wingdings" panose="05000000000000000000" pitchFamily="2" charset="2"/>
              <a:buChar char="Ø"/>
            </a:pPr>
            <a:endParaRPr lang="en-GB" sz="2000" dirty="0"/>
          </a:p>
          <a:p>
            <a:r>
              <a:rPr lang="en-GB" sz="2000" b="1" dirty="0"/>
              <a:t>A simple test configuration:</a:t>
            </a:r>
          </a:p>
          <a:p>
            <a:pPr marL="342900" indent="-342900">
              <a:buFont typeface="Wingdings" panose="05000000000000000000" pitchFamily="2" charset="2"/>
              <a:buChar char="§"/>
            </a:pPr>
            <a:r>
              <a:rPr lang="en-GB" sz="2000" dirty="0"/>
              <a:t>We retrieve historical data (ERA5) for geopotential at 500 </a:t>
            </a:r>
            <a:r>
              <a:rPr lang="en-GB" sz="2000" dirty="0" err="1"/>
              <a:t>hPa</a:t>
            </a:r>
            <a:r>
              <a:rPr lang="en-GB" sz="2000" dirty="0"/>
              <a:t> (Z500) for the last decades</a:t>
            </a:r>
            <a:br>
              <a:rPr lang="en-GB" sz="2000" dirty="0"/>
            </a:br>
            <a:r>
              <a:rPr lang="en-GB" sz="2000" dirty="0"/>
              <a:t>(&gt;65,000 global data sets)</a:t>
            </a:r>
          </a:p>
          <a:p>
            <a:pPr marL="342900" indent="-342900">
              <a:buFont typeface="Wingdings" panose="05000000000000000000" pitchFamily="2" charset="2"/>
              <a:buChar char="§"/>
            </a:pPr>
            <a:r>
              <a:rPr lang="en-GB" sz="2000" dirty="0"/>
              <a:t>We map the global data to a coarse two-dimensional grid (60x31)</a:t>
            </a:r>
          </a:p>
          <a:p>
            <a:pPr marL="342900" indent="-342900">
              <a:buFont typeface="Wingdings" panose="05000000000000000000" pitchFamily="2" charset="2"/>
              <a:buChar char="§"/>
            </a:pPr>
            <a:r>
              <a:rPr lang="en-GB" sz="2000" dirty="0"/>
              <a:t>We learn to predict the update of the field from one hour to the next using deep learning</a:t>
            </a:r>
          </a:p>
          <a:p>
            <a:pPr marL="342900" indent="-342900">
              <a:buFont typeface="Wingdings" panose="05000000000000000000" pitchFamily="2" charset="2"/>
              <a:buChar char="§"/>
            </a:pPr>
            <a:r>
              <a:rPr lang="en-GB" sz="2000" dirty="0"/>
              <a:t>Once we have learned the update, we can perform predictions into the future</a:t>
            </a:r>
          </a:p>
          <a:p>
            <a:pPr marL="285750" indent="-285750">
              <a:buFont typeface="Wingdings" panose="05000000000000000000" pitchFamily="2" charset="2"/>
              <a:buChar char="Ø"/>
            </a:pPr>
            <a:endParaRPr lang="en-GB" sz="2000" dirty="0"/>
          </a:p>
          <a:p>
            <a:r>
              <a:rPr lang="en-GB" sz="2000" b="1" dirty="0"/>
              <a:t>No physical understanding is required!</a:t>
            </a:r>
          </a:p>
        </p:txBody>
      </p:sp>
      <p:sp>
        <p:nvSpPr>
          <p:cNvPr id="9" name="TextBox 8">
            <a:extLst>
              <a:ext uri="{FF2B5EF4-FFF2-40B4-BE49-F238E27FC236}">
                <a16:creationId xmlns:a16="http://schemas.microsoft.com/office/drawing/2014/main" id="{27C33331-5087-4959-A26B-B98BB6B9F64B}"/>
              </a:ext>
            </a:extLst>
          </p:cNvPr>
          <p:cNvSpPr txBox="1"/>
          <p:nvPr/>
        </p:nvSpPr>
        <p:spPr>
          <a:xfrm>
            <a:off x="9499599" y="6522520"/>
            <a:ext cx="2692401" cy="307777"/>
          </a:xfrm>
          <a:prstGeom prst="rect">
            <a:avLst/>
          </a:prstGeom>
          <a:noFill/>
        </p:spPr>
        <p:txBody>
          <a:bodyPr wrap="square" rtlCol="0">
            <a:spAutoFit/>
          </a:bodyPr>
          <a:lstStyle/>
          <a:p>
            <a:r>
              <a:rPr lang="en-GB" sz="1400" dirty="0"/>
              <a:t>Dueben and Bauer GMD 2018 </a:t>
            </a:r>
          </a:p>
        </p:txBody>
      </p:sp>
      <p:pic>
        <p:nvPicPr>
          <p:cNvPr id="3" name="Picture 2">
            <a:extLst>
              <a:ext uri="{FF2B5EF4-FFF2-40B4-BE49-F238E27FC236}">
                <a16:creationId xmlns:a16="http://schemas.microsoft.com/office/drawing/2014/main" id="{72A6C4EC-5FFB-45D3-A0AC-2EA4921A64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4505" y="4997321"/>
            <a:ext cx="2486025" cy="1752600"/>
          </a:xfrm>
          <a:prstGeom prst="rect">
            <a:avLst/>
          </a:prstGeom>
        </p:spPr>
      </p:pic>
    </p:spTree>
    <p:extLst>
      <p:ext uri="{BB962C8B-B14F-4D97-AF65-F5344CB8AC3E}">
        <p14:creationId xmlns:p14="http://schemas.microsoft.com/office/powerpoint/2010/main" val="1153890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7C33331-5087-4959-A26B-B98BB6B9F64B}"/>
              </a:ext>
            </a:extLst>
          </p:cNvPr>
          <p:cNvSpPr txBox="1"/>
          <p:nvPr/>
        </p:nvSpPr>
        <p:spPr>
          <a:xfrm>
            <a:off x="9499599" y="6522520"/>
            <a:ext cx="2692401" cy="307777"/>
          </a:xfrm>
          <a:prstGeom prst="rect">
            <a:avLst/>
          </a:prstGeom>
          <a:noFill/>
        </p:spPr>
        <p:txBody>
          <a:bodyPr wrap="square" rtlCol="0">
            <a:spAutoFit/>
          </a:bodyPr>
          <a:lstStyle/>
          <a:p>
            <a:r>
              <a:rPr lang="en-GB" sz="1400" dirty="0"/>
              <a:t>Dueben and Bauer GMD 2018 </a:t>
            </a:r>
          </a:p>
        </p:txBody>
      </p:sp>
      <p:pic>
        <p:nvPicPr>
          <p:cNvPr id="3" name="Picture 2">
            <a:extLst>
              <a:ext uri="{FF2B5EF4-FFF2-40B4-BE49-F238E27FC236}">
                <a16:creationId xmlns:a16="http://schemas.microsoft.com/office/drawing/2014/main" id="{4445C1B0-CF29-43BB-8139-439B3783AC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000" y="-931929"/>
            <a:ext cx="5832000" cy="4128114"/>
          </a:xfrm>
          <a:prstGeom prst="rect">
            <a:avLst/>
          </a:prstGeom>
        </p:spPr>
      </p:pic>
      <p:pic>
        <p:nvPicPr>
          <p:cNvPr id="6" name="Picture 5">
            <a:extLst>
              <a:ext uri="{FF2B5EF4-FFF2-40B4-BE49-F238E27FC236}">
                <a16:creationId xmlns:a16="http://schemas.microsoft.com/office/drawing/2014/main" id="{C3DF1824-320C-4D50-BE5F-01A7AEE7F5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6793" y="-931929"/>
            <a:ext cx="5832000" cy="4128114"/>
          </a:xfrm>
          <a:prstGeom prst="rect">
            <a:avLst/>
          </a:prstGeom>
        </p:spPr>
      </p:pic>
      <p:sp>
        <p:nvSpPr>
          <p:cNvPr id="10" name="TextBox 9">
            <a:extLst>
              <a:ext uri="{FF2B5EF4-FFF2-40B4-BE49-F238E27FC236}">
                <a16:creationId xmlns:a16="http://schemas.microsoft.com/office/drawing/2014/main" id="{5C15D629-847A-4AF7-9F81-0B9EC9D6B1E4}"/>
              </a:ext>
            </a:extLst>
          </p:cNvPr>
          <p:cNvSpPr txBox="1"/>
          <p:nvPr/>
        </p:nvSpPr>
        <p:spPr>
          <a:xfrm>
            <a:off x="278978" y="3318570"/>
            <a:ext cx="9398422" cy="3477875"/>
          </a:xfrm>
          <a:prstGeom prst="rect">
            <a:avLst/>
          </a:prstGeom>
          <a:noFill/>
        </p:spPr>
        <p:txBody>
          <a:bodyPr wrap="square" rtlCol="0">
            <a:spAutoFit/>
          </a:bodyPr>
          <a:lstStyle/>
          <a:p>
            <a:r>
              <a:rPr lang="en-GB" sz="1600" dirty="0"/>
              <a:t>Time evolution of Z500 for historic data and a neural network prediction.</a:t>
            </a:r>
          </a:p>
          <a:p>
            <a:r>
              <a:rPr lang="en-GB" sz="1600" b="1" dirty="0"/>
              <a:t>Can you tell which one is the neural network?</a:t>
            </a:r>
          </a:p>
          <a:p>
            <a:endParaRPr lang="en-GB" sz="1600" b="1" dirty="0"/>
          </a:p>
          <a:p>
            <a:pPr marL="285750" indent="-285750">
              <a:buFont typeface="Wingdings" panose="05000000000000000000" pitchFamily="2" charset="2"/>
              <a:buChar char="Ø"/>
            </a:pPr>
            <a:r>
              <a:rPr lang="en-GB" sz="1600" dirty="0"/>
              <a:t>The neural network is picking up the dynamics nicely.</a:t>
            </a:r>
          </a:p>
          <a:p>
            <a:pPr marL="285750" indent="-285750">
              <a:buFont typeface="Wingdings" panose="05000000000000000000" pitchFamily="2" charset="2"/>
              <a:buChar char="Ø"/>
            </a:pPr>
            <a:r>
              <a:rPr lang="en-GB" sz="1600" dirty="0"/>
              <a:t>Forecast errors are comparable if we compare like with like.</a:t>
            </a:r>
          </a:p>
          <a:p>
            <a:pPr marL="285750" indent="-285750">
              <a:buFont typeface="Wingdings" panose="05000000000000000000" pitchFamily="2" charset="2"/>
              <a:buChar char="Ø"/>
            </a:pPr>
            <a:r>
              <a:rPr lang="en-GB" sz="1600" dirty="0"/>
              <a:t>There is a lot of progress at the moment.</a:t>
            </a:r>
            <a:br>
              <a:rPr lang="en-GB" sz="1600" dirty="0"/>
            </a:br>
            <a:r>
              <a:rPr lang="en-GB" sz="1200" dirty="0" err="1"/>
              <a:t>Scher</a:t>
            </a:r>
            <a:r>
              <a:rPr lang="en-GB" sz="1200" dirty="0"/>
              <a:t> and </a:t>
            </a:r>
            <a:r>
              <a:rPr lang="en-GB" sz="1200" dirty="0" err="1"/>
              <a:t>Messori</a:t>
            </a:r>
            <a:r>
              <a:rPr lang="en-GB" sz="1200" dirty="0"/>
              <a:t> GMD 2019; </a:t>
            </a:r>
            <a:r>
              <a:rPr lang="en-GB" sz="1200" dirty="0" err="1"/>
              <a:t>Weyn</a:t>
            </a:r>
            <a:r>
              <a:rPr lang="en-GB" sz="1200" dirty="0"/>
              <a:t>, </a:t>
            </a:r>
            <a:r>
              <a:rPr lang="en-GB" sz="1200" dirty="0" err="1"/>
              <a:t>Durran</a:t>
            </a:r>
            <a:r>
              <a:rPr lang="en-GB" sz="1200" dirty="0"/>
              <a:t>, and Caruana JAMES 2019; Rasp and </a:t>
            </a:r>
            <a:r>
              <a:rPr lang="en-GB" sz="1200" dirty="0" err="1"/>
              <a:t>Thuerey</a:t>
            </a:r>
            <a:r>
              <a:rPr lang="en-GB" sz="1200" dirty="0"/>
              <a:t> 2020</a:t>
            </a:r>
            <a:r>
              <a:rPr lang="en-GB" sz="1200" b="1" dirty="0"/>
              <a:t>…</a:t>
            </a:r>
            <a:endParaRPr lang="en-GB" sz="1600" dirty="0"/>
          </a:p>
          <a:p>
            <a:pPr marL="285750" indent="-285750">
              <a:buFont typeface="Wingdings" panose="05000000000000000000" pitchFamily="2" charset="2"/>
              <a:buChar char="Ø"/>
            </a:pPr>
            <a:r>
              <a:rPr lang="en-GB" sz="1600" dirty="0"/>
              <a:t>Is this the future for medium-range weather predictions?</a:t>
            </a:r>
          </a:p>
          <a:p>
            <a:pPr marL="285750" indent="-285750">
              <a:buFont typeface="Wingdings" panose="05000000000000000000" pitchFamily="2" charset="2"/>
              <a:buChar char="Ø"/>
            </a:pPr>
            <a:endParaRPr lang="en-GB" sz="1600" b="1" dirty="0"/>
          </a:p>
          <a:p>
            <a:r>
              <a:rPr lang="en-GB" sz="1600" b="1" dirty="0"/>
              <a:t>Unlikely… </a:t>
            </a:r>
          </a:p>
          <a:p>
            <a:pPr marL="285750" indent="-285750">
              <a:buFont typeface="Wingdings" panose="05000000000000000000" pitchFamily="2" charset="2"/>
              <a:buChar char="Ø"/>
            </a:pPr>
            <a:r>
              <a:rPr lang="en-GB" sz="1600" dirty="0"/>
              <a:t>The simulations change dynamics in long integrations and it is unclear how </a:t>
            </a:r>
            <a:br>
              <a:rPr lang="en-GB" sz="1600" dirty="0"/>
            </a:br>
            <a:r>
              <a:rPr lang="en-GB" sz="1600" dirty="0"/>
              <a:t>to fix conservation properties. </a:t>
            </a:r>
          </a:p>
          <a:p>
            <a:pPr marL="285750" indent="-285750">
              <a:buFont typeface="Wingdings" panose="05000000000000000000" pitchFamily="2" charset="2"/>
              <a:buChar char="Ø"/>
            </a:pPr>
            <a:r>
              <a:rPr lang="en-GB" sz="1600" dirty="0"/>
              <a:t>It is unknown how to increase complexity and how to fix feature interactions.</a:t>
            </a:r>
          </a:p>
          <a:p>
            <a:pPr marL="285750" indent="-285750">
              <a:buFont typeface="Wingdings" panose="05000000000000000000" pitchFamily="2" charset="2"/>
              <a:buChar char="Ø"/>
            </a:pPr>
            <a:r>
              <a:rPr lang="en-GB" sz="1600" dirty="0"/>
              <a:t>There are only ~40 years of data available.</a:t>
            </a:r>
            <a:endParaRPr lang="en-GB" sz="1500" b="1" dirty="0"/>
          </a:p>
        </p:txBody>
      </p:sp>
      <p:pic>
        <p:nvPicPr>
          <p:cNvPr id="7" name="Picture 6">
            <a:extLst>
              <a:ext uri="{FF2B5EF4-FFF2-40B4-BE49-F238E27FC236}">
                <a16:creationId xmlns:a16="http://schemas.microsoft.com/office/drawing/2014/main" id="{A7920F0A-AF7F-4F52-AC69-2BBDB5C4B6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4711" y="3593671"/>
            <a:ext cx="4103979" cy="2862485"/>
          </a:xfrm>
          <a:prstGeom prst="rect">
            <a:avLst/>
          </a:prstGeom>
        </p:spPr>
      </p:pic>
      <p:sp>
        <p:nvSpPr>
          <p:cNvPr id="8" name="TextBox 7">
            <a:extLst>
              <a:ext uri="{FF2B5EF4-FFF2-40B4-BE49-F238E27FC236}">
                <a16:creationId xmlns:a16="http://schemas.microsoft.com/office/drawing/2014/main" id="{21B5F630-0CAC-4C1C-BDC4-AE5C431D3C32}"/>
              </a:ext>
            </a:extLst>
          </p:cNvPr>
          <p:cNvSpPr txBox="1"/>
          <p:nvPr/>
        </p:nvSpPr>
        <p:spPr>
          <a:xfrm>
            <a:off x="220762" y="181591"/>
            <a:ext cx="11914793" cy="523220"/>
          </a:xfrm>
          <a:prstGeom prst="rect">
            <a:avLst/>
          </a:prstGeom>
          <a:noFill/>
        </p:spPr>
        <p:txBody>
          <a:bodyPr wrap="square" rtlCol="0">
            <a:spAutoFit/>
          </a:bodyPr>
          <a:lstStyle/>
          <a:p>
            <a:pPr algn="ctr"/>
            <a:r>
              <a:rPr lang="en-GB" sz="2800" dirty="0">
                <a:solidFill>
                  <a:schemeClr val="accent1">
                    <a:lumMod val="50000"/>
                  </a:schemeClr>
                </a:solidFill>
                <a:latin typeface="Helevtica"/>
                <a:ea typeface="+mj-ea"/>
                <a:cs typeface="+mj-cs"/>
              </a:rPr>
              <a:t>Can we replace conventional weather forecast systems by deep learning?</a:t>
            </a:r>
          </a:p>
        </p:txBody>
      </p:sp>
    </p:spTree>
    <p:extLst>
      <p:ext uri="{BB962C8B-B14F-4D97-AF65-F5344CB8AC3E}">
        <p14:creationId xmlns:p14="http://schemas.microsoft.com/office/powerpoint/2010/main" val="1523339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map&#10;&#10;Description automatically generated">
            <a:extLst>
              <a:ext uri="{FF2B5EF4-FFF2-40B4-BE49-F238E27FC236}">
                <a16:creationId xmlns:a16="http://schemas.microsoft.com/office/drawing/2014/main" id="{374F162D-86E1-468B-BFE6-A021A59471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9933" y="4027326"/>
            <a:ext cx="5680779" cy="2252843"/>
          </a:xfrm>
          <a:prstGeom prst="rect">
            <a:avLst/>
          </a:prstGeom>
        </p:spPr>
      </p:pic>
      <p:sp>
        <p:nvSpPr>
          <p:cNvPr id="10" name="TextBox 9">
            <a:extLst>
              <a:ext uri="{FF2B5EF4-FFF2-40B4-BE49-F238E27FC236}">
                <a16:creationId xmlns:a16="http://schemas.microsoft.com/office/drawing/2014/main" id="{5C15D629-847A-4AF7-9F81-0B9EC9D6B1E4}"/>
              </a:ext>
            </a:extLst>
          </p:cNvPr>
          <p:cNvSpPr txBox="1"/>
          <p:nvPr/>
        </p:nvSpPr>
        <p:spPr>
          <a:xfrm>
            <a:off x="387017" y="576440"/>
            <a:ext cx="12102856" cy="8617744"/>
          </a:xfrm>
          <a:prstGeom prst="rect">
            <a:avLst/>
          </a:prstGeom>
          <a:noFill/>
        </p:spPr>
        <p:txBody>
          <a:bodyPr wrap="square" rtlCol="0">
            <a:spAutoFit/>
          </a:bodyPr>
          <a:lstStyle/>
          <a:p>
            <a:endParaRPr lang="en-GB" sz="1600" dirty="0">
              <a:latin typeface="+mj-lt"/>
            </a:endParaRPr>
          </a:p>
          <a:p>
            <a:r>
              <a:rPr lang="en-GB" sz="1600" b="1" dirty="0">
                <a:latin typeface="+mj-lt"/>
              </a:rPr>
              <a:t>1-hour </a:t>
            </a:r>
            <a:r>
              <a:rPr lang="en-GB" sz="1600" b="1" dirty="0" err="1"/>
              <a:t>MetNET</a:t>
            </a:r>
            <a:r>
              <a:rPr lang="en-GB" sz="1600" b="1" dirty="0"/>
              <a:t> </a:t>
            </a:r>
            <a:r>
              <a:rPr lang="en-GB" sz="1600" b="1" dirty="0">
                <a:latin typeface="+mj-lt"/>
              </a:rPr>
              <a:t>precipitation predictions by Google: </a:t>
            </a:r>
            <a:br>
              <a:rPr lang="en-GB" sz="1600" b="1" dirty="0">
                <a:latin typeface="+mj-lt"/>
              </a:rPr>
            </a:br>
            <a:r>
              <a:rPr lang="en-GB" sz="1600" dirty="0">
                <a:latin typeface="+mj-lt"/>
              </a:rPr>
              <a:t>Agrawal, Barrington, Bromberg, Burge, Gazen, Hickey arXiv:1912.12132</a:t>
            </a:r>
          </a:p>
          <a:p>
            <a:endParaRPr lang="en-GB" sz="800" dirty="0">
              <a:latin typeface="+mj-lt"/>
            </a:endParaRPr>
          </a:p>
          <a:p>
            <a:r>
              <a:rPr lang="en-GB" sz="1600" dirty="0">
                <a:latin typeface="+mj-lt"/>
              </a:rPr>
              <a:t>                                          NOAA forecast             Ground truth              Machine learning:</a:t>
            </a:r>
          </a:p>
          <a:p>
            <a:endParaRPr lang="en-GB" sz="1600" dirty="0">
              <a:latin typeface="+mj-lt"/>
            </a:endParaRPr>
          </a:p>
          <a:p>
            <a:endParaRPr lang="en-GB" sz="1600" dirty="0">
              <a:latin typeface="+mj-lt"/>
            </a:endParaRPr>
          </a:p>
          <a:p>
            <a:endParaRPr lang="en-GB" sz="1600" dirty="0">
              <a:latin typeface="+mj-lt"/>
            </a:endParaRPr>
          </a:p>
          <a:p>
            <a:endParaRPr lang="en-GB" sz="1600" dirty="0">
              <a:latin typeface="+mj-lt"/>
            </a:endParaRPr>
          </a:p>
          <a:p>
            <a:endParaRPr lang="en-GB" sz="1600" dirty="0">
              <a:latin typeface="+mj-lt"/>
            </a:endParaRPr>
          </a:p>
          <a:p>
            <a:r>
              <a:rPr lang="en-GB" sz="1600" dirty="0">
                <a:latin typeface="+mj-lt"/>
              </a:rPr>
              <a:t> </a:t>
            </a:r>
            <a:r>
              <a:rPr lang="en-GB" sz="2600" dirty="0">
                <a:latin typeface="+mj-lt"/>
              </a:rPr>
              <a:t> </a:t>
            </a:r>
            <a:endParaRPr lang="en-GB" sz="1600" dirty="0">
              <a:latin typeface="+mj-lt"/>
            </a:endParaRPr>
          </a:p>
          <a:p>
            <a:endParaRPr lang="en-GB" sz="1600" dirty="0">
              <a:latin typeface="+mj-lt"/>
            </a:endParaRPr>
          </a:p>
          <a:p>
            <a:endParaRPr lang="en-GB" sz="1600" dirty="0">
              <a:latin typeface="+mj-lt"/>
            </a:endParaRPr>
          </a:p>
          <a:p>
            <a:r>
              <a:rPr lang="en-GB" sz="1600" b="1" i="0" dirty="0">
                <a:effectLst/>
                <a:latin typeface="+mj-lt"/>
              </a:rPr>
              <a:t>Deep learning for multi-year ENSO forecasts</a:t>
            </a:r>
            <a:r>
              <a:rPr lang="en-GB" sz="1600" b="1" dirty="0">
                <a:latin typeface="+mj-lt"/>
              </a:rPr>
              <a:t>: </a:t>
            </a:r>
            <a:r>
              <a:rPr lang="en-GB" sz="1600" b="0" i="0" dirty="0">
                <a:solidFill>
                  <a:srgbClr val="222222"/>
                </a:solidFill>
                <a:effectLst/>
                <a:latin typeface="+mj-lt"/>
              </a:rPr>
              <a:t>Ham, Kim, Luo </a:t>
            </a:r>
            <a:r>
              <a:rPr lang="en-GB" sz="1600" b="0" i="1" dirty="0">
                <a:solidFill>
                  <a:srgbClr val="222222"/>
                </a:solidFill>
                <a:effectLst/>
                <a:latin typeface="+mj-lt"/>
              </a:rPr>
              <a:t>Nature</a:t>
            </a:r>
            <a:r>
              <a:rPr lang="en-GB" sz="1600" b="0" i="0" dirty="0">
                <a:solidFill>
                  <a:srgbClr val="222222"/>
                </a:solidFill>
                <a:effectLst/>
                <a:latin typeface="+mj-lt"/>
              </a:rPr>
              <a:t> 2019</a:t>
            </a:r>
          </a:p>
          <a:p>
            <a:endParaRPr lang="en-GB" sz="1600" dirty="0">
              <a:solidFill>
                <a:srgbClr val="222222"/>
              </a:solidFill>
              <a:latin typeface="+mj-lt"/>
            </a:endParaRPr>
          </a:p>
          <a:p>
            <a:endParaRPr lang="en-GB" sz="1600" b="1" dirty="0">
              <a:solidFill>
                <a:srgbClr val="222222"/>
              </a:solidFill>
              <a:latin typeface="+mj-lt"/>
            </a:endParaRPr>
          </a:p>
          <a:p>
            <a:endParaRPr lang="en-GB" sz="1600" b="1" dirty="0">
              <a:solidFill>
                <a:srgbClr val="222222"/>
              </a:solidFill>
              <a:latin typeface="+mj-lt"/>
            </a:endParaRPr>
          </a:p>
          <a:p>
            <a:endParaRPr lang="en-GB" sz="1600" b="1" dirty="0">
              <a:solidFill>
                <a:srgbClr val="222222"/>
              </a:solidFill>
              <a:latin typeface="+mj-lt"/>
            </a:endParaRPr>
          </a:p>
          <a:p>
            <a:endParaRPr lang="en-GB" sz="1600" b="1" dirty="0">
              <a:solidFill>
                <a:srgbClr val="222222"/>
              </a:solidFill>
              <a:latin typeface="+mj-lt"/>
            </a:endParaRPr>
          </a:p>
          <a:p>
            <a:endParaRPr lang="en-GB" sz="1600" b="1" dirty="0">
              <a:solidFill>
                <a:srgbClr val="222222"/>
              </a:solidFill>
              <a:latin typeface="+mj-lt"/>
            </a:endParaRPr>
          </a:p>
          <a:p>
            <a:endParaRPr lang="en-GB" sz="1600" b="1" dirty="0">
              <a:solidFill>
                <a:srgbClr val="222222"/>
              </a:solidFill>
              <a:latin typeface="+mj-lt"/>
            </a:endParaRPr>
          </a:p>
          <a:p>
            <a:endParaRPr lang="en-GB" sz="1600" b="1" dirty="0">
              <a:solidFill>
                <a:srgbClr val="222222"/>
              </a:solidFill>
              <a:latin typeface="+mj-lt"/>
            </a:endParaRPr>
          </a:p>
          <a:p>
            <a:endParaRPr lang="en-GB" sz="1600" b="1" dirty="0">
              <a:solidFill>
                <a:srgbClr val="222222"/>
              </a:solidFill>
              <a:latin typeface="+mj-lt"/>
            </a:endParaRPr>
          </a:p>
          <a:p>
            <a:endParaRPr lang="en-GB" sz="1600" b="1" dirty="0">
              <a:solidFill>
                <a:srgbClr val="222222"/>
              </a:solidFill>
              <a:latin typeface="+mj-lt"/>
            </a:endParaRPr>
          </a:p>
          <a:p>
            <a:r>
              <a:rPr lang="en-GB" sz="1600" b="1" dirty="0">
                <a:solidFill>
                  <a:srgbClr val="222222"/>
                </a:solidFill>
                <a:latin typeface="+mj-lt"/>
              </a:rPr>
              <a:t>And climate?</a:t>
            </a:r>
            <a:endParaRPr lang="en-GB" sz="1600" b="1" dirty="0">
              <a:solidFill>
                <a:srgbClr val="FF0000"/>
              </a:solidFill>
              <a:latin typeface="+mj-lt"/>
            </a:endParaRPr>
          </a:p>
          <a:p>
            <a:endParaRPr lang="en-GB" sz="1600" dirty="0">
              <a:latin typeface="+mj-lt"/>
            </a:endParaRPr>
          </a:p>
          <a:p>
            <a:endParaRPr lang="en-GB" sz="1600" dirty="0">
              <a:latin typeface="+mj-lt"/>
            </a:endParaRPr>
          </a:p>
          <a:p>
            <a:endParaRPr lang="en-GB" sz="1600" dirty="0">
              <a:latin typeface="+mj-lt"/>
            </a:endParaRPr>
          </a:p>
          <a:p>
            <a:endParaRPr lang="en-GB" sz="1600" dirty="0">
              <a:latin typeface="+mj-lt"/>
            </a:endParaRPr>
          </a:p>
          <a:p>
            <a:endParaRPr lang="en-GB" sz="1600" dirty="0">
              <a:latin typeface="+mj-lt"/>
            </a:endParaRPr>
          </a:p>
          <a:p>
            <a:endParaRPr lang="en-GB" sz="1600" dirty="0">
              <a:latin typeface="+mj-lt"/>
            </a:endParaRPr>
          </a:p>
          <a:p>
            <a:endParaRPr lang="en-GB" sz="1600" dirty="0">
              <a:latin typeface="+mj-lt"/>
            </a:endParaRPr>
          </a:p>
          <a:p>
            <a:endParaRPr lang="en-GB" sz="1600" dirty="0">
              <a:latin typeface="+mj-lt"/>
            </a:endParaRPr>
          </a:p>
          <a:p>
            <a:endParaRPr lang="en-GB" sz="1600" dirty="0">
              <a:latin typeface="+mj-lt"/>
            </a:endParaRPr>
          </a:p>
        </p:txBody>
      </p:sp>
      <p:pic>
        <p:nvPicPr>
          <p:cNvPr id="4" name="Picture 3">
            <a:extLst>
              <a:ext uri="{FF2B5EF4-FFF2-40B4-BE49-F238E27FC236}">
                <a16:creationId xmlns:a16="http://schemas.microsoft.com/office/drawing/2014/main" id="{E6C78538-C33B-4065-8EFC-09AE7FF4D6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0932" y="1802729"/>
            <a:ext cx="5998780" cy="1856865"/>
          </a:xfrm>
          <a:prstGeom prst="rect">
            <a:avLst/>
          </a:prstGeom>
        </p:spPr>
      </p:pic>
      <p:sp>
        <p:nvSpPr>
          <p:cNvPr id="5" name="TextBox 4">
            <a:extLst>
              <a:ext uri="{FF2B5EF4-FFF2-40B4-BE49-F238E27FC236}">
                <a16:creationId xmlns:a16="http://schemas.microsoft.com/office/drawing/2014/main" id="{41AE4D89-354A-43FF-BBA6-FE0B28FDB860}"/>
              </a:ext>
            </a:extLst>
          </p:cNvPr>
          <p:cNvSpPr txBox="1"/>
          <p:nvPr/>
        </p:nvSpPr>
        <p:spPr>
          <a:xfrm>
            <a:off x="220762" y="181591"/>
            <a:ext cx="11914793" cy="523220"/>
          </a:xfrm>
          <a:prstGeom prst="rect">
            <a:avLst/>
          </a:prstGeom>
          <a:noFill/>
        </p:spPr>
        <p:txBody>
          <a:bodyPr wrap="square" rtlCol="0">
            <a:spAutoFit/>
          </a:bodyPr>
          <a:lstStyle/>
          <a:p>
            <a:pPr algn="ctr"/>
            <a:r>
              <a:rPr lang="en-GB" sz="2800" dirty="0">
                <a:solidFill>
                  <a:schemeClr val="accent1">
                    <a:lumMod val="50000"/>
                  </a:schemeClr>
                </a:solidFill>
                <a:latin typeface="Helevtica"/>
                <a:ea typeface="+mj-ea"/>
                <a:cs typeface="+mj-cs"/>
              </a:rPr>
              <a:t>Can we replace conventional </a:t>
            </a:r>
            <a:r>
              <a:rPr lang="en-GB" sz="2800" dirty="0">
                <a:solidFill>
                  <a:schemeClr val="accent1">
                    <a:lumMod val="50000"/>
                  </a:schemeClr>
                </a:solidFill>
                <a:latin typeface="Helevtica"/>
              </a:rPr>
              <a:t>Earth System models b</a:t>
            </a:r>
            <a:r>
              <a:rPr lang="en-GB" sz="2800" dirty="0">
                <a:solidFill>
                  <a:schemeClr val="accent1">
                    <a:lumMod val="50000"/>
                  </a:schemeClr>
                </a:solidFill>
                <a:latin typeface="Helevtica"/>
                <a:ea typeface="+mj-ea"/>
                <a:cs typeface="+mj-cs"/>
              </a:rPr>
              <a:t>y deep learning?</a:t>
            </a:r>
          </a:p>
        </p:txBody>
      </p:sp>
    </p:spTree>
    <p:extLst>
      <p:ext uri="{BB962C8B-B14F-4D97-AF65-F5344CB8AC3E}">
        <p14:creationId xmlns:p14="http://schemas.microsoft.com/office/powerpoint/2010/main" val="3997731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2" end="1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23" end="2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55929" y="119339"/>
            <a:ext cx="12274747" cy="523220"/>
          </a:xfrm>
          <a:prstGeom prst="rect">
            <a:avLst/>
          </a:prstGeom>
          <a:noFill/>
        </p:spPr>
        <p:txBody>
          <a:bodyPr wrap="square" rtlCol="0">
            <a:spAutoFit/>
          </a:bodyPr>
          <a:lstStyle/>
          <a:p>
            <a:pPr algn="ctr"/>
            <a:r>
              <a:rPr lang="en-GB" sz="2800" dirty="0">
                <a:solidFill>
                  <a:schemeClr val="accent1">
                    <a:lumMod val="50000"/>
                  </a:schemeClr>
                </a:solidFill>
                <a:latin typeface="Helevtica"/>
                <a:ea typeface="+mj-ea"/>
                <a:cs typeface="+mj-cs"/>
              </a:rPr>
              <a:t>Why is it hard to beat conventional forecast systems in the medium range?</a:t>
            </a:r>
          </a:p>
        </p:txBody>
      </p:sp>
      <p:sp>
        <p:nvSpPr>
          <p:cNvPr id="10" name="TextBox 9">
            <a:extLst>
              <a:ext uri="{FF2B5EF4-FFF2-40B4-BE49-F238E27FC236}">
                <a16:creationId xmlns:a16="http://schemas.microsoft.com/office/drawing/2014/main" id="{5C15D629-847A-4AF7-9F81-0B9EC9D6B1E4}"/>
              </a:ext>
            </a:extLst>
          </p:cNvPr>
          <p:cNvSpPr txBox="1"/>
          <p:nvPr/>
        </p:nvSpPr>
        <p:spPr>
          <a:xfrm>
            <a:off x="354830" y="4047996"/>
            <a:ext cx="11676943" cy="3077766"/>
          </a:xfrm>
          <a:prstGeom prst="rect">
            <a:avLst/>
          </a:prstGeom>
          <a:noFill/>
        </p:spPr>
        <p:txBody>
          <a:bodyPr wrap="square" rtlCol="0">
            <a:spAutoFit/>
          </a:bodyPr>
          <a:lstStyle/>
          <a:p>
            <a:r>
              <a:rPr lang="en-GB" dirty="0"/>
              <a:t>Top-of-the-atmosphere cloud brightness temperature [K] for satellite observations and a simulation of the atmosphere with 1.45 km resolution. </a:t>
            </a:r>
          </a:p>
          <a:p>
            <a:r>
              <a:rPr lang="en-GB" sz="1400" dirty="0"/>
              <a:t>Dueben, </a:t>
            </a:r>
            <a:r>
              <a:rPr lang="en-GB" sz="1400" dirty="0" err="1"/>
              <a:t>Wedi</a:t>
            </a:r>
            <a:r>
              <a:rPr lang="en-GB" sz="1400" dirty="0"/>
              <a:t>, Saarinen and Zeman JSMJ 2020</a:t>
            </a:r>
            <a:br>
              <a:rPr lang="en-GB" dirty="0"/>
            </a:br>
            <a:endParaRPr lang="en-GB" dirty="0"/>
          </a:p>
          <a:p>
            <a:r>
              <a:rPr lang="en-GB" dirty="0"/>
              <a:t>Today, global weather forecast simulations have O(1,000,000,000) degrees-of-freedom, can represent many details of the Earth System, and show a breath-taking level of complexity.</a:t>
            </a:r>
          </a:p>
          <a:p>
            <a:endParaRPr lang="en-GB" dirty="0"/>
          </a:p>
          <a:p>
            <a:r>
              <a:rPr lang="en-GB" dirty="0"/>
              <a:t>They are based on decades of model developments and process understanding.</a:t>
            </a:r>
          </a:p>
          <a:p>
            <a:endParaRPr lang="en-GB" dirty="0"/>
          </a:p>
          <a:p>
            <a:r>
              <a:rPr lang="en-GB" dirty="0"/>
              <a:t>Readers’ Choice Award for the “Best Use of HPC in Physical Science” by </a:t>
            </a:r>
            <a:r>
              <a:rPr lang="en-GB" dirty="0" err="1"/>
              <a:t>HPCwire</a:t>
            </a:r>
            <a:r>
              <a:rPr lang="en-GB" dirty="0"/>
              <a:t> in 2020.</a:t>
            </a:r>
          </a:p>
          <a:p>
            <a:endParaRPr lang="en-GB" dirty="0"/>
          </a:p>
        </p:txBody>
      </p:sp>
      <p:pic>
        <p:nvPicPr>
          <p:cNvPr id="3" name="Picture 2">
            <a:extLst>
              <a:ext uri="{FF2B5EF4-FFF2-40B4-BE49-F238E27FC236}">
                <a16:creationId xmlns:a16="http://schemas.microsoft.com/office/drawing/2014/main" id="{0FC0B7BC-6071-45D8-99F2-12E289A637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528" y="738815"/>
            <a:ext cx="11676943" cy="3309181"/>
          </a:xfrm>
          <a:prstGeom prst="rect">
            <a:avLst/>
          </a:prstGeom>
        </p:spPr>
      </p:pic>
      <p:pic>
        <p:nvPicPr>
          <p:cNvPr id="2" name="Picture 1" descr="A close up of a sign&#10;&#10;Description automatically generated">
            <a:extLst>
              <a:ext uri="{FF2B5EF4-FFF2-40B4-BE49-F238E27FC236}">
                <a16:creationId xmlns:a16="http://schemas.microsoft.com/office/drawing/2014/main" id="{C19E022C-A561-4569-8CFD-5D20FB7DB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9526" y="5913400"/>
            <a:ext cx="1972249" cy="836712"/>
          </a:xfrm>
          <a:prstGeom prst="rect">
            <a:avLst/>
          </a:prstGeom>
        </p:spPr>
      </p:pic>
    </p:spTree>
    <p:extLst>
      <p:ext uri="{BB962C8B-B14F-4D97-AF65-F5344CB8AC3E}">
        <p14:creationId xmlns:p14="http://schemas.microsoft.com/office/powerpoint/2010/main" val="388739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87B3151A-2E30-460D-9A43-8E2DB2DC60C6}"/>
              </a:ext>
            </a:extLst>
          </p:cNvPr>
          <p:cNvSpPr txBox="1"/>
          <p:nvPr/>
        </p:nvSpPr>
        <p:spPr>
          <a:xfrm>
            <a:off x="315501" y="2907738"/>
            <a:ext cx="11713029" cy="1477328"/>
          </a:xfrm>
          <a:prstGeom prst="rect">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endParaRPr lang="en-GB" dirty="0"/>
          </a:p>
          <a:p>
            <a:endParaRPr lang="en-GB" dirty="0"/>
          </a:p>
          <a:p>
            <a:endParaRPr lang="en-GB" dirty="0"/>
          </a:p>
          <a:p>
            <a:endParaRPr lang="en-GB" dirty="0"/>
          </a:p>
          <a:p>
            <a:pPr algn="ctr"/>
            <a:r>
              <a:rPr lang="en-GB" b="1" dirty="0"/>
              <a:t>High-performance computing and data processing infrastructure</a:t>
            </a:r>
          </a:p>
        </p:txBody>
      </p:sp>
      <p:sp>
        <p:nvSpPr>
          <p:cNvPr id="2" name="Rectangle 1">
            <a:extLst>
              <a:ext uri="{FF2B5EF4-FFF2-40B4-BE49-F238E27FC236}">
                <a16:creationId xmlns:a16="http://schemas.microsoft.com/office/drawing/2014/main" id="{3B102EFB-7B57-47D5-8EE4-5FE50393A296}"/>
              </a:ext>
            </a:extLst>
          </p:cNvPr>
          <p:cNvSpPr/>
          <p:nvPr/>
        </p:nvSpPr>
        <p:spPr>
          <a:xfrm>
            <a:off x="470947" y="3182338"/>
            <a:ext cx="2340000" cy="572465"/>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a:solidFill>
                  <a:schemeClr val="tx1"/>
                </a:solidFill>
              </a:rPr>
              <a:t>Observations</a:t>
            </a:r>
          </a:p>
        </p:txBody>
      </p:sp>
      <p:sp>
        <p:nvSpPr>
          <p:cNvPr id="8" name="Rectangle 7">
            <a:extLst>
              <a:ext uri="{FF2B5EF4-FFF2-40B4-BE49-F238E27FC236}">
                <a16:creationId xmlns:a16="http://schemas.microsoft.com/office/drawing/2014/main" id="{9BE84F7D-F19A-4970-8EF5-9403FF4E8EAB}"/>
              </a:ext>
            </a:extLst>
          </p:cNvPr>
          <p:cNvSpPr/>
          <p:nvPr/>
        </p:nvSpPr>
        <p:spPr>
          <a:xfrm>
            <a:off x="3520932" y="3182104"/>
            <a:ext cx="2340000" cy="572465"/>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a:solidFill>
                  <a:schemeClr val="tx1"/>
                </a:solidFill>
              </a:rPr>
              <a:t>Data-assimilation</a:t>
            </a:r>
          </a:p>
        </p:txBody>
      </p:sp>
      <p:sp>
        <p:nvSpPr>
          <p:cNvPr id="9" name="Rectangle 8">
            <a:extLst>
              <a:ext uri="{FF2B5EF4-FFF2-40B4-BE49-F238E27FC236}">
                <a16:creationId xmlns:a16="http://schemas.microsoft.com/office/drawing/2014/main" id="{D8A06069-30B0-4BD1-92A7-005030AD2391}"/>
              </a:ext>
            </a:extLst>
          </p:cNvPr>
          <p:cNvSpPr/>
          <p:nvPr/>
        </p:nvSpPr>
        <p:spPr>
          <a:xfrm>
            <a:off x="6570917" y="3181870"/>
            <a:ext cx="2340000" cy="572465"/>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a:solidFill>
                  <a:schemeClr val="tx1"/>
                </a:solidFill>
              </a:rPr>
              <a:t>Numerical weather forecasts</a:t>
            </a:r>
          </a:p>
        </p:txBody>
      </p:sp>
      <p:sp>
        <p:nvSpPr>
          <p:cNvPr id="10" name="Rectangle 9">
            <a:extLst>
              <a:ext uri="{FF2B5EF4-FFF2-40B4-BE49-F238E27FC236}">
                <a16:creationId xmlns:a16="http://schemas.microsoft.com/office/drawing/2014/main" id="{6DDD8908-1A0D-4681-81B4-99D673E46801}"/>
              </a:ext>
            </a:extLst>
          </p:cNvPr>
          <p:cNvSpPr/>
          <p:nvPr/>
        </p:nvSpPr>
        <p:spPr>
          <a:xfrm>
            <a:off x="9621779" y="3181870"/>
            <a:ext cx="2340000" cy="572465"/>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a:solidFill>
                  <a:schemeClr val="tx1"/>
                </a:solidFill>
              </a:rPr>
              <a:t>Post-processing and dissemination</a:t>
            </a:r>
          </a:p>
        </p:txBody>
      </p:sp>
      <p:cxnSp>
        <p:nvCxnSpPr>
          <p:cNvPr id="4" name="Straight Arrow Connector 3">
            <a:extLst>
              <a:ext uri="{FF2B5EF4-FFF2-40B4-BE49-F238E27FC236}">
                <a16:creationId xmlns:a16="http://schemas.microsoft.com/office/drawing/2014/main" id="{18AD7AAC-D895-4287-A5FC-52A5DB38D55D}"/>
              </a:ext>
            </a:extLst>
          </p:cNvPr>
          <p:cNvCxnSpPr>
            <a:cxnSpLocks/>
            <a:stCxn id="2" idx="3"/>
            <a:endCxn id="8" idx="1"/>
          </p:cNvCxnSpPr>
          <p:nvPr/>
        </p:nvCxnSpPr>
        <p:spPr>
          <a:xfrm flipV="1">
            <a:off x="2810947" y="3468337"/>
            <a:ext cx="709985" cy="234"/>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507F8F45-0AED-4891-BF69-9F56DBDED361}"/>
              </a:ext>
            </a:extLst>
          </p:cNvPr>
          <p:cNvCxnSpPr>
            <a:cxnSpLocks/>
            <a:stCxn id="8" idx="3"/>
            <a:endCxn id="9" idx="1"/>
          </p:cNvCxnSpPr>
          <p:nvPr/>
        </p:nvCxnSpPr>
        <p:spPr>
          <a:xfrm flipV="1">
            <a:off x="5860932" y="3468103"/>
            <a:ext cx="709985" cy="234"/>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EE527D54-DFD8-4DC0-A6B3-0FF8A80E8EF7}"/>
              </a:ext>
            </a:extLst>
          </p:cNvPr>
          <p:cNvCxnSpPr>
            <a:cxnSpLocks/>
            <a:stCxn id="9" idx="3"/>
            <a:endCxn id="10" idx="1"/>
          </p:cNvCxnSpPr>
          <p:nvPr/>
        </p:nvCxnSpPr>
        <p:spPr>
          <a:xfrm>
            <a:off x="8910917" y="3468103"/>
            <a:ext cx="710862" cy="0"/>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F3E0A0A4-8795-4D2F-8070-08723AA425E0}"/>
              </a:ext>
            </a:extLst>
          </p:cNvPr>
          <p:cNvSpPr txBox="1"/>
          <p:nvPr/>
        </p:nvSpPr>
        <p:spPr>
          <a:xfrm>
            <a:off x="3155601" y="4573890"/>
            <a:ext cx="2940228" cy="307777"/>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n-GB" sz="1400" dirty="0"/>
              <a:t>Bias correction and model learning</a:t>
            </a:r>
          </a:p>
        </p:txBody>
      </p:sp>
      <p:sp>
        <p:nvSpPr>
          <p:cNvPr id="27" name="TextBox 26">
            <a:extLst>
              <a:ext uri="{FF2B5EF4-FFF2-40B4-BE49-F238E27FC236}">
                <a16:creationId xmlns:a16="http://schemas.microsoft.com/office/drawing/2014/main" id="{20A1F5E0-A60A-4E14-A729-5EE2DAA057B8}"/>
              </a:ext>
            </a:extLst>
          </p:cNvPr>
          <p:cNvSpPr txBox="1"/>
          <p:nvPr/>
        </p:nvSpPr>
        <p:spPr>
          <a:xfrm>
            <a:off x="392788" y="4933890"/>
            <a:ext cx="2642070" cy="523220"/>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n-GB" sz="1400" dirty="0"/>
              <a:t>Use land surface observations </a:t>
            </a:r>
            <a:br>
              <a:rPr lang="en-GB" sz="1400" dirty="0"/>
            </a:br>
            <a:r>
              <a:rPr lang="en-GB" sz="1400" dirty="0"/>
              <a:t>and data assimilation</a:t>
            </a:r>
          </a:p>
        </p:txBody>
      </p:sp>
      <p:sp>
        <p:nvSpPr>
          <p:cNvPr id="39" name="TextBox 38">
            <a:extLst>
              <a:ext uri="{FF2B5EF4-FFF2-40B4-BE49-F238E27FC236}">
                <a16:creationId xmlns:a16="http://schemas.microsoft.com/office/drawing/2014/main" id="{F1C333C9-23A4-4060-8B21-37E449232EB8}"/>
              </a:ext>
            </a:extLst>
          </p:cNvPr>
          <p:cNvSpPr txBox="1"/>
          <p:nvPr/>
        </p:nvSpPr>
        <p:spPr>
          <a:xfrm>
            <a:off x="5856525" y="1477890"/>
            <a:ext cx="2452916" cy="307777"/>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1400" dirty="0"/>
              <a:t>Gravity wave drag emulation</a:t>
            </a:r>
          </a:p>
        </p:txBody>
      </p:sp>
      <p:sp>
        <p:nvSpPr>
          <p:cNvPr id="47" name="TextBox 46">
            <a:extLst>
              <a:ext uri="{FF2B5EF4-FFF2-40B4-BE49-F238E27FC236}">
                <a16:creationId xmlns:a16="http://schemas.microsoft.com/office/drawing/2014/main" id="{1F68AD29-C1A1-46D0-8FBF-E8D71CE5115B}"/>
              </a:ext>
            </a:extLst>
          </p:cNvPr>
          <p:cNvSpPr txBox="1"/>
          <p:nvPr/>
        </p:nvSpPr>
        <p:spPr>
          <a:xfrm>
            <a:off x="2247699" y="2413890"/>
            <a:ext cx="1766830" cy="307777"/>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1400" dirty="0"/>
              <a:t>Radiation emulation</a:t>
            </a:r>
          </a:p>
        </p:txBody>
      </p:sp>
      <p:sp>
        <p:nvSpPr>
          <p:cNvPr id="50" name="TextBox 49">
            <a:extLst>
              <a:ext uri="{FF2B5EF4-FFF2-40B4-BE49-F238E27FC236}">
                <a16:creationId xmlns:a16="http://schemas.microsoft.com/office/drawing/2014/main" id="{405B33EF-925B-46FF-9D98-BC524E6EFA30}"/>
              </a:ext>
            </a:extLst>
          </p:cNvPr>
          <p:cNvSpPr txBox="1"/>
          <p:nvPr/>
        </p:nvSpPr>
        <p:spPr>
          <a:xfrm>
            <a:off x="4262291" y="2413890"/>
            <a:ext cx="1689630" cy="307777"/>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1400" dirty="0"/>
              <a:t>ML preconditioning</a:t>
            </a:r>
          </a:p>
        </p:txBody>
      </p:sp>
      <p:sp>
        <p:nvSpPr>
          <p:cNvPr id="54" name="TextBox 53">
            <a:extLst>
              <a:ext uri="{FF2B5EF4-FFF2-40B4-BE49-F238E27FC236}">
                <a16:creationId xmlns:a16="http://schemas.microsoft.com/office/drawing/2014/main" id="{3797296B-EBB0-4F41-82C0-EE6EF29A0CA8}"/>
              </a:ext>
            </a:extLst>
          </p:cNvPr>
          <p:cNvSpPr txBox="1"/>
          <p:nvPr/>
        </p:nvSpPr>
        <p:spPr>
          <a:xfrm>
            <a:off x="8814662" y="1477890"/>
            <a:ext cx="3147117" cy="30777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1400" dirty="0" err="1"/>
              <a:t>ecPoint</a:t>
            </a:r>
            <a:r>
              <a:rPr lang="en-GB" sz="1400" dirty="0"/>
              <a:t> precipitation post-processing</a:t>
            </a:r>
          </a:p>
        </p:txBody>
      </p:sp>
      <p:sp>
        <p:nvSpPr>
          <p:cNvPr id="59" name="TextBox 58">
            <a:extLst>
              <a:ext uri="{FF2B5EF4-FFF2-40B4-BE49-F238E27FC236}">
                <a16:creationId xmlns:a16="http://schemas.microsoft.com/office/drawing/2014/main" id="{C8FA8733-5ADB-4A01-B904-460D77EE17F6}"/>
              </a:ext>
            </a:extLst>
          </p:cNvPr>
          <p:cNvSpPr txBox="1"/>
          <p:nvPr/>
        </p:nvSpPr>
        <p:spPr>
          <a:xfrm>
            <a:off x="9583299" y="5507137"/>
            <a:ext cx="2378480" cy="30777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1400" dirty="0"/>
              <a:t>Ensemble post-processing</a:t>
            </a:r>
          </a:p>
        </p:txBody>
      </p:sp>
      <p:sp>
        <p:nvSpPr>
          <p:cNvPr id="69" name="TextBox 68">
            <a:extLst>
              <a:ext uri="{FF2B5EF4-FFF2-40B4-BE49-F238E27FC236}">
                <a16:creationId xmlns:a16="http://schemas.microsoft.com/office/drawing/2014/main" id="{D81336B8-F7F9-4DA3-805C-0DE1F450C2B8}"/>
              </a:ext>
            </a:extLst>
          </p:cNvPr>
          <p:cNvSpPr txBox="1"/>
          <p:nvPr/>
        </p:nvSpPr>
        <p:spPr>
          <a:xfrm>
            <a:off x="6972694" y="1837890"/>
            <a:ext cx="2452916" cy="52322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1400" dirty="0"/>
              <a:t>Pollution anomaly detection </a:t>
            </a:r>
            <a:br>
              <a:rPr lang="en-GB" sz="1400" dirty="0"/>
            </a:br>
            <a:r>
              <a:rPr lang="en-GB" sz="1400" dirty="0"/>
              <a:t>and pollution downscaling</a:t>
            </a:r>
          </a:p>
        </p:txBody>
      </p:sp>
      <p:sp>
        <p:nvSpPr>
          <p:cNvPr id="90" name="TextBox 89">
            <a:extLst>
              <a:ext uri="{FF2B5EF4-FFF2-40B4-BE49-F238E27FC236}">
                <a16:creationId xmlns:a16="http://schemas.microsoft.com/office/drawing/2014/main" id="{FFA09F12-7262-44F5-AD55-263EAE88124A}"/>
              </a:ext>
            </a:extLst>
          </p:cNvPr>
          <p:cNvSpPr txBox="1"/>
          <p:nvPr/>
        </p:nvSpPr>
        <p:spPr>
          <a:xfrm>
            <a:off x="9755726" y="4573890"/>
            <a:ext cx="2206053" cy="307777"/>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GB" sz="1400" dirty="0"/>
              <a:t>Precipitation downscaling</a:t>
            </a:r>
          </a:p>
        </p:txBody>
      </p:sp>
      <p:sp>
        <p:nvSpPr>
          <p:cNvPr id="37" name="TextBox 36">
            <a:extLst>
              <a:ext uri="{FF2B5EF4-FFF2-40B4-BE49-F238E27FC236}">
                <a16:creationId xmlns:a16="http://schemas.microsoft.com/office/drawing/2014/main" id="{62D0802E-18E5-4932-BDF1-EF2E7A2B0AD0}"/>
              </a:ext>
            </a:extLst>
          </p:cNvPr>
          <p:cNvSpPr txBox="1"/>
          <p:nvPr/>
        </p:nvSpPr>
        <p:spPr>
          <a:xfrm>
            <a:off x="376623" y="2413890"/>
            <a:ext cx="1657826"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1400" dirty="0"/>
              <a:t>Anomaly detection</a:t>
            </a:r>
          </a:p>
        </p:txBody>
      </p:sp>
      <p:sp>
        <p:nvSpPr>
          <p:cNvPr id="42" name="TextBox 41">
            <a:extLst>
              <a:ext uri="{FF2B5EF4-FFF2-40B4-BE49-F238E27FC236}">
                <a16:creationId xmlns:a16="http://schemas.microsoft.com/office/drawing/2014/main" id="{45413CFC-2BAE-49E2-938D-AF0B01AEF162}"/>
              </a:ext>
            </a:extLst>
          </p:cNvPr>
          <p:cNvSpPr txBox="1"/>
          <p:nvPr/>
        </p:nvSpPr>
        <p:spPr>
          <a:xfrm>
            <a:off x="376623" y="1837890"/>
            <a:ext cx="1617751"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1400" dirty="0"/>
              <a:t>Automated quality</a:t>
            </a:r>
          </a:p>
          <a:p>
            <a:r>
              <a:rPr lang="en-GB" sz="1400" dirty="0"/>
              <a:t>control of analysis</a:t>
            </a:r>
          </a:p>
        </p:txBody>
      </p:sp>
      <p:sp>
        <p:nvSpPr>
          <p:cNvPr id="46" name="TextBox 45">
            <a:extLst>
              <a:ext uri="{FF2B5EF4-FFF2-40B4-BE49-F238E27FC236}">
                <a16:creationId xmlns:a16="http://schemas.microsoft.com/office/drawing/2014/main" id="{650B3672-76B8-42F9-B211-E1B286CAEAB8}"/>
              </a:ext>
            </a:extLst>
          </p:cNvPr>
          <p:cNvSpPr txBox="1"/>
          <p:nvPr/>
        </p:nvSpPr>
        <p:spPr>
          <a:xfrm>
            <a:off x="392788" y="5509890"/>
            <a:ext cx="5884944" cy="307777"/>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n-GB" sz="1400" dirty="0"/>
              <a:t>Mapping of non-Gaussian to Gaussian distributions for data assimilation</a:t>
            </a:r>
          </a:p>
        </p:txBody>
      </p:sp>
      <p:sp>
        <p:nvSpPr>
          <p:cNvPr id="52" name="TextBox 51">
            <a:extLst>
              <a:ext uri="{FF2B5EF4-FFF2-40B4-BE49-F238E27FC236}">
                <a16:creationId xmlns:a16="http://schemas.microsoft.com/office/drawing/2014/main" id="{9767C189-0113-451B-A7D0-7CEE4CA36DDD}"/>
              </a:ext>
            </a:extLst>
          </p:cNvPr>
          <p:cNvSpPr txBox="1"/>
          <p:nvPr/>
        </p:nvSpPr>
        <p:spPr>
          <a:xfrm>
            <a:off x="6212224" y="2413890"/>
            <a:ext cx="2880819"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1400" dirty="0"/>
              <a:t>Learn forecasts from observations</a:t>
            </a:r>
          </a:p>
        </p:txBody>
      </p:sp>
      <p:sp>
        <p:nvSpPr>
          <p:cNvPr id="53" name="TextBox 52">
            <a:extLst>
              <a:ext uri="{FF2B5EF4-FFF2-40B4-BE49-F238E27FC236}">
                <a16:creationId xmlns:a16="http://schemas.microsoft.com/office/drawing/2014/main" id="{1C9D7BBA-C4F9-4F33-8F2E-BFE2A428F2CC}"/>
              </a:ext>
            </a:extLst>
          </p:cNvPr>
          <p:cNvSpPr txBox="1"/>
          <p:nvPr/>
        </p:nvSpPr>
        <p:spPr>
          <a:xfrm>
            <a:off x="3387044" y="4933890"/>
            <a:ext cx="2523448" cy="523220"/>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n-GB" sz="1400" dirty="0"/>
              <a:t>Bias correction and gap filling</a:t>
            </a:r>
            <a:br>
              <a:rPr lang="en-GB" sz="1400" dirty="0"/>
            </a:br>
            <a:r>
              <a:rPr lang="en-GB" sz="1400" dirty="0"/>
              <a:t>for aerosol observations</a:t>
            </a:r>
          </a:p>
        </p:txBody>
      </p:sp>
      <p:sp>
        <p:nvSpPr>
          <p:cNvPr id="57" name="TextBox 56">
            <a:extLst>
              <a:ext uri="{FF2B5EF4-FFF2-40B4-BE49-F238E27FC236}">
                <a16:creationId xmlns:a16="http://schemas.microsoft.com/office/drawing/2014/main" id="{A8666E48-3F27-47AB-80BF-E7AFA06E8D13}"/>
              </a:ext>
            </a:extLst>
          </p:cNvPr>
          <p:cNvSpPr txBox="1"/>
          <p:nvPr/>
        </p:nvSpPr>
        <p:spPr>
          <a:xfrm>
            <a:off x="376623" y="4573890"/>
            <a:ext cx="2492221" cy="307777"/>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n-GB" sz="1400" dirty="0"/>
              <a:t>ML preconditioning for 4DVar</a:t>
            </a:r>
          </a:p>
        </p:txBody>
      </p:sp>
      <p:sp>
        <p:nvSpPr>
          <p:cNvPr id="61" name="TextBox 60">
            <a:extLst>
              <a:ext uri="{FF2B5EF4-FFF2-40B4-BE49-F238E27FC236}">
                <a16:creationId xmlns:a16="http://schemas.microsoft.com/office/drawing/2014/main" id="{31B4796B-27A3-4F7E-AEE2-45A67CA68BB9}"/>
              </a:ext>
            </a:extLst>
          </p:cNvPr>
          <p:cNvSpPr txBox="1"/>
          <p:nvPr/>
        </p:nvSpPr>
        <p:spPr>
          <a:xfrm>
            <a:off x="376623" y="1477890"/>
            <a:ext cx="4572085" cy="307777"/>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1400" dirty="0"/>
              <a:t>Hydrology models and identification of human influence</a:t>
            </a:r>
          </a:p>
        </p:txBody>
      </p:sp>
      <p:sp>
        <p:nvSpPr>
          <p:cNvPr id="62" name="TextBox 61">
            <a:extLst>
              <a:ext uri="{FF2B5EF4-FFF2-40B4-BE49-F238E27FC236}">
                <a16:creationId xmlns:a16="http://schemas.microsoft.com/office/drawing/2014/main" id="{6FD2292F-8C3F-4DB2-AEAE-A221D629BC47}"/>
              </a:ext>
            </a:extLst>
          </p:cNvPr>
          <p:cNvSpPr txBox="1"/>
          <p:nvPr/>
        </p:nvSpPr>
        <p:spPr>
          <a:xfrm>
            <a:off x="2028527" y="1837890"/>
            <a:ext cx="2787272"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1400" dirty="0"/>
              <a:t>Clustering and categorisation for predictability and model errors</a:t>
            </a:r>
          </a:p>
        </p:txBody>
      </p:sp>
      <p:sp>
        <p:nvSpPr>
          <p:cNvPr id="63" name="TextBox 62">
            <a:extLst>
              <a:ext uri="{FF2B5EF4-FFF2-40B4-BE49-F238E27FC236}">
                <a16:creationId xmlns:a16="http://schemas.microsoft.com/office/drawing/2014/main" id="{900EEFE3-589D-4C86-BB43-D4CDE86602E7}"/>
              </a:ext>
            </a:extLst>
          </p:cNvPr>
          <p:cNvSpPr txBox="1"/>
          <p:nvPr/>
        </p:nvSpPr>
        <p:spPr>
          <a:xfrm>
            <a:off x="9340805" y="2413890"/>
            <a:ext cx="2620974" cy="307777"/>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GB" sz="1400" dirty="0"/>
              <a:t>Feature detection (TC and AR)</a:t>
            </a:r>
          </a:p>
        </p:txBody>
      </p:sp>
      <p:sp>
        <p:nvSpPr>
          <p:cNvPr id="64" name="TextBox 63">
            <a:extLst>
              <a:ext uri="{FF2B5EF4-FFF2-40B4-BE49-F238E27FC236}">
                <a16:creationId xmlns:a16="http://schemas.microsoft.com/office/drawing/2014/main" id="{3DDB96B8-2D37-4CEE-AD6B-33A3E9F21332}"/>
              </a:ext>
            </a:extLst>
          </p:cNvPr>
          <p:cNvSpPr txBox="1"/>
          <p:nvPr/>
        </p:nvSpPr>
        <p:spPr>
          <a:xfrm>
            <a:off x="4860541" y="1837890"/>
            <a:ext cx="2055371" cy="52322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1400" dirty="0"/>
              <a:t>Hybrid ML/conventional</a:t>
            </a:r>
            <a:br>
              <a:rPr lang="en-GB" sz="1400" dirty="0"/>
            </a:br>
            <a:r>
              <a:rPr lang="en-GB" sz="1400" dirty="0"/>
              <a:t> land-surface models</a:t>
            </a:r>
          </a:p>
        </p:txBody>
      </p:sp>
      <p:sp>
        <p:nvSpPr>
          <p:cNvPr id="65" name="TextBox 64">
            <a:extLst>
              <a:ext uri="{FF2B5EF4-FFF2-40B4-BE49-F238E27FC236}">
                <a16:creationId xmlns:a16="http://schemas.microsoft.com/office/drawing/2014/main" id="{9D07E826-44CD-4283-997B-27F2D570AE1D}"/>
              </a:ext>
            </a:extLst>
          </p:cNvPr>
          <p:cNvSpPr txBox="1"/>
          <p:nvPr/>
        </p:nvSpPr>
        <p:spPr>
          <a:xfrm>
            <a:off x="9304605" y="4933890"/>
            <a:ext cx="2661306" cy="523220"/>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GB" sz="1400" dirty="0"/>
              <a:t>Fuse observations and</a:t>
            </a:r>
            <a:br>
              <a:rPr lang="en-GB" sz="1400" dirty="0"/>
            </a:br>
            <a:r>
              <a:rPr lang="en-GB" sz="1400" dirty="0"/>
              <a:t>predictions for sea ice products</a:t>
            </a:r>
          </a:p>
        </p:txBody>
      </p:sp>
      <p:sp>
        <p:nvSpPr>
          <p:cNvPr id="66" name="TextBox 65">
            <a:extLst>
              <a:ext uri="{FF2B5EF4-FFF2-40B4-BE49-F238E27FC236}">
                <a16:creationId xmlns:a16="http://schemas.microsoft.com/office/drawing/2014/main" id="{6E5A985B-6DA6-4C65-ACF8-4408E2131558}"/>
              </a:ext>
            </a:extLst>
          </p:cNvPr>
          <p:cNvSpPr txBox="1"/>
          <p:nvPr/>
        </p:nvSpPr>
        <p:spPr>
          <a:xfrm>
            <a:off x="9489627" y="1837890"/>
            <a:ext cx="2472152" cy="523220"/>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GB" sz="1400" dirty="0"/>
              <a:t>Post-processing for extreme </a:t>
            </a:r>
            <a:br>
              <a:rPr lang="en-GB" sz="1400" dirty="0"/>
            </a:br>
            <a:r>
              <a:rPr lang="en-GB" sz="1400" dirty="0"/>
              <a:t>predictions in Copernicus</a:t>
            </a:r>
          </a:p>
        </p:txBody>
      </p:sp>
      <p:sp>
        <p:nvSpPr>
          <p:cNvPr id="67" name="TextBox 66">
            <a:extLst>
              <a:ext uri="{FF2B5EF4-FFF2-40B4-BE49-F238E27FC236}">
                <a16:creationId xmlns:a16="http://schemas.microsoft.com/office/drawing/2014/main" id="{4C1F172C-E7E2-444E-87F8-5C5899B82DEB}"/>
              </a:ext>
            </a:extLst>
          </p:cNvPr>
          <p:cNvSpPr txBox="1"/>
          <p:nvPr/>
        </p:nvSpPr>
        <p:spPr>
          <a:xfrm>
            <a:off x="6251298" y="4933890"/>
            <a:ext cx="2752677" cy="523220"/>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1400" dirty="0"/>
              <a:t>Anomaly detection and workflow</a:t>
            </a:r>
            <a:br>
              <a:rPr lang="en-GB" sz="1400" dirty="0"/>
            </a:br>
            <a:r>
              <a:rPr lang="en-GB" sz="1400" dirty="0"/>
              <a:t>for IT infrastructure</a:t>
            </a:r>
          </a:p>
        </p:txBody>
      </p:sp>
      <p:sp>
        <p:nvSpPr>
          <p:cNvPr id="68" name="TextBox 67">
            <a:extLst>
              <a:ext uri="{FF2B5EF4-FFF2-40B4-BE49-F238E27FC236}">
                <a16:creationId xmlns:a16="http://schemas.microsoft.com/office/drawing/2014/main" id="{7FAD50F1-D8D9-41A8-A990-DBB887591FC9}"/>
              </a:ext>
            </a:extLst>
          </p:cNvPr>
          <p:cNvSpPr txBox="1"/>
          <p:nvPr/>
        </p:nvSpPr>
        <p:spPr>
          <a:xfrm>
            <a:off x="6391044" y="4573890"/>
            <a:ext cx="1896673" cy="307777"/>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1400" dirty="0"/>
              <a:t>Optimise data access</a:t>
            </a:r>
          </a:p>
        </p:txBody>
      </p:sp>
      <p:sp>
        <p:nvSpPr>
          <p:cNvPr id="70" name="TextBox 69">
            <a:extLst>
              <a:ext uri="{FF2B5EF4-FFF2-40B4-BE49-F238E27FC236}">
                <a16:creationId xmlns:a16="http://schemas.microsoft.com/office/drawing/2014/main" id="{0D5FE150-C638-4876-B47C-824B23709C9A}"/>
              </a:ext>
            </a:extLst>
          </p:cNvPr>
          <p:cNvSpPr txBox="1"/>
          <p:nvPr/>
        </p:nvSpPr>
        <p:spPr>
          <a:xfrm>
            <a:off x="6813926" y="5509890"/>
            <a:ext cx="2186817" cy="307777"/>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1400" dirty="0"/>
              <a:t>Optimise chillers for HPC</a:t>
            </a:r>
          </a:p>
        </p:txBody>
      </p:sp>
      <p:sp>
        <p:nvSpPr>
          <p:cNvPr id="71" name="TextBox 70">
            <a:extLst>
              <a:ext uri="{FF2B5EF4-FFF2-40B4-BE49-F238E27FC236}">
                <a16:creationId xmlns:a16="http://schemas.microsoft.com/office/drawing/2014/main" id="{081611B5-5443-4D49-8DAE-04DE8FA884E9}"/>
              </a:ext>
            </a:extLst>
          </p:cNvPr>
          <p:cNvSpPr txBox="1"/>
          <p:nvPr/>
        </p:nvSpPr>
        <p:spPr>
          <a:xfrm>
            <a:off x="8534802" y="4573890"/>
            <a:ext cx="990977" cy="307777"/>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1400" dirty="0" err="1"/>
              <a:t>CliMetLab</a:t>
            </a:r>
            <a:endParaRPr lang="en-GB" sz="1400" dirty="0"/>
          </a:p>
        </p:txBody>
      </p:sp>
      <p:cxnSp>
        <p:nvCxnSpPr>
          <p:cNvPr id="72" name="Straight Arrow Connector 71">
            <a:extLst>
              <a:ext uri="{FF2B5EF4-FFF2-40B4-BE49-F238E27FC236}">
                <a16:creationId xmlns:a16="http://schemas.microsoft.com/office/drawing/2014/main" id="{BEB5B693-50F2-4F2D-A663-9AB701107308}"/>
              </a:ext>
            </a:extLst>
          </p:cNvPr>
          <p:cNvCxnSpPr>
            <a:cxnSpLocks/>
          </p:cNvCxnSpPr>
          <p:nvPr/>
        </p:nvCxnSpPr>
        <p:spPr>
          <a:xfrm flipV="1">
            <a:off x="9853090" y="4150890"/>
            <a:ext cx="2146933" cy="234"/>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3" name="Straight Arrow Connector 72">
            <a:extLst>
              <a:ext uri="{FF2B5EF4-FFF2-40B4-BE49-F238E27FC236}">
                <a16:creationId xmlns:a16="http://schemas.microsoft.com/office/drawing/2014/main" id="{D0A75B7D-E478-4BDD-8216-9A2EED53E9E4}"/>
              </a:ext>
            </a:extLst>
          </p:cNvPr>
          <p:cNvCxnSpPr>
            <a:cxnSpLocks/>
          </p:cNvCxnSpPr>
          <p:nvPr/>
        </p:nvCxnSpPr>
        <p:spPr>
          <a:xfrm flipH="1">
            <a:off x="392788" y="4150890"/>
            <a:ext cx="2193266" cy="15902"/>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E9D85C8A-BF99-4E36-A78C-88308504CE71}"/>
              </a:ext>
            </a:extLst>
          </p:cNvPr>
          <p:cNvSpPr txBox="1"/>
          <p:nvPr/>
        </p:nvSpPr>
        <p:spPr>
          <a:xfrm>
            <a:off x="277207" y="123926"/>
            <a:ext cx="11914793" cy="523220"/>
          </a:xfrm>
          <a:prstGeom prst="rect">
            <a:avLst/>
          </a:prstGeom>
          <a:noFill/>
        </p:spPr>
        <p:txBody>
          <a:bodyPr wrap="square" rtlCol="0">
            <a:spAutoFit/>
          </a:bodyPr>
          <a:lstStyle/>
          <a:p>
            <a:r>
              <a:rPr lang="en-GB" sz="2800" dirty="0">
                <a:solidFill>
                  <a:schemeClr val="accent1">
                    <a:lumMod val="50000"/>
                  </a:schemeClr>
                </a:solidFill>
                <a:latin typeface="Helevtica"/>
                <a:ea typeface="+mj-ea"/>
                <a:cs typeface="+mj-cs"/>
              </a:rPr>
              <a:t>Machine learning applications at ECMWF</a:t>
            </a:r>
          </a:p>
        </p:txBody>
      </p:sp>
      <p:sp>
        <p:nvSpPr>
          <p:cNvPr id="38" name="TextBox 37">
            <a:extLst>
              <a:ext uri="{FF2B5EF4-FFF2-40B4-BE49-F238E27FC236}">
                <a16:creationId xmlns:a16="http://schemas.microsoft.com/office/drawing/2014/main" id="{57824D46-2038-40AA-A1DC-2A2C076E85FE}"/>
              </a:ext>
            </a:extLst>
          </p:cNvPr>
          <p:cNvSpPr txBox="1"/>
          <p:nvPr/>
        </p:nvSpPr>
        <p:spPr>
          <a:xfrm>
            <a:off x="277207" y="6324391"/>
            <a:ext cx="7325682" cy="369332"/>
          </a:xfrm>
          <a:prstGeom prst="rect">
            <a:avLst/>
          </a:prstGeom>
          <a:noFill/>
        </p:spPr>
        <p:txBody>
          <a:bodyPr wrap="square" rtlCol="0">
            <a:spAutoFit/>
          </a:bodyPr>
          <a:lstStyle/>
          <a:p>
            <a:r>
              <a:rPr lang="en-GB" dirty="0"/>
              <a:t>I will provide detail on some of these boxes in the following.</a:t>
            </a:r>
          </a:p>
        </p:txBody>
      </p:sp>
    </p:spTree>
    <p:extLst>
      <p:ext uri="{BB962C8B-B14F-4D97-AF65-F5344CB8AC3E}">
        <p14:creationId xmlns:p14="http://schemas.microsoft.com/office/powerpoint/2010/main" val="3478759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7" grpId="0" animBg="1"/>
      <p:bldP spid="39" grpId="0" animBg="1"/>
      <p:bldP spid="47" grpId="0" animBg="1"/>
      <p:bldP spid="50" grpId="0" animBg="1"/>
      <p:bldP spid="54" grpId="0" animBg="1"/>
      <p:bldP spid="59" grpId="0" animBg="1"/>
      <p:bldP spid="69" grpId="0" animBg="1"/>
      <p:bldP spid="90" grpId="0" animBg="1"/>
      <p:bldP spid="37" grpId="0" animBg="1"/>
      <p:bldP spid="42" grpId="0" animBg="1"/>
      <p:bldP spid="46" grpId="0" animBg="1"/>
      <p:bldP spid="52" grpId="0" animBg="1"/>
      <p:bldP spid="53" grpId="0" animBg="1"/>
      <p:bldP spid="57" grpId="0" animBg="1"/>
      <p:bldP spid="61" grpId="0" animBg="1"/>
      <p:bldP spid="62" grpId="0" animBg="1"/>
      <p:bldP spid="63" grpId="0" animBg="1"/>
      <p:bldP spid="64" grpId="0" animBg="1"/>
      <p:bldP spid="65" grpId="0" animBg="1"/>
      <p:bldP spid="66" grpId="0" animBg="1"/>
      <p:bldP spid="67" grpId="0" animBg="1"/>
      <p:bldP spid="68" grpId="0" animBg="1"/>
      <p:bldP spid="70" grpId="0" animBg="1"/>
      <p:bldP spid="71" grpId="0" animBg="1"/>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FF64977-90C7-42BE-A6E6-43FC79727C39}"/>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7604370" y="657355"/>
            <a:ext cx="4534831" cy="2771645"/>
          </a:xfrm>
          <a:prstGeom prst="rect">
            <a:avLst/>
          </a:prstGeom>
        </p:spPr>
      </p:pic>
      <p:sp>
        <p:nvSpPr>
          <p:cNvPr id="21" name="TextBox 20">
            <a:extLst>
              <a:ext uri="{FF2B5EF4-FFF2-40B4-BE49-F238E27FC236}">
                <a16:creationId xmlns:a16="http://schemas.microsoft.com/office/drawing/2014/main" id="{8665CF16-0629-491B-8C77-2C389ACC85F2}"/>
              </a:ext>
            </a:extLst>
          </p:cNvPr>
          <p:cNvSpPr txBox="1"/>
          <p:nvPr/>
        </p:nvSpPr>
        <p:spPr>
          <a:xfrm>
            <a:off x="138603" y="23648"/>
            <a:ext cx="11914793" cy="461665"/>
          </a:xfrm>
          <a:prstGeom prst="rect">
            <a:avLst/>
          </a:prstGeom>
          <a:noFill/>
        </p:spPr>
        <p:txBody>
          <a:bodyPr wrap="square" rtlCol="0">
            <a:spAutoFit/>
          </a:bodyPr>
          <a:lstStyle/>
          <a:p>
            <a:r>
              <a:rPr lang="en-GB" sz="2400" dirty="0">
                <a:solidFill>
                  <a:schemeClr val="accent1">
                    <a:lumMod val="50000"/>
                  </a:schemeClr>
                </a:solidFill>
                <a:latin typeface="Helevtica"/>
                <a:ea typeface="+mj-ea"/>
                <a:cs typeface="+mj-cs"/>
              </a:rPr>
              <a:t>Data assimilation: Bias-correct the forecast model in 4DVar data assimilation</a:t>
            </a:r>
          </a:p>
        </p:txBody>
      </p:sp>
      <p:sp>
        <p:nvSpPr>
          <p:cNvPr id="5" name="TextBox 4">
            <a:extLst>
              <a:ext uri="{FF2B5EF4-FFF2-40B4-BE49-F238E27FC236}">
                <a16:creationId xmlns:a16="http://schemas.microsoft.com/office/drawing/2014/main" id="{35E5B16E-2258-41AA-94EF-012F4EBE3374}"/>
              </a:ext>
            </a:extLst>
          </p:cNvPr>
          <p:cNvSpPr txBox="1"/>
          <p:nvPr/>
        </p:nvSpPr>
        <p:spPr>
          <a:xfrm>
            <a:off x="278688" y="533191"/>
            <a:ext cx="7325682" cy="5909310"/>
          </a:xfrm>
          <a:prstGeom prst="rect">
            <a:avLst/>
          </a:prstGeom>
          <a:noFill/>
        </p:spPr>
        <p:txBody>
          <a:bodyPr wrap="square" rtlCol="0">
            <a:spAutoFit/>
          </a:bodyPr>
          <a:lstStyle/>
          <a:p>
            <a:pPr marL="285750" indent="-285750">
              <a:buFont typeface="Arial" panose="020B0604020202020204" pitchFamily="34" charset="0"/>
              <a:buChar char="•"/>
            </a:pPr>
            <a:r>
              <a:rPr lang="en-GB" dirty="0"/>
              <a:t>Data-assimilation blends observations and the forecast model to generate initial conditions for weather predictions</a:t>
            </a:r>
          </a:p>
          <a:p>
            <a:pPr marL="285750" indent="-285750">
              <a:buFont typeface="Arial" panose="020B0604020202020204" pitchFamily="34" charset="0"/>
              <a:buChar char="•"/>
            </a:pPr>
            <a:r>
              <a:rPr lang="en-GB" dirty="0"/>
              <a:t>During data-assimilation the model trajectory is “synchronised” with observations for the same weather regimes</a:t>
            </a:r>
          </a:p>
          <a:p>
            <a:pPr marL="285750" indent="-285750">
              <a:buFont typeface="Arial" panose="020B0604020202020204" pitchFamily="34" charset="0"/>
              <a:buChar char="•"/>
            </a:pPr>
            <a:r>
              <a:rPr lang="en-GB" dirty="0"/>
              <a:t>It is possible to learn model error when comparing the model with (trustworthy) observations</a:t>
            </a:r>
          </a:p>
          <a:p>
            <a:pPr marL="285750" indent="-285750">
              <a:buFont typeface="Arial" panose="020B0604020202020204" pitchFamily="34" charset="0"/>
              <a:buChar char="•"/>
            </a:pPr>
            <a:endParaRPr lang="en-GB" dirty="0"/>
          </a:p>
          <a:p>
            <a:r>
              <a:rPr lang="en-GB" b="1" dirty="0"/>
              <a:t>Two approaches:</a:t>
            </a:r>
          </a:p>
          <a:p>
            <a:pPr marL="285750" indent="-285750">
              <a:buFont typeface="Arial" panose="020B0604020202020204" pitchFamily="34" charset="0"/>
              <a:buChar char="•"/>
            </a:pPr>
            <a:r>
              <a:rPr lang="en-GB" dirty="0"/>
              <a:t>Learn model error within the 4DVar data-assimilation framework for “weak-constraint 4D-Var”</a:t>
            </a:r>
          </a:p>
          <a:p>
            <a:pPr marL="285750" indent="-285750">
              <a:buFont typeface="Arial" panose="020B0604020202020204" pitchFamily="34" charset="0"/>
              <a:buChar char="•"/>
            </a:pPr>
            <a:r>
              <a:rPr lang="en-GB" dirty="0"/>
              <a:t>Learn model error from a direct comparison of the model trajectory to observations or analysis increments using deep learning</a:t>
            </a:r>
            <a:br>
              <a:rPr lang="en-GB" dirty="0"/>
            </a:br>
            <a:r>
              <a:rPr lang="en-GB" dirty="0"/>
              <a:t>(column-based or three-dimensional)</a:t>
            </a:r>
          </a:p>
          <a:p>
            <a:pPr marL="285750" indent="-285750">
              <a:buFont typeface="Arial" panose="020B0604020202020204" pitchFamily="34" charset="0"/>
              <a:buChar char="•"/>
            </a:pPr>
            <a:endParaRPr lang="en-GB" dirty="0"/>
          </a:p>
          <a:p>
            <a:r>
              <a:rPr lang="en-GB" b="1" dirty="0"/>
              <a:t>Benefit:</a:t>
            </a:r>
          </a:p>
          <a:p>
            <a:r>
              <a:rPr lang="en-GB" dirty="0"/>
              <a:t>When the bias is learned, it can be used to:</a:t>
            </a:r>
          </a:p>
          <a:p>
            <a:pPr marL="285750" indent="-285750">
              <a:buFont typeface="Arial" panose="020B0604020202020204" pitchFamily="34" charset="0"/>
              <a:buChar char="•"/>
            </a:pPr>
            <a:r>
              <a:rPr lang="en-GB" dirty="0"/>
              <a:t>Correct for the bias during data-assimilation </a:t>
            </a:r>
            <a:br>
              <a:rPr lang="en-GB" dirty="0"/>
            </a:br>
            <a:r>
              <a:rPr lang="en-GB" dirty="0"/>
              <a:t>to improve initial conditions</a:t>
            </a:r>
          </a:p>
          <a:p>
            <a:pPr marL="285750" indent="-285750">
              <a:buFont typeface="Arial" panose="020B0604020202020204" pitchFamily="34" charset="0"/>
              <a:buChar char="•"/>
            </a:pPr>
            <a:r>
              <a:rPr lang="en-GB" dirty="0"/>
              <a:t>Correct for the bias in forecast simulations </a:t>
            </a:r>
            <a:br>
              <a:rPr lang="en-GB" dirty="0"/>
            </a:br>
            <a:r>
              <a:rPr lang="en-GB" dirty="0"/>
              <a:t>to improve predictions (discussed controversially)</a:t>
            </a:r>
          </a:p>
          <a:p>
            <a:pPr marL="285750" indent="-285750">
              <a:buFont typeface="Arial" panose="020B0604020202020204" pitchFamily="34" charset="0"/>
              <a:buChar char="•"/>
            </a:pPr>
            <a:r>
              <a:rPr lang="en-GB" dirty="0"/>
              <a:t>Understand model deficiencies</a:t>
            </a:r>
          </a:p>
        </p:txBody>
      </p:sp>
      <p:sp>
        <p:nvSpPr>
          <p:cNvPr id="14" name="TextBox 13">
            <a:extLst>
              <a:ext uri="{FF2B5EF4-FFF2-40B4-BE49-F238E27FC236}">
                <a16:creationId xmlns:a16="http://schemas.microsoft.com/office/drawing/2014/main" id="{4145EFC0-BFC9-444D-B9CD-254C92A7A0D7}"/>
              </a:ext>
            </a:extLst>
          </p:cNvPr>
          <p:cNvSpPr txBox="1"/>
          <p:nvPr/>
        </p:nvSpPr>
        <p:spPr>
          <a:xfrm>
            <a:off x="2684155" y="6581001"/>
            <a:ext cx="9507845" cy="276999"/>
          </a:xfrm>
          <a:prstGeom prst="rect">
            <a:avLst/>
          </a:prstGeom>
          <a:noFill/>
        </p:spPr>
        <p:txBody>
          <a:bodyPr wrap="square" rtlCol="0">
            <a:spAutoFit/>
          </a:bodyPr>
          <a:lstStyle/>
          <a:p>
            <a:pPr algn="r"/>
            <a:r>
              <a:rPr lang="en-GB" sz="1200" b="1" dirty="0"/>
              <a:t>Patrick </a:t>
            </a:r>
            <a:r>
              <a:rPr lang="en-GB" sz="1200" b="1" dirty="0" err="1"/>
              <a:t>Laloyaux</a:t>
            </a:r>
            <a:r>
              <a:rPr lang="en-GB" sz="1200" b="1" dirty="0"/>
              <a:t>, Massimo </a:t>
            </a:r>
            <a:r>
              <a:rPr lang="en-GB" sz="1200" b="1" dirty="0" err="1"/>
              <a:t>Bonavita</a:t>
            </a:r>
            <a:r>
              <a:rPr lang="en-GB" sz="1200" b="1" dirty="0"/>
              <a:t> </a:t>
            </a:r>
            <a:r>
              <a:rPr lang="en-GB" sz="1200" dirty="0"/>
              <a:t>and Peter Dueben @ ECMWF + Thorsten </a:t>
            </a:r>
            <a:r>
              <a:rPr lang="en-GB" sz="1200" dirty="0" err="1"/>
              <a:t>Kurth</a:t>
            </a:r>
            <a:r>
              <a:rPr lang="en-GB" sz="1200" dirty="0"/>
              <a:t> and David Matthew Hall @ NVIDIA</a:t>
            </a:r>
          </a:p>
        </p:txBody>
      </p:sp>
      <p:pic>
        <p:nvPicPr>
          <p:cNvPr id="7" name="Image 5">
            <a:extLst>
              <a:ext uri="{FF2B5EF4-FFF2-40B4-BE49-F238E27FC236}">
                <a16:creationId xmlns:a16="http://schemas.microsoft.com/office/drawing/2014/main" id="{DE3DCC19-5D45-4C61-9AAB-50EEB97F54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4327" y="4497360"/>
            <a:ext cx="6398111" cy="2083641"/>
          </a:xfrm>
          <a:prstGeom prst="rect">
            <a:avLst/>
          </a:prstGeom>
        </p:spPr>
      </p:pic>
      <p:sp>
        <p:nvSpPr>
          <p:cNvPr id="8" name="ZoneTexte 6">
            <a:extLst>
              <a:ext uri="{FF2B5EF4-FFF2-40B4-BE49-F238E27FC236}">
                <a16:creationId xmlns:a16="http://schemas.microsoft.com/office/drawing/2014/main" id="{2F0C8779-C77C-44AC-9F5D-5AD7BB2C3BF6}"/>
              </a:ext>
            </a:extLst>
          </p:cNvPr>
          <p:cNvSpPr txBox="1"/>
          <p:nvPr/>
        </p:nvSpPr>
        <p:spPr>
          <a:xfrm>
            <a:off x="6246321" y="4231187"/>
            <a:ext cx="2383511"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600" dirty="0"/>
              <a:t>Background departure</a:t>
            </a:r>
          </a:p>
        </p:txBody>
      </p:sp>
      <p:sp>
        <p:nvSpPr>
          <p:cNvPr id="9" name="ZoneTexte 18">
            <a:extLst>
              <a:ext uri="{FF2B5EF4-FFF2-40B4-BE49-F238E27FC236}">
                <a16:creationId xmlns:a16="http://schemas.microsoft.com/office/drawing/2014/main" id="{46214828-7F0D-46D6-9938-A1D3746F9716}"/>
              </a:ext>
            </a:extLst>
          </p:cNvPr>
          <p:cNvSpPr txBox="1"/>
          <p:nvPr/>
        </p:nvSpPr>
        <p:spPr>
          <a:xfrm>
            <a:off x="9053382" y="4231187"/>
            <a:ext cx="3138618"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600" dirty="0"/>
              <a:t>Estimation from Neural Network</a:t>
            </a:r>
          </a:p>
        </p:txBody>
      </p:sp>
    </p:spTree>
    <p:custDataLst>
      <p:tags r:id="rId1"/>
    </p:custDataLst>
    <p:extLst>
      <p:ext uri="{BB962C8B-B14F-4D97-AF65-F5344CB8AC3E}">
        <p14:creationId xmlns:p14="http://schemas.microsoft.com/office/powerpoint/2010/main" val="3379227799"/>
      </p:ext>
    </p:extLst>
  </p:cSld>
  <p:clrMapOvr>
    <a:masterClrMapping/>
  </p:clrMapOvr>
  <mc:AlternateContent xmlns:mc="http://schemas.openxmlformats.org/markup-compatibility/2006" xmlns:p14="http://schemas.microsoft.com/office/powerpoint/2010/main">
    <mc:Choice Requires="p14">
      <p:transition spd="slow" p14:dur="2000" advTm="123178"/>
    </mc:Choice>
    <mc:Fallback xmlns="">
      <p:transition spd="slow" advTm="1231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195387" y="26773"/>
            <a:ext cx="11914793" cy="523220"/>
          </a:xfrm>
          <a:prstGeom prst="rect">
            <a:avLst/>
          </a:prstGeom>
          <a:noFill/>
        </p:spPr>
        <p:txBody>
          <a:bodyPr wrap="square" rtlCol="0">
            <a:spAutoFit/>
          </a:bodyPr>
          <a:lstStyle/>
          <a:p>
            <a:r>
              <a:rPr lang="en-GB" sz="2800" dirty="0">
                <a:solidFill>
                  <a:schemeClr val="accent1">
                    <a:lumMod val="50000"/>
                  </a:schemeClr>
                </a:solidFill>
                <a:latin typeface="Helevtica"/>
                <a:ea typeface="+mj-ea"/>
                <a:cs typeface="+mj-cs"/>
              </a:rPr>
              <a:t>Numerical weather forecasts: To emulate the radiation scheme</a:t>
            </a:r>
          </a:p>
        </p:txBody>
      </p:sp>
      <p:sp>
        <p:nvSpPr>
          <p:cNvPr id="5" name="TextBox 4">
            <a:extLst>
              <a:ext uri="{FF2B5EF4-FFF2-40B4-BE49-F238E27FC236}">
                <a16:creationId xmlns:a16="http://schemas.microsoft.com/office/drawing/2014/main" id="{35E5B16E-2258-41AA-94EF-012F4EBE3374}"/>
              </a:ext>
            </a:extLst>
          </p:cNvPr>
          <p:cNvSpPr txBox="1"/>
          <p:nvPr/>
        </p:nvSpPr>
        <p:spPr>
          <a:xfrm>
            <a:off x="316768" y="830898"/>
            <a:ext cx="11672032" cy="6186309"/>
          </a:xfrm>
          <a:prstGeom prst="rect">
            <a:avLst/>
          </a:prstGeom>
          <a:noFill/>
        </p:spPr>
        <p:txBody>
          <a:bodyPr wrap="square" rtlCol="0">
            <a:spAutoFit/>
          </a:bodyPr>
          <a:lstStyle/>
          <a:p>
            <a:pPr marL="285750" indent="-285750">
              <a:buFont typeface="Arial" panose="020B0604020202020204" pitchFamily="34" charset="0"/>
              <a:buChar char="•"/>
            </a:pPr>
            <a:r>
              <a:rPr lang="en-GB" dirty="0"/>
              <a:t>Store input/output data pairs of the radiation schemes</a:t>
            </a:r>
          </a:p>
          <a:p>
            <a:pPr marL="285750" indent="-285750">
              <a:buFont typeface="Arial" panose="020B0604020202020204" pitchFamily="34" charset="0"/>
              <a:buChar char="•"/>
            </a:pPr>
            <a:r>
              <a:rPr lang="en-GB" dirty="0"/>
              <a:t>Use this data to train a neural network</a:t>
            </a:r>
          </a:p>
          <a:p>
            <a:pPr marL="285750" indent="-285750">
              <a:buFont typeface="Arial" panose="020B0604020202020204" pitchFamily="34" charset="0"/>
              <a:buChar char="•"/>
            </a:pPr>
            <a:r>
              <a:rPr lang="en-GB" dirty="0"/>
              <a:t>Replace the radiation scheme by the neural network within the model</a:t>
            </a:r>
          </a:p>
          <a:p>
            <a:pPr marL="285750" indent="-285750">
              <a:buFont typeface="Arial" panose="020B0604020202020204" pitchFamily="34" charset="0"/>
              <a:buChar char="•"/>
            </a:pPr>
            <a:endParaRPr lang="en-GB" dirty="0"/>
          </a:p>
          <a:p>
            <a:r>
              <a:rPr lang="en-GB" b="1" dirty="0"/>
              <a:t>Why would you do this?</a:t>
            </a:r>
          </a:p>
          <a:p>
            <a:r>
              <a:rPr lang="en-GB" dirty="0"/>
              <a:t>Neural networks are likely to be much more efficient and portable to heterogenous hardware</a:t>
            </a:r>
          </a:p>
          <a:p>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a:p>
            <a:endParaRPr lang="en-GB" dirty="0"/>
          </a:p>
          <a:p>
            <a:endParaRPr lang="en-GB" dirty="0"/>
          </a:p>
          <a:p>
            <a:r>
              <a:rPr lang="en-GB" dirty="0"/>
              <a:t>Surface downward solar radiation for the original scheme and the neural network emulator (based on a </a:t>
            </a:r>
            <a:r>
              <a:rPr lang="en-GB" dirty="0" err="1"/>
              <a:t>ResNet</a:t>
            </a:r>
            <a:r>
              <a:rPr lang="en-GB" dirty="0"/>
              <a:t>).</a:t>
            </a:r>
          </a:p>
          <a:p>
            <a:endParaRPr lang="en-GB" dirty="0"/>
          </a:p>
          <a:p>
            <a:r>
              <a:rPr lang="en-GB" b="1" dirty="0"/>
              <a:t>The approach is working and the neural network is ~10 times faster than the original scheme.</a:t>
            </a:r>
            <a:br>
              <a:rPr lang="en-GB" b="1" dirty="0"/>
            </a:br>
            <a:r>
              <a:rPr lang="en-GB" b="1" dirty="0"/>
              <a:t>However, model results are still degraded.</a:t>
            </a:r>
          </a:p>
          <a:p>
            <a:endParaRPr lang="en-GB" dirty="0"/>
          </a:p>
        </p:txBody>
      </p:sp>
      <p:sp>
        <p:nvSpPr>
          <p:cNvPr id="14" name="TextBox 13">
            <a:extLst>
              <a:ext uri="{FF2B5EF4-FFF2-40B4-BE49-F238E27FC236}">
                <a16:creationId xmlns:a16="http://schemas.microsoft.com/office/drawing/2014/main" id="{4145EFC0-BFC9-444D-B9CD-254C92A7A0D7}"/>
              </a:ext>
            </a:extLst>
          </p:cNvPr>
          <p:cNvSpPr txBox="1"/>
          <p:nvPr/>
        </p:nvSpPr>
        <p:spPr>
          <a:xfrm>
            <a:off x="6621529" y="6522520"/>
            <a:ext cx="7512160" cy="307777"/>
          </a:xfrm>
          <a:prstGeom prst="rect">
            <a:avLst/>
          </a:prstGeom>
          <a:noFill/>
        </p:spPr>
        <p:txBody>
          <a:bodyPr wrap="square" rtlCol="0">
            <a:spAutoFit/>
          </a:bodyPr>
          <a:lstStyle/>
          <a:p>
            <a:r>
              <a:rPr lang="de-DE" sz="1400" dirty="0"/>
              <a:t>Dueben, Hogan, Bauer @ECMWF and Progsch, Angerer @NVIDIA</a:t>
            </a:r>
            <a:endParaRPr lang="en-GB" sz="1400" dirty="0"/>
          </a:p>
        </p:txBody>
      </p:sp>
      <p:pic>
        <p:nvPicPr>
          <p:cNvPr id="3" name="Picture 2">
            <a:extLst>
              <a:ext uri="{FF2B5EF4-FFF2-40B4-BE49-F238E27FC236}">
                <a16:creationId xmlns:a16="http://schemas.microsoft.com/office/drawing/2014/main" id="{F2ECA2F6-1A5E-43F5-A1CD-0BE4C9DCD7BA}"/>
              </a:ext>
            </a:extLst>
          </p:cNvPr>
          <p:cNvPicPr>
            <a:picLocks noChangeAspect="1"/>
          </p:cNvPicPr>
          <p:nvPr/>
        </p:nvPicPr>
        <p:blipFill rotWithShape="1">
          <a:blip r:embed="rId3">
            <a:extLst>
              <a:ext uri="{28A0092B-C50C-407E-A947-70E740481C1C}">
                <a14:useLocalDpi xmlns:a14="http://schemas.microsoft.com/office/drawing/2010/main" val="0"/>
              </a:ext>
            </a:extLst>
          </a:blip>
          <a:srcRect t="10835"/>
          <a:stretch/>
        </p:blipFill>
        <p:spPr>
          <a:xfrm>
            <a:off x="745215" y="2651760"/>
            <a:ext cx="10815138" cy="2785729"/>
          </a:xfrm>
          <a:prstGeom prst="rect">
            <a:avLst/>
          </a:prstGeom>
        </p:spPr>
      </p:pic>
      <p:sp>
        <p:nvSpPr>
          <p:cNvPr id="2" name="TextBox 1">
            <a:extLst>
              <a:ext uri="{FF2B5EF4-FFF2-40B4-BE49-F238E27FC236}">
                <a16:creationId xmlns:a16="http://schemas.microsoft.com/office/drawing/2014/main" id="{A21CDAE7-94BA-48F6-850F-33DFBB5FCDD1}"/>
              </a:ext>
            </a:extLst>
          </p:cNvPr>
          <p:cNvSpPr txBox="1"/>
          <p:nvPr/>
        </p:nvSpPr>
        <p:spPr>
          <a:xfrm>
            <a:off x="7903647" y="549993"/>
            <a:ext cx="4288353" cy="1200329"/>
          </a:xfrm>
          <a:prstGeom prst="rect">
            <a:avLst/>
          </a:prstGeom>
          <a:noFill/>
        </p:spPr>
        <p:txBody>
          <a:bodyPr wrap="none" rtlCol="0">
            <a:spAutoFit/>
          </a:bodyPr>
          <a:lstStyle/>
          <a:p>
            <a:r>
              <a:rPr lang="en-GB" b="1" dirty="0"/>
              <a:t>This is a very active area of research:</a:t>
            </a:r>
            <a:br>
              <a:rPr lang="en-GB" b="1" dirty="0"/>
            </a:br>
            <a:r>
              <a:rPr lang="en-GB" i="1" dirty="0"/>
              <a:t>Rasp, Pritchard, </a:t>
            </a:r>
            <a:r>
              <a:rPr lang="en-GB" i="1" dirty="0" err="1"/>
              <a:t>Gentine</a:t>
            </a:r>
            <a:r>
              <a:rPr lang="en-GB" i="1" dirty="0"/>
              <a:t> PNAS 2018</a:t>
            </a:r>
          </a:p>
          <a:p>
            <a:r>
              <a:rPr lang="en-GB" i="1" dirty="0" err="1"/>
              <a:t>Brenowitz</a:t>
            </a:r>
            <a:r>
              <a:rPr lang="en-GB" i="1" dirty="0"/>
              <a:t> and Bretherton GRL 2018</a:t>
            </a:r>
            <a:br>
              <a:rPr lang="en-GB" i="1" dirty="0"/>
            </a:br>
            <a:r>
              <a:rPr lang="en-GB" i="1" dirty="0"/>
              <a:t>…</a:t>
            </a:r>
          </a:p>
        </p:txBody>
      </p:sp>
    </p:spTree>
    <p:extLst>
      <p:ext uri="{BB962C8B-B14F-4D97-AF65-F5344CB8AC3E}">
        <p14:creationId xmlns:p14="http://schemas.microsoft.com/office/powerpoint/2010/main" val="284208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7" end="1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19" end="19"/>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277207" y="144504"/>
            <a:ext cx="11914793" cy="523220"/>
          </a:xfrm>
          <a:prstGeom prst="rect">
            <a:avLst/>
          </a:prstGeom>
          <a:noFill/>
        </p:spPr>
        <p:txBody>
          <a:bodyPr wrap="square" rtlCol="0">
            <a:spAutoFit/>
          </a:bodyPr>
          <a:lstStyle/>
          <a:p>
            <a:r>
              <a:rPr lang="en-GB" sz="2800" dirty="0">
                <a:solidFill>
                  <a:schemeClr val="accent1">
                    <a:lumMod val="50000"/>
                  </a:schemeClr>
                </a:solidFill>
                <a:latin typeface="Helevtica"/>
                <a:ea typeface="+mj-ea"/>
                <a:cs typeface="+mj-cs"/>
              </a:rPr>
              <a:t>Numerical weather forecasts: To emulate the 3D cloud effects in radiation</a:t>
            </a:r>
          </a:p>
        </p:txBody>
      </p:sp>
      <p:sp>
        <p:nvSpPr>
          <p:cNvPr id="5" name="TextBox 4">
            <a:extLst>
              <a:ext uri="{FF2B5EF4-FFF2-40B4-BE49-F238E27FC236}">
                <a16:creationId xmlns:a16="http://schemas.microsoft.com/office/drawing/2014/main" id="{35E5B16E-2258-41AA-94EF-012F4EBE3374}"/>
              </a:ext>
            </a:extLst>
          </p:cNvPr>
          <p:cNvSpPr txBox="1"/>
          <p:nvPr/>
        </p:nvSpPr>
        <p:spPr>
          <a:xfrm>
            <a:off x="316768" y="770738"/>
            <a:ext cx="11672032" cy="5909310"/>
          </a:xfrm>
          <a:prstGeom prst="rect">
            <a:avLst/>
          </a:prstGeom>
          <a:noFill/>
        </p:spPr>
        <p:txBody>
          <a:bodyPr wrap="square" rtlCol="0">
            <a:spAutoFit/>
          </a:bodyPr>
          <a:lstStyle/>
          <a:p>
            <a:r>
              <a:rPr lang="en-US" dirty="0"/>
              <a:t>To represent 3D cloud effects for radiation (SPARTACUS) within simulations of the Integrated Forecast Model is four time slower than the standard radiation scheme (</a:t>
            </a:r>
            <a:r>
              <a:rPr lang="en-US" dirty="0" err="1"/>
              <a:t>ecRad</a:t>
            </a:r>
            <a:r>
              <a:rPr lang="en-US" dirty="0"/>
              <a:t>)</a:t>
            </a:r>
          </a:p>
          <a:p>
            <a:r>
              <a:rPr lang="en-US" b="1" dirty="0"/>
              <a:t>Can we emulate the difference between </a:t>
            </a:r>
            <a:r>
              <a:rPr lang="en-US" b="1" dirty="0" err="1"/>
              <a:t>ecRad</a:t>
            </a:r>
            <a:r>
              <a:rPr lang="en-US" b="1" dirty="0"/>
              <a:t> and SPARTACUS using neural networks?</a:t>
            </a:r>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r>
              <a:rPr lang="en-US" dirty="0"/>
              <a:t>Preliminary results look good. </a:t>
            </a:r>
            <a:endParaRPr lang="en-GB" dirty="0"/>
          </a:p>
        </p:txBody>
      </p:sp>
      <p:pic>
        <p:nvPicPr>
          <p:cNvPr id="8" name="Picture 7">
            <a:extLst>
              <a:ext uri="{FF2B5EF4-FFF2-40B4-BE49-F238E27FC236}">
                <a16:creationId xmlns:a16="http://schemas.microsoft.com/office/drawing/2014/main" id="{9B00AC72-B68A-44EE-9B49-5C2812B5396E}"/>
              </a:ext>
            </a:extLst>
          </p:cNvPr>
          <p:cNvPicPr/>
          <p:nvPr/>
        </p:nvPicPr>
        <p:blipFill rotWithShape="1">
          <a:blip r:embed="rId3">
            <a:extLst>
              <a:ext uri="{28A0092B-C50C-407E-A947-70E740481C1C}">
                <a14:useLocalDpi xmlns:a14="http://schemas.microsoft.com/office/drawing/2010/main" val="0"/>
              </a:ext>
            </a:extLst>
          </a:blip>
          <a:srcRect r="54669" b="35479"/>
          <a:stretch/>
        </p:blipFill>
        <p:spPr bwMode="auto">
          <a:xfrm>
            <a:off x="277207" y="1696452"/>
            <a:ext cx="5245032" cy="4390810"/>
          </a:xfrm>
          <a:prstGeom prst="rect">
            <a:avLst/>
          </a:prstGeom>
          <a:noFill/>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8C7D80D1-E336-47EA-BFBD-2D8A4AC1EE50}"/>
              </a:ext>
            </a:extLst>
          </p:cNvPr>
          <p:cNvPicPr/>
          <p:nvPr/>
        </p:nvPicPr>
        <p:blipFill rotWithShape="1">
          <a:blip r:embed="rId3">
            <a:extLst>
              <a:ext uri="{28A0092B-C50C-407E-A947-70E740481C1C}">
                <a14:useLocalDpi xmlns:a14="http://schemas.microsoft.com/office/drawing/2010/main" val="0"/>
              </a:ext>
            </a:extLst>
          </a:blip>
          <a:srcRect l="52351" b="35479"/>
          <a:stretch/>
        </p:blipFill>
        <p:spPr bwMode="auto">
          <a:xfrm>
            <a:off x="5732634" y="1696452"/>
            <a:ext cx="5245032" cy="4390811"/>
          </a:xfrm>
          <a:prstGeom prst="rect">
            <a:avLst/>
          </a:prstGeom>
          <a:noFill/>
          <a:ln>
            <a:noFill/>
          </a:ln>
          <a:extLst>
            <a:ext uri="{53640926-AAD7-44D8-BBD7-CCE9431645EC}">
              <a14:shadowObscured xmlns:a14="http://schemas.microsoft.com/office/drawing/2010/main"/>
            </a:ext>
          </a:extLst>
        </p:spPr>
      </p:pic>
      <p:graphicFrame>
        <p:nvGraphicFramePr>
          <p:cNvPr id="6" name="Table 5">
            <a:extLst>
              <a:ext uri="{FF2B5EF4-FFF2-40B4-BE49-F238E27FC236}">
                <a16:creationId xmlns:a16="http://schemas.microsoft.com/office/drawing/2014/main" id="{55A50720-9884-45A0-982D-E1B867C21ED7}"/>
              </a:ext>
            </a:extLst>
          </p:cNvPr>
          <p:cNvGraphicFramePr>
            <a:graphicFrameLocks noGrp="1"/>
          </p:cNvGraphicFramePr>
          <p:nvPr>
            <p:extLst>
              <p:ext uri="{D42A27DB-BD31-4B8C-83A1-F6EECF244321}">
                <p14:modId xmlns:p14="http://schemas.microsoft.com/office/powerpoint/2010/main" val="1449870549"/>
              </p:ext>
            </p:extLst>
          </p:nvPr>
        </p:nvGraphicFramePr>
        <p:xfrm>
          <a:off x="316768" y="3531177"/>
          <a:ext cx="9817287" cy="721360"/>
        </p:xfrm>
        <a:graphic>
          <a:graphicData uri="http://schemas.openxmlformats.org/drawingml/2006/table">
            <a:tbl>
              <a:tblPr firstRow="1" firstCol="1" bandRow="1">
                <a:tableStyleId>{5C22544A-7EE6-4342-B048-85BDC9FD1C3A}</a:tableStyleId>
              </a:tblPr>
              <a:tblGrid>
                <a:gridCol w="2694592">
                  <a:extLst>
                    <a:ext uri="{9D8B030D-6E8A-4147-A177-3AD203B41FA5}">
                      <a16:colId xmlns:a16="http://schemas.microsoft.com/office/drawing/2014/main" val="1804459779"/>
                    </a:ext>
                  </a:extLst>
                </a:gridCol>
                <a:gridCol w="878305">
                  <a:extLst>
                    <a:ext uri="{9D8B030D-6E8A-4147-A177-3AD203B41FA5}">
                      <a16:colId xmlns:a16="http://schemas.microsoft.com/office/drawing/2014/main" val="3339902144"/>
                    </a:ext>
                  </a:extLst>
                </a:gridCol>
                <a:gridCol w="1588169">
                  <a:extLst>
                    <a:ext uri="{9D8B030D-6E8A-4147-A177-3AD203B41FA5}">
                      <a16:colId xmlns:a16="http://schemas.microsoft.com/office/drawing/2014/main" val="1862016913"/>
                    </a:ext>
                  </a:extLst>
                </a:gridCol>
                <a:gridCol w="1876926">
                  <a:extLst>
                    <a:ext uri="{9D8B030D-6E8A-4147-A177-3AD203B41FA5}">
                      <a16:colId xmlns:a16="http://schemas.microsoft.com/office/drawing/2014/main" val="2087198416"/>
                    </a:ext>
                  </a:extLst>
                </a:gridCol>
                <a:gridCol w="2779295">
                  <a:extLst>
                    <a:ext uri="{9D8B030D-6E8A-4147-A177-3AD203B41FA5}">
                      <a16:colId xmlns:a16="http://schemas.microsoft.com/office/drawing/2014/main" val="4281749721"/>
                    </a:ext>
                  </a:extLst>
                </a:gridCol>
              </a:tblGrid>
              <a:tr h="0">
                <a:tc>
                  <a:txBody>
                    <a:bodyPr/>
                    <a:lstStyle/>
                    <a:p>
                      <a:pPr algn="just">
                        <a:lnSpc>
                          <a:spcPct val="150000"/>
                        </a:lnSpc>
                      </a:pPr>
                      <a:r>
                        <a:rPr lang="en-US" sz="1800" dirty="0">
                          <a:effectLst/>
                          <a:latin typeface="+mj-lt"/>
                        </a:rPr>
                        <a:t>Relative Compute Cost</a:t>
                      </a:r>
                      <a:endParaRPr lang="en-GB"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US" sz="1800" dirty="0" err="1">
                          <a:effectLst/>
                          <a:latin typeface="+mj-lt"/>
                          <a:ea typeface="Times New Roman" panose="02020603050405020304" pitchFamily="18" charset="0"/>
                          <a:cs typeface="Times New Roman" panose="02020603050405020304" pitchFamily="18" charset="0"/>
                        </a:rPr>
                        <a:t>ecRad</a:t>
                      </a:r>
                      <a:endParaRPr lang="en-GB"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US" sz="1800" dirty="0">
                          <a:effectLst/>
                          <a:latin typeface="+mj-lt"/>
                        </a:rPr>
                        <a:t>SPARTACUS</a:t>
                      </a:r>
                      <a:endParaRPr lang="en-GB"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US" sz="1800" dirty="0">
                          <a:effectLst/>
                          <a:latin typeface="+mj-lt"/>
                        </a:rPr>
                        <a:t>Neural Network</a:t>
                      </a:r>
                      <a:endParaRPr lang="en-GB"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US" sz="1800" dirty="0" err="1">
                          <a:effectLst/>
                          <a:latin typeface="+mj-lt"/>
                        </a:rPr>
                        <a:t>ecRad</a:t>
                      </a:r>
                      <a:r>
                        <a:rPr lang="en-US" sz="1800" dirty="0">
                          <a:effectLst/>
                          <a:latin typeface="+mj-lt"/>
                        </a:rPr>
                        <a:t> + Neural Network</a:t>
                      </a:r>
                      <a:endParaRPr lang="en-GB" sz="1800" dirty="0">
                        <a:effectLst/>
                        <a:latin typeface="+mj-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19444493"/>
                  </a:ext>
                </a:extLst>
              </a:tr>
              <a:tr h="0">
                <a:tc>
                  <a:txBody>
                    <a:bodyPr/>
                    <a:lstStyle/>
                    <a:p>
                      <a:pPr algn="just">
                        <a:lnSpc>
                          <a:spcPct val="150000"/>
                        </a:lnSpc>
                      </a:pPr>
                      <a:r>
                        <a:rPr lang="en-US" sz="1800" dirty="0">
                          <a:effectLst/>
                          <a:latin typeface="+mj-lt"/>
                        </a:rPr>
                        <a:t>CPU single-threaded</a:t>
                      </a:r>
                      <a:endParaRPr lang="en-GB"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50000"/>
                        </a:lnSpc>
                      </a:pPr>
                      <a:r>
                        <a:rPr lang="en-US" sz="1800" dirty="0">
                          <a:effectLst/>
                          <a:latin typeface="+mj-lt"/>
                        </a:rPr>
                        <a:t>1.0</a:t>
                      </a:r>
                      <a:endParaRPr lang="en-GB"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50000"/>
                        </a:lnSpc>
                      </a:pPr>
                      <a:r>
                        <a:rPr lang="en-US" sz="1800" dirty="0">
                          <a:effectLst/>
                          <a:latin typeface="+mj-lt"/>
                        </a:rPr>
                        <a:t>4.4</a:t>
                      </a:r>
                      <a:endParaRPr lang="en-GB"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50000"/>
                        </a:lnSpc>
                      </a:pPr>
                      <a:r>
                        <a:rPr lang="en-US" sz="1800" dirty="0">
                          <a:effectLst/>
                          <a:latin typeface="+mj-lt"/>
                        </a:rPr>
                        <a:t>0.003</a:t>
                      </a:r>
                      <a:endParaRPr lang="en-GB"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50000"/>
                        </a:lnSpc>
                      </a:pPr>
                      <a:r>
                        <a:rPr lang="en-US" sz="1800" dirty="0">
                          <a:effectLst/>
                          <a:latin typeface="+mj-lt"/>
                        </a:rPr>
                        <a:t>1.003</a:t>
                      </a:r>
                      <a:endParaRPr lang="en-GB" sz="1800" dirty="0">
                        <a:effectLst/>
                        <a:latin typeface="+mj-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07764654"/>
                  </a:ext>
                </a:extLst>
              </a:tr>
            </a:tbl>
          </a:graphicData>
        </a:graphic>
      </p:graphicFrame>
      <p:sp>
        <p:nvSpPr>
          <p:cNvPr id="14" name="TextBox 13">
            <a:extLst>
              <a:ext uri="{FF2B5EF4-FFF2-40B4-BE49-F238E27FC236}">
                <a16:creationId xmlns:a16="http://schemas.microsoft.com/office/drawing/2014/main" id="{4145EFC0-BFC9-444D-B9CD-254C92A7A0D7}"/>
              </a:ext>
            </a:extLst>
          </p:cNvPr>
          <p:cNvSpPr txBox="1"/>
          <p:nvPr/>
        </p:nvSpPr>
        <p:spPr>
          <a:xfrm>
            <a:off x="9918568" y="6510771"/>
            <a:ext cx="7512160" cy="338554"/>
          </a:xfrm>
          <a:prstGeom prst="rect">
            <a:avLst/>
          </a:prstGeom>
          <a:noFill/>
        </p:spPr>
        <p:txBody>
          <a:bodyPr wrap="square" rtlCol="0">
            <a:spAutoFit/>
          </a:bodyPr>
          <a:lstStyle/>
          <a:p>
            <a:r>
              <a:rPr lang="de-DE" sz="1600" dirty="0"/>
              <a:t>Meyer, Hogan, Dueben</a:t>
            </a:r>
            <a:endParaRPr lang="en-GB" sz="1600" dirty="0"/>
          </a:p>
        </p:txBody>
      </p:sp>
    </p:spTree>
    <p:extLst>
      <p:ext uri="{BB962C8B-B14F-4D97-AF65-F5344CB8AC3E}">
        <p14:creationId xmlns:p14="http://schemas.microsoft.com/office/powerpoint/2010/main" val="3861327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9" end="1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316768" y="134931"/>
            <a:ext cx="11914793" cy="523220"/>
          </a:xfrm>
          <a:prstGeom prst="rect">
            <a:avLst/>
          </a:prstGeom>
          <a:noFill/>
        </p:spPr>
        <p:txBody>
          <a:bodyPr wrap="square" rtlCol="0">
            <a:spAutoFit/>
          </a:bodyPr>
          <a:lstStyle/>
          <a:p>
            <a:r>
              <a:rPr lang="en-GB" sz="2800" dirty="0">
                <a:solidFill>
                  <a:schemeClr val="accent1">
                    <a:lumMod val="50000"/>
                  </a:schemeClr>
                </a:solidFill>
                <a:latin typeface="Helevtica"/>
                <a:ea typeface="+mj-ea"/>
                <a:cs typeface="+mj-cs"/>
              </a:rPr>
              <a:t>Numerical weather forecasts: To emulate gravity wave drag</a:t>
            </a:r>
          </a:p>
        </p:txBody>
      </p:sp>
      <p:sp>
        <p:nvSpPr>
          <p:cNvPr id="5" name="TextBox 4">
            <a:extLst>
              <a:ext uri="{FF2B5EF4-FFF2-40B4-BE49-F238E27FC236}">
                <a16:creationId xmlns:a16="http://schemas.microsoft.com/office/drawing/2014/main" id="{35E5B16E-2258-41AA-94EF-012F4EBE3374}"/>
              </a:ext>
            </a:extLst>
          </p:cNvPr>
          <p:cNvSpPr txBox="1"/>
          <p:nvPr/>
        </p:nvSpPr>
        <p:spPr>
          <a:xfrm>
            <a:off x="316768" y="658178"/>
            <a:ext cx="11672032" cy="6740307"/>
          </a:xfrm>
          <a:prstGeom prst="rect">
            <a:avLst/>
          </a:prstGeom>
          <a:noFill/>
        </p:spPr>
        <p:txBody>
          <a:bodyPr wrap="square" rtlCol="0">
            <a:spAutoFit/>
          </a:bodyPr>
          <a:lstStyle/>
          <a:p>
            <a:pPr marL="285750" indent="-285750">
              <a:buFont typeface="Arial" panose="020B0604020202020204" pitchFamily="34" charset="0"/>
              <a:buChar char="•"/>
            </a:pPr>
            <a:r>
              <a:rPr lang="en-GB" dirty="0"/>
              <a:t>Repeat the same approach for the gravity wave drag scheme of IFS</a:t>
            </a:r>
          </a:p>
          <a:p>
            <a:pPr marL="285750" indent="-285750">
              <a:buFont typeface="Arial" panose="020B0604020202020204" pitchFamily="34" charset="0"/>
              <a:buChar char="•"/>
            </a:pPr>
            <a:r>
              <a:rPr lang="en-GB" dirty="0"/>
              <a:t>Start with non-orographic and continue with orographic wave drag</a:t>
            </a:r>
          </a:p>
          <a:p>
            <a:pPr marL="285750" indent="-285750">
              <a:buFont typeface="Arial" panose="020B0604020202020204" pitchFamily="34" charset="0"/>
              <a:buChar char="•"/>
            </a:pPr>
            <a:endParaRPr lang="en-GB" dirty="0"/>
          </a:p>
          <a:p>
            <a:r>
              <a:rPr lang="en-GB" b="1" dirty="0"/>
              <a:t>Results for the non-orographic gravity wave drag are promising.</a:t>
            </a:r>
          </a:p>
          <a:p>
            <a:endParaRPr lang="en-GB" b="1"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a:p>
            <a:endParaRPr lang="en-GB" b="1" dirty="0"/>
          </a:p>
          <a:p>
            <a:endParaRPr lang="en-GB" b="1" dirty="0"/>
          </a:p>
          <a:p>
            <a:endParaRPr lang="en-GB" b="1" dirty="0"/>
          </a:p>
          <a:p>
            <a:r>
              <a:rPr lang="en-GB" b="1" dirty="0"/>
              <a:t>There is also a nice relation between network size and accuracy.</a:t>
            </a:r>
          </a:p>
          <a:p>
            <a:endParaRPr lang="en-GB" sz="1400" b="1" dirty="0"/>
          </a:p>
          <a:p>
            <a:r>
              <a:rPr lang="en-GB" b="1" dirty="0"/>
              <a:t>However, it is still questionable whether computational performance of the Neural Nets is better when compared to the conventional scheme. </a:t>
            </a:r>
          </a:p>
          <a:p>
            <a:endParaRPr lang="en-GB" sz="1400" b="1" dirty="0"/>
          </a:p>
          <a:p>
            <a:r>
              <a:rPr lang="en-GB" b="1" dirty="0"/>
              <a:t>Results are not as good for the orographic gravity wave drag scheme.</a:t>
            </a:r>
          </a:p>
          <a:p>
            <a:endParaRPr lang="en-GB" sz="1400" b="1" dirty="0"/>
          </a:p>
          <a:p>
            <a:r>
              <a:rPr lang="en-GB" b="1" dirty="0"/>
              <a:t>The emulator was used successfully to generate tangent linear and adjoint code within data assimilation.</a:t>
            </a:r>
          </a:p>
          <a:p>
            <a:endParaRPr lang="en-GB" dirty="0"/>
          </a:p>
        </p:txBody>
      </p:sp>
      <p:sp>
        <p:nvSpPr>
          <p:cNvPr id="14" name="TextBox 13">
            <a:extLst>
              <a:ext uri="{FF2B5EF4-FFF2-40B4-BE49-F238E27FC236}">
                <a16:creationId xmlns:a16="http://schemas.microsoft.com/office/drawing/2014/main" id="{4145EFC0-BFC9-444D-B9CD-254C92A7A0D7}"/>
              </a:ext>
            </a:extLst>
          </p:cNvPr>
          <p:cNvSpPr txBox="1"/>
          <p:nvPr/>
        </p:nvSpPr>
        <p:spPr>
          <a:xfrm>
            <a:off x="9999042" y="6013422"/>
            <a:ext cx="2232519" cy="307777"/>
          </a:xfrm>
          <a:prstGeom prst="rect">
            <a:avLst/>
          </a:prstGeom>
          <a:noFill/>
        </p:spPr>
        <p:txBody>
          <a:bodyPr wrap="square" rtlCol="0">
            <a:spAutoFit/>
          </a:bodyPr>
          <a:lstStyle/>
          <a:p>
            <a:r>
              <a:rPr lang="de-DE" sz="1400" dirty="0" err="1"/>
              <a:t>Chantry</a:t>
            </a:r>
            <a:r>
              <a:rPr lang="de-DE" sz="1400" dirty="0"/>
              <a:t>, Dueben, Palmer</a:t>
            </a:r>
            <a:endParaRPr lang="en-GB" sz="1400" dirty="0"/>
          </a:p>
        </p:txBody>
      </p:sp>
      <p:pic>
        <p:nvPicPr>
          <p:cNvPr id="7" name="Picture 6">
            <a:extLst>
              <a:ext uri="{FF2B5EF4-FFF2-40B4-BE49-F238E27FC236}">
                <a16:creationId xmlns:a16="http://schemas.microsoft.com/office/drawing/2014/main" id="{67308E36-D7B2-43E1-B132-E73D3CB66A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356" y="2186059"/>
            <a:ext cx="11610876" cy="2623239"/>
          </a:xfrm>
          <a:prstGeom prst="rect">
            <a:avLst/>
          </a:prstGeom>
        </p:spPr>
      </p:pic>
      <p:pic>
        <p:nvPicPr>
          <p:cNvPr id="4" name="Picture 3">
            <a:extLst>
              <a:ext uri="{FF2B5EF4-FFF2-40B4-BE49-F238E27FC236}">
                <a16:creationId xmlns:a16="http://schemas.microsoft.com/office/drawing/2014/main" id="{11ADE4C3-DC44-4973-9E1C-D50D151233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84789" y="990600"/>
            <a:ext cx="3512941" cy="3429000"/>
          </a:xfrm>
          <a:prstGeom prst="rect">
            <a:avLst/>
          </a:prstGeom>
        </p:spPr>
      </p:pic>
    </p:spTree>
    <p:extLst>
      <p:ext uri="{BB962C8B-B14F-4D97-AF65-F5344CB8AC3E}">
        <p14:creationId xmlns:p14="http://schemas.microsoft.com/office/powerpoint/2010/main" val="323600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5" end="1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7" end="1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9" end="1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21" end="2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220762" y="99212"/>
            <a:ext cx="11914793" cy="523220"/>
          </a:xfrm>
          <a:prstGeom prst="rect">
            <a:avLst/>
          </a:prstGeom>
          <a:noFill/>
        </p:spPr>
        <p:txBody>
          <a:bodyPr wrap="square" rtlCol="0">
            <a:spAutoFit/>
          </a:bodyPr>
          <a:lstStyle/>
          <a:p>
            <a:r>
              <a:rPr lang="en-GB" sz="2800" dirty="0">
                <a:solidFill>
                  <a:schemeClr val="accent1">
                    <a:lumMod val="50000"/>
                  </a:schemeClr>
                </a:solidFill>
                <a:latin typeface="Helevtica"/>
                <a:ea typeface="+mj-ea"/>
                <a:cs typeface="+mj-cs"/>
              </a:rPr>
              <a:t>Numerical weather forecasts: To precondition the linear solver</a:t>
            </a:r>
          </a:p>
        </p:txBody>
      </p:sp>
      <p:sp>
        <p:nvSpPr>
          <p:cNvPr id="5" name="TextBox 4">
            <a:extLst>
              <a:ext uri="{FF2B5EF4-FFF2-40B4-BE49-F238E27FC236}">
                <a16:creationId xmlns:a16="http://schemas.microsoft.com/office/drawing/2014/main" id="{35E5B16E-2258-41AA-94EF-012F4EBE3374}"/>
              </a:ext>
            </a:extLst>
          </p:cNvPr>
          <p:cNvSpPr txBox="1"/>
          <p:nvPr/>
        </p:nvSpPr>
        <p:spPr>
          <a:xfrm>
            <a:off x="338548" y="704811"/>
            <a:ext cx="12270228" cy="7478970"/>
          </a:xfrm>
          <a:prstGeom prst="rect">
            <a:avLst/>
          </a:prstGeom>
          <a:noFill/>
        </p:spPr>
        <p:txBody>
          <a:bodyPr wrap="square" rtlCol="0">
            <a:spAutoFit/>
          </a:bodyPr>
          <a:lstStyle/>
          <a:p>
            <a:pPr marL="285750" indent="-285750">
              <a:buFont typeface="Arial" panose="020B0604020202020204" pitchFamily="34" charset="0"/>
              <a:buChar char="•"/>
            </a:pPr>
            <a:r>
              <a:rPr lang="en-GB" sz="1700" dirty="0"/>
              <a:t>Linear solvers are important to build efficient semi-implicit time-stepping schemes for atmosphere and ocean models.</a:t>
            </a:r>
          </a:p>
          <a:p>
            <a:pPr marL="285750" indent="-285750">
              <a:buFont typeface="Arial" panose="020B0604020202020204" pitchFamily="34" charset="0"/>
              <a:buChar char="•"/>
            </a:pPr>
            <a:r>
              <a:rPr lang="en-GB" sz="1700" dirty="0"/>
              <a:t>However, the solvers are expensive.</a:t>
            </a:r>
          </a:p>
          <a:p>
            <a:pPr marL="285750" indent="-285750">
              <a:buFont typeface="Arial" panose="020B0604020202020204" pitchFamily="34" charset="0"/>
              <a:buChar char="•"/>
            </a:pPr>
            <a:r>
              <a:rPr lang="en-GB" sz="1700" dirty="0"/>
              <a:t>The solver efficiency depends critically on the preconditioner that is approximating the inverse of a large matrix. </a:t>
            </a:r>
          </a:p>
          <a:p>
            <a:pPr marL="285750" indent="-285750">
              <a:buFont typeface="Arial" panose="020B0604020202020204" pitchFamily="34" charset="0"/>
              <a:buChar char="•"/>
            </a:pPr>
            <a:endParaRPr lang="en-GB" sz="1700" dirty="0"/>
          </a:p>
          <a:p>
            <a:r>
              <a:rPr lang="en-GB" sz="1700" b="1" dirty="0"/>
              <a:t>Can we use machine learning for preconditioning, predict the inverse of the matrix and reduce the number of iterations that are required for the solver?</a:t>
            </a:r>
          </a:p>
          <a:p>
            <a:endParaRPr lang="en-GB" sz="1700" b="1" dirty="0"/>
          </a:p>
          <a:p>
            <a:r>
              <a:rPr lang="en-GB" sz="1700" b="1" dirty="0"/>
              <a:t>Testbed: </a:t>
            </a:r>
            <a:r>
              <a:rPr lang="en-GB" sz="1700" dirty="0"/>
              <a:t>A global shallow water model at 5 degree resolution but with real-world topography. </a:t>
            </a:r>
          </a:p>
          <a:p>
            <a:r>
              <a:rPr lang="en-GB" sz="1700" b="1" dirty="0"/>
              <a:t>Method: </a:t>
            </a:r>
            <a:r>
              <a:rPr lang="en-GB" sz="1700" dirty="0"/>
              <a:t>Neural networks that are trained from the model state and the tendencies of full timesteps.</a:t>
            </a:r>
          </a:p>
          <a:p>
            <a:endParaRPr lang="en-GB" sz="1700" dirty="0"/>
          </a:p>
          <a:p>
            <a:endParaRPr lang="en-GB" sz="1700" b="1" dirty="0"/>
          </a:p>
          <a:p>
            <a:r>
              <a:rPr lang="en-GB" sz="1700" b="1" dirty="0"/>
              <a:t>No preconditioner:                                  Machine learning preconditioner:         </a:t>
            </a:r>
            <a:r>
              <a:rPr lang="en-GB" sz="1700" dirty="0"/>
              <a:t>  </a:t>
            </a:r>
            <a:r>
              <a:rPr lang="en-GB" sz="1700" b="1" dirty="0"/>
              <a:t>Implicit Richardson preconditioner:</a:t>
            </a:r>
          </a:p>
          <a:p>
            <a:endParaRPr lang="en-GB" sz="1700" dirty="0"/>
          </a:p>
          <a:p>
            <a:endParaRPr lang="en-GB" sz="1700" dirty="0"/>
          </a:p>
          <a:p>
            <a:endParaRPr lang="en-GB" sz="1700" dirty="0"/>
          </a:p>
          <a:p>
            <a:endParaRPr lang="en-GB" sz="1700" dirty="0"/>
          </a:p>
          <a:p>
            <a:endParaRPr lang="en-GB" sz="1700" dirty="0"/>
          </a:p>
          <a:p>
            <a:endParaRPr lang="en-GB" sz="1700" dirty="0"/>
          </a:p>
          <a:p>
            <a:endParaRPr lang="en-GB" sz="1700" dirty="0"/>
          </a:p>
          <a:p>
            <a:endParaRPr lang="en-GB" sz="1700" b="1" dirty="0"/>
          </a:p>
          <a:p>
            <a:r>
              <a:rPr lang="en-GB" sz="1700" b="1" dirty="0"/>
              <a:t>It turns out that the approach (1) is working and cheap, (2) interpretable and (3) easy to implement </a:t>
            </a:r>
            <a:br>
              <a:rPr lang="en-GB" sz="1700" b="1" dirty="0"/>
            </a:br>
            <a:r>
              <a:rPr lang="en-GB" sz="1700" b="1" dirty="0"/>
              <a:t>even if no preconditioner is present.</a:t>
            </a:r>
          </a:p>
          <a:p>
            <a:endParaRPr lang="en-GB" sz="1700"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sp>
        <p:nvSpPr>
          <p:cNvPr id="14" name="TextBox 13">
            <a:extLst>
              <a:ext uri="{FF2B5EF4-FFF2-40B4-BE49-F238E27FC236}">
                <a16:creationId xmlns:a16="http://schemas.microsoft.com/office/drawing/2014/main" id="{4145EFC0-BFC9-444D-B9CD-254C92A7A0D7}"/>
              </a:ext>
            </a:extLst>
          </p:cNvPr>
          <p:cNvSpPr txBox="1"/>
          <p:nvPr/>
        </p:nvSpPr>
        <p:spPr>
          <a:xfrm>
            <a:off x="5863002" y="6535079"/>
            <a:ext cx="7512160" cy="307777"/>
          </a:xfrm>
          <a:prstGeom prst="rect">
            <a:avLst/>
          </a:prstGeom>
          <a:noFill/>
        </p:spPr>
        <p:txBody>
          <a:bodyPr wrap="square" rtlCol="0">
            <a:spAutoFit/>
          </a:bodyPr>
          <a:lstStyle/>
          <a:p>
            <a:r>
              <a:rPr lang="en-GB" sz="1400" dirty="0" err="1"/>
              <a:t>Ackmann</a:t>
            </a:r>
            <a:r>
              <a:rPr lang="en-GB" sz="1400" dirty="0"/>
              <a:t>, Dueben, </a:t>
            </a:r>
            <a:r>
              <a:rPr lang="en-GB" sz="1400" dirty="0" err="1"/>
              <a:t>Smolarkieicz</a:t>
            </a:r>
            <a:r>
              <a:rPr lang="en-GB" sz="1400" dirty="0"/>
              <a:t> and Palmer https://arxiv.org/abs/2010.02866 </a:t>
            </a:r>
          </a:p>
        </p:txBody>
      </p:sp>
      <p:pic>
        <p:nvPicPr>
          <p:cNvPr id="3" name="Picture 2" descr="A close up of a map&#10;&#10;Description automatically generated">
            <a:extLst>
              <a:ext uri="{FF2B5EF4-FFF2-40B4-BE49-F238E27FC236}">
                <a16:creationId xmlns:a16="http://schemas.microsoft.com/office/drawing/2014/main" id="{71F7202F-1DAB-4356-B581-46329D06F6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1376" y="4025933"/>
            <a:ext cx="3929962" cy="147600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0B02C3F4-3AD8-4B30-951B-2FBC6A9B4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6906" y="4015300"/>
            <a:ext cx="3895094" cy="1512000"/>
          </a:xfrm>
          <a:prstGeom prst="rect">
            <a:avLst/>
          </a:prstGeom>
        </p:spPr>
      </p:pic>
      <p:pic>
        <p:nvPicPr>
          <p:cNvPr id="9" name="Picture 8" descr="A close up of a map&#10;&#10;Description automatically generated">
            <a:extLst>
              <a:ext uri="{FF2B5EF4-FFF2-40B4-BE49-F238E27FC236}">
                <a16:creationId xmlns:a16="http://schemas.microsoft.com/office/drawing/2014/main" id="{ED0A65F1-7515-4C92-A7FB-89917656D2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762" y="4015300"/>
            <a:ext cx="3870900" cy="1512000"/>
          </a:xfrm>
          <a:prstGeom prst="rect">
            <a:avLst/>
          </a:prstGeom>
        </p:spPr>
      </p:pic>
    </p:spTree>
    <p:extLst>
      <p:ext uri="{BB962C8B-B14F-4D97-AF65-F5344CB8AC3E}">
        <p14:creationId xmlns:p14="http://schemas.microsoft.com/office/powerpoint/2010/main" val="392091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D87BA8-2AD7-4806-899B-BA3176A44B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762" y="755806"/>
            <a:ext cx="4947139" cy="2191963"/>
          </a:xfrm>
          <a:prstGeom prst="rect">
            <a:avLst/>
          </a:prstGeom>
        </p:spPr>
      </p:pic>
      <p:sp>
        <p:nvSpPr>
          <p:cNvPr id="21" name="TextBox 20">
            <a:extLst>
              <a:ext uri="{FF2B5EF4-FFF2-40B4-BE49-F238E27FC236}">
                <a16:creationId xmlns:a16="http://schemas.microsoft.com/office/drawing/2014/main" id="{8665CF16-0629-491B-8C77-2C389ACC85F2}"/>
              </a:ext>
            </a:extLst>
          </p:cNvPr>
          <p:cNvSpPr txBox="1"/>
          <p:nvPr/>
        </p:nvSpPr>
        <p:spPr>
          <a:xfrm>
            <a:off x="-1296540" y="27703"/>
            <a:ext cx="11914793" cy="492443"/>
          </a:xfrm>
          <a:prstGeom prst="rect">
            <a:avLst/>
          </a:prstGeom>
          <a:noFill/>
        </p:spPr>
        <p:txBody>
          <a:bodyPr wrap="square" rtlCol="0">
            <a:spAutoFit/>
          </a:bodyPr>
          <a:lstStyle/>
          <a:p>
            <a:pPr algn="ctr"/>
            <a:r>
              <a:rPr lang="en-GB" sz="2600" dirty="0">
                <a:solidFill>
                  <a:schemeClr val="accent1">
                    <a:lumMod val="50000"/>
                  </a:schemeClr>
                </a:solidFill>
                <a:latin typeface="Helevtica"/>
                <a:ea typeface="+mj-ea"/>
                <a:cs typeface="+mj-cs"/>
              </a:rPr>
              <a:t>Post-processing and dissemination: Improve ensemble predictions</a:t>
            </a:r>
          </a:p>
        </p:txBody>
      </p:sp>
      <p:sp>
        <p:nvSpPr>
          <p:cNvPr id="14" name="TextBox 13">
            <a:extLst>
              <a:ext uri="{FF2B5EF4-FFF2-40B4-BE49-F238E27FC236}">
                <a16:creationId xmlns:a16="http://schemas.microsoft.com/office/drawing/2014/main" id="{4145EFC0-BFC9-444D-B9CD-254C92A7A0D7}"/>
              </a:ext>
            </a:extLst>
          </p:cNvPr>
          <p:cNvSpPr txBox="1"/>
          <p:nvPr/>
        </p:nvSpPr>
        <p:spPr>
          <a:xfrm>
            <a:off x="4469259" y="6522520"/>
            <a:ext cx="10155000" cy="307777"/>
          </a:xfrm>
          <a:prstGeom prst="rect">
            <a:avLst/>
          </a:prstGeom>
          <a:noFill/>
        </p:spPr>
        <p:txBody>
          <a:bodyPr wrap="square" rtlCol="0">
            <a:spAutoFit/>
          </a:bodyPr>
          <a:lstStyle/>
          <a:p>
            <a:r>
              <a:rPr lang="en-GB" sz="1400" dirty="0" err="1"/>
              <a:t>Grönquist</a:t>
            </a:r>
            <a:r>
              <a:rPr lang="en-GB" sz="1400" dirty="0"/>
              <a:t>, Yao, Ben-Nun, Dryden, Dueben, </a:t>
            </a:r>
            <a:r>
              <a:rPr lang="en-GB" sz="1400" dirty="0" err="1"/>
              <a:t>Lavarini</a:t>
            </a:r>
            <a:r>
              <a:rPr lang="en-GB" sz="1400" dirty="0"/>
              <a:t>, Li, </a:t>
            </a:r>
            <a:r>
              <a:rPr lang="en-GB" sz="1400" dirty="0" err="1"/>
              <a:t>Hoefler</a:t>
            </a:r>
            <a:r>
              <a:rPr lang="en-GB" sz="1400" dirty="0"/>
              <a:t> https://arxiv.org/abs/2005.08748</a:t>
            </a:r>
          </a:p>
        </p:txBody>
      </p:sp>
      <p:sp>
        <p:nvSpPr>
          <p:cNvPr id="4" name="TextBox 3">
            <a:extLst>
              <a:ext uri="{FF2B5EF4-FFF2-40B4-BE49-F238E27FC236}">
                <a16:creationId xmlns:a16="http://schemas.microsoft.com/office/drawing/2014/main" id="{4DC10D64-22F7-4BAB-BA73-82CF0FB9E9F9}"/>
              </a:ext>
            </a:extLst>
          </p:cNvPr>
          <p:cNvSpPr txBox="1"/>
          <p:nvPr/>
        </p:nvSpPr>
        <p:spPr>
          <a:xfrm>
            <a:off x="359569" y="5322147"/>
            <a:ext cx="11472861" cy="1477328"/>
          </a:xfrm>
          <a:prstGeom prst="rect">
            <a:avLst/>
          </a:prstGeom>
          <a:noFill/>
        </p:spPr>
        <p:txBody>
          <a:bodyPr wrap="square" rtlCol="0">
            <a:spAutoFit/>
          </a:bodyPr>
          <a:lstStyle/>
          <a:p>
            <a:r>
              <a:rPr lang="en-GB" b="1" dirty="0"/>
              <a:t>Ensemble predictions are important but expensive.</a:t>
            </a:r>
          </a:p>
          <a:p>
            <a:r>
              <a:rPr lang="en-GB" dirty="0"/>
              <a:t>Can we improve ensemble skill scores from a small number of ensemble members via deep learning?</a:t>
            </a:r>
          </a:p>
          <a:p>
            <a:pPr marL="285750" indent="-285750">
              <a:buFont typeface="Arial" panose="020B0604020202020204" pitchFamily="34" charset="0"/>
              <a:buChar char="•"/>
            </a:pPr>
            <a:r>
              <a:rPr lang="en-GB"/>
              <a:t>Use global fields </a:t>
            </a:r>
            <a:r>
              <a:rPr lang="en-GB" dirty="0"/>
              <a:t>of five ensemble members as inputs.</a:t>
            </a:r>
          </a:p>
          <a:p>
            <a:pPr marL="285750" indent="-285750">
              <a:buFont typeface="Arial" panose="020B0604020202020204" pitchFamily="34" charset="0"/>
              <a:buChar char="•"/>
            </a:pPr>
            <a:r>
              <a:rPr lang="en-GB" dirty="0"/>
              <a:t>Correct the ensemble scores of temperature at 850 </a:t>
            </a:r>
            <a:r>
              <a:rPr lang="en-GB" dirty="0" err="1"/>
              <a:t>hPa</a:t>
            </a:r>
            <a:r>
              <a:rPr lang="en-GB" dirty="0"/>
              <a:t> and Z500 </a:t>
            </a:r>
            <a:r>
              <a:rPr lang="en-GB" dirty="0" err="1"/>
              <a:t>hPa</a:t>
            </a:r>
            <a:r>
              <a:rPr lang="en-GB" dirty="0"/>
              <a:t> for a 2-day forecast towards a full 10 member ensemble forecast.</a:t>
            </a:r>
            <a:endParaRPr lang="en-GB" b="1" dirty="0"/>
          </a:p>
        </p:txBody>
      </p:sp>
      <p:pic>
        <p:nvPicPr>
          <p:cNvPr id="7" name="Picture 6" descr="A picture containing clock, drawing&#10;&#10;Description automatically generated">
            <a:extLst>
              <a:ext uri="{FF2B5EF4-FFF2-40B4-BE49-F238E27FC236}">
                <a16:creationId xmlns:a16="http://schemas.microsoft.com/office/drawing/2014/main" id="{CCC49D1D-8C42-40E3-8A26-D027503B42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569" y="3060320"/>
            <a:ext cx="6811126" cy="2153435"/>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2A1785BD-8B9D-4663-A5CB-59354C89D2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67723" y="739707"/>
            <a:ext cx="5054860" cy="4737343"/>
          </a:xfrm>
          <a:prstGeom prst="rect">
            <a:avLst/>
          </a:prstGeom>
        </p:spPr>
      </p:pic>
    </p:spTree>
    <p:extLst>
      <p:ext uri="{BB962C8B-B14F-4D97-AF65-F5344CB8AC3E}">
        <p14:creationId xmlns:p14="http://schemas.microsoft.com/office/powerpoint/2010/main" val="1679187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220762" y="181591"/>
            <a:ext cx="11914793" cy="523220"/>
          </a:xfrm>
          <a:prstGeom prst="rect">
            <a:avLst/>
          </a:prstGeom>
          <a:noFill/>
        </p:spPr>
        <p:txBody>
          <a:bodyPr wrap="square" rtlCol="0">
            <a:spAutoFit/>
          </a:bodyPr>
          <a:lstStyle/>
          <a:p>
            <a:pPr algn="ctr"/>
            <a:r>
              <a:rPr lang="en-GB" sz="2800" dirty="0">
                <a:solidFill>
                  <a:schemeClr val="accent1">
                    <a:lumMod val="50000"/>
                  </a:schemeClr>
                </a:solidFill>
                <a:latin typeface="Calibri" panose="020F0502020204030204" pitchFamily="34" charset="0"/>
                <a:cs typeface="Calibri" panose="020F0502020204030204" pitchFamily="34" charset="0"/>
              </a:rPr>
              <a:t>Post-processing and dissemination: </a:t>
            </a:r>
            <a:r>
              <a:rPr lang="en-GB" sz="2800" b="1" i="1" dirty="0" err="1">
                <a:solidFill>
                  <a:schemeClr val="tx2"/>
                </a:solidFill>
                <a:latin typeface="Calibri" panose="020F0502020204030204" pitchFamily="34" charset="0"/>
                <a:cs typeface="Calibri" panose="020F0502020204030204" pitchFamily="34" charset="0"/>
              </a:rPr>
              <a:t>ecPoint</a:t>
            </a:r>
            <a:r>
              <a:rPr lang="en-GB" sz="2800" b="1" i="1" dirty="0">
                <a:solidFill>
                  <a:schemeClr val="tx2"/>
                </a:solidFill>
                <a:latin typeface="Calibri" panose="020F0502020204030204" pitchFamily="34" charset="0"/>
                <a:cs typeface="Calibri" panose="020F0502020204030204" pitchFamily="34" charset="0"/>
              </a:rPr>
              <a:t> </a:t>
            </a:r>
            <a:r>
              <a:rPr lang="en-GB" sz="2800" dirty="0">
                <a:solidFill>
                  <a:schemeClr val="tx2"/>
                </a:solidFill>
                <a:latin typeface="Calibri" panose="020F0502020204030204" pitchFamily="34" charset="0"/>
                <a:cs typeface="Calibri" panose="020F0502020204030204" pitchFamily="34" charset="0"/>
              </a:rPr>
              <a:t>to post-process rainfall predictions</a:t>
            </a:r>
            <a:endParaRPr lang="en-GB" sz="2800" dirty="0">
              <a:solidFill>
                <a:schemeClr val="accent1">
                  <a:lumMod val="50000"/>
                </a:schemeClr>
              </a:solidFill>
              <a:latin typeface="Helevtica"/>
              <a:ea typeface="+mj-ea"/>
              <a:cs typeface="+mj-cs"/>
            </a:endParaRPr>
          </a:p>
        </p:txBody>
      </p:sp>
      <p:sp>
        <p:nvSpPr>
          <p:cNvPr id="11" name="TextBox 10">
            <a:extLst>
              <a:ext uri="{FF2B5EF4-FFF2-40B4-BE49-F238E27FC236}">
                <a16:creationId xmlns:a16="http://schemas.microsoft.com/office/drawing/2014/main" id="{A01C6DDE-80E8-4064-8714-65E322904BB5}"/>
              </a:ext>
            </a:extLst>
          </p:cNvPr>
          <p:cNvSpPr txBox="1"/>
          <p:nvPr/>
        </p:nvSpPr>
        <p:spPr>
          <a:xfrm>
            <a:off x="8775212" y="6550223"/>
            <a:ext cx="3866506" cy="307777"/>
          </a:xfrm>
          <a:prstGeom prst="rect">
            <a:avLst/>
          </a:prstGeom>
          <a:noFill/>
        </p:spPr>
        <p:txBody>
          <a:bodyPr wrap="square" rtlCol="0">
            <a:spAutoFit/>
          </a:bodyPr>
          <a:lstStyle/>
          <a:p>
            <a:pPr algn="ctr"/>
            <a:r>
              <a:rPr lang="en-GB" sz="1400" dirty="0"/>
              <a:t>Timothy Hewson and </a:t>
            </a:r>
            <a:r>
              <a:rPr lang="en-GB" sz="1400" dirty="0">
                <a:solidFill>
                  <a:srgbClr val="000000"/>
                </a:solidFill>
                <a:latin typeface="Arial" panose="020B0604020202020204" pitchFamily="34" charset="0"/>
              </a:rPr>
              <a:t>Fatima </a:t>
            </a:r>
            <a:r>
              <a:rPr lang="en-GB" sz="1400" dirty="0" err="1">
                <a:solidFill>
                  <a:srgbClr val="000000"/>
                </a:solidFill>
                <a:latin typeface="Arial" panose="020B0604020202020204" pitchFamily="34" charset="0"/>
              </a:rPr>
              <a:t>Pillosu</a:t>
            </a:r>
            <a:endParaRPr lang="en-GB" sz="1400" dirty="0"/>
          </a:p>
        </p:txBody>
      </p:sp>
      <p:sp>
        <p:nvSpPr>
          <p:cNvPr id="12" name="TextBox 11">
            <a:extLst>
              <a:ext uri="{FF2B5EF4-FFF2-40B4-BE49-F238E27FC236}">
                <a16:creationId xmlns:a16="http://schemas.microsoft.com/office/drawing/2014/main" id="{63FF160C-9B1B-4455-8005-9FB38F4A3EF0}"/>
              </a:ext>
            </a:extLst>
          </p:cNvPr>
          <p:cNvSpPr txBox="1"/>
          <p:nvPr/>
        </p:nvSpPr>
        <p:spPr>
          <a:xfrm>
            <a:off x="283834" y="893970"/>
            <a:ext cx="8800809" cy="6073458"/>
          </a:xfrm>
          <a:prstGeom prst="rect">
            <a:avLst/>
          </a:prstGeom>
          <a:noFill/>
        </p:spPr>
        <p:txBody>
          <a:bodyPr wrap="square" rtlCol="0">
            <a:spAutoFit/>
          </a:bodyPr>
          <a:lstStyle/>
          <a:p>
            <a:pPr marL="285750" indent="-285750">
              <a:spcBef>
                <a:spcPts val="400"/>
              </a:spcBef>
              <a:buFont typeface="Arial" panose="020B0604020202020204" pitchFamily="34" charset="0"/>
              <a:buChar char="•"/>
            </a:pPr>
            <a:r>
              <a:rPr lang="en-GB" dirty="0"/>
              <a:t>Use forecast data as inputs</a:t>
            </a:r>
          </a:p>
          <a:p>
            <a:pPr marL="285750" indent="-285750">
              <a:spcBef>
                <a:spcPts val="400"/>
              </a:spcBef>
              <a:buFont typeface="Arial" panose="020B0604020202020204" pitchFamily="34" charset="0"/>
              <a:buChar char="•"/>
            </a:pPr>
            <a:r>
              <a:rPr lang="en-GB" dirty="0"/>
              <a:t>Train against worldwide rainfall observations</a:t>
            </a:r>
          </a:p>
          <a:p>
            <a:pPr marL="285750" indent="-285750">
              <a:spcBef>
                <a:spcPts val="400"/>
              </a:spcBef>
              <a:buFont typeface="Arial" panose="020B0604020202020204" pitchFamily="34" charset="0"/>
              <a:buChar char="•"/>
            </a:pPr>
            <a:r>
              <a:rPr lang="en-GB" dirty="0"/>
              <a:t>Improve local rainfall predictions by accounting</a:t>
            </a:r>
            <a:br>
              <a:rPr lang="en-GB" dirty="0"/>
            </a:br>
            <a:r>
              <a:rPr lang="en-GB" dirty="0"/>
              <a:t>for sub-grid variability and weather-dependent biases</a:t>
            </a:r>
          </a:p>
          <a:p>
            <a:pPr marL="285750" indent="-285750">
              <a:spcBef>
                <a:spcPts val="400"/>
              </a:spcBef>
              <a:buFont typeface="Arial" panose="020B0604020202020204" pitchFamily="34" charset="0"/>
              <a:buChar char="•"/>
            </a:pPr>
            <a:r>
              <a:rPr lang="en-GB" dirty="0"/>
              <a:t>Use decision trees as machine learning tool</a:t>
            </a:r>
          </a:p>
          <a:p>
            <a:pPr marL="285750" indent="-285750">
              <a:spcBef>
                <a:spcPts val="400"/>
              </a:spcBef>
              <a:buFont typeface="Arial" panose="020B0604020202020204" pitchFamily="34" charset="0"/>
              <a:buChar char="•"/>
            </a:pPr>
            <a:endParaRPr lang="en-GB" dirty="0"/>
          </a:p>
          <a:p>
            <a:pPr marL="285750" indent="-285750">
              <a:spcBef>
                <a:spcPts val="400"/>
              </a:spcBef>
              <a:buFont typeface="Arial" panose="020B0604020202020204" pitchFamily="34" charset="0"/>
              <a:buChar char="•"/>
            </a:pPr>
            <a:endParaRPr lang="en-GB" dirty="0"/>
          </a:p>
          <a:p>
            <a:pPr marL="285750" indent="-285750">
              <a:spcBef>
                <a:spcPts val="400"/>
              </a:spcBef>
              <a:buFont typeface="Arial" panose="020B0604020202020204" pitchFamily="34" charset="0"/>
              <a:buChar char="•"/>
            </a:pPr>
            <a:endParaRPr lang="en-GB" dirty="0"/>
          </a:p>
          <a:p>
            <a:pPr marL="285750" indent="-285750">
              <a:spcBef>
                <a:spcPts val="400"/>
              </a:spcBef>
              <a:buFont typeface="Arial" panose="020B0604020202020204" pitchFamily="34" charset="0"/>
              <a:buChar char="•"/>
            </a:pPr>
            <a:endParaRPr lang="en-GB" dirty="0"/>
          </a:p>
          <a:p>
            <a:pPr marL="285750" indent="-285750">
              <a:spcBef>
                <a:spcPts val="400"/>
              </a:spcBef>
              <a:buFont typeface="Arial" panose="020B0604020202020204" pitchFamily="34" charset="0"/>
              <a:buChar char="•"/>
            </a:pPr>
            <a:endParaRPr lang="en-GB" dirty="0"/>
          </a:p>
          <a:p>
            <a:pPr marL="285750" indent="-285750">
              <a:spcBef>
                <a:spcPts val="400"/>
              </a:spcBef>
              <a:buFont typeface="Arial" panose="020B0604020202020204" pitchFamily="34" charset="0"/>
              <a:buChar char="•"/>
            </a:pPr>
            <a:endParaRPr lang="en-GB" dirty="0"/>
          </a:p>
          <a:p>
            <a:pPr marL="285750" indent="-285750">
              <a:spcBef>
                <a:spcPts val="400"/>
              </a:spcBef>
              <a:buFont typeface="Arial" panose="020B0604020202020204" pitchFamily="34" charset="0"/>
              <a:buChar char="•"/>
            </a:pPr>
            <a:endParaRPr lang="en-GB" dirty="0"/>
          </a:p>
          <a:p>
            <a:pPr marL="285750" indent="-285750">
              <a:spcBef>
                <a:spcPts val="400"/>
              </a:spcBef>
              <a:buFont typeface="Arial" panose="020B0604020202020204" pitchFamily="34" charset="0"/>
              <a:buChar char="•"/>
            </a:pPr>
            <a:endParaRPr lang="en-GB" dirty="0"/>
          </a:p>
          <a:p>
            <a:pPr marL="285750" indent="-285750">
              <a:spcBef>
                <a:spcPts val="400"/>
              </a:spcBef>
              <a:buFont typeface="Arial" panose="020B0604020202020204" pitchFamily="34" charset="0"/>
              <a:buChar char="•"/>
            </a:pPr>
            <a:endParaRPr lang="en-GB" dirty="0"/>
          </a:p>
          <a:p>
            <a:pPr marL="285750" indent="-285750">
              <a:spcBef>
                <a:spcPts val="400"/>
              </a:spcBef>
              <a:buFont typeface="Arial" panose="020B0604020202020204" pitchFamily="34" charset="0"/>
              <a:buChar char="•"/>
            </a:pPr>
            <a:endParaRPr lang="en-GB" dirty="0"/>
          </a:p>
          <a:p>
            <a:pPr defTabSz="457200"/>
            <a:r>
              <a:rPr lang="en-GB" b="1" dirty="0"/>
              <a:t>Example: Devastating floods in Crete on 25 February 2019</a:t>
            </a:r>
          </a:p>
          <a:p>
            <a:pPr defTabSz="457200"/>
            <a:endParaRPr lang="en-GB" dirty="0">
              <a:solidFill>
                <a:prstClr val="black"/>
              </a:solidFill>
            </a:endParaRPr>
          </a:p>
          <a:p>
            <a:pPr defTabSz="457200"/>
            <a:r>
              <a:rPr lang="en-GB" b="1" dirty="0">
                <a:solidFill>
                  <a:prstClr val="black"/>
                </a:solidFill>
              </a:rPr>
              <a:t>Benefits: Earlier and more consistent signal with higher probabilities</a:t>
            </a:r>
          </a:p>
          <a:p>
            <a:pPr marL="285750" indent="-285750">
              <a:spcBef>
                <a:spcPts val="400"/>
              </a:spcBef>
              <a:buFont typeface="Arial" panose="020B0604020202020204" pitchFamily="34" charset="0"/>
              <a:buChar char="•"/>
            </a:pPr>
            <a:endParaRPr lang="en-GB" dirty="0"/>
          </a:p>
        </p:txBody>
      </p:sp>
      <p:pic>
        <p:nvPicPr>
          <p:cNvPr id="49" name="Picture 48">
            <a:extLst>
              <a:ext uri="{FF2B5EF4-FFF2-40B4-BE49-F238E27FC236}">
                <a16:creationId xmlns:a16="http://schemas.microsoft.com/office/drawing/2014/main" id="{EC544B7C-E9B6-4ED9-BDE8-44D46A94FEC4}"/>
              </a:ext>
            </a:extLst>
          </p:cNvPr>
          <p:cNvPicPr>
            <a:picLocks noChangeAspect="1"/>
          </p:cNvPicPr>
          <p:nvPr/>
        </p:nvPicPr>
        <p:blipFill rotWithShape="1">
          <a:blip r:embed="rId3"/>
          <a:srcRect t="24874" b="51439"/>
          <a:stretch/>
        </p:blipFill>
        <p:spPr>
          <a:xfrm>
            <a:off x="2637277" y="2681908"/>
            <a:ext cx="9476339" cy="1323439"/>
          </a:xfrm>
          <a:prstGeom prst="rect">
            <a:avLst/>
          </a:prstGeom>
          <a:ln w="28575">
            <a:solidFill>
              <a:schemeClr val="tx1"/>
            </a:solidFill>
          </a:ln>
        </p:spPr>
      </p:pic>
      <p:pic>
        <p:nvPicPr>
          <p:cNvPr id="50" name="Picture 49">
            <a:extLst>
              <a:ext uri="{FF2B5EF4-FFF2-40B4-BE49-F238E27FC236}">
                <a16:creationId xmlns:a16="http://schemas.microsoft.com/office/drawing/2014/main" id="{32B9742C-FFDE-4458-AE6F-A299582C0AEC}"/>
              </a:ext>
            </a:extLst>
          </p:cNvPr>
          <p:cNvPicPr>
            <a:picLocks noChangeAspect="1"/>
          </p:cNvPicPr>
          <p:nvPr/>
        </p:nvPicPr>
        <p:blipFill rotWithShape="1">
          <a:blip r:embed="rId3"/>
          <a:srcRect t="76313"/>
          <a:stretch/>
        </p:blipFill>
        <p:spPr>
          <a:xfrm>
            <a:off x="2637277" y="4068630"/>
            <a:ext cx="9476339" cy="1323440"/>
          </a:xfrm>
          <a:prstGeom prst="rect">
            <a:avLst/>
          </a:prstGeom>
          <a:ln w="28575">
            <a:solidFill>
              <a:schemeClr val="tx1"/>
            </a:solidFill>
          </a:ln>
        </p:spPr>
      </p:pic>
      <p:sp>
        <p:nvSpPr>
          <p:cNvPr id="51" name="TextBox 50">
            <a:extLst>
              <a:ext uri="{FF2B5EF4-FFF2-40B4-BE49-F238E27FC236}">
                <a16:creationId xmlns:a16="http://schemas.microsoft.com/office/drawing/2014/main" id="{FAC0942B-4FD9-4885-BF6B-6C2515A4B7FB}"/>
              </a:ext>
            </a:extLst>
          </p:cNvPr>
          <p:cNvSpPr txBox="1"/>
          <p:nvPr/>
        </p:nvSpPr>
        <p:spPr>
          <a:xfrm>
            <a:off x="2625847" y="3557828"/>
            <a:ext cx="835832" cy="461665"/>
          </a:xfrm>
          <a:prstGeom prst="rect">
            <a:avLst/>
          </a:prstGeom>
          <a:noFill/>
        </p:spPr>
        <p:txBody>
          <a:bodyPr wrap="square" rtlCol="0">
            <a:spAutoFit/>
          </a:bodyPr>
          <a:lstStyle/>
          <a:p>
            <a:pPr defTabSz="457200"/>
            <a:r>
              <a:rPr lang="en-GB" sz="2400" b="1" dirty="0">
                <a:solidFill>
                  <a:prstClr val="black"/>
                </a:solidFill>
                <a:latin typeface="Arial"/>
              </a:rPr>
              <a:t>D4</a:t>
            </a:r>
          </a:p>
        </p:txBody>
      </p:sp>
      <p:sp>
        <p:nvSpPr>
          <p:cNvPr id="52" name="TextBox 51">
            <a:extLst>
              <a:ext uri="{FF2B5EF4-FFF2-40B4-BE49-F238E27FC236}">
                <a16:creationId xmlns:a16="http://schemas.microsoft.com/office/drawing/2014/main" id="{2454A356-9474-469A-A47A-B59B43B5F549}"/>
              </a:ext>
            </a:extLst>
          </p:cNvPr>
          <p:cNvSpPr txBox="1"/>
          <p:nvPr/>
        </p:nvSpPr>
        <p:spPr>
          <a:xfrm>
            <a:off x="2614417" y="4930404"/>
            <a:ext cx="835832" cy="461665"/>
          </a:xfrm>
          <a:prstGeom prst="rect">
            <a:avLst/>
          </a:prstGeom>
          <a:noFill/>
        </p:spPr>
        <p:txBody>
          <a:bodyPr wrap="square" rtlCol="0">
            <a:spAutoFit/>
          </a:bodyPr>
          <a:lstStyle/>
          <a:p>
            <a:pPr defTabSz="457200"/>
            <a:r>
              <a:rPr lang="en-GB" sz="2400" b="1" dirty="0">
                <a:solidFill>
                  <a:prstClr val="black"/>
                </a:solidFill>
                <a:latin typeface="Arial"/>
              </a:rPr>
              <a:t>D4</a:t>
            </a:r>
          </a:p>
        </p:txBody>
      </p:sp>
      <p:sp>
        <p:nvSpPr>
          <p:cNvPr id="53" name="TextBox 52">
            <a:extLst>
              <a:ext uri="{FF2B5EF4-FFF2-40B4-BE49-F238E27FC236}">
                <a16:creationId xmlns:a16="http://schemas.microsoft.com/office/drawing/2014/main" id="{8D30F9AB-A46B-4A66-A23C-B8FFF8708850}"/>
              </a:ext>
            </a:extLst>
          </p:cNvPr>
          <p:cNvSpPr txBox="1"/>
          <p:nvPr/>
        </p:nvSpPr>
        <p:spPr>
          <a:xfrm>
            <a:off x="4987200" y="3558650"/>
            <a:ext cx="835832" cy="461665"/>
          </a:xfrm>
          <a:prstGeom prst="rect">
            <a:avLst/>
          </a:prstGeom>
          <a:noFill/>
        </p:spPr>
        <p:txBody>
          <a:bodyPr wrap="square" rtlCol="0">
            <a:spAutoFit/>
          </a:bodyPr>
          <a:lstStyle/>
          <a:p>
            <a:pPr defTabSz="457200"/>
            <a:r>
              <a:rPr lang="en-GB" sz="2400" b="1" dirty="0">
                <a:solidFill>
                  <a:prstClr val="black"/>
                </a:solidFill>
                <a:latin typeface="Arial"/>
              </a:rPr>
              <a:t>D3</a:t>
            </a:r>
          </a:p>
        </p:txBody>
      </p:sp>
      <p:sp>
        <p:nvSpPr>
          <p:cNvPr id="54" name="TextBox 53">
            <a:extLst>
              <a:ext uri="{FF2B5EF4-FFF2-40B4-BE49-F238E27FC236}">
                <a16:creationId xmlns:a16="http://schemas.microsoft.com/office/drawing/2014/main" id="{5CBECCB4-F05A-48D7-AA7F-B844451512B0}"/>
              </a:ext>
            </a:extLst>
          </p:cNvPr>
          <p:cNvSpPr txBox="1"/>
          <p:nvPr/>
        </p:nvSpPr>
        <p:spPr>
          <a:xfrm>
            <a:off x="4987200" y="4929428"/>
            <a:ext cx="835832" cy="461665"/>
          </a:xfrm>
          <a:prstGeom prst="rect">
            <a:avLst/>
          </a:prstGeom>
          <a:noFill/>
        </p:spPr>
        <p:txBody>
          <a:bodyPr wrap="square" rtlCol="0">
            <a:spAutoFit/>
          </a:bodyPr>
          <a:lstStyle/>
          <a:p>
            <a:pPr defTabSz="457200"/>
            <a:r>
              <a:rPr lang="en-GB" sz="2400" b="1" dirty="0">
                <a:solidFill>
                  <a:prstClr val="black"/>
                </a:solidFill>
                <a:latin typeface="Arial"/>
              </a:rPr>
              <a:t>D3</a:t>
            </a:r>
          </a:p>
        </p:txBody>
      </p:sp>
      <p:sp>
        <p:nvSpPr>
          <p:cNvPr id="55" name="TextBox 54">
            <a:extLst>
              <a:ext uri="{FF2B5EF4-FFF2-40B4-BE49-F238E27FC236}">
                <a16:creationId xmlns:a16="http://schemas.microsoft.com/office/drawing/2014/main" id="{B193E25E-1745-4DFF-AA11-CA2573CC3F9D}"/>
              </a:ext>
            </a:extLst>
          </p:cNvPr>
          <p:cNvSpPr txBox="1"/>
          <p:nvPr/>
        </p:nvSpPr>
        <p:spPr>
          <a:xfrm>
            <a:off x="7355350" y="3557628"/>
            <a:ext cx="835832" cy="461665"/>
          </a:xfrm>
          <a:prstGeom prst="rect">
            <a:avLst/>
          </a:prstGeom>
          <a:noFill/>
        </p:spPr>
        <p:txBody>
          <a:bodyPr wrap="square" rtlCol="0">
            <a:spAutoFit/>
          </a:bodyPr>
          <a:lstStyle/>
          <a:p>
            <a:pPr defTabSz="457200"/>
            <a:r>
              <a:rPr lang="en-GB" sz="2400" b="1" dirty="0">
                <a:solidFill>
                  <a:prstClr val="black"/>
                </a:solidFill>
                <a:latin typeface="Arial"/>
              </a:rPr>
              <a:t>D2</a:t>
            </a:r>
          </a:p>
        </p:txBody>
      </p:sp>
      <p:sp>
        <p:nvSpPr>
          <p:cNvPr id="56" name="TextBox 55">
            <a:extLst>
              <a:ext uri="{FF2B5EF4-FFF2-40B4-BE49-F238E27FC236}">
                <a16:creationId xmlns:a16="http://schemas.microsoft.com/office/drawing/2014/main" id="{2632E06B-6100-4F39-88C9-070E886FE656}"/>
              </a:ext>
            </a:extLst>
          </p:cNvPr>
          <p:cNvSpPr txBox="1"/>
          <p:nvPr/>
        </p:nvSpPr>
        <p:spPr>
          <a:xfrm>
            <a:off x="7355350" y="4929428"/>
            <a:ext cx="835832" cy="461665"/>
          </a:xfrm>
          <a:prstGeom prst="rect">
            <a:avLst/>
          </a:prstGeom>
          <a:noFill/>
        </p:spPr>
        <p:txBody>
          <a:bodyPr wrap="square" rtlCol="0">
            <a:spAutoFit/>
          </a:bodyPr>
          <a:lstStyle/>
          <a:p>
            <a:pPr defTabSz="457200"/>
            <a:r>
              <a:rPr lang="en-GB" sz="2400" b="1" dirty="0">
                <a:solidFill>
                  <a:prstClr val="black"/>
                </a:solidFill>
                <a:latin typeface="Arial"/>
              </a:rPr>
              <a:t>D2</a:t>
            </a:r>
          </a:p>
        </p:txBody>
      </p:sp>
      <p:sp>
        <p:nvSpPr>
          <p:cNvPr id="57" name="TextBox 56">
            <a:extLst>
              <a:ext uri="{FF2B5EF4-FFF2-40B4-BE49-F238E27FC236}">
                <a16:creationId xmlns:a16="http://schemas.microsoft.com/office/drawing/2014/main" id="{2AA5D1D6-A970-4BF2-9C3C-63280CD2C082}"/>
              </a:ext>
            </a:extLst>
          </p:cNvPr>
          <p:cNvSpPr txBox="1"/>
          <p:nvPr/>
        </p:nvSpPr>
        <p:spPr>
          <a:xfrm>
            <a:off x="9710048" y="3557628"/>
            <a:ext cx="649528" cy="461665"/>
          </a:xfrm>
          <a:prstGeom prst="rect">
            <a:avLst/>
          </a:prstGeom>
          <a:noFill/>
        </p:spPr>
        <p:txBody>
          <a:bodyPr wrap="square" rtlCol="0">
            <a:spAutoFit/>
          </a:bodyPr>
          <a:lstStyle/>
          <a:p>
            <a:pPr defTabSz="457200"/>
            <a:r>
              <a:rPr lang="en-GB" sz="2400" b="1" dirty="0">
                <a:solidFill>
                  <a:prstClr val="black"/>
                </a:solidFill>
                <a:latin typeface="Arial"/>
              </a:rPr>
              <a:t>D1</a:t>
            </a:r>
          </a:p>
        </p:txBody>
      </p:sp>
      <p:sp>
        <p:nvSpPr>
          <p:cNvPr id="58" name="TextBox 57">
            <a:extLst>
              <a:ext uri="{FF2B5EF4-FFF2-40B4-BE49-F238E27FC236}">
                <a16:creationId xmlns:a16="http://schemas.microsoft.com/office/drawing/2014/main" id="{CDEEB8B2-4F34-4610-8AB4-D3A8A1BA3413}"/>
              </a:ext>
            </a:extLst>
          </p:cNvPr>
          <p:cNvSpPr txBox="1"/>
          <p:nvPr/>
        </p:nvSpPr>
        <p:spPr>
          <a:xfrm>
            <a:off x="9710048" y="4929228"/>
            <a:ext cx="649528" cy="461665"/>
          </a:xfrm>
          <a:prstGeom prst="rect">
            <a:avLst/>
          </a:prstGeom>
          <a:noFill/>
        </p:spPr>
        <p:txBody>
          <a:bodyPr wrap="square" rtlCol="0">
            <a:spAutoFit/>
          </a:bodyPr>
          <a:lstStyle/>
          <a:p>
            <a:pPr defTabSz="457200"/>
            <a:r>
              <a:rPr lang="en-GB" sz="2400" b="1" dirty="0">
                <a:solidFill>
                  <a:prstClr val="black"/>
                </a:solidFill>
                <a:latin typeface="Arial"/>
              </a:rPr>
              <a:t>D1</a:t>
            </a:r>
          </a:p>
        </p:txBody>
      </p:sp>
      <p:grpSp>
        <p:nvGrpSpPr>
          <p:cNvPr id="59" name="Group 58">
            <a:extLst>
              <a:ext uri="{FF2B5EF4-FFF2-40B4-BE49-F238E27FC236}">
                <a16:creationId xmlns:a16="http://schemas.microsoft.com/office/drawing/2014/main" id="{A336E9F0-855F-4D18-88AC-9932139AC714}"/>
              </a:ext>
            </a:extLst>
          </p:cNvPr>
          <p:cNvGrpSpPr/>
          <p:nvPr/>
        </p:nvGrpSpPr>
        <p:grpSpPr>
          <a:xfrm>
            <a:off x="9030437" y="1571885"/>
            <a:ext cx="3093246" cy="1059733"/>
            <a:chOff x="8356022" y="228781"/>
            <a:chExt cx="3275867" cy="1035130"/>
          </a:xfrm>
        </p:grpSpPr>
        <p:pic>
          <p:nvPicPr>
            <p:cNvPr id="60" name="Picture 59">
              <a:extLst>
                <a:ext uri="{FF2B5EF4-FFF2-40B4-BE49-F238E27FC236}">
                  <a16:creationId xmlns:a16="http://schemas.microsoft.com/office/drawing/2014/main" id="{017A3AA3-BE6D-4AB7-A23E-C64568A11A98}"/>
                </a:ext>
              </a:extLst>
            </p:cNvPr>
            <p:cNvPicPr>
              <a:picLocks noChangeAspect="1"/>
            </p:cNvPicPr>
            <p:nvPr/>
          </p:nvPicPr>
          <p:blipFill rotWithShape="1">
            <a:blip r:embed="rId4"/>
            <a:srcRect t="50000" r="56389" b="20766"/>
            <a:stretch/>
          </p:blipFill>
          <p:spPr>
            <a:xfrm>
              <a:off x="8356022" y="561225"/>
              <a:ext cx="3275867" cy="702686"/>
            </a:xfrm>
            <a:prstGeom prst="rect">
              <a:avLst/>
            </a:prstGeom>
            <a:ln w="19050">
              <a:solidFill>
                <a:schemeClr val="tx1"/>
              </a:solidFill>
            </a:ln>
          </p:spPr>
        </p:pic>
        <p:sp>
          <p:nvSpPr>
            <p:cNvPr id="61" name="TextBox 60">
              <a:extLst>
                <a:ext uri="{FF2B5EF4-FFF2-40B4-BE49-F238E27FC236}">
                  <a16:creationId xmlns:a16="http://schemas.microsoft.com/office/drawing/2014/main" id="{1C38DE6B-80A7-4516-85BB-A0A8A98E491E}"/>
                </a:ext>
              </a:extLst>
            </p:cNvPr>
            <p:cNvSpPr txBox="1"/>
            <p:nvPr/>
          </p:nvSpPr>
          <p:spPr>
            <a:xfrm>
              <a:off x="8550655" y="228781"/>
              <a:ext cx="2920992" cy="338554"/>
            </a:xfrm>
            <a:prstGeom prst="rect">
              <a:avLst/>
            </a:prstGeom>
            <a:noFill/>
          </p:spPr>
          <p:txBody>
            <a:bodyPr wrap="none" rtlCol="0">
              <a:spAutoFit/>
            </a:bodyPr>
            <a:lstStyle/>
            <a:p>
              <a:pPr defTabSz="457200"/>
              <a:r>
                <a:rPr lang="en-GB" sz="1600" b="1" dirty="0">
                  <a:solidFill>
                    <a:prstClr val="black"/>
                  </a:solidFill>
                  <a:latin typeface="Arial"/>
                </a:rPr>
                <a:t>Probability (%) &gt; 50mm /12h</a:t>
              </a:r>
            </a:p>
          </p:txBody>
        </p:sp>
      </p:grpSp>
      <p:grpSp>
        <p:nvGrpSpPr>
          <p:cNvPr id="62" name="Group 61">
            <a:extLst>
              <a:ext uri="{FF2B5EF4-FFF2-40B4-BE49-F238E27FC236}">
                <a16:creationId xmlns:a16="http://schemas.microsoft.com/office/drawing/2014/main" id="{9C95CAF2-296C-4ACB-AF27-7780822D6223}"/>
              </a:ext>
            </a:extLst>
          </p:cNvPr>
          <p:cNvGrpSpPr/>
          <p:nvPr/>
        </p:nvGrpSpPr>
        <p:grpSpPr>
          <a:xfrm>
            <a:off x="8951108" y="5434118"/>
            <a:ext cx="3164111" cy="1063636"/>
            <a:chOff x="9571431" y="5863236"/>
            <a:chExt cx="2522801" cy="952186"/>
          </a:xfrm>
        </p:grpSpPr>
        <p:pic>
          <p:nvPicPr>
            <p:cNvPr id="63" name="Picture 62">
              <a:extLst>
                <a:ext uri="{FF2B5EF4-FFF2-40B4-BE49-F238E27FC236}">
                  <a16:creationId xmlns:a16="http://schemas.microsoft.com/office/drawing/2014/main" id="{FCE9615E-954C-4FFF-9633-B0035B5E6A58}"/>
                </a:ext>
              </a:extLst>
            </p:cNvPr>
            <p:cNvPicPr>
              <a:picLocks noChangeAspect="1"/>
            </p:cNvPicPr>
            <p:nvPr/>
          </p:nvPicPr>
          <p:blipFill rotWithShape="1">
            <a:blip r:embed="rId5"/>
            <a:srcRect l="13439" t="29665" r="10686" b="20984"/>
            <a:stretch/>
          </p:blipFill>
          <p:spPr>
            <a:xfrm>
              <a:off x="9611238" y="5863236"/>
              <a:ext cx="2482994" cy="952186"/>
            </a:xfrm>
            <a:prstGeom prst="rect">
              <a:avLst/>
            </a:prstGeom>
            <a:ln w="28575">
              <a:solidFill>
                <a:schemeClr val="tx1"/>
              </a:solidFill>
            </a:ln>
          </p:spPr>
        </p:pic>
        <p:pic>
          <p:nvPicPr>
            <p:cNvPr id="64" name="Picture 63">
              <a:extLst>
                <a:ext uri="{FF2B5EF4-FFF2-40B4-BE49-F238E27FC236}">
                  <a16:creationId xmlns:a16="http://schemas.microsoft.com/office/drawing/2014/main" id="{5AC31451-568C-4DE5-BAA2-7A8F31A550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19698" y="5902314"/>
              <a:ext cx="1109448" cy="196689"/>
            </a:xfrm>
            <a:prstGeom prst="rect">
              <a:avLst/>
            </a:prstGeom>
          </p:spPr>
        </p:pic>
        <p:sp>
          <p:nvSpPr>
            <p:cNvPr id="65" name="TextBox 64">
              <a:extLst>
                <a:ext uri="{FF2B5EF4-FFF2-40B4-BE49-F238E27FC236}">
                  <a16:creationId xmlns:a16="http://schemas.microsoft.com/office/drawing/2014/main" id="{28F1AD38-5276-43C2-B774-F6CD9B27A70B}"/>
                </a:ext>
              </a:extLst>
            </p:cNvPr>
            <p:cNvSpPr txBox="1"/>
            <p:nvPr/>
          </p:nvSpPr>
          <p:spPr>
            <a:xfrm>
              <a:off x="9571431" y="6492220"/>
              <a:ext cx="881973" cy="323165"/>
            </a:xfrm>
            <a:prstGeom prst="rect">
              <a:avLst/>
            </a:prstGeom>
            <a:noFill/>
          </p:spPr>
          <p:txBody>
            <a:bodyPr wrap="none" rtlCol="0">
              <a:spAutoFit/>
            </a:bodyPr>
            <a:lstStyle/>
            <a:p>
              <a:r>
                <a:rPr lang="en-GB" sz="1500" dirty="0"/>
                <a:t>24h rain</a:t>
              </a:r>
            </a:p>
          </p:txBody>
        </p:sp>
      </p:grpSp>
      <p:sp>
        <p:nvSpPr>
          <p:cNvPr id="66" name="TextBox 65">
            <a:extLst>
              <a:ext uri="{FF2B5EF4-FFF2-40B4-BE49-F238E27FC236}">
                <a16:creationId xmlns:a16="http://schemas.microsoft.com/office/drawing/2014/main" id="{A258A2D1-05EC-4EC1-86F4-A754C68AB906}"/>
              </a:ext>
            </a:extLst>
          </p:cNvPr>
          <p:cNvSpPr txBox="1"/>
          <p:nvPr/>
        </p:nvSpPr>
        <p:spPr>
          <a:xfrm>
            <a:off x="2614417" y="4051775"/>
            <a:ext cx="6269879" cy="400110"/>
          </a:xfrm>
          <a:prstGeom prst="rect">
            <a:avLst/>
          </a:prstGeom>
          <a:noFill/>
        </p:spPr>
        <p:txBody>
          <a:bodyPr wrap="square" rtlCol="0">
            <a:spAutoFit/>
          </a:bodyPr>
          <a:lstStyle/>
          <a:p>
            <a:pPr defTabSz="457200"/>
            <a:r>
              <a:rPr lang="en-GB" sz="2000" b="1" dirty="0">
                <a:solidFill>
                  <a:srgbClr val="FF0000"/>
                </a:solidFill>
                <a:latin typeface="Arial"/>
              </a:rPr>
              <a:t>POINT RAINFALL (post-processed)</a:t>
            </a:r>
          </a:p>
        </p:txBody>
      </p:sp>
      <p:sp>
        <p:nvSpPr>
          <p:cNvPr id="67" name="TextBox 66">
            <a:extLst>
              <a:ext uri="{FF2B5EF4-FFF2-40B4-BE49-F238E27FC236}">
                <a16:creationId xmlns:a16="http://schemas.microsoft.com/office/drawing/2014/main" id="{4F872224-D10E-4D06-B789-97CEC7284BB4}"/>
              </a:ext>
            </a:extLst>
          </p:cNvPr>
          <p:cNvSpPr txBox="1"/>
          <p:nvPr/>
        </p:nvSpPr>
        <p:spPr>
          <a:xfrm>
            <a:off x="2637277" y="2677659"/>
            <a:ext cx="3274541" cy="400110"/>
          </a:xfrm>
          <a:prstGeom prst="rect">
            <a:avLst/>
          </a:prstGeom>
          <a:noFill/>
        </p:spPr>
        <p:txBody>
          <a:bodyPr wrap="square" rtlCol="0">
            <a:spAutoFit/>
          </a:bodyPr>
          <a:lstStyle/>
          <a:p>
            <a:pPr defTabSz="457200"/>
            <a:r>
              <a:rPr lang="en-GB" sz="2000" b="1" dirty="0">
                <a:solidFill>
                  <a:srgbClr val="FF0000"/>
                </a:solidFill>
                <a:latin typeface="Arial"/>
              </a:rPr>
              <a:t>RAW ENSEMBLE</a:t>
            </a:r>
          </a:p>
        </p:txBody>
      </p:sp>
    </p:spTree>
    <p:extLst>
      <p:ext uri="{BB962C8B-B14F-4D97-AF65-F5344CB8AC3E}">
        <p14:creationId xmlns:p14="http://schemas.microsoft.com/office/powerpoint/2010/main" val="259969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P spid="57" grpId="0"/>
      <p:bldP spid="58" grpId="0"/>
      <p:bldP spid="66" grpId="0"/>
      <p:bldP spid="6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195798" y="140951"/>
            <a:ext cx="11914793" cy="523220"/>
          </a:xfrm>
          <a:prstGeom prst="rect">
            <a:avLst/>
          </a:prstGeom>
          <a:noFill/>
        </p:spPr>
        <p:txBody>
          <a:bodyPr wrap="square" rtlCol="0">
            <a:spAutoFit/>
          </a:bodyPr>
          <a:lstStyle/>
          <a:p>
            <a:pPr algn="ctr"/>
            <a:r>
              <a:rPr lang="en-GB" sz="2800" dirty="0">
                <a:solidFill>
                  <a:schemeClr val="accent1">
                    <a:lumMod val="50000"/>
                  </a:schemeClr>
                </a:solidFill>
                <a:latin typeface="Helevtica"/>
                <a:ea typeface="+mj-ea"/>
                <a:cs typeface="+mj-cs"/>
              </a:rPr>
              <a:t>Some challenges for machine learning for weather and climate predictions</a:t>
            </a:r>
          </a:p>
        </p:txBody>
      </p:sp>
      <p:sp>
        <p:nvSpPr>
          <p:cNvPr id="5" name="TextBox 4">
            <a:extLst>
              <a:ext uri="{FF2B5EF4-FFF2-40B4-BE49-F238E27FC236}">
                <a16:creationId xmlns:a16="http://schemas.microsoft.com/office/drawing/2014/main" id="{35E5B16E-2258-41AA-94EF-012F4EBE3374}"/>
              </a:ext>
            </a:extLst>
          </p:cNvPr>
          <p:cNvSpPr txBox="1"/>
          <p:nvPr/>
        </p:nvSpPr>
        <p:spPr>
          <a:xfrm>
            <a:off x="326280" y="1182626"/>
            <a:ext cx="11703756" cy="4370427"/>
          </a:xfrm>
          <a:prstGeom prst="rect">
            <a:avLst/>
          </a:prstGeom>
          <a:noFill/>
        </p:spPr>
        <p:txBody>
          <a:bodyPr wrap="square" rtlCol="0">
            <a:spAutoFit/>
          </a:bodyPr>
          <a:lstStyle/>
          <a:p>
            <a:r>
              <a:rPr lang="en-GB" sz="2000" dirty="0"/>
              <a:t>Machine learning and Earth Science domain scientists often follow a different philosophy. </a:t>
            </a:r>
            <a:endParaRPr lang="en-GB" sz="2000" i="1" dirty="0"/>
          </a:p>
          <a:p>
            <a:r>
              <a:rPr lang="en-GB" sz="2000" i="1" dirty="0"/>
              <a:t>Foster close collaborations / explainable AI / trustworthy AI</a:t>
            </a:r>
          </a:p>
          <a:p>
            <a:endParaRPr lang="en-GB" sz="2000" i="1" dirty="0"/>
          </a:p>
          <a:p>
            <a:r>
              <a:rPr lang="en-GB" sz="2000" dirty="0"/>
              <a:t>Different set of hardware/software tools required for conventional and machine learning developments</a:t>
            </a:r>
          </a:p>
          <a:p>
            <a:r>
              <a:rPr lang="en-GB" sz="2000" i="1" dirty="0"/>
              <a:t>Make it easy to get up to speed with the software and provide access to the hardware</a:t>
            </a:r>
          </a:p>
          <a:p>
            <a:endParaRPr lang="en-GB" sz="2000" i="1" dirty="0"/>
          </a:p>
          <a:p>
            <a:r>
              <a:rPr lang="en-GB" sz="2000" dirty="0"/>
              <a:t>Difficult to learn from observations.</a:t>
            </a:r>
          </a:p>
          <a:p>
            <a:r>
              <a:rPr lang="en-GB" sz="2000" i="1" dirty="0"/>
              <a:t>Blend data assimilation and machine learning</a:t>
            </a:r>
          </a:p>
          <a:p>
            <a:endParaRPr lang="en-GB" sz="2000" i="1" dirty="0"/>
          </a:p>
          <a:p>
            <a:r>
              <a:rPr lang="en-GB" sz="2000" dirty="0"/>
              <a:t>Data volume and data needs</a:t>
            </a:r>
          </a:p>
          <a:p>
            <a:r>
              <a:rPr lang="en-GB" sz="2000" i="1" dirty="0"/>
              <a:t>Understand data needs and develop standard and benchmark datasets (</a:t>
            </a:r>
            <a:r>
              <a:rPr lang="en-GB" sz="2000" i="1" dirty="0" err="1"/>
              <a:t>WeatherBench</a:t>
            </a:r>
            <a:r>
              <a:rPr lang="en-GB" sz="2000" i="1" dirty="0"/>
              <a:t>)</a:t>
            </a:r>
          </a:p>
          <a:p>
            <a:endParaRPr lang="en-GB" sz="2000" dirty="0"/>
          </a:p>
          <a:p>
            <a:r>
              <a:rPr lang="en-GB" sz="2000" dirty="0"/>
              <a:t>Many machine learning applications will require customised machine learning solutions.</a:t>
            </a:r>
          </a:p>
          <a:p>
            <a:r>
              <a:rPr lang="en-GB" i="1" dirty="0"/>
              <a:t>Develop customised solutions that are generic / benchmark datasets</a:t>
            </a:r>
          </a:p>
        </p:txBody>
      </p:sp>
    </p:spTree>
    <p:extLst>
      <p:ext uri="{BB962C8B-B14F-4D97-AF65-F5344CB8AC3E}">
        <p14:creationId xmlns:p14="http://schemas.microsoft.com/office/powerpoint/2010/main" val="161592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277207" y="123926"/>
            <a:ext cx="11914793" cy="523220"/>
          </a:xfrm>
          <a:prstGeom prst="rect">
            <a:avLst/>
          </a:prstGeom>
          <a:noFill/>
        </p:spPr>
        <p:txBody>
          <a:bodyPr wrap="square" rtlCol="0">
            <a:spAutoFit/>
          </a:bodyPr>
          <a:lstStyle/>
          <a:p>
            <a:r>
              <a:rPr lang="en-GB" sz="2800" dirty="0">
                <a:solidFill>
                  <a:schemeClr val="accent1">
                    <a:lumMod val="50000"/>
                  </a:schemeClr>
                </a:solidFill>
                <a:latin typeface="Helevtica"/>
                <a:ea typeface="+mj-ea"/>
                <a:cs typeface="+mj-cs"/>
              </a:rPr>
              <a:t>Future of Machine Learning at ECMWF</a:t>
            </a:r>
          </a:p>
        </p:txBody>
      </p:sp>
      <p:pic>
        <p:nvPicPr>
          <p:cNvPr id="6" name="Picture 5" descr="A picture containing light, night, lit, dark&#10;&#10;Description automatically generated">
            <a:extLst>
              <a:ext uri="{FF2B5EF4-FFF2-40B4-BE49-F238E27FC236}">
                <a16:creationId xmlns:a16="http://schemas.microsoft.com/office/drawing/2014/main" id="{C3C593A2-90B6-4280-B0B1-FFDA9A14BBC6}"/>
              </a:ext>
            </a:extLst>
          </p:cNvPr>
          <p:cNvPicPr>
            <a:picLocks noChangeAspect="1"/>
          </p:cNvPicPr>
          <p:nvPr/>
        </p:nvPicPr>
        <p:blipFill rotWithShape="1">
          <a:blip r:embed="rId4">
            <a:extLst>
              <a:ext uri="{28A0092B-C50C-407E-A947-70E740481C1C}">
                <a14:useLocalDpi xmlns:a14="http://schemas.microsoft.com/office/drawing/2010/main" val="0"/>
              </a:ext>
            </a:extLst>
          </a:blip>
          <a:srcRect t="11367" b="11969"/>
          <a:stretch/>
        </p:blipFill>
        <p:spPr>
          <a:xfrm>
            <a:off x="7679530" y="4551680"/>
            <a:ext cx="4512470" cy="2306320"/>
          </a:xfrm>
          <a:prstGeom prst="rect">
            <a:avLst/>
          </a:prstGeom>
        </p:spPr>
      </p:pic>
      <p:sp>
        <p:nvSpPr>
          <p:cNvPr id="7" name="TextBox 6">
            <a:extLst>
              <a:ext uri="{FF2B5EF4-FFF2-40B4-BE49-F238E27FC236}">
                <a16:creationId xmlns:a16="http://schemas.microsoft.com/office/drawing/2014/main" id="{07C21EFD-A982-4C48-AC6B-7DF22962CBF5}"/>
              </a:ext>
            </a:extLst>
          </p:cNvPr>
          <p:cNvSpPr txBox="1"/>
          <p:nvPr/>
        </p:nvSpPr>
        <p:spPr>
          <a:xfrm>
            <a:off x="438994" y="1538194"/>
            <a:ext cx="11591218" cy="3416320"/>
          </a:xfrm>
          <a:prstGeom prst="rect">
            <a:avLst/>
          </a:prstGeom>
          <a:noFill/>
        </p:spPr>
        <p:txBody>
          <a:bodyPr wrap="square" rtlCol="0">
            <a:spAutoFit/>
          </a:bodyPr>
          <a:lstStyle/>
          <a:p>
            <a:r>
              <a:rPr lang="en-GB" dirty="0"/>
              <a:t>1. New </a:t>
            </a:r>
            <a:r>
              <a:rPr lang="en-GB" dirty="0" err="1">
                <a:hlinkClick r:id="rId5"/>
              </a:rPr>
              <a:t>Center</a:t>
            </a:r>
            <a:r>
              <a:rPr lang="en-GB" dirty="0">
                <a:hlinkClick r:id="rId5"/>
              </a:rPr>
              <a:t> of Excellence in Weather &amp; Climate Modelling </a:t>
            </a:r>
            <a:r>
              <a:rPr lang="en-GB" dirty="0"/>
              <a:t>between ATOS and ECMWF</a:t>
            </a:r>
          </a:p>
          <a:p>
            <a:r>
              <a:rPr lang="en-GB" dirty="0"/>
              <a:t>    + AMD, Mellanox, Nvidia and DDN</a:t>
            </a:r>
          </a:p>
          <a:p>
            <a:endParaRPr lang="en-GB" dirty="0"/>
          </a:p>
          <a:p>
            <a:r>
              <a:rPr lang="en-GB" dirty="0"/>
              <a:t>2. ECMWF is developing the </a:t>
            </a:r>
            <a:r>
              <a:rPr lang="en-GB" dirty="0">
                <a:hlinkClick r:id="rId6"/>
              </a:rPr>
              <a:t>European Weather Cloud </a:t>
            </a:r>
            <a:r>
              <a:rPr lang="en-GB" dirty="0"/>
              <a:t>in collaboration with EUMETSAT.</a:t>
            </a:r>
          </a:p>
          <a:p>
            <a:endParaRPr lang="en-GB" dirty="0"/>
          </a:p>
          <a:p>
            <a:r>
              <a:rPr lang="en-GB" dirty="0"/>
              <a:t>3. Significant GPU power on the new ECMWF high performance computer via A100 GPUs.</a:t>
            </a:r>
          </a:p>
          <a:p>
            <a:endParaRPr lang="en-GB" dirty="0">
              <a:highlight>
                <a:srgbClr val="FF0000"/>
              </a:highlight>
            </a:endParaRPr>
          </a:p>
          <a:p>
            <a:r>
              <a:rPr lang="en-GB" dirty="0"/>
              <a:t>4. Opening of the data archive at ECMWF.</a:t>
            </a:r>
          </a:p>
          <a:p>
            <a:endParaRPr lang="en-GB" b="1" dirty="0"/>
          </a:p>
          <a:p>
            <a:r>
              <a:rPr lang="en-GB" dirty="0"/>
              <a:t>5. </a:t>
            </a:r>
            <a:r>
              <a:rPr lang="en-GB" dirty="0">
                <a:hlinkClick r:id="rId7"/>
              </a:rPr>
              <a:t>Seminar series</a:t>
            </a:r>
            <a:r>
              <a:rPr lang="en-GB" dirty="0"/>
              <a:t> on Machine Learning in weather and climate science.</a:t>
            </a:r>
          </a:p>
          <a:p>
            <a:endParaRPr lang="en-GB" dirty="0"/>
          </a:p>
          <a:p>
            <a:r>
              <a:rPr lang="en-GB" dirty="0"/>
              <a:t>6. Destination Earth.</a:t>
            </a:r>
          </a:p>
        </p:txBody>
      </p:sp>
      <p:pic>
        <p:nvPicPr>
          <p:cNvPr id="2" name="Picture 1" descr="Graphical user interface, website&#10;&#10;Description automatically generated">
            <a:extLst>
              <a:ext uri="{FF2B5EF4-FFF2-40B4-BE49-F238E27FC236}">
                <a16:creationId xmlns:a16="http://schemas.microsoft.com/office/drawing/2014/main" id="{3867026C-7E2F-410D-B940-963FFE13A6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6000" y="12679"/>
            <a:ext cx="6083937" cy="6467349"/>
          </a:xfrm>
          <a:prstGeom prst="rect">
            <a:avLst/>
          </a:prstGeom>
        </p:spPr>
      </p:pic>
    </p:spTree>
    <p:custDataLst>
      <p:tags r:id="rId1"/>
    </p:custDataLst>
    <p:extLst>
      <p:ext uri="{BB962C8B-B14F-4D97-AF65-F5344CB8AC3E}">
        <p14:creationId xmlns:p14="http://schemas.microsoft.com/office/powerpoint/2010/main" val="3798183978"/>
      </p:ext>
    </p:extLst>
  </p:cSld>
  <p:clrMapOvr>
    <a:masterClrMapping/>
  </p:clrMapOvr>
  <mc:AlternateContent xmlns:mc="http://schemas.openxmlformats.org/markup-compatibility/2006" xmlns:p14="http://schemas.microsoft.com/office/powerpoint/2010/main">
    <mc:Choice Requires="p14">
      <p:transition spd="slow" p14:dur="2000" advTm="57368"/>
    </mc:Choice>
    <mc:Fallback xmlns="">
      <p:transition spd="slow" advTm="573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277207" y="123926"/>
            <a:ext cx="11914793" cy="523220"/>
          </a:xfrm>
          <a:prstGeom prst="rect">
            <a:avLst/>
          </a:prstGeom>
          <a:noFill/>
        </p:spPr>
        <p:txBody>
          <a:bodyPr wrap="square" rtlCol="0">
            <a:spAutoFit/>
          </a:bodyPr>
          <a:lstStyle/>
          <a:p>
            <a:r>
              <a:rPr lang="en-GB" sz="2800" dirty="0">
                <a:solidFill>
                  <a:schemeClr val="accent1">
                    <a:lumMod val="50000"/>
                  </a:schemeClr>
                </a:solidFill>
                <a:latin typeface="Helevtica"/>
                <a:ea typeface="+mj-ea"/>
                <a:cs typeface="+mj-cs"/>
              </a:rPr>
              <a:t>The MAELSTROM Euro HPC JU project to start in April 2021</a:t>
            </a:r>
          </a:p>
        </p:txBody>
      </p:sp>
      <p:sp>
        <p:nvSpPr>
          <p:cNvPr id="7" name="TextBox 6">
            <a:extLst>
              <a:ext uri="{FF2B5EF4-FFF2-40B4-BE49-F238E27FC236}">
                <a16:creationId xmlns:a16="http://schemas.microsoft.com/office/drawing/2014/main" id="{07C21EFD-A982-4C48-AC6B-7DF22962CBF5}"/>
              </a:ext>
            </a:extLst>
          </p:cNvPr>
          <p:cNvSpPr txBox="1"/>
          <p:nvPr/>
        </p:nvSpPr>
        <p:spPr>
          <a:xfrm>
            <a:off x="231088" y="1328377"/>
            <a:ext cx="11807786" cy="4524315"/>
          </a:xfrm>
          <a:prstGeom prst="rect">
            <a:avLst/>
          </a:prstGeom>
          <a:noFill/>
        </p:spPr>
        <p:txBody>
          <a:bodyPr wrap="square" rtlCol="0">
            <a:spAutoFit/>
          </a:bodyPr>
          <a:lstStyle/>
          <a:p>
            <a:pPr marL="285750" indent="-285750">
              <a:buFontTx/>
              <a:buChar char="-"/>
            </a:pPr>
            <a:r>
              <a:rPr lang="en-GB" dirty="0"/>
              <a:t>4m€ project coordinated by ECMWF</a:t>
            </a:r>
          </a:p>
          <a:p>
            <a:pPr marL="285750" indent="-285750">
              <a:buFontTx/>
              <a:buChar char="-"/>
            </a:pPr>
            <a:endParaRPr lang="en-GB" dirty="0"/>
          </a:p>
          <a:p>
            <a:pPr marL="285750" indent="-285750">
              <a:buFontTx/>
              <a:buChar char="-"/>
            </a:pPr>
            <a:r>
              <a:rPr lang="en-GB" dirty="0"/>
              <a:t>7 fantastic partners across Europe</a:t>
            </a:r>
          </a:p>
          <a:p>
            <a:pPr marL="285750" indent="-285750">
              <a:buFontTx/>
              <a:buChar char="-"/>
            </a:pPr>
            <a:endParaRPr lang="en-GB" dirty="0"/>
          </a:p>
          <a:p>
            <a:pPr marL="285750" indent="-285750">
              <a:buFontTx/>
              <a:buChar char="-"/>
            </a:pPr>
            <a:r>
              <a:rPr lang="en-GB" dirty="0"/>
              <a:t>A co-design cycle at its core to optimise high performance computing </a:t>
            </a:r>
            <a:br>
              <a:rPr lang="en-GB" dirty="0"/>
            </a:br>
            <a:r>
              <a:rPr lang="en-GB" dirty="0"/>
              <a:t>for machine learning applications in weather and climate modelling</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cxnSp>
        <p:nvCxnSpPr>
          <p:cNvPr id="8" name="Straight Arrow Connector 7">
            <a:extLst>
              <a:ext uri="{FF2B5EF4-FFF2-40B4-BE49-F238E27FC236}">
                <a16:creationId xmlns:a16="http://schemas.microsoft.com/office/drawing/2014/main" id="{DD70AFAD-0E9D-4304-8B09-58648885901E}"/>
              </a:ext>
            </a:extLst>
          </p:cNvPr>
          <p:cNvCxnSpPr>
            <a:cxnSpLocks/>
            <a:endCxn id="9" idx="0"/>
          </p:cNvCxnSpPr>
          <p:nvPr/>
        </p:nvCxnSpPr>
        <p:spPr>
          <a:xfrm>
            <a:off x="5212869" y="4982636"/>
            <a:ext cx="719003" cy="65549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9" name="CustomShape 2">
            <a:extLst>
              <a:ext uri="{FF2B5EF4-FFF2-40B4-BE49-F238E27FC236}">
                <a16:creationId xmlns:a16="http://schemas.microsoft.com/office/drawing/2014/main" id="{687CA310-88DE-4380-B870-78E5C0F82393}"/>
              </a:ext>
            </a:extLst>
          </p:cNvPr>
          <p:cNvSpPr/>
          <p:nvPr/>
        </p:nvSpPr>
        <p:spPr>
          <a:xfrm>
            <a:off x="4543790" y="5638126"/>
            <a:ext cx="2776164" cy="720000"/>
          </a:xfrm>
          <a:prstGeom prst="rect">
            <a:avLst/>
          </a:prstGeom>
          <a:solidFill>
            <a:schemeClr val="accent1">
              <a:lumMod val="40000"/>
              <a:lumOff val="60000"/>
            </a:schemeClr>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spcBef>
                <a:spcPts val="850"/>
              </a:spcBef>
            </a:pPr>
            <a:r>
              <a:rPr lang="en-GB" sz="1400" b="1" spc="-1" dirty="0"/>
              <a:t>ML workflow</a:t>
            </a:r>
          </a:p>
          <a:p>
            <a:pPr algn="ctr">
              <a:spcBef>
                <a:spcPts val="850"/>
              </a:spcBef>
            </a:pPr>
            <a:r>
              <a:rPr lang="en-GB" sz="1400" b="1" spc="-1" dirty="0"/>
              <a:t> and software benchmarking</a:t>
            </a:r>
            <a:endParaRPr lang="en-GB" sz="1400" spc="-1" dirty="0">
              <a:solidFill>
                <a:srgbClr val="000000"/>
              </a:solidFill>
              <a:latin typeface="Arial"/>
            </a:endParaRPr>
          </a:p>
        </p:txBody>
      </p:sp>
      <p:sp>
        <p:nvSpPr>
          <p:cNvPr id="10" name="CustomShape 3">
            <a:extLst>
              <a:ext uri="{FF2B5EF4-FFF2-40B4-BE49-F238E27FC236}">
                <a16:creationId xmlns:a16="http://schemas.microsoft.com/office/drawing/2014/main" id="{F7856C4B-89DA-4F82-BCBD-0C0BF048EE20}"/>
              </a:ext>
            </a:extLst>
          </p:cNvPr>
          <p:cNvSpPr/>
          <p:nvPr/>
        </p:nvSpPr>
        <p:spPr>
          <a:xfrm>
            <a:off x="223790" y="5638126"/>
            <a:ext cx="2776164" cy="720000"/>
          </a:xfrm>
          <a:prstGeom prst="rect">
            <a:avLst/>
          </a:prstGeom>
          <a:solidFill>
            <a:schemeClr val="accent3">
              <a:lumMod val="60000"/>
              <a:lumOff val="40000"/>
            </a:schemeClr>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spcBef>
                <a:spcPts val="567"/>
              </a:spcBef>
            </a:pPr>
            <a:r>
              <a:rPr lang="en-GB" sz="1400" b="1" spc="-1" dirty="0">
                <a:cs typeface="Arial"/>
              </a:rPr>
              <a:t>Hardware benchmarking</a:t>
            </a:r>
          </a:p>
          <a:p>
            <a:pPr algn="ctr">
              <a:spcBef>
                <a:spcPts val="567"/>
              </a:spcBef>
            </a:pPr>
            <a:r>
              <a:rPr lang="en-GB" sz="1400" b="1" spc="-1" dirty="0">
                <a:cs typeface="Arial"/>
              </a:rPr>
              <a:t> and bespoke system design</a:t>
            </a:r>
            <a:endParaRPr lang="en-GB" sz="1400" spc="-1" dirty="0">
              <a:latin typeface="Arial"/>
              <a:cs typeface="Arial"/>
            </a:endParaRPr>
          </a:p>
        </p:txBody>
      </p:sp>
      <p:sp>
        <p:nvSpPr>
          <p:cNvPr id="11" name="CustomShape 4">
            <a:extLst>
              <a:ext uri="{FF2B5EF4-FFF2-40B4-BE49-F238E27FC236}">
                <a16:creationId xmlns:a16="http://schemas.microsoft.com/office/drawing/2014/main" id="{17128791-7B05-412E-967E-0E8FE313B9C0}"/>
              </a:ext>
            </a:extLst>
          </p:cNvPr>
          <p:cNvSpPr/>
          <p:nvPr/>
        </p:nvSpPr>
        <p:spPr>
          <a:xfrm>
            <a:off x="2400465" y="4536117"/>
            <a:ext cx="2776164" cy="720000"/>
          </a:xfrm>
          <a:prstGeom prst="rect">
            <a:avLst/>
          </a:prstGeom>
          <a:solidFill>
            <a:schemeClr val="accent6">
              <a:lumMod val="40000"/>
              <a:lumOff val="60000"/>
            </a:schemeClr>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spcBef>
                <a:spcPts val="567"/>
              </a:spcBef>
            </a:pPr>
            <a:r>
              <a:rPr lang="en-GB" sz="1400" b="1" spc="-1" dirty="0"/>
              <a:t>W&amp;C applications and ML </a:t>
            </a:r>
            <a:endParaRPr lang="en-US" sz="1400" dirty="0"/>
          </a:p>
          <a:p>
            <a:pPr algn="ctr">
              <a:lnSpc>
                <a:spcPct val="100000"/>
              </a:lnSpc>
              <a:spcBef>
                <a:spcPts val="567"/>
              </a:spcBef>
            </a:pPr>
            <a:r>
              <a:rPr lang="en-GB" sz="1400" b="1" spc="-1" dirty="0"/>
              <a:t>solution development</a:t>
            </a:r>
            <a:endParaRPr lang="en-GB" sz="1400" b="1" strike="noStrike" spc="-1" dirty="0"/>
          </a:p>
        </p:txBody>
      </p:sp>
      <p:sp>
        <p:nvSpPr>
          <p:cNvPr id="12" name="CustomShape 7">
            <a:extLst>
              <a:ext uri="{FF2B5EF4-FFF2-40B4-BE49-F238E27FC236}">
                <a16:creationId xmlns:a16="http://schemas.microsoft.com/office/drawing/2014/main" id="{245DE8F7-2898-483A-A6AD-DDDA1012CCA0}"/>
              </a:ext>
            </a:extLst>
          </p:cNvPr>
          <p:cNvSpPr/>
          <p:nvPr/>
        </p:nvSpPr>
        <p:spPr>
          <a:xfrm>
            <a:off x="738440" y="3672117"/>
            <a:ext cx="1735103" cy="540000"/>
          </a:xfrm>
          <a:prstGeom prst="rect">
            <a:avLst/>
          </a:prstGeom>
          <a:solidFill>
            <a:schemeClr val="accent4">
              <a:lumMod val="40000"/>
              <a:lumOff val="60000"/>
            </a:schemeClr>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r>
              <a:rPr lang="en-US" sz="1400" dirty="0">
                <a:latin typeface="Arial"/>
              </a:rPr>
              <a:t>Compute</a:t>
            </a:r>
          </a:p>
          <a:p>
            <a:pPr algn="ctr"/>
            <a:r>
              <a:rPr lang="en-GB" sz="1400" spc="-1" dirty="0">
                <a:latin typeface="Arial"/>
              </a:rPr>
              <a:t>system designs</a:t>
            </a:r>
            <a:endParaRPr lang="en-US" sz="1400" dirty="0"/>
          </a:p>
        </p:txBody>
      </p:sp>
      <p:cxnSp>
        <p:nvCxnSpPr>
          <p:cNvPr id="13" name="Straight Arrow Connector 12">
            <a:extLst>
              <a:ext uri="{FF2B5EF4-FFF2-40B4-BE49-F238E27FC236}">
                <a16:creationId xmlns:a16="http://schemas.microsoft.com/office/drawing/2014/main" id="{E99E105F-3FA9-4F46-BBFB-0379EAF89D6A}"/>
              </a:ext>
            </a:extLst>
          </p:cNvPr>
          <p:cNvCxnSpPr>
            <a:cxnSpLocks/>
            <a:stCxn id="10" idx="0"/>
            <a:endCxn id="12" idx="2"/>
          </p:cNvCxnSpPr>
          <p:nvPr/>
        </p:nvCxnSpPr>
        <p:spPr>
          <a:xfrm flipH="1" flipV="1">
            <a:off x="1605992" y="4212117"/>
            <a:ext cx="5880" cy="142600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CustomShape 7">
            <a:extLst>
              <a:ext uri="{FF2B5EF4-FFF2-40B4-BE49-F238E27FC236}">
                <a16:creationId xmlns:a16="http://schemas.microsoft.com/office/drawing/2014/main" id="{6AC519A2-724C-4CA6-8F2F-42D3D3A36628}"/>
              </a:ext>
            </a:extLst>
          </p:cNvPr>
          <p:cNvSpPr/>
          <p:nvPr/>
        </p:nvSpPr>
        <p:spPr>
          <a:xfrm>
            <a:off x="5058440" y="3672117"/>
            <a:ext cx="1735103" cy="540000"/>
          </a:xfrm>
          <a:prstGeom prst="rect">
            <a:avLst/>
          </a:prstGeom>
          <a:solidFill>
            <a:schemeClr val="accent4">
              <a:lumMod val="40000"/>
              <a:lumOff val="60000"/>
            </a:schemeClr>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r>
              <a:rPr lang="en-GB" sz="1400" b="0" strike="noStrike" spc="-1" dirty="0">
                <a:latin typeface="Arial"/>
              </a:rPr>
              <a:t>ML workflow </a:t>
            </a:r>
          </a:p>
          <a:p>
            <a:pPr algn="ctr"/>
            <a:r>
              <a:rPr lang="en-GB" sz="1400" b="0" strike="noStrike" spc="-1" dirty="0">
                <a:latin typeface="Arial"/>
              </a:rPr>
              <a:t>tools</a:t>
            </a:r>
            <a:endParaRPr lang="en-US" sz="1400" dirty="0"/>
          </a:p>
        </p:txBody>
      </p:sp>
      <p:cxnSp>
        <p:nvCxnSpPr>
          <p:cNvPr id="15" name="Straight Arrow Connector 14">
            <a:extLst>
              <a:ext uri="{FF2B5EF4-FFF2-40B4-BE49-F238E27FC236}">
                <a16:creationId xmlns:a16="http://schemas.microsoft.com/office/drawing/2014/main" id="{E40CBE8E-A006-4E8B-B82E-2DF6DA37401D}"/>
              </a:ext>
            </a:extLst>
          </p:cNvPr>
          <p:cNvCxnSpPr>
            <a:cxnSpLocks/>
            <a:stCxn id="9" idx="0"/>
            <a:endCxn id="14" idx="2"/>
          </p:cNvCxnSpPr>
          <p:nvPr/>
        </p:nvCxnSpPr>
        <p:spPr>
          <a:xfrm flipH="1" flipV="1">
            <a:off x="5925992" y="4212117"/>
            <a:ext cx="5880" cy="142600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CustomShape 7">
            <a:extLst>
              <a:ext uri="{FF2B5EF4-FFF2-40B4-BE49-F238E27FC236}">
                <a16:creationId xmlns:a16="http://schemas.microsoft.com/office/drawing/2014/main" id="{9713A876-C5FC-4B98-A992-DBB8FD2A8384}"/>
              </a:ext>
            </a:extLst>
          </p:cNvPr>
          <p:cNvSpPr/>
          <p:nvPr/>
        </p:nvSpPr>
        <p:spPr>
          <a:xfrm>
            <a:off x="2770731" y="3672117"/>
            <a:ext cx="2036318" cy="540000"/>
          </a:xfrm>
          <a:prstGeom prst="rect">
            <a:avLst/>
          </a:prstGeom>
          <a:solidFill>
            <a:schemeClr val="accent4">
              <a:lumMod val="40000"/>
              <a:lumOff val="60000"/>
            </a:schemeClr>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r>
              <a:rPr lang="en-GB" sz="1400" spc="-1" dirty="0"/>
              <a:t>Benchmark</a:t>
            </a:r>
          </a:p>
          <a:p>
            <a:pPr algn="ctr"/>
            <a:r>
              <a:rPr lang="en-GB" sz="1400" spc="-1" dirty="0"/>
              <a:t>datasets and ML solutions</a:t>
            </a:r>
          </a:p>
        </p:txBody>
      </p:sp>
      <p:cxnSp>
        <p:nvCxnSpPr>
          <p:cNvPr id="17" name="Straight Arrow Connector 16">
            <a:extLst>
              <a:ext uri="{FF2B5EF4-FFF2-40B4-BE49-F238E27FC236}">
                <a16:creationId xmlns:a16="http://schemas.microsoft.com/office/drawing/2014/main" id="{796D73F0-6C16-4CF0-BCF4-E373FE209362}"/>
              </a:ext>
            </a:extLst>
          </p:cNvPr>
          <p:cNvCxnSpPr>
            <a:cxnSpLocks/>
            <a:stCxn id="11" idx="0"/>
            <a:endCxn id="16" idx="2"/>
          </p:cNvCxnSpPr>
          <p:nvPr/>
        </p:nvCxnSpPr>
        <p:spPr>
          <a:xfrm flipV="1">
            <a:off x="3788547" y="4212117"/>
            <a:ext cx="343" cy="324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6DF7164-DE19-463C-B8C8-82019A140918}"/>
              </a:ext>
            </a:extLst>
          </p:cNvPr>
          <p:cNvCxnSpPr>
            <a:cxnSpLocks/>
            <a:stCxn id="9" idx="1"/>
            <a:endCxn id="10" idx="3"/>
          </p:cNvCxnSpPr>
          <p:nvPr/>
        </p:nvCxnSpPr>
        <p:spPr>
          <a:xfrm flipH="1">
            <a:off x="2999954" y="5998126"/>
            <a:ext cx="154383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9" name="Straight Arrow Connector 18">
            <a:extLst>
              <a:ext uri="{FF2B5EF4-FFF2-40B4-BE49-F238E27FC236}">
                <a16:creationId xmlns:a16="http://schemas.microsoft.com/office/drawing/2014/main" id="{DB60647F-F805-47D5-A610-EEF2692FDF2F}"/>
              </a:ext>
            </a:extLst>
          </p:cNvPr>
          <p:cNvCxnSpPr>
            <a:cxnSpLocks/>
          </p:cNvCxnSpPr>
          <p:nvPr/>
        </p:nvCxnSpPr>
        <p:spPr>
          <a:xfrm flipV="1">
            <a:off x="1596194" y="4896119"/>
            <a:ext cx="736675" cy="74200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0" name="TextBox 19">
            <a:extLst>
              <a:ext uri="{FF2B5EF4-FFF2-40B4-BE49-F238E27FC236}">
                <a16:creationId xmlns:a16="http://schemas.microsoft.com/office/drawing/2014/main" id="{3E76149B-1DA4-4954-84C1-C0D331B80292}"/>
              </a:ext>
            </a:extLst>
          </p:cNvPr>
          <p:cNvSpPr txBox="1"/>
          <p:nvPr/>
        </p:nvSpPr>
        <p:spPr>
          <a:xfrm>
            <a:off x="3116176" y="5707258"/>
            <a:ext cx="1271860" cy="584775"/>
          </a:xfrm>
          <a:prstGeom prst="rect">
            <a:avLst/>
          </a:prstGeom>
          <a:noFill/>
        </p:spPr>
        <p:txBody>
          <a:bodyPr wrap="square" rtlCol="0">
            <a:spAutoFit/>
          </a:bodyPr>
          <a:lstStyle/>
          <a:p>
            <a:pPr algn="ctr"/>
            <a:r>
              <a:rPr lang="en-GB" sz="1600" dirty="0"/>
              <a:t>Co-design</a:t>
            </a:r>
            <a:br>
              <a:rPr lang="en-GB" sz="1600" dirty="0"/>
            </a:br>
            <a:r>
              <a:rPr lang="en-GB" sz="1600" dirty="0"/>
              <a:t>cycle</a:t>
            </a:r>
          </a:p>
        </p:txBody>
      </p:sp>
      <p:pic>
        <p:nvPicPr>
          <p:cNvPr id="6" name="Picture 5" descr="A picture containing star, sitting, light&#10;&#10;Description automatically generated">
            <a:extLst>
              <a:ext uri="{FF2B5EF4-FFF2-40B4-BE49-F238E27FC236}">
                <a16:creationId xmlns:a16="http://schemas.microsoft.com/office/drawing/2014/main" id="{EA62FAFF-78D6-4975-BD26-C6774C2CFB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2912" y="-1555217"/>
            <a:ext cx="5478451" cy="6703046"/>
          </a:xfrm>
          <a:prstGeom prst="rect">
            <a:avLst/>
          </a:prstGeom>
        </p:spPr>
      </p:pic>
      <p:pic>
        <p:nvPicPr>
          <p:cNvPr id="5" name="Picture 4" descr="A picture containing map&#10;&#10;Description automatically generated">
            <a:extLst>
              <a:ext uri="{FF2B5EF4-FFF2-40B4-BE49-F238E27FC236}">
                <a16:creationId xmlns:a16="http://schemas.microsoft.com/office/drawing/2014/main" id="{A2422811-A433-40A4-89A4-FBF9A94214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9399" y="2898146"/>
            <a:ext cx="4938188" cy="3895682"/>
          </a:xfrm>
          <a:prstGeom prst="rect">
            <a:avLst/>
          </a:prstGeom>
        </p:spPr>
      </p:pic>
    </p:spTree>
    <p:custDataLst>
      <p:tags r:id="rId1"/>
    </p:custDataLst>
    <p:extLst>
      <p:ext uri="{BB962C8B-B14F-4D97-AF65-F5344CB8AC3E}">
        <p14:creationId xmlns:p14="http://schemas.microsoft.com/office/powerpoint/2010/main" val="2633902376"/>
      </p:ext>
    </p:extLst>
  </p:cSld>
  <p:clrMapOvr>
    <a:masterClrMapping/>
  </p:clrMapOvr>
  <mc:AlternateContent xmlns:mc="http://schemas.openxmlformats.org/markup-compatibility/2006" xmlns:p14="http://schemas.microsoft.com/office/powerpoint/2010/main">
    <mc:Choice Requires="p14">
      <p:transition spd="slow" p14:dur="2000" advTm="63528"/>
    </mc:Choice>
    <mc:Fallback xmlns="">
      <p:transition spd="slow" advTm="635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4" grpId="0" animBg="1"/>
      <p:bldP spid="16" grpId="0" animBg="1"/>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268981" y="68134"/>
            <a:ext cx="10755856" cy="523220"/>
          </a:xfrm>
          <a:prstGeom prst="rect">
            <a:avLst/>
          </a:prstGeom>
          <a:noFill/>
        </p:spPr>
        <p:txBody>
          <a:bodyPr wrap="square" rtlCol="0" anchor="t">
            <a:spAutoFit/>
          </a:bodyPr>
          <a:lstStyle/>
          <a:p>
            <a:r>
              <a:rPr lang="en-GB" sz="2800" dirty="0">
                <a:solidFill>
                  <a:schemeClr val="accent1">
                    <a:lumMod val="50000"/>
                  </a:schemeClr>
                </a:solidFill>
                <a:latin typeface="Helevtica"/>
                <a:ea typeface="+mj-ea"/>
                <a:cs typeface="+mj-cs"/>
              </a:rPr>
              <a:t>1</a:t>
            </a:r>
            <a:r>
              <a:rPr lang="en-GB" sz="2800" baseline="30000" dirty="0">
                <a:solidFill>
                  <a:schemeClr val="accent1">
                    <a:lumMod val="50000"/>
                  </a:schemeClr>
                </a:solidFill>
                <a:latin typeface="Helevtica"/>
                <a:ea typeface="+mj-ea"/>
                <a:cs typeface="+mj-cs"/>
              </a:rPr>
              <a:t>st</a:t>
            </a:r>
            <a:r>
              <a:rPr lang="en-GB" sz="2800" dirty="0">
                <a:solidFill>
                  <a:schemeClr val="accent1">
                    <a:lumMod val="50000"/>
                  </a:schemeClr>
                </a:solidFill>
                <a:latin typeface="Helevtica"/>
                <a:ea typeface="+mj-ea"/>
                <a:cs typeface="+mj-cs"/>
              </a:rPr>
              <a:t> domain specific problem: Scale interactions</a:t>
            </a:r>
          </a:p>
        </p:txBody>
      </p:sp>
      <p:pic>
        <p:nvPicPr>
          <p:cNvPr id="8" name="Picture 2" descr="A close up of a device&#10;&#10;Description automatically generated">
            <a:extLst>
              <a:ext uri="{FF2B5EF4-FFF2-40B4-BE49-F238E27FC236}">
                <a16:creationId xmlns:a16="http://schemas.microsoft.com/office/drawing/2014/main" id="{9780C428-9FEE-4183-9073-1537ECB36BDD}"/>
              </a:ext>
            </a:extLst>
          </p:cNvPr>
          <p:cNvPicPr>
            <a:picLocks noChangeAspect="1"/>
          </p:cNvPicPr>
          <p:nvPr/>
        </p:nvPicPr>
        <p:blipFill>
          <a:blip r:embed="rId4"/>
          <a:stretch>
            <a:fillRect/>
          </a:stretch>
        </p:blipFill>
        <p:spPr>
          <a:xfrm>
            <a:off x="285751" y="1336861"/>
            <a:ext cx="5188653" cy="4772185"/>
          </a:xfrm>
          <a:prstGeom prst="rect">
            <a:avLst/>
          </a:prstGeom>
        </p:spPr>
      </p:pic>
      <p:sp>
        <p:nvSpPr>
          <p:cNvPr id="11" name="TextBox 10">
            <a:extLst>
              <a:ext uri="{FF2B5EF4-FFF2-40B4-BE49-F238E27FC236}">
                <a16:creationId xmlns:a16="http://schemas.microsoft.com/office/drawing/2014/main" id="{5C2C0CAA-3B2B-4514-8793-1A3135425E42}"/>
              </a:ext>
            </a:extLst>
          </p:cNvPr>
          <p:cNvSpPr txBox="1"/>
          <p:nvPr/>
        </p:nvSpPr>
        <p:spPr>
          <a:xfrm>
            <a:off x="2368158" y="6109046"/>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dirty="0"/>
              <a:t>Source: UCAR</a:t>
            </a:r>
            <a:endParaRPr lang="en-GB" sz="1200" dirty="0">
              <a:cs typeface="Arial"/>
            </a:endParaRPr>
          </a:p>
        </p:txBody>
      </p:sp>
      <p:sp>
        <p:nvSpPr>
          <p:cNvPr id="5" name="TextBox 4">
            <a:extLst>
              <a:ext uri="{FF2B5EF4-FFF2-40B4-BE49-F238E27FC236}">
                <a16:creationId xmlns:a16="http://schemas.microsoft.com/office/drawing/2014/main" id="{A1781043-1DC0-4383-8D00-EDF9FAF859A2}"/>
              </a:ext>
            </a:extLst>
          </p:cNvPr>
          <p:cNvSpPr txBox="1"/>
          <p:nvPr/>
        </p:nvSpPr>
        <p:spPr>
          <a:xfrm>
            <a:off x="5962651" y="697359"/>
            <a:ext cx="6248396" cy="646331"/>
          </a:xfrm>
          <a:prstGeom prst="rect">
            <a:avLst/>
          </a:prstGeom>
          <a:noFill/>
        </p:spPr>
        <p:txBody>
          <a:bodyPr wrap="square" rtlCol="0">
            <a:spAutoFit/>
          </a:bodyPr>
          <a:lstStyle/>
          <a:p>
            <a:r>
              <a:rPr lang="en-GB" b="1" dirty="0"/>
              <a:t>Machine learning:</a:t>
            </a:r>
          </a:p>
          <a:p>
            <a:r>
              <a:rPr lang="en-GB" dirty="0"/>
              <a:t>Neural network tools allow for encoding/decoding structures</a:t>
            </a:r>
          </a:p>
        </p:txBody>
      </p:sp>
      <p:cxnSp>
        <p:nvCxnSpPr>
          <p:cNvPr id="6" name="Straight Connector 5">
            <a:extLst>
              <a:ext uri="{FF2B5EF4-FFF2-40B4-BE49-F238E27FC236}">
                <a16:creationId xmlns:a16="http://schemas.microsoft.com/office/drawing/2014/main" id="{0C57317B-0CE0-458E-A08A-D45404A6698B}"/>
              </a:ext>
            </a:extLst>
          </p:cNvPr>
          <p:cNvCxnSpPr>
            <a:cxnSpLocks/>
          </p:cNvCxnSpPr>
          <p:nvPr/>
        </p:nvCxnSpPr>
        <p:spPr>
          <a:xfrm>
            <a:off x="5829301" y="704811"/>
            <a:ext cx="0" cy="5542734"/>
          </a:xfrm>
          <a:prstGeom prst="line">
            <a:avLst/>
          </a:prstGeom>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DB2DB149-14A2-48FA-BA35-48582EB06235}"/>
              </a:ext>
            </a:extLst>
          </p:cNvPr>
          <p:cNvSpPr txBox="1"/>
          <p:nvPr/>
        </p:nvSpPr>
        <p:spPr>
          <a:xfrm>
            <a:off x="285751" y="693977"/>
            <a:ext cx="5188657" cy="646331"/>
          </a:xfrm>
          <a:prstGeom prst="rect">
            <a:avLst/>
          </a:prstGeom>
          <a:noFill/>
        </p:spPr>
        <p:txBody>
          <a:bodyPr wrap="square" rtlCol="0">
            <a:spAutoFit/>
          </a:bodyPr>
          <a:lstStyle/>
          <a:p>
            <a:r>
              <a:rPr lang="en-GB" b="1" dirty="0"/>
              <a:t>Weather and climate modelling:</a:t>
            </a:r>
          </a:p>
          <a:p>
            <a:r>
              <a:rPr lang="en-GB" dirty="0"/>
              <a:t>Tools need to allow for scale interactions</a:t>
            </a:r>
          </a:p>
        </p:txBody>
      </p:sp>
      <p:pic>
        <p:nvPicPr>
          <p:cNvPr id="4" name="Picture 3" descr="A close up of a map&#10;&#10;Description automatically generated">
            <a:extLst>
              <a:ext uri="{FF2B5EF4-FFF2-40B4-BE49-F238E27FC236}">
                <a16:creationId xmlns:a16="http://schemas.microsoft.com/office/drawing/2014/main" id="{C616C2AC-6562-463C-B5C9-6B8E9B6F5A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30030" y="1315028"/>
            <a:ext cx="5913637" cy="3362325"/>
          </a:xfrm>
          <a:prstGeom prst="rect">
            <a:avLst/>
          </a:prstGeom>
        </p:spPr>
      </p:pic>
      <p:sp>
        <p:nvSpPr>
          <p:cNvPr id="10" name="TextBox 9">
            <a:extLst>
              <a:ext uri="{FF2B5EF4-FFF2-40B4-BE49-F238E27FC236}">
                <a16:creationId xmlns:a16="http://schemas.microsoft.com/office/drawing/2014/main" id="{AA62238E-3509-494C-9886-3539156E0031}"/>
              </a:ext>
            </a:extLst>
          </p:cNvPr>
          <p:cNvSpPr txBox="1"/>
          <p:nvPr/>
        </p:nvSpPr>
        <p:spPr>
          <a:xfrm>
            <a:off x="285751" y="6488668"/>
            <a:ext cx="8553445" cy="369332"/>
          </a:xfrm>
          <a:prstGeom prst="rect">
            <a:avLst/>
          </a:prstGeom>
          <a:noFill/>
        </p:spPr>
        <p:txBody>
          <a:bodyPr wrap="square" rtlCol="0">
            <a:spAutoFit/>
          </a:bodyPr>
          <a:lstStyle/>
          <a:p>
            <a:r>
              <a:rPr lang="en-GB" b="1" dirty="0"/>
              <a:t>Can we use encoder/decoder networks to represent scale interactions?</a:t>
            </a:r>
            <a:endParaRPr lang="en-GB" dirty="0"/>
          </a:p>
        </p:txBody>
      </p:sp>
      <p:sp>
        <p:nvSpPr>
          <p:cNvPr id="13" name="TextBox 12">
            <a:extLst>
              <a:ext uri="{FF2B5EF4-FFF2-40B4-BE49-F238E27FC236}">
                <a16:creationId xmlns:a16="http://schemas.microsoft.com/office/drawing/2014/main" id="{780A8B93-1B02-4ACB-9169-7FFE147F8B32}"/>
              </a:ext>
            </a:extLst>
          </p:cNvPr>
          <p:cNvSpPr txBox="1"/>
          <p:nvPr/>
        </p:nvSpPr>
        <p:spPr>
          <a:xfrm>
            <a:off x="7645596" y="4742166"/>
            <a:ext cx="288250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dirty="0"/>
              <a:t>Source: https://towardsdatascience.com</a:t>
            </a:r>
            <a:endParaRPr lang="en-GB" sz="1200" dirty="0">
              <a:cs typeface="Arial"/>
            </a:endParaRPr>
          </a:p>
        </p:txBody>
      </p:sp>
    </p:spTree>
    <p:custDataLst>
      <p:tags r:id="rId1"/>
    </p:custDataLst>
    <p:extLst>
      <p:ext uri="{BB962C8B-B14F-4D97-AF65-F5344CB8AC3E}">
        <p14:creationId xmlns:p14="http://schemas.microsoft.com/office/powerpoint/2010/main" val="615560060"/>
      </p:ext>
    </p:extLst>
  </p:cSld>
  <p:clrMapOvr>
    <a:masterClrMapping/>
  </p:clrMapOvr>
  <mc:AlternateContent xmlns:mc="http://schemas.openxmlformats.org/markup-compatibility/2006" xmlns:p14="http://schemas.microsoft.com/office/powerpoint/2010/main">
    <mc:Choice Requires="p14">
      <p:transition spd="slow" p14:dur="2000" advTm="144715"/>
    </mc:Choice>
    <mc:Fallback xmlns="">
      <p:transition spd="slow" advTm="1447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404669" y="-7269"/>
            <a:ext cx="11914793" cy="492443"/>
          </a:xfrm>
          <a:prstGeom prst="rect">
            <a:avLst/>
          </a:prstGeom>
          <a:noFill/>
        </p:spPr>
        <p:txBody>
          <a:bodyPr wrap="square" rtlCol="0">
            <a:spAutoFit/>
          </a:bodyPr>
          <a:lstStyle/>
          <a:p>
            <a:r>
              <a:rPr lang="en-GB" sz="2600" dirty="0">
                <a:solidFill>
                  <a:schemeClr val="accent1">
                    <a:lumMod val="50000"/>
                  </a:schemeClr>
                </a:solidFill>
                <a:latin typeface="Helevtica"/>
                <a:ea typeface="+mj-ea"/>
                <a:cs typeface="+mj-cs"/>
              </a:rPr>
              <a:t>Post-processing and dissemination: Precipitation down-scaling</a:t>
            </a:r>
          </a:p>
        </p:txBody>
      </p:sp>
      <p:pic>
        <p:nvPicPr>
          <p:cNvPr id="5" name="Picture 4" descr="A screenshot of a cell phone&#10;&#10;Description automatically generated">
            <a:extLst>
              <a:ext uri="{FF2B5EF4-FFF2-40B4-BE49-F238E27FC236}">
                <a16:creationId xmlns:a16="http://schemas.microsoft.com/office/drawing/2014/main" id="{9244336B-77A9-4932-B023-E0E933475A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845" y="3396727"/>
            <a:ext cx="5651155" cy="3222320"/>
          </a:xfrm>
          <a:prstGeom prst="rect">
            <a:avLst/>
          </a:prstGeom>
        </p:spPr>
      </p:pic>
      <p:sp>
        <p:nvSpPr>
          <p:cNvPr id="11" name="TextBox 10">
            <a:extLst>
              <a:ext uri="{FF2B5EF4-FFF2-40B4-BE49-F238E27FC236}">
                <a16:creationId xmlns:a16="http://schemas.microsoft.com/office/drawing/2014/main" id="{7C0B41F5-7A96-4744-A407-87E921FB7D82}"/>
              </a:ext>
            </a:extLst>
          </p:cNvPr>
          <p:cNvSpPr txBox="1"/>
          <p:nvPr/>
        </p:nvSpPr>
        <p:spPr>
          <a:xfrm>
            <a:off x="404669" y="657397"/>
            <a:ext cx="11075670" cy="3539430"/>
          </a:xfrm>
          <a:prstGeom prst="rect">
            <a:avLst/>
          </a:prstGeom>
          <a:noFill/>
        </p:spPr>
        <p:txBody>
          <a:bodyPr wrap="square" rtlCol="0">
            <a:spAutoFit/>
          </a:bodyPr>
          <a:lstStyle/>
          <a:p>
            <a:r>
              <a:rPr lang="en-GB" b="1" dirty="0"/>
              <a:t>Problem: </a:t>
            </a:r>
            <a:r>
              <a:rPr lang="en-GB" dirty="0"/>
              <a:t>Learn to map precipitation predictions from ERA5 reanalysis data at ~50 km resolution to E-OBS local precipitation observations at ~10 km resolution over the UK.</a:t>
            </a:r>
          </a:p>
          <a:p>
            <a:br>
              <a:rPr lang="en-GB" dirty="0"/>
            </a:br>
            <a:r>
              <a:rPr lang="en-GB" sz="400" dirty="0"/>
              <a:t> </a:t>
            </a:r>
          </a:p>
          <a:p>
            <a:r>
              <a:rPr lang="en-GB" b="1" dirty="0"/>
              <a:t>Use case: </a:t>
            </a:r>
            <a:r>
              <a:rPr lang="en-GB" dirty="0"/>
              <a:t>Eventually, apply the tool to climate predictions to understand changes of local precipitation pattern due to climate change. </a:t>
            </a:r>
          </a:p>
          <a:p>
            <a:br>
              <a:rPr lang="en-GB" dirty="0"/>
            </a:br>
            <a:r>
              <a:rPr lang="en-GB" sz="400" dirty="0"/>
              <a:t> </a:t>
            </a:r>
          </a:p>
          <a:p>
            <a:r>
              <a:rPr lang="en-GB" b="1" dirty="0"/>
              <a:t>Method: </a:t>
            </a:r>
            <a:r>
              <a:rPr lang="en-GB" dirty="0"/>
              <a:t>Use </a:t>
            </a:r>
            <a:r>
              <a:rPr lang="en-GB" dirty="0" err="1"/>
              <a:t>Tru</a:t>
            </a:r>
            <a:r>
              <a:rPr lang="en-GB" dirty="0"/>
              <a:t>-NET with a mixture of </a:t>
            </a:r>
            <a:r>
              <a:rPr lang="en-GB" dirty="0" err="1"/>
              <a:t>ConvGru</a:t>
            </a:r>
            <a:r>
              <a:rPr lang="en-GB" dirty="0"/>
              <a:t> layers to represent spatial-temporal scale interactions and a novel Fused Temporal Cross Attention mechanism to improve time dependencies.</a:t>
            </a:r>
          </a:p>
          <a:p>
            <a:endParaRPr lang="en-GB" dirty="0"/>
          </a:p>
          <a:p>
            <a:pPr marL="285750" indent="-285750">
              <a:buFontTx/>
              <a:buChar char="-"/>
            </a:pPr>
            <a:endParaRPr lang="en-GB" dirty="0"/>
          </a:p>
          <a:p>
            <a:pPr marL="285750" indent="-285750">
              <a:buFontTx/>
              <a:buChar char="-"/>
            </a:pPr>
            <a:endParaRPr lang="en-GB" dirty="0"/>
          </a:p>
          <a:p>
            <a:endParaRPr lang="en-GB" dirty="0"/>
          </a:p>
        </p:txBody>
      </p:sp>
      <p:sp>
        <p:nvSpPr>
          <p:cNvPr id="4" name="TextBox 3">
            <a:extLst>
              <a:ext uri="{FF2B5EF4-FFF2-40B4-BE49-F238E27FC236}">
                <a16:creationId xmlns:a16="http://schemas.microsoft.com/office/drawing/2014/main" id="{4DC10D64-22F7-4BAB-BA73-82CF0FB9E9F9}"/>
              </a:ext>
            </a:extLst>
          </p:cNvPr>
          <p:cNvSpPr txBox="1"/>
          <p:nvPr/>
        </p:nvSpPr>
        <p:spPr>
          <a:xfrm>
            <a:off x="6540845" y="6550223"/>
            <a:ext cx="5651155" cy="307777"/>
          </a:xfrm>
          <a:prstGeom prst="rect">
            <a:avLst/>
          </a:prstGeom>
          <a:noFill/>
        </p:spPr>
        <p:txBody>
          <a:bodyPr wrap="square" rtlCol="0">
            <a:spAutoFit/>
          </a:bodyPr>
          <a:lstStyle/>
          <a:p>
            <a:r>
              <a:rPr lang="en-GB" sz="1400" dirty="0" err="1"/>
              <a:t>Adewoyin</a:t>
            </a:r>
            <a:r>
              <a:rPr lang="en-GB" sz="1400" dirty="0"/>
              <a:t>, Dueben, Watson, He, Dutta </a:t>
            </a:r>
            <a:r>
              <a:rPr lang="en-GB" sz="1400" b="0" i="0" dirty="0">
                <a:effectLst/>
                <a:latin typeface="Calibri" panose="020F0502020204030204" pitchFamily="34" charset="0"/>
              </a:rPr>
              <a:t>http://arxiv.org/abs/2008.09090</a:t>
            </a:r>
            <a:endParaRPr lang="en-GB" sz="1400" b="1" dirty="0"/>
          </a:p>
        </p:txBody>
      </p:sp>
      <p:graphicFrame>
        <p:nvGraphicFramePr>
          <p:cNvPr id="6" name="Table 6">
            <a:extLst>
              <a:ext uri="{FF2B5EF4-FFF2-40B4-BE49-F238E27FC236}">
                <a16:creationId xmlns:a16="http://schemas.microsoft.com/office/drawing/2014/main" id="{C32F6665-8AB8-4413-A653-8C68176B1380}"/>
              </a:ext>
            </a:extLst>
          </p:cNvPr>
          <p:cNvGraphicFramePr>
            <a:graphicFrameLocks noGrp="1"/>
          </p:cNvGraphicFramePr>
          <p:nvPr/>
        </p:nvGraphicFramePr>
        <p:xfrm>
          <a:off x="6728992" y="4087577"/>
          <a:ext cx="5274859" cy="1483360"/>
        </p:xfrm>
        <a:graphic>
          <a:graphicData uri="http://schemas.openxmlformats.org/drawingml/2006/table">
            <a:tbl>
              <a:tblPr firstRow="1" bandRow="1">
                <a:tableStyleId>{5C22544A-7EE6-4342-B048-85BDC9FD1C3A}</a:tableStyleId>
              </a:tblPr>
              <a:tblGrid>
                <a:gridCol w="3417640">
                  <a:extLst>
                    <a:ext uri="{9D8B030D-6E8A-4147-A177-3AD203B41FA5}">
                      <a16:colId xmlns:a16="http://schemas.microsoft.com/office/drawing/2014/main" val="2667269672"/>
                    </a:ext>
                  </a:extLst>
                </a:gridCol>
                <a:gridCol w="1857219">
                  <a:extLst>
                    <a:ext uri="{9D8B030D-6E8A-4147-A177-3AD203B41FA5}">
                      <a16:colId xmlns:a16="http://schemas.microsoft.com/office/drawing/2014/main" val="1077102606"/>
                    </a:ext>
                  </a:extLst>
                </a:gridCol>
              </a:tblGrid>
              <a:tr h="370840">
                <a:tc>
                  <a:txBody>
                    <a:bodyPr/>
                    <a:lstStyle/>
                    <a:p>
                      <a:pPr algn="ctr"/>
                      <a:r>
                        <a:rPr lang="en-GB" dirty="0"/>
                        <a:t>Model</a:t>
                      </a:r>
                    </a:p>
                  </a:txBody>
                  <a:tcPr/>
                </a:tc>
                <a:tc>
                  <a:txBody>
                    <a:bodyPr/>
                    <a:lstStyle/>
                    <a:p>
                      <a:pPr algn="ctr"/>
                      <a:r>
                        <a:rPr lang="en-GB" dirty="0"/>
                        <a:t>RMSE</a:t>
                      </a:r>
                    </a:p>
                  </a:txBody>
                  <a:tcPr/>
                </a:tc>
                <a:extLst>
                  <a:ext uri="{0D108BD9-81ED-4DB2-BD59-A6C34878D82A}">
                    <a16:rowId xmlns:a16="http://schemas.microsoft.com/office/drawing/2014/main" val="4188779570"/>
                  </a:ext>
                </a:extLst>
              </a:tr>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t>IFS within ERA5</a:t>
                      </a:r>
                    </a:p>
                  </a:txBody>
                  <a:tcPr/>
                </a:tc>
                <a:tc>
                  <a:txBody>
                    <a:bodyPr/>
                    <a:lstStyle/>
                    <a:p>
                      <a:pPr algn="ctr"/>
                      <a:r>
                        <a:rPr lang="en-GB" dirty="0"/>
                        <a:t>3.627</a:t>
                      </a:r>
                    </a:p>
                  </a:txBody>
                  <a:tcPr/>
                </a:tc>
                <a:extLst>
                  <a:ext uri="{0D108BD9-81ED-4DB2-BD59-A6C34878D82A}">
                    <a16:rowId xmlns:a16="http://schemas.microsoft.com/office/drawing/2014/main" val="2342510030"/>
                  </a:ext>
                </a:extLst>
              </a:tr>
              <a:tr h="370840">
                <a:tc>
                  <a:txBody>
                    <a:bodyPr/>
                    <a:lstStyle/>
                    <a:p>
                      <a:pPr algn="ctr"/>
                      <a:r>
                        <a:rPr lang="en-GB" dirty="0"/>
                        <a:t>Hierarchical Convolutional GRU</a:t>
                      </a:r>
                    </a:p>
                  </a:txBody>
                  <a:tcPr/>
                </a:tc>
                <a:tc>
                  <a:txBody>
                    <a:bodyPr/>
                    <a:lstStyle/>
                    <a:p>
                      <a:pPr algn="ctr"/>
                      <a:r>
                        <a:rPr lang="en-GB" dirty="0"/>
                        <a:t>3.266</a:t>
                      </a:r>
                    </a:p>
                  </a:txBody>
                  <a:tcPr/>
                </a:tc>
                <a:extLst>
                  <a:ext uri="{0D108BD9-81ED-4DB2-BD59-A6C34878D82A}">
                    <a16:rowId xmlns:a16="http://schemas.microsoft.com/office/drawing/2014/main" val="1386632387"/>
                  </a:ext>
                </a:extLst>
              </a:tr>
              <a:tr h="370840">
                <a:tc>
                  <a:txBody>
                    <a:bodyPr/>
                    <a:lstStyle/>
                    <a:p>
                      <a:pPr algn="ctr"/>
                      <a:r>
                        <a:rPr lang="en-GB" dirty="0" err="1"/>
                        <a:t>Tru</a:t>
                      </a:r>
                      <a:r>
                        <a:rPr lang="en-GB" dirty="0"/>
                        <a:t>-Net</a:t>
                      </a:r>
                    </a:p>
                  </a:txBody>
                  <a:tcPr/>
                </a:tc>
                <a:tc>
                  <a:txBody>
                    <a:bodyPr/>
                    <a:lstStyle/>
                    <a:p>
                      <a:pPr algn="ctr"/>
                      <a:r>
                        <a:rPr lang="en-GB" dirty="0"/>
                        <a:t>3.081</a:t>
                      </a:r>
                    </a:p>
                  </a:txBody>
                  <a:tcPr/>
                </a:tc>
                <a:extLst>
                  <a:ext uri="{0D108BD9-81ED-4DB2-BD59-A6C34878D82A}">
                    <a16:rowId xmlns:a16="http://schemas.microsoft.com/office/drawing/2014/main" val="3977466755"/>
                  </a:ext>
                </a:extLst>
              </a:tr>
            </a:tbl>
          </a:graphicData>
        </a:graphic>
      </p:graphicFrame>
    </p:spTree>
    <p:extLst>
      <p:ext uri="{BB962C8B-B14F-4D97-AF65-F5344CB8AC3E}">
        <p14:creationId xmlns:p14="http://schemas.microsoft.com/office/powerpoint/2010/main" val="87812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7" descr="A screenshot of a cell phone&#10;&#10;Description automatically generated">
            <a:extLst>
              <a:ext uri="{FF2B5EF4-FFF2-40B4-BE49-F238E27FC236}">
                <a16:creationId xmlns:a16="http://schemas.microsoft.com/office/drawing/2014/main" id="{B39198CA-6908-463E-AE1D-507C4478B457}"/>
              </a:ext>
            </a:extLst>
          </p:cNvPr>
          <p:cNvPicPr>
            <a:picLocks noChangeAspect="1"/>
          </p:cNvPicPr>
          <p:nvPr/>
        </p:nvPicPr>
        <p:blipFill>
          <a:blip r:embed="rId4"/>
          <a:stretch>
            <a:fillRect/>
          </a:stretch>
        </p:blipFill>
        <p:spPr>
          <a:xfrm>
            <a:off x="7767825" y="704811"/>
            <a:ext cx="4312659" cy="3885971"/>
          </a:xfrm>
          <a:prstGeom prst="rect">
            <a:avLst/>
          </a:prstGeom>
        </p:spPr>
      </p:pic>
      <p:sp>
        <p:nvSpPr>
          <p:cNvPr id="21" name="TextBox 20">
            <a:extLst>
              <a:ext uri="{FF2B5EF4-FFF2-40B4-BE49-F238E27FC236}">
                <a16:creationId xmlns:a16="http://schemas.microsoft.com/office/drawing/2014/main" id="{8665CF16-0629-491B-8C77-2C389ACC85F2}"/>
              </a:ext>
            </a:extLst>
          </p:cNvPr>
          <p:cNvSpPr txBox="1"/>
          <p:nvPr/>
        </p:nvSpPr>
        <p:spPr>
          <a:xfrm>
            <a:off x="220762" y="90151"/>
            <a:ext cx="11914793" cy="523220"/>
          </a:xfrm>
          <a:prstGeom prst="rect">
            <a:avLst/>
          </a:prstGeom>
          <a:noFill/>
        </p:spPr>
        <p:txBody>
          <a:bodyPr wrap="square" rtlCol="0" anchor="t">
            <a:spAutoFit/>
          </a:bodyPr>
          <a:lstStyle/>
          <a:p>
            <a:r>
              <a:rPr lang="en-GB" sz="2800" dirty="0">
                <a:solidFill>
                  <a:schemeClr val="accent1">
                    <a:lumMod val="50000"/>
                  </a:schemeClr>
                </a:solidFill>
                <a:latin typeface="Helevtica"/>
                <a:ea typeface="+mj-ea"/>
                <a:cs typeface="+mj-cs"/>
              </a:rPr>
              <a:t>2</a:t>
            </a:r>
            <a:r>
              <a:rPr lang="en-GB" sz="2800" baseline="30000" dirty="0">
                <a:solidFill>
                  <a:schemeClr val="accent1">
                    <a:lumMod val="50000"/>
                  </a:schemeClr>
                </a:solidFill>
                <a:latin typeface="Helevtica"/>
                <a:ea typeface="+mj-ea"/>
                <a:cs typeface="+mj-cs"/>
              </a:rPr>
              <a:t>nd</a:t>
            </a:r>
            <a:r>
              <a:rPr lang="en-GB" sz="2800" dirty="0">
                <a:solidFill>
                  <a:schemeClr val="accent1">
                    <a:lumMod val="50000"/>
                  </a:schemeClr>
                </a:solidFill>
                <a:latin typeface="Helevtica"/>
                <a:ea typeface="+mj-ea"/>
                <a:cs typeface="+mj-cs"/>
              </a:rPr>
              <a:t> domain specific problem: Multi-scale modelling on unstructured grids</a:t>
            </a:r>
          </a:p>
        </p:txBody>
      </p:sp>
      <p:sp>
        <p:nvSpPr>
          <p:cNvPr id="5" name="TextBox 4">
            <a:extLst>
              <a:ext uri="{FF2B5EF4-FFF2-40B4-BE49-F238E27FC236}">
                <a16:creationId xmlns:a16="http://schemas.microsoft.com/office/drawing/2014/main" id="{35E5B16E-2258-41AA-94EF-012F4EBE3374}"/>
              </a:ext>
            </a:extLst>
          </p:cNvPr>
          <p:cNvSpPr txBox="1"/>
          <p:nvPr/>
        </p:nvSpPr>
        <p:spPr>
          <a:xfrm>
            <a:off x="290841" y="4897099"/>
            <a:ext cx="11804652" cy="7125027"/>
          </a:xfrm>
          <a:prstGeom prst="rect">
            <a:avLst/>
          </a:prstGeom>
          <a:noFill/>
        </p:spPr>
        <p:txBody>
          <a:bodyPr wrap="square" rtlCol="0" anchor="t">
            <a:spAutoFit/>
          </a:bodyPr>
          <a:lstStyle/>
          <a:p>
            <a:r>
              <a:rPr lang="en-GB" sz="1700" b="1" dirty="0">
                <a:ea typeface="+mn-lt"/>
                <a:cs typeface="+mn-lt"/>
              </a:rPr>
              <a:t>Longitude/latitude vs. reduced Gaussian cubic octahedral grid</a:t>
            </a:r>
            <a:endParaRPr lang="en-GB" sz="1700" dirty="0">
              <a:cs typeface="Arial"/>
            </a:endParaRPr>
          </a:p>
          <a:p>
            <a:endParaRPr lang="en-GB" sz="1700" b="1" dirty="0">
              <a:ea typeface="+mn-lt"/>
              <a:cs typeface="+mn-lt"/>
            </a:endParaRPr>
          </a:p>
          <a:p>
            <a:r>
              <a:rPr lang="en-GB" sz="1700" b="1" dirty="0">
                <a:ea typeface="+mn-lt"/>
                <a:cs typeface="+mn-lt"/>
              </a:rPr>
              <a:t>Problem: </a:t>
            </a:r>
            <a:r>
              <a:rPr lang="en-GB" sz="1700" dirty="0">
                <a:ea typeface="+mn-lt"/>
                <a:cs typeface="+mn-lt"/>
              </a:rPr>
              <a:t>Find a three-dimensional machine learning solution that work on unstructured grids.</a:t>
            </a:r>
          </a:p>
          <a:p>
            <a:endParaRPr lang="en-GB" sz="1700" dirty="0">
              <a:ea typeface="+mn-lt"/>
              <a:cs typeface="+mn-lt"/>
            </a:endParaRPr>
          </a:p>
          <a:p>
            <a:r>
              <a:rPr lang="en-GB" sz="1700" b="1" dirty="0">
                <a:cs typeface="Arial"/>
              </a:rPr>
              <a:t>Solution: </a:t>
            </a:r>
            <a:r>
              <a:rPr lang="en-GB" sz="1700" dirty="0">
                <a:cs typeface="Arial"/>
              </a:rPr>
              <a:t>Maybe Geometric deep learning and Graph Neural Networks,</a:t>
            </a:r>
            <a:br>
              <a:rPr lang="en-GB" sz="1700" dirty="0">
                <a:cs typeface="Arial"/>
              </a:rPr>
            </a:br>
            <a:r>
              <a:rPr lang="en-GB" sz="1700" dirty="0">
                <a:cs typeface="Arial"/>
              </a:rPr>
              <a:t>see Master Thesis of </a:t>
            </a:r>
            <a:r>
              <a:rPr lang="en-GB" sz="1700" dirty="0" err="1"/>
              <a:t>Icíar</a:t>
            </a:r>
            <a:r>
              <a:rPr lang="en-GB" sz="1700" dirty="0"/>
              <a:t> </a:t>
            </a:r>
            <a:r>
              <a:rPr lang="en-GB" sz="1700" dirty="0" err="1"/>
              <a:t>Lloréns</a:t>
            </a:r>
            <a:r>
              <a:rPr lang="en-GB" sz="1700" dirty="0"/>
              <a:t> </a:t>
            </a:r>
            <a:r>
              <a:rPr lang="en-GB" sz="1700" dirty="0" err="1"/>
              <a:t>Jover</a:t>
            </a:r>
            <a:r>
              <a:rPr lang="en-GB" sz="1700" dirty="0"/>
              <a:t> @ EPFL (</a:t>
            </a:r>
            <a:r>
              <a:rPr lang="en-GB" sz="1600" dirty="0"/>
              <a:t>https://infoscience.epfl.ch/record/278138)</a:t>
            </a:r>
            <a:endParaRPr lang="en-GB" sz="1700" b="1" dirty="0">
              <a:cs typeface="Arial"/>
            </a:endParaRPr>
          </a:p>
          <a:p>
            <a:endParaRPr lang="en-GB"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a:p>
            <a:endParaRPr lang="en-GB" sz="1600" b="1" dirty="0">
              <a:cs typeface="Arial"/>
            </a:endParaRPr>
          </a:p>
        </p:txBody>
      </p:sp>
      <p:pic>
        <p:nvPicPr>
          <p:cNvPr id="8" name="Picture 7" descr="A picture containing orange&#10;&#10;Description automatically generated">
            <a:extLst>
              <a:ext uri="{FF2B5EF4-FFF2-40B4-BE49-F238E27FC236}">
                <a16:creationId xmlns:a16="http://schemas.microsoft.com/office/drawing/2014/main" id="{F33423B5-6B70-47CE-8CDB-081A9C025FF0}"/>
              </a:ext>
            </a:extLst>
          </p:cNvPr>
          <p:cNvPicPr>
            <a:picLocks noChangeAspect="1"/>
          </p:cNvPicPr>
          <p:nvPr/>
        </p:nvPicPr>
        <p:blipFill rotWithShape="1">
          <a:blip r:embed="rId5">
            <a:extLst>
              <a:ext uri="{28A0092B-C50C-407E-A947-70E740481C1C}">
                <a14:useLocalDpi xmlns:a14="http://schemas.microsoft.com/office/drawing/2010/main" val="0"/>
              </a:ext>
            </a:extLst>
          </a:blip>
          <a:srcRect l="52691" r="2895"/>
          <a:stretch/>
        </p:blipFill>
        <p:spPr>
          <a:xfrm>
            <a:off x="4611599" y="720424"/>
            <a:ext cx="3156226" cy="3548751"/>
          </a:xfrm>
          <a:prstGeom prst="rect">
            <a:avLst/>
          </a:prstGeom>
        </p:spPr>
      </p:pic>
      <p:pic>
        <p:nvPicPr>
          <p:cNvPr id="11" name="Picture 10" descr="A picture containing building&#10;&#10;Description automatically generated">
            <a:extLst>
              <a:ext uri="{FF2B5EF4-FFF2-40B4-BE49-F238E27FC236}">
                <a16:creationId xmlns:a16="http://schemas.microsoft.com/office/drawing/2014/main" id="{41758B52-BF7B-442C-A0BE-42D92EEAE4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1457" y="730949"/>
            <a:ext cx="3838837" cy="3419468"/>
          </a:xfrm>
          <a:prstGeom prst="rect">
            <a:avLst/>
          </a:prstGeom>
        </p:spPr>
      </p:pic>
      <p:sp>
        <p:nvSpPr>
          <p:cNvPr id="14" name="TextBox 13">
            <a:extLst>
              <a:ext uri="{FF2B5EF4-FFF2-40B4-BE49-F238E27FC236}">
                <a16:creationId xmlns:a16="http://schemas.microsoft.com/office/drawing/2014/main" id="{15635B71-275E-4B65-9A7E-147840F2AFCF}"/>
              </a:ext>
            </a:extLst>
          </p:cNvPr>
          <p:cNvSpPr txBox="1"/>
          <p:nvPr/>
        </p:nvSpPr>
        <p:spPr>
          <a:xfrm>
            <a:off x="8552554" y="4502522"/>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dirty="0"/>
              <a:t>Source: </a:t>
            </a:r>
            <a:r>
              <a:rPr lang="en-GB" sz="1200" dirty="0" err="1"/>
              <a:t>Polavarapu</a:t>
            </a:r>
            <a:r>
              <a:rPr lang="en-GB" sz="1200" dirty="0"/>
              <a:t> et al. 2005</a:t>
            </a:r>
            <a:endParaRPr lang="en-GB" sz="1200" dirty="0">
              <a:cs typeface="Arial"/>
            </a:endParaRPr>
          </a:p>
        </p:txBody>
      </p:sp>
      <p:sp>
        <p:nvSpPr>
          <p:cNvPr id="16" name="TextBox 15">
            <a:extLst>
              <a:ext uri="{FF2B5EF4-FFF2-40B4-BE49-F238E27FC236}">
                <a16:creationId xmlns:a16="http://schemas.microsoft.com/office/drawing/2014/main" id="{DAD802EB-74CA-4591-ABBB-02FDCD0CF754}"/>
              </a:ext>
            </a:extLst>
          </p:cNvPr>
          <p:cNvSpPr txBox="1"/>
          <p:nvPr/>
        </p:nvSpPr>
        <p:spPr>
          <a:xfrm>
            <a:off x="5286621" y="4222115"/>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dirty="0"/>
              <a:t>Source: Willem </a:t>
            </a:r>
            <a:r>
              <a:rPr lang="en-GB" sz="1200" dirty="0" err="1"/>
              <a:t>Deconinck</a:t>
            </a:r>
            <a:endParaRPr lang="en-GB" sz="1200" dirty="0">
              <a:cs typeface="Arial"/>
            </a:endParaRPr>
          </a:p>
        </p:txBody>
      </p:sp>
    </p:spTree>
    <p:custDataLst>
      <p:tags r:id="rId1"/>
    </p:custDataLst>
    <p:extLst>
      <p:ext uri="{BB962C8B-B14F-4D97-AF65-F5344CB8AC3E}">
        <p14:creationId xmlns:p14="http://schemas.microsoft.com/office/powerpoint/2010/main" val="3952749022"/>
      </p:ext>
    </p:extLst>
  </p:cSld>
  <p:clrMapOvr>
    <a:masterClrMapping/>
  </p:clrMapOvr>
  <mc:AlternateContent xmlns:mc="http://schemas.openxmlformats.org/markup-compatibility/2006">
    <mc:Choice xmlns:p14="http://schemas.microsoft.com/office/powerpoint/2010/main" Requires="p14">
      <p:transition spd="slow" p14:dur="2000" advTm="115518"/>
    </mc:Choice>
    <mc:Fallback>
      <p:transition spd="slow" advTm="1155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277207" y="101600"/>
            <a:ext cx="11914793" cy="492443"/>
          </a:xfrm>
          <a:prstGeom prst="rect">
            <a:avLst/>
          </a:prstGeom>
          <a:noFill/>
        </p:spPr>
        <p:txBody>
          <a:bodyPr wrap="square" rtlCol="0">
            <a:spAutoFit/>
          </a:bodyPr>
          <a:lstStyle/>
          <a:p>
            <a:r>
              <a:rPr lang="en-GB" sz="2600" dirty="0">
                <a:solidFill>
                  <a:schemeClr val="accent1">
                    <a:lumMod val="50000"/>
                  </a:schemeClr>
                </a:solidFill>
                <a:latin typeface="Helevtica"/>
                <a:ea typeface="+mj-ea"/>
                <a:cs typeface="+mj-cs"/>
              </a:rPr>
              <a:t>3</a:t>
            </a:r>
            <a:r>
              <a:rPr lang="en-GB" sz="2600" baseline="30000" dirty="0">
                <a:solidFill>
                  <a:schemeClr val="accent1">
                    <a:lumMod val="50000"/>
                  </a:schemeClr>
                </a:solidFill>
                <a:latin typeface="Helevtica"/>
                <a:ea typeface="+mj-ea"/>
                <a:cs typeface="+mj-cs"/>
              </a:rPr>
              <a:t>rd</a:t>
            </a:r>
            <a:r>
              <a:rPr lang="en-GB" sz="2600" dirty="0">
                <a:solidFill>
                  <a:schemeClr val="accent1">
                    <a:lumMod val="50000"/>
                  </a:schemeClr>
                </a:solidFill>
                <a:latin typeface="Helevtica"/>
                <a:ea typeface="+mj-ea"/>
                <a:cs typeface="+mj-cs"/>
              </a:rPr>
              <a:t> domain specific problem: Use of deep learning hardware for conventional models</a:t>
            </a:r>
          </a:p>
        </p:txBody>
      </p:sp>
      <p:sp>
        <p:nvSpPr>
          <p:cNvPr id="5" name="TextBox 4">
            <a:extLst>
              <a:ext uri="{FF2B5EF4-FFF2-40B4-BE49-F238E27FC236}">
                <a16:creationId xmlns:a16="http://schemas.microsoft.com/office/drawing/2014/main" id="{35E5B16E-2258-41AA-94EF-012F4EBE3374}"/>
              </a:ext>
            </a:extLst>
          </p:cNvPr>
          <p:cNvSpPr txBox="1"/>
          <p:nvPr/>
        </p:nvSpPr>
        <p:spPr>
          <a:xfrm>
            <a:off x="670507" y="835441"/>
            <a:ext cx="10694179" cy="6247864"/>
          </a:xfrm>
          <a:prstGeom prst="rect">
            <a:avLst/>
          </a:prstGeom>
          <a:noFill/>
        </p:spPr>
        <p:txBody>
          <a:bodyPr wrap="square" rtlCol="0">
            <a:spAutoFit/>
          </a:bodyPr>
          <a:lstStyle/>
          <a:p>
            <a:pPr marL="342900" indent="-342900">
              <a:buFont typeface="Arial" panose="020B0604020202020204" pitchFamily="34" charset="0"/>
              <a:buChar char="•"/>
            </a:pPr>
            <a:r>
              <a:rPr lang="en-GB" sz="2000" dirty="0"/>
              <a:t>Machine learning accelerators are focussing on low numerical precision and high </a:t>
            </a:r>
            <a:r>
              <a:rPr lang="en-GB" sz="2000" dirty="0" err="1"/>
              <a:t>floprats</a:t>
            </a:r>
            <a:r>
              <a:rPr lang="en-GB" sz="2000" dirty="0"/>
              <a:t>.</a:t>
            </a:r>
          </a:p>
          <a:p>
            <a:pPr marL="342900" indent="-342900">
              <a:buFont typeface="Arial" panose="020B0604020202020204" pitchFamily="34" charset="0"/>
              <a:buChar char="•"/>
            </a:pPr>
            <a:r>
              <a:rPr lang="en-GB" sz="2000" dirty="0"/>
              <a:t>Example: </a:t>
            </a:r>
            <a:r>
              <a:rPr lang="en-GB" sz="2000" dirty="0" err="1"/>
              <a:t>TensorCores</a:t>
            </a:r>
            <a:r>
              <a:rPr lang="en-GB" sz="2000" dirty="0"/>
              <a:t> on NVIDIA Volta GPUs are optimised for half-precision matrix-matrix calculations with single precision output. </a:t>
            </a:r>
            <a:br>
              <a:rPr lang="en-GB" sz="2000" dirty="0"/>
            </a:br>
            <a:r>
              <a:rPr lang="en-GB" sz="2000" dirty="0"/>
              <a:t>→ 7.8 </a:t>
            </a:r>
            <a:r>
              <a:rPr lang="en-GB" sz="2000" dirty="0" err="1"/>
              <a:t>TFlops</a:t>
            </a:r>
            <a:r>
              <a:rPr lang="en-GB" sz="2000" dirty="0"/>
              <a:t> for double precision vs. 125 </a:t>
            </a:r>
            <a:r>
              <a:rPr lang="en-GB" sz="2000" dirty="0" err="1"/>
              <a:t>TFlops</a:t>
            </a:r>
            <a:r>
              <a:rPr lang="en-GB" sz="2000" dirty="0"/>
              <a:t> for half precision</a:t>
            </a:r>
          </a:p>
          <a:p>
            <a:pPr marL="342900" indent="-342900">
              <a:buFont typeface="Arial" panose="020B0604020202020204" pitchFamily="34" charset="0"/>
              <a:buChar char="•"/>
            </a:pPr>
            <a:endParaRPr lang="en-GB" sz="2000" dirty="0"/>
          </a:p>
          <a:p>
            <a:r>
              <a:rPr lang="en-GB" sz="2000" b="1" dirty="0"/>
              <a:t>Can we use </a:t>
            </a:r>
            <a:r>
              <a:rPr lang="en-GB" sz="2000" b="1" dirty="0" err="1"/>
              <a:t>TensorCores</a:t>
            </a:r>
            <a:r>
              <a:rPr lang="en-GB" sz="2000" b="1" dirty="0"/>
              <a:t> within our models?</a:t>
            </a:r>
          </a:p>
          <a:p>
            <a:endParaRPr lang="en-GB" sz="2000" dirty="0"/>
          </a:p>
          <a:p>
            <a:r>
              <a:rPr lang="en-GB" sz="2000" dirty="0"/>
              <a:t>Relative cost for model components for a non-hydrostatic model at 1.45 km resolution:</a:t>
            </a:r>
          </a:p>
          <a:p>
            <a:endParaRPr lang="en-GB" sz="2000" dirty="0"/>
          </a:p>
          <a:p>
            <a:endParaRPr lang="en-GB" sz="2000" dirty="0"/>
          </a:p>
          <a:p>
            <a:endParaRPr lang="en-GB" sz="2000" dirty="0"/>
          </a:p>
          <a:p>
            <a:endParaRPr lang="en-GB" sz="2000"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The Legendre transform is the most expensive kernel. It consists of a large number of standard matrix-matrix multiplications. </a:t>
            </a:r>
          </a:p>
          <a:p>
            <a:pPr marL="342900" indent="-342900">
              <a:buFont typeface="Arial" panose="020B0604020202020204" pitchFamily="34" charset="0"/>
              <a:buChar char="•"/>
            </a:pPr>
            <a:r>
              <a:rPr lang="en-GB" sz="2000" dirty="0"/>
              <a:t>If we can re-scale the input and output ﬁelds, we can use half precision arithmetic.</a:t>
            </a:r>
          </a:p>
          <a:p>
            <a:endParaRPr lang="en-GB" sz="2000" dirty="0"/>
          </a:p>
        </p:txBody>
      </p:sp>
      <p:pic>
        <p:nvPicPr>
          <p:cNvPr id="3" name="Picture 2" descr="A picture containing clock, drawing&#10;&#10;Description automatically generated">
            <a:extLst>
              <a:ext uri="{FF2B5EF4-FFF2-40B4-BE49-F238E27FC236}">
                <a16:creationId xmlns:a16="http://schemas.microsoft.com/office/drawing/2014/main" id="{19BCDCA1-3210-4890-8D6E-FB622F9E18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6390" y="3349699"/>
            <a:ext cx="2408255" cy="2408255"/>
          </a:xfrm>
          <a:prstGeom prst="rect">
            <a:avLst/>
          </a:prstGeom>
        </p:spPr>
      </p:pic>
      <p:pic>
        <p:nvPicPr>
          <p:cNvPr id="7" name="Picture 6" descr="A picture containing knife, table&#10;&#10;Description automatically generated">
            <a:extLst>
              <a:ext uri="{FF2B5EF4-FFF2-40B4-BE49-F238E27FC236}">
                <a16:creationId xmlns:a16="http://schemas.microsoft.com/office/drawing/2014/main" id="{AEA9253A-6C50-4DB9-A6BC-A1589F227C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3734362"/>
            <a:ext cx="2278573" cy="1647583"/>
          </a:xfrm>
          <a:prstGeom prst="rect">
            <a:avLst/>
          </a:prstGeom>
        </p:spPr>
      </p:pic>
    </p:spTree>
    <p:extLst>
      <p:ext uri="{BB962C8B-B14F-4D97-AF65-F5344CB8AC3E}">
        <p14:creationId xmlns:p14="http://schemas.microsoft.com/office/powerpoint/2010/main" val="947382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331470" y="82737"/>
            <a:ext cx="11914793" cy="523220"/>
          </a:xfrm>
          <a:prstGeom prst="rect">
            <a:avLst/>
          </a:prstGeom>
          <a:noFill/>
        </p:spPr>
        <p:txBody>
          <a:bodyPr wrap="square" rtlCol="0">
            <a:spAutoFit/>
          </a:bodyPr>
          <a:lstStyle/>
          <a:p>
            <a:r>
              <a:rPr lang="en-GB" sz="2800" dirty="0">
                <a:solidFill>
                  <a:schemeClr val="accent1">
                    <a:lumMod val="50000"/>
                  </a:schemeClr>
                </a:solidFill>
                <a:latin typeface="Helevtica"/>
                <a:ea typeface="+mj-ea"/>
                <a:cs typeface="+mj-cs"/>
              </a:rPr>
              <a:t>Half precision Legendre Transformations</a:t>
            </a:r>
          </a:p>
        </p:txBody>
      </p:sp>
      <p:sp>
        <p:nvSpPr>
          <p:cNvPr id="5" name="TextBox 4">
            <a:extLst>
              <a:ext uri="{FF2B5EF4-FFF2-40B4-BE49-F238E27FC236}">
                <a16:creationId xmlns:a16="http://schemas.microsoft.com/office/drawing/2014/main" id="{35E5B16E-2258-41AA-94EF-012F4EBE3374}"/>
              </a:ext>
            </a:extLst>
          </p:cNvPr>
          <p:cNvSpPr txBox="1"/>
          <p:nvPr/>
        </p:nvSpPr>
        <p:spPr>
          <a:xfrm>
            <a:off x="331470" y="1044098"/>
            <a:ext cx="11590020" cy="5324535"/>
          </a:xfrm>
          <a:prstGeom prst="rect">
            <a:avLst/>
          </a:prstGeom>
          <a:noFill/>
        </p:spPr>
        <p:txBody>
          <a:bodyPr wrap="square" rtlCol="0">
            <a:spAutoFit/>
          </a:bodyPr>
          <a:lstStyle/>
          <a:p>
            <a:endParaRPr lang="en-GB" sz="2000" dirty="0"/>
          </a:p>
          <a:p>
            <a:endParaRPr lang="en-GB" sz="2000" dirty="0"/>
          </a:p>
          <a:p>
            <a:endParaRPr lang="en-GB" sz="2000" dirty="0"/>
          </a:p>
          <a:p>
            <a:endParaRPr lang="en-GB" sz="2000" dirty="0"/>
          </a:p>
          <a:p>
            <a:endParaRPr lang="en-GB" sz="2000" dirty="0"/>
          </a:p>
          <a:p>
            <a:endParaRPr lang="en-GB" sz="2000" dirty="0"/>
          </a:p>
          <a:p>
            <a:endParaRPr lang="en-GB" sz="2000" dirty="0"/>
          </a:p>
          <a:p>
            <a:endParaRPr lang="en-GB" sz="2000"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r>
              <a:rPr lang="en-GB" sz="2000" dirty="0"/>
              <a:t>Root-mean-square error for geopotential height at 500 </a:t>
            </a:r>
            <a:r>
              <a:rPr lang="en-GB" sz="2000" dirty="0" err="1"/>
              <a:t>hPa</a:t>
            </a:r>
            <a:r>
              <a:rPr lang="en-GB" sz="2000" dirty="0"/>
              <a:t> at 9 km resolution averaged over multiple start dates. </a:t>
            </a:r>
            <a:r>
              <a:rPr lang="en-GB" sz="2000" i="1" dirty="0"/>
              <a:t>Hatﬁeld, Chantry, Dueben, Palmer Best Paper Award PASC2019</a:t>
            </a:r>
            <a:endParaRPr lang="en-GB" sz="2000" dirty="0"/>
          </a:p>
          <a:p>
            <a:pPr marL="342900" indent="-342900">
              <a:buFont typeface="Arial" panose="020B0604020202020204" pitchFamily="34" charset="0"/>
              <a:buChar char="•"/>
            </a:pPr>
            <a:endParaRPr lang="en-GB" sz="2000" i="1" dirty="0"/>
          </a:p>
          <a:p>
            <a:r>
              <a:rPr lang="en-GB" sz="2000" dirty="0"/>
              <a:t>The simulations are using an emulator to reduce precision (</a:t>
            </a:r>
            <a:r>
              <a:rPr lang="en-GB" sz="2000" i="1" dirty="0"/>
              <a:t>Dawson and Dueben GMD 2017) </a:t>
            </a:r>
            <a:r>
              <a:rPr lang="en-GB" sz="2000" dirty="0"/>
              <a:t>and more thorough diagnostics are needed.</a:t>
            </a:r>
          </a:p>
        </p:txBody>
      </p:sp>
      <p:pic>
        <p:nvPicPr>
          <p:cNvPr id="4" name="Picture 3" descr="A close up of a map&#10;&#10;Description automatically generated">
            <a:extLst>
              <a:ext uri="{FF2B5EF4-FFF2-40B4-BE49-F238E27FC236}">
                <a16:creationId xmlns:a16="http://schemas.microsoft.com/office/drawing/2014/main" id="{DEA24086-A705-4F4F-9EF4-809F001AEE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721" y="875632"/>
            <a:ext cx="10980557" cy="3727398"/>
          </a:xfrm>
          <a:prstGeom prst="rect">
            <a:avLst/>
          </a:prstGeom>
        </p:spPr>
      </p:pic>
    </p:spTree>
    <p:extLst>
      <p:ext uri="{BB962C8B-B14F-4D97-AF65-F5344CB8AC3E}">
        <p14:creationId xmlns:p14="http://schemas.microsoft.com/office/powerpoint/2010/main" val="581814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665CF16-0629-491B-8C77-2C389ACC85F2}"/>
              </a:ext>
            </a:extLst>
          </p:cNvPr>
          <p:cNvSpPr txBox="1"/>
          <p:nvPr/>
        </p:nvSpPr>
        <p:spPr>
          <a:xfrm>
            <a:off x="220762" y="181591"/>
            <a:ext cx="11914793" cy="523220"/>
          </a:xfrm>
          <a:prstGeom prst="rect">
            <a:avLst/>
          </a:prstGeom>
          <a:noFill/>
        </p:spPr>
        <p:txBody>
          <a:bodyPr wrap="square" rtlCol="0">
            <a:spAutoFit/>
          </a:bodyPr>
          <a:lstStyle/>
          <a:p>
            <a:pPr algn="ctr"/>
            <a:r>
              <a:rPr lang="en-GB" sz="2800" dirty="0">
                <a:solidFill>
                  <a:schemeClr val="accent1">
                    <a:lumMod val="50000"/>
                  </a:schemeClr>
                </a:solidFill>
                <a:latin typeface="Helevtica"/>
                <a:ea typeface="+mj-ea"/>
                <a:cs typeface="+mj-cs"/>
              </a:rPr>
              <a:t> Conclusions</a:t>
            </a:r>
          </a:p>
        </p:txBody>
      </p:sp>
      <p:sp>
        <p:nvSpPr>
          <p:cNvPr id="5" name="TextBox 4">
            <a:extLst>
              <a:ext uri="{FF2B5EF4-FFF2-40B4-BE49-F238E27FC236}">
                <a16:creationId xmlns:a16="http://schemas.microsoft.com/office/drawing/2014/main" id="{35E5B16E-2258-41AA-94EF-012F4EBE3374}"/>
              </a:ext>
            </a:extLst>
          </p:cNvPr>
          <p:cNvSpPr txBox="1"/>
          <p:nvPr/>
        </p:nvSpPr>
        <p:spPr>
          <a:xfrm>
            <a:off x="463878" y="1147012"/>
            <a:ext cx="11428560" cy="4401205"/>
          </a:xfrm>
          <a:prstGeom prst="rect">
            <a:avLst/>
          </a:prstGeom>
          <a:noFill/>
        </p:spPr>
        <p:txBody>
          <a:bodyPr wrap="square" rtlCol="0">
            <a:spAutoFit/>
          </a:bodyPr>
          <a:lstStyle/>
          <a:p>
            <a:endParaRPr lang="en-GB" sz="2000" dirty="0"/>
          </a:p>
          <a:p>
            <a:pPr marL="285750" indent="-285750">
              <a:buFont typeface="Arial" panose="020B0604020202020204" pitchFamily="34" charset="0"/>
              <a:buChar char="•"/>
            </a:pPr>
            <a:r>
              <a:rPr lang="en-GB" sz="2000" dirty="0"/>
              <a:t>There are a large number of application areas throughout the prediction workflow in weather and climate modelling for which machine learning could really make a difference.</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The weather and climate community is still only at the beginning to explore the potential of machine learning (and in particular deep learning).</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Machine learning could not only be used to improve models, it could also be used to make them more efficient on future supercomputers.</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r>
              <a:rPr lang="en-GB" sz="2000" b="1" dirty="0"/>
              <a:t>Many thanks!  		   	      Peter.Dueben@ecmwf.int 			       @</a:t>
            </a:r>
            <a:r>
              <a:rPr lang="en-GB" sz="2000" b="1" dirty="0" err="1"/>
              <a:t>PDueben</a:t>
            </a:r>
            <a:endParaRPr lang="en-GB" sz="2000" b="1" dirty="0"/>
          </a:p>
          <a:p>
            <a:pPr marL="285750" indent="-285750">
              <a:buFont typeface="Arial" panose="020B0604020202020204" pitchFamily="34" charset="0"/>
              <a:buChar char="•"/>
            </a:pPr>
            <a:endParaRPr lang="en-GB" sz="2000" b="1" dirty="0"/>
          </a:p>
          <a:p>
            <a:pPr marL="285750" indent="-285750">
              <a:buFont typeface="Arial" panose="020B0604020202020204" pitchFamily="34" charset="0"/>
              <a:buChar char="•"/>
            </a:pPr>
            <a:endParaRPr lang="en-GB" sz="2000" b="1" dirty="0"/>
          </a:p>
        </p:txBody>
      </p:sp>
    </p:spTree>
    <p:extLst>
      <p:ext uri="{BB962C8B-B14F-4D97-AF65-F5344CB8AC3E}">
        <p14:creationId xmlns:p14="http://schemas.microsoft.com/office/powerpoint/2010/main" val="3430091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5F85E-8C22-4818-951A-D364ADFDE742}"/>
              </a:ext>
            </a:extLst>
          </p:cNvPr>
          <p:cNvSpPr>
            <a:spLocks noGrp="1"/>
          </p:cNvSpPr>
          <p:nvPr>
            <p:ph type="title"/>
          </p:nvPr>
        </p:nvSpPr>
        <p:spPr/>
        <p:txBody>
          <a:bodyPr/>
          <a:lstStyle/>
          <a:p>
            <a:endParaRPr lang="en-GB"/>
          </a:p>
        </p:txBody>
      </p:sp>
      <p:pic>
        <p:nvPicPr>
          <p:cNvPr id="8" name="Content Placeholder 7">
            <a:extLst>
              <a:ext uri="{FF2B5EF4-FFF2-40B4-BE49-F238E27FC236}">
                <a16:creationId xmlns:a16="http://schemas.microsoft.com/office/drawing/2014/main" id="{BCB1DC16-A6FD-43BE-86EB-993A7AEC738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19750" y="3525044"/>
            <a:ext cx="952500" cy="952500"/>
          </a:xfrm>
        </p:spPr>
      </p:pic>
      <p:pic>
        <p:nvPicPr>
          <p:cNvPr id="4" name="Picture 3" descr="midblue.png">
            <a:extLst>
              <a:ext uri="{FF2B5EF4-FFF2-40B4-BE49-F238E27FC236}">
                <a16:creationId xmlns:a16="http://schemas.microsoft.com/office/drawing/2014/main" id="{90702D70-33EC-492C-9A5E-418BB1918B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5E18CD65-C12C-4585-AE09-7F5ADBAE8E3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200" y="-279623"/>
            <a:ext cx="10489438" cy="7417245"/>
          </a:xfrm>
          <a:prstGeom prst="rect">
            <a:avLst/>
          </a:prstGeom>
        </p:spPr>
      </p:pic>
      <p:sp>
        <p:nvSpPr>
          <p:cNvPr id="6" name="TextBox 5">
            <a:extLst>
              <a:ext uri="{FF2B5EF4-FFF2-40B4-BE49-F238E27FC236}">
                <a16:creationId xmlns:a16="http://schemas.microsoft.com/office/drawing/2014/main" id="{90FF154F-4E1B-40DE-9966-6635554D7368}"/>
              </a:ext>
            </a:extLst>
          </p:cNvPr>
          <p:cNvSpPr txBox="1"/>
          <p:nvPr/>
        </p:nvSpPr>
        <p:spPr>
          <a:xfrm>
            <a:off x="0" y="6271920"/>
            <a:ext cx="1219199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The strength of a common goal</a:t>
            </a:r>
          </a:p>
        </p:txBody>
      </p:sp>
    </p:spTree>
    <p:extLst>
      <p:ext uri="{BB962C8B-B14F-4D97-AF65-F5344CB8AC3E}">
        <p14:creationId xmlns:p14="http://schemas.microsoft.com/office/powerpoint/2010/main" val="15742686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4.8|35.8|30.3"/>
</p:tagLst>
</file>

<file path=ppt/tags/tag2.xml><?xml version="1.0" encoding="utf-8"?>
<p:tagLst xmlns:a="http://schemas.openxmlformats.org/drawingml/2006/main" xmlns:r="http://schemas.openxmlformats.org/officeDocument/2006/relationships" xmlns:p="http://schemas.openxmlformats.org/presentationml/2006/main">
  <p:tag name="TIMING" val="|12.7|15.3|9.6|8.3|3.4"/>
</p:tagLst>
</file>

<file path=ppt/tags/tag3.xml><?xml version="1.0" encoding="utf-8"?>
<p:tagLst xmlns:a="http://schemas.openxmlformats.org/drawingml/2006/main" xmlns:r="http://schemas.openxmlformats.org/officeDocument/2006/relationships" xmlns:p="http://schemas.openxmlformats.org/presentationml/2006/main">
  <p:tag name="TIMING" val="|28.3"/>
</p:tagLst>
</file>

<file path=ppt/tags/tag4.xml><?xml version="1.0" encoding="utf-8"?>
<p:tagLst xmlns:a="http://schemas.openxmlformats.org/drawingml/2006/main" xmlns:r="http://schemas.openxmlformats.org/officeDocument/2006/relationships" xmlns:p="http://schemas.openxmlformats.org/presentationml/2006/main">
  <p:tag name="TIMING" val="|66.1|49.4"/>
</p:tagLst>
</file>

<file path=ppt/tags/tag5.xml><?xml version="1.0" encoding="utf-8"?>
<p:tagLst xmlns:a="http://schemas.openxmlformats.org/drawingml/2006/main" xmlns:r="http://schemas.openxmlformats.org/officeDocument/2006/relationships" xmlns:p="http://schemas.openxmlformats.org/presentationml/2006/main">
  <p:tag name="TIMING" val="|76.3|17.1|5.8|2.4"/>
</p:tagLst>
</file>

<file path=ppt/theme/theme1.xml><?xml version="1.0" encoding="utf-8"?>
<a:theme xmlns:a="http://schemas.openxmlformats.org/drawingml/2006/main" name="1_ECMWF_16.9_dark_colou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6457E322441D748A5FD2E1D751191DD" ma:contentTypeVersion="12" ma:contentTypeDescription="Create a new document." ma:contentTypeScope="" ma:versionID="c8c1044b8e0ce9f00e5b695094f91879">
  <xsd:schema xmlns:xsd="http://www.w3.org/2001/XMLSchema" xmlns:xs="http://www.w3.org/2001/XMLSchema" xmlns:p="http://schemas.microsoft.com/office/2006/metadata/properties" xmlns:ns3="90b8b5d6-f7b4-4238-8fd7-6fcec2be4904" xmlns:ns4="5844db34-2279-4a6b-9470-57e5c345fab2" targetNamespace="http://schemas.microsoft.com/office/2006/metadata/properties" ma:root="true" ma:fieldsID="4f153dcd7be3b4e9c926507a97c58441" ns3:_="" ns4:_="">
    <xsd:import namespace="90b8b5d6-f7b4-4238-8fd7-6fcec2be4904"/>
    <xsd:import namespace="5844db34-2279-4a6b-9470-57e5c345fab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b8b5d6-f7b4-4238-8fd7-6fcec2be49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844db34-2279-4a6b-9470-57e5c345fab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C6CFE2-7752-4F71-823A-FB70B1DAA0A9}">
  <ds:schemaRefs>
    <ds:schemaRef ds:uri="http://purl.org/dc/elements/1.1/"/>
    <ds:schemaRef ds:uri="http://www.w3.org/XML/1998/namespace"/>
    <ds:schemaRef ds:uri="http://schemas.microsoft.com/office/2006/documentManagement/types"/>
    <ds:schemaRef ds:uri="http://schemas.openxmlformats.org/package/2006/metadata/core-properties"/>
    <ds:schemaRef ds:uri="http://schemas.microsoft.com/office/2006/metadata/properties"/>
    <ds:schemaRef ds:uri="http://purl.org/dc/dcmitype/"/>
    <ds:schemaRef ds:uri="http://purl.org/dc/terms/"/>
    <ds:schemaRef ds:uri="http://schemas.microsoft.com/office/infopath/2007/PartnerControls"/>
    <ds:schemaRef ds:uri="5844db34-2279-4a6b-9470-57e5c345fab2"/>
    <ds:schemaRef ds:uri="90b8b5d6-f7b4-4238-8fd7-6fcec2be4904"/>
  </ds:schemaRefs>
</ds:datastoreItem>
</file>

<file path=customXml/itemProps2.xml><?xml version="1.0" encoding="utf-8"?>
<ds:datastoreItem xmlns:ds="http://schemas.openxmlformats.org/officeDocument/2006/customXml" ds:itemID="{E43FC566-EDF6-4B2B-BF12-3D76F07F1157}">
  <ds:schemaRefs>
    <ds:schemaRef ds:uri="http://schemas.microsoft.com/sharepoint/v3/contenttype/forms"/>
  </ds:schemaRefs>
</ds:datastoreItem>
</file>

<file path=customXml/itemProps3.xml><?xml version="1.0" encoding="utf-8"?>
<ds:datastoreItem xmlns:ds="http://schemas.openxmlformats.org/officeDocument/2006/customXml" ds:itemID="{D3243FB9-A4DC-4DCE-BC31-6B957DDDA8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b8b5d6-f7b4-4238-8fd7-6fcec2be4904"/>
    <ds:schemaRef ds:uri="5844db34-2279-4a6b-9470-57e5c345fa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13523</TotalTime>
  <Words>2985</Words>
  <Application>Microsoft Office PowerPoint</Application>
  <PresentationFormat>Widescreen</PresentationFormat>
  <Paragraphs>511</Paragraphs>
  <Slides>27</Slides>
  <Notes>26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27</vt:i4>
      </vt:variant>
    </vt:vector>
  </HeadingPairs>
  <TitlesOfParts>
    <vt:vector size="36" baseType="lpstr">
      <vt:lpstr>Arial</vt:lpstr>
      <vt:lpstr>Calibri</vt:lpstr>
      <vt:lpstr>Calibri</vt:lpstr>
      <vt:lpstr>Calibri Light</vt:lpstr>
      <vt:lpstr>Helevtica</vt:lpstr>
      <vt:lpstr>HelveticaNeueLT Std Ext</vt:lpstr>
      <vt:lpstr>Wingdings</vt:lpstr>
      <vt:lpstr>1_ECMWF_16.9_dark_colour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Dueben</dc:creator>
  <cp:lastModifiedBy>Peter Dueben</cp:lastModifiedBy>
  <cp:revision>36</cp:revision>
  <dcterms:created xsi:type="dcterms:W3CDTF">2020-07-29T12:58:02Z</dcterms:created>
  <dcterms:modified xsi:type="dcterms:W3CDTF">2020-12-01T10:04:17Z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0x01010046457E322441D748A5FD2E1D751191DD</vt:lpwstr>
  </property>
</Properties>
</file>