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9" r:id="rId2"/>
    <p:sldId id="265" r:id="rId3"/>
    <p:sldId id="267" r:id="rId4"/>
    <p:sldId id="270" r:id="rId5"/>
    <p:sldId id="276" r:id="rId6"/>
    <p:sldId id="262" r:id="rId7"/>
    <p:sldId id="269" r:id="rId8"/>
    <p:sldId id="278" r:id="rId9"/>
    <p:sldId id="259" r:id="rId10"/>
    <p:sldId id="268" r:id="rId11"/>
    <p:sldId id="271" r:id="rId12"/>
    <p:sldId id="274" r:id="rId13"/>
    <p:sldId id="277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F80"/>
    <a:srgbClr val="498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9"/>
    <p:restoredTop sz="73534"/>
  </p:normalViewPr>
  <p:slideViewPr>
    <p:cSldViewPr snapToGrid="0" snapToObjects="1">
      <p:cViewPr varScale="1">
        <p:scale>
          <a:sx n="71" d="100"/>
          <a:sy n="71" d="100"/>
        </p:scale>
        <p:origin x="1480" y="176"/>
      </p:cViewPr>
      <p:guideLst/>
    </p:cSldViewPr>
  </p:slideViewPr>
  <p:notesTextViewPr>
    <p:cViewPr>
      <p:scale>
        <a:sx n="70" d="100"/>
        <a:sy n="70" d="100"/>
      </p:scale>
      <p:origin x="0" y="0"/>
    </p:cViewPr>
  </p:notesTextViewPr>
  <p:notesViewPr>
    <p:cSldViewPr snapToGrid="0" snapToObjects="1">
      <p:cViewPr varScale="1">
        <p:scale>
          <a:sx n="75" d="100"/>
          <a:sy n="75" d="100"/>
        </p:scale>
        <p:origin x="350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6421A1-32AF-A949-9CF0-CEDF6A5F76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4415D6-5065-3F42-94AC-72E68E6C28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37439-6848-0446-920F-5856B2D069F1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959C8-A7DE-AA4E-8CBE-FED3CB1E7D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0D8A13-2904-E84A-9995-54285512C0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102A7-2054-B04C-8481-9409A1A9C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98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2B9C-1641-C147-81E5-FDA9CEFFFAB6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BECD-6A7A-E744-B87F-B007FA99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9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1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5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41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4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87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6" name="Google Shape;616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Slide 4</a:t>
            </a:r>
            <a:endParaRPr lang="de-DE" dirty="0"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OpenAIRE</a:t>
            </a:r>
            <a:r>
              <a:rPr lang="de-DE" dirty="0"/>
              <a:t> </a:t>
            </a:r>
            <a:r>
              <a:rPr lang="de-DE" dirty="0" err="1"/>
              <a:t>materializes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graph</a:t>
            </a:r>
            <a:r>
              <a:rPr lang="de-DE" dirty="0"/>
              <a:t>?</a:t>
            </a:r>
            <a:endParaRPr dirty="0"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Char char="-"/>
            </a:pPr>
            <a:r>
              <a:rPr lang="de-DE" dirty="0"/>
              <a:t>Collection </a:t>
            </a:r>
            <a:r>
              <a:rPr lang="de-DE" dirty="0" err="1"/>
              <a:t>records</a:t>
            </a:r>
            <a:r>
              <a:rPr lang="de-DE" dirty="0"/>
              <a:t> (</a:t>
            </a:r>
            <a:r>
              <a:rPr lang="de-DE" dirty="0" err="1"/>
              <a:t>dedup</a:t>
            </a:r>
            <a:r>
              <a:rPr lang="de-DE" dirty="0"/>
              <a:t>)</a:t>
            </a:r>
            <a:endParaRPr dirty="0"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Char char="-"/>
            </a:pPr>
            <a:r>
              <a:rPr lang="de-DE" dirty="0"/>
              <a:t>Collection </a:t>
            </a:r>
            <a:r>
              <a:rPr lang="de-DE" dirty="0" err="1"/>
              <a:t>full</a:t>
            </a:r>
            <a:r>
              <a:rPr lang="de-DE" dirty="0"/>
              <a:t>-texts </a:t>
            </a:r>
            <a:r>
              <a:rPr lang="de-DE" dirty="0" err="1"/>
              <a:t>for</a:t>
            </a:r>
            <a:r>
              <a:rPr lang="de-DE" dirty="0"/>
              <a:t> OA </a:t>
            </a:r>
            <a:r>
              <a:rPr lang="de-DE" dirty="0" err="1"/>
              <a:t>publications</a:t>
            </a:r>
            <a:endParaRPr dirty="0"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Char char="-"/>
            </a:pPr>
            <a:r>
              <a:rPr lang="de-DE" dirty="0"/>
              <a:t>Mining </a:t>
            </a:r>
            <a:r>
              <a:rPr lang="de-DE" dirty="0" err="1"/>
              <a:t>full</a:t>
            </a:r>
            <a:r>
              <a:rPr lang="de-DE" dirty="0"/>
              <a:t>-texts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publications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, </a:t>
            </a:r>
            <a:r>
              <a:rPr lang="de-DE" dirty="0" err="1"/>
              <a:t>software</a:t>
            </a:r>
            <a:r>
              <a:rPr lang="de-DE" dirty="0"/>
              <a:t>,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product</a:t>
            </a:r>
            <a:r>
              <a:rPr lang="de-DE" dirty="0"/>
              <a:t>, </a:t>
            </a:r>
            <a:r>
              <a:rPr lang="de-DE" dirty="0" err="1"/>
              <a:t>projects</a:t>
            </a:r>
            <a:r>
              <a:rPr lang="de-DE" dirty="0"/>
              <a:t>,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communities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infrastructures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enhance</a:t>
            </a:r>
            <a:r>
              <a:rPr lang="de-DE" dirty="0"/>
              <a:t> </a:t>
            </a:r>
            <a:r>
              <a:rPr lang="de-DE" dirty="0" err="1"/>
              <a:t>metadata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affiliation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, </a:t>
            </a:r>
            <a:r>
              <a:rPr lang="de-DE" dirty="0" err="1"/>
              <a:t>subjects</a:t>
            </a:r>
            <a:r>
              <a:rPr lang="de-DE" dirty="0"/>
              <a:t>/</a:t>
            </a:r>
            <a:r>
              <a:rPr lang="de-DE" dirty="0" err="1"/>
              <a:t>keywords</a:t>
            </a:r>
            <a:r>
              <a:rPr lang="de-DE" dirty="0"/>
              <a:t>: </a:t>
            </a:r>
            <a:r>
              <a:rPr lang="de-DE" dirty="0" err="1"/>
              <a:t>article-data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data-data</a:t>
            </a:r>
            <a:r>
              <a:rPr lang="de-DE" dirty="0"/>
              <a:t> links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120 Mi, </a:t>
            </a:r>
            <a:r>
              <a:rPr lang="de-DE" dirty="0" err="1"/>
              <a:t>article-article</a:t>
            </a:r>
            <a:r>
              <a:rPr lang="de-DE" dirty="0"/>
              <a:t> </a:t>
            </a:r>
            <a:r>
              <a:rPr lang="de-DE" dirty="0" err="1"/>
              <a:t>similarity</a:t>
            </a:r>
            <a:r>
              <a:rPr lang="de-DE" dirty="0"/>
              <a:t> links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300Mi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9065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96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91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a38d97948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a38d979489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Slide 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072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15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3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41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BECD-6A7A-E744-B87F-B007FA99F7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3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28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44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1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35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57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60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929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4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70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117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 userDrawn="1">
  <p:cSld name="3 Blocks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9"/>
          <p:cNvSpPr txBox="1"/>
          <p:nvPr/>
        </p:nvSpPr>
        <p:spPr>
          <a:xfrm>
            <a:off x="14034051" y="2707969"/>
            <a:ext cx="72184" cy="441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88" name="Google Shape;388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0366480" y="-375222"/>
            <a:ext cx="1450298" cy="2200743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9"/>
          <p:cNvSpPr/>
          <p:nvPr/>
        </p:nvSpPr>
        <p:spPr>
          <a:xfrm>
            <a:off x="533401" y="5423707"/>
            <a:ext cx="3399098" cy="326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165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3" name="Google Shape;393;p59"/>
          <p:cNvSpPr/>
          <p:nvPr/>
        </p:nvSpPr>
        <p:spPr>
          <a:xfrm>
            <a:off x="4396451" y="5423224"/>
            <a:ext cx="3399098" cy="32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165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4" name="Google Shape;394;p59"/>
          <p:cNvSpPr/>
          <p:nvPr userDrawn="1"/>
        </p:nvSpPr>
        <p:spPr>
          <a:xfrm>
            <a:off x="8259502" y="5423224"/>
            <a:ext cx="3399098" cy="3260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165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5" name="Google Shape;395;p59"/>
          <p:cNvSpPr txBox="1">
            <a:spLocks noGrp="1"/>
          </p:cNvSpPr>
          <p:nvPr>
            <p:ph type="body" idx="2"/>
          </p:nvPr>
        </p:nvSpPr>
        <p:spPr>
          <a:xfrm>
            <a:off x="533401" y="2726801"/>
            <a:ext cx="3399098" cy="265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1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028700" lvl="2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371600" lvl="3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1714500" lvl="4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96" name="Google Shape;396;p59"/>
          <p:cNvSpPr txBox="1">
            <a:spLocks noGrp="1"/>
          </p:cNvSpPr>
          <p:nvPr>
            <p:ph type="body" idx="3"/>
          </p:nvPr>
        </p:nvSpPr>
        <p:spPr>
          <a:xfrm>
            <a:off x="533400" y="2127948"/>
            <a:ext cx="3399099" cy="50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342900" lvl="0" indent="-17145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36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028700" lvl="2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371600" lvl="3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1714500" lvl="4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39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97" name="Google Shape;397;p59"/>
          <p:cNvSpPr txBox="1">
            <a:spLocks noGrp="1"/>
          </p:cNvSpPr>
          <p:nvPr>
            <p:ph type="body" idx="4"/>
          </p:nvPr>
        </p:nvSpPr>
        <p:spPr>
          <a:xfrm>
            <a:off x="4396450" y="2726801"/>
            <a:ext cx="3399098" cy="265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1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028700" lvl="2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371600" lvl="3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1714500" lvl="4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59"/>
          <p:cNvSpPr txBox="1">
            <a:spLocks noGrp="1"/>
          </p:cNvSpPr>
          <p:nvPr>
            <p:ph type="body" idx="5"/>
          </p:nvPr>
        </p:nvSpPr>
        <p:spPr>
          <a:xfrm>
            <a:off x="4396450" y="2127948"/>
            <a:ext cx="3399099" cy="50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342900" lvl="0" indent="-17145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36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028700" lvl="2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371600" lvl="3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1714500" lvl="4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39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99" name="Google Shape;399;p59"/>
          <p:cNvSpPr txBox="1">
            <a:spLocks noGrp="1"/>
          </p:cNvSpPr>
          <p:nvPr>
            <p:ph type="body" idx="6"/>
          </p:nvPr>
        </p:nvSpPr>
        <p:spPr>
          <a:xfrm>
            <a:off x="8259502" y="2726801"/>
            <a:ext cx="3399098" cy="265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1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028700" lvl="2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371600" lvl="3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1714500" lvl="4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0" name="Google Shape;400;p59"/>
          <p:cNvSpPr txBox="1">
            <a:spLocks noGrp="1"/>
          </p:cNvSpPr>
          <p:nvPr>
            <p:ph type="body" idx="7"/>
          </p:nvPr>
        </p:nvSpPr>
        <p:spPr>
          <a:xfrm>
            <a:off x="8259501" y="2127948"/>
            <a:ext cx="3399099" cy="50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342900" lvl="0" indent="-17145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36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028700" lvl="2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371600" lvl="3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1714500" lvl="4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39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5042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 userDrawn="1">
  <p:cSld name="1_Bullets_bg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563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_statement">
  <p:cSld name="3_Blank_statem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100000">
                <a:srgbClr val="1D66B2"/>
              </a:gs>
            </a:gsLst>
            <a:lin ang="12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35719" tIns="35719" rIns="35719" bIns="35719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165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9" name="Google Shape;2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0015450" y="4681450"/>
            <a:ext cx="1751400" cy="26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406400" y="622300"/>
            <a:ext cx="11239500" cy="5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66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028700" lvl="2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371600" lvl="3" indent="-23574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1714500" lvl="4" indent="-17145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39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057400" lvl="5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300" lvl="6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200" lvl="7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100" lvl="8" indent="-235744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49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F31EA-AC55-A042-AB0D-DAFF6B190A35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57D0F-8229-BD4D-880B-B4A4AC2E4F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44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covid-19.openaire.eu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covid-19.openaire.eu/" TargetMode="Externa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vid-19.openaire.eu/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eta.covid-19.openaire.e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9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20.jp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8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bit.ly/OpenAIRE_COVID19GatewayResources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hyperlink" Target="https://covid-19.openaire.eu/" TargetMode="External"/><Relationship Id="rId4" Type="http://schemas.openxmlformats.org/officeDocument/2006/relationships/image" Target="../media/image9.jpg"/><Relationship Id="rId9" Type="http://schemas.openxmlformats.org/officeDocument/2006/relationships/hyperlink" Target="http://bit.ly/OpenAIRE_SubmitNewResourceCOVID1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hyperlink" Target="https://covid-19.openaire.e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zenodo.org/communities/covid-19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doi.org/10.15497/rda00052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vid-19.openaire.eu/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vid-19.openaire.eu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hyperlink" Target="https://doi.org/10.15497/rda00052" TargetMode="Externa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hyperlink" Target="https://doi.org/10.5281/zenodo.3980490" TargetMode="External"/><Relationship Id="rId7" Type="http://schemas.openxmlformats.org/officeDocument/2006/relationships/hyperlink" Target="http://api.openaire.eu/search/publications?community=covid-1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8.jpg"/><Relationship Id="rId4" Type="http://schemas.openxmlformats.org/officeDocument/2006/relationships/image" Target="../media/image51.png"/><Relationship Id="rId9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graph.openaire.eu" TargetMode="External"/><Relationship Id="rId3" Type="http://schemas.openxmlformats.org/officeDocument/2006/relationships/image" Target="../media/image9.jpg"/><Relationship Id="rId7" Type="http://schemas.openxmlformats.org/officeDocument/2006/relationships/hyperlink" Target="https://zenodo.org/communities/covid-19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ovid-19.openaire.eu/" TargetMode="External"/><Relationship Id="rId5" Type="http://schemas.openxmlformats.org/officeDocument/2006/relationships/hyperlink" Target="https://www.openaire.eu/openaire-activities-for-covid-19" TargetMode="Externa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F6C3-0D35-8C4E-990A-0AAEC7032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2665"/>
            <a:ext cx="9144000" cy="2983472"/>
          </a:xfrm>
        </p:spPr>
        <p:txBody>
          <a:bodyPr>
            <a:noAutofit/>
          </a:bodyPr>
          <a:lstStyle/>
          <a:p>
            <a:r>
              <a:rPr lang="en-US" sz="5000" b="1" dirty="0">
                <a:solidFill>
                  <a:srgbClr val="211F80"/>
                </a:solidFill>
              </a:rPr>
              <a:t>The </a:t>
            </a:r>
            <a:r>
              <a:rPr lang="en-US" sz="5000" b="1" dirty="0" err="1">
                <a:solidFill>
                  <a:srgbClr val="211F80"/>
                </a:solidFill>
              </a:rPr>
              <a:t>OpenAIRE</a:t>
            </a:r>
            <a:r>
              <a:rPr lang="en-US" sz="5000" b="1" dirty="0">
                <a:solidFill>
                  <a:srgbClr val="211F80"/>
                </a:solidFill>
              </a:rPr>
              <a:t> COVID-19 gateway: discovering coronavirus research results at the time of the </a:t>
            </a:r>
            <a:br>
              <a:rPr lang="en-US" sz="5000" b="1" dirty="0">
                <a:solidFill>
                  <a:srgbClr val="211F80"/>
                </a:solidFill>
              </a:rPr>
            </a:br>
            <a:r>
              <a:rPr lang="en-US" sz="5000" b="1" dirty="0">
                <a:solidFill>
                  <a:srgbClr val="211F80"/>
                </a:solidFill>
              </a:rPr>
              <a:t>COVID-19 emergency</a:t>
            </a:r>
            <a:endParaRPr lang="en-US" sz="5000" dirty="0">
              <a:solidFill>
                <a:srgbClr val="211F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1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479172" y="4010457"/>
            <a:ext cx="2120616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600" dirty="0"/>
              <a:t>- </a:t>
            </a:r>
            <a:r>
              <a:rPr lang="it-IT" sz="1600" dirty="0" err="1"/>
              <a:t>Discoverability</a:t>
            </a:r>
            <a:endParaRPr lang="it-IT" sz="1600" dirty="0"/>
          </a:p>
          <a:p>
            <a:r>
              <a:rPr lang="en-US" sz="1600" dirty="0"/>
              <a:t>- Synchronize efforts and collaboration</a:t>
            </a:r>
            <a:endParaRPr lang="it-IT" sz="1600" dirty="0"/>
          </a:p>
          <a:p>
            <a:endParaRPr lang="it-I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EA281-6189-A845-AF45-78E5F6951D5C}"/>
              </a:ext>
            </a:extLst>
          </p:cNvPr>
          <p:cNvSpPr txBox="1"/>
          <p:nvPr/>
        </p:nvSpPr>
        <p:spPr>
          <a:xfrm>
            <a:off x="479172" y="5916633"/>
            <a:ext cx="1485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Involvement of </a:t>
            </a:r>
          </a:p>
          <a:p>
            <a:r>
              <a:rPr lang="en-US" sz="1600" dirty="0"/>
              <a:t>domain experts</a:t>
            </a:r>
          </a:p>
        </p:txBody>
      </p:sp>
      <p:sp>
        <p:nvSpPr>
          <p:cNvPr id="27" name="Rettangolo 23">
            <a:extLst>
              <a:ext uri="{FF2B5EF4-FFF2-40B4-BE49-F238E27FC236}">
                <a16:creationId xmlns:a16="http://schemas.microsoft.com/office/drawing/2014/main" id="{FDEF866D-DA67-DA4B-A72A-76E0514C2361}"/>
              </a:ext>
            </a:extLst>
          </p:cNvPr>
          <p:cNvSpPr/>
          <p:nvPr/>
        </p:nvSpPr>
        <p:spPr>
          <a:xfrm>
            <a:off x="2595832" y="4064637"/>
            <a:ext cx="2048875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600" dirty="0"/>
              <a:t>Fast </a:t>
            </a:r>
            <a:r>
              <a:rPr lang="it-IT" sz="1600" dirty="0" err="1"/>
              <a:t>sharing</a:t>
            </a:r>
            <a:r>
              <a:rPr lang="it-IT" sz="1600" dirty="0"/>
              <a:t> –&gt; </a:t>
            </a:r>
            <a:r>
              <a:rPr lang="it-IT" sz="1600" dirty="0" err="1"/>
              <a:t>Zenodo</a:t>
            </a:r>
            <a:r>
              <a:rPr lang="it-IT" sz="1600" dirty="0"/>
              <a:t> community</a:t>
            </a:r>
          </a:p>
          <a:p>
            <a:endParaRPr lang="it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258C2-2BCF-1049-BC9F-F977D218C6C8}"/>
              </a:ext>
            </a:extLst>
          </p:cNvPr>
          <p:cNvSpPr txBox="1"/>
          <p:nvPr/>
        </p:nvSpPr>
        <p:spPr>
          <a:xfrm>
            <a:off x="2559977" y="5916633"/>
            <a:ext cx="2062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Building of the thematic gateway(s)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F136A-9DA5-8744-A276-20FB5A713D7E}"/>
              </a:ext>
            </a:extLst>
          </p:cNvPr>
          <p:cNvSpPr txBox="1"/>
          <p:nvPr/>
        </p:nvSpPr>
        <p:spPr>
          <a:xfrm>
            <a:off x="4644707" y="5499926"/>
            <a:ext cx="6469463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+100k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publications; </a:t>
            </a:r>
            <a:r>
              <a:rPr lang="en-US" b="1" dirty="0"/>
              <a:t>5,5k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research data; </a:t>
            </a:r>
            <a:r>
              <a:rPr lang="en-US" b="1" dirty="0"/>
              <a:t>440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software,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US" b="1" dirty="0"/>
              <a:t>6k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other research outputs, </a:t>
            </a:r>
            <a:r>
              <a:rPr lang="en-US" b="1" dirty="0"/>
              <a:t>130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projects dedicated to the pandemic</a:t>
            </a:r>
          </a:p>
          <a:p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latin typeface="HelveticaNeue Heavy" charset="0"/>
                <a:ea typeface="HelveticaNeue Heavy" charset="0"/>
                <a:cs typeface="HelveticaNeue Heavy" charset="0"/>
                <a:hlinkClick r:id="rId3"/>
              </a:rPr>
              <a:t>https://covid-19.openaire.eu/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3" name="Gruppo 22"/>
          <p:cNvGrpSpPr/>
          <p:nvPr/>
        </p:nvGrpSpPr>
        <p:grpSpPr>
          <a:xfrm>
            <a:off x="2717525" y="5009848"/>
            <a:ext cx="817249" cy="817249"/>
            <a:chOff x="3004599" y="4972369"/>
            <a:chExt cx="817249" cy="817249"/>
          </a:xfrm>
        </p:grpSpPr>
        <p:sp>
          <p:nvSpPr>
            <p:cNvPr id="32" name="Ovale 3">
              <a:extLst>
                <a:ext uri="{FF2B5EF4-FFF2-40B4-BE49-F238E27FC236}">
                  <a16:creationId xmlns:a16="http://schemas.microsoft.com/office/drawing/2014/main" id="{13E90A0A-F36A-274F-A0E7-2751F6024E09}"/>
                </a:ext>
              </a:extLst>
            </p:cNvPr>
            <p:cNvSpPr/>
            <p:nvPr/>
          </p:nvSpPr>
          <p:spPr>
            <a:xfrm>
              <a:off x="3004599" y="4972369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261" y="5123935"/>
              <a:ext cx="550650" cy="568412"/>
            </a:xfrm>
            <a:prstGeom prst="rect">
              <a:avLst/>
            </a:prstGeom>
          </p:spPr>
        </p:pic>
      </p:grpSp>
      <p:grpSp>
        <p:nvGrpSpPr>
          <p:cNvPr id="28" name="Gruppo 27"/>
          <p:cNvGrpSpPr/>
          <p:nvPr/>
        </p:nvGrpSpPr>
        <p:grpSpPr>
          <a:xfrm>
            <a:off x="609600" y="3110700"/>
            <a:ext cx="817249" cy="817249"/>
            <a:chOff x="789113" y="3002540"/>
            <a:chExt cx="817249" cy="817249"/>
          </a:xfrm>
        </p:grpSpPr>
        <p:sp>
          <p:nvSpPr>
            <p:cNvPr id="4" name="Ovale 3"/>
            <p:cNvSpPr/>
            <p:nvPr/>
          </p:nvSpPr>
          <p:spPr>
            <a:xfrm>
              <a:off x="789113" y="3002540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260" y="3104613"/>
              <a:ext cx="427681" cy="580857"/>
            </a:xfrm>
            <a:prstGeom prst="rect">
              <a:avLst/>
            </a:prstGeom>
          </p:spPr>
        </p:pic>
      </p:grpSp>
      <p:grpSp>
        <p:nvGrpSpPr>
          <p:cNvPr id="25" name="Gruppo 24"/>
          <p:cNvGrpSpPr/>
          <p:nvPr/>
        </p:nvGrpSpPr>
        <p:grpSpPr>
          <a:xfrm>
            <a:off x="2766206" y="3118930"/>
            <a:ext cx="817249" cy="817249"/>
            <a:chOff x="2810204" y="2975244"/>
            <a:chExt cx="817249" cy="817249"/>
          </a:xfrm>
        </p:grpSpPr>
        <p:sp>
          <p:nvSpPr>
            <p:cNvPr id="21" name="Ovale 20"/>
            <p:cNvSpPr/>
            <p:nvPr/>
          </p:nvSpPr>
          <p:spPr>
            <a:xfrm>
              <a:off x="2810204" y="2975244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6275" y="3069657"/>
              <a:ext cx="662497" cy="662497"/>
            </a:xfrm>
            <a:prstGeom prst="rect">
              <a:avLst/>
            </a:prstGeom>
          </p:spPr>
        </p:pic>
      </p:grpSp>
      <p:grpSp>
        <p:nvGrpSpPr>
          <p:cNvPr id="26" name="Gruppo 25"/>
          <p:cNvGrpSpPr/>
          <p:nvPr/>
        </p:nvGrpSpPr>
        <p:grpSpPr>
          <a:xfrm>
            <a:off x="4578255" y="2952367"/>
            <a:ext cx="1145880" cy="1145880"/>
            <a:chOff x="4707918" y="2810928"/>
            <a:chExt cx="1145880" cy="1145880"/>
          </a:xfrm>
        </p:grpSpPr>
        <p:sp>
          <p:nvSpPr>
            <p:cNvPr id="22" name="Ovale 21"/>
            <p:cNvSpPr/>
            <p:nvPr/>
          </p:nvSpPr>
          <p:spPr>
            <a:xfrm>
              <a:off x="4872234" y="2966169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918" y="2810928"/>
              <a:ext cx="1145880" cy="114588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FB2EB6B-8869-F34F-9F34-B08892562652}"/>
              </a:ext>
            </a:extLst>
          </p:cNvPr>
          <p:cNvSpPr txBox="1"/>
          <p:nvPr/>
        </p:nvSpPr>
        <p:spPr>
          <a:xfrm>
            <a:off x="4622378" y="4098247"/>
            <a:ext cx="2591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Data management</a:t>
            </a:r>
            <a:r>
              <a:rPr lang="it-IT" sz="1600" dirty="0"/>
              <a:t> –&gt;</a:t>
            </a:r>
            <a:endParaRPr lang="en-US" sz="1600" dirty="0"/>
          </a:p>
          <a:p>
            <a:r>
              <a:rPr lang="en-US" sz="1600" dirty="0"/>
              <a:t>RDA guidelines on COVID-19 </a:t>
            </a:r>
          </a:p>
          <a:p>
            <a:r>
              <a:rPr lang="en-US" sz="1600" dirty="0"/>
              <a:t>data sharing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594692" y="4993597"/>
            <a:ext cx="817249" cy="817249"/>
            <a:chOff x="941513" y="4983744"/>
            <a:chExt cx="817249" cy="817249"/>
          </a:xfrm>
        </p:grpSpPr>
        <p:sp>
          <p:nvSpPr>
            <p:cNvPr id="18" name="Ovale 3">
              <a:extLst>
                <a:ext uri="{FF2B5EF4-FFF2-40B4-BE49-F238E27FC236}">
                  <a16:creationId xmlns:a16="http://schemas.microsoft.com/office/drawing/2014/main" id="{DCC77547-771E-1C4A-9E4F-A885FD0699A6}"/>
                </a:ext>
              </a:extLst>
            </p:cNvPr>
            <p:cNvSpPr/>
            <p:nvPr/>
          </p:nvSpPr>
          <p:spPr>
            <a:xfrm>
              <a:off x="941513" y="4983744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970" y="5118453"/>
              <a:ext cx="580334" cy="580334"/>
            </a:xfrm>
            <a:prstGeom prst="rect">
              <a:avLst/>
            </a:prstGeom>
          </p:spPr>
        </p:pic>
      </p:grpSp>
      <p:sp>
        <p:nvSpPr>
          <p:cNvPr id="20" name="Rettangolo 19"/>
          <p:cNvSpPr/>
          <p:nvPr/>
        </p:nvSpPr>
        <p:spPr>
          <a:xfrm>
            <a:off x="1964643" y="308467"/>
            <a:ext cx="6373104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500" dirty="0">
                <a:latin typeface="HelveticaNeue Heavy" charset="0"/>
                <a:ea typeface="HelveticaNeue Heavy" charset="0"/>
                <a:cs typeface="HelveticaNeue Heavy" charset="0"/>
              </a:rPr>
              <a:t> COVID-19 Gateway</a:t>
            </a:r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r>
              <a:rPr lang="en-US" sz="16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it-IT" sz="1600" b="0" dirty="0">
                <a:solidFill>
                  <a:sysClr val="windowText" lastClr="000000"/>
                </a:solidFill>
                <a:effectLst/>
              </a:rPr>
              <a:t>		</a:t>
            </a:r>
            <a:r>
              <a:rPr lang="it-IT" sz="1600" dirty="0">
                <a:latin typeface="Roboto" charset="0"/>
              </a:rPr>
              <a:t>	</a:t>
            </a:r>
          </a:p>
          <a:p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- Single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access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point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for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discovery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navigation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of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research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results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resources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on the Coronavirus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disease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SARS-CoV-2. </a:t>
            </a:r>
          </a:p>
          <a:p>
            <a:br>
              <a:rPr lang="it-IT" sz="1600" dirty="0">
                <a:latin typeface="Helvetica" charset="0"/>
                <a:ea typeface="Helvetica" charset="0"/>
                <a:cs typeface="Helvetica" charset="0"/>
              </a:rPr>
            </a:b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-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Not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only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publications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but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also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data, software,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protocols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more.</a:t>
            </a:r>
          </a:p>
          <a:p>
            <a:endParaRPr lang="it-IT" sz="16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- </a:t>
            </a:r>
            <a:r>
              <a:rPr lang="en-GB" sz="1600" dirty="0">
                <a:latin typeface="Helvetica" charset="0"/>
                <a:ea typeface="Helvetica" charset="0"/>
                <a:cs typeface="Helvetica" charset="0"/>
              </a:rPr>
              <a:t>Open Science activities to help researchers fight the pandemic and understand its aftermath.</a:t>
            </a:r>
          </a:p>
          <a:p>
            <a:r>
              <a:rPr lang="it-IT" sz="1600" dirty="0">
                <a:latin typeface="Roboto" charset="0"/>
              </a:rPr>
              <a:t> 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012" y="609600"/>
            <a:ext cx="3539578" cy="3539578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72" y="191049"/>
            <a:ext cx="1794671" cy="177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3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 descr="penAI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2" descr="enodo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enodo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Rettangolo 33"/>
          <p:cNvSpPr/>
          <p:nvPr/>
        </p:nvSpPr>
        <p:spPr>
          <a:xfrm>
            <a:off x="1411941" y="1062318"/>
            <a:ext cx="346821" cy="416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/>
          <p:cNvSpPr/>
          <p:nvPr/>
        </p:nvSpPr>
        <p:spPr>
          <a:xfrm>
            <a:off x="726136" y="684976"/>
            <a:ext cx="55394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sp>
        <p:nvSpPr>
          <p:cNvPr id="15" name="Rettangolo 19">
            <a:extLst>
              <a:ext uri="{FF2B5EF4-FFF2-40B4-BE49-F238E27FC236}">
                <a16:creationId xmlns:a16="http://schemas.microsoft.com/office/drawing/2014/main" id="{C6E0C633-D4E7-D84A-B1F3-B4D80176D3D3}"/>
              </a:ext>
            </a:extLst>
          </p:cNvPr>
          <p:cNvSpPr/>
          <p:nvPr/>
        </p:nvSpPr>
        <p:spPr>
          <a:xfrm>
            <a:off x="3151642" y="2333488"/>
            <a:ext cx="8307285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latin typeface="HelveticaNeue Heavy" charset="0"/>
                <a:ea typeface="HelveticaNeue Heavy" charset="0"/>
                <a:cs typeface="HelveticaNeue Heavy" charset="0"/>
              </a:rPr>
              <a:t>Fast sharing, synchronization of efforts and collaboration</a:t>
            </a:r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r>
              <a:rPr lang="en-US" sz="16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it-IT" sz="1600" b="0" dirty="0">
                <a:solidFill>
                  <a:sysClr val="windowText" lastClr="000000"/>
                </a:solidFill>
                <a:effectLst/>
              </a:rPr>
              <a:t>		</a:t>
            </a:r>
            <a:r>
              <a:rPr lang="it-IT" sz="1600" dirty="0">
                <a:latin typeface="Roboto" charset="0"/>
              </a:rPr>
              <a:t>	</a:t>
            </a:r>
          </a:p>
          <a:p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- Single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access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point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for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discovery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navigation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of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research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results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resources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on the Coronavirus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disease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SARS-CoV-2. </a:t>
            </a:r>
          </a:p>
          <a:p>
            <a:br>
              <a:rPr lang="it-IT" sz="1600" dirty="0">
                <a:latin typeface="Helvetica" charset="0"/>
                <a:ea typeface="Helvetica" charset="0"/>
                <a:cs typeface="Helvetica" charset="0"/>
              </a:rPr>
            </a:b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-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Not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only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publications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but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also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data, software, </a:t>
            </a:r>
            <a:r>
              <a:rPr lang="it-IT" sz="1600" dirty="0" err="1">
                <a:latin typeface="Helvetica" charset="0"/>
                <a:ea typeface="Helvetica" charset="0"/>
                <a:cs typeface="Helvetica" charset="0"/>
              </a:rPr>
              <a:t>protocols</a:t>
            </a:r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 and more.</a:t>
            </a:r>
          </a:p>
          <a:p>
            <a:endParaRPr lang="it-IT" sz="16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it-IT" sz="1600" dirty="0">
                <a:latin typeface="Helvetica" charset="0"/>
                <a:ea typeface="Helvetica" charset="0"/>
                <a:cs typeface="Helvetica" charset="0"/>
              </a:rPr>
              <a:t>- </a:t>
            </a:r>
            <a:r>
              <a:rPr lang="en-GB" sz="1600" dirty="0">
                <a:latin typeface="Helvetica" charset="0"/>
                <a:ea typeface="Helvetica" charset="0"/>
                <a:cs typeface="Helvetica" charset="0"/>
              </a:rPr>
              <a:t>Open Science activities to help researchers fight the pandemic and understand its aftermath.</a:t>
            </a:r>
          </a:p>
          <a:p>
            <a:r>
              <a:rPr lang="it-IT" sz="1600" dirty="0">
                <a:latin typeface="Roboto" charset="0"/>
              </a:rPr>
              <a:t> 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E371C4C-15BA-A74D-A302-A8BC978D7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7" y="376140"/>
            <a:ext cx="1214903" cy="119990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8C407B-8DDD-F54F-9D62-47979EB40782}"/>
              </a:ext>
            </a:extLst>
          </p:cNvPr>
          <p:cNvSpPr txBox="1"/>
          <p:nvPr/>
        </p:nvSpPr>
        <p:spPr>
          <a:xfrm>
            <a:off x="9032601" y="6022001"/>
            <a:ext cx="3055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b="1" dirty="0"/>
            </a:br>
            <a:r>
              <a:rPr lang="en-US" b="1" dirty="0">
                <a:hlinkClick r:id="rId5"/>
              </a:rPr>
              <a:t>https://covid-19.openaire.eu/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" name="Gruppo 27">
            <a:extLst>
              <a:ext uri="{FF2B5EF4-FFF2-40B4-BE49-F238E27FC236}">
                <a16:creationId xmlns:a16="http://schemas.microsoft.com/office/drawing/2014/main" id="{714E16AB-A1F3-244B-8C5E-309878811644}"/>
              </a:ext>
            </a:extLst>
          </p:cNvPr>
          <p:cNvGrpSpPr/>
          <p:nvPr/>
        </p:nvGrpSpPr>
        <p:grpSpPr>
          <a:xfrm>
            <a:off x="609600" y="2638401"/>
            <a:ext cx="2187388" cy="2047476"/>
            <a:chOff x="789113" y="3002540"/>
            <a:chExt cx="817249" cy="817249"/>
          </a:xfrm>
        </p:grpSpPr>
        <p:sp>
          <p:nvSpPr>
            <p:cNvPr id="19" name="Ovale 3">
              <a:extLst>
                <a:ext uri="{FF2B5EF4-FFF2-40B4-BE49-F238E27FC236}">
                  <a16:creationId xmlns:a16="http://schemas.microsoft.com/office/drawing/2014/main" id="{E9578262-19A2-D84B-A2B0-2764E255EC63}"/>
                </a:ext>
              </a:extLst>
            </p:cNvPr>
            <p:cNvSpPr/>
            <p:nvPr/>
          </p:nvSpPr>
          <p:spPr>
            <a:xfrm>
              <a:off x="789113" y="3002540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22" name="Immagine 11">
              <a:extLst>
                <a:ext uri="{FF2B5EF4-FFF2-40B4-BE49-F238E27FC236}">
                  <a16:creationId xmlns:a16="http://schemas.microsoft.com/office/drawing/2014/main" id="{C963C1E1-9DDB-8B45-8909-B7B85EE36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260" y="3104613"/>
              <a:ext cx="427681" cy="5808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43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 descr="penAI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3" name="Gruppo 22"/>
          <p:cNvGrpSpPr/>
          <p:nvPr/>
        </p:nvGrpSpPr>
        <p:grpSpPr>
          <a:xfrm>
            <a:off x="451933" y="2640210"/>
            <a:ext cx="2262542" cy="2262542"/>
            <a:chOff x="3004599" y="4972369"/>
            <a:chExt cx="817249" cy="817249"/>
          </a:xfrm>
        </p:grpSpPr>
        <p:sp>
          <p:nvSpPr>
            <p:cNvPr id="32" name="Ovale 3">
              <a:extLst>
                <a:ext uri="{FF2B5EF4-FFF2-40B4-BE49-F238E27FC236}">
                  <a16:creationId xmlns:a16="http://schemas.microsoft.com/office/drawing/2014/main" id="{13E90A0A-F36A-274F-A0E7-2751F6024E09}"/>
                </a:ext>
              </a:extLst>
            </p:cNvPr>
            <p:cNvSpPr/>
            <p:nvPr/>
          </p:nvSpPr>
          <p:spPr>
            <a:xfrm>
              <a:off x="3004599" y="4972369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261" y="5123935"/>
              <a:ext cx="550650" cy="568412"/>
            </a:xfrm>
            <a:prstGeom prst="rect">
              <a:avLst/>
            </a:prstGeom>
          </p:spPr>
        </p:pic>
      </p:grpSp>
      <p:sp>
        <p:nvSpPr>
          <p:cNvPr id="13" name="AutoShape 2" descr="enodo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enodo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Rettangolo 33"/>
          <p:cNvSpPr/>
          <p:nvPr/>
        </p:nvSpPr>
        <p:spPr>
          <a:xfrm>
            <a:off x="1411941" y="1062318"/>
            <a:ext cx="346821" cy="416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663352-D445-6B46-BB79-E1F669B2C3E6}"/>
              </a:ext>
            </a:extLst>
          </p:cNvPr>
          <p:cNvGrpSpPr/>
          <p:nvPr/>
        </p:nvGrpSpPr>
        <p:grpSpPr>
          <a:xfrm>
            <a:off x="357377" y="376140"/>
            <a:ext cx="11400824" cy="1392893"/>
            <a:chOff x="357377" y="376140"/>
            <a:chExt cx="11400824" cy="1392893"/>
          </a:xfrm>
        </p:grpSpPr>
        <p:sp>
          <p:nvSpPr>
            <p:cNvPr id="20" name="Rettangolo 19"/>
            <p:cNvSpPr/>
            <p:nvPr/>
          </p:nvSpPr>
          <p:spPr>
            <a:xfrm>
              <a:off x="708207" y="684976"/>
              <a:ext cx="872266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HelveticaNeue Heavy" charset="0"/>
                  <a:ea typeface="HelveticaNeue Heavy" charset="0"/>
                  <a:cs typeface="HelveticaNeue Heavy" charset="0"/>
                </a:rPr>
                <a:t>	</a:t>
              </a:r>
              <a:r>
                <a:rPr lang="en-US" sz="2000" dirty="0" err="1">
                  <a:latin typeface="HelveticaNeue Heavy" charset="0"/>
                  <a:ea typeface="HelveticaNeue Heavy" charset="0"/>
                  <a:cs typeface="HelveticaNeue Heavy" charset="0"/>
                </a:rPr>
                <a:t>OpenAIRE</a:t>
              </a:r>
              <a:r>
                <a:rPr lang="en-US" sz="2000" dirty="0">
                  <a:latin typeface="HelveticaNeue Heavy" charset="0"/>
                  <a:ea typeface="HelveticaNeue Heavy" charset="0"/>
                  <a:cs typeface="HelveticaNeue Heavy" charset="0"/>
                </a:rPr>
                <a:t> COVID-19 Gateway - </a:t>
              </a:r>
              <a:r>
                <a:rPr lang="en-US" sz="2000" dirty="0">
                  <a:latin typeface="HelveticaNeue Heavy" charset="0"/>
                </a:rPr>
                <a:t>Building of the gateway</a:t>
              </a:r>
            </a:p>
            <a:p>
              <a:endParaRPr lang="en-US" sz="20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0424" y="569129"/>
              <a:ext cx="1197777" cy="1199904"/>
            </a:xfrm>
            <a:prstGeom prst="rect">
              <a:avLst/>
            </a:prstGeom>
          </p:spPr>
        </p:pic>
        <p:pic>
          <p:nvPicPr>
            <p:cNvPr id="15" name="Immagine 15">
              <a:extLst>
                <a:ext uri="{FF2B5EF4-FFF2-40B4-BE49-F238E27FC236}">
                  <a16:creationId xmlns:a16="http://schemas.microsoft.com/office/drawing/2014/main" id="{00D61C83-D171-F74A-94F4-A68ECB3A8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77" y="376140"/>
              <a:ext cx="1214903" cy="1199905"/>
            </a:xfrm>
            <a:prstGeom prst="rect">
              <a:avLst/>
            </a:prstGeom>
          </p:spPr>
        </p:pic>
      </p:grpSp>
      <p:sp>
        <p:nvSpPr>
          <p:cNvPr id="19" name="Rettangolo 19">
            <a:extLst>
              <a:ext uri="{FF2B5EF4-FFF2-40B4-BE49-F238E27FC236}">
                <a16:creationId xmlns:a16="http://schemas.microsoft.com/office/drawing/2014/main" id="{B6237C9C-BDB4-B041-8A62-ACFC1EE824C9}"/>
              </a:ext>
            </a:extLst>
          </p:cNvPr>
          <p:cNvSpPr/>
          <p:nvPr/>
        </p:nvSpPr>
        <p:spPr>
          <a:xfrm>
            <a:off x="3151643" y="1974903"/>
            <a:ext cx="7408781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latin typeface="HelveticaNeue Heavy" charset="0"/>
              </a:rPr>
              <a:t>A (thematic) open metadata research graph</a:t>
            </a:r>
            <a:r>
              <a:rPr lang="en-US" sz="16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</a:p>
          <a:p>
            <a:r>
              <a:rPr lang="it-IT" sz="1600" b="0" dirty="0">
                <a:solidFill>
                  <a:sysClr val="windowText" lastClr="000000"/>
                </a:solidFill>
                <a:effectLst/>
              </a:rPr>
              <a:t>		</a:t>
            </a:r>
            <a:r>
              <a:rPr lang="it-IT" sz="1600" dirty="0">
                <a:latin typeface="Roboto" charset="0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COVID-19 related research results are linked to people, organizations, projects and </a:t>
            </a:r>
            <a:r>
              <a:rPr lang="en-US" dirty="0" err="1"/>
              <a:t>fundings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Relevant products in </a:t>
            </a:r>
            <a:r>
              <a:rPr lang="en-US" dirty="0" err="1"/>
              <a:t>OpenAIRE</a:t>
            </a:r>
            <a:r>
              <a:rPr lang="en-US" dirty="0"/>
              <a:t> research graph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and authoritative sources worldwide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Public up-to-date list of data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research products COVID-19 related and uploaded in the </a:t>
            </a:r>
            <a:r>
              <a:rPr lang="en-US" dirty="0" err="1"/>
              <a:t>Zenodo</a:t>
            </a:r>
            <a:r>
              <a:rPr lang="en-US" dirty="0"/>
              <a:t>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Authenticated users linking scientific products to the "COVID-19" community (moderated)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Information available via a target set the </a:t>
            </a:r>
            <a:r>
              <a:rPr lang="en-US" dirty="0" err="1"/>
              <a:t>OpenAIRE</a:t>
            </a:r>
            <a:r>
              <a:rPr lang="en-US" dirty="0"/>
              <a:t> APIs (LOD, REST) or via periodic dumps in </a:t>
            </a:r>
            <a:r>
              <a:rPr lang="en-US" dirty="0" err="1"/>
              <a:t>Zenodo</a:t>
            </a:r>
            <a:r>
              <a:rPr lang="en-US" dirty="0"/>
              <a:t>.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it-IT" sz="1600" dirty="0">
              <a:latin typeface="Roboto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B8FEE2-BE25-F64E-9076-C4198E57884C}"/>
              </a:ext>
            </a:extLst>
          </p:cNvPr>
          <p:cNvSpPr txBox="1"/>
          <p:nvPr/>
        </p:nvSpPr>
        <p:spPr>
          <a:xfrm>
            <a:off x="9032601" y="6022001"/>
            <a:ext cx="3055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b="1" dirty="0"/>
            </a:br>
            <a:r>
              <a:rPr lang="en-US" b="1" dirty="0">
                <a:hlinkClick r:id="rId6"/>
              </a:rPr>
              <a:t>https://covid-19.openaire.eu/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50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04;ga38d979489_0_46">
            <a:extLst>
              <a:ext uri="{FF2B5EF4-FFF2-40B4-BE49-F238E27FC236}">
                <a16:creationId xmlns:a16="http://schemas.microsoft.com/office/drawing/2014/main" id="{9E6F151E-3393-5641-B56C-7273C23915E8}"/>
              </a:ext>
            </a:extLst>
          </p:cNvPr>
          <p:cNvGrpSpPr/>
          <p:nvPr/>
        </p:nvGrpSpPr>
        <p:grpSpPr>
          <a:xfrm>
            <a:off x="6149977" y="2242874"/>
            <a:ext cx="4407655" cy="4644125"/>
            <a:chOff x="5632317" y="1189775"/>
            <a:chExt cx="3305700" cy="3483050"/>
          </a:xfrm>
        </p:grpSpPr>
        <p:sp>
          <p:nvSpPr>
            <p:cNvPr id="3" name="Google Shape;605;ga38d979489_0_46">
              <a:extLst>
                <a:ext uri="{FF2B5EF4-FFF2-40B4-BE49-F238E27FC236}">
                  <a16:creationId xmlns:a16="http://schemas.microsoft.com/office/drawing/2014/main" id="{398C0A97-FA75-0A4C-BB9D-1D2724D0171B}"/>
                </a:ext>
              </a:extLst>
            </p:cNvPr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D83829"/>
            </a:solidFill>
            <a:ln>
              <a:noFill/>
            </a:ln>
          </p:spPr>
          <p:txBody>
            <a:bodyPr spcFirstLastPara="1" wrap="square" lIns="121894" tIns="121894" rIns="121894" bIns="121894" anchor="ctr" anchorCtr="0">
              <a:noAutofit/>
            </a:bodyPr>
            <a:lstStyle/>
            <a:p>
              <a:pPr algn="ctr"/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Single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entry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point</a:t>
              </a:r>
              <a:endParaRPr sz="1875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" name="Google Shape;606;ga38d979489_0_46">
              <a:extLst>
                <a:ext uri="{FF2B5EF4-FFF2-40B4-BE49-F238E27FC236}">
                  <a16:creationId xmlns:a16="http://schemas.microsoft.com/office/drawing/2014/main" id="{C55DEF69-9BFC-6645-A360-35A6797F2796}"/>
                </a:ext>
              </a:extLst>
            </p:cNvPr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94" tIns="121894" rIns="121894" bIns="121894" anchor="t" anchorCtr="0">
              <a:noAutofit/>
            </a:bodyPr>
            <a:lstStyle/>
            <a:p>
              <a:pPr>
                <a:lnSpc>
                  <a:spcPct val="80000"/>
                </a:lnSpc>
                <a:spcBef>
                  <a:spcPts val="900"/>
                </a:spcBef>
              </a:pPr>
              <a:r>
                <a:rPr lang="de-DE" sz="1575" b="1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3"/>
                </a:rPr>
                <a:t>https://covid-19.openaire.eu/</a:t>
              </a:r>
              <a:endParaRPr sz="1575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610;ga38d979489_0_46">
            <a:extLst>
              <a:ext uri="{FF2B5EF4-FFF2-40B4-BE49-F238E27FC236}">
                <a16:creationId xmlns:a16="http://schemas.microsoft.com/office/drawing/2014/main" id="{292BAC38-6B17-C84F-A67F-51F167B22134}"/>
              </a:ext>
            </a:extLst>
          </p:cNvPr>
          <p:cNvGrpSpPr/>
          <p:nvPr/>
        </p:nvGrpSpPr>
        <p:grpSpPr>
          <a:xfrm>
            <a:off x="1135563" y="2242874"/>
            <a:ext cx="4407660" cy="4510376"/>
            <a:chOff x="2944201" y="1189775"/>
            <a:chExt cx="3305703" cy="3382740"/>
          </a:xfrm>
        </p:grpSpPr>
        <p:sp>
          <p:nvSpPr>
            <p:cNvPr id="6" name="Google Shape;611;ga38d979489_0_46">
              <a:extLst>
                <a:ext uri="{FF2B5EF4-FFF2-40B4-BE49-F238E27FC236}">
                  <a16:creationId xmlns:a16="http://schemas.microsoft.com/office/drawing/2014/main" id="{F5AFCE51-3992-554A-AD84-48D33FEFA9C8}"/>
                </a:ext>
              </a:extLst>
            </p:cNvPr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B02C20"/>
            </a:solidFill>
            <a:ln>
              <a:noFill/>
            </a:ln>
          </p:spPr>
          <p:txBody>
            <a:bodyPr spcFirstLastPara="1" wrap="square" lIns="121894" tIns="121894" rIns="121894" bIns="121894" anchor="ctr" anchorCtr="0">
              <a:noAutofit/>
            </a:bodyPr>
            <a:lstStyle/>
            <a:p>
              <a:pPr>
                <a:lnSpc>
                  <a:spcPct val="80000"/>
                </a:lnSpc>
                <a:spcBef>
                  <a:spcPts val="900"/>
                </a:spcBef>
              </a:pP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Set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up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of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different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processes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to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identify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research</a:t>
              </a:r>
              <a:r>
                <a:rPr lang="de-DE" sz="1875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de-DE" sz="1875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outcomes</a:t>
              </a:r>
              <a:endParaRPr sz="1875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" name="Google Shape;612;ga38d979489_0_46">
              <a:extLst>
                <a:ext uri="{FF2B5EF4-FFF2-40B4-BE49-F238E27FC236}">
                  <a16:creationId xmlns:a16="http://schemas.microsoft.com/office/drawing/2014/main" id="{42CCE00F-18E2-C349-9EE1-6DCC4EBA1959}"/>
                </a:ext>
              </a:extLst>
            </p:cNvPr>
            <p:cNvSpPr txBox="1"/>
            <p:nvPr/>
          </p:nvSpPr>
          <p:spPr>
            <a:xfrm>
              <a:off x="2944201" y="1956815"/>
              <a:ext cx="28059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94" tIns="121894" rIns="121894" bIns="121894" anchor="ctr" anchorCtr="0">
              <a:noAutofit/>
            </a:bodyPr>
            <a:lstStyle/>
            <a:p>
              <a:pPr marL="603472" lvl="1" indent="-257175">
                <a:lnSpc>
                  <a:spcPct val="80000"/>
                </a:lnSpc>
                <a:spcBef>
                  <a:spcPts val="900"/>
                </a:spcBef>
                <a:buClr>
                  <a:srgbClr val="4687E6"/>
                </a:buClr>
                <a:buSzPts val="2100"/>
                <a:buFont typeface="Arial" panose="020B0604020202020204" pitchFamily="34" charset="0"/>
                <a:buChar char="•"/>
              </a:pP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Extensive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set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of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keywords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b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</a:b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(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free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text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and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from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subject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classification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schemes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)</a:t>
              </a:r>
            </a:p>
            <a:p>
              <a:pPr marL="603472" lvl="1" indent="-257175">
                <a:lnSpc>
                  <a:spcPct val="80000"/>
                </a:lnSpc>
                <a:spcBef>
                  <a:spcPts val="900"/>
                </a:spcBef>
                <a:buClr>
                  <a:srgbClr val="4687E6"/>
                </a:buClr>
                <a:buSzPts val="2100"/>
                <a:buFont typeface="Arial" panose="020B0604020202020204" pitchFamily="34" charset="0"/>
                <a:buChar char="•"/>
              </a:pP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Full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-text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mining</a:t>
              </a:r>
              <a:endParaRPr lang="de-DE" sz="1575" b="1" dirty="0">
                <a:solidFill>
                  <a:srgbClr val="1D66B2"/>
                </a:solidFill>
                <a:latin typeface="Roboto"/>
                <a:ea typeface="Roboto"/>
                <a:sym typeface="Roboto"/>
              </a:endParaRPr>
            </a:p>
            <a:p>
              <a:pPr marL="603472" lvl="1" indent="-257175">
                <a:lnSpc>
                  <a:spcPct val="80000"/>
                </a:lnSpc>
                <a:spcBef>
                  <a:spcPts val="900"/>
                </a:spcBef>
                <a:buClr>
                  <a:srgbClr val="4687E6"/>
                </a:buClr>
                <a:buSzPts val="2100"/>
                <a:buFont typeface="Arial" panose="020B0604020202020204" pitchFamily="34" charset="0"/>
                <a:buChar char="•"/>
              </a:pP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Analysis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of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the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OpenAIRE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Research Graph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and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exploiting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the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links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between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publications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,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datasets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,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and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funding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projects</a:t>
              </a:r>
              <a:endParaRPr lang="de-DE" sz="1575" b="1" dirty="0">
                <a:solidFill>
                  <a:srgbClr val="1D66B2"/>
                </a:solidFill>
                <a:latin typeface="Roboto"/>
                <a:ea typeface="Roboto"/>
                <a:sym typeface="Roboto"/>
              </a:endParaRPr>
            </a:p>
            <a:p>
              <a:pPr marL="603472" lvl="1" indent="-257175">
                <a:lnSpc>
                  <a:spcPct val="80000"/>
                </a:lnSpc>
                <a:spcBef>
                  <a:spcPts val="900"/>
                </a:spcBef>
                <a:buClr>
                  <a:srgbClr val="4687E6"/>
                </a:buClr>
                <a:buSzPts val="2100"/>
                <a:buFont typeface="Arial" panose="020B0604020202020204" pitchFamily="34" charset="0"/>
                <a:buChar char="•"/>
              </a:pP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Manual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addition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of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research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outcomes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(</a:t>
              </a:r>
              <a:r>
                <a:rPr lang="de-DE" sz="1575" b="1" dirty="0" err="1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with</a:t>
              </a:r>
              <a:r>
                <a:rPr lang="de-DE" sz="1575" b="1" dirty="0">
                  <a:solidFill>
                    <a:srgbClr val="1D66B2"/>
                  </a:solidFill>
                  <a:latin typeface="Roboto"/>
                  <a:ea typeface="Roboto"/>
                  <a:sym typeface="Roboto"/>
                </a:rPr>
                <a:t> a DOI)</a:t>
              </a:r>
              <a:endParaRPr sz="1575" b="1" dirty="0">
                <a:solidFill>
                  <a:srgbClr val="1D66B2"/>
                </a:solidFill>
                <a:latin typeface="Roboto"/>
                <a:ea typeface="Roboto"/>
                <a:sym typeface="Roboto"/>
              </a:endParaRPr>
            </a:p>
            <a:p>
              <a:pPr>
                <a:lnSpc>
                  <a:spcPct val="115000"/>
                </a:lnSpc>
              </a:pPr>
              <a:endParaRPr sz="1575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8" name="Google Shape;613;ga38d979489_0_46">
            <a:extLst>
              <a:ext uri="{FF2B5EF4-FFF2-40B4-BE49-F238E27FC236}">
                <a16:creationId xmlns:a16="http://schemas.microsoft.com/office/drawing/2014/main" id="{D1FCB446-FECA-2E40-A1FF-A5219832BBE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0117" y="4085488"/>
            <a:ext cx="4051631" cy="1929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60507E-05DD-A249-B908-250BB5C14A82}"/>
              </a:ext>
            </a:extLst>
          </p:cNvPr>
          <p:cNvGrpSpPr/>
          <p:nvPr/>
        </p:nvGrpSpPr>
        <p:grpSpPr>
          <a:xfrm>
            <a:off x="357377" y="376140"/>
            <a:ext cx="11400824" cy="1392893"/>
            <a:chOff x="357377" y="376140"/>
            <a:chExt cx="11400824" cy="1392893"/>
          </a:xfrm>
        </p:grpSpPr>
        <p:sp>
          <p:nvSpPr>
            <p:cNvPr id="10" name="Rettangolo 19">
              <a:extLst>
                <a:ext uri="{FF2B5EF4-FFF2-40B4-BE49-F238E27FC236}">
                  <a16:creationId xmlns:a16="http://schemas.microsoft.com/office/drawing/2014/main" id="{E551417F-BE32-734A-B45F-F7054637A294}"/>
                </a:ext>
              </a:extLst>
            </p:cNvPr>
            <p:cNvSpPr/>
            <p:nvPr/>
          </p:nvSpPr>
          <p:spPr>
            <a:xfrm>
              <a:off x="726136" y="684976"/>
              <a:ext cx="89019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HelveticaNeue Heavy" charset="0"/>
                  <a:ea typeface="HelveticaNeue Heavy" charset="0"/>
                  <a:cs typeface="HelveticaNeue Heavy" charset="0"/>
                </a:rPr>
                <a:t>	</a:t>
              </a:r>
              <a:r>
                <a:rPr lang="en-US" sz="2000" dirty="0" err="1">
                  <a:latin typeface="HelveticaNeue Heavy" charset="0"/>
                  <a:ea typeface="HelveticaNeue Heavy" charset="0"/>
                  <a:cs typeface="HelveticaNeue Heavy" charset="0"/>
                </a:rPr>
                <a:t>OpenAIRE</a:t>
              </a:r>
              <a:r>
                <a:rPr lang="en-US" sz="2000" dirty="0">
                  <a:latin typeface="HelveticaNeue Heavy" charset="0"/>
                  <a:ea typeface="HelveticaNeue Heavy" charset="0"/>
                  <a:cs typeface="HelveticaNeue Heavy" charset="0"/>
                </a:rPr>
                <a:t> COVID-19 Gateway – Building of the thematic gateway</a:t>
              </a:r>
            </a:p>
          </p:txBody>
        </p:sp>
        <p:pic>
          <p:nvPicPr>
            <p:cNvPr id="11" name="Immagine 1">
              <a:extLst>
                <a:ext uri="{FF2B5EF4-FFF2-40B4-BE49-F238E27FC236}">
                  <a16:creationId xmlns:a16="http://schemas.microsoft.com/office/drawing/2014/main" id="{7CAD77D5-AE74-1B44-9A4B-8C49BEA6E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0424" y="569129"/>
              <a:ext cx="1197777" cy="1199904"/>
            </a:xfrm>
            <a:prstGeom prst="rect">
              <a:avLst/>
            </a:prstGeom>
          </p:spPr>
        </p:pic>
        <p:pic>
          <p:nvPicPr>
            <p:cNvPr id="12" name="Immagine 15">
              <a:extLst>
                <a:ext uri="{FF2B5EF4-FFF2-40B4-BE49-F238E27FC236}">
                  <a16:creationId xmlns:a16="http://schemas.microsoft.com/office/drawing/2014/main" id="{AD634473-6FE0-7744-B900-DADDEBE74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77" y="376140"/>
              <a:ext cx="1214903" cy="11999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726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9" descr="A screenshot of a social media pos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9079" y="514195"/>
            <a:ext cx="1982759" cy="1923277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9"/>
          <p:cNvSpPr/>
          <p:nvPr/>
        </p:nvSpPr>
        <p:spPr>
          <a:xfrm>
            <a:off x="7556" y="6351959"/>
            <a:ext cx="2141991" cy="500053"/>
          </a:xfrm>
          <a:prstGeom prst="rect">
            <a:avLst/>
          </a:prstGeom>
          <a:solidFill>
            <a:srgbClr val="21208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4267"/>
            </a:pPr>
            <a:endParaRPr sz="3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20" name="Google Shape;620;p9"/>
          <p:cNvSpPr/>
          <p:nvPr/>
        </p:nvSpPr>
        <p:spPr>
          <a:xfrm>
            <a:off x="1109722" y="810211"/>
            <a:ext cx="1969530" cy="2367835"/>
          </a:xfrm>
          <a:prstGeom prst="ellipse">
            <a:avLst/>
          </a:prstGeom>
          <a:solidFill>
            <a:srgbClr val="FBFBFB"/>
          </a:solidFill>
          <a:ln w="25400" cap="flat" cmpd="sng">
            <a:solidFill>
              <a:srgbClr val="20246A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4267"/>
            </a:pPr>
            <a:endParaRPr sz="3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21" name="Google Shape;62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9362" y="3286938"/>
            <a:ext cx="1717714" cy="776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22" name="Google Shape;622;p9"/>
          <p:cNvSpPr/>
          <p:nvPr/>
        </p:nvSpPr>
        <p:spPr>
          <a:xfrm rot="5400000">
            <a:off x="3921106" y="3458684"/>
            <a:ext cx="776705" cy="43321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buClr>
                <a:srgbClr val="000000"/>
              </a:buClr>
              <a:buSzPts val="2200"/>
            </a:pPr>
            <a:endParaRPr sz="165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23" name="Google Shape;62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718" y="3515634"/>
            <a:ext cx="1215231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0727" y="164809"/>
            <a:ext cx="695930" cy="698774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9"/>
          <p:cNvSpPr/>
          <p:nvPr/>
        </p:nvSpPr>
        <p:spPr>
          <a:xfrm rot="5400000">
            <a:off x="6781062" y="3463076"/>
            <a:ext cx="776705" cy="43321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buClr>
                <a:srgbClr val="000000"/>
              </a:buClr>
              <a:buSzPts val="2200"/>
            </a:pPr>
            <a:endParaRPr sz="165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626" name="Google Shape;626;p9"/>
          <p:cNvGrpSpPr/>
          <p:nvPr/>
        </p:nvGrpSpPr>
        <p:grpSpPr>
          <a:xfrm>
            <a:off x="178307" y="2206498"/>
            <a:ext cx="2713426" cy="2738647"/>
            <a:chOff x="178306" y="2206497"/>
            <a:chExt cx="2713426" cy="2738647"/>
          </a:xfrm>
        </p:grpSpPr>
        <p:sp>
          <p:nvSpPr>
            <p:cNvPr id="627" name="Google Shape;627;p9"/>
            <p:cNvSpPr/>
            <p:nvPr/>
          </p:nvSpPr>
          <p:spPr>
            <a:xfrm>
              <a:off x="178306" y="2206497"/>
              <a:ext cx="2713426" cy="2738647"/>
            </a:xfrm>
            <a:prstGeom prst="ellipse">
              <a:avLst/>
            </a:prstGeom>
            <a:solidFill>
              <a:srgbClr val="FBFBFB"/>
            </a:solidFill>
            <a:ln w="25400" cap="flat" cmpd="sng">
              <a:solidFill>
                <a:srgbClr val="20246A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4267"/>
              </a:pPr>
              <a:endParaRPr sz="3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id="628" name="Google Shape;628;p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837997" y="3846317"/>
              <a:ext cx="718144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9" name="Google Shape;629;p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88937" y="3493971"/>
              <a:ext cx="920000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0" name="Google Shape;630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03347" y="3058298"/>
              <a:ext cx="1212749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231776" y="2561200"/>
              <a:ext cx="1009650" cy="50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2" name="Google Shape;632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41966" y="4169830"/>
              <a:ext cx="1050386" cy="324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3" name="Google Shape;633;p9"/>
          <p:cNvSpPr txBox="1"/>
          <p:nvPr/>
        </p:nvSpPr>
        <p:spPr>
          <a:xfrm>
            <a:off x="2158940" y="3206733"/>
            <a:ext cx="1862289" cy="30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de-DE" sz="1500" b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Mining for COVID-19</a:t>
            </a:r>
            <a:endParaRPr sz="1350"/>
          </a:p>
        </p:txBody>
      </p:sp>
      <p:pic>
        <p:nvPicPr>
          <p:cNvPr id="634" name="Google Shape;634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98818" y="3518668"/>
            <a:ext cx="354188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9"/>
          <p:cNvSpPr/>
          <p:nvPr/>
        </p:nvSpPr>
        <p:spPr>
          <a:xfrm>
            <a:off x="2747141" y="4764978"/>
            <a:ext cx="5934801" cy="1536994"/>
          </a:xfrm>
          <a:prstGeom prst="ellipse">
            <a:avLst/>
          </a:prstGeom>
          <a:solidFill>
            <a:srgbClr val="F9F9F9"/>
          </a:solidFill>
          <a:ln w="25400" cap="flat" cmpd="sng">
            <a:solidFill>
              <a:srgbClr val="20246A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4267"/>
            </a:pPr>
            <a:endParaRPr sz="3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6" name="Google Shape;636;p9"/>
          <p:cNvSpPr txBox="1"/>
          <p:nvPr/>
        </p:nvSpPr>
        <p:spPr>
          <a:xfrm>
            <a:off x="3634639" y="6384130"/>
            <a:ext cx="4380649" cy="34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de-DE" b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Additional global COVID-19 sources</a:t>
            </a:r>
            <a:endParaRPr sz="1350"/>
          </a:p>
        </p:txBody>
      </p:sp>
      <p:pic>
        <p:nvPicPr>
          <p:cNvPr id="637" name="Google Shape;637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21392" y="4886559"/>
            <a:ext cx="1029001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249015" y="5115797"/>
            <a:ext cx="935321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088151" y="5442715"/>
            <a:ext cx="925276" cy="2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19525" y="5025134"/>
            <a:ext cx="64316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134146" y="5153640"/>
            <a:ext cx="705600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095737" y="5633559"/>
            <a:ext cx="741034" cy="2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051022" y="5520038"/>
            <a:ext cx="907200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634637" y="5054605"/>
            <a:ext cx="547201" cy="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563360" y="5387094"/>
            <a:ext cx="683998" cy="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162169" y="4935130"/>
            <a:ext cx="78935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848931" y="5901703"/>
            <a:ext cx="864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4393436" y="5944951"/>
            <a:ext cx="629695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9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5512909" y="6002457"/>
            <a:ext cx="940908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9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3083051" y="5759789"/>
            <a:ext cx="1090174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9"/>
          <p:cNvSpPr/>
          <p:nvPr/>
        </p:nvSpPr>
        <p:spPr>
          <a:xfrm flipH="1">
            <a:off x="5379668" y="4209555"/>
            <a:ext cx="776705" cy="43321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buClr>
                <a:srgbClr val="000000"/>
              </a:buClr>
              <a:buSzPts val="2200"/>
            </a:pPr>
            <a:endParaRPr sz="165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52" name="Google Shape;652;p9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2878815" y="5381700"/>
            <a:ext cx="905143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9"/>
          <p:cNvSpPr/>
          <p:nvPr/>
        </p:nvSpPr>
        <p:spPr>
          <a:xfrm rot="10800000">
            <a:off x="5289468" y="2603074"/>
            <a:ext cx="776705" cy="43321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buClr>
                <a:srgbClr val="000000"/>
              </a:buClr>
              <a:buSzPts val="2200"/>
            </a:pPr>
            <a:endParaRPr sz="165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654" name="Google Shape;654;p9"/>
          <p:cNvGrpSpPr/>
          <p:nvPr/>
        </p:nvGrpSpPr>
        <p:grpSpPr>
          <a:xfrm>
            <a:off x="2076408" y="1734576"/>
            <a:ext cx="632587" cy="533800"/>
            <a:chOff x="2182903" y="1137579"/>
            <a:chExt cx="833651" cy="782101"/>
          </a:xfrm>
        </p:grpSpPr>
        <p:pic>
          <p:nvPicPr>
            <p:cNvPr id="655" name="Google Shape;655;p9" descr="Database"/>
            <p:cNvPicPr preferRelativeResize="0"/>
            <p:nvPr/>
          </p:nvPicPr>
          <p:blipFill rotWithShape="1">
            <a:blip r:embed="rId28">
              <a:alphaModFix/>
            </a:blip>
            <a:srcRect/>
            <a:stretch/>
          </p:blipFill>
          <p:spPr>
            <a:xfrm>
              <a:off x="2182903" y="1315619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6" name="Google Shape;656;p9" descr="Database"/>
            <p:cNvPicPr preferRelativeResize="0"/>
            <p:nvPr/>
          </p:nvPicPr>
          <p:blipFill rotWithShape="1">
            <a:blip r:embed="rId29">
              <a:alphaModFix/>
            </a:blip>
            <a:srcRect/>
            <a:stretch/>
          </p:blipFill>
          <p:spPr>
            <a:xfrm>
              <a:off x="2407310" y="1137579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7" name="Google Shape;657;p9" descr="Database"/>
            <p:cNvPicPr preferRelativeResize="0"/>
            <p:nvPr/>
          </p:nvPicPr>
          <p:blipFill rotWithShape="1">
            <a:blip r:embed="rId30">
              <a:alphaModFix/>
            </a:blip>
            <a:srcRect/>
            <a:stretch/>
          </p:blipFill>
          <p:spPr>
            <a:xfrm>
              <a:off x="2512554" y="1415680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8" name="Google Shape;658;p9"/>
          <p:cNvSpPr txBox="1"/>
          <p:nvPr/>
        </p:nvSpPr>
        <p:spPr>
          <a:xfrm>
            <a:off x="303912" y="1064714"/>
            <a:ext cx="708367" cy="130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  <a:buSzPts val="10666"/>
            </a:pPr>
            <a:r>
              <a:rPr lang="de-DE" sz="8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</a:t>
            </a:r>
            <a:endParaRPr sz="800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59" name="Google Shape;659;p9"/>
          <p:cNvSpPr txBox="1"/>
          <p:nvPr/>
        </p:nvSpPr>
        <p:spPr>
          <a:xfrm>
            <a:off x="6501425" y="-160266"/>
            <a:ext cx="708367" cy="130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  <a:buSzPts val="10666"/>
            </a:pPr>
            <a:r>
              <a:rPr lang="de-DE" sz="8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</a:t>
            </a:r>
            <a:endParaRPr sz="800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0" name="Google Shape;660;p9"/>
          <p:cNvSpPr txBox="1"/>
          <p:nvPr/>
        </p:nvSpPr>
        <p:spPr>
          <a:xfrm>
            <a:off x="2945817" y="5729233"/>
            <a:ext cx="708367" cy="130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  <a:buSzPts val="10666"/>
            </a:pPr>
            <a:r>
              <a:rPr lang="de-DE" sz="8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</a:t>
            </a:r>
            <a:endParaRPr sz="800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1" name="Google Shape;661;p9"/>
          <p:cNvSpPr txBox="1"/>
          <p:nvPr/>
        </p:nvSpPr>
        <p:spPr>
          <a:xfrm>
            <a:off x="1302120" y="1201822"/>
            <a:ext cx="1571344" cy="503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buClr>
                <a:srgbClr val="000000"/>
              </a:buClr>
              <a:buSzPts val="1867"/>
            </a:pPr>
            <a:r>
              <a:rPr lang="de-DE" sz="1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10,000 OpenAIRE </a:t>
            </a:r>
            <a:endParaRPr sz="1350"/>
          </a:p>
          <a:p>
            <a:pPr algn="ctr">
              <a:buClr>
                <a:srgbClr val="000000"/>
              </a:buClr>
              <a:buSzPts val="1867"/>
            </a:pPr>
            <a:r>
              <a:rPr lang="de-DE" sz="1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validated sources</a:t>
            </a:r>
            <a:endParaRPr sz="140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2" name="Google Shape;662;p9"/>
          <p:cNvSpPr txBox="1"/>
          <p:nvPr/>
        </p:nvSpPr>
        <p:spPr>
          <a:xfrm>
            <a:off x="6987956" y="182580"/>
            <a:ext cx="3270927" cy="78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de-DE" b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Zenodo COVID-19 community</a:t>
            </a:r>
            <a:endParaRPr sz="1350"/>
          </a:p>
          <a:p>
            <a:pPr algn="ctr">
              <a:buClr>
                <a:srgbClr val="000000"/>
              </a:buClr>
              <a:buSzPts val="1867"/>
            </a:pPr>
            <a:r>
              <a:rPr lang="de-DE" sz="1400" i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Deposit COVID-19 datasets, publications</a:t>
            </a:r>
            <a:endParaRPr sz="1350"/>
          </a:p>
          <a:p>
            <a:pPr algn="ctr">
              <a:buClr>
                <a:srgbClr val="C00000"/>
              </a:buClr>
              <a:buSzPts val="1867"/>
            </a:pPr>
            <a:r>
              <a:rPr lang="de-DE" sz="1400" i="1">
                <a:solidFill>
                  <a:srgbClr val="C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Multidisciplinary</a:t>
            </a:r>
            <a:endParaRPr sz="1350"/>
          </a:p>
        </p:txBody>
      </p:sp>
      <p:sp>
        <p:nvSpPr>
          <p:cNvPr id="663" name="Google Shape;663;p9"/>
          <p:cNvSpPr txBox="1"/>
          <p:nvPr/>
        </p:nvSpPr>
        <p:spPr>
          <a:xfrm>
            <a:off x="11175123" y="2661793"/>
            <a:ext cx="708367" cy="130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  <a:buSzPts val="10666"/>
            </a:pPr>
            <a:r>
              <a:rPr lang="de-DE" sz="8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4</a:t>
            </a:r>
            <a:endParaRPr sz="800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4" name="Google Shape;664;p9"/>
          <p:cNvSpPr txBox="1"/>
          <p:nvPr/>
        </p:nvSpPr>
        <p:spPr>
          <a:xfrm>
            <a:off x="9294564" y="3889823"/>
            <a:ext cx="2550316" cy="1026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r">
              <a:buClr>
                <a:srgbClr val="000000"/>
              </a:buClr>
              <a:buSzPts val="2133"/>
            </a:pPr>
            <a:r>
              <a:rPr lang="de-DE" sz="1600" b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OpenAIRE COVID-19 </a:t>
            </a:r>
            <a:r>
              <a:rPr lang="de-DE" sz="1600" b="1">
                <a:latin typeface="Helvetica Neue Light"/>
                <a:ea typeface="Helvetica Neue Light"/>
                <a:cs typeface="Helvetica Neue Light"/>
                <a:sym typeface="Helvetica Neue Light"/>
              </a:rPr>
              <a:t>Gateway</a:t>
            </a:r>
            <a:endParaRPr sz="1350"/>
          </a:p>
          <a:p>
            <a:pPr algn="r">
              <a:buClr>
                <a:srgbClr val="000000"/>
              </a:buClr>
              <a:buSzPts val="1867"/>
            </a:pPr>
            <a:r>
              <a:rPr lang="de-DE" sz="1400" i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Discover, navigate, link</a:t>
            </a:r>
            <a:endParaRPr sz="1350"/>
          </a:p>
          <a:p>
            <a:pPr algn="r">
              <a:buClr>
                <a:srgbClr val="000000"/>
              </a:buClr>
              <a:buSzPts val="2133"/>
            </a:pPr>
            <a:endParaRPr sz="1600" b="1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5" name="Google Shape;665;p9"/>
          <p:cNvSpPr/>
          <p:nvPr/>
        </p:nvSpPr>
        <p:spPr>
          <a:xfrm rot="10800000">
            <a:off x="9324444" y="4351163"/>
            <a:ext cx="576000" cy="43321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buClr>
                <a:srgbClr val="000000"/>
              </a:buClr>
              <a:buSzPts val="2200"/>
            </a:pPr>
            <a:endParaRPr sz="165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6" name="Google Shape;666;p9"/>
          <p:cNvSpPr txBox="1"/>
          <p:nvPr/>
        </p:nvSpPr>
        <p:spPr>
          <a:xfrm>
            <a:off x="9384686" y="4918084"/>
            <a:ext cx="708367" cy="130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  <a:buSzPts val="10666"/>
            </a:pPr>
            <a:r>
              <a:rPr lang="de-DE" sz="80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</a:t>
            </a:r>
            <a:endParaRPr sz="800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7" name="Google Shape;667;p9"/>
          <p:cNvSpPr txBox="1"/>
          <p:nvPr/>
        </p:nvSpPr>
        <p:spPr>
          <a:xfrm>
            <a:off x="8617529" y="5653947"/>
            <a:ext cx="2550316" cy="1057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r">
              <a:buClr>
                <a:srgbClr val="000000"/>
              </a:buClr>
              <a:buSzPts val="2667"/>
            </a:pPr>
            <a:r>
              <a:rPr lang="de-DE" sz="2000" b="1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APIs</a:t>
            </a:r>
            <a:endParaRPr lang="de-DE" sz="1400" i="1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algn="r">
              <a:buClr>
                <a:srgbClr val="000000"/>
              </a:buClr>
              <a:buSzPts val="1867"/>
            </a:pPr>
            <a:r>
              <a:rPr lang="de-DE" sz="1400" i="1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REST, </a:t>
            </a:r>
            <a:r>
              <a:rPr lang="de-DE" sz="1400" i="1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Zenodo</a:t>
            </a:r>
            <a:r>
              <a:rPr lang="de-DE" sz="1400" i="1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de-DE" sz="1400" i="1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dump</a:t>
            </a:r>
            <a:r>
              <a:rPr lang="de-DE" sz="1400" i="1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</a:t>
            </a:r>
            <a:br>
              <a:rPr lang="de-DE" sz="1400" i="1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de-DE" sz="1400" i="1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CSV </a:t>
            </a:r>
            <a:r>
              <a:rPr lang="de-DE" sz="1400" i="1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downloads</a:t>
            </a:r>
            <a:endParaRPr sz="1350" dirty="0"/>
          </a:p>
          <a:p>
            <a:pPr algn="r">
              <a:buClr>
                <a:srgbClr val="000000"/>
              </a:buClr>
              <a:buSzPts val="2133"/>
            </a:pPr>
            <a:endParaRPr sz="1600" b="1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68" name="Google Shape;668;p9" descr="Web design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10078117" y="5558121"/>
            <a:ext cx="529654" cy="529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9" descr="A picture containing drawing&#10;&#10;Description automatically generated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97193" y="6398417"/>
            <a:ext cx="1752624" cy="41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9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045910" y="322917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9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8077037" y="2272100"/>
            <a:ext cx="2639949" cy="132343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72" name="Google Shape;672;p9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8457537" y="2481734"/>
            <a:ext cx="2532230" cy="126780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73" name="Google Shape;673;p9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0644150" y="2015650"/>
            <a:ext cx="576000" cy="57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66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 descr="penAI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2" descr="enodo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enodo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" name="Gruppo 9"/>
          <p:cNvGrpSpPr/>
          <p:nvPr/>
        </p:nvGrpSpPr>
        <p:grpSpPr>
          <a:xfrm>
            <a:off x="451937" y="2656672"/>
            <a:ext cx="2262542" cy="2262542"/>
            <a:chOff x="941513" y="4983744"/>
            <a:chExt cx="817249" cy="817249"/>
          </a:xfrm>
        </p:grpSpPr>
        <p:sp>
          <p:nvSpPr>
            <p:cNvPr id="18" name="Ovale 3">
              <a:extLst>
                <a:ext uri="{FF2B5EF4-FFF2-40B4-BE49-F238E27FC236}">
                  <a16:creationId xmlns:a16="http://schemas.microsoft.com/office/drawing/2014/main" id="{DCC77547-771E-1C4A-9E4F-A885FD0699A6}"/>
                </a:ext>
              </a:extLst>
            </p:cNvPr>
            <p:cNvSpPr/>
            <p:nvPr/>
          </p:nvSpPr>
          <p:spPr>
            <a:xfrm>
              <a:off x="941513" y="4983744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970" y="5118453"/>
              <a:ext cx="580334" cy="580334"/>
            </a:xfrm>
            <a:prstGeom prst="rect">
              <a:avLst/>
            </a:prstGeom>
          </p:spPr>
        </p:pic>
      </p:grpSp>
      <p:sp>
        <p:nvSpPr>
          <p:cNvPr id="34" name="Rettangolo 33"/>
          <p:cNvSpPr/>
          <p:nvPr/>
        </p:nvSpPr>
        <p:spPr>
          <a:xfrm>
            <a:off x="1411941" y="1062318"/>
            <a:ext cx="346821" cy="416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/>
          <p:cNvSpPr/>
          <p:nvPr/>
        </p:nvSpPr>
        <p:spPr>
          <a:xfrm>
            <a:off x="726136" y="684976"/>
            <a:ext cx="55394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D944E7-D604-A44D-A0DA-37E8530C8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491" y="4553580"/>
            <a:ext cx="3122110" cy="18631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074E2A-7BFB-274B-97D4-20938CB78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0199" y="4601706"/>
            <a:ext cx="2362201" cy="1863195"/>
          </a:xfrm>
          <a:prstGeom prst="rect">
            <a:avLst/>
          </a:prstGeom>
        </p:spPr>
      </p:pic>
      <p:pic>
        <p:nvPicPr>
          <p:cNvPr id="17" name="Immagine 15">
            <a:extLst>
              <a:ext uri="{FF2B5EF4-FFF2-40B4-BE49-F238E27FC236}">
                <a16:creationId xmlns:a16="http://schemas.microsoft.com/office/drawing/2014/main" id="{4180EFF9-8E7D-0542-A825-22A8826171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7" y="376140"/>
            <a:ext cx="1214903" cy="1199905"/>
          </a:xfrm>
          <a:prstGeom prst="rect">
            <a:avLst/>
          </a:prstGeom>
        </p:spPr>
      </p:pic>
      <p:sp>
        <p:nvSpPr>
          <p:cNvPr id="26" name="Rettangolo 19">
            <a:extLst>
              <a:ext uri="{FF2B5EF4-FFF2-40B4-BE49-F238E27FC236}">
                <a16:creationId xmlns:a16="http://schemas.microsoft.com/office/drawing/2014/main" id="{1E564D06-C911-444E-A050-FDC69035C7DE}"/>
              </a:ext>
            </a:extLst>
          </p:cNvPr>
          <p:cNvSpPr/>
          <p:nvPr/>
        </p:nvSpPr>
        <p:spPr>
          <a:xfrm>
            <a:off x="3151643" y="1729553"/>
            <a:ext cx="7408781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latin typeface="HelveticaNeue Heavy" charset="0"/>
                <a:ea typeface="HelveticaNeue Heavy" charset="0"/>
                <a:cs typeface="HelveticaNeue Heavy" charset="0"/>
              </a:rPr>
              <a:t>Involvement of domain experts:</a:t>
            </a:r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r>
              <a:rPr lang="en-US" sz="16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it-IT" sz="1600" b="0" dirty="0">
                <a:solidFill>
                  <a:sysClr val="windowText" lastClr="000000"/>
                </a:solidFill>
                <a:effectLst/>
              </a:rPr>
              <a:t>		</a:t>
            </a:r>
            <a:r>
              <a:rPr lang="it-IT" sz="1600" dirty="0">
                <a:latin typeface="Roboto" charset="0"/>
              </a:rPr>
              <a:t>	</a:t>
            </a:r>
          </a:p>
          <a:p>
            <a:r>
              <a:rPr lang="en-US" sz="1600" dirty="0"/>
              <a:t>Various call for experts: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ym typeface="Roboto"/>
              </a:rPr>
              <a:t>Call </a:t>
            </a:r>
            <a:r>
              <a:rPr lang="de-DE" sz="1600" dirty="0" err="1">
                <a:sym typeface="Roboto"/>
              </a:rPr>
              <a:t>for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experts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among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researchers</a:t>
            </a:r>
            <a:r>
              <a:rPr lang="de-DE" sz="1600" dirty="0">
                <a:sym typeface="Roboto"/>
              </a:rPr>
              <a:t>, </a:t>
            </a:r>
            <a:r>
              <a:rPr lang="de-DE" sz="1600" dirty="0" err="1">
                <a:sym typeface="Roboto"/>
              </a:rPr>
              <a:t>librarians</a:t>
            </a:r>
            <a:r>
              <a:rPr lang="de-DE" sz="1600" dirty="0">
                <a:sym typeface="Roboto"/>
              </a:rPr>
              <a:t>, </a:t>
            </a:r>
            <a:r>
              <a:rPr lang="de-DE" sz="1600" dirty="0" err="1">
                <a:sym typeface="Roboto"/>
              </a:rPr>
              <a:t>research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managers</a:t>
            </a:r>
            <a:endParaRPr lang="de-DE" sz="1600" dirty="0">
              <a:sym typeface="Roboto"/>
            </a:endParaRPr>
          </a:p>
          <a:p>
            <a:endParaRPr lang="de-DE" sz="1600" dirty="0">
              <a:sym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>
                <a:sym typeface="Roboto"/>
              </a:rPr>
              <a:t>Creation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of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>
                <a:sym typeface="Robo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 list of ”data sources”</a:t>
            </a:r>
            <a:r>
              <a:rPr lang="de-DE" sz="1600" dirty="0">
                <a:sym typeface="Roboto"/>
              </a:rPr>
              <a:t>, </a:t>
            </a:r>
            <a:r>
              <a:rPr lang="de-DE" sz="1600" dirty="0" err="1">
                <a:sym typeface="Roboto"/>
              </a:rPr>
              <a:t>updated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thanks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 err="1">
                <a:sym typeface="Roboto"/>
              </a:rPr>
              <a:t>to</a:t>
            </a:r>
            <a:r>
              <a:rPr lang="de-DE" sz="1600" dirty="0">
                <a:sym typeface="Roboto"/>
              </a:rPr>
              <a:t> </a:t>
            </a:r>
            <a:r>
              <a:rPr lang="de-DE" sz="1600" dirty="0">
                <a:sym typeface="Roboto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suggestions via a dedicated form</a:t>
            </a:r>
            <a:endParaRPr lang="de-DE" sz="1600" dirty="0">
              <a:sym typeface="Roboto"/>
            </a:endParaRPr>
          </a:p>
          <a:p>
            <a:pPr marL="342900" indent="-342900">
              <a:buFontTx/>
              <a:buChar char="-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Call for curators of the </a:t>
            </a:r>
            <a:r>
              <a:rPr lang="en-US" sz="1600" dirty="0" err="1"/>
              <a:t>Zenodo</a:t>
            </a:r>
            <a:r>
              <a:rPr lang="en-US" sz="1600" dirty="0"/>
              <a:t> community</a:t>
            </a:r>
          </a:p>
          <a:p>
            <a:endParaRPr lang="en-US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B28D31-5188-0B43-A7B7-B9856CF65020}"/>
              </a:ext>
            </a:extLst>
          </p:cNvPr>
          <p:cNvSpPr txBox="1"/>
          <p:nvPr/>
        </p:nvSpPr>
        <p:spPr>
          <a:xfrm>
            <a:off x="9032601" y="6022001"/>
            <a:ext cx="3055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b="1" dirty="0"/>
            </a:br>
            <a:r>
              <a:rPr lang="en-US" b="1" dirty="0">
                <a:hlinkClick r:id="rId10"/>
              </a:rPr>
              <a:t>https://covid-19.openaire.eu/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0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 descr="penAI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1" name="Immagin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23" y="424520"/>
            <a:ext cx="1350641" cy="1469379"/>
          </a:xfrm>
          <a:prstGeom prst="rect">
            <a:avLst/>
          </a:prstGeom>
        </p:spPr>
      </p:pic>
      <p:sp>
        <p:nvSpPr>
          <p:cNvPr id="27" name="Rettangolo 23">
            <a:extLst>
              <a:ext uri="{FF2B5EF4-FFF2-40B4-BE49-F238E27FC236}">
                <a16:creationId xmlns:a16="http://schemas.microsoft.com/office/drawing/2014/main" id="{FDEF866D-DA67-DA4B-A72A-76E0514C2361}"/>
              </a:ext>
            </a:extLst>
          </p:cNvPr>
          <p:cNvSpPr/>
          <p:nvPr/>
        </p:nvSpPr>
        <p:spPr>
          <a:xfrm>
            <a:off x="2939201" y="1759818"/>
            <a:ext cx="5743620" cy="7540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500" dirty="0">
                <a:latin typeface="HelveticaNeue Heavy" charset="0"/>
              </a:rPr>
              <a:t>Fast</a:t>
            </a:r>
            <a:r>
              <a:rPr lang="it-IT" dirty="0"/>
              <a:t> </a:t>
            </a:r>
            <a:r>
              <a:rPr lang="it-IT" sz="2500" dirty="0" err="1">
                <a:latin typeface="HelveticaNeue Heavy" charset="0"/>
              </a:rPr>
              <a:t>sharing</a:t>
            </a:r>
            <a:endParaRPr lang="it-IT" sz="2500" dirty="0">
              <a:latin typeface="HelveticaNeue Heavy" charset="0"/>
            </a:endParaRPr>
          </a:p>
          <a:p>
            <a:endParaRPr lang="it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F136A-9DA5-8744-A276-20FB5A713D7E}"/>
              </a:ext>
            </a:extLst>
          </p:cNvPr>
          <p:cNvSpPr txBox="1"/>
          <p:nvPr/>
        </p:nvSpPr>
        <p:spPr>
          <a:xfrm>
            <a:off x="5015667" y="5374273"/>
            <a:ext cx="3055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b="1" dirty="0"/>
            </a:br>
            <a:r>
              <a:rPr lang="en-US" b="1" dirty="0">
                <a:hlinkClick r:id="rId4"/>
              </a:rPr>
              <a:t>https://covid-19.openaire.eu/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AutoShape 2" descr="enodo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enodo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5" name="Gruppo 24"/>
          <p:cNvGrpSpPr/>
          <p:nvPr/>
        </p:nvGrpSpPr>
        <p:grpSpPr>
          <a:xfrm>
            <a:off x="789113" y="1951345"/>
            <a:ext cx="817249" cy="817249"/>
            <a:chOff x="2810204" y="2975244"/>
            <a:chExt cx="817249" cy="817249"/>
          </a:xfrm>
        </p:grpSpPr>
        <p:sp>
          <p:nvSpPr>
            <p:cNvPr id="21" name="Ovale 20"/>
            <p:cNvSpPr/>
            <p:nvPr/>
          </p:nvSpPr>
          <p:spPr>
            <a:xfrm>
              <a:off x="2810204" y="2975244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6275" y="3069657"/>
              <a:ext cx="662497" cy="662497"/>
            </a:xfrm>
            <a:prstGeom prst="rect">
              <a:avLst/>
            </a:prstGeom>
          </p:spPr>
        </p:pic>
      </p:grpSp>
      <p:sp>
        <p:nvSpPr>
          <p:cNvPr id="34" name="Rettangolo 33"/>
          <p:cNvSpPr/>
          <p:nvPr/>
        </p:nvSpPr>
        <p:spPr>
          <a:xfrm>
            <a:off x="1411941" y="1062318"/>
            <a:ext cx="346821" cy="416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/>
          <p:cNvSpPr/>
          <p:nvPr/>
        </p:nvSpPr>
        <p:spPr>
          <a:xfrm>
            <a:off x="726136" y="684976"/>
            <a:ext cx="81668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 - 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Zenodo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community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3CD88C-CF19-EC4C-8B5E-C54E33EF2D30}"/>
              </a:ext>
            </a:extLst>
          </p:cNvPr>
          <p:cNvSpPr txBox="1"/>
          <p:nvPr/>
        </p:nvSpPr>
        <p:spPr>
          <a:xfrm>
            <a:off x="1557681" y="2796992"/>
            <a:ext cx="100683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Deposit research products related to the pandemic https://</a:t>
            </a:r>
            <a:r>
              <a:rPr lang="en-US" dirty="0" err="1"/>
              <a:t>zenodo.org</a:t>
            </a:r>
            <a:r>
              <a:rPr lang="en-US" dirty="0"/>
              <a:t>/communities/covid-19/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FAIRness</a:t>
            </a:r>
            <a:r>
              <a:rPr lang="en-US" dirty="0"/>
              <a:t> and reusability of research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types of research outputs can be included in this Community </a:t>
            </a:r>
          </a:p>
          <a:p>
            <a:r>
              <a:rPr lang="en-US" dirty="0"/>
              <a:t>      (Publication, Poster, Presentation, Dataset, Image, Video/Audio, Software, Lesson, Other)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contents of the community automatically feed the graph (covid-19 gateway)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Curated by a team of experts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Open Access records are recommended, but also closed and restricted access material are accepted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Link per upload: https://</a:t>
            </a:r>
            <a:r>
              <a:rPr lang="en-US" dirty="0" err="1"/>
              <a:t>zenodo.org</a:t>
            </a:r>
            <a:r>
              <a:rPr lang="en-US" dirty="0"/>
              <a:t>/deposit/</a:t>
            </a:r>
            <a:r>
              <a:rPr lang="en-US" dirty="0" err="1"/>
              <a:t>new?c</a:t>
            </a:r>
            <a:r>
              <a:rPr lang="en-US" dirty="0"/>
              <a:t>=covid-19</a:t>
            </a:r>
          </a:p>
        </p:txBody>
      </p:sp>
    </p:spTree>
    <p:extLst>
      <p:ext uri="{BB962C8B-B14F-4D97-AF65-F5344CB8AC3E}">
        <p14:creationId xmlns:p14="http://schemas.microsoft.com/office/powerpoint/2010/main" val="2870784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ga38d979489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1" y="114301"/>
            <a:ext cx="11963399" cy="2467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ga38d979489_0_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4113" y="2696247"/>
            <a:ext cx="6863586" cy="4047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ga38d979489_0_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299" y="3939971"/>
            <a:ext cx="4985513" cy="156000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ga38d979489_0_21"/>
          <p:cNvSpPr txBox="1"/>
          <p:nvPr/>
        </p:nvSpPr>
        <p:spPr>
          <a:xfrm>
            <a:off x="114281" y="3126600"/>
            <a:ext cx="4985550" cy="6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r>
              <a:rPr lang="de-DE" sz="2025" u="sng">
                <a:solidFill>
                  <a:schemeClr val="hlink"/>
                </a:solidFill>
                <a:hlinkClick r:id="rId6"/>
              </a:rPr>
              <a:t>https://zenodo.org/communities/covid-19</a:t>
            </a:r>
            <a:endParaRPr sz="202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55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 descr="penAI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2" descr="enodo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enodo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6" name="Gruppo 25"/>
          <p:cNvGrpSpPr/>
          <p:nvPr/>
        </p:nvGrpSpPr>
        <p:grpSpPr>
          <a:xfrm>
            <a:off x="0" y="2258463"/>
            <a:ext cx="3151643" cy="3054597"/>
            <a:chOff x="4707918" y="2810928"/>
            <a:chExt cx="1145880" cy="1145880"/>
          </a:xfrm>
        </p:grpSpPr>
        <p:sp>
          <p:nvSpPr>
            <p:cNvPr id="22" name="Ovale 21"/>
            <p:cNvSpPr/>
            <p:nvPr/>
          </p:nvSpPr>
          <p:spPr>
            <a:xfrm>
              <a:off x="4872234" y="2966169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918" y="2810928"/>
              <a:ext cx="1145880" cy="1145880"/>
            </a:xfrm>
            <a:prstGeom prst="rect">
              <a:avLst/>
            </a:prstGeom>
          </p:spPr>
        </p:pic>
      </p:grpSp>
      <p:sp>
        <p:nvSpPr>
          <p:cNvPr id="34" name="Rettangolo 33"/>
          <p:cNvSpPr/>
          <p:nvPr/>
        </p:nvSpPr>
        <p:spPr>
          <a:xfrm>
            <a:off x="1411941" y="1062318"/>
            <a:ext cx="346821" cy="416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tangolo 19">
            <a:extLst>
              <a:ext uri="{FF2B5EF4-FFF2-40B4-BE49-F238E27FC236}">
                <a16:creationId xmlns:a16="http://schemas.microsoft.com/office/drawing/2014/main" id="{38C2DFDA-4FFC-3744-98F7-AF697BE92391}"/>
              </a:ext>
            </a:extLst>
          </p:cNvPr>
          <p:cNvSpPr/>
          <p:nvPr/>
        </p:nvSpPr>
        <p:spPr>
          <a:xfrm>
            <a:off x="726135" y="476430"/>
            <a:ext cx="9947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 – RDA guidelines on COVID-19 data sharing </a:t>
            </a:r>
          </a:p>
        </p:txBody>
      </p:sp>
      <p:pic>
        <p:nvPicPr>
          <p:cNvPr id="25" name="Immagine 1">
            <a:extLst>
              <a:ext uri="{FF2B5EF4-FFF2-40B4-BE49-F238E27FC236}">
                <a16:creationId xmlns:a16="http://schemas.microsoft.com/office/drawing/2014/main" id="{0A26AF80-9C5A-B747-8CC2-40D715B08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pic>
        <p:nvPicPr>
          <p:cNvPr id="27" name="Immagine 15">
            <a:extLst>
              <a:ext uri="{FF2B5EF4-FFF2-40B4-BE49-F238E27FC236}">
                <a16:creationId xmlns:a16="http://schemas.microsoft.com/office/drawing/2014/main" id="{77558B8A-3ADA-B248-894E-00DA18C5E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3" y="225423"/>
            <a:ext cx="1214903" cy="1199905"/>
          </a:xfrm>
          <a:prstGeom prst="rect">
            <a:avLst/>
          </a:prstGeom>
        </p:spPr>
      </p:pic>
      <p:sp>
        <p:nvSpPr>
          <p:cNvPr id="32" name="Rettangolo 19">
            <a:extLst>
              <a:ext uri="{FF2B5EF4-FFF2-40B4-BE49-F238E27FC236}">
                <a16:creationId xmlns:a16="http://schemas.microsoft.com/office/drawing/2014/main" id="{686FF948-D255-F74C-8AC3-C0C1D1111E8E}"/>
              </a:ext>
            </a:extLst>
          </p:cNvPr>
          <p:cNvSpPr/>
          <p:nvPr/>
        </p:nvSpPr>
        <p:spPr>
          <a:xfrm>
            <a:off x="2813327" y="1152037"/>
            <a:ext cx="7747098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latin typeface="HelveticaNeue Heavy" charset="0"/>
                <a:ea typeface="HelveticaNeue Heavy" charset="0"/>
                <a:cs typeface="HelveticaNeue Heavy" charset="0"/>
              </a:rPr>
              <a:t>Good data sharing</a:t>
            </a:r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RDA: The Research Data Alliance (RDA) builds the social and technical bridges to enable the open sharing and re-use of data.</a:t>
            </a:r>
          </a:p>
          <a:p>
            <a:endParaRPr lang="en-US" dirty="0"/>
          </a:p>
          <a:p>
            <a:r>
              <a:rPr lang="en-US" dirty="0"/>
              <a:t>Grass-roots, cross-discipline, inclusive approach covering all data lifecycle stages, engaging data producers, users and stewards, addressing data exchange, processing, and storage. </a:t>
            </a:r>
          </a:p>
          <a:p>
            <a:r>
              <a:rPr lang="en-US" dirty="0"/>
              <a:t>	</a:t>
            </a:r>
            <a:r>
              <a:rPr lang="it-IT" dirty="0"/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RDA for COVID-19: Guidelines and </a:t>
            </a:r>
            <a:r>
              <a:rPr lang="en-US" dirty="0" err="1"/>
              <a:t>reccomentations</a:t>
            </a:r>
            <a:r>
              <a:rPr lang="en-US" dirty="0"/>
              <a:t> to help researchers follow best practices to maximize the efficiency of their work (</a:t>
            </a:r>
            <a:r>
              <a:rPr lang="en-US" dirty="0" err="1"/>
              <a:t>ie</a:t>
            </a:r>
            <a:r>
              <a:rPr lang="en-US" dirty="0"/>
              <a:t>. Balancing timeliness and precision; encouraging researchers to publish data alongside their papers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4 research areas (clinical, omics, epidemiology, social science) + 4 cross-cutting areas (community participation in data sharing, indigenous data, legal &amp; ethical, research software).</a:t>
            </a:r>
          </a:p>
          <a:p>
            <a:endParaRPr lang="it-IT" sz="1600" dirty="0">
              <a:latin typeface="Roboto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6E9172-F97C-6C44-8FC8-E0A9E0065E76}"/>
              </a:ext>
            </a:extLst>
          </p:cNvPr>
          <p:cNvSpPr txBox="1"/>
          <p:nvPr/>
        </p:nvSpPr>
        <p:spPr>
          <a:xfrm>
            <a:off x="9032601" y="6022001"/>
            <a:ext cx="3055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b="1" dirty="0"/>
            </a:br>
            <a:r>
              <a:rPr lang="en-US" b="1" dirty="0">
                <a:hlinkClick r:id="rId6"/>
              </a:rPr>
              <a:t>https://covid-19.openaire.eu/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81DF29-233F-AC4C-B41E-36DA04916E26}"/>
              </a:ext>
            </a:extLst>
          </p:cNvPr>
          <p:cNvSpPr txBox="1"/>
          <p:nvPr/>
        </p:nvSpPr>
        <p:spPr>
          <a:xfrm>
            <a:off x="304800" y="6092321"/>
            <a:ext cx="71745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RDA COVID-19</a:t>
            </a:r>
            <a:r>
              <a:rPr lang="en-US" sz="1500" dirty="0"/>
              <a:t> Working Group. Recommendations and Guidelines on data sharing. </a:t>
            </a:r>
            <a:r>
              <a:rPr lang="en-US" sz="1500" i="1" dirty="0"/>
              <a:t>Research Data Alliance, 2020</a:t>
            </a:r>
            <a:r>
              <a:rPr lang="en-US" sz="1500" dirty="0"/>
              <a:t>. DOI: </a:t>
            </a:r>
            <a:r>
              <a:rPr lang="en-US" sz="1500" dirty="0">
                <a:hlinkClick r:id="rId7"/>
              </a:rPr>
              <a:t>https://doi.org/10.15497/rda00052</a:t>
            </a:r>
            <a:r>
              <a:rPr lang="en-US" sz="1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455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 descr="penAI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F136A-9DA5-8744-A276-20FB5A713D7E}"/>
              </a:ext>
            </a:extLst>
          </p:cNvPr>
          <p:cNvSpPr txBox="1"/>
          <p:nvPr/>
        </p:nvSpPr>
        <p:spPr>
          <a:xfrm>
            <a:off x="9032601" y="6022001"/>
            <a:ext cx="3055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b="1" dirty="0"/>
            </a:br>
            <a:r>
              <a:rPr lang="en-US" b="1" dirty="0">
                <a:hlinkClick r:id="rId3"/>
              </a:rPr>
              <a:t>https://covid-19.openaire.eu/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AutoShape 2" descr="enodo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enodo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Rettangolo 33"/>
          <p:cNvSpPr/>
          <p:nvPr/>
        </p:nvSpPr>
        <p:spPr>
          <a:xfrm>
            <a:off x="1411941" y="1062318"/>
            <a:ext cx="346821" cy="416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/>
          <p:cNvSpPr/>
          <p:nvPr/>
        </p:nvSpPr>
        <p:spPr>
          <a:xfrm>
            <a:off x="636491" y="684976"/>
            <a:ext cx="98342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 –  RDA guidelines on COVID-19 data sharing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2FD2F-0A06-484C-833A-BC1177051781}"/>
              </a:ext>
            </a:extLst>
          </p:cNvPr>
          <p:cNvSpPr txBox="1"/>
          <p:nvPr/>
        </p:nvSpPr>
        <p:spPr>
          <a:xfrm>
            <a:off x="304800" y="5755439"/>
            <a:ext cx="7174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RDA COVID-19</a:t>
            </a:r>
            <a:r>
              <a:rPr lang="en-US" dirty="0"/>
              <a:t> Working Group. Recommendations and Guidelines on data sharing. </a:t>
            </a:r>
            <a:r>
              <a:rPr lang="en-US" i="1" dirty="0"/>
              <a:t>Research Data Alliance, 2020</a:t>
            </a:r>
            <a:r>
              <a:rPr lang="en-US" dirty="0"/>
              <a:t>. DOI: </a:t>
            </a:r>
            <a:r>
              <a:rPr lang="en-US" dirty="0">
                <a:hlinkClick r:id="rId5"/>
              </a:rPr>
              <a:t>https://doi.org/10.15497/rda00052</a:t>
            </a:r>
            <a:r>
              <a:rPr lang="en-US" dirty="0"/>
              <a:t>.</a:t>
            </a:r>
          </a:p>
        </p:txBody>
      </p:sp>
      <p:pic>
        <p:nvPicPr>
          <p:cNvPr id="17" name="Immagine 15">
            <a:extLst>
              <a:ext uri="{FF2B5EF4-FFF2-40B4-BE49-F238E27FC236}">
                <a16:creationId xmlns:a16="http://schemas.microsoft.com/office/drawing/2014/main" id="{01311A57-1F90-2841-98F7-B6D981BEC8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0" y="376140"/>
            <a:ext cx="1214903" cy="1199905"/>
          </a:xfrm>
          <a:prstGeom prst="rect">
            <a:avLst/>
          </a:prstGeom>
        </p:spPr>
      </p:pic>
      <p:grpSp>
        <p:nvGrpSpPr>
          <p:cNvPr id="18" name="Gruppo 25">
            <a:extLst>
              <a:ext uri="{FF2B5EF4-FFF2-40B4-BE49-F238E27FC236}">
                <a16:creationId xmlns:a16="http://schemas.microsoft.com/office/drawing/2014/main" id="{1DCF94A6-F635-8940-B4A3-E2443EDC2EB9}"/>
              </a:ext>
            </a:extLst>
          </p:cNvPr>
          <p:cNvGrpSpPr/>
          <p:nvPr/>
        </p:nvGrpSpPr>
        <p:grpSpPr>
          <a:xfrm>
            <a:off x="0" y="2258463"/>
            <a:ext cx="3151643" cy="3054597"/>
            <a:chOff x="4707918" y="2810928"/>
            <a:chExt cx="1145880" cy="1145880"/>
          </a:xfrm>
        </p:grpSpPr>
        <p:sp>
          <p:nvSpPr>
            <p:cNvPr id="21" name="Ovale 21">
              <a:extLst>
                <a:ext uri="{FF2B5EF4-FFF2-40B4-BE49-F238E27FC236}">
                  <a16:creationId xmlns:a16="http://schemas.microsoft.com/office/drawing/2014/main" id="{2DA23A65-096A-E048-80CA-08AE40BC788D}"/>
                </a:ext>
              </a:extLst>
            </p:cNvPr>
            <p:cNvSpPr/>
            <p:nvPr/>
          </p:nvSpPr>
          <p:spPr>
            <a:xfrm>
              <a:off x="4872234" y="2966169"/>
              <a:ext cx="817249" cy="817249"/>
            </a:xfrm>
            <a:prstGeom prst="ellipse">
              <a:avLst/>
            </a:prstGeom>
            <a:solidFill>
              <a:srgbClr val="498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latin typeface="HelveticaNeue Heavy" charset="0"/>
                <a:ea typeface="HelveticaNeue Heavy" charset="0"/>
                <a:cs typeface="HelveticaNeue Heavy" charset="0"/>
              </a:endParaRPr>
            </a:p>
          </p:txBody>
        </p:sp>
        <p:pic>
          <p:nvPicPr>
            <p:cNvPr id="23" name="Immagine 18">
              <a:extLst>
                <a:ext uri="{FF2B5EF4-FFF2-40B4-BE49-F238E27FC236}">
                  <a16:creationId xmlns:a16="http://schemas.microsoft.com/office/drawing/2014/main" id="{D54A77DA-0A68-3B4B-9BFA-3C770FFD1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918" y="2810928"/>
              <a:ext cx="1145880" cy="1145880"/>
            </a:xfrm>
            <a:prstGeom prst="rect">
              <a:avLst/>
            </a:prstGeom>
          </p:spPr>
        </p:pic>
      </p:grpSp>
      <p:sp>
        <p:nvSpPr>
          <p:cNvPr id="25" name="Rettangolo 19">
            <a:extLst>
              <a:ext uri="{FF2B5EF4-FFF2-40B4-BE49-F238E27FC236}">
                <a16:creationId xmlns:a16="http://schemas.microsoft.com/office/drawing/2014/main" id="{8DE5E5B9-D344-7445-A10C-555927F2BDCC}"/>
              </a:ext>
            </a:extLst>
          </p:cNvPr>
          <p:cNvSpPr/>
          <p:nvPr/>
        </p:nvSpPr>
        <p:spPr>
          <a:xfrm>
            <a:off x="3151643" y="2082477"/>
            <a:ext cx="7408781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 err="1">
                <a:latin typeface="HelveticaNeue Heavy" charset="0"/>
                <a:ea typeface="HelveticaNeue Heavy" charset="0"/>
                <a:cs typeface="HelveticaNeue Heavy" charset="0"/>
              </a:rPr>
              <a:t>Overaching</a:t>
            </a:r>
            <a:r>
              <a:rPr lang="en-US" sz="2500" dirty="0">
                <a:latin typeface="HelveticaNeue Heavy" charset="0"/>
                <a:ea typeface="HelveticaNeue Heavy" charset="0"/>
                <a:cs typeface="HelveticaNeue Heavy" charset="0"/>
              </a:rPr>
              <a:t> </a:t>
            </a:r>
            <a:r>
              <a:rPr lang="en-US" sz="2500" dirty="0" err="1">
                <a:latin typeface="HelveticaNeue Heavy" charset="0"/>
                <a:ea typeface="HelveticaNeue Heavy" charset="0"/>
                <a:cs typeface="HelveticaNeue Heavy" charset="0"/>
              </a:rPr>
              <a:t>consideretions</a:t>
            </a:r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r>
              <a:rPr lang="en-US" sz="16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it-IT" sz="1600" b="0" dirty="0">
                <a:solidFill>
                  <a:sysClr val="windowText" lastClr="000000"/>
                </a:solidFill>
                <a:effectLst/>
              </a:rPr>
              <a:t>		</a:t>
            </a:r>
            <a:r>
              <a:rPr lang="it-IT" sz="1600" dirty="0">
                <a:latin typeface="Roboto" charset="0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Coordinated, cross-jurisdictional efforts to foster global Open Science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Infrastructure Investment &amp; Economies of Scale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FAIR and Timely outputs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Early &amp; frequently updated Data Management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Metadata essential for cross-disciplinary access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Documentation of methodologies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 of Trusted Data Repositories (TDRs)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Expedited Publications / Data Publications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Ethical and legal considerations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Legal frameworks</a:t>
            </a:r>
          </a:p>
          <a:p>
            <a:endParaRPr lang="it-IT" sz="1600" dirty="0">
              <a:latin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811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007793-F7E8-DE4A-86C0-1A904A28EBB9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4396451" y="1953458"/>
            <a:ext cx="3399099" cy="501252"/>
          </a:xfrm>
        </p:spPr>
        <p:txBody>
          <a:bodyPr/>
          <a:lstStyle/>
          <a:p>
            <a:r>
              <a:rPr lang="de-DE" sz="2700" dirty="0"/>
              <a:t>CSV </a:t>
            </a:r>
            <a:r>
              <a:rPr lang="de-DE" sz="2700" dirty="0" err="1"/>
              <a:t>downloads</a:t>
            </a:r>
            <a:endParaRPr lang="de-DE" sz="27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2F390DC-CD06-6043-A543-9D76F7E73DC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259501" y="2176074"/>
            <a:ext cx="3399099" cy="501252"/>
          </a:xfrm>
        </p:spPr>
        <p:txBody>
          <a:bodyPr/>
          <a:lstStyle/>
          <a:p>
            <a:r>
              <a:rPr lang="en-IT" dirty="0"/>
              <a:t>HTTP API</a:t>
            </a:r>
          </a:p>
        </p:txBody>
      </p:sp>
      <p:sp>
        <p:nvSpPr>
          <p:cNvPr id="13" name="Google Shape;716;p14">
            <a:extLst>
              <a:ext uri="{FF2B5EF4-FFF2-40B4-BE49-F238E27FC236}">
                <a16:creationId xmlns:a16="http://schemas.microsoft.com/office/drawing/2014/main" id="{D4750747-EAD5-E44C-8BC1-545152AC747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33400" y="2176074"/>
            <a:ext cx="3399099" cy="5012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 marL="0" indent="0"/>
            <a:r>
              <a:rPr lang="de-DE" sz="2700" dirty="0" err="1"/>
              <a:t>Json</a:t>
            </a:r>
            <a:r>
              <a:rPr lang="de-DE" sz="2700" dirty="0"/>
              <a:t> </a:t>
            </a:r>
            <a:r>
              <a:rPr lang="de-DE" sz="2700" dirty="0" err="1"/>
              <a:t>dumps</a:t>
            </a:r>
            <a:r>
              <a:rPr lang="de-DE" sz="2700" dirty="0"/>
              <a:t> on </a:t>
            </a:r>
            <a:r>
              <a:rPr lang="de-DE" sz="2700" dirty="0" err="1"/>
              <a:t>Zenodo</a:t>
            </a:r>
            <a:endParaRPr sz="2700" dirty="0"/>
          </a:p>
        </p:txBody>
      </p:sp>
      <p:sp>
        <p:nvSpPr>
          <p:cNvPr id="14" name="Google Shape;715;p14">
            <a:extLst>
              <a:ext uri="{FF2B5EF4-FFF2-40B4-BE49-F238E27FC236}">
                <a16:creationId xmlns:a16="http://schemas.microsoft.com/office/drawing/2014/main" id="{B2F2D094-E7AA-BB4B-A98D-200ECB3235D1}"/>
              </a:ext>
            </a:extLst>
          </p:cNvPr>
          <p:cNvSpPr txBox="1">
            <a:spLocks/>
          </p:cNvSpPr>
          <p:nvPr/>
        </p:nvSpPr>
        <p:spPr>
          <a:xfrm>
            <a:off x="526093" y="5743472"/>
            <a:ext cx="3406406" cy="76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81000" rIns="81000" bIns="810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de-DE" sz="1350" u="sng" dirty="0">
                <a:solidFill>
                  <a:schemeClr val="hlink"/>
                </a:solidFill>
                <a:hlinkClick r:id="rId3"/>
              </a:rPr>
              <a:t>https://doi.org/10.5281/zenodo.3980490</a:t>
            </a:r>
            <a:endParaRPr lang="de-DE" sz="13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58165E-1284-4249-A4D7-FC937AA4C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61" y="2751395"/>
            <a:ext cx="3913669" cy="14032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BF4553-6613-114B-9F96-2B66D791F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572" y="4482953"/>
            <a:ext cx="2565062" cy="746071"/>
          </a:xfrm>
          <a:prstGeom prst="rect">
            <a:avLst/>
          </a:prstGeom>
        </p:spPr>
      </p:pic>
      <p:pic>
        <p:nvPicPr>
          <p:cNvPr id="17" name="Google Shape;718;p14">
            <a:extLst>
              <a:ext uri="{FF2B5EF4-FFF2-40B4-BE49-F238E27FC236}">
                <a16:creationId xmlns:a16="http://schemas.microsoft.com/office/drawing/2014/main" id="{232B4EB3-45A4-0B49-9DD9-8D1494ED42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96451" y="3177576"/>
            <a:ext cx="3399098" cy="192575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720;p14">
            <a:extLst>
              <a:ext uri="{FF2B5EF4-FFF2-40B4-BE49-F238E27FC236}">
                <a16:creationId xmlns:a16="http://schemas.microsoft.com/office/drawing/2014/main" id="{2860F4DD-B4C0-1746-AE60-D7212D1FB18D}"/>
              </a:ext>
            </a:extLst>
          </p:cNvPr>
          <p:cNvSpPr txBox="1"/>
          <p:nvPr/>
        </p:nvSpPr>
        <p:spPr>
          <a:xfrm>
            <a:off x="4396450" y="5728628"/>
            <a:ext cx="3406406" cy="97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81000" rIns="81000" bIns="81000" anchor="t" anchorCtr="0">
            <a:normAutofit fontScale="85000" lnSpcReduction="20000"/>
          </a:bodyPr>
          <a:lstStyle/>
          <a:p>
            <a:pPr algn="ctr">
              <a:lnSpc>
                <a:spcPct val="90000"/>
              </a:lnSpc>
              <a:buClr>
                <a:schemeClr val="dk2"/>
              </a:buClr>
              <a:buSzPts val="1530"/>
            </a:pP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CSV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file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sz="1350" dirty="0"/>
          </a:p>
          <a:p>
            <a:pPr algn="ctr">
              <a:lnSpc>
                <a:spcPct val="90000"/>
              </a:lnSpc>
              <a:spcBef>
                <a:spcPts val="900"/>
              </a:spcBef>
              <a:buClr>
                <a:schemeClr val="dk2"/>
              </a:buClr>
              <a:buSzPts val="1530"/>
            </a:pP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Type,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type, Title,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Authors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Publication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Year, DOI, Download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Access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Rights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Funder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| Project Name (GA </a:t>
            </a:r>
            <a:r>
              <a:rPr lang="de-DE" sz="1530" dirty="0" err="1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</a:t>
            </a:r>
            <a:r>
              <a:rPr lang="de-DE" sz="153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), Journal</a:t>
            </a:r>
            <a:endParaRPr sz="1350" dirty="0"/>
          </a:p>
          <a:p>
            <a:pPr algn="ctr">
              <a:lnSpc>
                <a:spcPct val="90000"/>
              </a:lnSpc>
              <a:spcBef>
                <a:spcPts val="900"/>
              </a:spcBef>
              <a:buClr>
                <a:schemeClr val="dk2"/>
              </a:buClr>
              <a:buSzPts val="1530"/>
            </a:pPr>
            <a:endParaRPr sz="1530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>
              <a:lnSpc>
                <a:spcPct val="90000"/>
              </a:lnSpc>
              <a:spcBef>
                <a:spcPts val="900"/>
              </a:spcBef>
              <a:buClr>
                <a:schemeClr val="dk2"/>
              </a:buClr>
              <a:buSzPts val="1530"/>
            </a:pPr>
            <a:endParaRPr sz="1530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EB3E4F-FC90-984E-A944-9D428995CB68}"/>
              </a:ext>
            </a:extLst>
          </p:cNvPr>
          <p:cNvSpPr/>
          <p:nvPr/>
        </p:nvSpPr>
        <p:spPr>
          <a:xfrm>
            <a:off x="8266808" y="5785542"/>
            <a:ext cx="339179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T" sz="900" dirty="0">
                <a:hlinkClick r:id="rId7"/>
              </a:rPr>
              <a:t>http://api.openaire.eu/search/publications?community=covid-19</a:t>
            </a:r>
            <a:br>
              <a:rPr lang="en-IT" sz="900" dirty="0"/>
            </a:br>
            <a:endParaRPr lang="en-IT" sz="900" dirty="0"/>
          </a:p>
          <a:p>
            <a:pPr algn="ctr"/>
            <a:r>
              <a:rPr lang="en-IT" sz="900" dirty="0"/>
              <a:t>XML or json format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52CE22C-8E19-4A44-B68D-79BAF09D7F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6245" y="3408911"/>
            <a:ext cx="3252354" cy="969854"/>
          </a:xfrm>
          <a:prstGeom prst="rect">
            <a:avLst/>
          </a:prstGeom>
        </p:spPr>
      </p:pic>
      <p:sp>
        <p:nvSpPr>
          <p:cNvPr id="24" name="Rettangolo 19">
            <a:extLst>
              <a:ext uri="{FF2B5EF4-FFF2-40B4-BE49-F238E27FC236}">
                <a16:creationId xmlns:a16="http://schemas.microsoft.com/office/drawing/2014/main" id="{50895A24-C1CD-D94B-A021-80DC5950FBA6}"/>
              </a:ext>
            </a:extLst>
          </p:cNvPr>
          <p:cNvSpPr/>
          <p:nvPr/>
        </p:nvSpPr>
        <p:spPr>
          <a:xfrm>
            <a:off x="726136" y="684976"/>
            <a:ext cx="55394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 - APIs</a:t>
            </a:r>
          </a:p>
        </p:txBody>
      </p:sp>
      <p:pic>
        <p:nvPicPr>
          <p:cNvPr id="25" name="Immagine 1">
            <a:extLst>
              <a:ext uri="{FF2B5EF4-FFF2-40B4-BE49-F238E27FC236}">
                <a16:creationId xmlns:a16="http://schemas.microsoft.com/office/drawing/2014/main" id="{E2F4D49C-2704-654B-B89B-6F3EA195AA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pic>
        <p:nvPicPr>
          <p:cNvPr id="26" name="Immagine 15">
            <a:extLst>
              <a:ext uri="{FF2B5EF4-FFF2-40B4-BE49-F238E27FC236}">
                <a16:creationId xmlns:a16="http://schemas.microsoft.com/office/drawing/2014/main" id="{0E9809C1-7C4A-6942-AA4A-5E3F21EFA1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7" y="376140"/>
            <a:ext cx="1214903" cy="119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49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19">
            <a:extLst>
              <a:ext uri="{FF2B5EF4-FFF2-40B4-BE49-F238E27FC236}">
                <a16:creationId xmlns:a16="http://schemas.microsoft.com/office/drawing/2014/main" id="{3E7448A9-DA03-2747-B255-A480B9BE33FA}"/>
              </a:ext>
            </a:extLst>
          </p:cNvPr>
          <p:cNvSpPr/>
          <p:nvPr/>
        </p:nvSpPr>
        <p:spPr>
          <a:xfrm>
            <a:off x="726136" y="684976"/>
            <a:ext cx="93322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en-US" sz="2000" dirty="0" err="1">
                <a:latin typeface="HelveticaNeue Heavy" charset="0"/>
                <a:ea typeface="HelveticaNeue Heavy" charset="0"/>
                <a:cs typeface="HelveticaNeue Heavy" charset="0"/>
              </a:rPr>
              <a:t>OpenAIRE</a:t>
            </a:r>
            <a:r>
              <a:rPr lang="en-US" sz="2000" dirty="0">
                <a:latin typeface="HelveticaNeue Heavy" charset="0"/>
                <a:ea typeface="HelveticaNeue Heavy" charset="0"/>
                <a:cs typeface="HelveticaNeue Heavy" charset="0"/>
              </a:rPr>
              <a:t> COVID-19 Gateway –  RDA guidelines on data sharing</a:t>
            </a:r>
          </a:p>
        </p:txBody>
      </p:sp>
      <p:pic>
        <p:nvPicPr>
          <p:cNvPr id="9" name="Immagine 1">
            <a:extLst>
              <a:ext uri="{FF2B5EF4-FFF2-40B4-BE49-F238E27FC236}">
                <a16:creationId xmlns:a16="http://schemas.microsoft.com/office/drawing/2014/main" id="{648B3C97-93F4-9847-9E68-4A8FA0030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4" y="569129"/>
            <a:ext cx="1197777" cy="1199904"/>
          </a:xfrm>
          <a:prstGeom prst="rect">
            <a:avLst/>
          </a:prstGeom>
        </p:spPr>
      </p:pic>
      <p:pic>
        <p:nvPicPr>
          <p:cNvPr id="10" name="Immagine 15">
            <a:extLst>
              <a:ext uri="{FF2B5EF4-FFF2-40B4-BE49-F238E27FC236}">
                <a16:creationId xmlns:a16="http://schemas.microsoft.com/office/drawing/2014/main" id="{B776C2F3-CEED-8940-A6FA-CBE4A5E39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7" y="376140"/>
            <a:ext cx="1214903" cy="1199905"/>
          </a:xfrm>
          <a:prstGeom prst="rect">
            <a:avLst/>
          </a:prstGeom>
        </p:spPr>
      </p:pic>
      <p:sp>
        <p:nvSpPr>
          <p:cNvPr id="11" name="Rettangolo 19">
            <a:extLst>
              <a:ext uri="{FF2B5EF4-FFF2-40B4-BE49-F238E27FC236}">
                <a16:creationId xmlns:a16="http://schemas.microsoft.com/office/drawing/2014/main" id="{A1757DB3-7B77-A24F-BF20-31764C383122}"/>
              </a:ext>
            </a:extLst>
          </p:cNvPr>
          <p:cNvSpPr/>
          <p:nvPr/>
        </p:nvSpPr>
        <p:spPr>
          <a:xfrm>
            <a:off x="3151643" y="2082477"/>
            <a:ext cx="7408781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latin typeface="HelveticaNeue Heavy" charset="0"/>
                <a:ea typeface="HelveticaNeue Heavy" charset="0"/>
                <a:cs typeface="HelveticaNeue Heavy" charset="0"/>
              </a:rPr>
              <a:t>Useful links</a:t>
            </a:r>
            <a:endParaRPr lang="en-US" sz="1600" dirty="0">
              <a:latin typeface="HelveticaNeue Heavy" charset="0"/>
              <a:ea typeface="HelveticaNeue Heavy" charset="0"/>
              <a:cs typeface="HelveticaNeue Heavy" charset="0"/>
            </a:endParaRPr>
          </a:p>
          <a:p>
            <a:r>
              <a:rPr lang="en-US" sz="1600" dirty="0">
                <a:latin typeface="HelveticaNeue Heavy" charset="0"/>
                <a:ea typeface="HelveticaNeue Heavy" charset="0"/>
                <a:cs typeface="HelveticaNeue Heavy" charset="0"/>
              </a:rPr>
              <a:t>	</a:t>
            </a:r>
            <a:r>
              <a:rPr lang="it-IT" sz="1600" b="0" dirty="0">
                <a:solidFill>
                  <a:sysClr val="windowText" lastClr="000000"/>
                </a:solidFill>
                <a:effectLst/>
              </a:rPr>
              <a:t>		</a:t>
            </a:r>
            <a:r>
              <a:rPr lang="it-IT" sz="1600" dirty="0">
                <a:latin typeface="Roboto" charset="0"/>
              </a:rPr>
              <a:t>	</a:t>
            </a:r>
          </a:p>
          <a:p>
            <a:pPr marL="296326" indent="-296326">
              <a:lnSpc>
                <a:spcPct val="90000"/>
              </a:lnSpc>
              <a:spcBef>
                <a:spcPts val="0"/>
              </a:spcBef>
              <a:buSzPts val="2312"/>
            </a:pPr>
            <a:r>
              <a:rPr lang="de-DE" sz="1600" dirty="0" err="1"/>
              <a:t>Everything</a:t>
            </a:r>
            <a:r>
              <a:rPr lang="de-DE" sz="1600" dirty="0"/>
              <a:t> </a:t>
            </a:r>
            <a:r>
              <a:rPr lang="de-DE" sz="1600" dirty="0" err="1"/>
              <a:t>about</a:t>
            </a:r>
            <a:r>
              <a:rPr lang="de-DE" sz="1600" dirty="0"/>
              <a:t> </a:t>
            </a:r>
            <a:r>
              <a:rPr lang="de-DE" sz="1600" dirty="0" err="1"/>
              <a:t>OpenAIRE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COVID-19: </a:t>
            </a:r>
            <a:r>
              <a:rPr lang="de-DE" sz="1600" u="sng" dirty="0">
                <a:solidFill>
                  <a:schemeClr val="hlink"/>
                </a:solidFill>
                <a:hlinkClick r:id="rId5"/>
              </a:rPr>
              <a:t>https://www.openaire.eu/openaire-activities-for-covid-19</a:t>
            </a:r>
            <a:r>
              <a:rPr lang="de-DE" sz="1600" dirty="0"/>
              <a:t> </a:t>
            </a:r>
          </a:p>
          <a:p>
            <a:pPr marL="296326" indent="-296326">
              <a:lnSpc>
                <a:spcPct val="90000"/>
              </a:lnSpc>
              <a:buSzPts val="2312"/>
            </a:pPr>
            <a:r>
              <a:rPr lang="de-DE" sz="1600" dirty="0"/>
              <a:t>The </a:t>
            </a:r>
            <a:r>
              <a:rPr lang="de-DE" sz="1600" dirty="0" err="1"/>
              <a:t>OpenAIRE</a:t>
            </a:r>
            <a:r>
              <a:rPr lang="de-DE" sz="1600" dirty="0"/>
              <a:t> COVID-19 Gateway: </a:t>
            </a:r>
            <a:r>
              <a:rPr lang="de-DE" sz="1600" u="sng" dirty="0">
                <a:solidFill>
                  <a:schemeClr val="hlink"/>
                </a:solidFill>
                <a:hlinkClick r:id="rId6"/>
              </a:rPr>
              <a:t>https://covid-19.openaire.eu</a:t>
            </a:r>
            <a:endParaRPr lang="de-DE" sz="1600" dirty="0"/>
          </a:p>
          <a:p>
            <a:pPr marL="296326" indent="-296326">
              <a:lnSpc>
                <a:spcPct val="90000"/>
              </a:lnSpc>
              <a:buSzPts val="2312"/>
            </a:pPr>
            <a:r>
              <a:rPr lang="de-DE" sz="1600" dirty="0"/>
              <a:t>The COVID-19 </a:t>
            </a:r>
            <a:r>
              <a:rPr lang="de-DE" sz="1600" dirty="0" err="1"/>
              <a:t>Zenodo</a:t>
            </a:r>
            <a:r>
              <a:rPr lang="de-DE" sz="1600" dirty="0"/>
              <a:t> </a:t>
            </a:r>
            <a:r>
              <a:rPr lang="de-DE" sz="1600" dirty="0" err="1"/>
              <a:t>community</a:t>
            </a:r>
            <a:r>
              <a:rPr lang="de-DE" sz="1600" dirty="0"/>
              <a:t>: </a:t>
            </a:r>
            <a:r>
              <a:rPr lang="de-DE" sz="1600" u="sng" dirty="0">
                <a:solidFill>
                  <a:schemeClr val="hlink"/>
                </a:solidFill>
                <a:hlinkClick r:id="rId7"/>
              </a:rPr>
              <a:t>https://zenodo.org/communities/covid-19</a:t>
            </a:r>
            <a:endParaRPr lang="de-DE" sz="1600" dirty="0"/>
          </a:p>
          <a:p>
            <a:pPr marL="296325" indent="-296325">
              <a:lnSpc>
                <a:spcPct val="90000"/>
              </a:lnSpc>
              <a:buSzPts val="2312"/>
            </a:pPr>
            <a:r>
              <a:rPr lang="de-DE" sz="1600" dirty="0" err="1"/>
              <a:t>Everything</a:t>
            </a:r>
            <a:r>
              <a:rPr lang="de-DE" sz="1600" dirty="0"/>
              <a:t> </a:t>
            </a:r>
            <a:r>
              <a:rPr lang="de-DE" sz="1600" dirty="0" err="1"/>
              <a:t>about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OpenAIRE</a:t>
            </a:r>
            <a:r>
              <a:rPr lang="de-DE" sz="1600" dirty="0"/>
              <a:t> Research Graph </a:t>
            </a:r>
            <a:r>
              <a:rPr lang="de-DE" sz="1600" u="sng" dirty="0">
                <a:solidFill>
                  <a:schemeClr val="hlink"/>
                </a:solidFill>
                <a:hlinkClick r:id="rId8"/>
              </a:rPr>
              <a:t>https://graph.openaire.eu</a:t>
            </a:r>
            <a:endParaRPr lang="de-DE" sz="1600" dirty="0"/>
          </a:p>
          <a:p>
            <a:endParaRPr lang="it-IT" sz="1600" dirty="0">
              <a:latin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62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9020</TotalTime>
  <Words>513</Words>
  <Application>Microsoft Macintosh PowerPoint</Application>
  <PresentationFormat>Widescreen</PresentationFormat>
  <Paragraphs>159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Helvetica Neue</vt:lpstr>
      <vt:lpstr>Helvetica Neue Light</vt:lpstr>
      <vt:lpstr>HelveticaNeue Heavy</vt:lpstr>
      <vt:lpstr>Open Sans</vt:lpstr>
      <vt:lpstr>Roboto</vt:lpstr>
      <vt:lpstr>Tema di Office</vt:lpstr>
      <vt:lpstr>The OpenAIRE COVID-19 gateway: discovering coronavirus research results at the time of the  COVID-19 emergency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Microsoft Office User</dc:creator>
  <cp:lastModifiedBy>Microsoft Office User</cp:lastModifiedBy>
  <cp:revision>126</cp:revision>
  <cp:lastPrinted>2020-11-11T15:35:28Z</cp:lastPrinted>
  <dcterms:created xsi:type="dcterms:W3CDTF">2020-11-05T09:06:08Z</dcterms:created>
  <dcterms:modified xsi:type="dcterms:W3CDTF">2020-12-11T09:58:45Z</dcterms:modified>
</cp:coreProperties>
</file>