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81" r:id="rId9"/>
    <p:sldId id="282" r:id="rId10"/>
    <p:sldId id="283" r:id="rId11"/>
    <p:sldId id="284" r:id="rId12"/>
    <p:sldId id="263" r:id="rId13"/>
    <p:sldId id="264" r:id="rId14"/>
    <p:sldId id="265" r:id="rId15"/>
    <p:sldId id="266" r:id="rId16"/>
    <p:sldId id="267" r:id="rId17"/>
    <p:sldId id="268" r:id="rId18"/>
  </p:sldIdLst>
  <p:sldSz cx="9906000" cy="6858000" type="A4"/>
  <p:notesSz cx="6808788" cy="99409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120">
          <p15:clr>
            <a:srgbClr val="000000"/>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1">
          <p15:clr>
            <a:srgbClr val="A4A3A4"/>
          </p15:clr>
        </p15:guide>
        <p15:guide id="4" pos="2145">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e7ig2EQ+eZNC1/LtRl7JjDKIN5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7CB9"/>
    <a:srgbClr val="F58220"/>
    <a:srgbClr val="00B8B0"/>
    <a:srgbClr val="C4D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666346-CAA5-4110-A810-4BBC7CE007DE}">
  <a:tblStyle styleId="{B8666346-CAA5-4110-A810-4BBC7CE007D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DF0"/>
          </a:solidFill>
        </a:fill>
      </a:tcStyle>
    </a:wholeTbl>
    <a:band1H>
      <a:tcTxStyle/>
      <a:tcStyle>
        <a:tcBdr/>
        <a:fill>
          <a:solidFill>
            <a:srgbClr val="D1DAE0"/>
          </a:solidFill>
        </a:fill>
      </a:tcStyle>
    </a:band1H>
    <a:band2H>
      <a:tcTxStyle/>
      <a:tcStyle>
        <a:tcBdr/>
      </a:tcStyle>
    </a:band2H>
    <a:band1V>
      <a:tcTxStyle/>
      <a:tcStyle>
        <a:tcBdr/>
        <a:fill>
          <a:solidFill>
            <a:srgbClr val="D1DAE0"/>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26" autoAdjust="0"/>
  </p:normalViewPr>
  <p:slideViewPr>
    <p:cSldViewPr snapToGrid="0">
      <p:cViewPr varScale="1">
        <p:scale>
          <a:sx n="79" d="100"/>
          <a:sy n="79" d="100"/>
        </p:scale>
        <p:origin x="591" y="39"/>
      </p:cViewPr>
      <p:guideLst>
        <p:guide orient="horz" pos="2160"/>
        <p:guide pos="312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50475" cy="49704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6737" y="0"/>
            <a:ext cx="2950475" cy="49704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2154"/>
            <a:ext cx="2950475" cy="497046"/>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994929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3" name="Google Shape;253;p1: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0</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4: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5: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5: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6: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6: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What type of results do you expect from your project? Think about conclusions, but consider new methodologies and technologies as well, for example.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 related activities as part of the care for childhood obesity. The assessment tool includes themes that gives insights into the causes of obesity and the factors that maintains obesity, which will provide input for the health care plan.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tips that belong to the use of the assessment (for instance attitude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 of the professional)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instruction (how to use the assessment; e.g. use it as a guidance, not as a checklist)</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provide a recommendation about how to use the assessment tool for children with obesity in combination with other/existing assessment tools in practice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(in the Netherlands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a:t>
            </a:r>
            <a:br>
              <a:rPr lang="en-US" sz="1100" b="0" i="0" u="none"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challenge in society could you address using these results?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Facilitating professionals of 35 municipalities in the Netherlands in performing their work related activities as part of the care for childhood obesity as research shows that the current assessment tool needs to be improved, </a:t>
            </a:r>
            <a:r>
              <a:rPr lang="en-US" sz="1100" b="0" i="0" u="none" strike="noStrike" cap="none" dirty="0" err="1">
                <a:solidFill>
                  <a:schemeClr val="dk1"/>
                </a:solidFill>
                <a:effectLst/>
                <a:latin typeface="Calibri"/>
                <a:ea typeface="Calibri"/>
                <a:cs typeface="Calibri"/>
                <a:sym typeface="Calibri"/>
              </a:rPr>
              <a:t>e.g</a:t>
            </a:r>
            <a:r>
              <a:rPr lang="en-US" sz="1100" b="0" i="0" u="none" strike="noStrike" cap="none" dirty="0">
                <a:solidFill>
                  <a:schemeClr val="dk1"/>
                </a:solidFill>
                <a:effectLst/>
                <a:latin typeface="Calibri"/>
                <a:ea typeface="Calibri"/>
                <a:cs typeface="Calibri"/>
                <a:sym typeface="Calibri"/>
              </a:rPr>
              <a:t>:</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assess important factors that play a role in the maintenance of childhood obesity</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make a health care plan for childhood obesity</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With the aim </a:t>
            </a:r>
            <a:r>
              <a:rPr lang="en-US" sz="1100" b="0" i="0" u="sng" strike="noStrike" cap="none" dirty="0">
                <a:solidFill>
                  <a:schemeClr val="dk1"/>
                </a:solidFill>
                <a:effectLst/>
                <a:latin typeface="Calibri"/>
                <a:ea typeface="Calibri"/>
                <a:cs typeface="Calibri"/>
                <a:sym typeface="Calibri"/>
              </a:rPr>
              <a:t>to improve the care for children with obesity!</a:t>
            </a:r>
            <a:br>
              <a:rPr lang="en-US" sz="1100" b="0" i="0" u="sng"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is the final audience that should adopt your results to address this challenge? Do you need partners, such as companies or the media, to reach them?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Coordinating professionals (mostly youth health care professionals) as </a:t>
            </a:r>
            <a:r>
              <a:rPr lang="en-US" sz="1100" b="0" i="0" u="none" strike="noStrike" cap="none" dirty="0" err="1">
                <a:solidFill>
                  <a:schemeClr val="dk1"/>
                </a:solidFill>
                <a:effectLst/>
                <a:latin typeface="Calibri"/>
                <a:ea typeface="Calibri"/>
                <a:cs typeface="Calibri"/>
                <a:sym typeface="Calibri"/>
              </a:rPr>
              <a:t>tey</a:t>
            </a:r>
            <a:r>
              <a:rPr lang="en-US" sz="1100" b="0" i="0" u="none" strike="noStrike" cap="none" dirty="0">
                <a:solidFill>
                  <a:schemeClr val="dk1"/>
                </a:solidFill>
                <a:effectLst/>
                <a:latin typeface="Calibri"/>
                <a:ea typeface="Calibri"/>
                <a:cs typeface="Calibri"/>
                <a:sym typeface="Calibri"/>
              </a:rPr>
              <a:t> are the end-users (these professionals participate in the study, which will make them become more familiar with the solution and be able to easily adopt it and disseminate it to their colleagues).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To reach them,  I need coalition colleagues as they are acting ‘closer to practice’ and spread the knowledge. </a:t>
            </a:r>
            <a:endParaRPr lang="nl-NL" sz="1050" b="0" i="0" u="none" strike="noStrike" cap="none" dirty="0">
              <a:solidFill>
                <a:schemeClr val="dk1"/>
              </a:solidFill>
              <a:effectLst/>
              <a:latin typeface="Calibri"/>
              <a:ea typeface="Calibri"/>
              <a:cs typeface="Calibri"/>
              <a:sym typeface="Calibri"/>
            </a:endParaRPr>
          </a:p>
          <a:p>
            <a:pPr lvl="1"/>
            <a:r>
              <a:rPr lang="nl-NL" sz="1100" b="0" i="0" u="none" strike="noStrike" cap="none" dirty="0">
                <a:solidFill>
                  <a:schemeClr val="dk1"/>
                </a:solidFill>
                <a:effectLst/>
                <a:latin typeface="Calibri"/>
                <a:ea typeface="Calibri"/>
                <a:cs typeface="Calibri"/>
                <a:sym typeface="Calibri"/>
              </a:rPr>
              <a:t>Coalitie Kind naar Gezonder Gewicht (JOGG, Nederlands Jeugdinstituut (NJI), Nederlands Centrum Jeugdgezondheid (NCJ), Vrije Universiteit Amsterdam - Care </a:t>
            </a:r>
            <a:r>
              <a:rPr lang="nl-NL" sz="1100" b="0" i="0" u="none" strike="noStrike" cap="none" dirty="0" err="1">
                <a:solidFill>
                  <a:schemeClr val="dk1"/>
                </a:solidFill>
                <a:effectLst/>
                <a:latin typeface="Calibri"/>
                <a:ea typeface="Calibri"/>
                <a:cs typeface="Calibri"/>
                <a:sym typeface="Calibri"/>
              </a:rPr>
              <a:t>for</a:t>
            </a:r>
            <a:r>
              <a:rPr lang="nl-NL" sz="1100" b="0" i="0" u="none" strike="noStrike" cap="none" dirty="0">
                <a:solidFill>
                  <a:schemeClr val="dk1"/>
                </a:solidFill>
                <a:effectLst/>
                <a:latin typeface="Calibri"/>
                <a:ea typeface="Calibri"/>
                <a:cs typeface="Calibri"/>
                <a:sym typeface="Calibri"/>
              </a:rPr>
              <a:t> </a:t>
            </a:r>
            <a:r>
              <a:rPr lang="nl-NL" sz="1100" b="0" i="0" u="none" strike="noStrike" cap="none" dirty="0" err="1">
                <a:solidFill>
                  <a:schemeClr val="dk1"/>
                </a:solidFill>
                <a:effectLst/>
                <a:latin typeface="Calibri"/>
                <a:ea typeface="Calibri"/>
                <a:cs typeface="Calibri"/>
                <a:sym typeface="Calibri"/>
              </a:rPr>
              <a:t>Obesity</a:t>
            </a:r>
            <a:r>
              <a:rPr lang="nl-NL" sz="1100" b="0" i="0" u="none" strike="noStrike" cap="none" dirty="0">
                <a:solidFill>
                  <a:schemeClr val="dk1"/>
                </a:solidFill>
                <a:effectLst/>
                <a:latin typeface="Calibri"/>
                <a:ea typeface="Calibri"/>
                <a:cs typeface="Calibri"/>
                <a:sym typeface="Calibri"/>
              </a:rPr>
              <a:t> (VU/C4O) en Rijksinstituut voor Volksgezondheid en Milieu (RIVM)</a:t>
            </a:r>
          </a:p>
          <a:p>
            <a:pPr lvl="0"/>
            <a:r>
              <a:rPr lang="en-US" sz="1100" b="0" i="0" u="none" strike="noStrike" cap="none" dirty="0">
                <a:solidFill>
                  <a:schemeClr val="dk1"/>
                </a:solidFill>
                <a:effectLst/>
                <a:latin typeface="Calibri"/>
                <a:ea typeface="Calibri"/>
                <a:cs typeface="Calibri"/>
                <a:sym typeface="Calibri"/>
              </a:rPr>
              <a:t>The knowledge need to be incorporated in the post-academic education for these professionals (coordinated by some of these coalition colleagues).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Educators of the post-academic education (Anja </a:t>
            </a:r>
            <a:r>
              <a:rPr lang="en-US" sz="1100" b="0" i="0" u="none" strike="noStrike" cap="none" dirty="0" err="1">
                <a:solidFill>
                  <a:schemeClr val="dk1"/>
                </a:solidFill>
                <a:effectLst/>
                <a:latin typeface="Calibri"/>
                <a:ea typeface="Calibri"/>
                <a:cs typeface="Calibri"/>
                <a:sym typeface="Calibri"/>
              </a:rPr>
              <a:t>en</a:t>
            </a:r>
            <a:r>
              <a:rPr lang="en-US" sz="1100" b="0" i="0" u="none" strike="noStrike" cap="none" dirty="0">
                <a:solidFill>
                  <a:schemeClr val="dk1"/>
                </a:solidFill>
                <a:effectLst/>
                <a:latin typeface="Calibri"/>
                <a:ea typeface="Calibri"/>
                <a:cs typeface="Calibri"/>
                <a:sym typeface="Calibri"/>
              </a:rPr>
              <a:t> Madeline)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Children and parents as they are the potential audience</a:t>
            </a:r>
            <a:endParaRPr lang="nl-NL" sz="1050" b="0" i="0" u="none" strike="noStrike" cap="none" dirty="0">
              <a:solidFill>
                <a:schemeClr val="dk1"/>
              </a:solidFill>
              <a:effectLst/>
              <a:latin typeface="Calibri"/>
              <a:ea typeface="Calibri"/>
              <a:cs typeface="Calibri"/>
              <a:sym typeface="Calibri"/>
            </a:endParaRPr>
          </a:p>
          <a:p>
            <a:r>
              <a:rPr lang="en-US" sz="1100" b="0" i="0" u="none" strike="noStrike" cap="none" dirty="0">
                <a:solidFill>
                  <a:schemeClr val="dk1"/>
                </a:solidFill>
                <a:effectLst/>
                <a:latin typeface="Calibri"/>
                <a:ea typeface="Calibri"/>
                <a:cs typeface="Calibri"/>
                <a:sym typeface="Calibri"/>
              </a:rPr>
              <a:t>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How will you interact with your audiences and partners?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present the interim results to test ideas that my research team developed in an existing work-session with all the interested 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Professionals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hangingPunct="0"/>
            <a:r>
              <a:rPr lang="nl-NL" sz="1050" b="0" i="0" u="none" strike="noStrike" cap="none" dirty="0">
                <a:solidFill>
                  <a:schemeClr val="dk1"/>
                </a:solidFill>
                <a:effectLst/>
                <a:latin typeface="Calibri"/>
                <a:ea typeface="Calibri"/>
                <a:cs typeface="Calibri"/>
                <a:sym typeface="Calibri"/>
              </a:rPr>
              <a:t> </a:t>
            </a: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What type of results do you expect from your project? Think about conclusions, but consider new methodologies and technologies as well, for example.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 related activities as part of the care for childhood obesity. The assessment tool includes themes that gives insights into the causes of obesity and the factors that maintains obesity, which will provide input for the health care plan.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tips that belong to the use of the assessment (for instance attitude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 of the professional)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instruction (how to use the assessment; e.g. use it as a guidance, not as a checklist)</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provide a recommendation about how to use the assessment tool for children with obesity in combination with other/existing assessment tools in practice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(in the Netherlands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a:t>
            </a:r>
            <a:br>
              <a:rPr lang="en-US" sz="1100" b="0" i="0" u="none"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challenge in society could you address using these results?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Facilitating professionals of 35 municipalities in the Netherlands in performing their work related activities as part of the care for childhood obesity as research shows that the current assessment tool needs to be improved, </a:t>
            </a:r>
            <a:r>
              <a:rPr lang="en-US" sz="1100" b="0" i="0" u="none" strike="noStrike" cap="none" dirty="0" err="1">
                <a:solidFill>
                  <a:schemeClr val="dk1"/>
                </a:solidFill>
                <a:effectLst/>
                <a:latin typeface="Calibri"/>
                <a:ea typeface="Calibri"/>
                <a:cs typeface="Calibri"/>
                <a:sym typeface="Calibri"/>
              </a:rPr>
              <a:t>e.g</a:t>
            </a:r>
            <a:r>
              <a:rPr lang="en-US" sz="1100" b="0" i="0" u="none" strike="noStrike" cap="none" dirty="0">
                <a:solidFill>
                  <a:schemeClr val="dk1"/>
                </a:solidFill>
                <a:effectLst/>
                <a:latin typeface="Calibri"/>
                <a:ea typeface="Calibri"/>
                <a:cs typeface="Calibri"/>
                <a:sym typeface="Calibri"/>
              </a:rPr>
              <a:t>:</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assess important factors that play a role in the maintenance of childhood obesity</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make a health care plan for childhood obesity</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With the aim </a:t>
            </a:r>
            <a:r>
              <a:rPr lang="en-US" sz="1100" b="0" i="0" u="sng" strike="noStrike" cap="none" dirty="0">
                <a:solidFill>
                  <a:schemeClr val="dk1"/>
                </a:solidFill>
                <a:effectLst/>
                <a:latin typeface="Calibri"/>
                <a:ea typeface="Calibri"/>
                <a:cs typeface="Calibri"/>
                <a:sym typeface="Calibri"/>
              </a:rPr>
              <a:t>to improve the care for children with obesity!</a:t>
            </a:r>
            <a:br>
              <a:rPr lang="en-US" sz="1100" b="0" i="0" u="sng"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is the final audience that should adopt your results to address this challenge? Do you need partners, such as companies or the media, to reach them?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Coordinating professionals (mostly youth health care professionals) as </a:t>
            </a:r>
            <a:r>
              <a:rPr lang="en-US" sz="1100" b="0" i="0" u="none" strike="noStrike" cap="none" dirty="0" err="1">
                <a:solidFill>
                  <a:schemeClr val="dk1"/>
                </a:solidFill>
                <a:effectLst/>
                <a:latin typeface="Calibri"/>
                <a:ea typeface="Calibri"/>
                <a:cs typeface="Calibri"/>
                <a:sym typeface="Calibri"/>
              </a:rPr>
              <a:t>tey</a:t>
            </a:r>
            <a:r>
              <a:rPr lang="en-US" sz="1100" b="0" i="0" u="none" strike="noStrike" cap="none" dirty="0">
                <a:solidFill>
                  <a:schemeClr val="dk1"/>
                </a:solidFill>
                <a:effectLst/>
                <a:latin typeface="Calibri"/>
                <a:ea typeface="Calibri"/>
                <a:cs typeface="Calibri"/>
                <a:sym typeface="Calibri"/>
              </a:rPr>
              <a:t> are the end-users (these professionals participate in the study, which will make them become more familiar with the solution and be able to easily adopt it and disseminate it to their colleagues).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To reach them,  I need coalition colleagues as they are acting ‘closer to practice’ and spread the knowledge. </a:t>
            </a:r>
            <a:endParaRPr lang="nl-NL" sz="1050" b="0" i="0" u="none" strike="noStrike" cap="none" dirty="0">
              <a:solidFill>
                <a:schemeClr val="dk1"/>
              </a:solidFill>
              <a:effectLst/>
              <a:latin typeface="Calibri"/>
              <a:ea typeface="Calibri"/>
              <a:cs typeface="Calibri"/>
              <a:sym typeface="Calibri"/>
            </a:endParaRPr>
          </a:p>
          <a:p>
            <a:pPr lvl="1"/>
            <a:r>
              <a:rPr lang="nl-NL" sz="1100" b="0" i="0" u="none" strike="noStrike" cap="none" dirty="0">
                <a:solidFill>
                  <a:schemeClr val="dk1"/>
                </a:solidFill>
                <a:effectLst/>
                <a:latin typeface="Calibri"/>
                <a:ea typeface="Calibri"/>
                <a:cs typeface="Calibri"/>
                <a:sym typeface="Calibri"/>
              </a:rPr>
              <a:t>Coalitie Kind naar Gezonder Gewicht (JOGG, Nederlands Jeugdinstituut (NJI), Nederlands Centrum Jeugdgezondheid (NCJ), Vrije Universiteit Amsterdam - Care </a:t>
            </a:r>
            <a:r>
              <a:rPr lang="nl-NL" sz="1100" b="0" i="0" u="none" strike="noStrike" cap="none" dirty="0" err="1">
                <a:solidFill>
                  <a:schemeClr val="dk1"/>
                </a:solidFill>
                <a:effectLst/>
                <a:latin typeface="Calibri"/>
                <a:ea typeface="Calibri"/>
                <a:cs typeface="Calibri"/>
                <a:sym typeface="Calibri"/>
              </a:rPr>
              <a:t>for</a:t>
            </a:r>
            <a:r>
              <a:rPr lang="nl-NL" sz="1100" b="0" i="0" u="none" strike="noStrike" cap="none" dirty="0">
                <a:solidFill>
                  <a:schemeClr val="dk1"/>
                </a:solidFill>
                <a:effectLst/>
                <a:latin typeface="Calibri"/>
                <a:ea typeface="Calibri"/>
                <a:cs typeface="Calibri"/>
                <a:sym typeface="Calibri"/>
              </a:rPr>
              <a:t> </a:t>
            </a:r>
            <a:r>
              <a:rPr lang="nl-NL" sz="1100" b="0" i="0" u="none" strike="noStrike" cap="none" dirty="0" err="1">
                <a:solidFill>
                  <a:schemeClr val="dk1"/>
                </a:solidFill>
                <a:effectLst/>
                <a:latin typeface="Calibri"/>
                <a:ea typeface="Calibri"/>
                <a:cs typeface="Calibri"/>
                <a:sym typeface="Calibri"/>
              </a:rPr>
              <a:t>Obesity</a:t>
            </a:r>
            <a:r>
              <a:rPr lang="nl-NL" sz="1100" b="0" i="0" u="none" strike="noStrike" cap="none" dirty="0">
                <a:solidFill>
                  <a:schemeClr val="dk1"/>
                </a:solidFill>
                <a:effectLst/>
                <a:latin typeface="Calibri"/>
                <a:ea typeface="Calibri"/>
                <a:cs typeface="Calibri"/>
                <a:sym typeface="Calibri"/>
              </a:rPr>
              <a:t> (VU/C4O) en Rijksinstituut voor Volksgezondheid en Milieu (RIVM)</a:t>
            </a:r>
          </a:p>
          <a:p>
            <a:pPr lvl="0"/>
            <a:r>
              <a:rPr lang="en-US" sz="1100" b="0" i="0" u="none" strike="noStrike" cap="none" dirty="0">
                <a:solidFill>
                  <a:schemeClr val="dk1"/>
                </a:solidFill>
                <a:effectLst/>
                <a:latin typeface="Calibri"/>
                <a:ea typeface="Calibri"/>
                <a:cs typeface="Calibri"/>
                <a:sym typeface="Calibri"/>
              </a:rPr>
              <a:t>The knowledge need to be incorporated in the post-academic education for these professionals (coordinated by some of these coalition colleagues).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Educators of the post-academic education (Anja </a:t>
            </a:r>
            <a:r>
              <a:rPr lang="en-US" sz="1100" b="0" i="0" u="none" strike="noStrike" cap="none" dirty="0" err="1">
                <a:solidFill>
                  <a:schemeClr val="dk1"/>
                </a:solidFill>
                <a:effectLst/>
                <a:latin typeface="Calibri"/>
                <a:ea typeface="Calibri"/>
                <a:cs typeface="Calibri"/>
                <a:sym typeface="Calibri"/>
              </a:rPr>
              <a:t>en</a:t>
            </a:r>
            <a:r>
              <a:rPr lang="en-US" sz="1100" b="0" i="0" u="none" strike="noStrike" cap="none" dirty="0">
                <a:solidFill>
                  <a:schemeClr val="dk1"/>
                </a:solidFill>
                <a:effectLst/>
                <a:latin typeface="Calibri"/>
                <a:ea typeface="Calibri"/>
                <a:cs typeface="Calibri"/>
                <a:sym typeface="Calibri"/>
              </a:rPr>
              <a:t> Madeline)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Children and parents as they are the potential audience</a:t>
            </a:r>
            <a:endParaRPr lang="nl-NL" sz="1050" b="0" i="0" u="none" strike="noStrike" cap="none" dirty="0">
              <a:solidFill>
                <a:schemeClr val="dk1"/>
              </a:solidFill>
              <a:effectLst/>
              <a:latin typeface="Calibri"/>
              <a:ea typeface="Calibri"/>
              <a:cs typeface="Calibri"/>
              <a:sym typeface="Calibri"/>
            </a:endParaRPr>
          </a:p>
          <a:p>
            <a:r>
              <a:rPr lang="en-US" sz="1100" b="0" i="0" u="none" strike="noStrike" cap="none" dirty="0">
                <a:solidFill>
                  <a:schemeClr val="dk1"/>
                </a:solidFill>
                <a:effectLst/>
                <a:latin typeface="Calibri"/>
                <a:ea typeface="Calibri"/>
                <a:cs typeface="Calibri"/>
                <a:sym typeface="Calibri"/>
              </a:rPr>
              <a:t>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How will you interact with your audiences and partners?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present the interim results to test ideas that my research team developed in an existing work-session with all the interested 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Professionals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hangingPunct="0"/>
            <a:r>
              <a:rPr lang="nl-NL" sz="1050" b="0" i="0" u="none" strike="noStrike" cap="none" dirty="0">
                <a:solidFill>
                  <a:schemeClr val="dk1"/>
                </a:solidFill>
                <a:effectLst/>
                <a:latin typeface="Calibri"/>
                <a:ea typeface="Calibri"/>
                <a:cs typeface="Calibri"/>
                <a:sym typeface="Calibri"/>
              </a:rPr>
              <a:t> </a:t>
            </a: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2263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What type of results do you expect from your project? Think about conclusions, but consider new methodologies and technologies as well, for example.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 related activities as part of the care for childhood obesity. The assessment tool includes themes that gives insights into the causes of obesity and the factors that maintains obesity, which will provide input for the health care plan.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tips that belong to the use of the assessment (for instance attitude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 of the professional)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instruction (how to use the assessment; e.g. use it as a guidance, not as a checklist)</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provide a recommendation about how to use the assessment tool for children with obesity in combination with other/existing assessment tools in practice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(in the Netherlands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a:t>
            </a:r>
            <a:br>
              <a:rPr lang="en-US" sz="1100" b="0" i="0" u="none"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challenge in society could you address using these results?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Facilitating professionals of 35 municipalities in the Netherlands in performing their work related activities as part of the care for childhood obesity as research shows that the current assessment tool needs to be improved, </a:t>
            </a:r>
            <a:r>
              <a:rPr lang="en-US" sz="1100" b="0" i="0" u="none" strike="noStrike" cap="none" dirty="0" err="1">
                <a:solidFill>
                  <a:schemeClr val="dk1"/>
                </a:solidFill>
                <a:effectLst/>
                <a:latin typeface="Calibri"/>
                <a:ea typeface="Calibri"/>
                <a:cs typeface="Calibri"/>
                <a:sym typeface="Calibri"/>
              </a:rPr>
              <a:t>e.g</a:t>
            </a:r>
            <a:r>
              <a:rPr lang="en-US" sz="1100" b="0" i="0" u="none" strike="noStrike" cap="none" dirty="0">
                <a:solidFill>
                  <a:schemeClr val="dk1"/>
                </a:solidFill>
                <a:effectLst/>
                <a:latin typeface="Calibri"/>
                <a:ea typeface="Calibri"/>
                <a:cs typeface="Calibri"/>
                <a:sym typeface="Calibri"/>
              </a:rPr>
              <a:t>:</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assess important factors that play a role in the maintenance of childhood obesity</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make a health care plan for childhood obesity</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With the aim </a:t>
            </a:r>
            <a:r>
              <a:rPr lang="en-US" sz="1100" b="0" i="0" u="sng" strike="noStrike" cap="none" dirty="0">
                <a:solidFill>
                  <a:schemeClr val="dk1"/>
                </a:solidFill>
                <a:effectLst/>
                <a:latin typeface="Calibri"/>
                <a:ea typeface="Calibri"/>
                <a:cs typeface="Calibri"/>
                <a:sym typeface="Calibri"/>
              </a:rPr>
              <a:t>to improve the care for children with obesity!</a:t>
            </a:r>
            <a:br>
              <a:rPr lang="en-US" sz="1100" b="0" i="0" u="sng"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is the final audience that should adopt your results to address this challenge? Do you need partners, such as companies or the media, to reach them?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Coordinating professionals (mostly youth health care professionals) as </a:t>
            </a:r>
            <a:r>
              <a:rPr lang="en-US" sz="1100" b="0" i="0" u="none" strike="noStrike" cap="none" dirty="0" err="1">
                <a:solidFill>
                  <a:schemeClr val="dk1"/>
                </a:solidFill>
                <a:effectLst/>
                <a:latin typeface="Calibri"/>
                <a:ea typeface="Calibri"/>
                <a:cs typeface="Calibri"/>
                <a:sym typeface="Calibri"/>
              </a:rPr>
              <a:t>tey</a:t>
            </a:r>
            <a:r>
              <a:rPr lang="en-US" sz="1100" b="0" i="0" u="none" strike="noStrike" cap="none" dirty="0">
                <a:solidFill>
                  <a:schemeClr val="dk1"/>
                </a:solidFill>
                <a:effectLst/>
                <a:latin typeface="Calibri"/>
                <a:ea typeface="Calibri"/>
                <a:cs typeface="Calibri"/>
                <a:sym typeface="Calibri"/>
              </a:rPr>
              <a:t> are the end-users (these professionals participate in the study, which will make them become more familiar with the solution and be able to easily adopt it and disseminate it to their colleagues).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To reach them,  I need coalition colleagues as they are acting ‘closer to practice’ and spread the knowledge. </a:t>
            </a:r>
            <a:endParaRPr lang="nl-NL" sz="1050" b="0" i="0" u="none" strike="noStrike" cap="none" dirty="0">
              <a:solidFill>
                <a:schemeClr val="dk1"/>
              </a:solidFill>
              <a:effectLst/>
              <a:latin typeface="Calibri"/>
              <a:ea typeface="Calibri"/>
              <a:cs typeface="Calibri"/>
              <a:sym typeface="Calibri"/>
            </a:endParaRPr>
          </a:p>
          <a:p>
            <a:pPr lvl="1"/>
            <a:r>
              <a:rPr lang="nl-NL" sz="1100" b="0" i="0" u="none" strike="noStrike" cap="none" dirty="0">
                <a:solidFill>
                  <a:schemeClr val="dk1"/>
                </a:solidFill>
                <a:effectLst/>
                <a:latin typeface="Calibri"/>
                <a:ea typeface="Calibri"/>
                <a:cs typeface="Calibri"/>
                <a:sym typeface="Calibri"/>
              </a:rPr>
              <a:t>Coalitie Kind naar Gezonder Gewicht (JOGG, Nederlands Jeugdinstituut (NJI), Nederlands Centrum Jeugdgezondheid (NCJ), Vrije Universiteit Amsterdam - Care </a:t>
            </a:r>
            <a:r>
              <a:rPr lang="nl-NL" sz="1100" b="0" i="0" u="none" strike="noStrike" cap="none" dirty="0" err="1">
                <a:solidFill>
                  <a:schemeClr val="dk1"/>
                </a:solidFill>
                <a:effectLst/>
                <a:latin typeface="Calibri"/>
                <a:ea typeface="Calibri"/>
                <a:cs typeface="Calibri"/>
                <a:sym typeface="Calibri"/>
              </a:rPr>
              <a:t>for</a:t>
            </a:r>
            <a:r>
              <a:rPr lang="nl-NL" sz="1100" b="0" i="0" u="none" strike="noStrike" cap="none" dirty="0">
                <a:solidFill>
                  <a:schemeClr val="dk1"/>
                </a:solidFill>
                <a:effectLst/>
                <a:latin typeface="Calibri"/>
                <a:ea typeface="Calibri"/>
                <a:cs typeface="Calibri"/>
                <a:sym typeface="Calibri"/>
              </a:rPr>
              <a:t> </a:t>
            </a:r>
            <a:r>
              <a:rPr lang="nl-NL" sz="1100" b="0" i="0" u="none" strike="noStrike" cap="none" dirty="0" err="1">
                <a:solidFill>
                  <a:schemeClr val="dk1"/>
                </a:solidFill>
                <a:effectLst/>
                <a:latin typeface="Calibri"/>
                <a:ea typeface="Calibri"/>
                <a:cs typeface="Calibri"/>
                <a:sym typeface="Calibri"/>
              </a:rPr>
              <a:t>Obesity</a:t>
            </a:r>
            <a:r>
              <a:rPr lang="nl-NL" sz="1100" b="0" i="0" u="none" strike="noStrike" cap="none" dirty="0">
                <a:solidFill>
                  <a:schemeClr val="dk1"/>
                </a:solidFill>
                <a:effectLst/>
                <a:latin typeface="Calibri"/>
                <a:ea typeface="Calibri"/>
                <a:cs typeface="Calibri"/>
                <a:sym typeface="Calibri"/>
              </a:rPr>
              <a:t> (VU/C4O) en Rijksinstituut voor Volksgezondheid en Milieu (RIVM)</a:t>
            </a:r>
          </a:p>
          <a:p>
            <a:pPr lvl="0"/>
            <a:r>
              <a:rPr lang="en-US" sz="1100" b="0" i="0" u="none" strike="noStrike" cap="none" dirty="0">
                <a:solidFill>
                  <a:schemeClr val="dk1"/>
                </a:solidFill>
                <a:effectLst/>
                <a:latin typeface="Calibri"/>
                <a:ea typeface="Calibri"/>
                <a:cs typeface="Calibri"/>
                <a:sym typeface="Calibri"/>
              </a:rPr>
              <a:t>The knowledge need to be incorporated in the post-academic education for these professionals (coordinated by some of these coalition colleagues).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Educators of the post-academic education (Anja </a:t>
            </a:r>
            <a:r>
              <a:rPr lang="en-US" sz="1100" b="0" i="0" u="none" strike="noStrike" cap="none" dirty="0" err="1">
                <a:solidFill>
                  <a:schemeClr val="dk1"/>
                </a:solidFill>
                <a:effectLst/>
                <a:latin typeface="Calibri"/>
                <a:ea typeface="Calibri"/>
                <a:cs typeface="Calibri"/>
                <a:sym typeface="Calibri"/>
              </a:rPr>
              <a:t>en</a:t>
            </a:r>
            <a:r>
              <a:rPr lang="en-US" sz="1100" b="0" i="0" u="none" strike="noStrike" cap="none" dirty="0">
                <a:solidFill>
                  <a:schemeClr val="dk1"/>
                </a:solidFill>
                <a:effectLst/>
                <a:latin typeface="Calibri"/>
                <a:ea typeface="Calibri"/>
                <a:cs typeface="Calibri"/>
                <a:sym typeface="Calibri"/>
              </a:rPr>
              <a:t> Madeline)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Children and parents as they are the potential audience</a:t>
            </a:r>
            <a:endParaRPr lang="nl-NL" sz="1050" b="0" i="0" u="none" strike="noStrike" cap="none" dirty="0">
              <a:solidFill>
                <a:schemeClr val="dk1"/>
              </a:solidFill>
              <a:effectLst/>
              <a:latin typeface="Calibri"/>
              <a:ea typeface="Calibri"/>
              <a:cs typeface="Calibri"/>
              <a:sym typeface="Calibri"/>
            </a:endParaRPr>
          </a:p>
          <a:p>
            <a:r>
              <a:rPr lang="en-US" sz="1100" b="0" i="0" u="none" strike="noStrike" cap="none" dirty="0">
                <a:solidFill>
                  <a:schemeClr val="dk1"/>
                </a:solidFill>
                <a:effectLst/>
                <a:latin typeface="Calibri"/>
                <a:ea typeface="Calibri"/>
                <a:cs typeface="Calibri"/>
                <a:sym typeface="Calibri"/>
              </a:rPr>
              <a:t>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How will you interact with your audiences and partners?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present the interim results to test ideas that my research team developed in an existing work-session with all the interested 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Professionals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hangingPunct="0"/>
            <a:r>
              <a:rPr lang="nl-NL" sz="1050" b="0" i="0" u="none" strike="noStrike" cap="none" dirty="0">
                <a:solidFill>
                  <a:schemeClr val="dk1"/>
                </a:solidFill>
                <a:effectLst/>
                <a:latin typeface="Calibri"/>
                <a:ea typeface="Calibri"/>
                <a:cs typeface="Calibri"/>
                <a:sym typeface="Calibri"/>
              </a:rPr>
              <a:t> </a:t>
            </a: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4233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What type of results do you expect from your project? Think about conclusions, but consider new methodologies and technologies as well, for example.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 related activities as part of the care for childhood obesity. The assessment tool includes themes that gives insights into the causes of obesity and the factors that maintains obesity, which will provide input for the health care plan.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tips that belong to the use of the assessment (for instance attitude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 of the professional)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instruction (how to use the assessment; e.g. use it as a guidance, not as a checklist)</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provide a recommendation about how to use the assessment tool for children with obesity in combination with other/existing assessment tools in practice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(in the Netherlands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a:t>
            </a:r>
            <a:br>
              <a:rPr lang="en-US" sz="1100" b="0" i="0" u="none"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challenge in society could you address using these results?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Facilitating professionals of 35 municipalities in the Netherlands in performing their work related activities as part of the care for childhood obesity as research shows that the current assessment tool needs to be improved, </a:t>
            </a:r>
            <a:r>
              <a:rPr lang="en-US" sz="1100" b="0" i="0" u="none" strike="noStrike" cap="none" dirty="0" err="1">
                <a:solidFill>
                  <a:schemeClr val="dk1"/>
                </a:solidFill>
                <a:effectLst/>
                <a:latin typeface="Calibri"/>
                <a:ea typeface="Calibri"/>
                <a:cs typeface="Calibri"/>
                <a:sym typeface="Calibri"/>
              </a:rPr>
              <a:t>e.g</a:t>
            </a:r>
            <a:r>
              <a:rPr lang="en-US" sz="1100" b="0" i="0" u="none" strike="noStrike" cap="none" dirty="0">
                <a:solidFill>
                  <a:schemeClr val="dk1"/>
                </a:solidFill>
                <a:effectLst/>
                <a:latin typeface="Calibri"/>
                <a:ea typeface="Calibri"/>
                <a:cs typeface="Calibri"/>
                <a:sym typeface="Calibri"/>
              </a:rPr>
              <a:t>:</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assess important factors that play a role in the maintenance of childhood obesity</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make a health care plan for childhood obesity</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With the aim </a:t>
            </a:r>
            <a:r>
              <a:rPr lang="en-US" sz="1100" b="0" i="0" u="sng" strike="noStrike" cap="none" dirty="0">
                <a:solidFill>
                  <a:schemeClr val="dk1"/>
                </a:solidFill>
                <a:effectLst/>
                <a:latin typeface="Calibri"/>
                <a:ea typeface="Calibri"/>
                <a:cs typeface="Calibri"/>
                <a:sym typeface="Calibri"/>
              </a:rPr>
              <a:t>to improve the care for children with obesity!</a:t>
            </a:r>
            <a:br>
              <a:rPr lang="en-US" sz="1100" b="0" i="0" u="sng"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is the final audience that should adopt your results to address this challenge? Do you need partners, such as companies or the media, to reach them?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Coordinating professionals (mostly youth health care professionals) as </a:t>
            </a:r>
            <a:r>
              <a:rPr lang="en-US" sz="1100" b="0" i="0" u="none" strike="noStrike" cap="none" dirty="0" err="1">
                <a:solidFill>
                  <a:schemeClr val="dk1"/>
                </a:solidFill>
                <a:effectLst/>
                <a:latin typeface="Calibri"/>
                <a:ea typeface="Calibri"/>
                <a:cs typeface="Calibri"/>
                <a:sym typeface="Calibri"/>
              </a:rPr>
              <a:t>tey</a:t>
            </a:r>
            <a:r>
              <a:rPr lang="en-US" sz="1100" b="0" i="0" u="none" strike="noStrike" cap="none" dirty="0">
                <a:solidFill>
                  <a:schemeClr val="dk1"/>
                </a:solidFill>
                <a:effectLst/>
                <a:latin typeface="Calibri"/>
                <a:ea typeface="Calibri"/>
                <a:cs typeface="Calibri"/>
                <a:sym typeface="Calibri"/>
              </a:rPr>
              <a:t> are the end-users (these professionals participate in the study, which will make them become more familiar with the solution and be able to easily adopt it and disseminate it to their colleagues).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To reach them,  I need coalition colleagues as they are acting ‘closer to practice’ and spread the knowledge. </a:t>
            </a:r>
            <a:endParaRPr lang="nl-NL" sz="1050" b="0" i="0" u="none" strike="noStrike" cap="none" dirty="0">
              <a:solidFill>
                <a:schemeClr val="dk1"/>
              </a:solidFill>
              <a:effectLst/>
              <a:latin typeface="Calibri"/>
              <a:ea typeface="Calibri"/>
              <a:cs typeface="Calibri"/>
              <a:sym typeface="Calibri"/>
            </a:endParaRPr>
          </a:p>
          <a:p>
            <a:pPr lvl="1"/>
            <a:r>
              <a:rPr lang="nl-NL" sz="1100" b="0" i="0" u="none" strike="noStrike" cap="none" dirty="0">
                <a:solidFill>
                  <a:schemeClr val="dk1"/>
                </a:solidFill>
                <a:effectLst/>
                <a:latin typeface="Calibri"/>
                <a:ea typeface="Calibri"/>
                <a:cs typeface="Calibri"/>
                <a:sym typeface="Calibri"/>
              </a:rPr>
              <a:t>Coalitie Kind naar Gezonder Gewicht (JOGG, Nederlands Jeugdinstituut (NJI), Nederlands Centrum Jeugdgezondheid (NCJ), Vrije Universiteit Amsterdam - Care </a:t>
            </a:r>
            <a:r>
              <a:rPr lang="nl-NL" sz="1100" b="0" i="0" u="none" strike="noStrike" cap="none" dirty="0" err="1">
                <a:solidFill>
                  <a:schemeClr val="dk1"/>
                </a:solidFill>
                <a:effectLst/>
                <a:latin typeface="Calibri"/>
                <a:ea typeface="Calibri"/>
                <a:cs typeface="Calibri"/>
                <a:sym typeface="Calibri"/>
              </a:rPr>
              <a:t>for</a:t>
            </a:r>
            <a:r>
              <a:rPr lang="nl-NL" sz="1100" b="0" i="0" u="none" strike="noStrike" cap="none" dirty="0">
                <a:solidFill>
                  <a:schemeClr val="dk1"/>
                </a:solidFill>
                <a:effectLst/>
                <a:latin typeface="Calibri"/>
                <a:ea typeface="Calibri"/>
                <a:cs typeface="Calibri"/>
                <a:sym typeface="Calibri"/>
              </a:rPr>
              <a:t> </a:t>
            </a:r>
            <a:r>
              <a:rPr lang="nl-NL" sz="1100" b="0" i="0" u="none" strike="noStrike" cap="none" dirty="0" err="1">
                <a:solidFill>
                  <a:schemeClr val="dk1"/>
                </a:solidFill>
                <a:effectLst/>
                <a:latin typeface="Calibri"/>
                <a:ea typeface="Calibri"/>
                <a:cs typeface="Calibri"/>
                <a:sym typeface="Calibri"/>
              </a:rPr>
              <a:t>Obesity</a:t>
            </a:r>
            <a:r>
              <a:rPr lang="nl-NL" sz="1100" b="0" i="0" u="none" strike="noStrike" cap="none" dirty="0">
                <a:solidFill>
                  <a:schemeClr val="dk1"/>
                </a:solidFill>
                <a:effectLst/>
                <a:latin typeface="Calibri"/>
                <a:ea typeface="Calibri"/>
                <a:cs typeface="Calibri"/>
                <a:sym typeface="Calibri"/>
              </a:rPr>
              <a:t> (VU/C4O) en Rijksinstituut voor Volksgezondheid en Milieu (RIVM)</a:t>
            </a:r>
          </a:p>
          <a:p>
            <a:pPr lvl="0"/>
            <a:r>
              <a:rPr lang="en-US" sz="1100" b="0" i="0" u="none" strike="noStrike" cap="none" dirty="0">
                <a:solidFill>
                  <a:schemeClr val="dk1"/>
                </a:solidFill>
                <a:effectLst/>
                <a:latin typeface="Calibri"/>
                <a:ea typeface="Calibri"/>
                <a:cs typeface="Calibri"/>
                <a:sym typeface="Calibri"/>
              </a:rPr>
              <a:t>The knowledge need to be incorporated in the post-academic education for these professionals (coordinated by some of these coalition colleagues).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Educators of the post-academic education (Anja </a:t>
            </a:r>
            <a:r>
              <a:rPr lang="en-US" sz="1100" b="0" i="0" u="none" strike="noStrike" cap="none" dirty="0" err="1">
                <a:solidFill>
                  <a:schemeClr val="dk1"/>
                </a:solidFill>
                <a:effectLst/>
                <a:latin typeface="Calibri"/>
                <a:ea typeface="Calibri"/>
                <a:cs typeface="Calibri"/>
                <a:sym typeface="Calibri"/>
              </a:rPr>
              <a:t>en</a:t>
            </a:r>
            <a:r>
              <a:rPr lang="en-US" sz="1100" b="0" i="0" u="none" strike="noStrike" cap="none" dirty="0">
                <a:solidFill>
                  <a:schemeClr val="dk1"/>
                </a:solidFill>
                <a:effectLst/>
                <a:latin typeface="Calibri"/>
                <a:ea typeface="Calibri"/>
                <a:cs typeface="Calibri"/>
                <a:sym typeface="Calibri"/>
              </a:rPr>
              <a:t> Madeline)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Children and parents as they are the potential audience</a:t>
            </a:r>
            <a:endParaRPr lang="nl-NL" sz="1050" b="0" i="0" u="none" strike="noStrike" cap="none" dirty="0">
              <a:solidFill>
                <a:schemeClr val="dk1"/>
              </a:solidFill>
              <a:effectLst/>
              <a:latin typeface="Calibri"/>
              <a:ea typeface="Calibri"/>
              <a:cs typeface="Calibri"/>
              <a:sym typeface="Calibri"/>
            </a:endParaRPr>
          </a:p>
          <a:p>
            <a:r>
              <a:rPr lang="en-US" sz="1100" b="0" i="0" u="none" strike="noStrike" cap="none" dirty="0">
                <a:solidFill>
                  <a:schemeClr val="dk1"/>
                </a:solidFill>
                <a:effectLst/>
                <a:latin typeface="Calibri"/>
                <a:ea typeface="Calibri"/>
                <a:cs typeface="Calibri"/>
                <a:sym typeface="Calibri"/>
              </a:rPr>
              <a:t>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How will you interact with your audiences and partners?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present the interim results to test ideas that my research team developed in an existing work-session with all the interested 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Professionals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hangingPunct="0"/>
            <a:r>
              <a:rPr lang="nl-NL" sz="1050" b="0" i="0" u="none" strike="noStrike" cap="none" dirty="0">
                <a:solidFill>
                  <a:schemeClr val="dk1"/>
                </a:solidFill>
                <a:effectLst/>
                <a:latin typeface="Calibri"/>
                <a:ea typeface="Calibri"/>
                <a:cs typeface="Calibri"/>
                <a:sym typeface="Calibri"/>
              </a:rPr>
              <a:t> </a:t>
            </a: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215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What type of results do you expect from your project? Think about conclusions, but consider new methodologies and technologies as well, for example.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 related activities as part of the care for childhood obesity. The assessment tool includes themes that gives insights into the causes of obesity and the factors that maintains obesity, which will provide input for the health care plan.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tips that belong to the use of the assessment (for instance attitude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 of the professional)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instruction (how to use the assessment; e.g. use it as a guidance, not as a checklist)</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I will provide a recommendation about how to use the assessment tool for children with obesity in combination with other/existing assessment tools in practice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(in the Netherlands </a:t>
            </a:r>
            <a:r>
              <a:rPr lang="nl-NL" sz="700" b="0" i="0" u="none" strike="noStrike" cap="none" dirty="0">
                <a:solidFill>
                  <a:schemeClr val="dk1"/>
                </a:solidFill>
                <a:effectLst/>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Calibri"/>
              </a:rPr>
              <a:t>)</a:t>
            </a:r>
            <a:br>
              <a:rPr lang="en-US" sz="1100" b="0" i="0" u="none"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challenge in society could you address using these results?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Facilitating professionals of 35 municipalities in the Netherlands in performing their work related activities as part of the care for childhood obesity as research shows that the current assessment tool needs to be improved, </a:t>
            </a:r>
            <a:r>
              <a:rPr lang="en-US" sz="1100" b="0" i="0" u="none" strike="noStrike" cap="none" dirty="0" err="1">
                <a:solidFill>
                  <a:schemeClr val="dk1"/>
                </a:solidFill>
                <a:effectLst/>
                <a:latin typeface="Calibri"/>
                <a:ea typeface="Calibri"/>
                <a:cs typeface="Calibri"/>
                <a:sym typeface="Calibri"/>
              </a:rPr>
              <a:t>e.g</a:t>
            </a:r>
            <a:r>
              <a:rPr lang="en-US" sz="1100" b="0" i="0" u="none" strike="noStrike" cap="none" dirty="0">
                <a:solidFill>
                  <a:schemeClr val="dk1"/>
                </a:solidFill>
                <a:effectLst/>
                <a:latin typeface="Calibri"/>
                <a:ea typeface="Calibri"/>
                <a:cs typeface="Calibri"/>
                <a:sym typeface="Calibri"/>
              </a:rPr>
              <a:t>:</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assess important factors that play a role in the maintenance of childhood obesity</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How to make a health care plan for childhood obesity</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With the aim </a:t>
            </a:r>
            <a:r>
              <a:rPr lang="en-US" sz="1100" b="0" i="0" u="sng" strike="noStrike" cap="none" dirty="0">
                <a:solidFill>
                  <a:schemeClr val="dk1"/>
                </a:solidFill>
                <a:effectLst/>
                <a:latin typeface="Calibri"/>
                <a:ea typeface="Calibri"/>
                <a:cs typeface="Calibri"/>
                <a:sym typeface="Calibri"/>
              </a:rPr>
              <a:t>to improve the care for children with obesity!</a:t>
            </a:r>
            <a:br>
              <a:rPr lang="en-US" sz="1100" b="0" i="0" u="sng" strike="noStrike" cap="none" dirty="0">
                <a:solidFill>
                  <a:schemeClr val="dk1"/>
                </a:solidFill>
                <a:effectLst/>
                <a:latin typeface="Calibri"/>
                <a:ea typeface="Calibri"/>
                <a:cs typeface="Calibri"/>
                <a:sym typeface="Calibri"/>
              </a:rPr>
            </a:b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What is the final audience that should adopt your results to address this challenge? Do you need partners, such as companies or the media, to reach them?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Coordinating professionals (mostly youth health care professionals) as </a:t>
            </a:r>
            <a:r>
              <a:rPr lang="en-US" sz="1100" b="0" i="0" u="none" strike="noStrike" cap="none" dirty="0" err="1">
                <a:solidFill>
                  <a:schemeClr val="dk1"/>
                </a:solidFill>
                <a:effectLst/>
                <a:latin typeface="Calibri"/>
                <a:ea typeface="Calibri"/>
                <a:cs typeface="Calibri"/>
                <a:sym typeface="Calibri"/>
              </a:rPr>
              <a:t>tey</a:t>
            </a:r>
            <a:r>
              <a:rPr lang="en-US" sz="1100" b="0" i="0" u="none" strike="noStrike" cap="none" dirty="0">
                <a:solidFill>
                  <a:schemeClr val="dk1"/>
                </a:solidFill>
                <a:effectLst/>
                <a:latin typeface="Calibri"/>
                <a:ea typeface="Calibri"/>
                <a:cs typeface="Calibri"/>
                <a:sym typeface="Calibri"/>
              </a:rPr>
              <a:t> are the end-users (these professionals participate in the study, which will make them become more familiar with the solution and be able to easily adopt it and disseminate it to their colleagues).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To reach them,  I need coalition colleagues as they are acting ‘closer to practice’ and spread the knowledge. </a:t>
            </a:r>
            <a:endParaRPr lang="nl-NL" sz="1050" b="0" i="0" u="none" strike="noStrike" cap="none" dirty="0">
              <a:solidFill>
                <a:schemeClr val="dk1"/>
              </a:solidFill>
              <a:effectLst/>
              <a:latin typeface="Calibri"/>
              <a:ea typeface="Calibri"/>
              <a:cs typeface="Calibri"/>
              <a:sym typeface="Calibri"/>
            </a:endParaRPr>
          </a:p>
          <a:p>
            <a:pPr lvl="1"/>
            <a:r>
              <a:rPr lang="nl-NL" sz="1100" b="0" i="0" u="none" strike="noStrike" cap="none" dirty="0">
                <a:solidFill>
                  <a:schemeClr val="dk1"/>
                </a:solidFill>
                <a:effectLst/>
                <a:latin typeface="Calibri"/>
                <a:ea typeface="Calibri"/>
                <a:cs typeface="Calibri"/>
                <a:sym typeface="Calibri"/>
              </a:rPr>
              <a:t>Coalitie Kind naar Gezonder Gewicht (JOGG, Nederlands Jeugdinstituut (NJI), Nederlands Centrum Jeugdgezondheid (NCJ), Vrije Universiteit Amsterdam - Care </a:t>
            </a:r>
            <a:r>
              <a:rPr lang="nl-NL" sz="1100" b="0" i="0" u="none" strike="noStrike" cap="none" dirty="0" err="1">
                <a:solidFill>
                  <a:schemeClr val="dk1"/>
                </a:solidFill>
                <a:effectLst/>
                <a:latin typeface="Calibri"/>
                <a:ea typeface="Calibri"/>
                <a:cs typeface="Calibri"/>
                <a:sym typeface="Calibri"/>
              </a:rPr>
              <a:t>for</a:t>
            </a:r>
            <a:r>
              <a:rPr lang="nl-NL" sz="1100" b="0" i="0" u="none" strike="noStrike" cap="none" dirty="0">
                <a:solidFill>
                  <a:schemeClr val="dk1"/>
                </a:solidFill>
                <a:effectLst/>
                <a:latin typeface="Calibri"/>
                <a:ea typeface="Calibri"/>
                <a:cs typeface="Calibri"/>
                <a:sym typeface="Calibri"/>
              </a:rPr>
              <a:t> </a:t>
            </a:r>
            <a:r>
              <a:rPr lang="nl-NL" sz="1100" b="0" i="0" u="none" strike="noStrike" cap="none" dirty="0" err="1">
                <a:solidFill>
                  <a:schemeClr val="dk1"/>
                </a:solidFill>
                <a:effectLst/>
                <a:latin typeface="Calibri"/>
                <a:ea typeface="Calibri"/>
                <a:cs typeface="Calibri"/>
                <a:sym typeface="Calibri"/>
              </a:rPr>
              <a:t>Obesity</a:t>
            </a:r>
            <a:r>
              <a:rPr lang="nl-NL" sz="1100" b="0" i="0" u="none" strike="noStrike" cap="none" dirty="0">
                <a:solidFill>
                  <a:schemeClr val="dk1"/>
                </a:solidFill>
                <a:effectLst/>
                <a:latin typeface="Calibri"/>
                <a:ea typeface="Calibri"/>
                <a:cs typeface="Calibri"/>
                <a:sym typeface="Calibri"/>
              </a:rPr>
              <a:t> (VU/C4O) en Rijksinstituut voor Volksgezondheid en Milieu (RIVM)</a:t>
            </a:r>
          </a:p>
          <a:p>
            <a:pPr lvl="0"/>
            <a:r>
              <a:rPr lang="en-US" sz="1100" b="0" i="0" u="none" strike="noStrike" cap="none" dirty="0">
                <a:solidFill>
                  <a:schemeClr val="dk1"/>
                </a:solidFill>
                <a:effectLst/>
                <a:latin typeface="Calibri"/>
                <a:ea typeface="Calibri"/>
                <a:cs typeface="Calibri"/>
                <a:sym typeface="Calibri"/>
              </a:rPr>
              <a:t>The knowledge need to be incorporated in the post-academic education for these professionals (coordinated by some of these coalition colleagues).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Educators of the post-academic education (Anja </a:t>
            </a:r>
            <a:r>
              <a:rPr lang="en-US" sz="1100" b="0" i="0" u="none" strike="noStrike" cap="none" dirty="0" err="1">
                <a:solidFill>
                  <a:schemeClr val="dk1"/>
                </a:solidFill>
                <a:effectLst/>
                <a:latin typeface="Calibri"/>
                <a:ea typeface="Calibri"/>
                <a:cs typeface="Calibri"/>
                <a:sym typeface="Calibri"/>
              </a:rPr>
              <a:t>en</a:t>
            </a:r>
            <a:r>
              <a:rPr lang="en-US" sz="1100" b="0" i="0" u="none" strike="noStrike" cap="none" dirty="0">
                <a:solidFill>
                  <a:schemeClr val="dk1"/>
                </a:solidFill>
                <a:effectLst/>
                <a:latin typeface="Calibri"/>
                <a:ea typeface="Calibri"/>
                <a:cs typeface="Calibri"/>
                <a:sym typeface="Calibri"/>
              </a:rPr>
              <a:t> Madeline)</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Children and parents as they are the potential audience</a:t>
            </a:r>
            <a:endParaRPr lang="nl-NL" sz="1050" b="0" i="0" u="none" strike="noStrike" cap="none" dirty="0">
              <a:solidFill>
                <a:schemeClr val="dk1"/>
              </a:solidFill>
              <a:effectLst/>
              <a:latin typeface="Calibri"/>
              <a:ea typeface="Calibri"/>
              <a:cs typeface="Calibri"/>
              <a:sym typeface="Calibri"/>
            </a:endParaRPr>
          </a:p>
          <a:p>
            <a:r>
              <a:rPr lang="en-US" sz="1100" b="0" i="0" u="none" strike="noStrike" cap="none" dirty="0">
                <a:solidFill>
                  <a:schemeClr val="dk1"/>
                </a:solidFill>
                <a:effectLst/>
                <a:latin typeface="Calibri"/>
                <a:ea typeface="Calibri"/>
                <a:cs typeface="Calibri"/>
                <a:sym typeface="Calibri"/>
              </a:rPr>
              <a:t>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How will you interact with your audiences and partners?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present the interim results to test ideas that my research team developed in an existing work-session with all the interested coalition colleagues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lvl="0"/>
            <a:r>
              <a:rPr lang="en-US" sz="1100" b="0" i="0" u="none" strike="noStrike" cap="none" dirty="0">
                <a:solidFill>
                  <a:schemeClr val="dk1"/>
                </a:solidFill>
                <a:effectLst/>
                <a:latin typeface="Calibri"/>
                <a:ea typeface="Calibri"/>
                <a:cs typeface="Calibri"/>
                <a:sym typeface="Calibri"/>
              </a:rPr>
              <a:t>Professionals</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an academic article (English) of the study findings that will be published in an international academic journal. </a:t>
            </a:r>
            <a:endParaRPr lang="nl-NL" sz="1050" b="0" i="0" u="none" strike="noStrike" cap="none" dirty="0">
              <a:solidFill>
                <a:schemeClr val="dk1"/>
              </a:solidFill>
              <a:effectLst/>
              <a:latin typeface="Calibri"/>
              <a:ea typeface="Calibri"/>
              <a:cs typeface="Calibri"/>
              <a:sym typeface="Calibri"/>
            </a:endParaRPr>
          </a:p>
          <a:p>
            <a:pPr lvl="1"/>
            <a:r>
              <a:rPr lang="en-US" sz="1100" b="0" i="0" u="none" strike="noStrike" cap="none" dirty="0">
                <a:solidFill>
                  <a:schemeClr val="dk1"/>
                </a:solidFill>
                <a:effectLst/>
                <a:latin typeface="Calibri"/>
                <a:ea typeface="Calibri"/>
                <a:cs typeface="Calibri"/>
                <a:sym typeface="Calibri"/>
              </a:rPr>
              <a:t>I will provide a Dutch summary of the study findings that will be disseminated published on the website of the coalition. </a:t>
            </a:r>
            <a:endParaRPr lang="nl-NL" sz="1050" b="0" i="0" u="none" strike="noStrike" cap="none" dirty="0">
              <a:solidFill>
                <a:schemeClr val="dk1"/>
              </a:solidFill>
              <a:effectLst/>
              <a:latin typeface="Calibri"/>
              <a:ea typeface="Calibri"/>
              <a:cs typeface="Calibri"/>
              <a:sym typeface="Calibri"/>
            </a:endParaRPr>
          </a:p>
          <a:p>
            <a:pPr hangingPunct="0"/>
            <a:r>
              <a:rPr lang="nl-NL" sz="1050" b="0" i="0" u="none" strike="noStrike" cap="none" dirty="0">
                <a:solidFill>
                  <a:schemeClr val="dk1"/>
                </a:solidFill>
                <a:effectLst/>
                <a:latin typeface="Calibri"/>
                <a:ea typeface="Calibri"/>
                <a:cs typeface="Calibri"/>
                <a:sym typeface="Calibri"/>
              </a:rPr>
              <a:t> </a:t>
            </a: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3295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9b1f568991_0_5:notes"/>
          <p:cNvSpPr txBox="1">
            <a:spLocks noGrp="1"/>
          </p:cNvSpPr>
          <p:nvPr>
            <p:ph type="body" idx="1"/>
          </p:nvPr>
        </p:nvSpPr>
        <p:spPr>
          <a:xfrm>
            <a:off x="680879" y="4721940"/>
            <a:ext cx="5447100" cy="4473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9b1f568991_0_5: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8: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8: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9: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342900" indent="-342900">
              <a:lnSpc>
                <a:spcPct val="150000"/>
              </a:lnSpc>
              <a:buFont typeface="+mj-lt"/>
              <a:buAutoNum type="arabicPeriod"/>
            </a:pPr>
            <a:r>
              <a:rPr lang="en-GB" sz="1100" spc="-1" dirty="0">
                <a:solidFill>
                  <a:srgbClr val="000000"/>
                </a:solidFill>
                <a:latin typeface="Arial"/>
              </a:rPr>
              <a:t>Before contacting any impact support, you should reflect first in which domain your skills are least developed. For example, if you are very good in presenting and networking with others, but not so good in writing, then you should think about </a:t>
            </a:r>
            <a:r>
              <a:rPr lang="en-GB" sz="1100" spc="-1" dirty="0" err="1">
                <a:solidFill>
                  <a:srgbClr val="000000"/>
                </a:solidFill>
                <a:latin typeface="Arial"/>
              </a:rPr>
              <a:t>visting</a:t>
            </a:r>
            <a:r>
              <a:rPr lang="en-GB" sz="1100" spc="-1" dirty="0">
                <a:solidFill>
                  <a:srgbClr val="000000"/>
                </a:solidFill>
                <a:latin typeface="Arial"/>
              </a:rPr>
              <a:t> an academic writing course first.</a:t>
            </a:r>
          </a:p>
          <a:p>
            <a:pPr marL="342900" indent="-342900">
              <a:lnSpc>
                <a:spcPct val="150000"/>
              </a:lnSpc>
              <a:buFont typeface="+mj-lt"/>
              <a:buAutoNum type="arabicPeriod"/>
            </a:pPr>
            <a:r>
              <a:rPr lang="en-GB" sz="1100" spc="-1" dirty="0">
                <a:solidFill>
                  <a:srgbClr val="000000"/>
                </a:solidFill>
                <a:latin typeface="Arial"/>
              </a:rPr>
              <a:t>When preparing a meeting with a support officer, break down your research into the easiest explanation possible. The officer is most likely not familiar with your research field, so it is important to explain your research to him/her in a clear manner. This will make it easier for him/her, to think about the possible impact.</a:t>
            </a:r>
          </a:p>
          <a:p>
            <a:pPr marL="342900" indent="-342900">
              <a:lnSpc>
                <a:spcPct val="150000"/>
              </a:lnSpc>
              <a:buFont typeface="+mj-lt"/>
              <a:buAutoNum type="arabicPeriod"/>
            </a:pPr>
            <a:r>
              <a:rPr lang="en-GB" sz="1100" spc="-1" dirty="0">
                <a:solidFill>
                  <a:srgbClr val="000000"/>
                </a:solidFill>
                <a:latin typeface="Arial"/>
              </a:rPr>
              <a:t>Before the meeting with a support officer, write down all domains in which you need support, but also prioritize them, so that if there is not enough time to discuss everything, you make sure that you covered the most important aspects for which you need support.</a:t>
            </a:r>
          </a:p>
          <a:p>
            <a:pPr marL="0" lvl="0" indent="0" algn="l" rtl="0">
              <a:spcBef>
                <a:spcPts val="0"/>
              </a:spcBef>
              <a:spcAft>
                <a:spcPts val="0"/>
              </a:spcAft>
              <a:buNone/>
            </a:pPr>
            <a:endParaRPr dirty="0"/>
          </a:p>
        </p:txBody>
      </p:sp>
      <p:sp>
        <p:nvSpPr>
          <p:cNvPr id="333" name="Google Shape;333;p9: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9b1f568991_0_0:notes"/>
          <p:cNvSpPr txBox="1">
            <a:spLocks noGrp="1"/>
          </p:cNvSpPr>
          <p:nvPr>
            <p:ph type="body" idx="1"/>
          </p:nvPr>
        </p:nvSpPr>
        <p:spPr>
          <a:xfrm>
            <a:off x="680879" y="4721940"/>
            <a:ext cx="5447100" cy="4473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9b1f568991_0_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9b1f568991_0_12:notes"/>
          <p:cNvSpPr txBox="1">
            <a:spLocks noGrp="1"/>
          </p:cNvSpPr>
          <p:nvPr>
            <p:ph type="body" idx="1"/>
          </p:nvPr>
        </p:nvSpPr>
        <p:spPr>
          <a:xfrm>
            <a:off x="680879" y="4721940"/>
            <a:ext cx="5447100" cy="4473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9b1f568991_0_12: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0: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6"/>
        <p:cNvGrpSpPr/>
        <p:nvPr/>
      </p:nvGrpSpPr>
      <p:grpSpPr>
        <a:xfrm>
          <a:off x="0" y="0"/>
          <a:ext cx="0" cy="0"/>
          <a:chOff x="0" y="0"/>
          <a:chExt cx="0" cy="0"/>
        </a:xfrm>
      </p:grpSpPr>
      <p:sp>
        <p:nvSpPr>
          <p:cNvPr id="17" name="Google Shape;17;p25"/>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Divider_1">
  <p:cSld name="Section Divider_1">
    <p:bg>
      <p:bgPr>
        <a:solidFill>
          <a:schemeClr val="lt1"/>
        </a:solidFill>
        <a:effectLst/>
      </p:bgPr>
    </p:bg>
    <p:spTree>
      <p:nvGrpSpPr>
        <p:cNvPr id="1" name="Shape 18"/>
        <p:cNvGrpSpPr/>
        <p:nvPr/>
      </p:nvGrpSpPr>
      <p:grpSpPr>
        <a:xfrm>
          <a:off x="0" y="0"/>
          <a:ext cx="0" cy="0"/>
          <a:chOff x="0" y="0"/>
          <a:chExt cx="0" cy="0"/>
        </a:xfrm>
      </p:grpSpPr>
      <p:sp>
        <p:nvSpPr>
          <p:cNvPr id="19" name="Google Shape;19;p26"/>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4"/>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 name="Google Shape;20;p26"/>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1" name="Google Shape;21;p26"/>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2" name="Google Shape;22;p26"/>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atement/quotes">
  <p:cSld name="Statement/quotes">
    <p:bg>
      <p:bgPr>
        <a:solidFill>
          <a:schemeClr val="lt1"/>
        </a:solidFill>
        <a:effectLst/>
      </p:bgPr>
    </p:bg>
    <p:spTree>
      <p:nvGrpSpPr>
        <p:cNvPr id="1" name="Shape 23"/>
        <p:cNvGrpSpPr/>
        <p:nvPr/>
      </p:nvGrpSpPr>
      <p:grpSpPr>
        <a:xfrm>
          <a:off x="0" y="0"/>
          <a:ext cx="0" cy="0"/>
          <a:chOff x="0" y="0"/>
          <a:chExt cx="0" cy="0"/>
        </a:xfrm>
      </p:grpSpPr>
      <p:sp>
        <p:nvSpPr>
          <p:cNvPr id="24" name="Google Shape;24;p27"/>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lt2"/>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 name="Google Shape;25;p27"/>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6" name="Google Shape;26;p27"/>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7" name="Google Shape;27;p27"/>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Divider_2">
  <p:cSld name="Section Divider_2">
    <p:bg>
      <p:bgPr>
        <a:solidFill>
          <a:schemeClr val="lt1"/>
        </a:solidFill>
        <a:effectLst/>
      </p:bgPr>
    </p:bg>
    <p:spTree>
      <p:nvGrpSpPr>
        <p:cNvPr id="1" name="Shape 28"/>
        <p:cNvGrpSpPr/>
        <p:nvPr/>
      </p:nvGrpSpPr>
      <p:grpSpPr>
        <a:xfrm>
          <a:off x="0" y="0"/>
          <a:ext cx="0" cy="0"/>
          <a:chOff x="0" y="0"/>
          <a:chExt cx="0" cy="0"/>
        </a:xfrm>
      </p:grpSpPr>
      <p:sp>
        <p:nvSpPr>
          <p:cNvPr id="29" name="Google Shape;29;p2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F58220"/>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 name="Google Shape;30;p28"/>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31" name="Google Shape;31;p2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32" name="Google Shape;32;p28"/>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33"/>
        <p:cNvGrpSpPr/>
        <p:nvPr/>
      </p:nvGrpSpPr>
      <p:grpSpPr>
        <a:xfrm>
          <a:off x="0" y="0"/>
          <a:ext cx="0" cy="0"/>
          <a:chOff x="0" y="0"/>
          <a:chExt cx="0" cy="0"/>
        </a:xfrm>
      </p:grpSpPr>
      <p:sp>
        <p:nvSpPr>
          <p:cNvPr id="34" name="Google Shape;34;p29"/>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35" name="Google Shape;35;p29"/>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Divider_3">
  <p:cSld name="Section Divider_3">
    <p:bg>
      <p:bgPr>
        <a:solidFill>
          <a:schemeClr val="lt1"/>
        </a:solidFill>
        <a:effectLst/>
      </p:bgPr>
    </p:bg>
    <p:spTree>
      <p:nvGrpSpPr>
        <p:cNvPr id="1" name="Shape 36"/>
        <p:cNvGrpSpPr/>
        <p:nvPr/>
      </p:nvGrpSpPr>
      <p:grpSpPr>
        <a:xfrm>
          <a:off x="0" y="0"/>
          <a:ext cx="0" cy="0"/>
          <a:chOff x="0" y="0"/>
          <a:chExt cx="0" cy="0"/>
        </a:xfrm>
      </p:grpSpPr>
      <p:sp>
        <p:nvSpPr>
          <p:cNvPr id="37" name="Google Shape;37;p30"/>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C4D82E"/>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 name="Google Shape;38;p30"/>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39" name="Google Shape;39;p3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40" name="Google Shape;40;p30"/>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 Page_1">
  <p:cSld name="Back Page_1">
    <p:bg>
      <p:bgPr>
        <a:solidFill>
          <a:schemeClr val="lt1"/>
        </a:solidFill>
        <a:effectLst/>
      </p:bgPr>
    </p:bg>
    <p:spTree>
      <p:nvGrpSpPr>
        <p:cNvPr id="1" name="Shape 41"/>
        <p:cNvGrpSpPr/>
        <p:nvPr/>
      </p:nvGrpSpPr>
      <p:grpSpPr>
        <a:xfrm>
          <a:off x="0" y="0"/>
          <a:ext cx="0" cy="0"/>
          <a:chOff x="0" y="0"/>
          <a:chExt cx="0" cy="0"/>
        </a:xfrm>
      </p:grpSpPr>
      <p:sp>
        <p:nvSpPr>
          <p:cNvPr id="42" name="Google Shape;42;p31"/>
          <p:cNvSpPr/>
          <p:nvPr/>
        </p:nvSpPr>
        <p:spPr>
          <a:xfrm>
            <a:off x="534600" y="-1"/>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 name="Google Shape;43;p31"/>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45" name="Google Shape;45;p31"/>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46" name="Google Shape;46;p31"/>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7" name="Google Shape;47;p31"/>
          <p:cNvPicPr preferRelativeResize="0"/>
          <p:nvPr/>
        </p:nvPicPr>
        <p:blipFill rotWithShape="1">
          <a:blip r:embed="rId2">
            <a:alphaModFix/>
          </a:blip>
          <a:srcRect/>
          <a:stretch/>
        </p:blipFill>
        <p:spPr>
          <a:xfrm>
            <a:off x="6230482" y="6037650"/>
            <a:ext cx="3170060" cy="306000"/>
          </a:xfrm>
          <a:prstGeom prst="rect">
            <a:avLst/>
          </a:prstGeom>
          <a:noFill/>
          <a:ln>
            <a:noFill/>
          </a:ln>
        </p:spPr>
      </p:pic>
      <p:cxnSp>
        <p:nvCxnSpPr>
          <p:cNvPr id="48" name="Google Shape;48;p31"/>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49" name="Google Shape;49;p31"/>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50" name="Google Shape;50;p31"/>
          <p:cNvPicPr preferRelativeResize="0"/>
          <p:nvPr/>
        </p:nvPicPr>
        <p:blipFill rotWithShape="1">
          <a:blip r:embed="rId3">
            <a:alphaModFix/>
          </a:blip>
          <a:srcRect/>
          <a:stretch/>
        </p:blipFill>
        <p:spPr>
          <a:xfrm>
            <a:off x="6047471" y="1795225"/>
            <a:ext cx="1176528" cy="772534"/>
          </a:xfrm>
          <a:prstGeom prst="rect">
            <a:avLst/>
          </a:prstGeom>
          <a:noFill/>
          <a:ln>
            <a:noFill/>
          </a:ln>
        </p:spPr>
      </p:pic>
      <p:sp>
        <p:nvSpPr>
          <p:cNvPr id="51" name="Google Shape;51;p31"/>
          <p:cNvSpPr txBox="1"/>
          <p:nvPr/>
        </p:nvSpPr>
        <p:spPr>
          <a:xfrm>
            <a:off x="7241474" y="1722408"/>
            <a:ext cx="2159068" cy="2134806"/>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Antarctica meltdown could </a:t>
            </a:r>
            <a:br>
              <a:rPr lang="en-US" sz="1000" b="1">
                <a:solidFill>
                  <a:schemeClr val="lt1"/>
                </a:solidFill>
                <a:latin typeface="Calibri"/>
                <a:ea typeface="Calibri"/>
                <a:cs typeface="Calibri"/>
                <a:sym typeface="Calibri"/>
              </a:rPr>
            </a:br>
            <a:r>
              <a:rPr lang="en-US" sz="1000" b="1">
                <a:solidFill>
                  <a:schemeClr val="lt1"/>
                </a:solidFill>
                <a:latin typeface="Calibri"/>
                <a:ea typeface="Calibri"/>
                <a:cs typeface="Calibri"/>
                <a:sym typeface="Calibri"/>
              </a:rPr>
              <a:t>double sea level rise</a:t>
            </a:r>
            <a:endParaRPr sz="800" b="1">
              <a:solidFill>
                <a:schemeClr val="lt1"/>
              </a:solidFill>
              <a:latin typeface="Calibri"/>
              <a:ea typeface="Calibri"/>
              <a:cs typeface="Calibri"/>
              <a:sym typeface="Calibri"/>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Researchers at Pennsylvania State University have been considering how quickly a glacial ice melt in Antarctica would raise sea levels. By updating models with new discoveries and comparing them with past sea-level rise events they predict that a melting Antarctica could raise oceans by more than 3 feet by the end of the century if greenhouse gas emissions continued unabated, roughly doubling previous total sea-level rise estimates. Rising seas could put many of the world’s coastlines underwater or at risk of flooding and storm surges.</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8E217151-FD56-42B8-AE38-BBBA60AC156D}"/>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F5CBAF7D-5D0E-48CE-8BCC-EEC9724CBE3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 Page_6">
  <p:cSld name="Back Page_6">
    <p:bg>
      <p:bgPr>
        <a:solidFill>
          <a:schemeClr val="lt1"/>
        </a:solidFill>
        <a:effectLst/>
      </p:bgPr>
    </p:bg>
    <p:spTree>
      <p:nvGrpSpPr>
        <p:cNvPr id="1" name="Shape 119"/>
        <p:cNvGrpSpPr/>
        <p:nvPr/>
      </p:nvGrpSpPr>
      <p:grpSpPr>
        <a:xfrm>
          <a:off x="0" y="0"/>
          <a:ext cx="0" cy="0"/>
          <a:chOff x="0" y="0"/>
          <a:chExt cx="0" cy="0"/>
        </a:xfrm>
      </p:grpSpPr>
      <p:sp>
        <p:nvSpPr>
          <p:cNvPr id="120" name="Google Shape;120;p3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1" name="Google Shape;121;p38"/>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3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23" name="Google Shape;123;p38"/>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24" name="Google Shape;124;p38"/>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25" name="Google Shape;125;p38"/>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26" name="Google Shape;126;p38"/>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27" name="Google Shape;127;p38"/>
          <p:cNvPicPr preferRelativeResize="0"/>
          <p:nvPr/>
        </p:nvPicPr>
        <p:blipFill rotWithShape="1">
          <a:blip r:embed="rId2">
            <a:alphaModFix/>
          </a:blip>
          <a:srcRect l="5269" t="6276" r="3049" b="2041"/>
          <a:stretch/>
        </p:blipFill>
        <p:spPr>
          <a:xfrm>
            <a:off x="6051703" y="1795225"/>
            <a:ext cx="776243" cy="2031974"/>
          </a:xfrm>
          <a:prstGeom prst="rect">
            <a:avLst/>
          </a:prstGeom>
          <a:noFill/>
          <a:ln>
            <a:noFill/>
          </a:ln>
        </p:spPr>
      </p:pic>
      <p:pic>
        <p:nvPicPr>
          <p:cNvPr id="128" name="Google Shape;128;p38"/>
          <p:cNvPicPr preferRelativeResize="0"/>
          <p:nvPr/>
        </p:nvPicPr>
        <p:blipFill rotWithShape="1">
          <a:blip r:embed="rId3">
            <a:alphaModFix/>
          </a:blip>
          <a:srcRect/>
          <a:stretch/>
        </p:blipFill>
        <p:spPr>
          <a:xfrm>
            <a:off x="6230482" y="6037650"/>
            <a:ext cx="3170060" cy="306000"/>
          </a:xfrm>
          <a:prstGeom prst="rect">
            <a:avLst/>
          </a:prstGeom>
          <a:noFill/>
          <a:ln>
            <a:noFill/>
          </a:ln>
        </p:spPr>
      </p:pic>
      <p:sp>
        <p:nvSpPr>
          <p:cNvPr id="129" name="Google Shape;129;p38"/>
          <p:cNvSpPr txBox="1"/>
          <p:nvPr/>
        </p:nvSpPr>
        <p:spPr>
          <a:xfrm>
            <a:off x="6841187" y="1722408"/>
            <a:ext cx="2569077" cy="1980918"/>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Marie Curie (1867–1934)</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In a scientific world still dominated by men, Marie Curie shone not only as an extraordinary pioneer in the field of radioactivity, but also as a trailblazing female scientist. A French-Polish chemist and physicist, Curie discovered two new elements, polonium and radium, and revolutionised our understanding of radioactivity, the process by which unstable atoms decay by emitting energy in the form of radiation. The first person of either gender to win or share two Nobel Prizes, Curie is one of the most renowned scientists of a generation, whose influences can be seen throughout many areas of modern science, from particle physics to medicine. </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E40A1720-8A87-453D-938F-215E0EEC11CB}"/>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EE7306F9-E71C-4521-8A2D-666A4628ECD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 Page_8">
  <p:cSld name="Back Page_8">
    <p:bg>
      <p:bgPr>
        <a:solidFill>
          <a:schemeClr val="lt1"/>
        </a:solidFill>
        <a:effectLst/>
      </p:bgPr>
    </p:bg>
    <p:spTree>
      <p:nvGrpSpPr>
        <p:cNvPr id="1" name="Shape 130"/>
        <p:cNvGrpSpPr/>
        <p:nvPr/>
      </p:nvGrpSpPr>
      <p:grpSpPr>
        <a:xfrm>
          <a:off x="0" y="0"/>
          <a:ext cx="0" cy="0"/>
          <a:chOff x="0" y="0"/>
          <a:chExt cx="0" cy="0"/>
        </a:xfrm>
      </p:grpSpPr>
      <p:sp>
        <p:nvSpPr>
          <p:cNvPr id="131" name="Google Shape;131;p39"/>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2" name="Google Shape;132;p39"/>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9"/>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34" name="Google Shape;134;p39"/>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35" name="Google Shape;135;p39"/>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36" name="Google Shape;136;p39"/>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37" name="Google Shape;137;p39"/>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38" name="Google Shape;138;p39"/>
          <p:cNvPicPr preferRelativeResize="0"/>
          <p:nvPr/>
        </p:nvPicPr>
        <p:blipFill rotWithShape="1">
          <a:blip r:embed="rId2">
            <a:alphaModFix/>
          </a:blip>
          <a:srcRect/>
          <a:stretch/>
        </p:blipFill>
        <p:spPr>
          <a:xfrm>
            <a:off x="6230482" y="6037650"/>
            <a:ext cx="3170060" cy="306000"/>
          </a:xfrm>
          <a:prstGeom prst="rect">
            <a:avLst/>
          </a:prstGeom>
          <a:noFill/>
          <a:ln>
            <a:noFill/>
          </a:ln>
        </p:spPr>
      </p:pic>
      <p:pic>
        <p:nvPicPr>
          <p:cNvPr id="139" name="Google Shape;139;p39" descr="A blue and white text&#10;&#10;Description generated with very high confidence"/>
          <p:cNvPicPr preferRelativeResize="0"/>
          <p:nvPr/>
        </p:nvPicPr>
        <p:blipFill rotWithShape="1">
          <a:blip r:embed="rId3">
            <a:alphaModFix/>
          </a:blip>
          <a:srcRect/>
          <a:stretch/>
        </p:blipFill>
        <p:spPr>
          <a:xfrm>
            <a:off x="6047470" y="1795225"/>
            <a:ext cx="776243" cy="2031974"/>
          </a:xfrm>
          <a:prstGeom prst="rect">
            <a:avLst/>
          </a:prstGeom>
          <a:noFill/>
          <a:ln>
            <a:noFill/>
          </a:ln>
        </p:spPr>
      </p:pic>
      <p:sp>
        <p:nvSpPr>
          <p:cNvPr id="140" name="Google Shape;140;p39"/>
          <p:cNvSpPr txBox="1"/>
          <p:nvPr/>
        </p:nvSpPr>
        <p:spPr>
          <a:xfrm>
            <a:off x="6841187" y="1722408"/>
            <a:ext cx="2569077" cy="1734697"/>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Alan Turing (1867–1934)</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The scope of the achievements of Alan Turing, computer pioneer, wartime code-breaker and polymath, cannot be overstated. Renowned as the man who broke the Enigma code, Turing is also considered the father of computer science and artificial intelligence. His legacy is represented here with a visualisation of a “Turing Machine”, a hypothetical device he devised to represent the logic of a computer. The binary code depicted translates to one of Turing’s memorable quotes: Science is a differential equation. Religion is a boundary condition. </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6B356335-EC0E-4F20-96DD-A5B818D8D0DB}"/>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B36C0D5F-5235-4688-A4ED-8DBDC10FEA1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 Page_10">
  <p:cSld name="Back Page_10">
    <p:bg>
      <p:bgPr>
        <a:solidFill>
          <a:schemeClr val="lt1"/>
        </a:solidFill>
        <a:effectLst/>
      </p:bgPr>
    </p:bg>
    <p:spTree>
      <p:nvGrpSpPr>
        <p:cNvPr id="1" name="Shape 141"/>
        <p:cNvGrpSpPr/>
        <p:nvPr/>
      </p:nvGrpSpPr>
      <p:grpSpPr>
        <a:xfrm>
          <a:off x="0" y="0"/>
          <a:ext cx="0" cy="0"/>
          <a:chOff x="0" y="0"/>
          <a:chExt cx="0" cy="0"/>
        </a:xfrm>
      </p:grpSpPr>
      <p:sp>
        <p:nvSpPr>
          <p:cNvPr id="142" name="Google Shape;142;p40"/>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3" name="Google Shape;143;p40"/>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4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45" name="Google Shape;145;p40"/>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46" name="Google Shape;146;p40"/>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47" name="Google Shape;147;p40"/>
          <p:cNvGrpSpPr/>
          <p:nvPr/>
        </p:nvGrpSpPr>
        <p:grpSpPr>
          <a:xfrm>
            <a:off x="6047469" y="1458217"/>
            <a:ext cx="3362796" cy="2368982"/>
            <a:chOff x="6047469" y="1458217"/>
            <a:chExt cx="3362796" cy="2368982"/>
          </a:xfrm>
        </p:grpSpPr>
        <p:cxnSp>
          <p:nvCxnSpPr>
            <p:cNvPr id="148" name="Google Shape;148;p40"/>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49" name="Google Shape;149;p40"/>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50" name="Google Shape;150;p40"/>
            <p:cNvPicPr preferRelativeResize="0"/>
            <p:nvPr/>
          </p:nvPicPr>
          <p:blipFill rotWithShape="1">
            <a:blip r:embed="rId2">
              <a:alphaModFix/>
            </a:blip>
            <a:srcRect/>
            <a:stretch/>
          </p:blipFill>
          <p:spPr>
            <a:xfrm>
              <a:off x="6047469" y="1795225"/>
              <a:ext cx="776243" cy="2031974"/>
            </a:xfrm>
            <a:prstGeom prst="rect">
              <a:avLst/>
            </a:prstGeom>
            <a:noFill/>
            <a:ln>
              <a:noFill/>
            </a:ln>
          </p:spPr>
        </p:pic>
      </p:grpSp>
      <p:pic>
        <p:nvPicPr>
          <p:cNvPr id="151" name="Google Shape;151;p40"/>
          <p:cNvPicPr preferRelativeResize="0"/>
          <p:nvPr/>
        </p:nvPicPr>
        <p:blipFill rotWithShape="1">
          <a:blip r:embed="rId3">
            <a:alphaModFix/>
          </a:blip>
          <a:srcRect/>
          <a:stretch/>
        </p:blipFill>
        <p:spPr>
          <a:xfrm>
            <a:off x="6230482" y="6037650"/>
            <a:ext cx="3170060" cy="306000"/>
          </a:xfrm>
          <a:prstGeom prst="rect">
            <a:avLst/>
          </a:prstGeom>
          <a:noFill/>
          <a:ln>
            <a:noFill/>
          </a:ln>
        </p:spPr>
      </p:pic>
      <p:sp>
        <p:nvSpPr>
          <p:cNvPr id="152" name="Google Shape;152;p40"/>
          <p:cNvSpPr txBox="1"/>
          <p:nvPr/>
        </p:nvSpPr>
        <p:spPr>
          <a:xfrm>
            <a:off x="6841187" y="1722408"/>
            <a:ext cx="2569077" cy="1488475"/>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John Maynard Keynes (1883–1946)</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John Maynard Keynes was a British economist who revolutionised the theory and practice of macroeconomics, reformed economics and had a profound influence on economic policy. This illustration represents the Keynesian model which shows that in a monetary economy it is possible to have periods of high unemployment unless governments use active monetary and fiscal policy to stimulate aggregate demand.</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05CE4F36-7165-4925-B6F9-C92EF92CFD89}"/>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1395526D-3178-4CF9-82A3-BE69CFDAB17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ver Page_11">
  <p:cSld name="Cover Page_11">
    <p:spTree>
      <p:nvGrpSpPr>
        <p:cNvPr id="1" name="Shape 153"/>
        <p:cNvGrpSpPr/>
        <p:nvPr/>
      </p:nvGrpSpPr>
      <p:grpSpPr>
        <a:xfrm>
          <a:off x="0" y="0"/>
          <a:ext cx="0" cy="0"/>
          <a:chOff x="0" y="0"/>
          <a:chExt cx="0" cy="0"/>
        </a:xfrm>
      </p:grpSpPr>
      <p:pic>
        <p:nvPicPr>
          <p:cNvPr id="154" name="Google Shape;154;p41"/>
          <p:cNvPicPr preferRelativeResize="0"/>
          <p:nvPr/>
        </p:nvPicPr>
        <p:blipFill rotWithShape="1">
          <a:blip r:embed="rId2">
            <a:alphaModFix/>
          </a:blip>
          <a:srcRect/>
          <a:stretch/>
        </p:blipFill>
        <p:spPr>
          <a:xfrm>
            <a:off x="62753" y="721872"/>
            <a:ext cx="9843247" cy="6136128"/>
          </a:xfrm>
          <a:prstGeom prst="rect">
            <a:avLst/>
          </a:prstGeom>
          <a:noFill/>
          <a:ln>
            <a:noFill/>
          </a:ln>
        </p:spPr>
      </p:pic>
      <p:pic>
        <p:nvPicPr>
          <p:cNvPr id="155" name="Google Shape;155;p41"/>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56" name="Google Shape;156;p41"/>
          <p:cNvSpPr txBox="1">
            <a:spLocks noGrp="1"/>
          </p:cNvSpPr>
          <p:nvPr>
            <p:ph type="title"/>
          </p:nvPr>
        </p:nvSpPr>
        <p:spPr>
          <a:xfrm>
            <a:off x="5122429" y="923925"/>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41"/>
          <p:cNvSpPr txBox="1">
            <a:spLocks noGrp="1"/>
          </p:cNvSpPr>
          <p:nvPr>
            <p:ph type="body" idx="1"/>
          </p:nvPr>
        </p:nvSpPr>
        <p:spPr>
          <a:xfrm>
            <a:off x="5122397" y="17742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chemeClr val="accent6"/>
                </a:solidFill>
                <a:latin typeface="Calibri"/>
                <a:ea typeface="Calibri"/>
                <a:cs typeface="Calibri"/>
                <a:sym typeface="Calibri"/>
              </a:defRPr>
            </a:lvl1pPr>
            <a:lvl2pPr marL="914400" lvl="1" indent="-228600" algn="l">
              <a:spcBef>
                <a:spcPts val="600"/>
              </a:spcBef>
              <a:spcAft>
                <a:spcPts val="0"/>
              </a:spcAft>
              <a:buSzPts val="1600"/>
              <a:buNone/>
              <a:defRPr sz="1600">
                <a:solidFill>
                  <a:schemeClr val="accent6"/>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58" name="Google Shape;158;p41"/>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159" name="Google Shape;159;p41"/>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60" name="Google Shape;160;p41"/>
          <p:cNvPicPr preferRelativeResize="0"/>
          <p:nvPr/>
        </p:nvPicPr>
        <p:blipFill rotWithShape="1">
          <a:blip r:embed="rId5">
            <a:alphaModFix/>
          </a:blip>
          <a:srcRect/>
          <a:stretch/>
        </p:blipFill>
        <p:spPr>
          <a:xfrm>
            <a:off x="7234047" y="5827797"/>
            <a:ext cx="2167128" cy="579120"/>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ack Page_11">
  <p:cSld name="Back Page_11">
    <p:bg>
      <p:bgPr>
        <a:solidFill>
          <a:schemeClr val="lt1"/>
        </a:solidFill>
        <a:effectLst/>
      </p:bgPr>
    </p:bg>
    <p:spTree>
      <p:nvGrpSpPr>
        <p:cNvPr id="1" name="Shape 161"/>
        <p:cNvGrpSpPr/>
        <p:nvPr/>
      </p:nvGrpSpPr>
      <p:grpSpPr>
        <a:xfrm>
          <a:off x="0" y="0"/>
          <a:ext cx="0" cy="0"/>
          <a:chOff x="0" y="0"/>
          <a:chExt cx="0" cy="0"/>
        </a:xfrm>
      </p:grpSpPr>
      <p:sp>
        <p:nvSpPr>
          <p:cNvPr id="162" name="Google Shape;162;p42"/>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3" name="Google Shape;163;p42"/>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64" name="Google Shape;164;p42"/>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165" name="Google Shape;165;p42"/>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166" name="Google Shape;166;p42"/>
          <p:cNvSpPr txBox="1"/>
          <p:nvPr/>
        </p:nvSpPr>
        <p:spPr>
          <a:xfrm>
            <a:off x="2703820" y="1197108"/>
            <a:ext cx="2590076" cy="266226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Robots as virtual diving buddies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OceanOne is a bimanual underwater humanoid robot that has been developed by Oussama Khatib and his team at Stanford University, With guidance from a team of deep sea archaeologists the robot explored the wreck of La Lune, the flagship of King Louis XIV that sank in 1664, and skilfully recovered a small vase and returned it to the ship deck safely. Based on the success of this maiden voyage, the hope is that the robot will one day take on highly skilled underwater tasks too dangerous for human divers and open up a whole new realm of ocean exploration.</a:t>
            </a:r>
            <a:endParaRPr/>
          </a:p>
        </p:txBody>
      </p:sp>
      <p:cxnSp>
        <p:nvCxnSpPr>
          <p:cNvPr id="167" name="Google Shape;167;p42"/>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168" name="Google Shape;168;p42"/>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sp>
        <p:nvSpPr>
          <p:cNvPr id="169" name="Google Shape;169;p42"/>
          <p:cNvSpPr txBox="1"/>
          <p:nvPr/>
        </p:nvSpPr>
        <p:spPr>
          <a:xfrm>
            <a:off x="812800" y="2409521"/>
            <a:ext cx="1731590" cy="1692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a:solidFill>
                  <a:srgbClr val="FFFFFF"/>
                </a:solidFill>
                <a:latin typeface="Calibri"/>
                <a:ea typeface="Calibri"/>
                <a:cs typeface="Calibri"/>
                <a:sym typeface="Calibri"/>
              </a:rPr>
              <a:t>©Osada/Seguin/DRASSM</a:t>
            </a:r>
            <a:endParaRPr/>
          </a:p>
        </p:txBody>
      </p:sp>
      <p:pic>
        <p:nvPicPr>
          <p:cNvPr id="170" name="Google Shape;170;p42"/>
          <p:cNvPicPr preferRelativeResize="0"/>
          <p:nvPr/>
        </p:nvPicPr>
        <p:blipFill rotWithShape="1">
          <a:blip r:embed="rId3">
            <a:alphaModFix/>
          </a:blip>
          <a:srcRect/>
          <a:stretch/>
        </p:blipFill>
        <p:spPr>
          <a:xfrm flipH="1">
            <a:off x="812799" y="1246582"/>
            <a:ext cx="172460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C05A6B34-FDCC-4DC3-AE55-A93F8DB7F064}"/>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72F3B318-33F1-4CD8-9545-ADCE45E3313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Page_12">
  <p:cSld name="Cover Page_12">
    <p:spTree>
      <p:nvGrpSpPr>
        <p:cNvPr id="1" name="Shape 171"/>
        <p:cNvGrpSpPr/>
        <p:nvPr/>
      </p:nvGrpSpPr>
      <p:grpSpPr>
        <a:xfrm>
          <a:off x="0" y="0"/>
          <a:ext cx="0" cy="0"/>
          <a:chOff x="0" y="0"/>
          <a:chExt cx="0" cy="0"/>
        </a:xfrm>
      </p:grpSpPr>
      <p:pic>
        <p:nvPicPr>
          <p:cNvPr id="172" name="Google Shape;172;p43"/>
          <p:cNvPicPr preferRelativeResize="0"/>
          <p:nvPr/>
        </p:nvPicPr>
        <p:blipFill rotWithShape="1">
          <a:blip r:embed="rId2">
            <a:alphaModFix/>
          </a:blip>
          <a:srcRect r="-1"/>
          <a:stretch/>
        </p:blipFill>
        <p:spPr>
          <a:xfrm>
            <a:off x="241300" y="0"/>
            <a:ext cx="9664700" cy="6858000"/>
          </a:xfrm>
          <a:prstGeom prst="rect">
            <a:avLst/>
          </a:prstGeom>
          <a:noFill/>
          <a:ln>
            <a:noFill/>
          </a:ln>
        </p:spPr>
      </p:pic>
      <p:pic>
        <p:nvPicPr>
          <p:cNvPr id="173" name="Google Shape;173;p43"/>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74" name="Google Shape;174;p43"/>
          <p:cNvSpPr txBox="1">
            <a:spLocks noGrp="1"/>
          </p:cNvSpPr>
          <p:nvPr>
            <p:ph type="title"/>
          </p:nvPr>
        </p:nvSpPr>
        <p:spPr>
          <a:xfrm>
            <a:off x="5122429" y="929082"/>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43"/>
          <p:cNvSpPr txBox="1">
            <a:spLocks noGrp="1"/>
          </p:cNvSpPr>
          <p:nvPr>
            <p:ph type="body" idx="1"/>
          </p:nvPr>
        </p:nvSpPr>
        <p:spPr>
          <a:xfrm>
            <a:off x="5122397" y="1775107"/>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chemeClr val="accent3"/>
                </a:solidFill>
                <a:latin typeface="Calibri"/>
                <a:ea typeface="Calibri"/>
                <a:cs typeface="Calibri"/>
                <a:sym typeface="Calibri"/>
              </a:defRPr>
            </a:lvl1pPr>
            <a:lvl2pPr marL="914400" lvl="1" indent="-228600" algn="l">
              <a:spcBef>
                <a:spcPts val="600"/>
              </a:spcBef>
              <a:spcAft>
                <a:spcPts val="0"/>
              </a:spcAft>
              <a:buSzPts val="1600"/>
              <a:buNone/>
              <a:defRPr sz="1600">
                <a:solidFill>
                  <a:schemeClr val="accent3"/>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76" name="Google Shape;176;p43"/>
          <p:cNvPicPr preferRelativeResize="0"/>
          <p:nvPr/>
        </p:nvPicPr>
        <p:blipFill rotWithShape="1">
          <a:blip r:embed="rId4">
            <a:alphaModFix/>
          </a:blip>
          <a:srcRect/>
          <a:stretch/>
        </p:blipFill>
        <p:spPr>
          <a:xfrm>
            <a:off x="6772286" y="5983340"/>
            <a:ext cx="2628889" cy="360310"/>
          </a:xfrm>
          <a:prstGeom prst="rect">
            <a:avLst/>
          </a:prstGeom>
          <a:noFill/>
          <a:ln>
            <a:noFill/>
          </a:ln>
        </p:spPr>
      </p:pic>
      <p:pic>
        <p:nvPicPr>
          <p:cNvPr id="177" name="Google Shape;177;p43"/>
          <p:cNvPicPr preferRelativeResize="0"/>
          <p:nvPr/>
        </p:nvPicPr>
        <p:blipFill rotWithShape="1">
          <a:blip r:embed="rId5">
            <a:alphaModFix/>
          </a:blip>
          <a:srcRect/>
          <a:stretch/>
        </p:blipFill>
        <p:spPr>
          <a:xfrm>
            <a:off x="538163" y="293642"/>
            <a:ext cx="2695739" cy="261448"/>
          </a:xfrm>
          <a:prstGeom prst="rect">
            <a:avLst/>
          </a:prstGeom>
          <a:noFill/>
          <a:ln>
            <a:noFill/>
          </a:ln>
        </p:spPr>
      </p:pic>
      <p:sp>
        <p:nvSpPr>
          <p:cNvPr id="178" name="Google Shape;178;p43"/>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ack Page_12">
  <p:cSld name="Back Page_12">
    <p:bg>
      <p:bgPr>
        <a:solidFill>
          <a:schemeClr val="lt1"/>
        </a:solidFill>
        <a:effectLst/>
      </p:bgPr>
    </p:bg>
    <p:spTree>
      <p:nvGrpSpPr>
        <p:cNvPr id="1" name="Shape 179"/>
        <p:cNvGrpSpPr/>
        <p:nvPr/>
      </p:nvGrpSpPr>
      <p:grpSpPr>
        <a:xfrm>
          <a:off x="0" y="0"/>
          <a:ext cx="0" cy="0"/>
          <a:chOff x="0" y="0"/>
          <a:chExt cx="0" cy="0"/>
        </a:xfrm>
      </p:grpSpPr>
      <p:sp>
        <p:nvSpPr>
          <p:cNvPr id="180" name="Google Shape;180;p44"/>
          <p:cNvSpPr/>
          <p:nvPr/>
        </p:nvSpPr>
        <p:spPr>
          <a:xfrm>
            <a:off x="534600" y="0"/>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1" name="Google Shape;181;p44"/>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pic>
        <p:nvPicPr>
          <p:cNvPr id="182" name="Google Shape;182;p44"/>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183" name="Google Shape;183;p44"/>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sp>
        <p:nvSpPr>
          <p:cNvPr id="184" name="Google Shape;184;p44"/>
          <p:cNvSpPr txBox="1"/>
          <p:nvPr/>
        </p:nvSpPr>
        <p:spPr>
          <a:xfrm>
            <a:off x="2703820" y="1197108"/>
            <a:ext cx="2590076" cy="23237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How chameleons change colour</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Chameleons are well know for their potential to change colour but recent research on panther chameleons is the first to find two layers of crystal containing cells, each with a potentially different purpose. Researchers from the University of Geneva have speculated that the deeper crystal containing cells may help with the regulation of temperature, whilst the more superficial layer of colour changing cells could be responsible for camouflage or mating displays.</a:t>
            </a:r>
            <a:endParaRPr/>
          </a:p>
        </p:txBody>
      </p:sp>
      <p:cxnSp>
        <p:nvCxnSpPr>
          <p:cNvPr id="185" name="Google Shape;185;p44"/>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186" name="Google Shape;186;p44"/>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187" name="Google Shape;187;p44"/>
          <p:cNvPicPr preferRelativeResize="0"/>
          <p:nvPr/>
        </p:nvPicPr>
        <p:blipFill rotWithShape="1">
          <a:blip r:embed="rId3">
            <a:alphaModFix/>
          </a:blip>
          <a:srcRect r="-1"/>
          <a:stretch/>
        </p:blipFill>
        <p:spPr>
          <a:xfrm>
            <a:off x="812800" y="1236960"/>
            <a:ext cx="173159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7F120DCF-C45C-4EFF-82E9-606D4E1F49D1}"/>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1626C9E2-6245-4721-8C7F-A16D629A5EB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Page_13">
  <p:cSld name="Cover Page_13">
    <p:spTree>
      <p:nvGrpSpPr>
        <p:cNvPr id="1" name="Shape 188"/>
        <p:cNvGrpSpPr/>
        <p:nvPr/>
      </p:nvGrpSpPr>
      <p:grpSpPr>
        <a:xfrm>
          <a:off x="0" y="0"/>
          <a:ext cx="0" cy="0"/>
          <a:chOff x="0" y="0"/>
          <a:chExt cx="0" cy="0"/>
        </a:xfrm>
      </p:grpSpPr>
      <p:pic>
        <p:nvPicPr>
          <p:cNvPr id="189" name="Google Shape;189;p45"/>
          <p:cNvPicPr preferRelativeResize="0"/>
          <p:nvPr/>
        </p:nvPicPr>
        <p:blipFill rotWithShape="1">
          <a:blip r:embed="rId2">
            <a:alphaModFix/>
          </a:blip>
          <a:srcRect r="3121"/>
          <a:stretch/>
        </p:blipFill>
        <p:spPr>
          <a:xfrm>
            <a:off x="480497" y="122889"/>
            <a:ext cx="9425503" cy="6367558"/>
          </a:xfrm>
          <a:prstGeom prst="rect">
            <a:avLst/>
          </a:prstGeom>
          <a:noFill/>
          <a:ln>
            <a:noFill/>
          </a:ln>
        </p:spPr>
      </p:pic>
      <p:pic>
        <p:nvPicPr>
          <p:cNvPr id="190" name="Google Shape;190;p45"/>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91" name="Google Shape;191;p45"/>
          <p:cNvSpPr txBox="1">
            <a:spLocks noGrp="1"/>
          </p:cNvSpPr>
          <p:nvPr>
            <p:ph type="title"/>
          </p:nvPr>
        </p:nvSpPr>
        <p:spPr>
          <a:xfrm>
            <a:off x="5122429" y="929082"/>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45"/>
          <p:cNvSpPr txBox="1">
            <a:spLocks noGrp="1"/>
          </p:cNvSpPr>
          <p:nvPr>
            <p:ph type="body" idx="1"/>
          </p:nvPr>
        </p:nvSpPr>
        <p:spPr>
          <a:xfrm>
            <a:off x="5122397" y="17718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rgbClr val="44B2C8"/>
                </a:solidFill>
                <a:latin typeface="Calibri"/>
                <a:ea typeface="Calibri"/>
                <a:cs typeface="Calibri"/>
                <a:sym typeface="Calibri"/>
              </a:defRPr>
            </a:lvl1pPr>
            <a:lvl2pPr marL="914400" lvl="1" indent="-228600" algn="l">
              <a:spcBef>
                <a:spcPts val="600"/>
              </a:spcBef>
              <a:spcAft>
                <a:spcPts val="0"/>
              </a:spcAft>
              <a:buSzPts val="1600"/>
              <a:buNone/>
              <a:defRPr sz="1600">
                <a:solidFill>
                  <a:srgbClr val="44B2C8"/>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93" name="Google Shape;193;p45"/>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194" name="Google Shape;194;p45"/>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95" name="Google Shape;195;p45"/>
          <p:cNvPicPr preferRelativeResize="0"/>
          <p:nvPr/>
        </p:nvPicPr>
        <p:blipFill rotWithShape="1">
          <a:blip r:embed="rId5">
            <a:alphaModFix/>
          </a:blip>
          <a:srcRect/>
          <a:stretch/>
        </p:blipFill>
        <p:spPr>
          <a:xfrm>
            <a:off x="7482840" y="5776747"/>
            <a:ext cx="1918335" cy="742875"/>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ack Page_13">
  <p:cSld name="Back Page_13">
    <p:bg>
      <p:bgPr>
        <a:solidFill>
          <a:schemeClr val="lt1"/>
        </a:solidFill>
        <a:effectLst/>
      </p:bgPr>
    </p:bg>
    <p:spTree>
      <p:nvGrpSpPr>
        <p:cNvPr id="1" name="Shape 196"/>
        <p:cNvGrpSpPr/>
        <p:nvPr/>
      </p:nvGrpSpPr>
      <p:grpSpPr>
        <a:xfrm>
          <a:off x="0" y="0"/>
          <a:ext cx="0" cy="0"/>
          <a:chOff x="0" y="0"/>
          <a:chExt cx="0" cy="0"/>
        </a:xfrm>
      </p:grpSpPr>
      <p:sp>
        <p:nvSpPr>
          <p:cNvPr id="197" name="Google Shape;197;p46"/>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8" name="Google Shape;198;p46"/>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99" name="Google Shape;199;p46"/>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200" name="Google Shape;200;p46"/>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201" name="Google Shape;201;p46"/>
          <p:cNvSpPr txBox="1"/>
          <p:nvPr/>
        </p:nvSpPr>
        <p:spPr>
          <a:xfrm>
            <a:off x="2703820" y="1197108"/>
            <a:ext cx="2590076" cy="28777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New facial recognition tool developed for lemurs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Being able to identify individual animals is a key part of understanding the demographic and evolutionary processes that occur in populations, and yet current techniques are expensive and often impractical for large scale studies. To try and overcome these problems a team of lemur biologists and computer scientists have developed and tested a facial recognition system that can identify individual lemurs in the wild with a high degree of accuracy. It is hoped that once optimized, this system can provide a rapid, cost-effective, and accurate method for individual identification.</a:t>
            </a:r>
            <a:endParaRPr/>
          </a:p>
        </p:txBody>
      </p:sp>
      <p:cxnSp>
        <p:nvCxnSpPr>
          <p:cNvPr id="202" name="Google Shape;202;p46"/>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203" name="Google Shape;203;p46"/>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204" name="Google Shape;204;p46"/>
          <p:cNvPicPr preferRelativeResize="0"/>
          <p:nvPr/>
        </p:nvPicPr>
        <p:blipFill rotWithShape="1">
          <a:blip r:embed="rId3">
            <a:alphaModFix/>
          </a:blip>
          <a:srcRect/>
          <a:stretch/>
        </p:blipFill>
        <p:spPr>
          <a:xfrm>
            <a:off x="812800" y="1246586"/>
            <a:ext cx="1728269" cy="1131111"/>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ver Page_14">
  <p:cSld name="Cover Page_14">
    <p:spTree>
      <p:nvGrpSpPr>
        <p:cNvPr id="1" name="Shape 205"/>
        <p:cNvGrpSpPr/>
        <p:nvPr/>
      </p:nvGrpSpPr>
      <p:grpSpPr>
        <a:xfrm>
          <a:off x="0" y="0"/>
          <a:ext cx="0" cy="0"/>
          <a:chOff x="0" y="0"/>
          <a:chExt cx="0" cy="0"/>
        </a:xfrm>
      </p:grpSpPr>
      <p:pic>
        <p:nvPicPr>
          <p:cNvPr id="206" name="Google Shape;206;p47"/>
          <p:cNvPicPr preferRelativeResize="0"/>
          <p:nvPr/>
        </p:nvPicPr>
        <p:blipFill rotWithShape="1">
          <a:blip r:embed="rId2">
            <a:alphaModFix/>
          </a:blip>
          <a:srcRect/>
          <a:stretch/>
        </p:blipFill>
        <p:spPr>
          <a:xfrm flipH="1">
            <a:off x="129309" y="0"/>
            <a:ext cx="9776690" cy="6857999"/>
          </a:xfrm>
          <a:prstGeom prst="rect">
            <a:avLst/>
          </a:prstGeom>
          <a:noFill/>
          <a:ln>
            <a:noFill/>
          </a:ln>
        </p:spPr>
      </p:pic>
      <p:pic>
        <p:nvPicPr>
          <p:cNvPr id="207" name="Google Shape;207;p47"/>
          <p:cNvPicPr preferRelativeResize="0"/>
          <p:nvPr/>
        </p:nvPicPr>
        <p:blipFill rotWithShape="1">
          <a:blip r:embed="rId3">
            <a:alphaModFix/>
          </a:blip>
          <a:srcRect/>
          <a:stretch/>
        </p:blipFill>
        <p:spPr>
          <a:xfrm>
            <a:off x="0" y="0"/>
            <a:ext cx="9897202" cy="6858000"/>
          </a:xfrm>
          <a:prstGeom prst="rect">
            <a:avLst/>
          </a:prstGeom>
          <a:noFill/>
          <a:ln>
            <a:noFill/>
          </a:ln>
        </p:spPr>
      </p:pic>
      <p:sp>
        <p:nvSpPr>
          <p:cNvPr id="208" name="Google Shape;208;p47"/>
          <p:cNvSpPr txBox="1">
            <a:spLocks noGrp="1"/>
          </p:cNvSpPr>
          <p:nvPr>
            <p:ph type="title"/>
          </p:nvPr>
        </p:nvSpPr>
        <p:spPr>
          <a:xfrm>
            <a:off x="5122429" y="923925"/>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9" name="Google Shape;209;p47"/>
          <p:cNvSpPr txBox="1">
            <a:spLocks noGrp="1"/>
          </p:cNvSpPr>
          <p:nvPr>
            <p:ph type="body" idx="1"/>
          </p:nvPr>
        </p:nvSpPr>
        <p:spPr>
          <a:xfrm>
            <a:off x="5122397" y="17742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rgbClr val="F58220"/>
                </a:solidFill>
                <a:latin typeface="Calibri"/>
                <a:ea typeface="Calibri"/>
                <a:cs typeface="Calibri"/>
                <a:sym typeface="Calibri"/>
              </a:defRPr>
            </a:lvl1pPr>
            <a:lvl2pPr marL="914400" lvl="1" indent="-228600" algn="l">
              <a:spcBef>
                <a:spcPts val="600"/>
              </a:spcBef>
              <a:spcAft>
                <a:spcPts val="0"/>
              </a:spcAft>
              <a:buSzPts val="1600"/>
              <a:buNone/>
              <a:defRPr sz="1600">
                <a:solidFill>
                  <a:srgbClr val="F58220"/>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210" name="Google Shape;210;p47"/>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211" name="Google Shape;211;p47"/>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212" name="Google Shape;212;p47"/>
          <p:cNvPicPr preferRelativeResize="0"/>
          <p:nvPr/>
        </p:nvPicPr>
        <p:blipFill rotWithShape="1">
          <a:blip r:embed="rId5">
            <a:alphaModFix/>
          </a:blip>
          <a:srcRect/>
          <a:stretch/>
        </p:blipFill>
        <p:spPr>
          <a:xfrm>
            <a:off x="7686537" y="5590903"/>
            <a:ext cx="1714638" cy="759097"/>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ack Page_14">
  <p:cSld name="Back Page_14">
    <p:bg>
      <p:bgPr>
        <a:solidFill>
          <a:schemeClr val="lt1"/>
        </a:solidFill>
        <a:effectLst/>
      </p:bgPr>
    </p:bg>
    <p:spTree>
      <p:nvGrpSpPr>
        <p:cNvPr id="1" name="Shape 213"/>
        <p:cNvGrpSpPr/>
        <p:nvPr/>
      </p:nvGrpSpPr>
      <p:grpSpPr>
        <a:xfrm>
          <a:off x="0" y="0"/>
          <a:ext cx="0" cy="0"/>
          <a:chOff x="0" y="0"/>
          <a:chExt cx="0" cy="0"/>
        </a:xfrm>
      </p:grpSpPr>
      <p:sp>
        <p:nvSpPr>
          <p:cNvPr id="214" name="Google Shape;214;p4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5" name="Google Shape;215;p4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16" name="Google Shape;216;p48"/>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217" name="Google Shape;217;p48"/>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218" name="Google Shape;218;p48"/>
          <p:cNvSpPr txBox="1"/>
          <p:nvPr/>
        </p:nvSpPr>
        <p:spPr>
          <a:xfrm>
            <a:off x="2703820" y="1197108"/>
            <a:ext cx="2590076" cy="23237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Women behind the wireless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The repeal of the Sex Disqualification Act in Britain in 1919 allowed female entry into most professions – and this, coupled with the impact on the workforce of the First World War, meant that places such as the BBC became highly desirable places to work. The research behind this book uses memos, minutes and magazine records to tell the collective biographies of many women who worked at the BBC in the 20s and 30s, and provides a valuable counterpoint to the previous all-male memoirs.</a:t>
            </a:r>
            <a:endParaRPr/>
          </a:p>
        </p:txBody>
      </p:sp>
      <p:cxnSp>
        <p:nvCxnSpPr>
          <p:cNvPr id="219" name="Google Shape;219;p48"/>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220" name="Google Shape;220;p48"/>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221" name="Google Shape;221;p48"/>
          <p:cNvPicPr preferRelativeResize="0"/>
          <p:nvPr/>
        </p:nvPicPr>
        <p:blipFill rotWithShape="1">
          <a:blip r:embed="rId3">
            <a:alphaModFix/>
          </a:blip>
          <a:srcRect/>
          <a:stretch/>
        </p:blipFill>
        <p:spPr>
          <a:xfrm flipH="1">
            <a:off x="812799" y="1246585"/>
            <a:ext cx="173159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26CFE370-4C63-4484-A84F-BD5965591084}"/>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66F71B1E-F040-4F04-BB96-CD7A09FF36C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Divider_4">
  <p:cSld name="Section Divider_4">
    <p:bg>
      <p:bgPr>
        <a:solidFill>
          <a:schemeClr val="lt1"/>
        </a:solidFill>
        <a:effectLst/>
      </p:bgPr>
    </p:bg>
    <p:spTree>
      <p:nvGrpSpPr>
        <p:cNvPr id="1" name="Shape 222"/>
        <p:cNvGrpSpPr/>
        <p:nvPr/>
      </p:nvGrpSpPr>
      <p:grpSpPr>
        <a:xfrm>
          <a:off x="0" y="0"/>
          <a:ext cx="0" cy="0"/>
          <a:chOff x="0" y="0"/>
          <a:chExt cx="0" cy="0"/>
        </a:xfrm>
      </p:grpSpPr>
      <p:sp>
        <p:nvSpPr>
          <p:cNvPr id="223" name="Google Shape;223;p49"/>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937CB9"/>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4" name="Google Shape;224;p49"/>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25" name="Google Shape;225;p49"/>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26" name="Google Shape;226;p49"/>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Divider_5">
  <p:cSld name="Section Divider_5">
    <p:bg>
      <p:bgPr>
        <a:solidFill>
          <a:schemeClr val="lt1"/>
        </a:solidFill>
        <a:effectLst/>
      </p:bgPr>
    </p:bg>
    <p:spTree>
      <p:nvGrpSpPr>
        <p:cNvPr id="1" name="Shape 227"/>
        <p:cNvGrpSpPr/>
        <p:nvPr/>
      </p:nvGrpSpPr>
      <p:grpSpPr>
        <a:xfrm>
          <a:off x="0" y="0"/>
          <a:ext cx="0" cy="0"/>
          <a:chOff x="0" y="0"/>
          <a:chExt cx="0" cy="0"/>
        </a:xfrm>
      </p:grpSpPr>
      <p:sp>
        <p:nvSpPr>
          <p:cNvPr id="228" name="Google Shape;228;p50"/>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00B8B0"/>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9" name="Google Shape;229;p50"/>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30" name="Google Shape;230;p5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31" name="Google Shape;231;p50"/>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Divider_6">
  <p:cSld name="Section Divider_6">
    <p:bg>
      <p:bgPr>
        <a:solidFill>
          <a:schemeClr val="lt1"/>
        </a:solidFill>
        <a:effectLst/>
      </p:bgPr>
    </p:bg>
    <p:spTree>
      <p:nvGrpSpPr>
        <p:cNvPr id="1" name="Shape 232"/>
        <p:cNvGrpSpPr/>
        <p:nvPr/>
      </p:nvGrpSpPr>
      <p:grpSpPr>
        <a:xfrm>
          <a:off x="0" y="0"/>
          <a:ext cx="0" cy="0"/>
          <a:chOff x="0" y="0"/>
          <a:chExt cx="0" cy="0"/>
        </a:xfrm>
      </p:grpSpPr>
      <p:sp>
        <p:nvSpPr>
          <p:cNvPr id="233" name="Google Shape;233;p51"/>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4" name="Google Shape;234;p51"/>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35" name="Google Shape;235;p5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36" name="Google Shape;236;p51"/>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 image">
  <p:cSld name="One column + image">
    <p:spTree>
      <p:nvGrpSpPr>
        <p:cNvPr id="1" name="Shape 237"/>
        <p:cNvGrpSpPr/>
        <p:nvPr/>
      </p:nvGrpSpPr>
      <p:grpSpPr>
        <a:xfrm>
          <a:off x="0" y="0"/>
          <a:ext cx="0" cy="0"/>
          <a:chOff x="0" y="0"/>
          <a:chExt cx="0" cy="0"/>
        </a:xfrm>
      </p:grpSpPr>
      <p:sp>
        <p:nvSpPr>
          <p:cNvPr id="238" name="Google Shape;238;p52"/>
          <p:cNvSpPr>
            <a:spLocks noGrp="1"/>
          </p:cNvSpPr>
          <p:nvPr>
            <p:ph type="pic" idx="2"/>
          </p:nvPr>
        </p:nvSpPr>
        <p:spPr>
          <a:xfrm>
            <a:off x="5111856" y="1436688"/>
            <a:ext cx="3945600" cy="4303712"/>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R="0" lvl="1" algn="l" rtl="0">
              <a:spcBef>
                <a:spcPts val="6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R="0" lvl="2" algn="l" rtl="0">
              <a:spcBef>
                <a:spcPts val="600"/>
              </a:spcBef>
              <a:spcAft>
                <a:spcPts val="0"/>
              </a:spcAft>
              <a:buClr>
                <a:srgbClr val="95AABA"/>
              </a:buClr>
              <a:buSzPts val="1800"/>
              <a:buFont typeface="Calibri"/>
              <a:buChar char="•"/>
              <a:defRPr sz="1800" b="0" i="0" u="none" strike="noStrike" cap="none">
                <a:solidFill>
                  <a:schemeClr val="dk1"/>
                </a:solidFill>
                <a:latin typeface="Calibri"/>
                <a:ea typeface="Calibri"/>
                <a:cs typeface="Calibri"/>
                <a:sym typeface="Calibri"/>
              </a:defRPr>
            </a:lvl3pPr>
            <a:lvl4pPr marR="0" lvl="3"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4pPr>
            <a:lvl5pPr marR="0" lvl="4"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5pPr>
            <a:lvl6pPr marR="0" lvl="5"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6pPr>
            <a:lvl7pPr marR="0" lvl="6" algn="l" rtl="0">
              <a:spcBef>
                <a:spcPts val="6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spcBef>
                <a:spcPts val="600"/>
              </a:spcBef>
              <a:spcAft>
                <a:spcPts val="0"/>
              </a:spcAft>
              <a:buClr>
                <a:schemeClr val="dk1"/>
              </a:buClr>
              <a:buSzPts val="1800"/>
              <a:buFont typeface="Calibri"/>
              <a:buAutoNum type="arabicPeriod"/>
              <a:defRPr sz="1800" b="0" i="0" u="none" strike="noStrike" cap="none">
                <a:solidFill>
                  <a:schemeClr val="dk1"/>
                </a:solidFill>
                <a:latin typeface="Calibri"/>
                <a:ea typeface="Calibri"/>
                <a:cs typeface="Calibri"/>
                <a:sym typeface="Calibri"/>
              </a:defRPr>
            </a:lvl8pPr>
            <a:lvl9pPr marR="0" lvl="8" algn="l" rtl="0">
              <a:spcBef>
                <a:spcPts val="600"/>
              </a:spcBef>
              <a:spcAft>
                <a:spcPts val="600"/>
              </a:spcAft>
              <a:buClr>
                <a:schemeClr val="dk1"/>
              </a:buClr>
              <a:buSzPts val="1800"/>
              <a:buFont typeface="Calibri"/>
              <a:buAutoNum type="alphaLcPeriod"/>
              <a:defRPr sz="1800" b="0" i="0" u="none" strike="noStrike" cap="none">
                <a:solidFill>
                  <a:schemeClr val="dk1"/>
                </a:solidFill>
                <a:latin typeface="Calibri"/>
                <a:ea typeface="Calibri"/>
                <a:cs typeface="Calibri"/>
                <a:sym typeface="Calibri"/>
              </a:defRPr>
            </a:lvl9pPr>
          </a:lstStyle>
          <a:p>
            <a:endParaRPr/>
          </a:p>
        </p:txBody>
      </p:sp>
      <p:sp>
        <p:nvSpPr>
          <p:cNvPr id="239" name="Google Shape;239;p52"/>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52"/>
          <p:cNvSpPr txBox="1">
            <a:spLocks noGrp="1"/>
          </p:cNvSpPr>
          <p:nvPr>
            <p:ph type="body" idx="1"/>
          </p:nvPr>
        </p:nvSpPr>
        <p:spPr>
          <a:xfrm>
            <a:off x="825500" y="1436688"/>
            <a:ext cx="3945600"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241"/>
        <p:cNvGrpSpPr/>
        <p:nvPr/>
      </p:nvGrpSpPr>
      <p:grpSpPr>
        <a:xfrm>
          <a:off x="0" y="0"/>
          <a:ext cx="0" cy="0"/>
          <a:chOff x="0" y="0"/>
          <a:chExt cx="0" cy="0"/>
        </a:xfrm>
      </p:grpSpPr>
      <p:sp>
        <p:nvSpPr>
          <p:cNvPr id="242" name="Google Shape;242;p53"/>
          <p:cNvSpPr txBox="1">
            <a:spLocks noGrp="1"/>
          </p:cNvSpPr>
          <p:nvPr>
            <p:ph type="body" idx="1"/>
          </p:nvPr>
        </p:nvSpPr>
        <p:spPr>
          <a:xfrm>
            <a:off x="825253" y="1436688"/>
            <a:ext cx="3944548"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3" name="Google Shape;243;p53"/>
          <p:cNvSpPr txBox="1">
            <a:spLocks noGrp="1"/>
          </p:cNvSpPr>
          <p:nvPr>
            <p:ph type="body" idx="2"/>
          </p:nvPr>
        </p:nvSpPr>
        <p:spPr>
          <a:xfrm>
            <a:off x="5120079" y="1436688"/>
            <a:ext cx="3944548"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4" name="Google Shape;244;p53"/>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245"/>
        <p:cNvGrpSpPr/>
        <p:nvPr/>
      </p:nvGrpSpPr>
      <p:grpSpPr>
        <a:xfrm>
          <a:off x="0" y="0"/>
          <a:ext cx="0" cy="0"/>
          <a:chOff x="0" y="0"/>
          <a:chExt cx="0" cy="0"/>
        </a:xfrm>
      </p:grpSpPr>
      <p:sp>
        <p:nvSpPr>
          <p:cNvPr id="246" name="Google Shape;246;p54"/>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7" name="Google Shape;247;p54"/>
          <p:cNvSpPr txBox="1">
            <a:spLocks noGrp="1"/>
          </p:cNvSpPr>
          <p:nvPr>
            <p:ph type="body" idx="1"/>
          </p:nvPr>
        </p:nvSpPr>
        <p:spPr>
          <a:xfrm>
            <a:off x="825500"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8" name="Google Shape;248;p54"/>
          <p:cNvSpPr txBox="1">
            <a:spLocks noGrp="1"/>
          </p:cNvSpPr>
          <p:nvPr>
            <p:ph type="body" idx="2"/>
          </p:nvPr>
        </p:nvSpPr>
        <p:spPr>
          <a:xfrm>
            <a:off x="3687763"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9" name="Google Shape;249;p54"/>
          <p:cNvSpPr txBox="1">
            <a:spLocks noGrp="1"/>
          </p:cNvSpPr>
          <p:nvPr>
            <p:ph type="body" idx="3"/>
          </p:nvPr>
        </p:nvSpPr>
        <p:spPr>
          <a:xfrm>
            <a:off x="6550025"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rgbClr val="486A7E"/>
              </a:buClr>
              <a:buSzPts val="2600"/>
              <a:buFont typeface="Calibri"/>
              <a:buNone/>
              <a:defRPr sz="2600" b="1" i="0" u="none" strike="noStrike" cap="none">
                <a:solidFill>
                  <a:srgbClr val="486A7E"/>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3"/>
          <p:cNvSpPr txBox="1">
            <a:spLocks noGrp="1"/>
          </p:cNvSpPr>
          <p:nvPr>
            <p:ph type="body" idx="1"/>
          </p:nvPr>
        </p:nvSpPr>
        <p:spPr>
          <a:xfrm>
            <a:off x="825500" y="1436688"/>
            <a:ext cx="8239125" cy="3123932"/>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spcBef>
                <a:spcPts val="6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342900" algn="l" rtl="0">
              <a:spcBef>
                <a:spcPts val="600"/>
              </a:spcBef>
              <a:spcAft>
                <a:spcPts val="0"/>
              </a:spcAft>
              <a:buClr>
                <a:srgbClr val="95AABA"/>
              </a:buClr>
              <a:buSzPts val="1800"/>
              <a:buFont typeface="Calibri"/>
              <a:buChar char="•"/>
              <a:defRPr sz="1800" b="0" i="0" u="none" strike="noStrike" cap="none">
                <a:solidFill>
                  <a:schemeClr val="dk1"/>
                </a:solidFill>
                <a:latin typeface="Calibri"/>
                <a:ea typeface="Calibri"/>
                <a:cs typeface="Calibri"/>
                <a:sym typeface="Calibri"/>
              </a:defRPr>
            </a:lvl3pPr>
            <a:lvl4pPr marL="1828800" marR="0" lvl="3"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228600" algn="l" rtl="0">
              <a:spcBef>
                <a:spcPts val="6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657600" marR="0" lvl="7" indent="-342900" algn="l" rtl="0">
              <a:spcBef>
                <a:spcPts val="600"/>
              </a:spcBef>
              <a:spcAft>
                <a:spcPts val="0"/>
              </a:spcAft>
              <a:buClr>
                <a:schemeClr val="dk1"/>
              </a:buClr>
              <a:buSzPts val="1800"/>
              <a:buFont typeface="Calibri"/>
              <a:buAutoNum type="arabicPeriod"/>
              <a:defRPr sz="1800" b="0" i="0" u="none" strike="noStrike" cap="none">
                <a:solidFill>
                  <a:schemeClr val="dk1"/>
                </a:solidFill>
                <a:latin typeface="Calibri"/>
                <a:ea typeface="Calibri"/>
                <a:cs typeface="Calibri"/>
                <a:sym typeface="Calibri"/>
              </a:defRPr>
            </a:lvl8pPr>
            <a:lvl9pPr marL="4114800" marR="0" lvl="8" indent="-342900" algn="l" rtl="0">
              <a:spcBef>
                <a:spcPts val="600"/>
              </a:spcBef>
              <a:spcAft>
                <a:spcPts val="600"/>
              </a:spcAft>
              <a:buClr>
                <a:schemeClr val="dk1"/>
              </a:buClr>
              <a:buSzPts val="1800"/>
              <a:buFont typeface="Calibri"/>
              <a:buAutoNum type="alphaLcPeriod"/>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2"/>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13" name="Google Shape;13;p23"/>
          <p:cNvSpPr/>
          <p:nvPr/>
        </p:nvSpPr>
        <p:spPr>
          <a:xfrm>
            <a:off x="825500" y="6387327"/>
            <a:ext cx="2090316" cy="22302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b="0" i="0" u="none" strike="noStrike" cap="none" dirty="0">
                <a:solidFill>
                  <a:schemeClr val="dk1"/>
                </a:solidFill>
                <a:latin typeface="Calibri"/>
                <a:ea typeface="Calibri"/>
                <a:cs typeface="Calibri"/>
                <a:sym typeface="Calibri"/>
              </a:rPr>
              <a:t>Societal Impact Workshop 2020</a:t>
            </a:r>
            <a:endParaRPr b="0" dirty="0"/>
          </a:p>
        </p:txBody>
      </p:sp>
      <p:pic>
        <p:nvPicPr>
          <p:cNvPr id="14" name="Google Shape;14;p23"/>
          <p:cNvPicPr preferRelativeResize="0"/>
          <p:nvPr/>
        </p:nvPicPr>
        <p:blipFill rotWithShape="1">
          <a:blip r:embed="rId27">
            <a:alphaModFix/>
          </a:blip>
          <a:srcRect/>
          <a:stretch/>
        </p:blipFill>
        <p:spPr>
          <a:xfrm>
            <a:off x="8009068" y="6413326"/>
            <a:ext cx="1055556" cy="101890"/>
          </a:xfrm>
          <a:prstGeom prst="rect">
            <a:avLst/>
          </a:prstGeom>
          <a:noFill/>
          <a:ln>
            <a:noFill/>
          </a:ln>
        </p:spPr>
      </p:pic>
      <p:pic>
        <p:nvPicPr>
          <p:cNvPr id="2" name="Google Shape;283;p3" descr="C:\Users\oefelein\Desktop\vsnu.jpg">
            <a:extLst>
              <a:ext uri="{FF2B5EF4-FFF2-40B4-BE49-F238E27FC236}">
                <a16:creationId xmlns:a16="http://schemas.microsoft.com/office/drawing/2014/main" id="{226D5D30-232F-4061-A1B9-8F864F87F40C}"/>
              </a:ext>
            </a:extLst>
          </p:cNvPr>
          <p:cNvPicPr preferRelativeResize="0"/>
          <p:nvPr userDrawn="1"/>
        </p:nvPicPr>
        <p:blipFill rotWithShape="1">
          <a:blip r:embed="rId28">
            <a:alphaModFix/>
          </a:blip>
          <a:srcRect/>
          <a:stretch/>
        </p:blipFill>
        <p:spPr>
          <a:xfrm>
            <a:off x="7408836" y="6132368"/>
            <a:ext cx="446768" cy="446768"/>
          </a:xfrm>
          <a:prstGeom prst="rect">
            <a:avLst/>
          </a:prstGeom>
          <a:noFill/>
          <a:ln>
            <a:noFill/>
          </a:ln>
        </p:spPr>
      </p:pic>
      <p:pic>
        <p:nvPicPr>
          <p:cNvPr id="3" name="Picture 2" descr="C:\Users\oefelein\Desktop\VU.GIF">
            <a:extLst>
              <a:ext uri="{FF2B5EF4-FFF2-40B4-BE49-F238E27FC236}">
                <a16:creationId xmlns:a16="http://schemas.microsoft.com/office/drawing/2014/main" id="{4CCA7CCD-860C-4D7E-B71D-87EDECDB2A55}"/>
              </a:ext>
            </a:extLst>
          </p:cNvPr>
          <p:cNvPicPr>
            <a:picLocks noChangeAspect="1" noChangeArrowheads="1"/>
          </p:cNvPicPr>
          <p:nvPr userDrawn="1"/>
        </p:nvPicPr>
        <p:blipFill>
          <a:blip r:embed="rId29">
            <a:extLst>
              <a:ext uri="{28A0092B-C50C-407E-A947-70E740481C1C}">
                <a14:useLocalDpi xmlns:a14="http://schemas.microsoft.com/office/drawing/2010/main" val="0"/>
              </a:ext>
            </a:extLst>
          </a:blip>
          <a:srcRect/>
          <a:stretch>
            <a:fillRect/>
          </a:stretch>
        </p:blipFill>
        <p:spPr bwMode="auto">
          <a:xfrm>
            <a:off x="5857875" y="6212231"/>
            <a:ext cx="1381125" cy="36324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890">
          <p15:clr>
            <a:srgbClr val="F26B43"/>
          </p15:clr>
        </p15:guide>
        <p15:guide id="2" pos="512">
          <p15:clr>
            <a:srgbClr val="F26B43"/>
          </p15:clr>
        </p15:guide>
        <p15:guide id="3" pos="3219">
          <p15:clr>
            <a:srgbClr val="F26B43"/>
          </p15:clr>
        </p15:guide>
        <p15:guide id="4" pos="3021">
          <p15:clr>
            <a:srgbClr val="F26B43"/>
          </p15:clr>
        </p15:guide>
        <p15:guide id="5" pos="5705">
          <p15:clr>
            <a:srgbClr val="F26B43"/>
          </p15:clr>
        </p15:guide>
        <p15:guide id="6" orient="horz" pos="4020">
          <p15:clr>
            <a:srgbClr val="F26B43"/>
          </p15:clr>
        </p15:guide>
        <p15:guide id="7" orient="horz" pos="58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doi.org/10.5281/zenodo.4304403" TargetMode="External"/><Relationship Id="rId3" Type="http://schemas.openxmlformats.org/officeDocument/2006/relationships/image" Target="../media/image5.jpg"/><Relationship Id="rId7"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orcid.org/0000-0002-3183-0651" TargetMode="Externa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1"/>
          <p:cNvPicPr preferRelativeResize="0"/>
          <p:nvPr/>
        </p:nvPicPr>
        <p:blipFill rotWithShape="1">
          <a:blip r:embed="rId3">
            <a:alphaModFix/>
          </a:blip>
          <a:srcRect/>
          <a:stretch/>
        </p:blipFill>
        <p:spPr>
          <a:xfrm>
            <a:off x="480497" y="0"/>
            <a:ext cx="9425503" cy="6414550"/>
          </a:xfrm>
          <a:prstGeom prst="rect">
            <a:avLst/>
          </a:prstGeom>
          <a:noFill/>
          <a:ln>
            <a:noFill/>
          </a:ln>
        </p:spPr>
      </p:pic>
      <p:pic>
        <p:nvPicPr>
          <p:cNvPr id="256" name="Google Shape;256;p1"/>
          <p:cNvPicPr preferRelativeResize="0"/>
          <p:nvPr/>
        </p:nvPicPr>
        <p:blipFill rotWithShape="1">
          <a:blip r:embed="rId4">
            <a:alphaModFix/>
          </a:blip>
          <a:srcRect/>
          <a:stretch/>
        </p:blipFill>
        <p:spPr>
          <a:xfrm>
            <a:off x="11223" y="0"/>
            <a:ext cx="9897202" cy="6858000"/>
          </a:xfrm>
          <a:prstGeom prst="rect">
            <a:avLst/>
          </a:prstGeom>
          <a:noFill/>
          <a:ln>
            <a:noFill/>
          </a:ln>
        </p:spPr>
      </p:pic>
      <p:sp>
        <p:nvSpPr>
          <p:cNvPr id="257" name="Google Shape;257;p1"/>
          <p:cNvSpPr/>
          <p:nvPr/>
        </p:nvSpPr>
        <p:spPr>
          <a:xfrm>
            <a:off x="10137576" y="-9525"/>
            <a:ext cx="2359223" cy="3159125"/>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100" b="1" dirty="0">
                <a:solidFill>
                  <a:schemeClr val="accent6"/>
                </a:solidFill>
                <a:latin typeface="Calibri"/>
                <a:ea typeface="Calibri"/>
                <a:cs typeface="Calibri"/>
                <a:sym typeface="Calibri"/>
              </a:rPr>
              <a:t>Cover image</a:t>
            </a:r>
            <a:endParaRPr dirty="0"/>
          </a:p>
          <a:p>
            <a:pPr marL="0" marR="0" lvl="0" indent="0" algn="l" rtl="0">
              <a:spcBef>
                <a:spcPts val="0"/>
              </a:spcBef>
              <a:spcAft>
                <a:spcPts val="0"/>
              </a:spcAft>
              <a:buNone/>
            </a:pPr>
            <a:r>
              <a:rPr lang="en-US" sz="1100" b="0" dirty="0">
                <a:solidFill>
                  <a:schemeClr val="accent6"/>
                </a:solidFill>
                <a:latin typeface="Calibri"/>
                <a:ea typeface="Calibri"/>
                <a:cs typeface="Calibri"/>
                <a:sym typeface="Calibri"/>
              </a:rPr>
              <a:t>Please select the cover image you require from the following selection:</a:t>
            </a:r>
            <a:endParaRPr dirty="0"/>
          </a:p>
          <a:p>
            <a:pPr marL="177800" marR="0" lvl="0" indent="-177800" algn="l" rtl="0">
              <a:spcBef>
                <a:spcPts val="0"/>
              </a:spcBef>
              <a:spcAft>
                <a:spcPts val="0"/>
              </a:spcAft>
              <a:buClr>
                <a:schemeClr val="accent6"/>
              </a:buClr>
              <a:buSzPts val="1100"/>
              <a:buFont typeface="Arial"/>
              <a:buChar char="•"/>
            </a:pPr>
            <a:r>
              <a:rPr lang="en-US" sz="1100" b="0" dirty="0">
                <a:solidFill>
                  <a:schemeClr val="accent6"/>
                </a:solidFill>
                <a:latin typeface="Calibri"/>
                <a:ea typeface="Calibri"/>
                <a:cs typeface="Calibri"/>
                <a:sym typeface="Calibri"/>
              </a:rPr>
              <a:t>5 x Discovery stories (SN)</a:t>
            </a:r>
            <a:endParaRPr dirty="0"/>
          </a:p>
          <a:p>
            <a:pPr marL="177800" marR="0" lvl="0" indent="-17780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5 X Transformer images (SN)</a:t>
            </a:r>
            <a:endParaRPr dirty="0"/>
          </a:p>
          <a:p>
            <a:pPr marL="177800" marR="0" lvl="0" indent="-107950" algn="l" rtl="0">
              <a:spcBef>
                <a:spcPts val="0"/>
              </a:spcBef>
              <a:spcAft>
                <a:spcPts val="0"/>
              </a:spcAft>
              <a:buClr>
                <a:schemeClr val="dk1"/>
              </a:buClr>
              <a:buSzPts val="1100"/>
              <a:buFont typeface="Arial"/>
              <a:buNone/>
            </a:pPr>
            <a:endParaRPr sz="1100" dirty="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0" dirty="0">
                <a:solidFill>
                  <a:schemeClr val="accent6"/>
                </a:solidFill>
                <a:latin typeface="Calibri"/>
                <a:ea typeface="Calibri"/>
                <a:cs typeface="Calibri"/>
                <a:sym typeface="Calibri"/>
              </a:rPr>
              <a:t>Once you have chosen the cover image move the associated Thank you page to the end of the presentation and delete all the other cover and thank you pages.</a:t>
            </a:r>
            <a:endParaRPr dirty="0"/>
          </a:p>
          <a:p>
            <a:pPr marL="0" marR="0" lvl="0" indent="0" algn="l" rtl="0">
              <a:spcBef>
                <a:spcPts val="0"/>
              </a:spcBef>
              <a:spcAft>
                <a:spcPts val="0"/>
              </a:spcAft>
              <a:buNone/>
            </a:pPr>
            <a:endParaRPr sz="1100" dirty="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1" dirty="0">
                <a:solidFill>
                  <a:schemeClr val="accent6"/>
                </a:solidFill>
                <a:latin typeface="Calibri"/>
                <a:ea typeface="Calibri"/>
                <a:cs typeface="Calibri"/>
                <a:sym typeface="Calibri"/>
              </a:rPr>
              <a:t>Printing</a:t>
            </a:r>
            <a:endParaRPr dirty="0"/>
          </a:p>
          <a:p>
            <a:pPr marL="0" marR="0" lvl="0" indent="0" algn="l" rtl="0">
              <a:spcBef>
                <a:spcPts val="0"/>
              </a:spcBef>
              <a:spcAft>
                <a:spcPts val="0"/>
              </a:spcAft>
              <a:buNone/>
            </a:pPr>
            <a:r>
              <a:rPr lang="en-US" sz="1100" dirty="0">
                <a:solidFill>
                  <a:schemeClr val="accent6"/>
                </a:solidFill>
                <a:latin typeface="Calibri"/>
                <a:ea typeface="Calibri"/>
                <a:cs typeface="Calibri"/>
                <a:sym typeface="Calibri"/>
              </a:rPr>
              <a:t>When printing the deck you can reduce ink use by selecting:</a:t>
            </a:r>
            <a:endParaRPr dirty="0"/>
          </a:p>
          <a:p>
            <a:pPr marL="171450" marR="0" lvl="0" indent="-17145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Ctrl p (print)</a:t>
            </a:r>
            <a:endParaRPr dirty="0"/>
          </a:p>
          <a:p>
            <a:pPr marL="171450" marR="0" lvl="0" indent="-17145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Change the option to greyscale</a:t>
            </a:r>
            <a:endParaRPr dirty="0"/>
          </a:p>
          <a:p>
            <a:pPr marL="0" marR="0" lvl="0" indent="0" algn="l" rtl="0">
              <a:spcBef>
                <a:spcPts val="0"/>
              </a:spcBef>
              <a:spcAft>
                <a:spcPts val="0"/>
              </a:spcAft>
              <a:buNone/>
            </a:pPr>
            <a:endParaRPr sz="1100" b="0" dirty="0">
              <a:solidFill>
                <a:schemeClr val="accent6"/>
              </a:solidFill>
              <a:latin typeface="Calibri"/>
              <a:ea typeface="Calibri"/>
              <a:cs typeface="Calibri"/>
              <a:sym typeface="Calibri"/>
            </a:endParaRPr>
          </a:p>
        </p:txBody>
      </p:sp>
      <p:pic>
        <p:nvPicPr>
          <p:cNvPr id="258" name="Google Shape;258;p1"/>
          <p:cNvPicPr preferRelativeResize="0"/>
          <p:nvPr/>
        </p:nvPicPr>
        <p:blipFill rotWithShape="1">
          <a:blip r:embed="rId5">
            <a:alphaModFix/>
          </a:blip>
          <a:srcRect/>
          <a:stretch/>
        </p:blipFill>
        <p:spPr>
          <a:xfrm>
            <a:off x="538163" y="293642"/>
            <a:ext cx="2695739" cy="261448"/>
          </a:xfrm>
          <a:prstGeom prst="rect">
            <a:avLst/>
          </a:prstGeom>
          <a:noFill/>
          <a:ln>
            <a:noFill/>
          </a:ln>
        </p:spPr>
      </p:pic>
      <p:sp>
        <p:nvSpPr>
          <p:cNvPr id="259" name="Google Shape;259;p1"/>
          <p:cNvSpPr txBox="1"/>
          <p:nvPr/>
        </p:nvSpPr>
        <p:spPr>
          <a:xfrm>
            <a:off x="5110175" y="966040"/>
            <a:ext cx="4278600" cy="324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486A7E"/>
              </a:buClr>
              <a:buSzPts val="2300"/>
              <a:buFont typeface="Calibri"/>
              <a:buNone/>
            </a:pPr>
            <a:r>
              <a:rPr lang="en-US" sz="2000" b="1" dirty="0">
                <a:solidFill>
                  <a:srgbClr val="486A7E"/>
                </a:solidFill>
                <a:latin typeface="Calibri"/>
                <a:ea typeface="Calibri"/>
                <a:cs typeface="Calibri"/>
                <a:sym typeface="Calibri"/>
              </a:rPr>
              <a:t>Societal Impact Workshop</a:t>
            </a:r>
            <a:endParaRPr sz="2000" dirty="0"/>
          </a:p>
        </p:txBody>
      </p:sp>
      <p:sp>
        <p:nvSpPr>
          <p:cNvPr id="260" name="Google Shape;260;p1"/>
          <p:cNvSpPr txBox="1"/>
          <p:nvPr/>
        </p:nvSpPr>
        <p:spPr>
          <a:xfrm>
            <a:off x="5126573" y="1616369"/>
            <a:ext cx="3934200" cy="1433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nl-NL" sz="2000" b="0" dirty="0" err="1">
                <a:solidFill>
                  <a:schemeClr val="accent4"/>
                </a:solidFill>
                <a:latin typeface="Calibri"/>
                <a:ea typeface="Calibri"/>
                <a:cs typeface="Calibri"/>
                <a:sym typeface="Calibri"/>
              </a:rPr>
              <a:t>Leandra</a:t>
            </a:r>
            <a:r>
              <a:rPr lang="nl-NL" sz="2000" b="0" dirty="0">
                <a:solidFill>
                  <a:schemeClr val="accent4"/>
                </a:solidFill>
                <a:latin typeface="Calibri"/>
                <a:ea typeface="Calibri"/>
                <a:cs typeface="Calibri"/>
                <a:sym typeface="Calibri"/>
              </a:rPr>
              <a:t> Koetsier</a:t>
            </a:r>
          </a:p>
          <a:p>
            <a:pPr marL="0" marR="0" lvl="0" indent="0" algn="l" rtl="0">
              <a:spcBef>
                <a:spcPts val="0"/>
              </a:spcBef>
              <a:spcAft>
                <a:spcPts val="0"/>
              </a:spcAft>
              <a:buClr>
                <a:schemeClr val="dk1"/>
              </a:buClr>
              <a:buSzPts val="2000"/>
              <a:buFont typeface="Arial"/>
              <a:buNone/>
            </a:pPr>
            <a:r>
              <a:rPr lang="nl-NL" sz="800" b="0" dirty="0">
                <a:solidFill>
                  <a:schemeClr val="accent4"/>
                </a:solidFill>
                <a:latin typeface="Calibri"/>
                <a:ea typeface="Calibri"/>
                <a:cs typeface="Calibri"/>
                <a:sym typeface="Calibri"/>
                <a:hlinkClick r:id="rId6"/>
              </a:rPr>
              <a:t>https://orcid.org/0000-0002-3183-0651</a:t>
            </a:r>
            <a:r>
              <a:rPr lang="nl-NL" sz="2000" b="0" dirty="0">
                <a:solidFill>
                  <a:schemeClr val="accent4"/>
                </a:solidFill>
                <a:latin typeface="Calibri"/>
                <a:ea typeface="Calibri"/>
                <a:cs typeface="Calibri"/>
                <a:sym typeface="Calibri"/>
              </a:rPr>
              <a:t>	</a:t>
            </a:r>
            <a:endParaRPr lang="nl-NL" dirty="0"/>
          </a:p>
          <a:p>
            <a:pPr marL="0" marR="0" lvl="0" indent="0" algn="l" rtl="0">
              <a:spcBef>
                <a:spcPts val="600"/>
              </a:spcBef>
              <a:spcAft>
                <a:spcPts val="0"/>
              </a:spcAft>
              <a:buClr>
                <a:schemeClr val="dk1"/>
              </a:buClr>
              <a:buSzPts val="2000"/>
              <a:buFont typeface="Arial"/>
              <a:buNone/>
            </a:pPr>
            <a:r>
              <a:rPr lang="en-US" sz="2000" dirty="0">
                <a:solidFill>
                  <a:schemeClr val="accent4"/>
                </a:solidFill>
                <a:latin typeface="Calibri"/>
                <a:ea typeface="Calibri"/>
                <a:cs typeface="Calibri"/>
                <a:sym typeface="Calibri"/>
              </a:rPr>
              <a:t>Health Sciences</a:t>
            </a:r>
            <a:endParaRPr sz="2000" b="0" dirty="0">
              <a:solidFill>
                <a:schemeClr val="accent4"/>
              </a:solidFill>
              <a:latin typeface="Calibri"/>
              <a:ea typeface="Calibri"/>
              <a:cs typeface="Calibri"/>
              <a:sym typeface="Calibri"/>
            </a:endParaRPr>
          </a:p>
          <a:p>
            <a:pPr marL="0" marR="0" lvl="1" indent="0" algn="l" rtl="0">
              <a:spcBef>
                <a:spcPts val="600"/>
              </a:spcBef>
              <a:spcAft>
                <a:spcPts val="0"/>
              </a:spcAft>
              <a:buClr>
                <a:schemeClr val="dk1"/>
              </a:buClr>
              <a:buSzPts val="1600"/>
              <a:buFont typeface="Arial"/>
              <a:buNone/>
            </a:pPr>
            <a:r>
              <a:rPr lang="en-US" sz="1600" dirty="0">
                <a:solidFill>
                  <a:schemeClr val="accent4"/>
                </a:solidFill>
                <a:latin typeface="Calibri"/>
                <a:cs typeface="Calibri"/>
                <a:sym typeface="Calibri"/>
              </a:rPr>
              <a:t>15 October 2020</a:t>
            </a:r>
          </a:p>
        </p:txBody>
      </p:sp>
      <p:sp>
        <p:nvSpPr>
          <p:cNvPr id="261" name="Google Shape;261;p1"/>
          <p:cNvSpPr txBox="1"/>
          <p:nvPr/>
        </p:nvSpPr>
        <p:spPr>
          <a:xfrm rot="5400000">
            <a:off x="-2187007" y="3122528"/>
            <a:ext cx="4964616" cy="33198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100"/>
              <a:buFont typeface="Arial"/>
              <a:buNone/>
            </a:pPr>
            <a:r>
              <a:rPr lang="en-US" sz="1100" b="0">
                <a:solidFill>
                  <a:schemeClr val="dk1"/>
                </a:solidFill>
                <a:latin typeface="Calibri"/>
                <a:ea typeface="Calibri"/>
                <a:cs typeface="Calibri"/>
                <a:sym typeface="Calibri"/>
              </a:rPr>
              <a:t>Antarctica meltdown could double sea level rise</a:t>
            </a:r>
            <a:endParaRPr/>
          </a:p>
        </p:txBody>
      </p:sp>
      <p:sp>
        <p:nvSpPr>
          <p:cNvPr id="264" name="Google Shape;264;p1" descr="Hom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 descr="Home"/>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66" name="Google Shape;266;p1" descr="C:\Users\oefelein\Desktop\vsnu.jpg"/>
          <p:cNvPicPr preferRelativeResize="0"/>
          <p:nvPr/>
        </p:nvPicPr>
        <p:blipFill rotWithShape="1">
          <a:blip r:embed="rId7">
            <a:alphaModFix/>
          </a:blip>
          <a:srcRect/>
          <a:stretch/>
        </p:blipFill>
        <p:spPr>
          <a:xfrm>
            <a:off x="3925179" y="128831"/>
            <a:ext cx="591069" cy="591069"/>
          </a:xfrm>
          <a:prstGeom prst="rect">
            <a:avLst/>
          </a:prstGeom>
          <a:noFill/>
          <a:ln>
            <a:noFill/>
          </a:ln>
        </p:spPr>
      </p:pic>
      <p:sp>
        <p:nvSpPr>
          <p:cNvPr id="267" name="Google Shape;267;p1"/>
          <p:cNvSpPr txBox="1"/>
          <p:nvPr/>
        </p:nvSpPr>
        <p:spPr>
          <a:xfrm>
            <a:off x="4952999" y="5442850"/>
            <a:ext cx="4941777" cy="14151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DOI:</a:t>
            </a:r>
            <a:r>
              <a:rPr lang="en-US" dirty="0">
                <a:solidFill>
                  <a:schemeClr val="accent4"/>
                </a:solidFill>
                <a:latin typeface="Calibri"/>
                <a:cs typeface="Calibri"/>
                <a:sym typeface="Calibri"/>
              </a:rPr>
              <a:t>		</a:t>
            </a:r>
            <a:r>
              <a:rPr lang="en-US" dirty="0">
                <a:solidFill>
                  <a:schemeClr val="accent4"/>
                </a:solidFill>
                <a:latin typeface="Calibri"/>
                <a:cs typeface="Calibri"/>
                <a:sym typeface="Calibri"/>
                <a:hlinkClick r:id="rId8"/>
              </a:rPr>
              <a:t>10.5281/zenodo.4304403</a:t>
            </a:r>
            <a:endParaRPr dirty="0">
              <a:solidFill>
                <a:schemeClr val="accent4"/>
              </a:solidFill>
              <a:latin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Workshop leader: 	</a:t>
            </a:r>
            <a:r>
              <a:rPr lang="en-US" dirty="0">
                <a:solidFill>
                  <a:schemeClr val="accent4"/>
                </a:solidFill>
                <a:latin typeface="Calibri"/>
                <a:ea typeface="Calibri"/>
                <a:cs typeface="Calibri"/>
                <a:sym typeface="Calibri"/>
              </a:rPr>
              <a:t>Stefan de Jong</a:t>
            </a:r>
            <a:endParaRPr dirty="0">
              <a:solidFill>
                <a:schemeClr val="accent4"/>
              </a:solidFill>
              <a:latin typeface="Calibri"/>
              <a:ea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Host: 		</a:t>
            </a:r>
            <a:r>
              <a:rPr lang="de-DE" dirty="0">
                <a:solidFill>
                  <a:schemeClr val="accent4"/>
                </a:solidFill>
                <a:latin typeface="Calibri"/>
                <a:ea typeface="Calibri"/>
                <a:cs typeface="Calibri"/>
                <a:sym typeface="Calibri"/>
              </a:rPr>
              <a:t>VU Amsterdam</a:t>
            </a:r>
            <a:endParaRPr dirty="0">
              <a:solidFill>
                <a:schemeClr val="accent4"/>
              </a:solidFill>
              <a:latin typeface="Calibri"/>
              <a:ea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Local coach:		</a:t>
            </a:r>
            <a:r>
              <a:rPr lang="de-DE" dirty="0">
                <a:solidFill>
                  <a:schemeClr val="accent4"/>
                </a:solidFill>
                <a:latin typeface="Calibri"/>
                <a:ea typeface="Calibri"/>
                <a:cs typeface="Calibri"/>
                <a:sym typeface="Calibri"/>
              </a:rPr>
              <a:t>Sandy Broere-Lee (Grants Office),</a:t>
            </a:r>
          </a:p>
          <a:p>
            <a:pPr marL="0" marR="0" lvl="0" indent="0" algn="l" rtl="0">
              <a:spcBef>
                <a:spcPts val="0"/>
              </a:spcBef>
              <a:spcAft>
                <a:spcPts val="0"/>
              </a:spcAft>
              <a:buClr>
                <a:schemeClr val="dk1"/>
              </a:buClr>
              <a:buSzPts val="2000"/>
              <a:buFont typeface="Arial"/>
              <a:buNone/>
            </a:pPr>
            <a:r>
              <a:rPr lang="de-DE" dirty="0">
                <a:solidFill>
                  <a:schemeClr val="accent4"/>
                </a:solidFill>
                <a:latin typeface="Calibri"/>
                <a:ea typeface="Calibri"/>
                <a:cs typeface="Calibri"/>
                <a:sym typeface="Calibri"/>
              </a:rPr>
              <a:t>		Diane Schöller (IXA Valorisation Office)</a:t>
            </a:r>
          </a:p>
          <a:p>
            <a:pPr marL="0" marR="0" lvl="0" indent="0" algn="l" rtl="0">
              <a:spcBef>
                <a:spcPts val="0"/>
              </a:spcBef>
              <a:spcAft>
                <a:spcPts val="0"/>
              </a:spcAft>
              <a:buClr>
                <a:schemeClr val="dk1"/>
              </a:buClr>
              <a:buSzPts val="2000"/>
              <a:buFont typeface="Arial"/>
              <a:buNone/>
            </a:pPr>
            <a:r>
              <a:rPr lang="de-DE" b="1" dirty="0">
                <a:solidFill>
                  <a:schemeClr val="accent4"/>
                </a:solidFill>
                <a:latin typeface="Calibri"/>
                <a:ea typeface="Calibri"/>
                <a:cs typeface="Calibri"/>
                <a:sym typeface="Calibri"/>
              </a:rPr>
              <a:t>		</a:t>
            </a:r>
            <a:r>
              <a:rPr lang="de-DE" dirty="0">
                <a:solidFill>
                  <a:schemeClr val="accent4"/>
                </a:solidFill>
                <a:latin typeface="Calibri"/>
                <a:ea typeface="Calibri"/>
                <a:cs typeface="Calibri"/>
                <a:sym typeface="Calibri"/>
              </a:rPr>
              <a:t>Maurice Vanderfeesten (Library)</a:t>
            </a:r>
            <a:endParaRPr dirty="0">
              <a:solidFill>
                <a:srgbClr val="434343"/>
              </a:solidFill>
              <a:latin typeface="Calibri"/>
              <a:ea typeface="Calibri"/>
              <a:cs typeface="Calibri"/>
              <a:sym typeface="Calibri"/>
            </a:endParaRPr>
          </a:p>
        </p:txBody>
      </p:sp>
      <p:pic>
        <p:nvPicPr>
          <p:cNvPr id="1026" name="Picture 2" descr="C:\Users\oefelein\Desktop\VU.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62230" y="153146"/>
            <a:ext cx="1933895" cy="5086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a:t>Agenda table</a:t>
            </a:r>
            <a:endParaRPr/>
          </a:p>
        </p:txBody>
      </p:sp>
      <p:graphicFrame>
        <p:nvGraphicFramePr>
          <p:cNvPr id="273" name="Google Shape;273;p2"/>
          <p:cNvGraphicFramePr/>
          <p:nvPr>
            <p:extLst>
              <p:ext uri="{D42A27DB-BD31-4B8C-83A1-F6EECF244321}">
                <p14:modId xmlns:p14="http://schemas.microsoft.com/office/powerpoint/2010/main" val="543438742"/>
              </p:ext>
            </p:extLst>
          </p:nvPr>
        </p:nvGraphicFramePr>
        <p:xfrm>
          <a:off x="812800" y="1412875"/>
          <a:ext cx="8251825" cy="1146960"/>
        </p:xfrm>
        <a:graphic>
          <a:graphicData uri="http://schemas.openxmlformats.org/drawingml/2006/table">
            <a:tbl>
              <a:tblPr firstRow="1" bandRow="1">
                <a:noFill/>
                <a:tableStyleId>{B8666346-CAA5-4110-A810-4BBC7CE007DE}</a:tableStyleId>
              </a:tblPr>
              <a:tblGrid>
                <a:gridCol w="631000">
                  <a:extLst>
                    <a:ext uri="{9D8B030D-6E8A-4147-A177-3AD203B41FA5}">
                      <a16:colId xmlns:a16="http://schemas.microsoft.com/office/drawing/2014/main" val="20000"/>
                    </a:ext>
                  </a:extLst>
                </a:gridCol>
                <a:gridCol w="762082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n-US" sz="1800" b="0" u="none" strike="noStrike" cap="none" dirty="0">
                          <a:solidFill>
                            <a:schemeClr val="lt1"/>
                          </a:solidFill>
                          <a:latin typeface="Calibri"/>
                          <a:ea typeface="Calibri"/>
                          <a:cs typeface="Calibri"/>
                          <a:sym typeface="Calibri"/>
                        </a:rPr>
                        <a:t>1</a:t>
                      </a:r>
                      <a:endParaRPr dirty="0"/>
                    </a:p>
                  </a:txBody>
                  <a:tcPr marL="54000" marR="54000" marT="54000" marB="54000" anchor="ctr" anchorCtr="1">
                    <a:lnB w="127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dirty="0">
                          <a:solidFill>
                            <a:schemeClr val="dk1"/>
                          </a:solidFill>
                          <a:latin typeface="Calibri"/>
                          <a:ea typeface="Calibri"/>
                          <a:cs typeface="Calibri"/>
                          <a:sym typeface="Calibri"/>
                        </a:rPr>
                        <a:t>Session A – Creating a spark!</a:t>
                      </a:r>
                      <a:endParaRPr sz="1600" b="1" dirty="0">
                        <a:solidFill>
                          <a:schemeClr val="dk1"/>
                        </a:solidFill>
                        <a:latin typeface="Calibri"/>
                        <a:ea typeface="Calibri"/>
                        <a:cs typeface="Calibri"/>
                        <a:sym typeface="Calibri"/>
                      </a:endParaRPr>
                    </a:p>
                  </a:txBody>
                  <a:tcPr marL="54000" marR="54000" marT="54000" marB="54000" anchor="ctr">
                    <a:lnB w="12700" cap="flat" cmpd="sng">
                      <a:solidFill>
                        <a:schemeClr val="lt1"/>
                      </a:solidFill>
                      <a:prstDash val="solid"/>
                      <a:round/>
                      <a:headEnd type="none" w="sm" len="sm"/>
                      <a:tailEnd type="none" w="sm" len="sm"/>
                    </a:lnB>
                    <a:solidFill>
                      <a:srgbClr val="EAEEF0"/>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b="0">
                          <a:solidFill>
                            <a:schemeClr val="lt1"/>
                          </a:solidFill>
                          <a:latin typeface="Calibri"/>
                          <a:ea typeface="Calibri"/>
                          <a:cs typeface="Calibri"/>
                          <a:sym typeface="Calibri"/>
                        </a:rPr>
                        <a:t>2</a:t>
                      </a:r>
                      <a:endParaRPr/>
                    </a:p>
                  </a:txBody>
                  <a:tcPr marL="54000" marR="54000" marT="54000" marB="54000" anchor="ctr" anchorCtr="1">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0">
                          <a:solidFill>
                            <a:schemeClr val="dk1"/>
                          </a:solidFill>
                          <a:latin typeface="Calibri"/>
                          <a:ea typeface="Calibri"/>
                          <a:cs typeface="Calibri"/>
                          <a:sym typeface="Calibri"/>
                        </a:rPr>
                        <a:t>S</a:t>
                      </a:r>
                      <a:r>
                        <a:rPr lang="en-US" sz="1600" b="1">
                          <a:solidFill>
                            <a:schemeClr val="dk1"/>
                          </a:solidFill>
                          <a:latin typeface="Calibri"/>
                          <a:ea typeface="Calibri"/>
                          <a:cs typeface="Calibri"/>
                          <a:sym typeface="Calibri"/>
                        </a:rPr>
                        <a:t>ession B – Shining a light on your impact</a:t>
                      </a:r>
                      <a:endParaRPr sz="1600" b="1">
                        <a:solidFill>
                          <a:schemeClr val="dk1"/>
                        </a:solidFill>
                        <a:latin typeface="Calibri"/>
                        <a:ea typeface="Calibri"/>
                        <a:cs typeface="Calibri"/>
                        <a:sym typeface="Calibri"/>
                      </a:endParaRPr>
                    </a:p>
                  </a:txBody>
                  <a:tcPr marL="54000" marR="54000" marT="54000" marB="54000">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28600">
                <a:tc>
                  <a:txBody>
                    <a:bodyPr/>
                    <a:lstStyle/>
                    <a:p>
                      <a:pPr marL="0" marR="0" lvl="0" indent="0" algn="l" rtl="0">
                        <a:spcBef>
                          <a:spcPts val="0"/>
                        </a:spcBef>
                        <a:spcAft>
                          <a:spcPts val="0"/>
                        </a:spcAft>
                        <a:buNone/>
                      </a:pPr>
                      <a:r>
                        <a:rPr lang="en-US" sz="1800" b="0">
                          <a:solidFill>
                            <a:schemeClr val="lt1"/>
                          </a:solidFill>
                          <a:latin typeface="Calibri"/>
                          <a:ea typeface="Calibri"/>
                          <a:cs typeface="Calibri"/>
                          <a:sym typeface="Calibri"/>
                        </a:rPr>
                        <a:t>3</a:t>
                      </a:r>
                      <a:endParaRPr/>
                    </a:p>
                  </a:txBody>
                  <a:tcPr marL="54000" marR="54000" marT="54000" marB="54000" anchor="ctr" anchorCtr="1">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a:solidFill>
                            <a:schemeClr val="dk1"/>
                          </a:solidFill>
                          <a:latin typeface="Calibri"/>
                          <a:ea typeface="Calibri"/>
                          <a:cs typeface="Calibri"/>
                          <a:sym typeface="Calibri"/>
                        </a:rPr>
                        <a:t>Session C – Passing on the torch</a:t>
                      </a:r>
                      <a:endParaRPr sz="1600" b="1">
                        <a:solidFill>
                          <a:schemeClr val="dk1"/>
                        </a:solidFill>
                        <a:latin typeface="Calibri"/>
                        <a:ea typeface="Calibri"/>
                        <a:cs typeface="Calibri"/>
                        <a:sym typeface="Calibri"/>
                      </a:endParaRPr>
                    </a:p>
                  </a:txBody>
                  <a:tcPr marL="54000" marR="54000" marT="54000" marB="54000">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0800"/>
              <a:buNone/>
            </a:pPr>
            <a:r>
              <a:rPr lang="en-US"/>
              <a:t>1.0</a:t>
            </a:r>
            <a:endParaRPr/>
          </a:p>
        </p:txBody>
      </p:sp>
      <p:sp>
        <p:nvSpPr>
          <p:cNvPr id="281" name="Google Shape;281;p3"/>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2600"/>
              <a:buFont typeface="Calibri"/>
              <a:buNone/>
            </a:pPr>
            <a:r>
              <a:rPr lang="en-US"/>
              <a:t>Session A – Creating a spark!</a:t>
            </a:r>
            <a:endParaRPr/>
          </a:p>
        </p:txBody>
      </p:sp>
      <p:sp>
        <p:nvSpPr>
          <p:cNvPr id="282" name="Google Shape;282;p3"/>
          <p:cNvSpPr/>
          <p:nvPr/>
        </p:nvSpPr>
        <p:spPr>
          <a:xfrm>
            <a:off x="10137576" y="0"/>
            <a:ext cx="2359223" cy="2124075"/>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100" b="1">
                <a:solidFill>
                  <a:schemeClr val="accent6"/>
                </a:solidFill>
                <a:latin typeface="Calibri"/>
                <a:ea typeface="Calibri"/>
                <a:cs typeface="Calibri"/>
                <a:sym typeface="Calibri"/>
              </a:rPr>
              <a:t>Section breaks</a:t>
            </a:r>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Section breaks are available in each palette colour and in a neutral blue grey.</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In most cases one section break colour should be used consistently throughout the deck – ideally following the colour of the Advancing Discovery bookmark on the cover page.</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p:txBody>
      </p:sp>
      <p:pic>
        <p:nvPicPr>
          <p:cNvPr id="283" name="Google Shape;283;p3" descr="C:\Users\oefelein\Desktop\vsnu.jpg"/>
          <p:cNvPicPr preferRelativeResize="0"/>
          <p:nvPr/>
        </p:nvPicPr>
        <p:blipFill rotWithShape="1">
          <a:blip r:embed="rId3">
            <a:alphaModFix/>
          </a:blip>
          <a:srcRect/>
          <a:stretch/>
        </p:blipFill>
        <p:spPr>
          <a:xfrm>
            <a:off x="7408836" y="6132368"/>
            <a:ext cx="446768" cy="446768"/>
          </a:xfrm>
          <a:prstGeom prst="rect">
            <a:avLst/>
          </a:prstGeom>
          <a:noFill/>
          <a:ln>
            <a:noFill/>
          </a:ln>
        </p:spPr>
      </p:pic>
      <p:pic>
        <p:nvPicPr>
          <p:cNvPr id="7" name="Picture 2" descr="C:\Users\oefelein\Desktop\VU.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875" y="6212231"/>
            <a:ext cx="1381125" cy="3632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
          <p:cNvSpPr txBox="1">
            <a:spLocks noGrp="1"/>
          </p:cNvSpPr>
          <p:nvPr>
            <p:ph type="body" idx="1"/>
          </p:nvPr>
        </p:nvSpPr>
        <p:spPr>
          <a:xfrm>
            <a:off x="825500" y="1436688"/>
            <a:ext cx="8239126" cy="3539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a:p>
            <a:pPr marL="0" lvl="0" indent="0" algn="l" rtl="0">
              <a:spcBef>
                <a:spcPts val="600"/>
              </a:spcBef>
              <a:spcAft>
                <a:spcPts val="0"/>
              </a:spcAft>
              <a:buSzPts val="1800"/>
              <a:buNone/>
            </a:pPr>
            <a:endParaRPr dirty="0"/>
          </a:p>
        </p:txBody>
      </p:sp>
      <p:sp>
        <p:nvSpPr>
          <p:cNvPr id="290" name="Google Shape;290;p4"/>
          <p:cNvSpPr txBox="1">
            <a:spLocks noGrp="1"/>
          </p:cNvSpPr>
          <p:nvPr>
            <p:ph type="title"/>
          </p:nvPr>
        </p:nvSpPr>
        <p:spPr>
          <a:xfrm>
            <a:off x="825501" y="538162"/>
            <a:ext cx="8239126" cy="4349369"/>
          </a:xfrm>
          <a:prstGeom prst="rect">
            <a:avLst/>
          </a:prstGeom>
          <a:noFill/>
          <a:ln>
            <a:noFill/>
          </a:ln>
        </p:spPr>
        <p:txBody>
          <a:bodyPr spcFirstLastPara="1" wrap="square" lIns="0" tIns="0" rIns="0" bIns="0" anchor="t" anchorCtr="0">
            <a:noAutofit/>
          </a:bodyPr>
          <a:lstStyle/>
          <a:p>
            <a:pPr>
              <a:buSzPts val="2600"/>
            </a:pPr>
            <a:r>
              <a:rPr lang="en-US" dirty="0"/>
              <a:t>Motivation</a:t>
            </a:r>
            <a:br>
              <a:rPr lang="en-US" dirty="0"/>
            </a:br>
            <a:br>
              <a:rPr lang="en-US" dirty="0"/>
            </a:br>
            <a:r>
              <a:rPr lang="en-US" dirty="0"/>
              <a:t>1. Creating societal impact with my project is important to translate the study results into tools for policy and practice in order to facilitate local implementation.</a:t>
            </a:r>
            <a:br>
              <a:rPr lang="en-US" dirty="0"/>
            </a:br>
            <a:r>
              <a:rPr lang="en-US" dirty="0"/>
              <a:t>2. Societal impact might be a way to inform collaboration partners, to be visible and to increase and maintain commitment of the partners involved.</a:t>
            </a:r>
            <a:br>
              <a:rPr lang="en-US"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5"/>
          <p:cNvSpPr txBox="1">
            <a:spLocks noGrp="1"/>
          </p:cNvSpPr>
          <p:nvPr>
            <p:ph type="body" idx="1"/>
          </p:nvPr>
        </p:nvSpPr>
        <p:spPr>
          <a:xfrm>
            <a:off x="825500" y="1436688"/>
            <a:ext cx="8239126" cy="3539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a:p>
            <a:pPr marL="0" lvl="0" indent="0" algn="l" rtl="0">
              <a:spcBef>
                <a:spcPts val="600"/>
              </a:spcBef>
              <a:spcAft>
                <a:spcPts val="0"/>
              </a:spcAft>
              <a:buSzPts val="1800"/>
              <a:buNone/>
            </a:pPr>
            <a:endParaRPr/>
          </a:p>
        </p:txBody>
      </p:sp>
      <p:sp>
        <p:nvSpPr>
          <p:cNvPr id="296" name="Google Shape;296;p5"/>
          <p:cNvSpPr txBox="1">
            <a:spLocks noGrp="1"/>
          </p:cNvSpPr>
          <p:nvPr>
            <p:ph type="title"/>
          </p:nvPr>
        </p:nvSpPr>
        <p:spPr>
          <a:xfrm>
            <a:off x="825501" y="538162"/>
            <a:ext cx="8239126" cy="3558349"/>
          </a:xfrm>
          <a:prstGeom prst="rect">
            <a:avLst/>
          </a:prstGeom>
          <a:noFill/>
          <a:ln>
            <a:noFill/>
          </a:ln>
        </p:spPr>
        <p:txBody>
          <a:bodyPr spcFirstLastPara="1" wrap="square" lIns="0" tIns="0" rIns="0" bIns="0" anchor="t" anchorCtr="0">
            <a:noAutofit/>
          </a:bodyPr>
          <a:lstStyle/>
          <a:p>
            <a:pPr lvl="0" algn="l" rtl="0">
              <a:spcBef>
                <a:spcPts val="0"/>
              </a:spcBef>
              <a:spcAft>
                <a:spcPts val="0"/>
              </a:spcAft>
              <a:buClr>
                <a:srgbClr val="486A7E"/>
              </a:buClr>
              <a:buSzPts val="2600"/>
            </a:pPr>
            <a:r>
              <a:rPr lang="en-US" dirty="0"/>
              <a:t>Inspiration: three examples</a:t>
            </a:r>
            <a:br>
              <a:rPr lang="en-US" dirty="0"/>
            </a:br>
            <a:br>
              <a:rPr lang="en-US" dirty="0"/>
            </a:br>
            <a:r>
              <a:rPr lang="en-US" dirty="0"/>
              <a:t>1. Project Care for Obesity- tools for policy and practice</a:t>
            </a:r>
            <a:br>
              <a:rPr lang="en-US" dirty="0"/>
            </a:br>
            <a:r>
              <a:rPr lang="en-US" dirty="0"/>
              <a:t>2. Pharos, low literacy, language barrier</a:t>
            </a:r>
            <a:br>
              <a:rPr lang="en-US" dirty="0"/>
            </a:br>
            <a:r>
              <a:rPr lang="en-US" dirty="0"/>
              <a:t>3. </a:t>
            </a:r>
            <a:r>
              <a:rPr lang="nl-NL" dirty="0"/>
              <a:t>The </a:t>
            </a:r>
            <a:r>
              <a:rPr lang="nl-NL" dirty="0" err="1"/>
              <a:t>Groentefroetels</a:t>
            </a:r>
            <a:br>
              <a:rPr lang="nl-NL" dirty="0"/>
            </a:b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6"/>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0800"/>
              <a:buNone/>
            </a:pPr>
            <a:r>
              <a:rPr lang="en-US"/>
              <a:t>2.0</a:t>
            </a:r>
            <a:endParaRPr/>
          </a:p>
        </p:txBody>
      </p:sp>
      <p:sp>
        <p:nvSpPr>
          <p:cNvPr id="302" name="Google Shape;302;p6"/>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2600"/>
              <a:buFont typeface="Calibri"/>
              <a:buNone/>
            </a:pPr>
            <a:r>
              <a:rPr lang="en-US"/>
              <a:t>Session B – Shining a light on your impact</a:t>
            </a:r>
            <a:endParaRPr/>
          </a:p>
        </p:txBody>
      </p:sp>
      <p:sp>
        <p:nvSpPr>
          <p:cNvPr id="303" name="Google Shape;303;p6"/>
          <p:cNvSpPr/>
          <p:nvPr/>
        </p:nvSpPr>
        <p:spPr>
          <a:xfrm>
            <a:off x="10137576" y="-38100"/>
            <a:ext cx="2359223" cy="2124075"/>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100" b="1">
                <a:solidFill>
                  <a:schemeClr val="accent6"/>
                </a:solidFill>
                <a:latin typeface="Calibri"/>
                <a:ea typeface="Calibri"/>
                <a:cs typeface="Calibri"/>
                <a:sym typeface="Calibri"/>
              </a:rPr>
              <a:t>Section breaks</a:t>
            </a:r>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Section breaks are available in each palette colour and in a neutral blue grey.</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In most cases one section break colour should be used consistently throughout the deck – ideally following the colour of the Advancing Discovery bookmark on the cover page.</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p:txBody>
      </p:sp>
      <p:pic>
        <p:nvPicPr>
          <p:cNvPr id="8" name="Google Shape;283;p3" descr="C:\Users\oefelein\Desktop\vsnu.jpg"/>
          <p:cNvPicPr preferRelativeResize="0"/>
          <p:nvPr/>
        </p:nvPicPr>
        <p:blipFill rotWithShape="1">
          <a:blip r:embed="rId3">
            <a:alphaModFix/>
          </a:blip>
          <a:srcRect/>
          <a:stretch/>
        </p:blipFill>
        <p:spPr>
          <a:xfrm>
            <a:off x="7408836" y="6132368"/>
            <a:ext cx="446768" cy="446768"/>
          </a:xfrm>
          <a:prstGeom prst="rect">
            <a:avLst/>
          </a:prstGeom>
          <a:noFill/>
          <a:ln>
            <a:noFill/>
          </a:ln>
        </p:spPr>
      </p:pic>
      <p:pic>
        <p:nvPicPr>
          <p:cNvPr id="9" name="Picture 2" descr="C:\Users\oefelein\Desktop\VU.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875" y="6212231"/>
            <a:ext cx="1381125" cy="3632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7"/>
          <p:cNvSpPr txBox="1">
            <a:spLocks noGrp="1"/>
          </p:cNvSpPr>
          <p:nvPr>
            <p:ph type="body" idx="1"/>
          </p:nvPr>
        </p:nvSpPr>
        <p:spPr>
          <a:xfrm>
            <a:off x="948790" y="2364765"/>
            <a:ext cx="8239126" cy="738664"/>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SzPts val="1800"/>
              <a:buNone/>
            </a:pPr>
            <a:endParaRPr lang="nl-NL" sz="1200" b="0" dirty="0">
              <a:solidFill>
                <a:srgbClr val="486A7E"/>
              </a:solidFill>
            </a:endParaRPr>
          </a:p>
          <a:p>
            <a:pPr marL="0" lvl="0" indent="0" algn="l" rtl="0">
              <a:spcBef>
                <a:spcPts val="0"/>
              </a:spcBef>
              <a:spcAft>
                <a:spcPts val="0"/>
              </a:spcAft>
              <a:buSzPts val="1800"/>
              <a:buNone/>
            </a:pPr>
            <a:endParaRPr lang="nl-NL" dirty="0">
              <a:solidFill>
                <a:srgbClr val="FF0000"/>
              </a:solidFill>
            </a:endParaRPr>
          </a:p>
          <a:p>
            <a:pPr marL="0" lvl="0" indent="0" algn="l" rtl="0">
              <a:spcBef>
                <a:spcPts val="0"/>
              </a:spcBef>
              <a:spcAft>
                <a:spcPts val="0"/>
              </a:spcAft>
              <a:buSzPts val="1800"/>
              <a:buNone/>
            </a:pPr>
            <a:endParaRPr dirty="0"/>
          </a:p>
        </p:txBody>
      </p:sp>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
        <p:nvSpPr>
          <p:cNvPr id="2" name="Tijdelijke aanduiding voor tekst 1"/>
          <p:cNvSpPr>
            <a:spLocks noGrp="1"/>
          </p:cNvSpPr>
          <p:nvPr>
            <p:ph type="body" idx="1"/>
          </p:nvPr>
        </p:nvSpPr>
        <p:spPr>
          <a:xfrm>
            <a:off x="825500" y="1436688"/>
            <a:ext cx="8239126" cy="4154984"/>
          </a:xfrm>
        </p:spPr>
        <p:txBody>
          <a:bodyPr/>
          <a:lstStyle/>
          <a:p>
            <a:pPr lvl="0"/>
            <a:r>
              <a:rPr lang="nl-NL" sz="2600" dirty="0">
                <a:solidFill>
                  <a:srgbClr val="486A7E"/>
                </a:solidFill>
              </a:rPr>
              <a:t>Goal </a:t>
            </a:r>
          </a:p>
          <a:p>
            <a:pPr lvl="0"/>
            <a:endParaRPr lang="nl-NL" sz="2600" dirty="0">
              <a:solidFill>
                <a:srgbClr val="486A7E"/>
              </a:solidFill>
            </a:endParaRPr>
          </a:p>
          <a:p>
            <a:pPr marL="685800" lvl="0" indent="-457200">
              <a:buFont typeface="Arial" panose="020B0604020202020204" pitchFamily="34" charset="0"/>
              <a:buChar char="•"/>
            </a:pPr>
            <a:r>
              <a:rPr lang="en-US" sz="1400" b="0" dirty="0">
                <a:solidFill>
                  <a:srgbClr val="486A7E"/>
                </a:solidFill>
              </a:rPr>
              <a:t>I will develop an assessment tool (paper version) for children with obesity as earlier research shows that the current assessment tool need to be improved (especially the structure of the assessment tool, psychosocial factors that need to be more elaborated and a version for teenagers with additional relevant themes). The developed assessment tool will facilitate professionals in performing their work-related activities as part of the care for childhood obesity. The assessment tool includes themes that gives insights into the causes of obesity and the factors that maintains obesity, which will provide input for the health care plan. </a:t>
            </a:r>
            <a:endParaRPr lang="nl-NL" sz="1400" b="0" dirty="0">
              <a:solidFill>
                <a:srgbClr val="486A7E"/>
              </a:solidFill>
            </a:endParaRPr>
          </a:p>
          <a:p>
            <a:pPr marL="1143000" lvl="1" indent="-457200">
              <a:buFont typeface="Arial" panose="020B0604020202020204" pitchFamily="34" charset="0"/>
              <a:buChar char="•"/>
            </a:pPr>
            <a:r>
              <a:rPr lang="en-US" sz="1400" dirty="0">
                <a:solidFill>
                  <a:srgbClr val="486A7E"/>
                </a:solidFill>
              </a:rPr>
              <a:t>I will provide tips that belong to the use of the assessment (for instance attitude of the professional) </a:t>
            </a:r>
            <a:endParaRPr lang="nl-NL" sz="1400" dirty="0">
              <a:solidFill>
                <a:srgbClr val="486A7E"/>
              </a:solidFill>
            </a:endParaRPr>
          </a:p>
          <a:p>
            <a:pPr marL="1143000" lvl="1" indent="-457200">
              <a:buFont typeface="Arial" panose="020B0604020202020204" pitchFamily="34" charset="0"/>
              <a:buChar char="•"/>
            </a:pPr>
            <a:r>
              <a:rPr lang="en-US" sz="1400" dirty="0">
                <a:solidFill>
                  <a:srgbClr val="486A7E"/>
                </a:solidFill>
              </a:rPr>
              <a:t>I will provide an instruction (how to use the assessment; e.g. use it as a guidance, not as a checklist)</a:t>
            </a:r>
            <a:endParaRPr lang="nl-NL" sz="1400" dirty="0">
              <a:solidFill>
                <a:srgbClr val="486A7E"/>
              </a:solidFill>
            </a:endParaRPr>
          </a:p>
          <a:p>
            <a:pPr marL="685800" indent="-457200">
              <a:buFont typeface="Arial" panose="020B0604020202020204" pitchFamily="34" charset="0"/>
              <a:buChar char="•"/>
            </a:pPr>
            <a:r>
              <a:rPr lang="en-US" sz="1400" b="0" dirty="0">
                <a:solidFill>
                  <a:srgbClr val="486A7E"/>
                </a:solidFill>
              </a:rPr>
              <a:t>I will provide a recommendation about how to use the assessment tool for children with obesity in combination with other/existing assessment tools in practice (in the Netherlands)</a:t>
            </a:r>
            <a:endParaRPr lang="nl-NL" sz="1400" b="0" dirty="0">
              <a:solidFill>
                <a:srgbClr val="486A7E"/>
              </a:solidFill>
            </a:endParaRPr>
          </a:p>
          <a:p>
            <a:endParaRPr lang="nl-NL" sz="2600" dirty="0">
              <a:solidFill>
                <a:srgbClr val="486A7E"/>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
        <p:nvSpPr>
          <p:cNvPr id="2" name="Tijdelijke aanduiding voor tekst 1"/>
          <p:cNvSpPr>
            <a:spLocks noGrp="1"/>
          </p:cNvSpPr>
          <p:nvPr>
            <p:ph type="body" idx="1"/>
          </p:nvPr>
        </p:nvSpPr>
        <p:spPr>
          <a:xfrm>
            <a:off x="671388" y="1498333"/>
            <a:ext cx="8239126" cy="3077766"/>
          </a:xfrm>
        </p:spPr>
        <p:txBody>
          <a:bodyPr/>
          <a:lstStyle/>
          <a:p>
            <a:pPr marL="0" lvl="0" indent="0"/>
            <a:r>
              <a:rPr lang="en-GB" sz="2600" dirty="0">
                <a:solidFill>
                  <a:srgbClr val="486A7E"/>
                </a:solidFill>
              </a:rPr>
              <a:t>Societal challenges</a:t>
            </a:r>
          </a:p>
          <a:p>
            <a:pPr marL="0" lvl="0" indent="0"/>
            <a:endParaRPr lang="en-GB" sz="2600" dirty="0">
              <a:solidFill>
                <a:srgbClr val="486A7E"/>
              </a:solidFill>
            </a:endParaRPr>
          </a:p>
          <a:p>
            <a:pPr marL="285750" lvl="0" indent="-285750">
              <a:buFont typeface="Arial" panose="020B0604020202020204" pitchFamily="34" charset="0"/>
              <a:buChar char="•"/>
            </a:pPr>
            <a:r>
              <a:rPr lang="en-GB" sz="1400" b="0" dirty="0">
                <a:solidFill>
                  <a:srgbClr val="486A7E"/>
                </a:solidFill>
              </a:rPr>
              <a:t>Facilitating professionals of 35 municipalities in the Netherlands in performing their work related activities as part of the care for childhood obesity as research shows that the current assessment tool needs to be improved, e.g.:</a:t>
            </a:r>
          </a:p>
          <a:p>
            <a:pPr marL="742950" lvl="1" indent="-285750">
              <a:buFont typeface="Arial" panose="020B0604020202020204" pitchFamily="34" charset="0"/>
              <a:buChar char="•"/>
            </a:pPr>
            <a:r>
              <a:rPr lang="en-GB" sz="1400" dirty="0">
                <a:solidFill>
                  <a:srgbClr val="486A7E"/>
                </a:solidFill>
              </a:rPr>
              <a:t>How to assess important factors that play a role in the maintenance of childhood obesity</a:t>
            </a:r>
          </a:p>
          <a:p>
            <a:pPr marL="742950" lvl="1" indent="-285750">
              <a:buFont typeface="Arial" panose="020B0604020202020204" pitchFamily="34" charset="0"/>
              <a:buChar char="•"/>
            </a:pPr>
            <a:r>
              <a:rPr lang="en-GB" sz="1400" dirty="0">
                <a:solidFill>
                  <a:srgbClr val="486A7E"/>
                </a:solidFill>
              </a:rPr>
              <a:t>How to make a health care plan for childhood obesity</a:t>
            </a:r>
          </a:p>
          <a:p>
            <a:r>
              <a:rPr lang="en-GB" sz="1400" b="0" dirty="0">
                <a:solidFill>
                  <a:srgbClr val="486A7E"/>
                </a:solidFill>
                <a:sym typeface="Wingdings" panose="05000000000000000000" pitchFamily="2" charset="2"/>
              </a:rPr>
              <a:t> </a:t>
            </a:r>
            <a:r>
              <a:rPr lang="en-GB" sz="1400" b="0" dirty="0">
                <a:solidFill>
                  <a:srgbClr val="486A7E"/>
                </a:solidFill>
              </a:rPr>
              <a:t>With the aim to improve the care for children with obesity!</a:t>
            </a:r>
          </a:p>
          <a:p>
            <a:pPr marL="0" lvl="0" indent="0"/>
            <a:endParaRPr lang="en-GB" dirty="0">
              <a:solidFill>
                <a:srgbClr val="FF0000"/>
              </a:solidFill>
            </a:endParaRPr>
          </a:p>
          <a:p>
            <a:pPr marL="0" lvl="0" indent="0"/>
            <a:endParaRPr lang="en-GB" dirty="0"/>
          </a:p>
          <a:p>
            <a:endParaRPr lang="nl-NL" dirty="0"/>
          </a:p>
        </p:txBody>
      </p:sp>
    </p:spTree>
    <p:extLst>
      <p:ext uri="{BB962C8B-B14F-4D97-AF65-F5344CB8AC3E}">
        <p14:creationId xmlns:p14="http://schemas.microsoft.com/office/powerpoint/2010/main" val="4275206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7"/>
          <p:cNvSpPr txBox="1">
            <a:spLocks noGrp="1"/>
          </p:cNvSpPr>
          <p:nvPr>
            <p:ph type="body" idx="1"/>
          </p:nvPr>
        </p:nvSpPr>
        <p:spPr>
          <a:xfrm>
            <a:off x="825500" y="1436688"/>
            <a:ext cx="8239126" cy="4647426"/>
          </a:xfrm>
          <a:prstGeom prst="rect">
            <a:avLst/>
          </a:prstGeom>
          <a:noFill/>
          <a:ln>
            <a:noFill/>
          </a:ln>
        </p:spPr>
        <p:txBody>
          <a:bodyPr spcFirstLastPara="1" wrap="square" lIns="0" tIns="0" rIns="0" bIns="0" anchor="t" anchorCtr="0">
            <a:spAutoFit/>
          </a:bodyPr>
          <a:lstStyle/>
          <a:p>
            <a:pPr marL="0" lvl="0" indent="0"/>
            <a:r>
              <a:rPr lang="nl-NL" sz="2600" dirty="0" err="1">
                <a:solidFill>
                  <a:srgbClr val="486A7E"/>
                </a:solidFill>
              </a:rPr>
              <a:t>Audience</a:t>
            </a:r>
            <a:br>
              <a:rPr lang="nl-NL" sz="2600" dirty="0">
                <a:solidFill>
                  <a:srgbClr val="486A7E"/>
                </a:solidFill>
              </a:rPr>
            </a:br>
            <a:endParaRPr lang="nl-NL" sz="2600" dirty="0">
              <a:solidFill>
                <a:srgbClr val="486A7E"/>
              </a:solidFill>
            </a:endParaRPr>
          </a:p>
          <a:p>
            <a:pPr marL="285750" lvl="0" indent="-285750">
              <a:buFont typeface="Arial" panose="020B0604020202020204" pitchFamily="34" charset="0"/>
              <a:buChar char="•"/>
            </a:pPr>
            <a:r>
              <a:rPr lang="en-US" sz="1400" b="0" dirty="0">
                <a:solidFill>
                  <a:srgbClr val="486A7E"/>
                </a:solidFill>
              </a:rPr>
              <a:t>Coordinating professionals (mostly youth health care professionals) as </a:t>
            </a:r>
            <a:r>
              <a:rPr lang="en-US" sz="1400" b="0" dirty="0" err="1">
                <a:solidFill>
                  <a:srgbClr val="486A7E"/>
                </a:solidFill>
              </a:rPr>
              <a:t>tey</a:t>
            </a:r>
            <a:r>
              <a:rPr lang="en-US" sz="1400" b="0" dirty="0">
                <a:solidFill>
                  <a:srgbClr val="486A7E"/>
                </a:solidFill>
              </a:rPr>
              <a:t> are the end-users (these professionals participate in the study, which will make them become more familiar with the solution and be able to easily adopt it and disseminate it to their colleagues). </a:t>
            </a:r>
            <a:endParaRPr lang="nl-NL" sz="1400" b="0" dirty="0">
              <a:solidFill>
                <a:srgbClr val="486A7E"/>
              </a:solidFill>
            </a:endParaRPr>
          </a:p>
          <a:p>
            <a:pPr marL="285750" lvl="0" indent="-285750">
              <a:buFont typeface="Arial" panose="020B0604020202020204" pitchFamily="34" charset="0"/>
              <a:buChar char="•"/>
            </a:pPr>
            <a:r>
              <a:rPr lang="en-US" sz="1400" b="0" dirty="0">
                <a:solidFill>
                  <a:srgbClr val="486A7E"/>
                </a:solidFill>
              </a:rPr>
              <a:t>To reach them,  I need coalition colleagues as they are acting ‘closer to practice’ and spread the knowledge. </a:t>
            </a:r>
            <a:endParaRPr lang="nl-NL" sz="1400" b="0" dirty="0">
              <a:solidFill>
                <a:srgbClr val="486A7E"/>
              </a:solidFill>
            </a:endParaRPr>
          </a:p>
          <a:p>
            <a:pPr marL="742950" lvl="1" indent="-285750">
              <a:buFont typeface="Arial" panose="020B0604020202020204" pitchFamily="34" charset="0"/>
              <a:buChar char="•"/>
            </a:pPr>
            <a:r>
              <a:rPr lang="nl-NL" sz="1400" dirty="0">
                <a:solidFill>
                  <a:srgbClr val="486A7E"/>
                </a:solidFill>
              </a:rPr>
              <a:t>Coalitie Kind naar Gezonder Gewicht (JOGG, Nederlands Jeugdinstituut (NJI), Nederlands Centrum Jeugdgezondheid (NCJ), Vrije Universiteit Amsterdam - Care for </a:t>
            </a:r>
            <a:r>
              <a:rPr lang="nl-NL" sz="1400" dirty="0" err="1">
                <a:solidFill>
                  <a:srgbClr val="486A7E"/>
                </a:solidFill>
              </a:rPr>
              <a:t>Obesity</a:t>
            </a:r>
            <a:r>
              <a:rPr lang="nl-NL" sz="1400" dirty="0">
                <a:solidFill>
                  <a:srgbClr val="486A7E"/>
                </a:solidFill>
              </a:rPr>
              <a:t> (VU/C4O) en Rijksinstituut voor Volksgezondheid en Milieu (RIVM)</a:t>
            </a:r>
          </a:p>
          <a:p>
            <a:pPr marL="0" indent="0"/>
            <a:endParaRPr lang="nl-NL" sz="1400" b="0" dirty="0">
              <a:solidFill>
                <a:srgbClr val="486A7E"/>
              </a:solidFill>
            </a:endParaRPr>
          </a:p>
          <a:p>
            <a:pPr marL="285750" indent="-285750">
              <a:buFont typeface="Arial" panose="020B0604020202020204" pitchFamily="34" charset="0"/>
              <a:buChar char="•"/>
            </a:pPr>
            <a:r>
              <a:rPr lang="en-US" sz="1400" b="0" dirty="0">
                <a:solidFill>
                  <a:srgbClr val="486A7E"/>
                </a:solidFill>
              </a:rPr>
              <a:t>The knowledge need to be incorporated in the post-academic education for these professionals (coordinated by some of these coalition colleagues). </a:t>
            </a:r>
            <a:endParaRPr lang="nl-NL" sz="1400" b="0" dirty="0">
              <a:solidFill>
                <a:srgbClr val="486A7E"/>
              </a:solidFill>
            </a:endParaRPr>
          </a:p>
          <a:p>
            <a:pPr marL="742950" lvl="1" indent="-285750">
              <a:buFont typeface="Arial" panose="020B0604020202020204" pitchFamily="34" charset="0"/>
              <a:buChar char="•"/>
            </a:pPr>
            <a:r>
              <a:rPr lang="en-US" sz="1400" dirty="0">
                <a:solidFill>
                  <a:srgbClr val="486A7E"/>
                </a:solidFill>
              </a:rPr>
              <a:t>Educators of the post-academic education (Anja </a:t>
            </a:r>
            <a:r>
              <a:rPr lang="en-US" sz="1400" dirty="0" err="1">
                <a:solidFill>
                  <a:srgbClr val="486A7E"/>
                </a:solidFill>
              </a:rPr>
              <a:t>en</a:t>
            </a:r>
            <a:r>
              <a:rPr lang="en-US" sz="1400" dirty="0">
                <a:solidFill>
                  <a:srgbClr val="486A7E"/>
                </a:solidFill>
              </a:rPr>
              <a:t> Madeline)</a:t>
            </a:r>
            <a:endParaRPr lang="nl-NL" sz="1400" dirty="0">
              <a:solidFill>
                <a:srgbClr val="486A7E"/>
              </a:solidFill>
            </a:endParaRPr>
          </a:p>
          <a:p>
            <a:pPr marL="285750" indent="-285750">
              <a:buFont typeface="Arial" panose="020B0604020202020204" pitchFamily="34" charset="0"/>
              <a:buChar char="•"/>
            </a:pPr>
            <a:r>
              <a:rPr lang="en-US" sz="1400" b="0" dirty="0">
                <a:solidFill>
                  <a:srgbClr val="486A7E"/>
                </a:solidFill>
              </a:rPr>
              <a:t>Children and parents as they are the potential audience</a:t>
            </a:r>
            <a:endParaRPr lang="nl-NL" sz="1400" b="0" dirty="0">
              <a:solidFill>
                <a:srgbClr val="486A7E"/>
              </a:solidFill>
            </a:endParaRPr>
          </a:p>
          <a:p>
            <a:pPr marL="0" lvl="0" indent="0"/>
            <a:endParaRPr lang="nl-NL" dirty="0">
              <a:solidFill>
                <a:srgbClr val="FF0000"/>
              </a:solidFill>
            </a:endParaRPr>
          </a:p>
          <a:p>
            <a:pPr marL="0" lvl="0" indent="0" algn="l" rtl="0">
              <a:spcBef>
                <a:spcPts val="0"/>
              </a:spcBef>
              <a:spcAft>
                <a:spcPts val="0"/>
              </a:spcAft>
              <a:buSzPts val="1800"/>
              <a:buNone/>
            </a:pPr>
            <a:endParaRPr lang="nl-NL" dirty="0">
              <a:solidFill>
                <a:srgbClr val="FF0000"/>
              </a:solidFill>
            </a:endParaRPr>
          </a:p>
          <a:p>
            <a:pPr marL="0" lvl="0" indent="0" algn="l" rtl="0">
              <a:spcBef>
                <a:spcPts val="0"/>
              </a:spcBef>
              <a:spcAft>
                <a:spcPts val="0"/>
              </a:spcAft>
              <a:buSzPts val="1800"/>
              <a:buNone/>
            </a:pPr>
            <a:endParaRPr lang="nl-NL" dirty="0">
              <a:solidFill>
                <a:srgbClr val="FF0000"/>
              </a:solidFill>
            </a:endParaRPr>
          </a:p>
          <a:p>
            <a:pPr marL="0" lvl="0" indent="0" algn="l" rtl="0">
              <a:spcBef>
                <a:spcPts val="0"/>
              </a:spcBef>
              <a:spcAft>
                <a:spcPts val="0"/>
              </a:spcAft>
              <a:buSzPts val="1800"/>
              <a:buNone/>
            </a:pPr>
            <a:endParaRPr dirty="0"/>
          </a:p>
        </p:txBody>
      </p:sp>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Tree>
    <p:extLst>
      <p:ext uri="{BB962C8B-B14F-4D97-AF65-F5344CB8AC3E}">
        <p14:creationId xmlns:p14="http://schemas.microsoft.com/office/powerpoint/2010/main" val="1859928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7"/>
          <p:cNvSpPr txBox="1">
            <a:spLocks noGrp="1"/>
          </p:cNvSpPr>
          <p:nvPr>
            <p:ph type="body" idx="1"/>
          </p:nvPr>
        </p:nvSpPr>
        <p:spPr>
          <a:xfrm>
            <a:off x="914400" y="1436688"/>
            <a:ext cx="7890553" cy="4339650"/>
          </a:xfrm>
          <a:prstGeom prst="rect">
            <a:avLst/>
          </a:prstGeom>
          <a:noFill/>
          <a:ln>
            <a:noFill/>
          </a:ln>
        </p:spPr>
        <p:txBody>
          <a:bodyPr spcFirstLastPara="1" wrap="square" lIns="0" tIns="0" rIns="0" bIns="0" anchor="t" anchorCtr="0">
            <a:spAutoFit/>
          </a:bodyPr>
          <a:lstStyle/>
          <a:p>
            <a:pPr marL="0" lvl="0" indent="0"/>
            <a:r>
              <a:rPr lang="nl-NL" sz="2600" dirty="0" err="1">
                <a:solidFill>
                  <a:srgbClr val="486A7E"/>
                </a:solidFill>
              </a:rPr>
              <a:t>Interaction</a:t>
            </a:r>
            <a:r>
              <a:rPr lang="nl-NL" sz="2600" dirty="0">
                <a:solidFill>
                  <a:srgbClr val="486A7E"/>
                </a:solidFill>
              </a:rPr>
              <a:t> </a:t>
            </a:r>
            <a:r>
              <a:rPr lang="nl-NL" sz="2600" dirty="0" err="1">
                <a:solidFill>
                  <a:srgbClr val="486A7E"/>
                </a:solidFill>
              </a:rPr>
              <a:t>with</a:t>
            </a:r>
            <a:r>
              <a:rPr lang="nl-NL" sz="2600" dirty="0">
                <a:solidFill>
                  <a:srgbClr val="486A7E"/>
                </a:solidFill>
              </a:rPr>
              <a:t> </a:t>
            </a:r>
            <a:r>
              <a:rPr lang="nl-NL" sz="2600" dirty="0" err="1">
                <a:solidFill>
                  <a:srgbClr val="486A7E"/>
                </a:solidFill>
              </a:rPr>
              <a:t>audience</a:t>
            </a:r>
            <a:r>
              <a:rPr lang="nl-NL" sz="2600" dirty="0">
                <a:solidFill>
                  <a:srgbClr val="486A7E"/>
                </a:solidFill>
              </a:rPr>
              <a:t> (1)</a:t>
            </a:r>
            <a:br>
              <a:rPr lang="nl-NL" sz="2600" dirty="0">
                <a:solidFill>
                  <a:srgbClr val="486A7E"/>
                </a:solidFill>
              </a:rPr>
            </a:br>
            <a:endParaRPr lang="nl-NL" sz="2600" dirty="0">
              <a:solidFill>
                <a:srgbClr val="486A7E"/>
              </a:solidFill>
            </a:endParaRPr>
          </a:p>
          <a:p>
            <a:pPr lvl="0" indent="-457200">
              <a:buFont typeface="Arial" panose="020B0604020202020204" pitchFamily="34" charset="0"/>
              <a:buChar char="•"/>
            </a:pPr>
            <a:r>
              <a:rPr lang="en-US" sz="1400" b="0" dirty="0">
                <a:solidFill>
                  <a:srgbClr val="486A7E"/>
                </a:solidFill>
              </a:rPr>
              <a:t>Coalition colleagues</a:t>
            </a:r>
            <a:endParaRPr lang="nl-NL" sz="1400" b="0" dirty="0">
              <a:solidFill>
                <a:srgbClr val="486A7E"/>
              </a:solidFill>
            </a:endParaRPr>
          </a:p>
          <a:p>
            <a:pPr lvl="1" indent="-457200">
              <a:buFont typeface="Arial" panose="020B0604020202020204" pitchFamily="34" charset="0"/>
              <a:buChar char="•"/>
            </a:pPr>
            <a:r>
              <a:rPr lang="en-US" sz="1400" dirty="0">
                <a:solidFill>
                  <a:srgbClr val="486A7E"/>
                </a:solidFill>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 actual use</a:t>
            </a:r>
            <a:endParaRPr lang="nl-NL" sz="1400" dirty="0">
              <a:solidFill>
                <a:srgbClr val="486A7E"/>
              </a:solidFill>
            </a:endParaRPr>
          </a:p>
          <a:p>
            <a:pPr lvl="1" indent="-457200">
              <a:buFont typeface="Arial" panose="020B0604020202020204" pitchFamily="34" charset="0"/>
              <a:buChar char="•"/>
            </a:pPr>
            <a:r>
              <a:rPr lang="en-US" sz="1400" dirty="0">
                <a:solidFill>
                  <a:srgbClr val="486A7E"/>
                </a:solidFill>
              </a:rPr>
              <a:t>I will present the interim results to test ideas that my research team developed in an existing work-session with all the interested coalition colleagues</a:t>
            </a:r>
            <a:endParaRPr lang="nl-NL" sz="1400" dirty="0">
              <a:solidFill>
                <a:srgbClr val="486A7E"/>
              </a:solidFill>
            </a:endParaRPr>
          </a:p>
          <a:p>
            <a:pPr lvl="1" indent="-457200">
              <a:buFont typeface="Arial" panose="020B0604020202020204" pitchFamily="34" charset="0"/>
              <a:buChar char="•"/>
            </a:pPr>
            <a:r>
              <a:rPr lang="en-US" sz="1400" dirty="0">
                <a:solidFill>
                  <a:srgbClr val="486A7E"/>
                </a:solidFill>
              </a:rPr>
              <a:t>will provide an academic article (English) of the study findings that will be published in an international academic journal. </a:t>
            </a:r>
            <a:endParaRPr lang="nl-NL" sz="1400" dirty="0">
              <a:solidFill>
                <a:srgbClr val="486A7E"/>
              </a:solidFill>
            </a:endParaRPr>
          </a:p>
          <a:p>
            <a:pPr lvl="1" indent="-457200">
              <a:buFont typeface="Arial" panose="020B0604020202020204" pitchFamily="34" charset="0"/>
              <a:buChar char="•"/>
            </a:pPr>
            <a:r>
              <a:rPr lang="en-US" sz="1400" dirty="0">
                <a:solidFill>
                  <a:srgbClr val="486A7E"/>
                </a:solidFill>
              </a:rPr>
              <a:t>I will provide a Dutch summary of the study findings that will be disseminated published on the website of the coalition. </a:t>
            </a:r>
            <a:endParaRPr lang="nl-NL" sz="1400" dirty="0">
              <a:solidFill>
                <a:srgbClr val="486A7E"/>
              </a:solidFill>
            </a:endParaRPr>
          </a:p>
          <a:p>
            <a:pPr marL="0" lvl="0" indent="0"/>
            <a:endParaRPr lang="nl-NL" sz="1400" b="0" dirty="0">
              <a:solidFill>
                <a:srgbClr val="486A7E"/>
              </a:solidFill>
            </a:endParaRPr>
          </a:p>
          <a:p>
            <a:pPr marL="0" lvl="0" indent="0" algn="l" rtl="0">
              <a:spcBef>
                <a:spcPts val="0"/>
              </a:spcBef>
              <a:spcAft>
                <a:spcPts val="0"/>
              </a:spcAft>
              <a:buSzPts val="1800"/>
              <a:buNone/>
            </a:pPr>
            <a:endParaRPr lang="nl-NL" sz="1400" b="0" dirty="0">
              <a:solidFill>
                <a:srgbClr val="486A7E"/>
              </a:solidFill>
            </a:endParaRPr>
          </a:p>
          <a:p>
            <a:pPr marL="0" lvl="0" indent="0" algn="l" rtl="0">
              <a:spcBef>
                <a:spcPts val="0"/>
              </a:spcBef>
              <a:spcAft>
                <a:spcPts val="0"/>
              </a:spcAft>
              <a:buSzPts val="1800"/>
              <a:buNone/>
            </a:pPr>
            <a:endParaRPr lang="nl-NL" sz="1400" b="0" dirty="0">
              <a:solidFill>
                <a:srgbClr val="486A7E"/>
              </a:solidFill>
            </a:endParaRPr>
          </a:p>
          <a:p>
            <a:pPr marL="0" lvl="0" indent="0" algn="l" rtl="0">
              <a:spcBef>
                <a:spcPts val="0"/>
              </a:spcBef>
              <a:spcAft>
                <a:spcPts val="0"/>
              </a:spcAft>
              <a:buSzPts val="1800"/>
              <a:buNone/>
            </a:pPr>
            <a:endParaRPr sz="1400" b="0" dirty="0">
              <a:solidFill>
                <a:srgbClr val="486A7E"/>
              </a:solidFill>
            </a:endParaRPr>
          </a:p>
        </p:txBody>
      </p:sp>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Tree>
    <p:extLst>
      <p:ext uri="{BB962C8B-B14F-4D97-AF65-F5344CB8AC3E}">
        <p14:creationId xmlns:p14="http://schemas.microsoft.com/office/powerpoint/2010/main" val="32532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7"/>
          <p:cNvSpPr txBox="1">
            <a:spLocks noGrp="1"/>
          </p:cNvSpPr>
          <p:nvPr>
            <p:ph type="body" idx="1"/>
          </p:nvPr>
        </p:nvSpPr>
        <p:spPr>
          <a:xfrm>
            <a:off x="825500" y="1436688"/>
            <a:ext cx="8226500" cy="3216265"/>
          </a:xfrm>
          <a:prstGeom prst="rect">
            <a:avLst/>
          </a:prstGeom>
          <a:noFill/>
          <a:ln>
            <a:noFill/>
          </a:ln>
        </p:spPr>
        <p:txBody>
          <a:bodyPr spcFirstLastPara="1" wrap="square" lIns="0" tIns="0" rIns="0" bIns="0" anchor="t" anchorCtr="0">
            <a:spAutoFit/>
          </a:bodyPr>
          <a:lstStyle/>
          <a:p>
            <a:pPr marL="0" lvl="0" indent="0"/>
            <a:r>
              <a:rPr lang="nl-NL" sz="2600" dirty="0" err="1">
                <a:solidFill>
                  <a:srgbClr val="486A7E"/>
                </a:solidFill>
              </a:rPr>
              <a:t>Interaction</a:t>
            </a:r>
            <a:r>
              <a:rPr lang="nl-NL" sz="2600" dirty="0">
                <a:solidFill>
                  <a:srgbClr val="486A7E"/>
                </a:solidFill>
              </a:rPr>
              <a:t> </a:t>
            </a:r>
            <a:r>
              <a:rPr lang="nl-NL" sz="2600" dirty="0" err="1">
                <a:solidFill>
                  <a:srgbClr val="486A7E"/>
                </a:solidFill>
              </a:rPr>
              <a:t>with</a:t>
            </a:r>
            <a:r>
              <a:rPr lang="nl-NL" sz="2600" dirty="0">
                <a:solidFill>
                  <a:srgbClr val="486A7E"/>
                </a:solidFill>
              </a:rPr>
              <a:t> </a:t>
            </a:r>
            <a:r>
              <a:rPr lang="nl-NL" sz="2600" dirty="0" err="1">
                <a:solidFill>
                  <a:srgbClr val="486A7E"/>
                </a:solidFill>
              </a:rPr>
              <a:t>audience</a:t>
            </a:r>
            <a:r>
              <a:rPr lang="nl-NL" sz="2600" dirty="0">
                <a:solidFill>
                  <a:srgbClr val="486A7E"/>
                </a:solidFill>
              </a:rPr>
              <a:t> (2)</a:t>
            </a:r>
          </a:p>
          <a:p>
            <a:pPr indent="-457200">
              <a:buFont typeface="Arial" panose="020B0604020202020204" pitchFamily="34" charset="0"/>
              <a:buChar char="•"/>
            </a:pPr>
            <a:r>
              <a:rPr lang="en-US" sz="1400" b="0" dirty="0">
                <a:solidFill>
                  <a:srgbClr val="486A7E"/>
                </a:solidFill>
              </a:rPr>
              <a:t>Professionals</a:t>
            </a:r>
            <a:endParaRPr lang="nl-NL" sz="1400" b="0" dirty="0">
              <a:solidFill>
                <a:srgbClr val="486A7E"/>
              </a:solidFill>
            </a:endParaRPr>
          </a:p>
          <a:p>
            <a:pPr lvl="1" indent="-457200">
              <a:buFont typeface="Arial" panose="020B0604020202020204" pitchFamily="34" charset="0"/>
              <a:buChar char="•"/>
            </a:pPr>
            <a:r>
              <a:rPr lang="en-US" sz="1400" dirty="0">
                <a:solidFill>
                  <a:srgbClr val="486A7E"/>
                </a:solidFill>
              </a:rPr>
              <a:t>I will let them be study participants: what are their ideas by the further development of the broad assessment? This will 1) help me to better align the tool to uses and needs in practice 2) inform my audiences about what to expect and 3) create a feeling of ownership, which will supports actual use</a:t>
            </a:r>
            <a:endParaRPr lang="nl-NL" sz="1400" dirty="0">
              <a:solidFill>
                <a:srgbClr val="486A7E"/>
              </a:solidFill>
            </a:endParaRPr>
          </a:p>
          <a:p>
            <a:pPr lvl="1" indent="-457200">
              <a:buFont typeface="Arial" panose="020B0604020202020204" pitchFamily="34" charset="0"/>
              <a:buChar char="•"/>
            </a:pPr>
            <a:r>
              <a:rPr lang="en-US" sz="1400" dirty="0">
                <a:solidFill>
                  <a:srgbClr val="486A7E"/>
                </a:solidFill>
              </a:rPr>
              <a:t>I will provide an academic article (English) of the study findings that will be published in an international academic journal. </a:t>
            </a:r>
            <a:endParaRPr lang="nl-NL" sz="1400" dirty="0">
              <a:solidFill>
                <a:srgbClr val="486A7E"/>
              </a:solidFill>
            </a:endParaRPr>
          </a:p>
          <a:p>
            <a:pPr lvl="1" indent="-457200">
              <a:buFont typeface="Arial" panose="020B0604020202020204" pitchFamily="34" charset="0"/>
              <a:buChar char="•"/>
            </a:pPr>
            <a:r>
              <a:rPr lang="en-US" sz="1400" dirty="0">
                <a:solidFill>
                  <a:srgbClr val="486A7E"/>
                </a:solidFill>
              </a:rPr>
              <a:t>I will provide a Dutch summary of the study findings that will be disseminated published on the website of the coalition. </a:t>
            </a:r>
            <a:endParaRPr lang="nl-NL" sz="1400" dirty="0">
              <a:solidFill>
                <a:srgbClr val="486A7E"/>
              </a:solidFill>
            </a:endParaRPr>
          </a:p>
          <a:p>
            <a:pPr marL="0" lvl="0" indent="0"/>
            <a:endParaRPr lang="nl-NL" sz="1400" b="0" dirty="0">
              <a:solidFill>
                <a:srgbClr val="486A7E"/>
              </a:solidFill>
            </a:endParaRPr>
          </a:p>
          <a:p>
            <a:pPr marL="0" lvl="0" indent="0" algn="l" rtl="0">
              <a:spcBef>
                <a:spcPts val="0"/>
              </a:spcBef>
              <a:spcAft>
                <a:spcPts val="0"/>
              </a:spcAft>
              <a:buSzPts val="1800"/>
              <a:buNone/>
            </a:pPr>
            <a:endParaRPr lang="nl-NL" sz="1400" b="0" dirty="0">
              <a:solidFill>
                <a:srgbClr val="486A7E"/>
              </a:solidFill>
            </a:endParaRPr>
          </a:p>
          <a:p>
            <a:pPr marL="0" lvl="0" indent="0" algn="l" rtl="0">
              <a:spcBef>
                <a:spcPts val="0"/>
              </a:spcBef>
              <a:spcAft>
                <a:spcPts val="0"/>
              </a:spcAft>
              <a:buSzPts val="1800"/>
              <a:buNone/>
            </a:pPr>
            <a:endParaRPr lang="nl-NL" sz="1400" b="0" dirty="0">
              <a:solidFill>
                <a:srgbClr val="486A7E"/>
              </a:solidFill>
            </a:endParaRPr>
          </a:p>
          <a:p>
            <a:pPr marL="0" lvl="0" indent="0" algn="l" rtl="0">
              <a:spcBef>
                <a:spcPts val="0"/>
              </a:spcBef>
              <a:spcAft>
                <a:spcPts val="0"/>
              </a:spcAft>
              <a:buSzPts val="1800"/>
              <a:buNone/>
            </a:pPr>
            <a:endParaRPr sz="1400" b="0" dirty="0">
              <a:solidFill>
                <a:srgbClr val="486A7E"/>
              </a:solidFill>
            </a:endParaRPr>
          </a:p>
        </p:txBody>
      </p:sp>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
        <p:nvSpPr>
          <p:cNvPr id="312" name="Google Shape;312;p7"/>
          <p:cNvSpPr txBox="1">
            <a:spLocks noGrp="1"/>
          </p:cNvSpPr>
          <p:nvPr>
            <p:ph type="body" idx="1"/>
          </p:nvPr>
        </p:nvSpPr>
        <p:spPr>
          <a:xfrm>
            <a:off x="812800" y="4924539"/>
            <a:ext cx="8239200" cy="512762"/>
          </a:xfrm>
          <a:prstGeom prst="rect">
            <a:avLst/>
          </a:prstGeom>
          <a:noFill/>
          <a:ln>
            <a:noFill/>
          </a:ln>
        </p:spPr>
        <p:txBody>
          <a:bodyPr spcFirstLastPara="1" wrap="square" lIns="0" tIns="0" rIns="0" bIns="0" anchor="t" anchorCtr="0">
            <a:noAutofit/>
          </a:bodyPr>
          <a:lstStyle/>
          <a:p>
            <a:pPr marL="0" indent="0"/>
            <a:r>
              <a:rPr lang="en-US" dirty="0"/>
              <a:t>My research contributes to SDG: Goal 3: Ensure healthy lives and promote well-being for all at all ages. </a:t>
            </a:r>
            <a:endParaRPr lang="nl-NL" dirty="0"/>
          </a:p>
          <a:p>
            <a:pPr marL="0" lvl="0" indent="0" algn="l" rtl="0">
              <a:spcBef>
                <a:spcPts val="0"/>
              </a:spcBef>
              <a:spcAft>
                <a:spcPts val="0"/>
              </a:spcAft>
              <a:buSzPts val="1800"/>
              <a:buNone/>
            </a:pPr>
            <a:r>
              <a:rPr lang="en-US" dirty="0"/>
              <a:t> </a:t>
            </a:r>
            <a:endParaRPr dirty="0"/>
          </a:p>
        </p:txBody>
      </p:sp>
    </p:spTree>
    <p:extLst>
      <p:ext uri="{BB962C8B-B14F-4D97-AF65-F5344CB8AC3E}">
        <p14:creationId xmlns:p14="http://schemas.microsoft.com/office/powerpoint/2010/main" val="342381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9b1f568991_0_5"/>
          <p:cNvSpPr txBox="1">
            <a:spLocks noGrp="1"/>
          </p:cNvSpPr>
          <p:nvPr>
            <p:ph type="body" idx="1"/>
          </p:nvPr>
        </p:nvSpPr>
        <p:spPr>
          <a:xfrm>
            <a:off x="825500" y="1436688"/>
            <a:ext cx="8239200" cy="276900"/>
          </a:xfrm>
          <a:prstGeom prst="rect">
            <a:avLst/>
          </a:prstGeom>
          <a:noFill/>
          <a:ln>
            <a:noFill/>
          </a:ln>
        </p:spPr>
        <p:txBody>
          <a:bodyPr spcFirstLastPara="1" wrap="square" lIns="0" tIns="0" rIns="0" bIns="0" anchor="t" anchorCtr="0">
            <a:noAutofit/>
          </a:bodyPr>
          <a:lstStyle/>
          <a:p>
            <a:pPr marL="285750" lvl="0" indent="-285750">
              <a:buFont typeface="Arial" panose="020B0604020202020204" pitchFamily="34" charset="0"/>
              <a:buChar char="•"/>
            </a:pPr>
            <a:r>
              <a:rPr lang="en-US" dirty="0"/>
              <a:t>Be more concrete! Specify aim and medium of the tool, and be more specific about which partners need to be involved </a:t>
            </a:r>
          </a:p>
          <a:p>
            <a:pPr marL="285750" lvl="0" indent="-285750" algn="l" rtl="0">
              <a:spcBef>
                <a:spcPts val="0"/>
              </a:spcBef>
              <a:spcAft>
                <a:spcPts val="0"/>
              </a:spcAft>
              <a:buSzPts val="1800"/>
              <a:buFont typeface="Arial" panose="020B0604020202020204" pitchFamily="34" charset="0"/>
              <a:buChar char="•"/>
            </a:pPr>
            <a:r>
              <a:rPr lang="en-US" dirty="0"/>
              <a:t>Join already existing initiatives</a:t>
            </a:r>
          </a:p>
          <a:p>
            <a:pPr marL="285750" lvl="0" indent="-285750" algn="l" rtl="0">
              <a:spcBef>
                <a:spcPts val="0"/>
              </a:spcBef>
              <a:spcAft>
                <a:spcPts val="0"/>
              </a:spcAft>
              <a:buSzPts val="1800"/>
              <a:buFont typeface="Arial" panose="020B0604020202020204" pitchFamily="34" charset="0"/>
              <a:buChar char="•"/>
            </a:pPr>
            <a:r>
              <a:rPr lang="en-US" dirty="0"/>
              <a:t>Add quantitative data to your impact plan to show the urgency of your idea/project</a:t>
            </a:r>
          </a:p>
          <a:p>
            <a:pPr marL="285750" lvl="0" indent="-285750" algn="l" rtl="0">
              <a:spcBef>
                <a:spcPts val="0"/>
              </a:spcBef>
              <a:spcAft>
                <a:spcPts val="0"/>
              </a:spcAft>
              <a:buSzPts val="1800"/>
              <a:buFont typeface="Arial" panose="020B0604020202020204" pitchFamily="34" charset="0"/>
              <a:buChar char="•"/>
            </a:pPr>
            <a:r>
              <a:rPr lang="en-US" dirty="0"/>
              <a:t>Explain why the current strategy is not good enough</a:t>
            </a:r>
          </a:p>
          <a:p>
            <a:pPr marL="285750" lvl="0" indent="-285750" algn="l" rtl="0">
              <a:spcBef>
                <a:spcPts val="0"/>
              </a:spcBef>
              <a:spcAft>
                <a:spcPts val="0"/>
              </a:spcAft>
              <a:buSzPts val="1800"/>
              <a:buFont typeface="Arial" panose="020B0604020202020204" pitchFamily="34" charset="0"/>
              <a:buChar char="•"/>
            </a:pPr>
            <a:r>
              <a:rPr lang="en-US" dirty="0"/>
              <a:t>Already think about the implementation part</a:t>
            </a:r>
          </a:p>
          <a:p>
            <a:pPr marL="285750" lvl="0" indent="-285750" algn="l" rtl="0">
              <a:spcBef>
                <a:spcPts val="0"/>
              </a:spcBef>
              <a:spcAft>
                <a:spcPts val="0"/>
              </a:spcAft>
              <a:buSzPts val="1800"/>
              <a:buFont typeface="Arial" panose="020B0604020202020204" pitchFamily="34" charset="0"/>
              <a:buChar char="•"/>
            </a:pPr>
            <a:endParaRPr lang="nl-NL" dirty="0"/>
          </a:p>
          <a:p>
            <a:pPr marL="285750" lvl="0" indent="-285750" algn="l" rtl="0">
              <a:spcBef>
                <a:spcPts val="0"/>
              </a:spcBef>
              <a:spcAft>
                <a:spcPts val="0"/>
              </a:spcAft>
              <a:buSzPts val="1800"/>
              <a:buFont typeface="Arial" panose="020B0604020202020204" pitchFamily="34" charset="0"/>
              <a:buChar char="•"/>
            </a:pPr>
            <a:endParaRPr dirty="0"/>
          </a:p>
        </p:txBody>
      </p:sp>
      <p:sp>
        <p:nvSpPr>
          <p:cNvPr id="319" name="Google Shape;319;g9b1f568991_0_5"/>
          <p:cNvSpPr txBox="1">
            <a:spLocks noGrp="1"/>
          </p:cNvSpPr>
          <p:nvPr>
            <p:ph type="title"/>
          </p:nvPr>
        </p:nvSpPr>
        <p:spPr>
          <a:xfrm>
            <a:off x="825500" y="538163"/>
            <a:ext cx="8239200" cy="37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tips &amp; tricks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8"/>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0800"/>
              <a:buNone/>
            </a:pPr>
            <a:r>
              <a:rPr lang="en-US"/>
              <a:t>3.0</a:t>
            </a:r>
            <a:endParaRPr/>
          </a:p>
        </p:txBody>
      </p:sp>
      <p:sp>
        <p:nvSpPr>
          <p:cNvPr id="327" name="Google Shape;327;p8"/>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2600"/>
              <a:buFont typeface="Calibri"/>
              <a:buNone/>
            </a:pPr>
            <a:r>
              <a:rPr lang="en-US"/>
              <a:t>Session C – Passing on the torch</a:t>
            </a:r>
            <a:endParaRPr/>
          </a:p>
        </p:txBody>
      </p:sp>
      <p:sp>
        <p:nvSpPr>
          <p:cNvPr id="328" name="Google Shape;328;p8"/>
          <p:cNvSpPr/>
          <p:nvPr/>
        </p:nvSpPr>
        <p:spPr>
          <a:xfrm>
            <a:off x="10137576" y="-38100"/>
            <a:ext cx="2359223" cy="2124075"/>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100" b="1">
                <a:solidFill>
                  <a:schemeClr val="accent6"/>
                </a:solidFill>
                <a:latin typeface="Calibri"/>
                <a:ea typeface="Calibri"/>
                <a:cs typeface="Calibri"/>
                <a:sym typeface="Calibri"/>
              </a:rPr>
              <a:t>Section breaks</a:t>
            </a:r>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Section breaks are available in each palette colour and in a neutral blue grey.</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0">
                <a:solidFill>
                  <a:schemeClr val="accent6"/>
                </a:solidFill>
                <a:latin typeface="Calibri"/>
                <a:ea typeface="Calibri"/>
                <a:cs typeface="Calibri"/>
                <a:sym typeface="Calibri"/>
              </a:rPr>
              <a:t>In most cases one section break colour should be used consistently throughout the deck – ideally following the colour of the Advancing Discovery bookmark on the cover page.</a:t>
            </a:r>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a:p>
            <a:pPr marL="0" marR="0" lvl="0" indent="0" algn="l" rtl="0">
              <a:spcBef>
                <a:spcPts val="0"/>
              </a:spcBef>
              <a:spcAft>
                <a:spcPts val="0"/>
              </a:spcAft>
              <a:buNone/>
            </a:pPr>
            <a:endParaRPr sz="1100">
              <a:solidFill>
                <a:schemeClr val="accent6"/>
              </a:solidFill>
              <a:latin typeface="Calibri"/>
              <a:ea typeface="Calibri"/>
              <a:cs typeface="Calibri"/>
              <a:sym typeface="Calibri"/>
            </a:endParaRPr>
          </a:p>
          <a:p>
            <a:pPr marL="0" marR="0" lvl="0" indent="0" algn="l" rtl="0">
              <a:spcBef>
                <a:spcPts val="0"/>
              </a:spcBef>
              <a:spcAft>
                <a:spcPts val="0"/>
              </a:spcAft>
              <a:buNone/>
            </a:pPr>
            <a:endParaRPr sz="1100" b="0">
              <a:solidFill>
                <a:schemeClr val="accent6"/>
              </a:solidFill>
              <a:latin typeface="Calibri"/>
              <a:ea typeface="Calibri"/>
              <a:cs typeface="Calibri"/>
              <a:sym typeface="Calibri"/>
            </a:endParaRPr>
          </a:p>
        </p:txBody>
      </p:sp>
      <p:pic>
        <p:nvPicPr>
          <p:cNvPr id="8" name="Google Shape;283;p3" descr="C:\Users\oefelein\Desktop\vsnu.jpg"/>
          <p:cNvPicPr preferRelativeResize="0"/>
          <p:nvPr/>
        </p:nvPicPr>
        <p:blipFill rotWithShape="1">
          <a:blip r:embed="rId3">
            <a:alphaModFix/>
          </a:blip>
          <a:srcRect/>
          <a:stretch/>
        </p:blipFill>
        <p:spPr>
          <a:xfrm>
            <a:off x="7408836" y="6132368"/>
            <a:ext cx="446768" cy="446768"/>
          </a:xfrm>
          <a:prstGeom prst="rect">
            <a:avLst/>
          </a:prstGeom>
          <a:noFill/>
          <a:ln>
            <a:noFill/>
          </a:ln>
        </p:spPr>
      </p:pic>
      <p:pic>
        <p:nvPicPr>
          <p:cNvPr id="9" name="Picture 2" descr="C:\Users\oefelein\Desktop\VU.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875" y="6212231"/>
            <a:ext cx="1381125" cy="3632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9"/>
          <p:cNvSpPr txBox="1">
            <a:spLocks noGrp="1"/>
          </p:cNvSpPr>
          <p:nvPr>
            <p:ph type="body" idx="1"/>
          </p:nvPr>
        </p:nvSpPr>
        <p:spPr>
          <a:xfrm>
            <a:off x="825500" y="1436688"/>
            <a:ext cx="8239126" cy="1107996"/>
          </a:xfrm>
          <a:prstGeom prst="rect">
            <a:avLst/>
          </a:prstGeom>
          <a:noFill/>
          <a:ln>
            <a:noFill/>
          </a:ln>
        </p:spPr>
        <p:txBody>
          <a:bodyPr spcFirstLastPara="1" wrap="square" lIns="0" tIns="0" rIns="0" bIns="0" anchor="t" anchorCtr="0">
            <a:spAutoFit/>
          </a:bodyPr>
          <a:lstStyle/>
          <a:p>
            <a:pPr marL="285750" lvl="0" indent="-285750" algn="l" rtl="0">
              <a:spcBef>
                <a:spcPts val="0"/>
              </a:spcBef>
              <a:spcAft>
                <a:spcPts val="0"/>
              </a:spcAft>
              <a:buSzPts val="1800"/>
              <a:buFont typeface="Arial" panose="020B0604020202020204" pitchFamily="34" charset="0"/>
              <a:buChar char="•"/>
            </a:pPr>
            <a:r>
              <a:rPr lang="en-US" dirty="0"/>
              <a:t>Use ORCID to increase visibility of your work</a:t>
            </a:r>
          </a:p>
          <a:p>
            <a:pPr marL="285750" lvl="0" indent="-285750" algn="l" rtl="0">
              <a:spcBef>
                <a:spcPts val="0"/>
              </a:spcBef>
              <a:spcAft>
                <a:spcPts val="0"/>
              </a:spcAft>
              <a:buSzPts val="1800"/>
              <a:buFont typeface="Arial" panose="020B0604020202020204" pitchFamily="34" charset="0"/>
              <a:buChar char="•"/>
            </a:pPr>
            <a:r>
              <a:rPr lang="en-US" dirty="0"/>
              <a:t>Visit the impact support website regularly! It is motivating to see what support is available</a:t>
            </a:r>
          </a:p>
          <a:p>
            <a:pPr marL="285750" lvl="0" indent="-285750" algn="l" rtl="0">
              <a:spcBef>
                <a:spcPts val="0"/>
              </a:spcBef>
              <a:spcAft>
                <a:spcPts val="0"/>
              </a:spcAft>
              <a:buSzPts val="1800"/>
              <a:buFont typeface="Arial" panose="020B0604020202020204" pitchFamily="34" charset="0"/>
              <a:buChar char="•"/>
            </a:pPr>
            <a:r>
              <a:rPr lang="en-US" dirty="0"/>
              <a:t>Dare to contact people!</a:t>
            </a:r>
          </a:p>
        </p:txBody>
      </p:sp>
      <p:sp>
        <p:nvSpPr>
          <p:cNvPr id="336" name="Google Shape;336;p9"/>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support: top recommendations </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9b1f568991_0_0"/>
          <p:cNvSpPr txBox="1">
            <a:spLocks noGrp="1"/>
          </p:cNvSpPr>
          <p:nvPr>
            <p:ph type="body" idx="1"/>
          </p:nvPr>
        </p:nvSpPr>
        <p:spPr>
          <a:xfrm>
            <a:off x="835774" y="1395591"/>
            <a:ext cx="8239200" cy="3001748"/>
          </a:xfrm>
          <a:prstGeom prst="rect">
            <a:avLst/>
          </a:prstGeom>
          <a:noFill/>
          <a:ln>
            <a:noFill/>
          </a:ln>
        </p:spPr>
        <p:txBody>
          <a:bodyPr spcFirstLastPara="1" wrap="square" lIns="0" tIns="0" rIns="0" bIns="0" anchor="t" anchorCtr="0">
            <a:noAutofit/>
          </a:bodyPr>
          <a:lstStyle/>
          <a:p>
            <a:pPr marL="285750" lvl="0" indent="-285750" algn="l" rtl="0">
              <a:spcBef>
                <a:spcPts val="0"/>
              </a:spcBef>
              <a:spcAft>
                <a:spcPts val="0"/>
              </a:spcAft>
              <a:buSzPts val="1800"/>
              <a:buFont typeface="Arial" panose="020B0604020202020204" pitchFamily="34" charset="0"/>
              <a:buChar char="•"/>
            </a:pPr>
            <a:r>
              <a:rPr lang="en-US" dirty="0"/>
              <a:t>Create a win-win situation to make the stakeholders willing to make time. ‘what’s in it for them’?</a:t>
            </a:r>
          </a:p>
          <a:p>
            <a:pPr marL="285750" indent="-285750">
              <a:buFont typeface="Arial" panose="020B0604020202020204" pitchFamily="34" charset="0"/>
              <a:buChar char="•"/>
            </a:pPr>
            <a:r>
              <a:rPr lang="en-US" dirty="0"/>
              <a:t>Prepare! What is the aim of this interaction? Decide when you are satisfied and what you want to achieve with the interaction (for instance input on your plan, or commit someone to your project</a:t>
            </a:r>
          </a:p>
          <a:p>
            <a:pPr marL="285750" indent="-285750">
              <a:buFont typeface="Arial" panose="020B0604020202020204" pitchFamily="34" charset="0"/>
              <a:buChar char="•"/>
            </a:pPr>
            <a:r>
              <a:rPr lang="en-US" dirty="0"/>
              <a:t>Make sure that you can communicate about conditions and resources (e.g. planning or budget if applicable). What exactly do you need from someone? And is that feasible? </a:t>
            </a:r>
          </a:p>
          <a:p>
            <a:pPr marL="285750" lvl="0" indent="-285750" algn="l" rtl="0">
              <a:spcBef>
                <a:spcPts val="0"/>
              </a:spcBef>
              <a:spcAft>
                <a:spcPts val="0"/>
              </a:spcAft>
              <a:buSzPts val="1800"/>
              <a:buFont typeface="Arial" panose="020B0604020202020204" pitchFamily="34" charset="0"/>
              <a:buChar char="•"/>
            </a:pPr>
            <a:endParaRPr lang="en-US" dirty="0"/>
          </a:p>
          <a:p>
            <a:pPr marL="285750" lvl="0" indent="-285750" algn="l" rtl="0">
              <a:spcBef>
                <a:spcPts val="0"/>
              </a:spcBef>
              <a:spcAft>
                <a:spcPts val="0"/>
              </a:spcAft>
              <a:buSzPts val="1800"/>
              <a:buFont typeface="Arial" panose="020B0604020202020204" pitchFamily="34" charset="0"/>
              <a:buChar char="•"/>
            </a:pPr>
            <a:endParaRPr lang="en-US" dirty="0"/>
          </a:p>
        </p:txBody>
      </p:sp>
      <p:sp>
        <p:nvSpPr>
          <p:cNvPr id="342" name="Google Shape;342;g9b1f568991_0_0"/>
          <p:cNvSpPr txBox="1">
            <a:spLocks noGrp="1"/>
          </p:cNvSpPr>
          <p:nvPr>
            <p:ph type="title"/>
          </p:nvPr>
        </p:nvSpPr>
        <p:spPr>
          <a:xfrm>
            <a:off x="825500" y="538163"/>
            <a:ext cx="8239200" cy="37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Stakeholder interaction: best practices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9b1f568991_0_12"/>
          <p:cNvSpPr txBox="1">
            <a:spLocks noGrp="1"/>
          </p:cNvSpPr>
          <p:nvPr>
            <p:ph type="body" idx="1"/>
          </p:nvPr>
        </p:nvSpPr>
        <p:spPr>
          <a:xfrm>
            <a:off x="825500" y="1436688"/>
            <a:ext cx="8239200" cy="276900"/>
          </a:xfrm>
          <a:prstGeom prst="rect">
            <a:avLst/>
          </a:prstGeom>
          <a:noFill/>
          <a:ln>
            <a:noFill/>
          </a:ln>
        </p:spPr>
        <p:txBody>
          <a:bodyPr spcFirstLastPara="1" wrap="square" lIns="0" tIns="0" rIns="0" bIns="0" anchor="t" anchorCtr="0">
            <a:noAutofit/>
          </a:bodyPr>
          <a:lstStyle/>
          <a:p>
            <a:pPr marL="285750" lvl="0" indent="-285750" algn="l" rtl="0">
              <a:spcBef>
                <a:spcPts val="0"/>
              </a:spcBef>
              <a:spcAft>
                <a:spcPts val="0"/>
              </a:spcAft>
              <a:buSzPts val="1800"/>
              <a:buFont typeface="Arial" panose="020B0604020202020204" pitchFamily="34" charset="0"/>
              <a:buChar char="•"/>
            </a:pPr>
            <a:r>
              <a:rPr lang="en-US" dirty="0"/>
              <a:t>Very nice and valuable to have input from experts</a:t>
            </a:r>
          </a:p>
          <a:p>
            <a:pPr marL="285750" lvl="0" indent="-285750" algn="l" rtl="0">
              <a:spcBef>
                <a:spcPts val="0"/>
              </a:spcBef>
              <a:spcAft>
                <a:spcPts val="0"/>
              </a:spcAft>
              <a:buSzPts val="1800"/>
              <a:buFont typeface="Arial" panose="020B0604020202020204" pitchFamily="34" charset="0"/>
              <a:buChar char="•"/>
            </a:pPr>
            <a:r>
              <a:rPr lang="en-US" dirty="0"/>
              <a:t>Good to be forced to think about societal impact and especially to work it out and make an impact plan</a:t>
            </a:r>
          </a:p>
          <a:p>
            <a:pPr marL="285750" lvl="0" indent="-285750" algn="l" rtl="0">
              <a:spcBef>
                <a:spcPts val="0"/>
              </a:spcBef>
              <a:spcAft>
                <a:spcPts val="0"/>
              </a:spcAft>
              <a:buSzPts val="1800"/>
              <a:buFont typeface="Arial" panose="020B0604020202020204" pitchFamily="34" charset="0"/>
              <a:buChar char="•"/>
            </a:pPr>
            <a:r>
              <a:rPr lang="en-US" dirty="0"/>
              <a:t>Understanding of societal impact, strategies and actions to optimize impact is very relevant to my (further) career </a:t>
            </a:r>
            <a:r>
              <a:rPr lang="en-US" dirty="0">
                <a:sym typeface="Wingdings" panose="05000000000000000000" pitchFamily="2" charset="2"/>
              </a:rPr>
              <a:t></a:t>
            </a:r>
            <a:endParaRPr lang="en-US" dirty="0"/>
          </a:p>
          <a:p>
            <a:pPr marL="0" lvl="0" indent="0"/>
            <a:endParaRPr lang="en-GB" dirty="0"/>
          </a:p>
          <a:p>
            <a:pPr marL="0" lvl="0" indent="0"/>
            <a:endParaRPr lang="en-GB" dirty="0"/>
          </a:p>
          <a:p>
            <a:pPr marL="0" lvl="0" indent="0"/>
            <a:endParaRPr lang="nl-NL" dirty="0"/>
          </a:p>
          <a:p>
            <a:pPr marL="0" lvl="0" indent="0" algn="l" rtl="0">
              <a:spcBef>
                <a:spcPts val="0"/>
              </a:spcBef>
              <a:spcAft>
                <a:spcPts val="0"/>
              </a:spcAft>
              <a:buSzPts val="1800"/>
              <a:buNone/>
            </a:pPr>
            <a:endParaRPr dirty="0"/>
          </a:p>
        </p:txBody>
      </p:sp>
      <p:sp>
        <p:nvSpPr>
          <p:cNvPr id="2" name="Titel 1"/>
          <p:cNvSpPr>
            <a:spLocks noGrp="1"/>
          </p:cNvSpPr>
          <p:nvPr>
            <p:ph type="title"/>
          </p:nvPr>
        </p:nvSpPr>
        <p:spPr/>
        <p:txBody>
          <a:bodyPr/>
          <a:lstStyle/>
          <a:p>
            <a:r>
              <a:rPr lang="nl-NL" dirty="0" err="1"/>
              <a:t>Lessons</a:t>
            </a:r>
            <a:r>
              <a:rPr lang="nl-NL" dirty="0"/>
              <a:t> </a:t>
            </a:r>
            <a:r>
              <a:rPr lang="nl-NL" dirty="0" err="1"/>
              <a:t>learned</a:t>
            </a:r>
            <a:r>
              <a:rPr lang="nl-NL" dirty="0"/>
              <a:t> &amp; </a:t>
            </a:r>
            <a:r>
              <a:rPr lang="nl-NL" dirty="0" err="1"/>
              <a:t>achievements</a:t>
            </a:r>
            <a:endParaRPr lang="nl-NL" dirty="0"/>
          </a:p>
        </p:txBody>
      </p:sp>
      <p:sp>
        <p:nvSpPr>
          <p:cNvPr id="5" name="Google Shape;342;g9b1f568991_0_0"/>
          <p:cNvSpPr txBox="1">
            <a:spLocks/>
          </p:cNvSpPr>
          <p:nvPr/>
        </p:nvSpPr>
        <p:spPr>
          <a:xfrm>
            <a:off x="711911" y="1066188"/>
            <a:ext cx="8239200" cy="3705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86A7E"/>
              </a:buClr>
              <a:buSzPts val="1800"/>
              <a:buFont typeface="Calibri"/>
              <a:buNone/>
              <a:defRPr sz="2600" b="1" i="0" u="none" strike="noStrike" cap="none">
                <a:solidFill>
                  <a:srgbClr val="486A7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2600"/>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0"/>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Clr>
                <a:schemeClr val="lt1"/>
              </a:buClr>
              <a:buSzPts val="3600"/>
              <a:buFont typeface="Calibri"/>
              <a:buNone/>
            </a:pPr>
            <a:r>
              <a:rPr lang="en-US"/>
              <a:t>Thank you</a:t>
            </a:r>
            <a:endParaRPr/>
          </a:p>
        </p:txBody>
      </p:sp>
      <p:sp>
        <p:nvSpPr>
          <p:cNvPr id="354" name="Google Shape;354;p10"/>
          <p:cNvSpPr txBox="1">
            <a:spLocks noGrp="1"/>
          </p:cNvSpPr>
          <p:nvPr>
            <p:ph type="body" idx="1"/>
          </p:nvPr>
        </p:nvSpPr>
        <p:spPr>
          <a:xfrm>
            <a:off x="825500" y="1412875"/>
            <a:ext cx="4508500" cy="341119"/>
          </a:xfrm>
          <a:prstGeom prst="rect">
            <a:avLst/>
          </a:prstGeom>
          <a:noFill/>
          <a:ln>
            <a:noFill/>
          </a:ln>
        </p:spPr>
        <p:txBody>
          <a:bodyPr spcFirstLastPara="1" wrap="square" lIns="0" tIns="0" rIns="0" bIns="0" anchor="t" anchorCtr="0">
            <a:spAutoFit/>
          </a:bodyPr>
          <a:lstStyle/>
          <a:p>
            <a:pPr marL="0" lvl="0" indent="0" algn="l" rtl="0">
              <a:lnSpc>
                <a:spcPct val="105000"/>
              </a:lnSpc>
              <a:spcBef>
                <a:spcPts val="0"/>
              </a:spcBef>
              <a:spcAft>
                <a:spcPts val="0"/>
              </a:spcAft>
              <a:buSzPts val="2200"/>
              <a:buNone/>
            </a:pPr>
            <a:r>
              <a:rPr lang="en-US"/>
              <a:t>Supporting information/contacts</a:t>
            </a:r>
            <a:endParaRPr/>
          </a:p>
        </p:txBody>
      </p:sp>
      <p:sp>
        <p:nvSpPr>
          <p:cNvPr id="355" name="Google Shape;355;p10"/>
          <p:cNvSpPr/>
          <p:nvPr/>
        </p:nvSpPr>
        <p:spPr>
          <a:xfrm>
            <a:off x="10137576" y="3"/>
            <a:ext cx="2359223" cy="2152648"/>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050" b="1">
                <a:solidFill>
                  <a:schemeClr val="accent6"/>
                </a:solidFill>
                <a:latin typeface="Calibri"/>
                <a:ea typeface="Calibri"/>
                <a:cs typeface="Calibri"/>
                <a:sym typeface="Calibri"/>
              </a:rPr>
              <a:t>Thank you page</a:t>
            </a:r>
            <a:endParaRPr/>
          </a:p>
          <a:p>
            <a:pPr marL="0" marR="0" lvl="0" indent="0" algn="l" rtl="0">
              <a:spcBef>
                <a:spcPts val="0"/>
              </a:spcBef>
              <a:spcAft>
                <a:spcPts val="0"/>
              </a:spcAft>
              <a:buNone/>
            </a:pPr>
            <a:r>
              <a:rPr lang="en-US" sz="1050">
                <a:solidFill>
                  <a:schemeClr val="accent6"/>
                </a:solidFill>
                <a:latin typeface="Calibri"/>
                <a:ea typeface="Calibri"/>
                <a:cs typeface="Calibri"/>
                <a:sym typeface="Calibri"/>
              </a:rPr>
              <a:t>Make sure you have the thank you page associated with the cover image you have chosen and move this slide to the end of your presentation</a:t>
            </a:r>
            <a:endParaRPr/>
          </a:p>
          <a:p>
            <a:pPr marL="0" marR="0" lvl="0" indent="0" algn="l" rtl="0">
              <a:spcBef>
                <a:spcPts val="0"/>
              </a:spcBef>
              <a:spcAft>
                <a:spcPts val="0"/>
              </a:spcAft>
              <a:buNone/>
            </a:pPr>
            <a:endParaRPr sz="1050" b="1">
              <a:solidFill>
                <a:schemeClr val="accent6"/>
              </a:solidFill>
              <a:latin typeface="Calibri"/>
              <a:ea typeface="Calibri"/>
              <a:cs typeface="Calibri"/>
              <a:sym typeface="Calibri"/>
            </a:endParaRPr>
          </a:p>
          <a:p>
            <a:pPr marL="0" marR="0" lvl="0" indent="0" algn="l" rtl="0">
              <a:spcBef>
                <a:spcPts val="0"/>
              </a:spcBef>
              <a:spcAft>
                <a:spcPts val="0"/>
              </a:spcAft>
              <a:buNone/>
            </a:pPr>
            <a:r>
              <a:rPr lang="en-US" sz="1050" b="1">
                <a:solidFill>
                  <a:schemeClr val="accent6"/>
                </a:solidFill>
                <a:latin typeface="Calibri"/>
                <a:ea typeface="Calibri"/>
                <a:cs typeface="Calibri"/>
                <a:sym typeface="Calibri"/>
              </a:rPr>
              <a:t>Updating the footer</a:t>
            </a:r>
            <a:endParaRPr/>
          </a:p>
          <a:p>
            <a:pPr marL="0" marR="0" lvl="0" indent="0" algn="l" rtl="0">
              <a:spcBef>
                <a:spcPts val="0"/>
              </a:spcBef>
              <a:spcAft>
                <a:spcPts val="0"/>
              </a:spcAft>
              <a:buNone/>
            </a:pPr>
            <a:r>
              <a:rPr lang="en-US" sz="1050" b="0">
                <a:solidFill>
                  <a:schemeClr val="accent6"/>
                </a:solidFill>
                <a:latin typeface="Calibri"/>
                <a:ea typeface="Calibri"/>
                <a:cs typeface="Calibri"/>
                <a:sym typeface="Calibri"/>
              </a:rPr>
              <a:t>To update the footer:</a:t>
            </a:r>
            <a:endParaRPr/>
          </a:p>
          <a:p>
            <a:pPr marL="177800" marR="0" lvl="0" indent="-177800" algn="l" rtl="0">
              <a:spcBef>
                <a:spcPts val="0"/>
              </a:spcBef>
              <a:spcAft>
                <a:spcPts val="0"/>
              </a:spcAft>
              <a:buClr>
                <a:schemeClr val="accent6"/>
              </a:buClr>
              <a:buSzPts val="1050"/>
              <a:buFont typeface="Arial"/>
              <a:buChar char="•"/>
            </a:pPr>
            <a:r>
              <a:rPr lang="en-US" sz="1050" b="0">
                <a:solidFill>
                  <a:schemeClr val="accent6"/>
                </a:solidFill>
                <a:latin typeface="Calibri"/>
                <a:ea typeface="Calibri"/>
                <a:cs typeface="Calibri"/>
                <a:sym typeface="Calibri"/>
              </a:rPr>
              <a:t>Go the slide master via View</a:t>
            </a:r>
            <a:endParaRPr/>
          </a:p>
          <a:p>
            <a:pPr marL="177800" marR="0" lvl="0" indent="-177800" algn="l" rtl="0">
              <a:spcBef>
                <a:spcPts val="0"/>
              </a:spcBef>
              <a:spcAft>
                <a:spcPts val="0"/>
              </a:spcAft>
              <a:buClr>
                <a:schemeClr val="accent6"/>
              </a:buClr>
              <a:buSzPts val="1050"/>
              <a:buFont typeface="Arial"/>
              <a:buChar char="•"/>
            </a:pPr>
            <a:r>
              <a:rPr lang="en-US" sz="1050">
                <a:solidFill>
                  <a:schemeClr val="accent6"/>
                </a:solidFill>
                <a:latin typeface="Calibri"/>
                <a:ea typeface="Calibri"/>
                <a:cs typeface="Calibri"/>
                <a:sym typeface="Calibri"/>
              </a:rPr>
              <a:t>Scroll to the first page</a:t>
            </a:r>
            <a:endParaRPr/>
          </a:p>
          <a:p>
            <a:pPr marL="177800" marR="0" lvl="0" indent="-177800" algn="l" rtl="0">
              <a:spcBef>
                <a:spcPts val="0"/>
              </a:spcBef>
              <a:spcAft>
                <a:spcPts val="0"/>
              </a:spcAft>
              <a:buClr>
                <a:schemeClr val="accent6"/>
              </a:buClr>
              <a:buSzPts val="1050"/>
              <a:buFont typeface="Arial"/>
              <a:buChar char="•"/>
            </a:pPr>
            <a:r>
              <a:rPr lang="en-US" sz="1050" b="0">
                <a:solidFill>
                  <a:schemeClr val="accent6"/>
                </a:solidFill>
                <a:latin typeface="Calibri"/>
                <a:ea typeface="Calibri"/>
                <a:cs typeface="Calibri"/>
                <a:sym typeface="Calibri"/>
              </a:rPr>
              <a:t>Change text in the footer</a:t>
            </a:r>
            <a:endParaRPr/>
          </a:p>
          <a:p>
            <a:pPr marL="177800" marR="0" lvl="0" indent="-177800" algn="l" rtl="0">
              <a:spcBef>
                <a:spcPts val="0"/>
              </a:spcBef>
              <a:spcAft>
                <a:spcPts val="0"/>
              </a:spcAft>
              <a:buClr>
                <a:schemeClr val="accent6"/>
              </a:buClr>
              <a:buSzPts val="1050"/>
              <a:buFont typeface="Arial"/>
              <a:buChar char="•"/>
            </a:pPr>
            <a:r>
              <a:rPr lang="en-US" sz="1050">
                <a:solidFill>
                  <a:schemeClr val="accent6"/>
                </a:solidFill>
                <a:latin typeface="Calibri"/>
                <a:ea typeface="Calibri"/>
                <a:cs typeface="Calibri"/>
                <a:sym typeface="Calibri"/>
              </a:rPr>
              <a:t>Close slide master</a:t>
            </a:r>
            <a:r>
              <a:rPr lang="en-US" sz="1050" b="0">
                <a:solidFill>
                  <a:schemeClr val="accent6"/>
                </a:solidFill>
                <a:latin typeface="Calibri"/>
                <a:ea typeface="Calibri"/>
                <a:cs typeface="Calibri"/>
                <a:sym typeface="Calibri"/>
              </a:rPr>
              <a:t> </a:t>
            </a:r>
            <a:endParaRPr/>
          </a:p>
          <a:p>
            <a:pPr marL="177800" marR="0" lvl="0" indent="-111125" algn="l" rtl="0">
              <a:spcBef>
                <a:spcPts val="0"/>
              </a:spcBef>
              <a:spcAft>
                <a:spcPts val="0"/>
              </a:spcAft>
              <a:buClr>
                <a:schemeClr val="dk1"/>
              </a:buClr>
              <a:buSzPts val="1050"/>
              <a:buFont typeface="Arial"/>
              <a:buNone/>
            </a:pPr>
            <a:endParaRPr sz="1050">
              <a:solidFill>
                <a:schemeClr val="accent6"/>
              </a:solidFill>
              <a:latin typeface="Calibri"/>
              <a:ea typeface="Calibri"/>
              <a:cs typeface="Calibri"/>
              <a:sym typeface="Calibri"/>
            </a:endParaRPr>
          </a:p>
          <a:p>
            <a:pPr marL="177800" marR="0" lvl="0" indent="-111125" algn="l" rtl="0">
              <a:spcBef>
                <a:spcPts val="0"/>
              </a:spcBef>
              <a:spcAft>
                <a:spcPts val="0"/>
              </a:spcAft>
              <a:buClr>
                <a:schemeClr val="dk1"/>
              </a:buClr>
              <a:buSzPts val="1050"/>
              <a:buFont typeface="Arial"/>
              <a:buNone/>
            </a:pPr>
            <a:endParaRPr sz="1050" b="0">
              <a:solidFill>
                <a:schemeClr val="accent6"/>
              </a:solidFill>
              <a:latin typeface="Calibri"/>
              <a:ea typeface="Calibri"/>
              <a:cs typeface="Calibri"/>
              <a:sym typeface="Calibri"/>
            </a:endParaRPr>
          </a:p>
        </p:txBody>
      </p:sp>
      <p:pic>
        <p:nvPicPr>
          <p:cNvPr id="5" name="Google Shape;283;p3" descr="C:\Users\oefelein\Desktop\vsnu.jpg"/>
          <p:cNvPicPr preferRelativeResize="0"/>
          <p:nvPr/>
        </p:nvPicPr>
        <p:blipFill rotWithShape="1">
          <a:blip r:embed="rId3">
            <a:alphaModFix/>
          </a:blip>
          <a:srcRect/>
          <a:stretch/>
        </p:blipFill>
        <p:spPr>
          <a:xfrm>
            <a:off x="5246660" y="5766276"/>
            <a:ext cx="620739" cy="620739"/>
          </a:xfrm>
          <a:prstGeom prst="rect">
            <a:avLst/>
          </a:prstGeom>
          <a:noFill/>
          <a:ln>
            <a:noFill/>
          </a:ln>
        </p:spPr>
      </p:pic>
      <p:pic>
        <p:nvPicPr>
          <p:cNvPr id="6" name="Picture 2" descr="C:\Users\oefelein\Desktop\VU.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pringer Nature">
  <a:themeElements>
    <a:clrScheme name="Custom 19">
      <a:dk1>
        <a:srgbClr val="58595B"/>
      </a:dk1>
      <a:lt1>
        <a:srgbClr val="FFFFFF"/>
      </a:lt1>
      <a:dk2>
        <a:srgbClr val="B1B1B3"/>
      </a:dk2>
      <a:lt2>
        <a:srgbClr val="CEDBE0"/>
      </a:lt2>
      <a:accent1>
        <a:srgbClr val="628BA3"/>
      </a:accent1>
      <a:accent2>
        <a:srgbClr val="183642"/>
      </a:accent2>
      <a:accent3>
        <a:srgbClr val="DB1830"/>
      </a:accent3>
      <a:accent4>
        <a:srgbClr val="3C9CD7"/>
      </a:accent4>
      <a:accent5>
        <a:srgbClr val="8FAEC1"/>
      </a:accent5>
      <a:accent6>
        <a:srgbClr val="486A7E"/>
      </a:accent6>
      <a:hlink>
        <a:srgbClr val="3C9CD7"/>
      </a:hlink>
      <a:folHlink>
        <a:srgbClr val="3C9C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5273</Words>
  <Application>Microsoft Office PowerPoint</Application>
  <PresentationFormat>A4 Paper (210x297 mm)</PresentationFormat>
  <Paragraphs>304</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Springer Nature</vt:lpstr>
      <vt:lpstr>PowerPoint Presentation</vt:lpstr>
      <vt:lpstr>Agenda table</vt:lpstr>
      <vt:lpstr>Session A – Creating a spark!</vt:lpstr>
      <vt:lpstr>Motivation  1. Creating societal impact with my project is important to translate the study results into tools for policy and practice in order to facilitate local implementation. 2. Societal impact might be a way to inform collaboration partners, to be visible and to increase and maintain commitment of the partners involved. </vt:lpstr>
      <vt:lpstr>Inspiration: three examples  1. Project Care for Obesity- tools for policy and practice 2. Pharos, low literacy, language barrier 3. The Groentefroetels </vt:lpstr>
      <vt:lpstr>Session B – Shining a light on your impact</vt:lpstr>
      <vt:lpstr>Impact strategy </vt:lpstr>
      <vt:lpstr>Impact strategy </vt:lpstr>
      <vt:lpstr>Impact strategy </vt:lpstr>
      <vt:lpstr>Impact strategy </vt:lpstr>
      <vt:lpstr>Impact strategy </vt:lpstr>
      <vt:lpstr>Impact strategy: tips &amp; tricks</vt:lpstr>
      <vt:lpstr>Session C – Passing on the torch</vt:lpstr>
      <vt:lpstr>Impact support: top recommendations </vt:lpstr>
      <vt:lpstr>Stakeholder interaction: best practices</vt:lpstr>
      <vt:lpstr>Lessons learned &amp; achievements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l.w.koetsier@vu.nl</dc:creator>
  <cp:lastModifiedBy>Maurice Vanderfeesten</cp:lastModifiedBy>
  <cp:revision>33</cp:revision>
  <dcterms:created xsi:type="dcterms:W3CDTF">2017-06-15T16:30:28Z</dcterms:created>
  <dcterms:modified xsi:type="dcterms:W3CDTF">2020-12-03T14:33:06Z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https://hive.springernature.com</vt:lpwstr>
  </property>
  <property fmtid="{D5CDD505-2E9C-101B-9397-08002B2CF9AE}" pid="3" name="Jive_LatestUserAccountName">
    <vt:lpwstr>melanie.lehnert@springer.com</vt:lpwstr>
  </property>
  <property fmtid="{D5CDD505-2E9C-101B-9397-08002B2CF9AE}" pid="4" name="Offisync_UniqueId">
    <vt:lpwstr>122444</vt:lpwstr>
  </property>
  <property fmtid="{D5CDD505-2E9C-101B-9397-08002B2CF9AE}" pid="5" name="Offisync_ServerID">
    <vt:lpwstr>0d673023-5242-4d13-a9d7-ca41728b752d</vt:lpwstr>
  </property>
  <property fmtid="{D5CDD505-2E9C-101B-9397-08002B2CF9AE}" pid="6" name="Jive_VersionGuid">
    <vt:lpwstr>0dcc7da0-860a-4430-8598-7cecdb6c0275</vt:lpwstr>
  </property>
  <property fmtid="{D5CDD505-2E9C-101B-9397-08002B2CF9AE}" pid="7" name="Offisync_UpdateToken">
    <vt:lpwstr>7</vt:lpwstr>
  </property>
</Properties>
</file>