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96" r:id="rId3"/>
  </p:sldMasterIdLst>
  <p:notesMasterIdLst>
    <p:notesMasterId r:id="rId24"/>
  </p:notesMasterIdLst>
  <p:sldIdLst>
    <p:sldId id="258" r:id="rId4"/>
    <p:sldId id="259" r:id="rId5"/>
    <p:sldId id="273" r:id="rId6"/>
    <p:sldId id="282" r:id="rId7"/>
    <p:sldId id="281" r:id="rId8"/>
    <p:sldId id="283" r:id="rId9"/>
    <p:sldId id="263" r:id="rId10"/>
    <p:sldId id="274" r:id="rId11"/>
    <p:sldId id="264" r:id="rId12"/>
    <p:sldId id="265" r:id="rId13"/>
    <p:sldId id="277" r:id="rId14"/>
    <p:sldId id="275" r:id="rId15"/>
    <p:sldId id="267" r:id="rId16"/>
    <p:sldId id="279" r:id="rId17"/>
    <p:sldId id="280" r:id="rId18"/>
    <p:sldId id="268" r:id="rId19"/>
    <p:sldId id="270" r:id="rId20"/>
    <p:sldId id="276" r:id="rId21"/>
    <p:sldId id="271" r:id="rId22"/>
    <p:sldId id="260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4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6"/>
    <p:restoredTop sz="86356"/>
  </p:normalViewPr>
  <p:slideViewPr>
    <p:cSldViewPr snapToGrid="0" snapToObjects="1">
      <p:cViewPr varScale="1">
        <p:scale>
          <a:sx n="75" d="100"/>
          <a:sy n="75" d="100"/>
        </p:scale>
        <p:origin x="78" y="360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0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solidFill>
                <a:srgbClr val="002060"/>
              </a:solidFill>
            </a:ln>
          </c:spPr>
          <c:invertIfNegative val="0"/>
          <c:cat>
            <c:strRef>
              <c:f>Tabelle1!$A$2:$A$12</c:f>
              <c:strCache>
                <c:ptCount val="11"/>
                <c:pt idx="0">
                  <c:v>3 cat - SOEP </c:v>
                </c:pt>
                <c:pt idx="1">
                  <c:v>3 cat - CAMCES</c:v>
                </c:pt>
                <c:pt idx="3">
                  <c:v>6 cat - SOEP</c:v>
                </c:pt>
                <c:pt idx="4">
                  <c:v>6 cat - CAMCES</c:v>
                </c:pt>
                <c:pt idx="6">
                  <c:v>CAMCES, ISCED 11</c:v>
                </c:pt>
                <c:pt idx="8">
                  <c:v>SOEP instrument</c:v>
                </c:pt>
                <c:pt idx="10">
                  <c:v>Years of schooling</c:v>
                </c:pt>
              </c:strCache>
            </c:strRef>
          </c:cat>
          <c:val>
            <c:numRef>
              <c:f>Tabelle1!$B$2:$B$12</c:f>
              <c:numCache>
                <c:formatCode>General</c:formatCode>
                <c:ptCount val="11"/>
                <c:pt idx="0">
                  <c:v>8.52</c:v>
                </c:pt>
                <c:pt idx="1">
                  <c:v>7.14</c:v>
                </c:pt>
                <c:pt idx="3">
                  <c:v>10.68</c:v>
                </c:pt>
                <c:pt idx="4">
                  <c:v>7.95</c:v>
                </c:pt>
                <c:pt idx="6">
                  <c:v>11.2</c:v>
                </c:pt>
                <c:pt idx="8">
                  <c:v>10.71</c:v>
                </c:pt>
                <c:pt idx="10">
                  <c:v>2.15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1-4539-90CF-6B2D477B8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765568"/>
        <c:axId val="4767104"/>
      </c:barChart>
      <c:catAx>
        <c:axId val="47655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+mn-lt"/>
                <a:cs typeface="Arial" panose="020B0604020202020204" pitchFamily="34" charset="0"/>
              </a:defRPr>
            </a:pPr>
            <a:endParaRPr lang="de-DE"/>
          </a:p>
        </c:txPr>
        <c:crossAx val="4767104"/>
        <c:crosses val="autoZero"/>
        <c:auto val="1"/>
        <c:lblAlgn val="ctr"/>
        <c:lblOffset val="100"/>
        <c:noMultiLvlLbl val="0"/>
      </c:catAx>
      <c:valAx>
        <c:axId val="47671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+mn-lt"/>
                <a:cs typeface="Arial" panose="020B0604020202020204" pitchFamily="34" charset="0"/>
              </a:defRPr>
            </a:pPr>
            <a:endParaRPr lang="de-DE"/>
          </a:p>
        </c:txPr>
        <c:crossAx val="476556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0AD03-CC2F-634B-9201-429297FA7063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4E002-4C0A-AF4D-9D12-FA42E8B693A0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288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673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191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3292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368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6287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359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3386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7272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764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8480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08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93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358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792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394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4557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1831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8995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6277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4E002-4C0A-AF4D-9D12-FA42E8B693A0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385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8B6745-0166-D843-BFCD-C2A3CD87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32B544C-60C8-754C-ADFC-C0CBF2E03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B333BF6-0C84-B741-BC20-0A0CB07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6CED23-3499-8C44-9991-88674E7E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405350-32C3-1E49-B07C-F8BE60A7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053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C4AB4F-BCDD-8647-AEF7-8FE8E7BF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5DB6A9-9A90-2143-B24C-D10CC5252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27F77A-53F7-F74D-8784-ED26B4617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719A62-9E48-4147-9715-286ACEB7D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F85985-EEB9-4847-9C6A-B53CBC59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46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0ECE71-16D1-134C-9FD8-5428A845C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ED3916-7C2C-3D47-90E9-EBB812969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F53D0D-1BE9-DC4E-94F1-48B11A326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6EC464-37BB-B844-A16E-40CE021AE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DD2345-2795-2E4F-BC46-90D5FF1A1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546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A7824E-8BFF-4E4B-A85E-81FCE8E8F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5E2769-936B-CF4A-B395-DF087D23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AEAA1A0-8380-6442-9525-871DCF4E9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CFB14C-43EB-F34C-B202-6338E8DD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87F0BD3-60AD-5C4A-BECE-2ED6A0ECE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67AC918-862E-494D-A467-E69535CE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847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BA4EF3-E234-8049-B0B6-C2281569C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38EA0C3-C90F-F249-A770-DFF416690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1751E90-6D40-F949-B398-5EF02F133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1C14948-50E4-EB4A-A582-4E564980AC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8BF9A79-D6B8-734B-805F-12AB3A302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8A11499-AB5F-6441-A0CA-2B21BD11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C6371FD-9F6E-B940-AD06-86FB2490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601847F-5BBE-0B40-9F63-EAF6F8B01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8404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019EA9-233E-2F4D-A178-5F085D4C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E14EDF8-5383-2549-8269-DD8322168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9916E78-1705-1F4A-AD97-4C4C9CC13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28593D8-749C-4445-AA95-9B5D9EEB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49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0CDC619-199D-CE44-8F3A-70D0004F0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8CE5A0F-E909-CE4E-A222-831C265C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83E1F86-0187-254D-AA18-D77C11C5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2511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595A19-176F-EC4E-B178-350C351D3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E8B1B1-891F-D24D-BE8C-FF703D08C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27DF9F1-DA35-F04A-8B58-9E8922C48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6401E81-7BF4-F84B-BDF9-D4DAF57C7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C814810-21DA-3B41-A00E-AA9D4049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8F3662C-2960-B649-95D5-04B1AB592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1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B53C87-5CE6-3740-B726-5C0AA5E4D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A32665E-AC63-B749-AFD6-03601AB18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2FF89D7-B8D8-6142-B8EE-98B8ED636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2BEA73E-90F1-8A43-BAB2-E1A3D1143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53AB59-E1AC-124C-B231-2CB912CA0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72856AF-F8C4-1744-B888-EDB87455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69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DE856F-7CD3-D94D-BD94-8324C3CA3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E4EC7-400A-C74B-8C80-DDE0467C9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EF11370-8BD7-AD4F-B2E8-C8707617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AA2485-DE8E-8944-80A0-BC4CA0C29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D3EA8F-A3DF-1E4F-B932-653BB490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22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3DA9CAD-5EA2-0748-9DE5-8032D07AC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DFECA43-F838-0C46-98E1-3704EC11BA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547A00-0627-934D-BDE1-1146A5BEB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1BA9563-DAFE-8946-85AD-D8C0FC6D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A74922-C822-8646-9B25-7B348EAC5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7656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D58136-7BB3-FA48-A064-B39DC1664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CC4A2CE-A94A-3C40-B299-6A7640656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7E2F9F-BE48-104A-94DD-EA5CEC5A9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5B70C6-4E07-9E4C-913A-A8CAFAF0E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9AB1057-C06C-8A4E-B929-C0DF817B9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6907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0FB6BB-C8C6-0A4F-A9DE-D7914EB57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B91EAF-41D7-C64A-850E-ED434F5B0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08FC3-EF65-B44D-9BE3-165BE9A62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304646-E9B4-7041-9358-B465380D6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C31F5A-F9A6-1C4A-B259-218A53B9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68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1521D8-C151-EE48-9C7F-0791C197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6971C58-6A65-B44F-B560-C51D989C4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4036A4-34BA-2D4F-ABE3-956435ECE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8D89DE-EF15-4E4E-BC84-CD1DEB0EA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EF6FC3-3F5F-4E40-8864-B83CFADD9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39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473869-260D-3E4E-9CF1-7081DAE08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28351D-5FBB-624F-9F1F-B41C47F78B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12970F2-D50C-DB4E-9D45-89A8E284E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51559FF-3132-EC4B-A253-4D365915C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F661845-BDF3-8F4D-B430-414BDCC2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5CAA25-47F5-9D44-B7F2-907A42C0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745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414A3F-10DD-1646-BBF9-04B0D0F78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A096BF-F528-9149-9D4B-505F5F03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946FD1-77F3-5C40-8EF5-3A9583E86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9E7B814-28F1-864C-99C1-73F1D7CDB6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46E48BB-B4AD-754E-8223-03742A328E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7795B88-3C0E-8949-8713-B72018D12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47BEC56-6096-0F4C-BAA1-C11B7630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E95D89C-8A8A-BA4A-95CE-10CBCD19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7808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F72142-76A9-8D4A-89C1-966828B0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791848D-E0E4-6048-A278-D3916741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8BE0B5E-C889-DB4D-9359-FF9D3BDC1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B071B2F-8E5D-6540-AD78-AA8012AA4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5874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D2AF3E0-511D-184B-8A5D-00FFE3B3C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87D716-037F-6B43-B0F6-CC61FA38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BE67F27-B558-E641-92F0-3E7C963C6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020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E99A98-3529-3042-BFE7-2432E03E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B28AC6-6FBF-BB48-9F76-7107E9D57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A821DCB-4778-E644-A133-7FDD2B774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94B112-E8C5-244C-93F3-C293CC8A1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5D3F04-A9C3-4741-A2BE-F106C205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F009CB2-C105-2F43-9675-9383E96C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5544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77DA05-B520-FF4D-AEDA-D8E01D70C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6AAB32C-9BE0-A449-9E86-91B623239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B955049-DB4F-BA4D-8E4E-64FD62649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1204076-846C-8A49-8E67-56DE7D63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AE32C6-E7FA-D046-B367-3B49134C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38AA23-ACDC-F241-8531-CDC1A27AC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5764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EDBF8C-5EF9-A846-9B10-9CAE45FC0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65AFAC1-6371-CB4A-A2D5-5806EA927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88551C-FCE1-4745-9538-7F107962B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A46E46-0C5F-FA4F-8DF3-DB9775F5C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A9170BC-A9C5-A44C-9646-C33E780E9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5784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29611A0-9145-D942-8C81-6301552B0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D0BEB6-1144-5340-9C78-96DECA609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525A51-808C-9446-AD38-B5D2EA18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6AF62A-0CF8-074C-8878-39B6D5E46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F60A6E-283B-734E-89BD-C47BD6A4F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992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370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25036" y="365125"/>
            <a:ext cx="5828763" cy="132556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err="1"/>
              <a:t>Type</a:t>
            </a:r>
            <a:r>
              <a:rPr lang="it-IT" dirty="0"/>
              <a:t>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776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74651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771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39573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91732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4573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6972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9384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266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FEB9-BF44-084E-8756-5F7E995538C0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1518-0F72-3440-9AD5-933EB223BD78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037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D261A6C-1FC0-2242-90DB-15F81C95C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416CAB-5500-6D46-A024-AEF6D5F15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87053E-36A8-8B41-8E24-E5C75D7D1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1B53C8-B506-AF4A-8F69-F82C79E2D8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7A92BB-ED55-F449-8DB5-65B18E5C8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43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6D02AF5-F76D-DF4C-B5AE-9F7BB12C8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1FF6E1-4DAC-5844-9D8B-90631FD95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17AEF5-40EC-D742-A0DC-63A768CAD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93C8A-49E2-8F42-BD51-20DE25AD0F96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2C0EBF-6E30-2A4E-85CC-CF9B6D3AA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EE4B87-A73C-9244-80C0-67646BF37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EEBC3-D6E4-C04E-A8DA-AE64650CF0FD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828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99370-4062-C944-B5F6-98CD4C1E75D2}" type="datetimeFigureOut">
              <a:rPr lang="it-IT" smtClean="0"/>
              <a:t>18/11/2020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2601F-23AE-8942-915E-A46399B1ED67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029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www.surveycodings.org/fields-education/database-live-search" TargetMode="Externa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jpg"/><Relationship Id="rId4" Type="http://schemas.openxmlformats.org/officeDocument/2006/relationships/hyperlink" Target="https://www.surveycodings.org/education/live-search-database-educational-qualification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.jpg"/><Relationship Id="rId4" Type="http://schemas.openxmlformats.org/officeDocument/2006/relationships/hyperlink" Target="https://www.surveycodings.org/education/live-search-database-educational-qualification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9D254CC-1F5D-244A-BF44-0B3D887DB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B4F59DC-3ADC-DD49-83CA-AB8ED7535269}"/>
              </a:ext>
            </a:extLst>
          </p:cNvPr>
          <p:cNvSpPr txBox="1"/>
          <p:nvPr/>
        </p:nvSpPr>
        <p:spPr>
          <a:xfrm>
            <a:off x="1004341" y="4260555"/>
            <a:ext cx="9548734" cy="584775"/>
          </a:xfrm>
          <a:prstGeom prst="rect">
            <a:avLst/>
          </a:prstGeom>
          <a:solidFill>
            <a:srgbClr val="000000">
              <a:alpha val="25098"/>
            </a:srgbClr>
          </a:solidFill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Helvetica" pitchFamily="2" charset="0"/>
              </a:rPr>
              <a:t>Verena Ortmanns &amp; Silke Schneider</a:t>
            </a:r>
          </a:p>
        </p:txBody>
      </p:sp>
      <p:sp>
        <p:nvSpPr>
          <p:cNvPr id="11" name="Titolo 10">
            <a:extLst>
              <a:ext uri="{FF2B5EF4-FFF2-40B4-BE49-F238E27FC236}">
                <a16:creationId xmlns:a16="http://schemas.microsoft.com/office/drawing/2014/main" id="{B2821693-D9F5-3A41-A574-9439B5AB7D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4341" y="28893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e-DE" b="1" dirty="0" err="1">
                <a:solidFill>
                  <a:srgbClr val="FFDA4D"/>
                </a:solidFill>
                <a:latin typeface="Helvetica" pitchFamily="2" charset="0"/>
              </a:rPr>
              <a:t>Measuring</a:t>
            </a:r>
            <a:r>
              <a:rPr lang="de-DE" b="1" dirty="0">
                <a:solidFill>
                  <a:srgbClr val="FFDA4D"/>
                </a:solidFill>
                <a:latin typeface="Helvetica" pitchFamily="2" charset="0"/>
              </a:rPr>
              <a:t> and </a:t>
            </a:r>
            <a:r>
              <a:rPr lang="de-DE" b="1" dirty="0" err="1">
                <a:solidFill>
                  <a:srgbClr val="FFDA4D"/>
                </a:solidFill>
                <a:latin typeface="Helvetica" pitchFamily="2" charset="0"/>
              </a:rPr>
              <a:t>Harmonising</a:t>
            </a:r>
            <a:r>
              <a:rPr lang="de-DE" b="1" dirty="0">
                <a:solidFill>
                  <a:srgbClr val="FFDA4D"/>
                </a:solidFill>
                <a:latin typeface="Helvetica" pitchFamily="2" charset="0"/>
              </a:rPr>
              <a:t> Education </a:t>
            </a:r>
            <a:r>
              <a:rPr lang="de-DE" b="1" dirty="0" err="1">
                <a:solidFill>
                  <a:srgbClr val="FFDA4D"/>
                </a:solidFill>
                <a:latin typeface="Helvetica" pitchFamily="2" charset="0"/>
              </a:rPr>
              <a:t>with</a:t>
            </a:r>
            <a:r>
              <a:rPr lang="de-DE" b="1" dirty="0">
                <a:solidFill>
                  <a:srgbClr val="FFDA4D"/>
                </a:solidFill>
                <a:latin typeface="Helvetica" pitchFamily="2" charset="0"/>
              </a:rPr>
              <a:t> Education Coding Tools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51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it-IT" b="1" dirty="0" err="1">
                <a:solidFill>
                  <a:srgbClr val="FFDA4D"/>
                </a:solidFill>
                <a:latin typeface="Helvetica" pitchFamily="2" charset="0"/>
              </a:rPr>
              <a:t>Outline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en-GB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</a:rPr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</a:rPr>
              <a:t>Tool for fields of education and training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</a:rPr>
              <a:t>Tool for levels of education and training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</a:rPr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876281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4000" b="1" dirty="0">
              <a:solidFill>
                <a:srgbClr val="FFDA4D"/>
              </a:solidFill>
              <a:latin typeface="Helvetica" pitchFamily="2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4400" b="1" dirty="0">
                <a:solidFill>
                  <a:srgbClr val="FFDA4D"/>
                </a:solidFill>
                <a:latin typeface="Helvetica" pitchFamily="2" charset="0"/>
                <a:ea typeface="+mj-ea"/>
                <a:cs typeface="+mj-cs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4294525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Education…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usually means “educational attainment”: the highest formal education program completed </a:t>
            </a:r>
          </a:p>
          <a:p>
            <a:r>
              <a:rPr lang="en-US" dirty="0">
                <a:solidFill>
                  <a:srgbClr val="002060"/>
                </a:solidFill>
              </a:rPr>
              <a:t>is </a:t>
            </a:r>
            <a:r>
              <a:rPr lang="en-US" i="1" dirty="0">
                <a:solidFill>
                  <a:srgbClr val="002060"/>
                </a:solidFill>
              </a:rPr>
              <a:t>the</a:t>
            </a:r>
            <a:r>
              <a:rPr lang="en-US" dirty="0">
                <a:solidFill>
                  <a:srgbClr val="002060"/>
                </a:solidFill>
              </a:rPr>
              <a:t> most central background variable in surveys of individuals, next to age and sex</a:t>
            </a:r>
          </a:p>
          <a:p>
            <a:r>
              <a:rPr lang="en-GB" dirty="0">
                <a:solidFill>
                  <a:srgbClr val="002060"/>
                </a:solidFill>
              </a:rPr>
              <a:t>is a key predictor/control for many outcomes</a:t>
            </a:r>
          </a:p>
          <a:p>
            <a:r>
              <a:rPr lang="en-GB" dirty="0">
                <a:solidFill>
                  <a:srgbClr val="002060"/>
                </a:solidFill>
              </a:rPr>
              <a:t>Measuring education in surveys is challenging, esp. in cross-national surveys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65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Levels and fields of education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F79646">
                  <a:lumMod val="75000"/>
                </a:srgbClr>
              </a:buClr>
              <a:buNone/>
            </a:pPr>
            <a:r>
              <a:rPr lang="en-GB" dirty="0">
                <a:solidFill>
                  <a:srgbClr val="002060"/>
                </a:solidFill>
              </a:rPr>
              <a:t>	</a:t>
            </a:r>
          </a:p>
          <a:p>
            <a:pPr marL="0" indent="0">
              <a:buClr>
                <a:srgbClr val="F79646">
                  <a:lumMod val="75000"/>
                </a:srgbClr>
              </a:buClr>
              <a:buNone/>
            </a:pPr>
            <a:r>
              <a:rPr lang="en-GB" b="1" dirty="0">
                <a:solidFill>
                  <a:srgbClr val="002060"/>
                </a:solidFill>
              </a:rPr>
              <a:t>Levels of education </a:t>
            </a:r>
            <a:r>
              <a:rPr lang="en-GB" dirty="0">
                <a:solidFill>
                  <a:srgbClr val="002060"/>
                </a:solidFill>
              </a:rPr>
              <a:t>-&gt; hierarchical differentiation</a:t>
            </a:r>
          </a:p>
          <a:p>
            <a:r>
              <a:rPr lang="en-GB" dirty="0">
                <a:solidFill>
                  <a:srgbClr val="002060"/>
                </a:solidFill>
              </a:rPr>
              <a:t>“What is your highest educational qualification?”</a:t>
            </a:r>
          </a:p>
          <a:p>
            <a:r>
              <a:rPr lang="en-GB" dirty="0">
                <a:solidFill>
                  <a:srgbClr val="002060"/>
                </a:solidFill>
              </a:rPr>
              <a:t>Difficult to measure in cross-cultural surveys since qualifications and levels of education are country-specific (no translation possible) – ex-ante output harmonisation is needed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2060"/>
                </a:solidFill>
              </a:rPr>
              <a:t>Fields of education </a:t>
            </a:r>
            <a:r>
              <a:rPr lang="en-GB" dirty="0">
                <a:solidFill>
                  <a:srgbClr val="002060"/>
                </a:solidFill>
              </a:rPr>
              <a:t>-&gt; horizontal differentiation</a:t>
            </a:r>
          </a:p>
          <a:p>
            <a:r>
              <a:rPr lang="en-GB" dirty="0">
                <a:solidFill>
                  <a:srgbClr val="002060"/>
                </a:solidFill>
              </a:rPr>
              <a:t>"</a:t>
            </a:r>
            <a:r>
              <a:rPr lang="en-US" dirty="0">
                <a:solidFill>
                  <a:srgbClr val="002060"/>
                </a:solidFill>
              </a:rPr>
              <a:t>What is the main subject area of your highest qualification?</a:t>
            </a:r>
            <a:r>
              <a:rPr lang="en-GB" dirty="0">
                <a:solidFill>
                  <a:srgbClr val="002060"/>
                </a:solidFill>
              </a:rPr>
              <a:t>”</a:t>
            </a:r>
          </a:p>
          <a:p>
            <a:r>
              <a:rPr lang="en-GB" dirty="0">
                <a:solidFill>
                  <a:srgbClr val="002060"/>
                </a:solidFill>
              </a:rPr>
              <a:t>Difficult to measure because of the large number of fields and difficulty of self-classification into broad fields</a:t>
            </a:r>
          </a:p>
        </p:txBody>
      </p:sp>
    </p:spTree>
    <p:extLst>
      <p:ext uri="{BB962C8B-B14F-4D97-AF65-F5344CB8AC3E}">
        <p14:creationId xmlns:p14="http://schemas.microsoft.com/office/powerpoint/2010/main" val="326661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Education tools surveycodings.org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2060"/>
                </a:solidFill>
              </a:rPr>
              <a:t>Tools were developed within the CAMCES project (Computer-Assisted Measurement and Coding of Education in Surveys) and within SERISS WP8 “</a:t>
            </a:r>
            <a:r>
              <a:rPr lang="de-DE" dirty="0">
                <a:solidFill>
                  <a:srgbClr val="002060"/>
                </a:solidFill>
              </a:rPr>
              <a:t>A </a:t>
            </a:r>
            <a:r>
              <a:rPr lang="de-DE" dirty="0" err="1">
                <a:solidFill>
                  <a:srgbClr val="002060"/>
                </a:solidFill>
              </a:rPr>
              <a:t>coding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module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for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socio-economic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survey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questions</a:t>
            </a:r>
            <a:r>
              <a:rPr lang="en-GB" dirty="0">
                <a:solidFill>
                  <a:srgbClr val="002060"/>
                </a:solidFill>
              </a:rPr>
              <a:t>”</a:t>
            </a:r>
          </a:p>
          <a:p>
            <a:r>
              <a:rPr lang="en-GB" dirty="0">
                <a:solidFill>
                  <a:srgbClr val="002060"/>
                </a:solidFill>
              </a:rPr>
              <a:t>Tool for level of education covers 100 countries</a:t>
            </a:r>
          </a:p>
          <a:p>
            <a:r>
              <a:rPr lang="en-GB" dirty="0">
                <a:solidFill>
                  <a:srgbClr val="002060"/>
                </a:solidFill>
              </a:rPr>
              <a:t>Tool for fields of education covers 35 languages</a:t>
            </a:r>
          </a:p>
          <a:p>
            <a:r>
              <a:rPr lang="en-GB" dirty="0">
                <a:solidFill>
                  <a:srgbClr val="002060"/>
                </a:solidFill>
              </a:rPr>
              <a:t>Extension of this work within SSHOC</a:t>
            </a:r>
            <a:endParaRPr lang="de-D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96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Components of the tools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2060"/>
                </a:solidFill>
              </a:rPr>
              <a:t>Question </a:t>
            </a:r>
            <a:r>
              <a:rPr lang="en-GB" dirty="0">
                <a:solidFill>
                  <a:srgbClr val="002060"/>
                </a:solidFill>
              </a:rPr>
              <a:t>module</a:t>
            </a:r>
            <a:r>
              <a:rPr lang="de-DE" dirty="0">
                <a:solidFill>
                  <a:srgbClr val="002060"/>
                </a:solidFill>
              </a:rPr>
              <a:t>: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Identify relevant education system</a:t>
            </a:r>
            <a:endParaRPr lang="de-DE" dirty="0">
              <a:solidFill>
                <a:srgbClr val="002060"/>
              </a:solidFill>
            </a:endParaRPr>
          </a:p>
          <a:p>
            <a:pPr lvl="1"/>
            <a:r>
              <a:rPr lang="en-US" dirty="0">
                <a:solidFill>
                  <a:srgbClr val="002060"/>
                </a:solidFill>
              </a:rPr>
              <a:t>Ask about highest educational qualification obtained (educational attainment) or about the main field education</a:t>
            </a:r>
          </a:p>
          <a:p>
            <a:r>
              <a:rPr lang="de-DE" dirty="0">
                <a:solidFill>
                  <a:srgbClr val="002060"/>
                </a:solidFill>
              </a:rPr>
              <a:t>Survey </a:t>
            </a:r>
            <a:r>
              <a:rPr lang="en-GB" dirty="0">
                <a:solidFill>
                  <a:srgbClr val="002060"/>
                </a:solidFill>
              </a:rPr>
              <a:t>interfaces: 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Combination Box (CB), including algorithm for </a:t>
            </a:r>
            <a:r>
              <a:rPr lang="en-GB" dirty="0" err="1">
                <a:solidFill>
                  <a:srgbClr val="002060"/>
                </a:solidFill>
              </a:rPr>
              <a:t>textstring</a:t>
            </a:r>
            <a:r>
              <a:rPr lang="en-GB" dirty="0">
                <a:solidFill>
                  <a:srgbClr val="002060"/>
                </a:solidFill>
              </a:rPr>
              <a:t> matching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Search Tree (ST</a:t>
            </a:r>
            <a:r>
              <a:rPr lang="de-DE" dirty="0">
                <a:solidFill>
                  <a:srgbClr val="002060"/>
                </a:solidFill>
              </a:rPr>
              <a:t>)</a:t>
            </a:r>
          </a:p>
          <a:p>
            <a:r>
              <a:rPr lang="en-GB" dirty="0">
                <a:solidFill>
                  <a:srgbClr val="002060"/>
                </a:solidFill>
              </a:rPr>
              <a:t>Database: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One database per concept which defines universe, provides international codes (such as ISCED), and structures interfaces (esp. search tree)</a:t>
            </a:r>
            <a:endParaRPr lang="de-D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958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4000" b="1" dirty="0">
              <a:solidFill>
                <a:srgbClr val="FFDA4D"/>
              </a:solidFill>
              <a:latin typeface="Helvetica" pitchFamily="2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4400" b="1" dirty="0">
                <a:solidFill>
                  <a:srgbClr val="FFDA4D"/>
                </a:solidFill>
                <a:latin typeface="Helvetica" pitchFamily="2" charset="0"/>
                <a:ea typeface="+mj-ea"/>
                <a:cs typeface="+mj-cs"/>
              </a:rPr>
              <a:t>Tool for fields of education and training</a:t>
            </a:r>
          </a:p>
          <a:p>
            <a:pPr marL="0" indent="0">
              <a:buNone/>
            </a:pPr>
            <a:endParaRPr lang="en-GB" sz="4400" b="1" dirty="0">
              <a:solidFill>
                <a:srgbClr val="FFDA4D"/>
              </a:solidFill>
              <a:latin typeface="Helvetica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207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Database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2060"/>
                </a:solidFill>
              </a:rPr>
              <a:t>Unit: fields of education and training as defined in International Standard Classification of Education for Fields of Education and Training (ISCED-F) 2013</a:t>
            </a:r>
          </a:p>
          <a:p>
            <a:r>
              <a:rPr lang="en-GB" dirty="0">
                <a:solidFill>
                  <a:srgbClr val="002060"/>
                </a:solidFill>
              </a:rPr>
              <a:t>3 level classification: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2060"/>
                </a:solidFill>
              </a:rPr>
              <a:t>1st level: 11 broad fields (0-10, i.e. 4 digits)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2060"/>
                </a:solidFill>
              </a:rPr>
              <a:t>2nd level: 29 narrow fields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2060"/>
                </a:solidFill>
              </a:rPr>
              <a:t>3rd level: about 80 detailed fields</a:t>
            </a:r>
          </a:p>
          <a:p>
            <a:r>
              <a:rPr lang="en-GB" dirty="0">
                <a:solidFill>
                  <a:srgbClr val="002060"/>
                </a:solidFill>
              </a:rPr>
              <a:t>Same entries for different countries – fields of education can be translated</a:t>
            </a:r>
          </a:p>
        </p:txBody>
      </p:sp>
    </p:spTree>
    <p:extLst>
      <p:ext uri="{BB962C8B-B14F-4D97-AF65-F5344CB8AC3E}">
        <p14:creationId xmlns:p14="http://schemas.microsoft.com/office/powerpoint/2010/main" val="3172095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Broad fields (1st level) of ISCED-F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00 Generic programmes and qualifications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01 Education</a:t>
            </a:r>
            <a:endParaRPr lang="en-GB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02 Arts and humanities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03 Social sciences, journalism and information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04 Business, administration and law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05 Natural sciences, mathematics and statistics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06 Information and Communication Technologies (ICTs)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07 Engineering, manufacturing and construction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08 Agriculture, forestry, fisheries and veterinary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09 Health and welfare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10 Services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75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Search Tree for fields of education - France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A0FADF7-3592-4D29-A5CE-4F02C789C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6495" y="1265122"/>
            <a:ext cx="9461500" cy="459679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7E701E33-D4A9-4C5E-B89B-36DA2E6544BC}"/>
              </a:ext>
            </a:extLst>
          </p:cNvPr>
          <p:cNvSpPr/>
          <p:nvPr/>
        </p:nvSpPr>
        <p:spPr>
          <a:xfrm>
            <a:off x="5180603" y="5850911"/>
            <a:ext cx="751839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900" dirty="0">
                <a:hlinkClick r:id="rId5"/>
              </a:rPr>
              <a:t>https://www.surveycodings.org/fields-education/database-live-search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109365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4000" b="1" dirty="0">
              <a:solidFill>
                <a:srgbClr val="FFDA4D"/>
              </a:solidFill>
              <a:latin typeface="Helvetica" pitchFamily="2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4400" b="1" dirty="0">
                <a:solidFill>
                  <a:srgbClr val="FFDA4D"/>
                </a:solidFill>
                <a:latin typeface="Helvetica" pitchFamily="2" charset="0"/>
                <a:ea typeface="+mj-ea"/>
                <a:cs typeface="+mj-cs"/>
              </a:rPr>
              <a:t>Tool for levels of education and training</a:t>
            </a:r>
          </a:p>
          <a:p>
            <a:pPr marL="0" indent="0">
              <a:buNone/>
            </a:pPr>
            <a:endParaRPr lang="en-GB" sz="4400" b="1" dirty="0">
              <a:solidFill>
                <a:srgbClr val="FFDA4D"/>
              </a:solidFill>
              <a:latin typeface="Helvetica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2116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Database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2060"/>
                </a:solidFill>
              </a:rPr>
              <a:t>Unit: educational qualifications (and levels without qualifications)</a:t>
            </a:r>
          </a:p>
          <a:p>
            <a:r>
              <a:rPr lang="en-GB" dirty="0">
                <a:solidFill>
                  <a:srgbClr val="002060"/>
                </a:solidFill>
              </a:rPr>
              <a:t>Different entries for different countries to reflect specificity of education systems – no translation</a:t>
            </a:r>
          </a:p>
          <a:p>
            <a:r>
              <a:rPr lang="en-GB" dirty="0">
                <a:solidFill>
                  <a:srgbClr val="002060"/>
                </a:solidFill>
              </a:rPr>
              <a:t>Each entry connected with international classification code</a:t>
            </a:r>
          </a:p>
          <a:p>
            <a:r>
              <a:rPr lang="en-GB" dirty="0">
                <a:solidFill>
                  <a:srgbClr val="002060"/>
                </a:solidFill>
              </a:rPr>
              <a:t>Use International Standard Classification of Education (ISCED) 1997 and 2011, and </a:t>
            </a:r>
            <a:r>
              <a:rPr lang="en-GB" dirty="0" err="1">
                <a:solidFill>
                  <a:srgbClr val="002060"/>
                </a:solidFill>
              </a:rPr>
              <a:t>edulvlb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108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Combination Box - Spain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6373F30-17E1-4D23-85CE-53E51FFB6E42}"/>
              </a:ext>
            </a:extLst>
          </p:cNvPr>
          <p:cNvSpPr/>
          <p:nvPr/>
        </p:nvSpPr>
        <p:spPr>
          <a:xfrm>
            <a:off x="3588747" y="5823635"/>
            <a:ext cx="9004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hlinkClick r:id="rId4"/>
              </a:rPr>
              <a:t>https://www.surveycodings.org/education/live-search-database-educational-qualifications</a:t>
            </a:r>
            <a:endParaRPr lang="en-GB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93450AE8-ECDB-41C7-8725-5CA7EACF3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425" y="2096532"/>
            <a:ext cx="7816060" cy="29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83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DA4D"/>
                </a:solidFill>
                <a:latin typeface="Helvetica" pitchFamily="2" charset="0"/>
              </a:rPr>
              <a:t>Search Tree - Spain</a:t>
            </a:r>
            <a:endParaRPr lang="it-IT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6373F30-17E1-4D23-85CE-53E51FFB6E42}"/>
              </a:ext>
            </a:extLst>
          </p:cNvPr>
          <p:cNvSpPr/>
          <p:nvPr/>
        </p:nvSpPr>
        <p:spPr>
          <a:xfrm>
            <a:off x="3588747" y="5823635"/>
            <a:ext cx="9004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hlinkClick r:id="rId4"/>
              </a:rPr>
              <a:t>https://www.surveycodings.org/education/live-search-database-educational-qualifications</a:t>
            </a:r>
            <a:endParaRPr lang="en-GB" dirty="0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D3749C10-57AE-45DD-8E8D-F0175F4F3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013" y="1168903"/>
            <a:ext cx="7314488" cy="477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05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FFDA4D"/>
                </a:solidFill>
                <a:latin typeface="Helvetica" pitchFamily="2" charset="0"/>
              </a:rPr>
              <a:t>Validation of the CAMCES tool</a:t>
            </a:r>
            <a:endParaRPr lang="it-IT" sz="4000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SzPct val="130000"/>
              <a:buNone/>
            </a:pPr>
            <a:r>
              <a:rPr lang="en-US" sz="2800" dirty="0">
                <a:solidFill>
                  <a:srgbClr val="002060"/>
                </a:solidFill>
                <a:cs typeface="Arial" panose="020B0604020202020204" pitchFamily="34" charset="0"/>
              </a:rPr>
              <a:t>Compare predictive power of 3 instruments for measuring migrants‘ homeland education in the SOEP migration and refugee samples: </a:t>
            </a:r>
          </a:p>
          <a:p>
            <a:pPr marL="457200" lvl="1" indent="-457200">
              <a:buClr>
                <a:srgbClr val="002060"/>
              </a:buClr>
              <a:buSzPct val="130000"/>
            </a:pPr>
            <a:r>
              <a:rPr lang="en-US" sz="2800" dirty="0">
                <a:solidFill>
                  <a:srgbClr val="002060"/>
                </a:solidFill>
                <a:cs typeface="Arial" panose="020B0604020202020204" pitchFamily="34" charset="0"/>
              </a:rPr>
              <a:t>Years of schooling directly asked</a:t>
            </a:r>
          </a:p>
          <a:p>
            <a:pPr marL="457200" lvl="1" indent="-457200">
              <a:buClr>
                <a:srgbClr val="002060"/>
              </a:buClr>
              <a:buSzPct val="130000"/>
            </a:pPr>
            <a:r>
              <a:rPr lang="en-US" sz="2800" dirty="0">
                <a:solidFill>
                  <a:srgbClr val="002060"/>
                </a:solidFill>
                <a:cs typeface="Arial" panose="020B0604020202020204" pitchFamily="34" charset="0"/>
              </a:rPr>
              <a:t>SOEP instrument: generic descriptions of educational levels (e.g. compulsory school)</a:t>
            </a:r>
          </a:p>
          <a:p>
            <a:pPr marL="457200" lvl="1" indent="-457200">
              <a:buClr>
                <a:srgbClr val="002060"/>
              </a:buClr>
              <a:buSzPct val="130000"/>
            </a:pPr>
            <a:r>
              <a:rPr lang="en-US" sz="2800" dirty="0">
                <a:solidFill>
                  <a:srgbClr val="002060"/>
                </a:solidFill>
                <a:cs typeface="Arial" panose="020B0604020202020204" pitchFamily="34" charset="0"/>
              </a:rPr>
              <a:t>CAMCES instrument: country-specific list of educational qualifications</a:t>
            </a:r>
          </a:p>
        </p:txBody>
      </p:sp>
    </p:spTree>
    <p:extLst>
      <p:ext uri="{BB962C8B-B14F-4D97-AF65-F5344CB8AC3E}">
        <p14:creationId xmlns:p14="http://schemas.microsoft.com/office/powerpoint/2010/main" val="2781302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FFDA4D"/>
                </a:solidFill>
                <a:latin typeface="Helvetica" pitchFamily="2" charset="0"/>
              </a:rPr>
              <a:t>Predictive power (in %) when predicting German language skills</a:t>
            </a:r>
            <a:endParaRPr lang="it-IT" sz="4000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graphicFrame>
        <p:nvGraphicFramePr>
          <p:cNvPr id="5" name="Inhaltsplatzhalter 7">
            <a:extLst>
              <a:ext uri="{FF2B5EF4-FFF2-40B4-BE49-F238E27FC236}">
                <a16:creationId xmlns:a16="http://schemas.microsoft.com/office/drawing/2014/main" id="{8B8DCB36-E754-4E12-88E6-629FF23E77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983886"/>
              </p:ext>
            </p:extLst>
          </p:nvPr>
        </p:nvGraphicFramePr>
        <p:xfrm>
          <a:off x="1676400" y="1599134"/>
          <a:ext cx="9296400" cy="4522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2481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4000" b="1" dirty="0">
              <a:solidFill>
                <a:srgbClr val="FFDA4D"/>
              </a:solidFill>
              <a:latin typeface="Helvetica" pitchFamily="2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4400" b="1" dirty="0">
                <a:solidFill>
                  <a:srgbClr val="FFDA4D"/>
                </a:solidFill>
                <a:latin typeface="Helvetica" pitchFamily="2" charset="0"/>
                <a:ea typeface="+mj-ea"/>
                <a:cs typeface="+mj-cs"/>
              </a:rPr>
              <a:t>Outlook</a:t>
            </a:r>
          </a:p>
          <a:p>
            <a:pPr marL="0" indent="0">
              <a:buNone/>
            </a:pPr>
            <a:endParaRPr lang="en-GB" sz="4400" b="1" dirty="0">
              <a:solidFill>
                <a:srgbClr val="FFDA4D"/>
              </a:solidFill>
              <a:latin typeface="Helvetica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9175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E3E9CC90-D48C-D14B-A87C-BAB5555E2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F16441-0326-614C-9544-A392C43A6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536" y="170279"/>
            <a:ext cx="7412723" cy="1118876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FFDA4D"/>
                </a:solidFill>
                <a:latin typeface="Helvetica" pitchFamily="2" charset="0"/>
              </a:rPr>
              <a:t>Future work within SSHOC</a:t>
            </a:r>
            <a:endParaRPr lang="it-IT" sz="4000" b="1" dirty="0">
              <a:solidFill>
                <a:srgbClr val="FFDA4D"/>
              </a:solidFill>
              <a:latin typeface="Helvetica" pitchFamily="2" charset="0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23DA4D9E-1600-394B-9CB1-AB95FC025C4A}"/>
              </a:ext>
            </a:extLst>
          </p:cNvPr>
          <p:cNvSpPr txBox="1">
            <a:spLocks/>
          </p:cNvSpPr>
          <p:nvPr/>
        </p:nvSpPr>
        <p:spPr>
          <a:xfrm>
            <a:off x="856869" y="16607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2060"/>
                </a:solidFill>
              </a:rPr>
              <a:t>Update databases for fields of education and levels of education (e.g. consider changes in education systems)</a:t>
            </a:r>
          </a:p>
          <a:p>
            <a:r>
              <a:rPr lang="en-GB" dirty="0">
                <a:solidFill>
                  <a:srgbClr val="002060"/>
                </a:solidFill>
              </a:rPr>
              <a:t>Extend database for levels of education by adding some more countries, e.g. China, Colombia, South Africa</a:t>
            </a:r>
          </a:p>
          <a:p>
            <a:r>
              <a:rPr lang="en-GB" dirty="0">
                <a:solidFill>
                  <a:srgbClr val="002060"/>
                </a:solidFill>
              </a:rPr>
              <a:t>Add background information on the tools and other material (like videos)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007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E585BCE-4196-B04D-9ECB-B470932AB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B4F59DC-3ADC-DD49-83CA-AB8ED7535269}"/>
              </a:ext>
            </a:extLst>
          </p:cNvPr>
          <p:cNvSpPr txBox="1"/>
          <p:nvPr/>
        </p:nvSpPr>
        <p:spPr>
          <a:xfrm>
            <a:off x="1321633" y="2042011"/>
            <a:ext cx="5693764" cy="1569660"/>
          </a:xfrm>
          <a:prstGeom prst="rect">
            <a:avLst/>
          </a:prstGeom>
          <a:solidFill>
            <a:srgbClr val="000000">
              <a:alpha val="25098"/>
            </a:srgbClr>
          </a:solidFill>
        </p:spPr>
        <p:txBody>
          <a:bodyPr wrap="square" rtlCol="0">
            <a:spAutoFit/>
          </a:bodyPr>
          <a:lstStyle/>
          <a:p>
            <a:r>
              <a:rPr lang="it-IT" sz="3200" dirty="0" err="1">
                <a:solidFill>
                  <a:schemeClr val="bg1"/>
                </a:solidFill>
                <a:latin typeface="Helvetica" pitchFamily="2" charset="0"/>
              </a:rPr>
              <a:t>Contact</a:t>
            </a:r>
            <a:r>
              <a:rPr lang="it-IT" sz="3200" dirty="0">
                <a:solidFill>
                  <a:schemeClr val="bg1"/>
                </a:solidFill>
                <a:latin typeface="Helvetica" pitchFamily="2" charset="0"/>
              </a:rPr>
              <a:t>:</a:t>
            </a:r>
          </a:p>
          <a:p>
            <a:r>
              <a:rPr lang="it-IT" sz="3200" dirty="0">
                <a:solidFill>
                  <a:schemeClr val="bg1"/>
                </a:solidFill>
                <a:latin typeface="Helvetica" pitchFamily="2" charset="0"/>
              </a:rPr>
              <a:t>Verena.Ortmanns@gesis.org</a:t>
            </a:r>
          </a:p>
          <a:p>
            <a:r>
              <a:rPr lang="it-IT" sz="3200" dirty="0">
                <a:solidFill>
                  <a:schemeClr val="bg1"/>
                </a:solidFill>
                <a:latin typeface="Helvetica" pitchFamily="2" charset="0"/>
              </a:rPr>
              <a:t>Sike.Schneider@gesis.org</a:t>
            </a:r>
          </a:p>
        </p:txBody>
      </p:sp>
    </p:spTree>
    <p:extLst>
      <p:ext uri="{BB962C8B-B14F-4D97-AF65-F5344CB8AC3E}">
        <p14:creationId xmlns:p14="http://schemas.microsoft.com/office/powerpoint/2010/main" val="312388251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701</Words>
  <Application>Microsoft Office PowerPoint</Application>
  <PresentationFormat>Breitbild</PresentationFormat>
  <Paragraphs>107</Paragraphs>
  <Slides>20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Helvetica</vt:lpstr>
      <vt:lpstr>Personalizza struttura</vt:lpstr>
      <vt:lpstr>1_Personalizza struttura</vt:lpstr>
      <vt:lpstr>Tema di Office</vt:lpstr>
      <vt:lpstr>Measuring and Harmonising Education with Education Coding Tools</vt:lpstr>
      <vt:lpstr>Outline</vt:lpstr>
      <vt:lpstr>PowerPoint-Präsentation</vt:lpstr>
      <vt:lpstr>Education…</vt:lpstr>
      <vt:lpstr>Levels and fields of education</vt:lpstr>
      <vt:lpstr>Education tools surveycodings.org</vt:lpstr>
      <vt:lpstr>Components of the tools</vt:lpstr>
      <vt:lpstr>PowerPoint-Präsentation</vt:lpstr>
      <vt:lpstr>Database</vt:lpstr>
      <vt:lpstr>Broad fields (1st level) of ISCED-F</vt:lpstr>
      <vt:lpstr>Search Tree for fields of education - France</vt:lpstr>
      <vt:lpstr>PowerPoint-Präsentation</vt:lpstr>
      <vt:lpstr>Database</vt:lpstr>
      <vt:lpstr>Combination Box - Spain</vt:lpstr>
      <vt:lpstr>Search Tree - Spain</vt:lpstr>
      <vt:lpstr>Validation of the CAMCES tool</vt:lpstr>
      <vt:lpstr>Predictive power (in %) when predicting German language skills</vt:lpstr>
      <vt:lpstr>PowerPoint-Präsentation</vt:lpstr>
      <vt:lpstr>Future work within SSHOC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Filo Mini</dc:creator>
  <cp:lastModifiedBy>Ortmanns, Verena</cp:lastModifiedBy>
  <cp:revision>27</cp:revision>
  <dcterms:created xsi:type="dcterms:W3CDTF">2020-11-11T12:08:43Z</dcterms:created>
  <dcterms:modified xsi:type="dcterms:W3CDTF">2020-11-18T10:22:21Z</dcterms:modified>
</cp:coreProperties>
</file>