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</p:sldIdLst>
  <p:sldSz cy="5143500" cx="9144000"/>
  <p:notesSz cx="6858000" cy="9144000"/>
  <p:embeddedFontLst>
    <p:embeddedFont>
      <p:font typeface="Lexend Deca"/>
      <p:regular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0" Type="http://schemas.openxmlformats.org/officeDocument/2006/relationships/font" Target="fonts/LexendDeca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ommons.wikimedia.org/wiki/File:Down_the_rabbit_hole_(35422356720).jp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5a203c502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5a203c50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5a203c502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5a203c50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5a203c502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5a203c50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4d339c60d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a4d339c60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5a203c502_0_9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5a203c502_0_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a4d339c60d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a4d339c60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4d339c60d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a4d339c60d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a4d339c60d_0_1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a4d339c60d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4d339c60d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4d339c60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4d339c60d_0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a4d339c60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4d339c60d_0_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a4d339c60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a4d339c60d_0_1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a4d339c60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4d339c60d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a4d339c60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a4d339c60d_0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a4d339c60d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95a203c502_0_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95a203c502_0_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https://commons.wikimedia.org/wiki/File:Down_the_rabbit_hole_(35422356720).jpg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a4d339c60d_0_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a4d339c60d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8faab74a2b_0_3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8faab74a2b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8faab74a2b_0_3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8faab74a2b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8faab74a2b_0_1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8faab74a2b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95a203c502_1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95a203c502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8faab74a2b_0_2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8faab74a2b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8faab74a2b_0_1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8faab74a2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faab74a2b_0_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8faab74a2b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8faab74a2b_0_2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8faab74a2b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8faab74a2b_0_2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8faab74a2b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8faab74a2b_0_4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8faab74a2b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95a203c502_1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95a203c502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8faab74a2b_0_4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8faab74a2b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95a203c502_0_8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95a203c502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8faab74a2b_0_1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8faab74a2b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8faab74a2b_0_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8faab74a2b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95a203c502_0_7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95a203c502_0_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 scripts and standalone tools deployed in the wm server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95a203c502_0_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95a203c502_0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8faab74a2b_0_2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8faab74a2b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95a203c502_1_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95a203c502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95a203c502_1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95a203c502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95a203c502_1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95a203c502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95a203c502_1_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95a203c502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a4acdca441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a4acdca44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95a203c502_0_8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95a203c502_0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95a203c502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95a203c50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95a203c502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95a203c502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95a203c502_0_2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95a203c502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a4acdca441_0_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a4acdca441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5"/>
            <a:ext cx="914395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1991825"/>
            <a:ext cx="45390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1659550"/>
            <a:ext cx="42639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2916254"/>
            <a:ext cx="42639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/>
          <p:nvPr/>
        </p:nvSpPr>
        <p:spPr>
          <a:xfrm>
            <a:off x="42525" y="42525"/>
            <a:ext cx="2000100" cy="2000100"/>
          </a:xfrm>
          <a:prstGeom prst="ellipse">
            <a:avLst/>
          </a:prstGeom>
          <a:gradFill>
            <a:gsLst>
              <a:gs pos="0">
                <a:srgbClr val="00FFFF">
                  <a:alpha val="54117"/>
                </a:srgbClr>
              </a:gs>
              <a:gs pos="73000">
                <a:srgbClr val="00FFFF">
                  <a:alpha val="0"/>
                </a:srgbClr>
              </a:gs>
              <a:gs pos="100000">
                <a:srgbClr val="00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343850" y="866400"/>
            <a:ext cx="4185600" cy="36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Font typeface="Lexend Deca"/>
              <a:buChar char="⬡"/>
              <a:defRPr sz="3000">
                <a:latin typeface="Lexend Deca"/>
                <a:ea typeface="Lexend Deca"/>
                <a:cs typeface="Lexend Deca"/>
                <a:sym typeface="Lexend Deca"/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20" name="Google Shape;20;p4"/>
          <p:cNvSpPr txBox="1"/>
          <p:nvPr/>
        </p:nvSpPr>
        <p:spPr>
          <a:xfrm>
            <a:off x="826414" y="656117"/>
            <a:ext cx="6138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7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⬡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1" name="Google Shape;31;p6"/>
          <p:cNvSpPr txBox="1"/>
          <p:nvPr>
            <p:ph idx="2" type="body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/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" name="Google Shape;38;p7"/>
          <p:cNvSpPr txBox="1"/>
          <p:nvPr>
            <p:ph idx="3" type="body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/>
          <p:nvPr>
            <p:ph idx="1" type="body"/>
          </p:nvPr>
        </p:nvSpPr>
        <p:spPr>
          <a:xfrm>
            <a:off x="580550" y="4406300"/>
            <a:ext cx="61359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· Small circuit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· Big circuit">
  <p:cSld name="BLANK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4">
  <p:cSld name="TITLE_4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 algn="ctr">
              <a:spcBef>
                <a:spcPts val="600"/>
              </a:spcBef>
              <a:spcAft>
                <a:spcPts val="0"/>
              </a:spcAft>
              <a:buSzPts val="1800"/>
              <a:buChar char="⬡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7780FF"/>
            </a:gs>
            <a:gs pos="100000">
              <a:srgbClr val="0918EB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b="1" sz="3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uli"/>
              <a:buChar char="⬡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1pPr>
            <a:lvl2pPr indent="-381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2pPr>
            <a:lvl3pPr indent="-381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3pPr>
            <a:lvl4pPr indent="-381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4pPr>
            <a:lvl5pPr indent="-381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5pPr>
            <a:lvl6pPr indent="-381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6pPr>
            <a:lvl7pPr indent="-381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7pPr>
            <a:lvl8pPr indent="-381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8pPr>
            <a:lvl9pPr indent="-381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hyperlink" Target="https://doi.org/10.5281/zenodo.4121846" TargetMode="External"/><Relationship Id="rId8" Type="http://schemas.openxmlformats.org/officeDocument/2006/relationships/hyperlink" Target="https://w.wiki/iGK" TargetMode="External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hyperlink" Target="https://w.wiki/iGK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t.me/joinchat/FeOscRxFj17BRhwX-Mg7Sg" TargetMode="External"/><Relationship Id="rId4" Type="http://schemas.openxmlformats.org/officeDocument/2006/relationships/hyperlink" Target="https://t.me/joinchat/FeOscRxFj17BRhwX-Mg7Sg" TargetMode="External"/><Relationship Id="rId9" Type="http://schemas.openxmlformats.org/officeDocument/2006/relationships/hyperlink" Target="https://w.wiki/iGK" TargetMode="External"/><Relationship Id="rId5" Type="http://schemas.openxmlformats.org/officeDocument/2006/relationships/hyperlink" Target="https://w.wiki/iGK" TargetMode="External"/><Relationship Id="rId6" Type="http://schemas.openxmlformats.org/officeDocument/2006/relationships/hyperlink" Target="https://w.wiki/iGK" TargetMode="External"/><Relationship Id="rId7" Type="http://schemas.openxmlformats.org/officeDocument/2006/relationships/hyperlink" Target="https://doi.org/10.5281/zenodo.4121846" TargetMode="External"/><Relationship Id="rId8" Type="http://schemas.openxmlformats.org/officeDocument/2006/relationships/hyperlink" Target="https://doi.org/10.5281/zenodo.4121846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wikidata.org/wiki/User:Daniel_Mietchen" TargetMode="External"/><Relationship Id="rId4" Type="http://schemas.openxmlformats.org/officeDocument/2006/relationships/hyperlink" Target="https://meta.wikimedia.org/wiki/WikiCite/administration" TargetMode="External"/><Relationship Id="rId9" Type="http://schemas.openxmlformats.org/officeDocument/2006/relationships/hyperlink" Target="https://w.wiki/iGK" TargetMode="External"/><Relationship Id="rId5" Type="http://schemas.openxmlformats.org/officeDocument/2006/relationships/hyperlink" Target="https://datascience.virginia.edu/" TargetMode="External"/><Relationship Id="rId6" Type="http://schemas.openxmlformats.org/officeDocument/2006/relationships/hyperlink" Target="https://twitter.com/EvoMRI" TargetMode="External"/><Relationship Id="rId7" Type="http://schemas.openxmlformats.org/officeDocument/2006/relationships/image" Target="../media/image9.png"/><Relationship Id="rId8" Type="http://schemas.openxmlformats.org/officeDocument/2006/relationships/hyperlink" Target="https://doi.org/10.5281/zenodo.4121846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46.png"/><Relationship Id="rId10" Type="http://schemas.openxmlformats.org/officeDocument/2006/relationships/hyperlink" Target="https://blog.wikimedia.cz/2020/03/budoucnost-patri-otevrenym-propojenym-datum-shodli-se-knihovnici-a-wikidatiste-na-biblio-workshopu/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Relationship Id="rId9" Type="http://schemas.openxmlformats.org/officeDocument/2006/relationships/image" Target="../media/image12.jpg"/><Relationship Id="rId5" Type="http://schemas.openxmlformats.org/officeDocument/2006/relationships/hyperlink" Target="https://www.wikidata.org/wiki/Wikidata:WikiProject_COVID-19" TargetMode="External"/><Relationship Id="rId6" Type="http://schemas.openxmlformats.org/officeDocument/2006/relationships/hyperlink" Target="https://meta.wikimedia.org/wiki/Strategy/Wikimedia_movement/2018-20" TargetMode="External"/><Relationship Id="rId7" Type="http://schemas.openxmlformats.org/officeDocument/2006/relationships/hyperlink" Target="https://meta.wikimedia.org/wiki/Wikidata/Strategy/2019" TargetMode="External"/><Relationship Id="rId8" Type="http://schemas.openxmlformats.org/officeDocument/2006/relationships/hyperlink" Target="https://wikimedia.org.au/wiki/2020_WikiCite_ANZ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cholia.toolforge.org/work/Q99196756" TargetMode="External"/><Relationship Id="rId4" Type="http://schemas.openxmlformats.org/officeDocument/2006/relationships/hyperlink" Target="https://scholia.toolforge.org/event/Q98918134" TargetMode="External"/><Relationship Id="rId5" Type="http://schemas.openxmlformats.org/officeDocument/2006/relationships/hyperlink" Target="https://scholia.toolforge.org/topic/Q99196756" TargetMode="External"/><Relationship Id="rId6" Type="http://schemas.openxmlformats.org/officeDocument/2006/relationships/hyperlink" Target="https://doi.org/10.5281/zenodo.4121846" TargetMode="External"/><Relationship Id="rId7" Type="http://schemas.openxmlformats.org/officeDocument/2006/relationships/hyperlink" Target="https://w.wiki/iGK" TargetMode="External"/><Relationship Id="rId8" Type="http://schemas.openxmlformats.org/officeDocument/2006/relationships/image" Target="../media/image3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ommons.wikimedia.org/w/index.php?title=File:WikiCite_2016_slidedeck.pdf&amp;page=2" TargetMode="External"/><Relationship Id="rId4" Type="http://schemas.openxmlformats.org/officeDocument/2006/relationships/hyperlink" Target="https://meta.wikimedia.org/w/index.php?title=WikiCite&amp;oldid=20556831" TargetMode="External"/><Relationship Id="rId5" Type="http://schemas.openxmlformats.org/officeDocument/2006/relationships/hyperlink" Target="https://doi.org/10.5281/zenodo.4121846" TargetMode="External"/><Relationship Id="rId6" Type="http://schemas.openxmlformats.org/officeDocument/2006/relationships/hyperlink" Target="https://w.wiki/iGK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ommons.wikimedia.org/w/index.php?title=File:WikiCite_2016_slidedeck.pdf&amp;page=22" TargetMode="External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wikidata.org/wiki/Wikidata:WikiCite/Roadmap" TargetMode="External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Relationship Id="rId6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meta.wikimedia.org/wiki/WikiCite" TargetMode="External"/><Relationship Id="rId4" Type="http://schemas.openxmlformats.org/officeDocument/2006/relationships/hyperlink" Target="https://www.wikidata.org/wiki/Wikidata:WikiProject_Source_MetaData" TargetMode="External"/><Relationship Id="rId5" Type="http://schemas.openxmlformats.org/officeDocument/2006/relationships/hyperlink" Target="https://doi.org/10.5281/zenodo.4121846" TargetMode="External"/><Relationship Id="rId6" Type="http://schemas.openxmlformats.org/officeDocument/2006/relationships/hyperlink" Target="https://w.wiki/iGK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jpg"/><Relationship Id="rId4" Type="http://schemas.openxmlformats.org/officeDocument/2006/relationships/image" Target="../media/image37.png"/><Relationship Id="rId5" Type="http://schemas.openxmlformats.org/officeDocument/2006/relationships/hyperlink" Target="https://commons.wikimedia.org/wiki/File:Down_the_rabbit_hole_(35422356720).jpg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Relationship Id="rId5" Type="http://schemas.openxmlformats.org/officeDocument/2006/relationships/hyperlink" Target="https://www.youtube.com/watch?v=24DOvuZWaD0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Relationship Id="rId5" Type="http://schemas.openxmlformats.org/officeDocument/2006/relationships/hyperlink" Target="https://scholia.toolforge.org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scholia.toolforge.org/topic/Q27043680" TargetMode="External"/><Relationship Id="rId4" Type="http://schemas.openxmlformats.org/officeDocument/2006/relationships/hyperlink" Target="https://www.wikidata.org/wiki/Wikidata:WikiProject_Zika_Corpus" TargetMode="External"/><Relationship Id="rId5" Type="http://schemas.openxmlformats.org/officeDocument/2006/relationships/hyperlink" Target="https://scholia.toolforge.org/topic/Q84263196" TargetMode="External"/><Relationship Id="rId6" Type="http://schemas.openxmlformats.org/officeDocument/2006/relationships/hyperlink" Target="https://www.wikidata.org/wiki/Wikidata:WikiProject_Humanitarian_Wikidata" TargetMode="External"/><Relationship Id="rId7" Type="http://schemas.openxmlformats.org/officeDocument/2006/relationships/hyperlink" Target="https://doi.org/10.5281/zenodo.4121846" TargetMode="External"/><Relationship Id="rId8" Type="http://schemas.openxmlformats.org/officeDocument/2006/relationships/hyperlink" Target="https://w.wiki/iGK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hyperlink" Target="https://doi.org/10.5281/zenodo.4121846" TargetMode="External"/><Relationship Id="rId7" Type="http://schemas.openxmlformats.org/officeDocument/2006/relationships/hyperlink" Target="https://w.wiki/iGK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scholia.toolforge.org/topic/Q27043680" TargetMode="External"/><Relationship Id="rId4" Type="http://schemas.openxmlformats.org/officeDocument/2006/relationships/image" Target="../media/image39.png"/><Relationship Id="rId5" Type="http://schemas.openxmlformats.org/officeDocument/2006/relationships/hyperlink" Target="https://doi.org/10.5281/zenodo.4121846" TargetMode="External"/><Relationship Id="rId6" Type="http://schemas.openxmlformats.org/officeDocument/2006/relationships/hyperlink" Target="https://w.wiki/iGK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0.png"/></Relationships>
</file>

<file path=ppt/slides/_rels/slide31.xml.rels><?xml version="1.0" encoding="UTF-8" standalone="yes"?><Relationships xmlns="http://schemas.openxmlformats.org/package/2006/relationships"><Relationship Id="rId10" Type="http://schemas.openxmlformats.org/officeDocument/2006/relationships/hyperlink" Target="https://w.wiki/iGK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news.vanderbilt.edu/2020/08/10/librarians-work-to-broaden-vanderbilts-research-reputation-with-wikidata-tools/" TargetMode="External"/><Relationship Id="rId4" Type="http://schemas.openxmlformats.org/officeDocument/2006/relationships/hyperlink" Target="https://news.vanderbilt.edu/2020/08/10/librarians-work-to-broaden-vanderbilts-research-reputation-with-wikidata-tools/" TargetMode="External"/><Relationship Id="rId9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baskauf.blogspot.com/2020/02/vanderbot-python-script-for-writing-to.html" TargetMode="External"/><Relationship Id="rId6" Type="http://schemas.openxmlformats.org/officeDocument/2006/relationships/hyperlink" Target="https://scholarworks.iupui.edu/handle/1805/17833" TargetMode="External"/><Relationship Id="rId7" Type="http://schemas.openxmlformats.org/officeDocument/2006/relationships/hyperlink" Target="https://accedacris.ulpgc.es/handle/10553/60056" TargetMode="External"/><Relationship Id="rId8" Type="http://schemas.openxmlformats.org/officeDocument/2006/relationships/hyperlink" Target="https://www.wikidata.org/wiki/Wikidata:Wiki-wetenschappers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33.xml.rels><?xml version="1.0" encoding="UTF-8" standalone="yes"?><Relationships xmlns="http://schemas.openxmlformats.org/package/2006/relationships"><Relationship Id="rId10" Type="http://schemas.openxmlformats.org/officeDocument/2006/relationships/hyperlink" Target="https://w.wiki/iGK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png"/><Relationship Id="rId4" Type="http://schemas.openxmlformats.org/officeDocument/2006/relationships/hyperlink" Target="https://commons.wikimedia.org/wiki/File:Big-bot-icon.svg" TargetMode="External"/><Relationship Id="rId9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commons.wikimedia.org/wiki/File:Font_Awesome_5_regular_user.svg" TargetMode="External"/><Relationship Id="rId6" Type="http://schemas.openxmlformats.org/officeDocument/2006/relationships/hyperlink" Target="https://commons.wikimedia.org/wiki/File:Cog-icon-black.svg" TargetMode="External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34.xml.rels><?xml version="1.0" encoding="UTF-8" standalone="yes"?><Relationships xmlns="http://schemas.openxmlformats.org/package/2006/relationships"><Relationship Id="rId10" Type="http://schemas.openxmlformats.org/officeDocument/2006/relationships/hyperlink" Target="https://w.wiki/iGK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wikidp.org/search?string=Python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doi.org/10.5281/zenodo.4121846" TargetMode="External"/><Relationship Id="rId5" Type="http://schemas.openxmlformats.org/officeDocument/2006/relationships/image" Target="../media/image22.png"/><Relationship Id="rId6" Type="http://schemas.openxmlformats.org/officeDocument/2006/relationships/hyperlink" Target="https://commons.wikimedia.org/wiki/File:100_SourceMD_input_field.png" TargetMode="External"/><Relationship Id="rId7" Type="http://schemas.openxmlformats.org/officeDocument/2006/relationships/image" Target="../media/image21.png"/><Relationship Id="rId8" Type="http://schemas.openxmlformats.org/officeDocument/2006/relationships/hyperlink" Target="https://www.wikidata.org/wiki/Wikidata:Tools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9" Type="http://schemas.openxmlformats.org/officeDocument/2006/relationships/hyperlink" Target="https://w.wiki/iGK" TargetMode="External"/><Relationship Id="rId5" Type="http://schemas.openxmlformats.org/officeDocument/2006/relationships/image" Target="../media/image27.png"/><Relationship Id="rId6" Type="http://schemas.openxmlformats.org/officeDocument/2006/relationships/hyperlink" Target="https://commons.wikimedia.org/wiki/Category:Scholia" TargetMode="External"/><Relationship Id="rId7" Type="http://schemas.openxmlformats.org/officeDocument/2006/relationships/image" Target="../media/image25.png"/><Relationship Id="rId8" Type="http://schemas.openxmlformats.org/officeDocument/2006/relationships/hyperlink" Target="https://doi.org/10.5281/zenodo.4121846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png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/Relationships>
</file>

<file path=ppt/slides/_rels/slide37.xml.rels><?xml version="1.0" encoding="UTF-8" standalone="yes"?><Relationships xmlns="http://schemas.openxmlformats.org/package/2006/relationships"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://baskauf.blogspot.com/2020/02/vanderbot-part-4-preparing-data-to-send.html" TargetMode="External"/><Relationship Id="rId4" Type="http://schemas.openxmlformats.org/officeDocument/2006/relationships/hyperlink" Target="https://www.wikidata.org/wiki/User:LargeDatasetBot" TargetMode="External"/><Relationship Id="rId9" Type="http://schemas.openxmlformats.org/officeDocument/2006/relationships/image" Target="../media/image34.png"/><Relationship Id="rId5" Type="http://schemas.openxmlformats.org/officeDocument/2006/relationships/hyperlink" Target="https://www.wikidata.org/wiki/Wikidata:Requests_for_permissions/Bot/RefB_(WikiCred)" TargetMode="External"/><Relationship Id="rId6" Type="http://schemas.openxmlformats.org/officeDocument/2006/relationships/hyperlink" Target="https://www.wikidata.org/wiki/Wikidata:Requests_for_permissions/Bot/OpenCitations_Bot" TargetMode="External"/><Relationship Id="rId7" Type="http://schemas.openxmlformats.org/officeDocument/2006/relationships/hyperlink" Target="https://doi.org/10.5281/zenodo.4121846" TargetMode="External"/><Relationship Id="rId8" Type="http://schemas.openxmlformats.org/officeDocument/2006/relationships/hyperlink" Target="https://w.wiki/iGK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png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wikidata.org/wiki/Q100741900" TargetMode="External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Relationship Id="rId5" Type="http://schemas.openxmlformats.org/officeDocument/2006/relationships/image" Target="../media/image45.png"/><Relationship Id="rId6" Type="http://schemas.openxmlformats.org/officeDocument/2006/relationships/hyperlink" Target="https://meta.wikimedia.org/wiki/WikiCite/2020_Virtual_conference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w.wiki/ipi" TargetMode="External"/><Relationship Id="rId4" Type="http://schemas.openxmlformats.org/officeDocument/2006/relationships/hyperlink" Target="https://doi.org/10.5281/zenodo.4121846" TargetMode="External"/><Relationship Id="rId5" Type="http://schemas.openxmlformats.org/officeDocument/2006/relationships/hyperlink" Target="https://w.wiki/iGK" TargetMode="External"/><Relationship Id="rId6" Type="http://schemas.openxmlformats.org/officeDocument/2006/relationships/image" Target="../media/image4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doi.org/10.5281/zenodo.4121846" TargetMode="External"/><Relationship Id="rId4" Type="http://schemas.openxmlformats.org/officeDocument/2006/relationships/hyperlink" Target="https://w.wiki/iGK" TargetMode="External"/><Relationship Id="rId5" Type="http://schemas.openxmlformats.org/officeDocument/2006/relationships/image" Target="../media/image4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www.slidescarnival.com/aliena-free-presentation-template/4597" TargetMode="External"/><Relationship Id="rId4" Type="http://schemas.openxmlformats.org/officeDocument/2006/relationships/hyperlink" Target="http://creativecommons.org/licenses/by/4.0/" TargetMode="External"/><Relationship Id="rId5" Type="http://schemas.openxmlformats.org/officeDocument/2006/relationships/hyperlink" Target="https://doi.org/10.5281/zenodo.4121846" TargetMode="External"/><Relationship Id="rId6" Type="http://schemas.openxmlformats.org/officeDocument/2006/relationships/hyperlink" Target="https://w.wiki/iGK" TargetMode="External"/></Relationships>
</file>

<file path=ppt/slides/_rels/slide44.xml.rels><?xml version="1.0" encoding="UTF-8" standalone="yes"?><Relationships xmlns="http://schemas.openxmlformats.org/package/2006/relationships"><Relationship Id="rId10" Type="http://schemas.openxmlformats.org/officeDocument/2006/relationships/hyperlink" Target="https://w.wiki/iGK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www.wikidata.org/wiki/User:Daniel_Mietchen" TargetMode="External"/><Relationship Id="rId4" Type="http://schemas.openxmlformats.org/officeDocument/2006/relationships/hyperlink" Target="https://twitter.com/EvoMRI" TargetMode="External"/><Relationship Id="rId9" Type="http://schemas.openxmlformats.org/officeDocument/2006/relationships/hyperlink" Target="https://doi.org/10.5281/zenodo.4121846" TargetMode="External"/><Relationship Id="rId5" Type="http://schemas.openxmlformats.org/officeDocument/2006/relationships/hyperlink" Target="mailto:dm7gn@virginia.edu" TargetMode="External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t.me/joinchat/FeOscRxFj17BRhwX-Mg7Sg" TargetMode="External"/><Relationship Id="rId4" Type="http://schemas.openxmlformats.org/officeDocument/2006/relationships/hyperlink" Target="https://w.wiki/iGK" TargetMode="External"/><Relationship Id="rId5" Type="http://schemas.openxmlformats.org/officeDocument/2006/relationships/hyperlink" Target="https://w.wiki/iGK" TargetMode="External"/><Relationship Id="rId6" Type="http://schemas.openxmlformats.org/officeDocument/2006/relationships/hyperlink" Target="https://doi.org/10.5281/zenodo.4121846" TargetMode="External"/><Relationship Id="rId7" Type="http://schemas.openxmlformats.org/officeDocument/2006/relationships/hyperlink" Target="https://w.wiki/iG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80FF"/>
            </a:gs>
            <a:gs pos="100000">
              <a:srgbClr val="0918E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ctrTitle"/>
          </p:nvPr>
        </p:nvSpPr>
        <p:spPr>
          <a:xfrm>
            <a:off x="685800" y="1991825"/>
            <a:ext cx="77187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WikiCite 2020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(Version 3)</a:t>
            </a:r>
            <a:endParaRPr/>
          </a:p>
        </p:txBody>
      </p:sp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0814" y="378324"/>
            <a:ext cx="662500" cy="72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93770" y="884611"/>
            <a:ext cx="482075" cy="5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1692" y="4034576"/>
            <a:ext cx="586165" cy="68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04399" y="3624439"/>
            <a:ext cx="321850" cy="4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64593" y="3757882"/>
            <a:ext cx="321850" cy="4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7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8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580550" y="3181350"/>
            <a:ext cx="7800900" cy="142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For issues requiring a deeper discussion, consider joining the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WikiCite group on Telegra</a:t>
            </a:r>
            <a:r>
              <a:rPr b="1" lang="en" u="sng">
                <a:solidFill>
                  <a:schemeClr val="hlink"/>
                </a:solidFill>
                <a:hlinkClick r:id="rId4"/>
              </a:rPr>
              <a:t>m</a:t>
            </a:r>
            <a:r>
              <a:rPr b="1"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580550" y="1504950"/>
            <a:ext cx="7800900" cy="194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Please put questions and comments into the Etherpad at</a:t>
            </a:r>
            <a:endParaRPr b="1" sz="5000"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50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</a:t>
            </a:r>
            <a:r>
              <a:rPr b="1" lang="en" sz="5000" u="sng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iGK</a:t>
            </a:r>
            <a:r>
              <a:rPr b="1" lang="en" sz="5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 b="1" sz="50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504350" y="434575"/>
            <a:ext cx="8300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/>
              <a:t>ackchanne</a:t>
            </a:r>
            <a:r>
              <a:rPr lang="en">
                <a:solidFill>
                  <a:srgbClr val="FFFFFF"/>
                </a:solidFill>
              </a:rPr>
              <a:t>ls </a:t>
            </a:r>
            <a:r>
              <a:rPr lang="en">
                <a:solidFill>
                  <a:srgbClr val="FFFFFF"/>
                </a:solidFill>
              </a:rPr>
              <a:t>for</a:t>
            </a:r>
            <a:r>
              <a:rPr lang="en">
                <a:solidFill>
                  <a:srgbClr val="FFFFFF"/>
                </a:solidFill>
              </a:rPr>
              <a:t> questions &amp; comments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7"/>
              </a:rPr>
              <a:t>10.5281/zenodo.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8"/>
              </a:rPr>
              <a:t>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9"/>
              </a:rPr>
              <a:t>https://w.wiki/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10"/>
              </a:rPr>
              <a:t>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 of the talk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580550" y="1200150"/>
            <a:ext cx="82449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Hello WikiCite!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Previous versions of State of WikiCite 2020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Overview of WikiCite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WikiCite developments since the 2018 meeting in Berkeley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Content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Infrastructure, tools and workflows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Grants &amp; fellowships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∙"/>
            </a:pPr>
            <a:r>
              <a:rPr b="1" lang="en"/>
              <a:t>Events, including WikiCite 2020 sessions and talks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Getting involved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Q &amp; A</a:t>
            </a:r>
            <a:endParaRPr b="1"/>
          </a:p>
        </p:txBody>
      </p:sp>
      <p:sp>
        <p:nvSpPr>
          <p:cNvPr id="98" name="Google Shape;98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9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idx="4294967295" type="ctrTitle"/>
          </p:nvPr>
        </p:nvSpPr>
        <p:spPr>
          <a:xfrm>
            <a:off x="185025" y="351150"/>
            <a:ext cx="6725400" cy="937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9900"/>
                </a:solidFill>
              </a:rPr>
              <a:t>Hello WikiCite</a:t>
            </a:r>
            <a:r>
              <a:rPr lang="en" sz="7200">
                <a:solidFill>
                  <a:srgbClr val="FF9900"/>
                </a:solidFill>
              </a:rPr>
              <a:t>!</a:t>
            </a:r>
            <a:endParaRPr sz="7200">
              <a:solidFill>
                <a:srgbClr val="FF9900"/>
              </a:solidFill>
            </a:endParaRPr>
          </a:p>
        </p:txBody>
      </p:sp>
      <p:sp>
        <p:nvSpPr>
          <p:cNvPr id="105" name="Google Shape;105;p20"/>
          <p:cNvSpPr txBox="1"/>
          <p:nvPr>
            <p:ph idx="4294967295" type="subTitle"/>
          </p:nvPr>
        </p:nvSpPr>
        <p:spPr>
          <a:xfrm>
            <a:off x="228600" y="1540050"/>
            <a:ext cx="5913900" cy="19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Muli"/>
              <a:buChar char="⬡"/>
            </a:pPr>
            <a:r>
              <a:rPr lang="en" sz="1800">
                <a:latin typeface="Muli"/>
                <a:ea typeface="Muli"/>
                <a:cs typeface="Muli"/>
                <a:sym typeface="Muli"/>
              </a:rPr>
              <a:t>I am </a:t>
            </a:r>
            <a:endParaRPr sz="1800">
              <a:latin typeface="Muli"/>
              <a:ea typeface="Muli"/>
              <a:cs typeface="Muli"/>
              <a:sym typeface="Mul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∙"/>
            </a:pPr>
            <a:r>
              <a:rPr lang="en" sz="1800">
                <a:latin typeface="Muli"/>
                <a:ea typeface="Muli"/>
                <a:cs typeface="Muli"/>
                <a:sym typeface="Muli"/>
              </a:rPr>
              <a:t>Daniel Mietchen (</a:t>
            </a:r>
            <a:r>
              <a:rPr lang="en" sz="18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User:Daniel Mietchen</a:t>
            </a:r>
            <a:r>
              <a:rPr lang="en" sz="1800">
                <a:latin typeface="Muli"/>
                <a:ea typeface="Muli"/>
                <a:cs typeface="Muli"/>
                <a:sym typeface="Muli"/>
              </a:rPr>
              <a:t>)</a:t>
            </a:r>
            <a:endParaRPr sz="1800">
              <a:latin typeface="Muli"/>
              <a:ea typeface="Muli"/>
              <a:cs typeface="Muli"/>
              <a:sym typeface="Mul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∙"/>
            </a:pPr>
            <a:r>
              <a:rPr lang="en" sz="1800">
                <a:latin typeface="Muli"/>
                <a:ea typeface="Muli"/>
                <a:cs typeface="Muli"/>
                <a:sym typeface="Muli"/>
              </a:rPr>
              <a:t>thankful to organizers of WikiCite activities</a:t>
            </a:r>
            <a:endParaRPr sz="1800">
              <a:latin typeface="Muli"/>
              <a:ea typeface="Muli"/>
              <a:cs typeface="Muli"/>
              <a:sym typeface="Mul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∙"/>
            </a:pPr>
            <a:r>
              <a:rPr lang="en" sz="1800">
                <a:latin typeface="Muli"/>
                <a:ea typeface="Muli"/>
                <a:cs typeface="Muli"/>
                <a:sym typeface="Muli"/>
              </a:rPr>
              <a:t>a member of the </a:t>
            </a:r>
            <a:r>
              <a:rPr lang="en" sz="18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WikiCite Steering Committee</a:t>
            </a:r>
            <a:endParaRPr sz="1800">
              <a:latin typeface="Muli"/>
              <a:ea typeface="Muli"/>
              <a:cs typeface="Muli"/>
              <a:sym typeface="Mul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∙"/>
            </a:pPr>
            <a:r>
              <a:rPr lang="en" sz="1800">
                <a:latin typeface="Muli"/>
                <a:ea typeface="Muli"/>
                <a:cs typeface="Muli"/>
                <a:sym typeface="Muli"/>
              </a:rPr>
              <a:t>a biophysicist by training</a:t>
            </a:r>
            <a:endParaRPr sz="1800">
              <a:latin typeface="Muli"/>
              <a:ea typeface="Muli"/>
              <a:cs typeface="Muli"/>
              <a:sym typeface="Mul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∙"/>
            </a:pPr>
            <a:r>
              <a:rPr lang="en" sz="1800">
                <a:latin typeface="Muli"/>
                <a:ea typeface="Muli"/>
                <a:cs typeface="Muli"/>
                <a:sym typeface="Muli"/>
              </a:rPr>
              <a:t>a data scientist at the University of Virginia’s </a:t>
            </a:r>
            <a:r>
              <a:rPr lang="en" sz="18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School of Data Science</a:t>
            </a:r>
            <a:endParaRPr sz="1800">
              <a:latin typeface="Muli"/>
              <a:ea typeface="Muli"/>
              <a:cs typeface="Muli"/>
              <a:sym typeface="Mul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∙"/>
            </a:pPr>
            <a:r>
              <a:rPr lang="en" sz="1800" u="sng">
                <a:hlinkClick r:id="rId6"/>
              </a:rPr>
              <a:t>@EvoMRI</a:t>
            </a:r>
            <a:r>
              <a:rPr lang="en" sz="1800">
                <a:latin typeface="Muli"/>
                <a:ea typeface="Muli"/>
                <a:cs typeface="Muli"/>
                <a:sym typeface="Muli"/>
              </a:rPr>
              <a:t> on Twitter</a:t>
            </a:r>
            <a:endParaRPr sz="1800">
              <a:latin typeface="Muli"/>
              <a:ea typeface="Muli"/>
              <a:cs typeface="Muli"/>
              <a:sym typeface="Mul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∙"/>
            </a:pPr>
            <a:r>
              <a:rPr lang="en" sz="1800">
                <a:latin typeface="Muli"/>
                <a:ea typeface="Muli"/>
                <a:cs typeface="Muli"/>
                <a:sym typeface="Muli"/>
              </a:rPr>
              <a:t>looking forward to questions and comments</a:t>
            </a:r>
            <a:endParaRPr sz="18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06" name="Google Shape;106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4775" y="113925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8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9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4" name="Google Shape;114;p21"/>
          <p:cNvSpPr txBox="1"/>
          <p:nvPr/>
        </p:nvSpPr>
        <p:spPr>
          <a:xfrm>
            <a:off x="3212800" y="4456750"/>
            <a:ext cx="58929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 https://meta.wikimedia.org/wiki/WikiCite/administration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6" name="Google Shape;116;p21"/>
          <p:cNvSpPr txBox="1"/>
          <p:nvPr>
            <p:ph idx="4294967295" type="ctrTitle"/>
          </p:nvPr>
        </p:nvSpPr>
        <p:spPr>
          <a:xfrm>
            <a:off x="685800" y="1687025"/>
            <a:ext cx="77187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WikiCite 2020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Previous versions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63375"/>
            <a:ext cx="8579213" cy="33526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3212800" y="4456750"/>
            <a:ext cx="58929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 https://meta.wikimedia.org/wiki/WikiCite/administration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5" name="Google Shape;125;p22"/>
          <p:cNvSpPr txBox="1"/>
          <p:nvPr>
            <p:ph type="title"/>
          </p:nvPr>
        </p:nvSpPr>
        <p:spPr>
          <a:xfrm>
            <a:off x="242875" y="205975"/>
            <a:ext cx="87213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WikiCite 2020 - version 1</a:t>
            </a:r>
            <a:endParaRPr/>
          </a:p>
        </p:txBody>
      </p:sp>
      <p:sp>
        <p:nvSpPr>
          <p:cNvPr id="126" name="Google Shape;126;p22"/>
          <p:cNvSpPr/>
          <p:nvPr/>
        </p:nvSpPr>
        <p:spPr>
          <a:xfrm>
            <a:off x="1542700" y="3868475"/>
            <a:ext cx="381600" cy="4770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2" name="Google Shape;132;p23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242875" y="205975"/>
            <a:ext cx="87213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takeaways from the annual report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580550" y="1200150"/>
            <a:ext cx="82449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The event series goes decentral &amp; multilingual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Australia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Czechia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…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The COVID-19 pandemic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Modified activities planned in Czechia, Ireland, Finland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Canceled events in Ghana, Germany, India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Postponed</a:t>
            </a:r>
            <a:r>
              <a:rPr b="1" lang="en"/>
              <a:t> events in Haiti, Ghana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Triggered </a:t>
            </a:r>
            <a:r>
              <a:rPr b="1" lang="en" u="sng">
                <a:solidFill>
                  <a:schemeClr val="hlink"/>
                </a:solidFill>
                <a:hlinkClick r:id="rId5"/>
              </a:rPr>
              <a:t>WikiProject COVID-19</a:t>
            </a:r>
            <a:r>
              <a:rPr b="1" lang="en"/>
              <a:t>, with lots of WikiCite in it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The ecosystem around WikiCite </a:t>
            </a:r>
            <a:r>
              <a:rPr b="1" lang="en" u="sng">
                <a:solidFill>
                  <a:schemeClr val="hlink"/>
                </a:solidFill>
                <a:hlinkClick r:id="rId6"/>
              </a:rPr>
              <a:t>is</a:t>
            </a:r>
            <a:r>
              <a:rPr b="1" lang="en"/>
              <a:t> </a:t>
            </a:r>
            <a:r>
              <a:rPr b="1" lang="en" u="sng">
                <a:solidFill>
                  <a:schemeClr val="hlink"/>
                </a:solidFill>
                <a:hlinkClick r:id="rId7"/>
              </a:rPr>
              <a:t>evolving</a:t>
            </a:r>
            <a:endParaRPr b="1"/>
          </a:p>
        </p:txBody>
      </p:sp>
      <p:pic>
        <p:nvPicPr>
          <p:cNvPr descr="https://upload.wikimedia.org/wikipedia/commons/thumb/a/a9/WikiCite_ANZ_2020_group.jpg/800px-WikiCite_ANZ_2020_group.jpg" id="135" name="Google Shape;135;p2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0650" y="1606500"/>
            <a:ext cx="1833851" cy="13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49646" y="1131900"/>
            <a:ext cx="2479630" cy="184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4695350" y="1200150"/>
            <a:ext cx="4333800" cy="308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A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talk</a:t>
            </a:r>
            <a:r>
              <a:rPr b="1" lang="en"/>
              <a:t> at the </a:t>
            </a:r>
            <a:r>
              <a:rPr b="1" lang="en" u="sng">
                <a:solidFill>
                  <a:schemeClr val="hlink"/>
                </a:solidFill>
                <a:hlinkClick r:id="rId4"/>
              </a:rPr>
              <a:t>Workshop On Open Citations And Open Scholarly Metadata 2020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Key takeaways: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Despite the pandemic, WikiCite is moving forward, though not sure about the citation part</a:t>
            </a:r>
            <a:endParaRPr b="1"/>
          </a:p>
        </p:txBody>
      </p:sp>
      <p:sp>
        <p:nvSpPr>
          <p:cNvPr id="142" name="Google Shape;142;p2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24"/>
          <p:cNvSpPr txBox="1"/>
          <p:nvPr/>
        </p:nvSpPr>
        <p:spPr>
          <a:xfrm>
            <a:off x="3212800" y="4456750"/>
            <a:ext cx="58929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https://scholia.toolforge.org/topic/Q99196756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4" name="Google Shape;144;p24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7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5" name="Google Shape;145;p24"/>
          <p:cNvSpPr txBox="1"/>
          <p:nvPr>
            <p:ph type="title"/>
          </p:nvPr>
        </p:nvSpPr>
        <p:spPr>
          <a:xfrm>
            <a:off x="242875" y="205975"/>
            <a:ext cx="87213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WikiCite 2020 - version 2</a:t>
            </a:r>
            <a:endParaRPr/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1000" y="1215775"/>
            <a:ext cx="4125011" cy="3088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2" name="Google Shape;152;p25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53" name="Google Shape;153;p25"/>
          <p:cNvSpPr txBox="1"/>
          <p:nvPr>
            <p:ph idx="4294967295" type="ctrTitle"/>
          </p:nvPr>
        </p:nvSpPr>
        <p:spPr>
          <a:xfrm>
            <a:off x="685800" y="1687025"/>
            <a:ext cx="77187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WikiCite 2020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now on to version 3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1037750" y="1809750"/>
            <a:ext cx="6829200" cy="231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A community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A sociotechnical platform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An ecosystem of projects, tools and other activities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A collection of datasets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A series of events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...</a:t>
            </a:r>
            <a:endParaRPr b="1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59" name="Google Shape;159;p26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WikiCite (i)</a:t>
            </a:r>
            <a:endParaRPr/>
          </a:p>
        </p:txBody>
      </p:sp>
      <p:sp>
        <p:nvSpPr>
          <p:cNvPr id="160" name="Google Shape;160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26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idx="1" type="body"/>
          </p:nvPr>
        </p:nvSpPr>
        <p:spPr>
          <a:xfrm>
            <a:off x="351950" y="1352550"/>
            <a:ext cx="86610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Community with 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The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(2016) vision</a:t>
            </a:r>
            <a:endParaRPr b="1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lang="en"/>
              <a:t>[to curate] “the sum of all human citations, as linked open data”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the </a:t>
            </a:r>
            <a:r>
              <a:rPr b="1" lang="en" u="sng">
                <a:solidFill>
                  <a:schemeClr val="hlink"/>
                </a:solidFill>
                <a:hlinkClick r:id="rId4"/>
              </a:rPr>
              <a:t>mission</a:t>
            </a:r>
            <a:endParaRPr b="1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“to develop open citations and linked bibliographic data to serve free knowledge” using Wikimedia platforms, especially Wikidata</a:t>
            </a:r>
            <a:endParaRPr b="1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67" name="Google Shape;167;p27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WikiCite (ii)</a:t>
            </a:r>
            <a:endParaRPr/>
          </a:p>
        </p:txBody>
      </p:sp>
      <p:sp>
        <p:nvSpPr>
          <p:cNvPr id="168" name="Google Shape;168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9" name="Google Shape;169;p27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351950" y="1352550"/>
            <a:ext cx="86610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Community with 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The </a:t>
            </a:r>
            <a:r>
              <a:rPr lang="en" u="sng">
                <a:hlinkClick r:id="rId3"/>
              </a:rPr>
              <a:t>goals</a:t>
            </a:r>
            <a:r>
              <a:rPr lang="en"/>
              <a:t> to</a:t>
            </a:r>
            <a:endParaRPr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lang="en"/>
              <a:t>Lay the foundations for building a repository of all Wikimedia references as structured data in Wikidata</a:t>
            </a:r>
            <a:endParaRPr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∙"/>
            </a:pPr>
            <a:r>
              <a:rPr lang="en"/>
              <a:t>Design data models and technology to improve the coverage, quality, standards-compliance and machine-readability of citations and source metadata in Wikipedia, Wikidata and other Wikimedia projects</a:t>
            </a:r>
            <a:endParaRPr b="1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75" name="Google Shape;175;p28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WikiCite (iii)</a:t>
            </a:r>
            <a:endParaRPr/>
          </a:p>
        </p:txBody>
      </p:sp>
      <p:sp>
        <p:nvSpPr>
          <p:cNvPr id="176" name="Google Shape;176;p2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7" name="Google Shape;177;p28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idx="1" type="body"/>
          </p:nvPr>
        </p:nvSpPr>
        <p:spPr>
          <a:xfrm>
            <a:off x="351950" y="1352550"/>
            <a:ext cx="86610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Community with 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A (2018)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roadmap</a:t>
            </a:r>
            <a:r>
              <a:rPr lang="en"/>
              <a:t> that is rarely used</a:t>
            </a:r>
            <a:endParaRPr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t/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83" name="Google Shape;183;p29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WikiCite (iv)</a:t>
            </a:r>
            <a:endParaRPr/>
          </a:p>
        </p:txBody>
      </p:sp>
      <p:sp>
        <p:nvSpPr>
          <p:cNvPr id="184" name="Google Shape;184;p2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29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26075" y="2154025"/>
            <a:ext cx="6289374" cy="235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WikiCite (v)</a:t>
            </a:r>
            <a:endParaRPr/>
          </a:p>
        </p:txBody>
      </p:sp>
      <p:sp>
        <p:nvSpPr>
          <p:cNvPr id="192" name="Google Shape;192;p30"/>
          <p:cNvSpPr txBox="1"/>
          <p:nvPr>
            <p:ph idx="1" type="body"/>
          </p:nvPr>
        </p:nvSpPr>
        <p:spPr>
          <a:xfrm>
            <a:off x="351950" y="1352550"/>
            <a:ext cx="86610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⬡"/>
            </a:pPr>
            <a:r>
              <a:rPr b="1" lang="en"/>
              <a:t>Homebase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∙"/>
            </a:pPr>
            <a:r>
              <a:rPr b="1" lang="en"/>
              <a:t>on (Wikimedia) Meta: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WikiCite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∙"/>
            </a:pPr>
            <a:r>
              <a:rPr b="1" lang="en"/>
              <a:t>on Wikidata: </a:t>
            </a:r>
            <a:r>
              <a:rPr b="1" lang="en" u="sng">
                <a:solidFill>
                  <a:schemeClr val="hlink"/>
                </a:solidFill>
                <a:hlinkClick r:id="rId4"/>
              </a:rPr>
              <a:t>WikiProject Source Metadata</a:t>
            </a:r>
            <a:endParaRPr b="1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Oversees about ⅓ of Wikidata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Series of events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2016 Berlin, 2017 Vienna, 2018 Berkeley, 2020 decentral</a:t>
            </a:r>
            <a:endParaRPr b="1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93" name="Google Shape;193;p3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30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idx="4294967295" type="ctrTitle"/>
          </p:nvPr>
        </p:nvSpPr>
        <p:spPr>
          <a:xfrm>
            <a:off x="685800" y="1687025"/>
            <a:ext cx="77187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Wikidata?</a:t>
            </a:r>
            <a:endParaRPr/>
          </a:p>
        </p:txBody>
      </p:sp>
      <p:sp>
        <p:nvSpPr>
          <p:cNvPr id="200" name="Google Shape;200;p3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31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 b="0" l="119" r="119" t="0"/>
          <a:stretch/>
        </p:blipFill>
        <p:spPr>
          <a:xfrm>
            <a:off x="-211837" y="-986002"/>
            <a:ext cx="9567675" cy="6378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914400" y="685800"/>
            <a:ext cx="7533900" cy="2948400"/>
          </a:xfrm>
          <a:prstGeom prst="rect">
            <a:avLst/>
          </a:prstGeom>
          <a:solidFill>
            <a:srgbClr val="C0BCBC">
              <a:alpha val="6426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990600" y="609600"/>
            <a:ext cx="7337100" cy="28956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4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4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800"/>
              <a:t>The free knowledge base that </a:t>
            </a:r>
            <a:r>
              <a:rPr b="1" i="1" lang="en" sz="3800">
                <a:solidFill>
                  <a:srgbClr val="3C78D8"/>
                </a:solidFill>
              </a:rPr>
              <a:t>anyone</a:t>
            </a:r>
            <a:r>
              <a:rPr i="1" lang="en" sz="3800"/>
              <a:t> can use and edit. </a:t>
            </a:r>
            <a:endParaRPr i="1" sz="3800"/>
          </a:p>
        </p:txBody>
      </p:sp>
      <p:sp>
        <p:nvSpPr>
          <p:cNvPr id="209" name="Google Shape;209;p32"/>
          <p:cNvSpPr txBox="1"/>
          <p:nvPr/>
        </p:nvSpPr>
        <p:spPr>
          <a:xfrm>
            <a:off x="5651571" y="508683"/>
            <a:ext cx="27036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210" name="Google Shape;210;p32"/>
          <p:cNvSpPr txBox="1"/>
          <p:nvPr/>
        </p:nvSpPr>
        <p:spPr>
          <a:xfrm>
            <a:off x="2549525" y="3709900"/>
            <a:ext cx="5123700" cy="9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highlight>
                <a:schemeClr val="accent6"/>
              </a:highlight>
            </a:endParaRPr>
          </a:p>
        </p:txBody>
      </p:sp>
      <p:pic>
        <p:nvPicPr>
          <p:cNvPr descr="2000px-Wikidata-logo-en.svg.png" id="211" name="Google Shape;21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6925" y="685800"/>
            <a:ext cx="2286000" cy="1616177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6934200" y="4876800"/>
            <a:ext cx="2286000" cy="304800"/>
          </a:xfrm>
          <a:prstGeom prst="rect">
            <a:avLst/>
          </a:prstGeom>
          <a:solidFill>
            <a:srgbClr val="E6E2E2">
              <a:alpha val="921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5"/>
              </a:rPr>
              <a:t>Image by Alex Lehner, CC BY 2.0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33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416325" y="373000"/>
            <a:ext cx="4501800" cy="28884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3"/>
          <p:cNvSpPr txBox="1"/>
          <p:nvPr>
            <p:ph idx="4294967295" type="ctrTitle"/>
          </p:nvPr>
        </p:nvSpPr>
        <p:spPr>
          <a:xfrm>
            <a:off x="1101550" y="1183975"/>
            <a:ext cx="3365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Sorry, 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0000FF"/>
                </a:solidFill>
              </a:rPr>
              <a:t>w</a:t>
            </a:r>
            <a:r>
              <a:rPr i="1" lang="en">
                <a:solidFill>
                  <a:srgbClr val="0000FF"/>
                </a:solidFill>
              </a:rPr>
              <a:t>hat</a:t>
            </a:r>
            <a:r>
              <a:rPr lang="en">
                <a:solidFill>
                  <a:srgbClr val="0000FF"/>
                </a:solidFill>
              </a:rPr>
              <a:t> is 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Wikidata?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5863425" y="1500550"/>
            <a:ext cx="2888400" cy="19602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3"/>
          <p:cNvSpPr txBox="1"/>
          <p:nvPr>
            <p:ph idx="4294967295" type="ctrTitle"/>
          </p:nvPr>
        </p:nvSpPr>
        <p:spPr>
          <a:xfrm>
            <a:off x="5886525" y="1754575"/>
            <a:ext cx="2888400" cy="1470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Try </a:t>
            </a:r>
            <a:r>
              <a:rPr lang="en" u="sng">
                <a:solidFill>
                  <a:srgbClr val="FF9900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</a:t>
            </a:r>
            <a:r>
              <a:rPr lang="en">
                <a:solidFill>
                  <a:srgbClr val="FF9900"/>
                </a:solidFill>
              </a:rPr>
              <a:t> </a:t>
            </a:r>
            <a:endParaRPr>
              <a:solidFill>
                <a:srgbClr val="FF99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7-minute </a:t>
            </a:r>
            <a:endParaRPr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intro</a:t>
            </a: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idx="1" type="body"/>
          </p:nvPr>
        </p:nvSpPr>
        <p:spPr>
          <a:xfrm>
            <a:off x="4190650" y="1200150"/>
            <a:ext cx="34968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u="sng"/>
              <a:t>Count</a:t>
            </a:r>
            <a:endParaRPr sz="3000" u="sng"/>
          </a:p>
          <a:p>
            <a:pPr indent="0" lvl="0" marL="45720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11,636,281,340</a:t>
            </a:r>
            <a:endParaRPr sz="3000"/>
          </a:p>
          <a:p>
            <a:pPr indent="0" lvl="0" marL="45720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174,483,508</a:t>
            </a:r>
            <a:endParaRPr sz="3000"/>
          </a:p>
          <a:p>
            <a:pPr indent="0" lvl="0" marL="45720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36,635,929</a:t>
            </a:r>
            <a:endParaRPr sz="3000"/>
          </a:p>
          <a:p>
            <a:pPr indent="0" lvl="0" marL="45720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26,201,937</a:t>
            </a:r>
            <a:endParaRPr sz="3000"/>
          </a:p>
          <a:p>
            <a:pPr indent="0" lvl="0" marL="45720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1,651,914</a:t>
            </a:r>
            <a:endParaRPr sz="3000"/>
          </a:p>
        </p:txBody>
      </p:sp>
      <p:sp>
        <p:nvSpPr>
          <p:cNvPr id="228" name="Google Shape;228;p34"/>
          <p:cNvSpPr txBox="1"/>
          <p:nvPr>
            <p:ph idx="1" type="body"/>
          </p:nvPr>
        </p:nvSpPr>
        <p:spPr>
          <a:xfrm>
            <a:off x="580550" y="1200150"/>
            <a:ext cx="37377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u="sng"/>
              <a:t>Description</a:t>
            </a:r>
            <a:endParaRPr sz="3000" u="sng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Triples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Citations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Scholarly articles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Items with a DOI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ORCIDs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9" name="Google Shape;229;p3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34"/>
          <p:cNvSpPr txBox="1"/>
          <p:nvPr>
            <p:ph type="title"/>
          </p:nvPr>
        </p:nvSpPr>
        <p:spPr>
          <a:xfrm>
            <a:off x="580550" y="205975"/>
            <a:ext cx="78999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Wikidata in WikiCite numbers (i)</a:t>
            </a:r>
            <a:endParaRPr sz="3600"/>
          </a:p>
        </p:txBody>
      </p:sp>
      <p:sp>
        <p:nvSpPr>
          <p:cNvPr id="231" name="Google Shape;231;p34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32" name="Google Shape;232;p34"/>
          <p:cNvSpPr txBox="1"/>
          <p:nvPr/>
        </p:nvSpPr>
        <p:spPr>
          <a:xfrm>
            <a:off x="6435250" y="1179625"/>
            <a:ext cx="24588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Scholia homepage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/>
          <p:nvPr>
            <p:ph idx="1" type="body"/>
          </p:nvPr>
        </p:nvSpPr>
        <p:spPr>
          <a:xfrm>
            <a:off x="580550" y="1352550"/>
            <a:ext cx="40485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u="sng"/>
              <a:t>Description</a:t>
            </a:r>
            <a:endParaRPr sz="3000" u="sng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works to topics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works to people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people to education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people to employer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38" name="Google Shape;238;p3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35"/>
          <p:cNvSpPr txBox="1"/>
          <p:nvPr>
            <p:ph type="title"/>
          </p:nvPr>
        </p:nvSpPr>
        <p:spPr>
          <a:xfrm>
            <a:off x="580550" y="205975"/>
            <a:ext cx="78999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Wikidata in </a:t>
            </a:r>
            <a:r>
              <a:rPr lang="en" sz="3600"/>
              <a:t>WikiCite numbers (ii)</a:t>
            </a:r>
            <a:endParaRPr sz="3600"/>
          </a:p>
        </p:txBody>
      </p:sp>
      <p:sp>
        <p:nvSpPr>
          <p:cNvPr id="240" name="Google Shape;240;p35"/>
          <p:cNvSpPr txBox="1"/>
          <p:nvPr>
            <p:ph idx="1" type="body"/>
          </p:nvPr>
        </p:nvSpPr>
        <p:spPr>
          <a:xfrm>
            <a:off x="5048950" y="1352550"/>
            <a:ext cx="37377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u="sng"/>
              <a:t>Count</a:t>
            </a:r>
            <a:endParaRPr sz="3000" u="sng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12,216,602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19,576,747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  1,486,667</a:t>
            </a:r>
            <a:endParaRPr sz="3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/>
              <a:t>  1,077,272</a:t>
            </a:r>
            <a:endParaRPr sz="3000"/>
          </a:p>
        </p:txBody>
      </p:sp>
      <p:sp>
        <p:nvSpPr>
          <p:cNvPr id="241" name="Google Shape;241;p35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6"/>
          <p:cNvSpPr txBox="1"/>
          <p:nvPr>
            <p:ph type="title"/>
          </p:nvPr>
        </p:nvSpPr>
        <p:spPr>
          <a:xfrm>
            <a:off x="580550" y="205975"/>
            <a:ext cx="749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WikiCite c</a:t>
            </a:r>
            <a:r>
              <a:rPr lang="en" sz="3600"/>
              <a:t>uration workflows</a:t>
            </a:r>
            <a:endParaRPr sz="3600"/>
          </a:p>
        </p:txBody>
      </p:sp>
      <p:sp>
        <p:nvSpPr>
          <p:cNvPr id="247" name="Google Shape;247;p36"/>
          <p:cNvSpPr txBox="1"/>
          <p:nvPr>
            <p:ph idx="1" type="body"/>
          </p:nvPr>
        </p:nvSpPr>
        <p:spPr>
          <a:xfrm>
            <a:off x="580550" y="1276350"/>
            <a:ext cx="8448600" cy="35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AutoNum type="arabicPeriod"/>
            </a:pPr>
            <a:r>
              <a:rPr lang="en"/>
              <a:t>topic tagging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∙"/>
            </a:pPr>
            <a:r>
              <a:rPr lang="en"/>
              <a:t>e.g., "all the papers about SARS-COV-2"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/>
              <a:t>author disambiguation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∙"/>
            </a:pPr>
            <a:r>
              <a:rPr lang="en"/>
              <a:t>e.g., </a:t>
            </a:r>
            <a:r>
              <a:rPr lang="en"/>
              <a:t>"all papers by a given author"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/>
              <a:t>ontology development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∙"/>
            </a:pPr>
            <a:r>
              <a:rPr lang="en"/>
              <a:t>e.g., "all papers about math education", incl. subtopics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/>
              <a:t>subject affiliation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∙"/>
            </a:pPr>
            <a:r>
              <a:rPr lang="en"/>
              <a:t>e.g., "all papers from people at a given institution"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36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>
            <p:ph type="title"/>
          </p:nvPr>
        </p:nvSpPr>
        <p:spPr>
          <a:xfrm>
            <a:off x="5686200" y="-101775"/>
            <a:ext cx="3381600" cy="120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Topic 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tagging</a:t>
            </a:r>
            <a:endParaRPr/>
          </a:p>
        </p:txBody>
      </p:sp>
      <p:sp>
        <p:nvSpPr>
          <p:cNvPr id="255" name="Google Shape;255;p3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6" name="Google Shape;2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6525"/>
            <a:ext cx="7303575" cy="452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7"/>
          <p:cNvSpPr txBox="1"/>
          <p:nvPr/>
        </p:nvSpPr>
        <p:spPr>
          <a:xfrm>
            <a:off x="7567225" y="4088900"/>
            <a:ext cx="53286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https://w.wiki/bfh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8" name="Google Shape;258;p37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>
            <p:ph type="title"/>
          </p:nvPr>
        </p:nvSpPr>
        <p:spPr>
          <a:xfrm>
            <a:off x="580550" y="205975"/>
            <a:ext cx="7692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popular topic tags, August 2020</a:t>
            </a:r>
            <a:endParaRPr/>
          </a:p>
        </p:txBody>
      </p:sp>
      <p:sp>
        <p:nvSpPr>
          <p:cNvPr id="264" name="Google Shape;264;p38"/>
          <p:cNvSpPr txBox="1"/>
          <p:nvPr>
            <p:ph idx="1" type="body"/>
          </p:nvPr>
        </p:nvSpPr>
        <p:spPr>
          <a:xfrm>
            <a:off x="809150" y="1352550"/>
            <a:ext cx="37377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schizophrenia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teenager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asthma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patient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tuberculosis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/>
            </a:pPr>
            <a:r>
              <a:rPr lang="en" sz="2600"/>
              <a:t>obesity</a:t>
            </a:r>
            <a:endParaRPr sz="2600"/>
          </a:p>
        </p:txBody>
      </p:sp>
      <p:sp>
        <p:nvSpPr>
          <p:cNvPr id="265" name="Google Shape;265;p3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6" name="Google Shape;266;p38"/>
          <p:cNvSpPr txBox="1"/>
          <p:nvPr>
            <p:ph idx="1" type="body"/>
          </p:nvPr>
        </p:nvSpPr>
        <p:spPr>
          <a:xfrm>
            <a:off x="4630500" y="1467475"/>
            <a:ext cx="37377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 startAt="7"/>
            </a:pPr>
            <a:r>
              <a:rPr lang="en" sz="2600"/>
              <a:t>India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 startAt="7"/>
            </a:pPr>
            <a:r>
              <a:rPr lang="en" sz="2600"/>
              <a:t>endothelium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 startAt="7"/>
            </a:pPr>
            <a:r>
              <a:rPr lang="en" sz="2600"/>
              <a:t>chemotherapy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 startAt="7"/>
            </a:pPr>
            <a:r>
              <a:rPr lang="en" sz="2600"/>
              <a:t>colorectal cancer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 startAt="7"/>
            </a:pPr>
            <a:r>
              <a:rPr lang="en" sz="2600"/>
              <a:t>nanoparticle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 startAt="7"/>
            </a:pPr>
            <a:r>
              <a:rPr lang="en" sz="2600"/>
              <a:t>statistics</a:t>
            </a:r>
            <a:endParaRPr sz="2600"/>
          </a:p>
        </p:txBody>
      </p:sp>
      <p:sp>
        <p:nvSpPr>
          <p:cNvPr id="267" name="Google Shape;267;p38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9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Zika virus infection</a:t>
            </a:r>
            <a:endParaRPr/>
          </a:p>
        </p:txBody>
      </p:sp>
      <p:sp>
        <p:nvSpPr>
          <p:cNvPr id="273" name="Google Shape;273;p39"/>
          <p:cNvSpPr txBox="1"/>
          <p:nvPr>
            <p:ph idx="1" type="body"/>
          </p:nvPr>
        </p:nvSpPr>
        <p:spPr>
          <a:xfrm>
            <a:off x="580550" y="1488275"/>
            <a:ext cx="3693900" cy="26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features -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model for disaster response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relatively complete for a pathogen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data model enriched as epidemic progresses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triggered tool development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re-used for technical tests and education</a:t>
            </a:r>
            <a:endParaRPr/>
          </a:p>
        </p:txBody>
      </p:sp>
      <p:sp>
        <p:nvSpPr>
          <p:cNvPr id="274" name="Google Shape;274;p3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5" name="Google Shape;275;p39"/>
          <p:cNvSpPr txBox="1"/>
          <p:nvPr>
            <p:ph idx="1" type="body"/>
          </p:nvPr>
        </p:nvSpPr>
        <p:spPr>
          <a:xfrm>
            <a:off x="4626275" y="1581175"/>
            <a:ext cx="3693900" cy="26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See also -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⬡"/>
            </a:pPr>
            <a:r>
              <a:rPr lang="en" u="sng">
                <a:solidFill>
                  <a:schemeClr val="hlink"/>
                </a:solidFill>
                <a:hlinkClick r:id="rId4"/>
              </a:rPr>
              <a:t>WikiProject Zika Corpus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⬡"/>
            </a:pPr>
            <a:r>
              <a:rPr lang="en" u="sng">
                <a:solidFill>
                  <a:schemeClr val="hlink"/>
                </a:solidFill>
                <a:hlinkClick r:id="rId5"/>
              </a:rPr>
              <a:t>COVID-19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⬡"/>
            </a:pPr>
            <a:r>
              <a:rPr lang="en" u="sng">
                <a:solidFill>
                  <a:schemeClr val="hlink"/>
                </a:solidFill>
                <a:hlinkClick r:id="rId6"/>
              </a:rPr>
              <a:t>WikiProject Humanitarian metadata</a:t>
            </a:r>
            <a:endParaRPr/>
          </a:p>
        </p:txBody>
      </p:sp>
      <p:sp>
        <p:nvSpPr>
          <p:cNvPr id="276" name="Google Shape;276;p39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7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8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2" name="Google Shape;2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800" y="152400"/>
            <a:ext cx="3527975" cy="44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975" y="398850"/>
            <a:ext cx="4508899" cy="2288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700" y="3054244"/>
            <a:ext cx="3162300" cy="6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0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7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0841"/>
            <a:ext cx="9143999" cy="385901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1"/>
          <p:cNvSpPr txBox="1"/>
          <p:nvPr>
            <p:ph type="title"/>
          </p:nvPr>
        </p:nvSpPr>
        <p:spPr>
          <a:xfrm>
            <a:off x="580550" y="205975"/>
            <a:ext cx="6014400" cy="533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Zika virus infection</a:t>
            </a:r>
            <a:endParaRPr/>
          </a:p>
        </p:txBody>
      </p:sp>
      <p:sp>
        <p:nvSpPr>
          <p:cNvPr id="292" name="Google Shape;292;p4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3" name="Google Shape;293;p41"/>
          <p:cNvSpPr txBox="1"/>
          <p:nvPr/>
        </p:nvSpPr>
        <p:spPr>
          <a:xfrm>
            <a:off x="5614000" y="903675"/>
            <a:ext cx="3045900" cy="14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locations discussed in papers</a:t>
            </a:r>
            <a:endParaRPr b="1" sz="2400">
              <a:solidFill>
                <a:srgbClr val="0000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94" name="Google Shape;294;p41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5961"/>
            <a:ext cx="9144000" cy="4068779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2"/>
          <p:cNvSpPr txBox="1"/>
          <p:nvPr>
            <p:ph type="title"/>
          </p:nvPr>
        </p:nvSpPr>
        <p:spPr>
          <a:xfrm>
            <a:off x="580550" y="205975"/>
            <a:ext cx="6014400" cy="533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Zika virus infection</a:t>
            </a:r>
            <a:endParaRPr/>
          </a:p>
        </p:txBody>
      </p:sp>
      <p:sp>
        <p:nvSpPr>
          <p:cNvPr id="301" name="Google Shape;301;p4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2" name="Google Shape;302;p42"/>
          <p:cNvSpPr txBox="1"/>
          <p:nvPr/>
        </p:nvSpPr>
        <p:spPr>
          <a:xfrm>
            <a:off x="74000" y="677975"/>
            <a:ext cx="75486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Locations of authors of </a:t>
            </a:r>
            <a:r>
              <a:rPr b="1" lang="en" sz="24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papers on the topic</a:t>
            </a:r>
            <a:endParaRPr b="1" sz="2400">
              <a:solidFill>
                <a:srgbClr val="0000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03" name="Google Shape;303;p42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- 9 September 2020 - DOI: 10.5281/zenodo.4019954 - Q&amp;A: https://w.wiki/be4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3"/>
          <p:cNvSpPr txBox="1"/>
          <p:nvPr>
            <p:ph type="title"/>
          </p:nvPr>
        </p:nvSpPr>
        <p:spPr>
          <a:xfrm>
            <a:off x="580550" y="205975"/>
            <a:ext cx="7692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 disambiguation</a:t>
            </a:r>
            <a:endParaRPr/>
          </a:p>
        </p:txBody>
      </p:sp>
      <p:sp>
        <p:nvSpPr>
          <p:cNvPr id="309" name="Google Shape;309;p43"/>
          <p:cNvSpPr txBox="1"/>
          <p:nvPr>
            <p:ph idx="1" type="body"/>
          </p:nvPr>
        </p:nvSpPr>
        <p:spPr>
          <a:xfrm>
            <a:off x="809150" y="1352550"/>
            <a:ext cx="78813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/>
              <a:t>strategy</a:t>
            </a:r>
            <a:endParaRPr sz="2600"/>
          </a:p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use ORCID if/ when possible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anyone can disambiguate as they see fit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various mechanisms for quality control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AutoNum type="arabicPeriod"/>
            </a:pPr>
            <a:r>
              <a:rPr lang="en" sz="2600"/>
              <a:t>tool support available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institutions</a:t>
            </a:r>
            <a:r>
              <a:rPr lang="en" sz="2600"/>
              <a:t> can disambiguate their people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avoiding thinking about how big the challenge is</a:t>
            </a:r>
            <a:endParaRPr sz="2600"/>
          </a:p>
        </p:txBody>
      </p:sp>
      <p:sp>
        <p:nvSpPr>
          <p:cNvPr id="310" name="Google Shape;310;p4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43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4"/>
          <p:cNvSpPr/>
          <p:nvPr/>
        </p:nvSpPr>
        <p:spPr>
          <a:xfrm>
            <a:off x="5707800" y="157275"/>
            <a:ext cx="3436200" cy="98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7" name="Google Shape;31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874902" cy="459745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9" name="Google Shape;319;p44"/>
          <p:cNvSpPr txBox="1"/>
          <p:nvPr/>
        </p:nvSpPr>
        <p:spPr>
          <a:xfrm>
            <a:off x="7567225" y="4088900"/>
            <a:ext cx="1711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https://w.wiki/bg6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20" name="Google Shape;320;p44"/>
          <p:cNvSpPr txBox="1"/>
          <p:nvPr>
            <p:ph type="title"/>
          </p:nvPr>
        </p:nvSpPr>
        <p:spPr>
          <a:xfrm>
            <a:off x="5686200" y="-101775"/>
            <a:ext cx="3381600" cy="120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Author disambiguation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21" name="Google Shape;321;p44"/>
          <p:cNvSpPr txBox="1"/>
          <p:nvPr/>
        </p:nvSpPr>
        <p:spPr>
          <a:xfrm>
            <a:off x="8011275" y="4264675"/>
            <a:ext cx="53286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22" name="Google Shape;322;p44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/>
          <p:nvPr>
            <p:ph type="title"/>
          </p:nvPr>
        </p:nvSpPr>
        <p:spPr>
          <a:xfrm>
            <a:off x="580550" y="205975"/>
            <a:ext cx="7692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Subject affiliation</a:t>
            </a:r>
            <a:endParaRPr/>
          </a:p>
        </p:txBody>
      </p:sp>
      <p:sp>
        <p:nvSpPr>
          <p:cNvPr id="328" name="Google Shape;328;p45"/>
          <p:cNvSpPr txBox="1"/>
          <p:nvPr>
            <p:ph idx="1" type="body"/>
          </p:nvPr>
        </p:nvSpPr>
        <p:spPr>
          <a:xfrm>
            <a:off x="809150" y="1352550"/>
            <a:ext cx="78813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/>
              <a:t>With affiliations, we can search by university or organization and get other info</a:t>
            </a:r>
            <a:endParaRPr sz="2600"/>
          </a:p>
          <a:p>
            <a:pPr indent="-393700" lvl="0" marL="914400" rtl="0" algn="l">
              <a:spcBef>
                <a:spcPts val="60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faculty and their papers</a:t>
            </a:r>
            <a:endParaRPr sz="2600"/>
          </a:p>
          <a:p>
            <a:pPr indent="-393700" lvl="0" marL="9144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research sites and clinical trials </a:t>
            </a:r>
            <a:endParaRPr sz="2600"/>
          </a:p>
          <a:p>
            <a:pPr indent="-393700" lvl="0" marL="9144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events, such as conferences and location</a:t>
            </a:r>
            <a:endParaRPr sz="2600"/>
          </a:p>
        </p:txBody>
      </p:sp>
      <p:sp>
        <p:nvSpPr>
          <p:cNvPr id="329" name="Google Shape;329;p4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0" name="Google Shape;330;p45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6"/>
          <p:cNvSpPr/>
          <p:nvPr/>
        </p:nvSpPr>
        <p:spPr>
          <a:xfrm>
            <a:off x="5707800" y="157275"/>
            <a:ext cx="3436200" cy="98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7" name="Google Shape;337;p46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- 9 September 2020 - DOI: 10.5281/zenodo.4019954 - Q&amp;A: https://w.wiki/be4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38" name="Google Shape;338;p46"/>
          <p:cNvSpPr txBox="1"/>
          <p:nvPr/>
        </p:nvSpPr>
        <p:spPr>
          <a:xfrm>
            <a:off x="7567225" y="4088900"/>
            <a:ext cx="53286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https://w.wiki/bgC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39" name="Google Shape;339;p46"/>
          <p:cNvSpPr txBox="1"/>
          <p:nvPr>
            <p:ph type="title"/>
          </p:nvPr>
        </p:nvSpPr>
        <p:spPr>
          <a:xfrm>
            <a:off x="5686200" y="-101775"/>
            <a:ext cx="3381600" cy="120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Affiliation tagging</a:t>
            </a:r>
            <a:endParaRPr>
              <a:solidFill>
                <a:srgbClr val="FF9900"/>
              </a:solidFill>
            </a:endParaRPr>
          </a:p>
        </p:txBody>
      </p:sp>
      <p:pic>
        <p:nvPicPr>
          <p:cNvPr descr="https://upload.wikimedia.org/wikipedia/commons/thumb/d/d9/Screenshot_of_the_Scholia_map_of_organizations_associated_with_works_about_Italy_as_of_2020-09-09.png/1280px-Screenshot_of_the_Scholia_map_of_organizations_associated_with_works_about_Italy_as_of_2020-09-09.png" id="340" name="Google Shape;34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000" y="157275"/>
            <a:ext cx="6928924" cy="434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7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Vanderbilt University</a:t>
            </a:r>
            <a:endParaRPr/>
          </a:p>
        </p:txBody>
      </p:sp>
      <p:sp>
        <p:nvSpPr>
          <p:cNvPr id="346" name="Google Shape;346;p47"/>
          <p:cNvSpPr txBox="1"/>
          <p:nvPr>
            <p:ph idx="1" type="body"/>
          </p:nvPr>
        </p:nvSpPr>
        <p:spPr>
          <a:xfrm>
            <a:off x="580550" y="1352550"/>
            <a:ext cx="30828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Features - 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model for how any university can benefit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loaded all faculty into Wikidata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Working on linking them with their works</a:t>
            </a:r>
            <a:endParaRPr/>
          </a:p>
        </p:txBody>
      </p:sp>
      <p:sp>
        <p:nvSpPr>
          <p:cNvPr id="347" name="Google Shape;347;p47"/>
          <p:cNvSpPr txBox="1"/>
          <p:nvPr>
            <p:ph idx="2" type="body"/>
          </p:nvPr>
        </p:nvSpPr>
        <p:spPr>
          <a:xfrm>
            <a:off x="4363543" y="1352550"/>
            <a:ext cx="28410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see also - 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AutoNum type="arabicPeriod"/>
            </a:pPr>
            <a:r>
              <a:rPr lang="en" u="sng">
                <a:solidFill>
                  <a:schemeClr val="hlink"/>
                </a:solidFill>
                <a:hlinkClick r:id="rId3"/>
              </a:rPr>
              <a:t>Librarians</a:t>
            </a:r>
            <a:r>
              <a:rPr lang="en" u="sng">
                <a:solidFill>
                  <a:schemeClr val="hlink"/>
                </a:solidFill>
                <a:hlinkClick r:id="rId4"/>
              </a:rPr>
              <a:t> @ Vandy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u="sng">
                <a:solidFill>
                  <a:schemeClr val="hlink"/>
                </a:solidFill>
                <a:hlinkClick r:id="rId5"/>
              </a:rPr>
              <a:t>Vanderbot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u="sng">
                <a:solidFill>
                  <a:schemeClr val="hlink"/>
                </a:solidFill>
                <a:hlinkClick r:id="rId6"/>
              </a:rPr>
              <a:t>Indiana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u="sng">
                <a:solidFill>
                  <a:schemeClr val="hlink"/>
                </a:solidFill>
                <a:hlinkClick r:id="rId7"/>
              </a:rPr>
              <a:t>Canary Islands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u="sng">
                <a:solidFill>
                  <a:schemeClr val="hlink"/>
                </a:solidFill>
                <a:hlinkClick r:id="rId8"/>
              </a:rPr>
              <a:t>Netherlands</a:t>
            </a:r>
            <a:endParaRPr/>
          </a:p>
        </p:txBody>
      </p:sp>
      <p:sp>
        <p:nvSpPr>
          <p:cNvPr id="348" name="Google Shape;348;p4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9" name="Google Shape;349;p47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9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10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5" name="Google Shape;35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0825" y="923925"/>
            <a:ext cx="3838575" cy="397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275" y="814375"/>
            <a:ext cx="36957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8"/>
          <p:cNvSpPr txBox="1"/>
          <p:nvPr>
            <p:ph idx="4294967295" type="title"/>
          </p:nvPr>
        </p:nvSpPr>
        <p:spPr>
          <a:xfrm>
            <a:off x="580550" y="205975"/>
            <a:ext cx="6014400" cy="57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Clinical trials</a:t>
            </a:r>
            <a:endParaRPr/>
          </a:p>
        </p:txBody>
      </p:sp>
      <p:sp>
        <p:nvSpPr>
          <p:cNvPr id="358" name="Google Shape;358;p48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- 9 September 2020 - DOI: 10.5281/zenodo.4019954 - Q&amp;A: https://w.wiki/be4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9"/>
          <p:cNvSpPr/>
          <p:nvPr/>
        </p:nvSpPr>
        <p:spPr>
          <a:xfrm>
            <a:off x="-122575" y="1103175"/>
            <a:ext cx="9198300" cy="6563400"/>
          </a:xfrm>
          <a:prstGeom prst="ellipse">
            <a:avLst/>
          </a:prstGeom>
          <a:noFill/>
          <a:ln cap="flat" cmpd="sng" w="9525">
            <a:solidFill>
              <a:srgbClr val="6666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9"/>
          <p:cNvSpPr/>
          <p:nvPr/>
        </p:nvSpPr>
        <p:spPr>
          <a:xfrm>
            <a:off x="588350" y="1886275"/>
            <a:ext cx="8334900" cy="5628000"/>
          </a:xfrm>
          <a:prstGeom prst="ellipse">
            <a:avLst/>
          </a:prstGeom>
          <a:noFill/>
          <a:ln cap="flat" cmpd="sng" w="9525">
            <a:solidFill>
              <a:srgbClr val="6666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9"/>
          <p:cNvSpPr/>
          <p:nvPr/>
        </p:nvSpPr>
        <p:spPr>
          <a:xfrm>
            <a:off x="1416125" y="2876550"/>
            <a:ext cx="6463500" cy="4485300"/>
          </a:xfrm>
          <a:prstGeom prst="ellipse">
            <a:avLst/>
          </a:prstGeom>
          <a:solidFill>
            <a:srgbClr val="CCCCCC"/>
          </a:solidFill>
          <a:ln cap="flat" cmpd="sng" w="952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9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AA84F"/>
                </a:solidFill>
              </a:rPr>
              <a:t>Tools</a:t>
            </a:r>
            <a:r>
              <a:rPr lang="en"/>
              <a:t> in the Wikidata Ecosystem</a:t>
            </a:r>
            <a:endParaRPr/>
          </a:p>
        </p:txBody>
      </p:sp>
      <p:sp>
        <p:nvSpPr>
          <p:cNvPr id="367" name="Google Shape;367;p49"/>
          <p:cNvSpPr txBox="1"/>
          <p:nvPr/>
        </p:nvSpPr>
        <p:spPr>
          <a:xfrm>
            <a:off x="1901450" y="3988450"/>
            <a:ext cx="1995000" cy="9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Wiki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API, SPARQL endpoint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9"/>
          <p:cNvSpPr txBox="1"/>
          <p:nvPr/>
        </p:nvSpPr>
        <p:spPr>
          <a:xfrm>
            <a:off x="4035350" y="3340025"/>
            <a:ext cx="16149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Wiki, API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9"/>
          <p:cNvSpPr txBox="1"/>
          <p:nvPr/>
        </p:nvSpPr>
        <p:spPr>
          <a:xfrm>
            <a:off x="5803825" y="4216525"/>
            <a:ext cx="17325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Wikimedia Stats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Dashboard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370" name="Google Shape;370;p49"/>
          <p:cNvSpPr txBox="1"/>
          <p:nvPr/>
        </p:nvSpPr>
        <p:spPr>
          <a:xfrm>
            <a:off x="615650" y="4192875"/>
            <a:ext cx="1146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AA84F"/>
                </a:solidFill>
              </a:rPr>
              <a:t>Histropedia</a:t>
            </a:r>
            <a:endParaRPr b="1" sz="1200">
              <a:solidFill>
                <a:srgbClr val="6AA84F"/>
              </a:solidFill>
            </a:endParaRPr>
          </a:p>
        </p:txBody>
      </p:sp>
      <p:sp>
        <p:nvSpPr>
          <p:cNvPr id="371" name="Google Shape;371;p49"/>
          <p:cNvSpPr txBox="1"/>
          <p:nvPr/>
        </p:nvSpPr>
        <p:spPr>
          <a:xfrm>
            <a:off x="7879625" y="4056825"/>
            <a:ext cx="1146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AA84F"/>
                </a:solidFill>
              </a:rPr>
              <a:t>ReCoin</a:t>
            </a:r>
            <a:endParaRPr b="1" sz="1200">
              <a:solidFill>
                <a:srgbClr val="6AA84F"/>
              </a:solidFill>
            </a:endParaRPr>
          </a:p>
        </p:txBody>
      </p:sp>
      <p:sp>
        <p:nvSpPr>
          <p:cNvPr id="372" name="Google Shape;372;p49"/>
          <p:cNvSpPr txBox="1"/>
          <p:nvPr/>
        </p:nvSpPr>
        <p:spPr>
          <a:xfrm>
            <a:off x="3218775" y="2198625"/>
            <a:ext cx="2809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AA84F"/>
                </a:solidFill>
              </a:rPr>
              <a:t>QuickStatements</a:t>
            </a:r>
            <a:r>
              <a:rPr lang="en" sz="1200">
                <a:solidFill>
                  <a:srgbClr val="666666"/>
                </a:solidFill>
              </a:rPr>
              <a:t>           </a:t>
            </a:r>
            <a:r>
              <a:rPr b="1" lang="en" sz="1200">
                <a:solidFill>
                  <a:srgbClr val="6AA84F"/>
                </a:solidFill>
              </a:rPr>
              <a:t>Mix’N’Match</a:t>
            </a:r>
            <a:endParaRPr b="1" sz="1200">
              <a:solidFill>
                <a:srgbClr val="6AA84F"/>
              </a:solidFill>
            </a:endParaRPr>
          </a:p>
        </p:txBody>
      </p:sp>
      <p:sp>
        <p:nvSpPr>
          <p:cNvPr id="373" name="Google Shape;373;p49"/>
          <p:cNvSpPr txBox="1"/>
          <p:nvPr/>
        </p:nvSpPr>
        <p:spPr>
          <a:xfrm>
            <a:off x="996650" y="2897475"/>
            <a:ext cx="1146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Scholia</a:t>
            </a:r>
            <a:endParaRPr sz="1200">
              <a:solidFill>
                <a:srgbClr val="666666"/>
              </a:solidFill>
            </a:endParaRPr>
          </a:p>
        </p:txBody>
      </p:sp>
      <p:pic>
        <p:nvPicPr>
          <p:cNvPr id="374" name="Google Shape;37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4825" y="1500350"/>
            <a:ext cx="698275" cy="6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9"/>
          <p:cNvSpPr txBox="1"/>
          <p:nvPr/>
        </p:nvSpPr>
        <p:spPr>
          <a:xfrm>
            <a:off x="5993038" y="213725"/>
            <a:ext cx="37158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Bot icon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by Robot by Creaticca Creative Agency from the Noun Project (CC BY 3.0)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User icon </a:t>
            </a:r>
            <a:r>
              <a:rPr lang="en" sz="600" u="sng">
                <a:solidFill>
                  <a:schemeClr val="hlink"/>
                </a:solidFill>
                <a:hlinkClick r:id="rId5"/>
              </a:rPr>
              <a:t>by Font Awesome (CC BY 4.0)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Tools icon </a:t>
            </a:r>
            <a:r>
              <a:rPr lang="en" sz="600" u="sng">
                <a:solidFill>
                  <a:schemeClr val="hlink"/>
                </a:solidFill>
                <a:hlinkClick r:id="rId6"/>
              </a:rPr>
              <a:t>by Verdy_p(CC0)</a:t>
            </a:r>
            <a:endParaRPr sz="600"/>
          </a:p>
        </p:txBody>
      </p:sp>
      <p:pic>
        <p:nvPicPr>
          <p:cNvPr id="376" name="Google Shape;376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6126" y="1748325"/>
            <a:ext cx="567651" cy="64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5025" y="3251737"/>
            <a:ext cx="731700" cy="929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81125" y="1944987"/>
            <a:ext cx="731700" cy="929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09263" y="1768887"/>
            <a:ext cx="731700" cy="929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87225" y="3127562"/>
            <a:ext cx="731700" cy="929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2588" y="1500350"/>
            <a:ext cx="698275" cy="6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6825" y="1500350"/>
            <a:ext cx="698275" cy="6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5475" y="2191788"/>
            <a:ext cx="698275" cy="6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1800" y="2582625"/>
            <a:ext cx="698275" cy="6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38826" y="964350"/>
            <a:ext cx="567651" cy="64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61451" y="1748337"/>
            <a:ext cx="567651" cy="64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49"/>
          <p:cNvSpPr/>
          <p:nvPr/>
        </p:nvSpPr>
        <p:spPr>
          <a:xfrm>
            <a:off x="1981125" y="3251713"/>
            <a:ext cx="698400" cy="619500"/>
          </a:xfrm>
          <a:prstGeom prst="ellipse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R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388" name="Google Shape;388;p49"/>
          <p:cNvSpPr/>
          <p:nvPr/>
        </p:nvSpPr>
        <p:spPr>
          <a:xfrm>
            <a:off x="4245313" y="2622013"/>
            <a:ext cx="698400" cy="619500"/>
          </a:xfrm>
          <a:prstGeom prst="ellipse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W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389" name="Google Shape;389;p49"/>
          <p:cNvSpPr/>
          <p:nvPr/>
        </p:nvSpPr>
        <p:spPr>
          <a:xfrm>
            <a:off x="4149700" y="3950250"/>
            <a:ext cx="947950" cy="738050"/>
          </a:xfrm>
          <a:prstGeom prst="flowChartMagneticDisk">
            <a:avLst/>
          </a:prstGeom>
          <a:solidFill>
            <a:srgbClr val="134F5C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9"/>
          <p:cNvSpPr/>
          <p:nvPr/>
        </p:nvSpPr>
        <p:spPr>
          <a:xfrm>
            <a:off x="6601050" y="3186575"/>
            <a:ext cx="698400" cy="619500"/>
          </a:xfrm>
          <a:prstGeom prst="ellipse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M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391" name="Google Shape;391;p49"/>
          <p:cNvSpPr txBox="1"/>
          <p:nvPr/>
        </p:nvSpPr>
        <p:spPr>
          <a:xfrm>
            <a:off x="4119900" y="4250400"/>
            <a:ext cx="992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Wikibase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92" name="Google Shape;392;p49"/>
          <p:cNvSpPr/>
          <p:nvPr/>
        </p:nvSpPr>
        <p:spPr>
          <a:xfrm rot="10800000">
            <a:off x="1026875" y="2521277"/>
            <a:ext cx="851100" cy="837900"/>
          </a:xfrm>
          <a:prstGeom prst="teardrop">
            <a:avLst>
              <a:gd fmla="val 100000" name="adj"/>
            </a:avLst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3" name="Google Shape;393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61551" y="964350"/>
            <a:ext cx="567651" cy="64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9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9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10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5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1751" y="2514600"/>
            <a:ext cx="2965049" cy="2162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2600" y="152400"/>
            <a:ext cx="4419600" cy="1597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50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775" y="2133600"/>
            <a:ext cx="2562225" cy="2195513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0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Wikidata tools</a:t>
            </a:r>
            <a:endParaRPr/>
          </a:p>
        </p:txBody>
      </p:sp>
      <p:grpSp>
        <p:nvGrpSpPr>
          <p:cNvPr id="403" name="Google Shape;403;p50"/>
          <p:cNvGrpSpPr/>
          <p:nvPr/>
        </p:nvGrpSpPr>
        <p:grpSpPr>
          <a:xfrm>
            <a:off x="2286000" y="1524000"/>
            <a:ext cx="1987949" cy="1929631"/>
            <a:chOff x="2588550" y="1927400"/>
            <a:chExt cx="1456800" cy="1243800"/>
          </a:xfrm>
        </p:grpSpPr>
        <p:sp>
          <p:nvSpPr>
            <p:cNvPr id="404" name="Google Shape;404;p50"/>
            <p:cNvSpPr/>
            <p:nvPr/>
          </p:nvSpPr>
          <p:spPr>
            <a:xfrm>
              <a:off x="2588550" y="1927400"/>
              <a:ext cx="1456800" cy="1243800"/>
            </a:xfrm>
            <a:prstGeom prst="ellipse">
              <a:avLst/>
            </a:prstGeom>
            <a:gradFill>
              <a:gsLst>
                <a:gs pos="0">
                  <a:srgbClr val="DFE9FB"/>
                </a:gs>
                <a:gs pos="100000">
                  <a:srgbClr val="6E9BE7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50"/>
            <p:cNvSpPr txBox="1"/>
            <p:nvPr/>
          </p:nvSpPr>
          <p:spPr>
            <a:xfrm>
              <a:off x="2942405" y="2352919"/>
              <a:ext cx="10980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EDIT</a:t>
              </a:r>
              <a:endParaRPr sz="2400"/>
            </a:p>
          </p:txBody>
        </p:sp>
      </p:grpSp>
      <p:grpSp>
        <p:nvGrpSpPr>
          <p:cNvPr id="406" name="Google Shape;406;p50"/>
          <p:cNvGrpSpPr/>
          <p:nvPr/>
        </p:nvGrpSpPr>
        <p:grpSpPr>
          <a:xfrm>
            <a:off x="3655240" y="2652794"/>
            <a:ext cx="2135960" cy="1995553"/>
            <a:chOff x="3121950" y="2689400"/>
            <a:chExt cx="1456800" cy="1243800"/>
          </a:xfrm>
        </p:grpSpPr>
        <p:sp>
          <p:nvSpPr>
            <p:cNvPr id="407" name="Google Shape;407;p50"/>
            <p:cNvSpPr/>
            <p:nvPr/>
          </p:nvSpPr>
          <p:spPr>
            <a:xfrm>
              <a:off x="3121950" y="2689400"/>
              <a:ext cx="1456800" cy="1243800"/>
            </a:xfrm>
            <a:prstGeom prst="ellipse">
              <a:avLst/>
            </a:prstGeom>
            <a:gradFill>
              <a:gsLst>
                <a:gs pos="0">
                  <a:srgbClr val="DCECD5"/>
                </a:gs>
                <a:gs pos="100000">
                  <a:srgbClr val="93BC81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50"/>
            <p:cNvSpPr txBox="1"/>
            <p:nvPr/>
          </p:nvSpPr>
          <p:spPr>
            <a:xfrm>
              <a:off x="3364050" y="3155995"/>
              <a:ext cx="10980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BROWSE</a:t>
              </a:r>
              <a:endParaRPr sz="2400"/>
            </a:p>
          </p:txBody>
        </p:sp>
      </p:grpSp>
      <p:grpSp>
        <p:nvGrpSpPr>
          <p:cNvPr id="409" name="Google Shape;409;p50"/>
          <p:cNvGrpSpPr/>
          <p:nvPr/>
        </p:nvGrpSpPr>
        <p:grpSpPr>
          <a:xfrm>
            <a:off x="3821169" y="1044577"/>
            <a:ext cx="1970031" cy="1851023"/>
            <a:chOff x="4417350" y="1851200"/>
            <a:chExt cx="1456800" cy="1243800"/>
          </a:xfrm>
        </p:grpSpPr>
        <p:sp>
          <p:nvSpPr>
            <p:cNvPr id="410" name="Google Shape;410;p50"/>
            <p:cNvSpPr/>
            <p:nvPr/>
          </p:nvSpPr>
          <p:spPr>
            <a:xfrm>
              <a:off x="4417350" y="1851200"/>
              <a:ext cx="1456800" cy="1243800"/>
            </a:xfrm>
            <a:prstGeom prst="ellipse">
              <a:avLst/>
            </a:prstGeom>
            <a:gradFill>
              <a:gsLst>
                <a:gs pos="0">
                  <a:srgbClr val="F5D0D0"/>
                </a:gs>
                <a:gs pos="100000">
                  <a:srgbClr val="D96868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50"/>
            <p:cNvSpPr txBox="1"/>
            <p:nvPr/>
          </p:nvSpPr>
          <p:spPr>
            <a:xfrm>
              <a:off x="4659450" y="2275755"/>
              <a:ext cx="10980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CHECK</a:t>
              </a:r>
              <a:endParaRPr sz="2400"/>
            </a:p>
          </p:txBody>
        </p:sp>
      </p:grpSp>
      <p:sp>
        <p:nvSpPr>
          <p:cNvPr id="412" name="Google Shape;412;p50"/>
          <p:cNvSpPr txBox="1"/>
          <p:nvPr/>
        </p:nvSpPr>
        <p:spPr>
          <a:xfrm>
            <a:off x="68700" y="1063375"/>
            <a:ext cx="6705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linkClick r:id="rId8"/>
              </a:rPr>
              <a:t>https://www.wikidata.org/wiki/Wikidata:Tools</a:t>
            </a:r>
            <a:endParaRPr sz="2000"/>
          </a:p>
        </p:txBody>
      </p:sp>
      <p:sp>
        <p:nvSpPr>
          <p:cNvPr id="413" name="Google Shape;413;p50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9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10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9" name="Google Shape;41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378" y="152400"/>
            <a:ext cx="1745196" cy="459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875" y="76200"/>
            <a:ext cx="1057550" cy="413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5200" y="202400"/>
            <a:ext cx="3000375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51"/>
          <p:cNvSpPr txBox="1"/>
          <p:nvPr/>
        </p:nvSpPr>
        <p:spPr>
          <a:xfrm>
            <a:off x="107525" y="4242775"/>
            <a:ext cx="72582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linkClick r:id="rId6"/>
              </a:rPr>
              <a:t>https://commons.wikimedia.org/wiki/Category:Scholia</a:t>
            </a:r>
            <a:endParaRPr sz="200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23" name="Google Shape;423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54088" y="2359050"/>
            <a:ext cx="2765075" cy="188372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1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8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9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2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open citations?</a:t>
            </a:r>
            <a:endParaRPr/>
          </a:p>
        </p:txBody>
      </p:sp>
      <p:sp>
        <p:nvSpPr>
          <p:cNvPr id="430" name="Google Shape;430;p5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1" name="Google Shape;43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5775"/>
            <a:ext cx="6325311" cy="33526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52"/>
          <p:cNvSpPr txBox="1"/>
          <p:nvPr/>
        </p:nvSpPr>
        <p:spPr>
          <a:xfrm>
            <a:off x="6487550" y="3913125"/>
            <a:ext cx="53286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http://wikicite.org/statistics.html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3" name="Google Shape;433;p52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3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Bots</a:t>
            </a:r>
            <a:endParaRPr/>
          </a:p>
        </p:txBody>
      </p:sp>
      <p:sp>
        <p:nvSpPr>
          <p:cNvPr id="439" name="Google Shape;439;p5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0" name="Google Shape;440;p53"/>
          <p:cNvSpPr txBox="1"/>
          <p:nvPr>
            <p:ph idx="1" type="body"/>
          </p:nvPr>
        </p:nvSpPr>
        <p:spPr>
          <a:xfrm>
            <a:off x="580550" y="1352550"/>
            <a:ext cx="8244900" cy="31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⬡"/>
            </a:pPr>
            <a:r>
              <a:rPr b="1" lang="en" u="sng">
                <a:solidFill>
                  <a:schemeClr val="hlink"/>
                </a:solidFill>
                <a:hlinkClick r:id="rId3"/>
              </a:rPr>
              <a:t>VanderBot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lang="en"/>
              <a:t>Curates Vanderbilt data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 u="sng">
                <a:solidFill>
                  <a:schemeClr val="hlink"/>
                </a:solidFill>
                <a:hlinkClick r:id="rId4"/>
              </a:rPr>
              <a:t>LargeDataSetBot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lang="en"/>
              <a:t>Curates publication items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 u="sng">
                <a:solidFill>
                  <a:schemeClr val="hlink"/>
                </a:solidFill>
                <a:hlinkClick r:id="rId5"/>
              </a:rPr>
              <a:t>RefB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lang="en"/>
              <a:t>Adds references to Wikidata statements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 u="sng">
                <a:solidFill>
                  <a:schemeClr val="hlink"/>
                </a:solidFill>
                <a:hlinkClick r:id="rId6"/>
              </a:rPr>
              <a:t>OpenCitations_Bot</a:t>
            </a:r>
            <a:r>
              <a:rPr b="1" lang="en"/>
              <a:t> (pending)</a:t>
            </a:r>
            <a:endParaRPr b="1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∙"/>
            </a:pPr>
            <a:r>
              <a:rPr b="1" lang="en"/>
              <a:t>To work on the open citation graph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⬡"/>
            </a:pPr>
            <a:r>
              <a:rPr b="1" lang="en"/>
              <a:t>...</a:t>
            </a:r>
            <a:endParaRPr b="1"/>
          </a:p>
        </p:txBody>
      </p:sp>
      <p:sp>
        <p:nvSpPr>
          <p:cNvPr id="441" name="Google Shape;441;p53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7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8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442" name="Google Shape;442;p53"/>
          <p:cNvGrpSpPr/>
          <p:nvPr/>
        </p:nvGrpSpPr>
        <p:grpSpPr>
          <a:xfrm>
            <a:off x="3524102" y="339675"/>
            <a:ext cx="5376074" cy="2680074"/>
            <a:chOff x="3524102" y="339675"/>
            <a:chExt cx="5376074" cy="2680074"/>
          </a:xfrm>
        </p:grpSpPr>
        <p:pic>
          <p:nvPicPr>
            <p:cNvPr id="443" name="Google Shape;443;p5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744469" y="1063375"/>
              <a:ext cx="4155707" cy="1956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5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524102" y="339675"/>
              <a:ext cx="5376073" cy="723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4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WikiCite events - history</a:t>
            </a:r>
            <a:endParaRPr/>
          </a:p>
        </p:txBody>
      </p:sp>
      <p:sp>
        <p:nvSpPr>
          <p:cNvPr id="450" name="Google Shape;450;p5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51" name="Google Shape;45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4163" y="1226924"/>
            <a:ext cx="4155674" cy="3000751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54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5"/>
          <p:cNvSpPr txBox="1"/>
          <p:nvPr>
            <p:ph type="title"/>
          </p:nvPr>
        </p:nvSpPr>
        <p:spPr>
          <a:xfrm>
            <a:off x="580550" y="365575"/>
            <a:ext cx="8232000" cy="1188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Events - this week’s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WikiCite 2020 virtualconference</a:t>
            </a:r>
            <a:endParaRPr/>
          </a:p>
        </p:txBody>
      </p:sp>
      <p:sp>
        <p:nvSpPr>
          <p:cNvPr id="458" name="Google Shape;458;p5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9" name="Google Shape;459;p55"/>
          <p:cNvSpPr txBox="1"/>
          <p:nvPr/>
        </p:nvSpPr>
        <p:spPr>
          <a:xfrm>
            <a:off x="1127575" y="2473850"/>
            <a:ext cx="7494300" cy="11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https://www.wikidata.org/wiki/Q100741900</a:t>
            </a:r>
            <a:endParaRPr sz="27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- not very detailed yet</a:t>
            </a:r>
            <a:endParaRPr sz="27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- same problem with WikiCite 2016</a:t>
            </a:r>
            <a:endParaRPr sz="27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60" name="Google Shape;460;p55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6"/>
          <p:cNvSpPr txBox="1"/>
          <p:nvPr>
            <p:ph type="title"/>
          </p:nvPr>
        </p:nvSpPr>
        <p:spPr>
          <a:xfrm>
            <a:off x="580550" y="205975"/>
            <a:ext cx="79458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WikiCite 2020 events</a:t>
            </a:r>
            <a:endParaRPr/>
          </a:p>
        </p:txBody>
      </p:sp>
      <p:sp>
        <p:nvSpPr>
          <p:cNvPr id="466" name="Google Shape;466;p5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7" name="Google Shape;467;p56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68" name="Google Shape;468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1063375"/>
            <a:ext cx="8648362" cy="3352701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56"/>
          <p:cNvSpPr txBox="1"/>
          <p:nvPr/>
        </p:nvSpPr>
        <p:spPr>
          <a:xfrm>
            <a:off x="2483175" y="4387075"/>
            <a:ext cx="6568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https://meta.wikimedia.org/wiki/WikiCite/2020_Virtual_conference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7"/>
          <p:cNvSpPr txBox="1"/>
          <p:nvPr>
            <p:ph type="title"/>
          </p:nvPr>
        </p:nvSpPr>
        <p:spPr>
          <a:xfrm>
            <a:off x="580550" y="205975"/>
            <a:ext cx="72087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activities</a:t>
            </a:r>
            <a:endParaRPr/>
          </a:p>
        </p:txBody>
      </p:sp>
      <p:sp>
        <p:nvSpPr>
          <p:cNvPr id="475" name="Google Shape;475;p5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6" name="Google Shape;476;p57"/>
          <p:cNvSpPr txBox="1"/>
          <p:nvPr/>
        </p:nvSpPr>
        <p:spPr>
          <a:xfrm>
            <a:off x="6077750" y="4002175"/>
            <a:ext cx="17115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https://w.wiki/ipi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77" name="Google Shape;477;p57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78" name="Google Shape;478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7222" y="1063375"/>
            <a:ext cx="4659376" cy="36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8"/>
          <p:cNvSpPr txBox="1"/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WikiCite coordination</a:t>
            </a:r>
            <a:endParaRPr/>
          </a:p>
        </p:txBody>
      </p:sp>
      <p:sp>
        <p:nvSpPr>
          <p:cNvPr id="484" name="Google Shape;484;p5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5" name="Google Shape;485;p58"/>
          <p:cNvSpPr txBox="1"/>
          <p:nvPr/>
        </p:nvSpPr>
        <p:spPr>
          <a:xfrm>
            <a:off x="3212800" y="4456750"/>
            <a:ext cx="58929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Source: https://meta.wikimedia.org/wiki/WikiCite/administration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6" name="Google Shape;486;p58"/>
          <p:cNvSpPr txBox="1"/>
          <p:nvPr/>
        </p:nvSpPr>
        <p:spPr>
          <a:xfrm>
            <a:off x="7206450" y="1267375"/>
            <a:ext cx="1757400" cy="26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Know someone who would be a great addition to the team? Perhaps even you?</a:t>
            </a:r>
            <a:endParaRPr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Let us know!</a:t>
            </a:r>
            <a:endParaRPr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7" name="Google Shape;487;p58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88" name="Google Shape;488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650" y="1222825"/>
            <a:ext cx="6776679" cy="3233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9"/>
          <p:cNvSpPr txBox="1"/>
          <p:nvPr>
            <p:ph idx="1" type="subTitle"/>
          </p:nvPr>
        </p:nvSpPr>
        <p:spPr>
          <a:xfrm>
            <a:off x="311700" y="1371600"/>
            <a:ext cx="8520600" cy="284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Providers of open infrastructure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r>
              <a:rPr lang="en" sz="2400"/>
              <a:t>, under </a:t>
            </a:r>
            <a:r>
              <a:rPr lang="en" sz="2400" u="sng">
                <a:hlinkClick r:id="rId4"/>
              </a:rPr>
              <a:t>CC BY 4.0</a:t>
            </a:r>
            <a:endParaRPr sz="2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Wikimedia/ Wikidata/ WikiCite community</a:t>
            </a:r>
            <a:endParaRPr sz="2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Scholia team: Finn Nielsen, Egon WIllighagen, Lane Rasberry</a:t>
            </a:r>
            <a:endParaRPr sz="2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Alfred P. Sloan Foundation</a:t>
            </a:r>
            <a:endParaRPr sz="2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Organizers of WikiCite events</a:t>
            </a:r>
            <a:endParaRPr sz="2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YOU</a:t>
            </a:r>
            <a:endParaRPr sz="2400"/>
          </a:p>
        </p:txBody>
      </p:sp>
      <p:sp>
        <p:nvSpPr>
          <p:cNvPr id="494" name="Google Shape;494;p5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Lexend Deca"/>
                <a:ea typeface="Lexend Deca"/>
                <a:cs typeface="Lexend Deca"/>
                <a:sym typeface="Lexend Deca"/>
              </a:rPr>
              <a:t>Thanks!</a:t>
            </a:r>
            <a:endParaRPr/>
          </a:p>
        </p:txBody>
      </p:sp>
      <p:sp>
        <p:nvSpPr>
          <p:cNvPr id="495" name="Google Shape;495;p59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1" name="Google Shape;501;p60"/>
          <p:cNvSpPr txBox="1"/>
          <p:nvPr>
            <p:ph idx="4294967295" type="ctrTitle"/>
          </p:nvPr>
        </p:nvSpPr>
        <p:spPr>
          <a:xfrm>
            <a:off x="685800" y="1341750"/>
            <a:ext cx="7686300" cy="92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Your turn</a:t>
            </a:r>
            <a:r>
              <a:rPr lang="en" sz="7200"/>
              <a:t>!</a:t>
            </a:r>
            <a:endParaRPr sz="7200"/>
          </a:p>
        </p:txBody>
      </p:sp>
      <p:sp>
        <p:nvSpPr>
          <p:cNvPr id="502" name="Google Shape;502;p60"/>
          <p:cNvSpPr txBox="1"/>
          <p:nvPr>
            <p:ph idx="4294967295" type="subTitle"/>
          </p:nvPr>
        </p:nvSpPr>
        <p:spPr>
          <a:xfrm>
            <a:off x="685800" y="2302047"/>
            <a:ext cx="3617400" cy="149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latin typeface="Muli"/>
                <a:ea typeface="Muli"/>
                <a:cs typeface="Muli"/>
                <a:sym typeface="Muli"/>
              </a:rPr>
              <a:t>Any questions or comments?</a:t>
            </a:r>
            <a:endParaRPr b="1" sz="1800"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You can find me at: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⬡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User:Daniel Mietchen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⬡"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@EvoMRI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⬡"/>
            </a:pPr>
            <a:r>
              <a:rPr lang="en" sz="1800" u="sng">
                <a:solidFill>
                  <a:schemeClr val="hlink"/>
                </a:solidFill>
                <a:hlinkClick r:id="rId5"/>
              </a:rPr>
              <a:t>dm7gn@virginia.edu</a:t>
            </a:r>
            <a:endParaRPr sz="1800"/>
          </a:p>
        </p:txBody>
      </p:sp>
      <p:pic>
        <p:nvPicPr>
          <p:cNvPr id="503" name="Google Shape;503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24900" y="2681025"/>
            <a:ext cx="3171324" cy="188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60014" y="1914980"/>
            <a:ext cx="548700" cy="159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46909" y="581600"/>
            <a:ext cx="1279700" cy="14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60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9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10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1"/>
          <p:cNvSpPr txBox="1"/>
          <p:nvPr>
            <p:ph idx="1" type="body"/>
          </p:nvPr>
        </p:nvSpPr>
        <p:spPr>
          <a:xfrm>
            <a:off x="580550" y="3181350"/>
            <a:ext cx="7800900" cy="142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For issues requiring a deeper discussion, consider joining the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WikiCite group on Telegram</a:t>
            </a:r>
            <a:r>
              <a:rPr b="1"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12" name="Google Shape;512;p61"/>
          <p:cNvSpPr txBox="1"/>
          <p:nvPr>
            <p:ph idx="1" type="body"/>
          </p:nvPr>
        </p:nvSpPr>
        <p:spPr>
          <a:xfrm>
            <a:off x="580550" y="1504950"/>
            <a:ext cx="7800900" cy="194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Please put questions and comments into the Etherpad at</a:t>
            </a:r>
            <a:endParaRPr b="1" sz="5000"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50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https://w.wiki/</a:t>
            </a:r>
            <a:r>
              <a:rPr b="1" lang="en" sz="5000" u="sng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iGK</a:t>
            </a:r>
            <a:r>
              <a:rPr b="1" lang="en" sz="5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 b="1" sz="50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13" name="Google Shape;513;p61"/>
          <p:cNvSpPr txBox="1"/>
          <p:nvPr>
            <p:ph type="title"/>
          </p:nvPr>
        </p:nvSpPr>
        <p:spPr>
          <a:xfrm>
            <a:off x="504350" y="434575"/>
            <a:ext cx="83004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Backchanne</a:t>
            </a:r>
            <a:r>
              <a:rPr lang="en">
                <a:solidFill>
                  <a:srgbClr val="FFFFFF"/>
                </a:solidFill>
              </a:rPr>
              <a:t>ls for questions &amp; comments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14" name="Google Shape;514;p6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61"/>
          <p:cNvSpPr txBox="1"/>
          <p:nvPr/>
        </p:nvSpPr>
        <p:spPr>
          <a:xfrm>
            <a:off x="111000" y="4720875"/>
            <a:ext cx="88530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Daniel Mietchen - 26 October 2020 - DOI: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10.5281/zenodo.4121846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Q&amp;A: </a:t>
            </a:r>
            <a:r>
              <a:rPr lang="en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7"/>
              </a:rPr>
              <a:t>https://w.wiki/iGK</a:t>
            </a:r>
            <a:r>
              <a:rPr lang="en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liena template">
  <a:themeElements>
    <a:clrScheme name="Custom 347">
      <a:dk1>
        <a:srgbClr val="050060"/>
      </a:dk1>
      <a:lt1>
        <a:srgbClr val="FFFFFF"/>
      </a:lt1>
      <a:dk2>
        <a:srgbClr val="585963"/>
      </a:dk2>
      <a:lt2>
        <a:srgbClr val="F3F3F3"/>
      </a:lt2>
      <a:accent1>
        <a:srgbClr val="0A2F9E"/>
      </a:accent1>
      <a:accent2>
        <a:srgbClr val="3544FF"/>
      </a:accent2>
      <a:accent3>
        <a:srgbClr val="24D6FF"/>
      </a:accent3>
      <a:accent4>
        <a:srgbClr val="00FFFF"/>
      </a:accent4>
      <a:accent5>
        <a:srgbClr val="66BADB"/>
      </a:accent5>
      <a:accent6>
        <a:srgbClr val="24DFF5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