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408" r:id="rId2"/>
    <p:sldId id="264" r:id="rId3"/>
    <p:sldId id="286" r:id="rId4"/>
    <p:sldId id="428" r:id="rId5"/>
    <p:sldId id="430" r:id="rId6"/>
    <p:sldId id="429" r:id="rId7"/>
    <p:sldId id="416" r:id="rId8"/>
    <p:sldId id="420" r:id="rId9"/>
    <p:sldId id="417" r:id="rId10"/>
    <p:sldId id="432" r:id="rId11"/>
    <p:sldId id="431" r:id="rId12"/>
    <p:sldId id="433" r:id="rId13"/>
    <p:sldId id="434" r:id="rId14"/>
    <p:sldId id="456" r:id="rId15"/>
    <p:sldId id="418" r:id="rId16"/>
    <p:sldId id="435" r:id="rId17"/>
    <p:sldId id="440" r:id="rId18"/>
    <p:sldId id="441" r:id="rId19"/>
    <p:sldId id="442" r:id="rId20"/>
    <p:sldId id="445" r:id="rId21"/>
    <p:sldId id="444" r:id="rId22"/>
    <p:sldId id="446" r:id="rId23"/>
    <p:sldId id="419" r:id="rId24"/>
    <p:sldId id="409" r:id="rId25"/>
    <p:sldId id="411" r:id="rId26"/>
    <p:sldId id="412" r:id="rId27"/>
    <p:sldId id="423" r:id="rId28"/>
    <p:sldId id="424" r:id="rId29"/>
    <p:sldId id="288" r:id="rId30"/>
    <p:sldId id="421" r:id="rId31"/>
    <p:sldId id="422" r:id="rId32"/>
    <p:sldId id="289" r:id="rId33"/>
    <p:sldId id="425" r:id="rId34"/>
    <p:sldId id="426" r:id="rId35"/>
    <p:sldId id="414" r:id="rId36"/>
    <p:sldId id="427" r:id="rId37"/>
    <p:sldId id="290" r:id="rId38"/>
    <p:sldId id="447" r:id="rId39"/>
    <p:sldId id="415" r:id="rId40"/>
    <p:sldId id="449" r:id="rId41"/>
    <p:sldId id="451" r:id="rId42"/>
    <p:sldId id="454" r:id="rId43"/>
    <p:sldId id="455" r:id="rId44"/>
    <p:sldId id="453" r:id="rId45"/>
    <p:sldId id="450" r:id="rId4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C6D9A6EF-028E-4DF8-8390-72B5CE3B5515}">
          <p14:sldIdLst>
            <p14:sldId id="408"/>
            <p14:sldId id="264"/>
            <p14:sldId id="286"/>
            <p14:sldId id="428"/>
            <p14:sldId id="430"/>
            <p14:sldId id="429"/>
            <p14:sldId id="416"/>
            <p14:sldId id="420"/>
            <p14:sldId id="417"/>
            <p14:sldId id="432"/>
            <p14:sldId id="431"/>
            <p14:sldId id="433"/>
            <p14:sldId id="434"/>
            <p14:sldId id="456"/>
            <p14:sldId id="418"/>
            <p14:sldId id="435"/>
            <p14:sldId id="440"/>
            <p14:sldId id="441"/>
            <p14:sldId id="442"/>
            <p14:sldId id="445"/>
            <p14:sldId id="444"/>
            <p14:sldId id="446"/>
            <p14:sldId id="419"/>
            <p14:sldId id="409"/>
            <p14:sldId id="411"/>
            <p14:sldId id="412"/>
            <p14:sldId id="423"/>
            <p14:sldId id="424"/>
            <p14:sldId id="288"/>
            <p14:sldId id="421"/>
            <p14:sldId id="422"/>
            <p14:sldId id="289"/>
            <p14:sldId id="425"/>
            <p14:sldId id="426"/>
            <p14:sldId id="414"/>
            <p14:sldId id="427"/>
            <p14:sldId id="290"/>
            <p14:sldId id="447"/>
            <p14:sldId id="415"/>
            <p14:sldId id="449"/>
            <p14:sldId id="451"/>
            <p14:sldId id="454"/>
            <p14:sldId id="455"/>
            <p14:sldId id="453"/>
            <p14:sldId id="4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mieke werk" initials="Aw" lastIdx="1" clrIdx="0">
    <p:extLst>
      <p:ext uri="{19B8F6BF-5375-455C-9EA6-DF929625EA0E}">
        <p15:presenceInfo xmlns:p15="http://schemas.microsoft.com/office/powerpoint/2012/main" userId="Annemieke wer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9" autoAdjust="0"/>
    <p:restoredTop sz="93979" autoAdjust="0"/>
  </p:normalViewPr>
  <p:slideViewPr>
    <p:cSldViewPr snapToGrid="0">
      <p:cViewPr varScale="1">
        <p:scale>
          <a:sx n="80" d="100"/>
          <a:sy n="80" d="100"/>
        </p:scale>
        <p:origin x="52" y="7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FF6165-FD55-4FC5-8767-C0904492AD1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8A077B4-52DE-4706-A993-385701445562}">
      <dgm:prSet phldrT="[Tekst]"/>
      <dgm:spPr>
        <a:solidFill>
          <a:srgbClr val="FFC000"/>
        </a:solidFill>
      </dgm:spPr>
      <dgm:t>
        <a:bodyPr/>
        <a:lstStyle/>
        <a:p>
          <a:r>
            <a:rPr lang="nl-NL" dirty="0" err="1" smtClean="0"/>
            <a:t>Tables</a:t>
          </a:r>
          <a:r>
            <a:rPr lang="nl-NL" dirty="0" smtClean="0"/>
            <a:t> </a:t>
          </a:r>
          <a:r>
            <a:rPr lang="nl-NL" dirty="0" err="1" smtClean="0"/>
            <a:t>and</a:t>
          </a:r>
          <a:r>
            <a:rPr lang="nl-NL" dirty="0" smtClean="0"/>
            <a:t> LA</a:t>
          </a:r>
          <a:endParaRPr lang="nl-NL" dirty="0"/>
        </a:p>
      </dgm:t>
    </dgm:pt>
    <dgm:pt modelId="{FBEFC1E0-D5F6-4E99-BEDF-22A34DACB0E2}" type="parTrans" cxnId="{30F54203-614F-48D6-B0A3-0AB433A5130E}">
      <dgm:prSet/>
      <dgm:spPr/>
      <dgm:t>
        <a:bodyPr/>
        <a:lstStyle/>
        <a:p>
          <a:endParaRPr lang="nl-NL"/>
        </a:p>
      </dgm:t>
    </dgm:pt>
    <dgm:pt modelId="{775AD51D-FE9E-4C94-B854-3C76A2B88262}" type="sibTrans" cxnId="{30F54203-614F-48D6-B0A3-0AB433A5130E}">
      <dgm:prSet/>
      <dgm:spPr/>
      <dgm:t>
        <a:bodyPr/>
        <a:lstStyle/>
        <a:p>
          <a:endParaRPr lang="nl-NL"/>
        </a:p>
      </dgm:t>
    </dgm:pt>
    <dgm:pt modelId="{DCA79B96-1A2A-4C44-B6A7-D0FF24E5CBDF}">
      <dgm:prSet phldrT="[Tekst]"/>
      <dgm:spPr>
        <a:solidFill>
          <a:srgbClr val="00B05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Small </a:t>
          </a:r>
          <a:r>
            <a:rPr lang="nl-NL" dirty="0" err="1" smtClean="0">
              <a:solidFill>
                <a:schemeClr val="tx1"/>
              </a:solidFill>
            </a:rPr>
            <a:t>regions</a:t>
          </a:r>
          <a:endParaRPr lang="nl-NL" dirty="0">
            <a:solidFill>
              <a:schemeClr val="tx1"/>
            </a:solidFill>
          </a:endParaRPr>
        </a:p>
      </dgm:t>
    </dgm:pt>
    <dgm:pt modelId="{834216D7-C435-43E2-A211-4B64CD0C9926}" type="parTrans" cxnId="{105A6E45-02D1-40D6-AAA5-A0544B65284D}">
      <dgm:prSet/>
      <dgm:spPr/>
      <dgm:t>
        <a:bodyPr/>
        <a:lstStyle/>
        <a:p>
          <a:endParaRPr lang="nl-NL"/>
        </a:p>
      </dgm:t>
    </dgm:pt>
    <dgm:pt modelId="{8509ADD4-6CB9-44E7-9806-DD20CC1EA933}" type="sibTrans" cxnId="{105A6E45-02D1-40D6-AAA5-A0544B65284D}">
      <dgm:prSet/>
      <dgm:spPr/>
      <dgm:t>
        <a:bodyPr/>
        <a:lstStyle/>
        <a:p>
          <a:endParaRPr lang="nl-NL"/>
        </a:p>
      </dgm:t>
    </dgm:pt>
    <dgm:pt modelId="{65D6C311-5820-487A-8D60-F6C6323FF323}">
      <dgm:prSet phldrT="[Tekst]"/>
      <dgm:spPr/>
      <dgm:t>
        <a:bodyPr/>
        <a:lstStyle/>
        <a:p>
          <a:r>
            <a:rPr lang="nl-NL" dirty="0" smtClean="0"/>
            <a:t>How </a:t>
          </a:r>
          <a:r>
            <a:rPr lang="nl-NL" dirty="0" err="1" smtClean="0"/>
            <a:t>to</a:t>
          </a:r>
          <a:r>
            <a:rPr lang="nl-NL" dirty="0" smtClean="0"/>
            <a:t> </a:t>
          </a:r>
          <a:r>
            <a:rPr lang="nl-NL" dirty="0" err="1" smtClean="0"/>
            <a:t>remove</a:t>
          </a:r>
          <a:r>
            <a:rPr lang="nl-NL" dirty="0" smtClean="0"/>
            <a:t> small </a:t>
          </a:r>
          <a:r>
            <a:rPr lang="nl-NL" dirty="0" err="1" smtClean="0"/>
            <a:t>regions</a:t>
          </a:r>
          <a:r>
            <a:rPr lang="nl-NL" dirty="0" smtClean="0"/>
            <a:t> (</a:t>
          </a:r>
          <a:r>
            <a:rPr lang="nl-NL" dirty="0" err="1" smtClean="0"/>
            <a:t>noise</a:t>
          </a:r>
          <a:r>
            <a:rPr lang="nl-NL" dirty="0" smtClean="0"/>
            <a:t>).</a:t>
          </a:r>
          <a:endParaRPr lang="nl-NL" dirty="0"/>
        </a:p>
      </dgm:t>
    </dgm:pt>
    <dgm:pt modelId="{2877985D-7C10-48A2-BBBB-5DC1161730B8}" type="parTrans" cxnId="{1CEFA3F7-3EC4-42B7-90C0-2AAC3ACB25DE}">
      <dgm:prSet/>
      <dgm:spPr/>
      <dgm:t>
        <a:bodyPr/>
        <a:lstStyle/>
        <a:p>
          <a:endParaRPr lang="nl-NL"/>
        </a:p>
      </dgm:t>
    </dgm:pt>
    <dgm:pt modelId="{7AD8017D-55EF-4CC6-B917-F957AA77F027}" type="sibTrans" cxnId="{1CEFA3F7-3EC4-42B7-90C0-2AAC3ACB25DE}">
      <dgm:prSet/>
      <dgm:spPr/>
      <dgm:t>
        <a:bodyPr/>
        <a:lstStyle/>
        <a:p>
          <a:endParaRPr lang="nl-NL"/>
        </a:p>
      </dgm:t>
    </dgm:pt>
    <dgm:pt modelId="{21BD7783-80E3-473B-8199-36AB030BD575}">
      <dgm:prSet phldrT="[Tekst]"/>
      <dgm:spPr>
        <a:solidFill>
          <a:srgbClr val="0070C0"/>
        </a:solidFill>
      </dgm:spPr>
      <dgm:t>
        <a:bodyPr/>
        <a:lstStyle/>
        <a:p>
          <a:r>
            <a:rPr lang="nl-NL" dirty="0" smtClean="0"/>
            <a:t>Sample sets</a:t>
          </a:r>
          <a:endParaRPr lang="nl-NL" dirty="0"/>
        </a:p>
      </dgm:t>
    </dgm:pt>
    <dgm:pt modelId="{CFE607B2-43AA-4CF4-8BED-2CD6F2A0E4E0}" type="parTrans" cxnId="{39D32DA5-E22F-4577-96E1-0A6768E94C0D}">
      <dgm:prSet/>
      <dgm:spPr/>
      <dgm:t>
        <a:bodyPr/>
        <a:lstStyle/>
        <a:p>
          <a:endParaRPr lang="nl-NL"/>
        </a:p>
      </dgm:t>
    </dgm:pt>
    <dgm:pt modelId="{5483F3DB-6D3A-4CAE-9B61-D93A7AD1DE64}" type="sibTrans" cxnId="{39D32DA5-E22F-4577-96E1-0A6768E94C0D}">
      <dgm:prSet/>
      <dgm:spPr/>
      <dgm:t>
        <a:bodyPr/>
        <a:lstStyle/>
        <a:p>
          <a:endParaRPr lang="nl-NL"/>
        </a:p>
      </dgm:t>
    </dgm:pt>
    <dgm:pt modelId="{FF78F07B-CCF7-4017-9053-C37CF9E24663}">
      <dgm:prSet phldrT="[Tekst]"/>
      <dgm:spPr>
        <a:solidFill>
          <a:srgbClr val="FF0000"/>
        </a:solidFill>
      </dgm:spPr>
      <dgm:t>
        <a:bodyPr/>
        <a:lstStyle/>
        <a:p>
          <a:r>
            <a:rPr lang="nl-NL" dirty="0" err="1" smtClean="0"/>
            <a:t>Pylaia</a:t>
          </a:r>
          <a:endParaRPr lang="nl-NL" dirty="0"/>
        </a:p>
      </dgm:t>
    </dgm:pt>
    <dgm:pt modelId="{3A6B6DA5-14AE-4B6E-9CD3-2F7DCE9F0112}" type="parTrans" cxnId="{1DA0D55A-4FA4-4573-8579-749156F84FCE}">
      <dgm:prSet/>
      <dgm:spPr/>
      <dgm:t>
        <a:bodyPr/>
        <a:lstStyle/>
        <a:p>
          <a:endParaRPr lang="nl-NL"/>
        </a:p>
      </dgm:t>
    </dgm:pt>
    <dgm:pt modelId="{7717366B-23AB-46FA-BC54-7EB458FA9FB1}" type="sibTrans" cxnId="{1DA0D55A-4FA4-4573-8579-749156F84FCE}">
      <dgm:prSet/>
      <dgm:spPr/>
      <dgm:t>
        <a:bodyPr/>
        <a:lstStyle/>
        <a:p>
          <a:endParaRPr lang="nl-NL"/>
        </a:p>
      </dgm:t>
    </dgm:pt>
    <dgm:pt modelId="{E3DFC97C-F996-4808-A2F6-7BD8CEA0BA89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err="1" smtClean="0"/>
            <a:t>Other</a:t>
          </a:r>
          <a:r>
            <a:rPr lang="nl-NL" dirty="0" smtClean="0"/>
            <a:t> updates	</a:t>
          </a:r>
          <a:endParaRPr lang="nl-NL" dirty="0"/>
        </a:p>
      </dgm:t>
    </dgm:pt>
    <dgm:pt modelId="{C8A80B86-5FF1-4197-8595-939D22D6CCF6}" type="parTrans" cxnId="{DFFB8CFA-8419-4BC4-AF79-B8742777D5B5}">
      <dgm:prSet/>
      <dgm:spPr/>
      <dgm:t>
        <a:bodyPr/>
        <a:lstStyle/>
        <a:p>
          <a:endParaRPr lang="nl-NL"/>
        </a:p>
      </dgm:t>
    </dgm:pt>
    <dgm:pt modelId="{772F9E09-BF77-4D2F-865E-CE5C26943231}" type="sibTrans" cxnId="{DFFB8CFA-8419-4BC4-AF79-B8742777D5B5}">
      <dgm:prSet/>
      <dgm:spPr/>
      <dgm:t>
        <a:bodyPr/>
        <a:lstStyle/>
        <a:p>
          <a:endParaRPr lang="nl-NL"/>
        </a:p>
      </dgm:t>
    </dgm:pt>
    <dgm:pt modelId="{D30EFC72-903B-47FD-8ECC-72D463AA760D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Small update on P2PaLA</a:t>
          </a:r>
          <a:endParaRPr lang="nl-NL" dirty="0">
            <a:solidFill>
              <a:schemeClr val="tx1"/>
            </a:solidFill>
          </a:endParaRPr>
        </a:p>
      </dgm:t>
    </dgm:pt>
    <dgm:pt modelId="{2A68643D-16EB-4256-8DD1-A952FB96FA06}" type="parTrans" cxnId="{9D5EEF19-EE53-434C-9AED-F768FE6F9723}">
      <dgm:prSet/>
      <dgm:spPr/>
      <dgm:t>
        <a:bodyPr/>
        <a:lstStyle/>
        <a:p>
          <a:endParaRPr lang="nl-NL"/>
        </a:p>
      </dgm:t>
    </dgm:pt>
    <dgm:pt modelId="{E970ECD3-2345-4799-944E-4D3271906398}" type="sibTrans" cxnId="{9D5EEF19-EE53-434C-9AED-F768FE6F9723}">
      <dgm:prSet/>
      <dgm:spPr/>
      <dgm:t>
        <a:bodyPr/>
        <a:lstStyle/>
        <a:p>
          <a:endParaRPr lang="nl-NL"/>
        </a:p>
      </dgm:t>
    </dgm:pt>
    <dgm:pt modelId="{1D654564-E2DB-40B8-9795-9640D370BFFF}">
      <dgm:prSet phldrT="[Tekst]"/>
      <dgm:spPr>
        <a:solidFill>
          <a:srgbClr val="FF0000"/>
        </a:solidFill>
      </dgm:spPr>
      <dgm:t>
        <a:bodyPr/>
        <a:lstStyle/>
        <a:p>
          <a:r>
            <a:rPr lang="nl-NL" dirty="0" err="1" smtClean="0"/>
            <a:t>What</a:t>
          </a:r>
          <a:r>
            <a:rPr lang="nl-NL" dirty="0" smtClean="0"/>
            <a:t> is </a:t>
          </a:r>
          <a:r>
            <a:rPr lang="nl-NL" dirty="0" err="1" smtClean="0"/>
            <a:t>Pylaia</a:t>
          </a:r>
          <a:r>
            <a:rPr lang="nl-NL" dirty="0" smtClean="0"/>
            <a:t> </a:t>
          </a:r>
          <a:r>
            <a:rPr lang="nl-NL" dirty="0" err="1" smtClean="0"/>
            <a:t>and</a:t>
          </a:r>
          <a:r>
            <a:rPr lang="nl-NL" dirty="0" smtClean="0"/>
            <a:t> does </a:t>
          </a:r>
          <a:r>
            <a:rPr lang="nl-NL" dirty="0" err="1" smtClean="0"/>
            <a:t>it</a:t>
          </a:r>
          <a:r>
            <a:rPr lang="nl-NL" dirty="0" smtClean="0"/>
            <a:t> </a:t>
          </a:r>
          <a:r>
            <a:rPr lang="nl-NL" dirty="0" err="1" smtClean="0"/>
            <a:t>differ</a:t>
          </a:r>
          <a:r>
            <a:rPr lang="nl-NL" dirty="0" smtClean="0"/>
            <a:t> </a:t>
          </a:r>
          <a:r>
            <a:rPr lang="nl-NL" dirty="0" err="1" smtClean="0"/>
            <a:t>from</a:t>
          </a:r>
          <a:r>
            <a:rPr lang="nl-NL" dirty="0" smtClean="0"/>
            <a:t> HTR(+).</a:t>
          </a:r>
          <a:endParaRPr lang="nl-NL" dirty="0"/>
        </a:p>
      </dgm:t>
    </dgm:pt>
    <dgm:pt modelId="{DC176963-ADBC-4AAC-8848-82260754586F}" type="parTrans" cxnId="{94AF36D7-65D8-4C29-9A98-F576FDFDDEA1}">
      <dgm:prSet/>
      <dgm:spPr/>
      <dgm:t>
        <a:bodyPr/>
        <a:lstStyle/>
        <a:p>
          <a:endParaRPr lang="nl-NL"/>
        </a:p>
      </dgm:t>
    </dgm:pt>
    <dgm:pt modelId="{43FE4783-9195-443E-8DF4-2B5BA858C158}" type="sibTrans" cxnId="{94AF36D7-65D8-4C29-9A98-F576FDFDDEA1}">
      <dgm:prSet/>
      <dgm:spPr/>
      <dgm:t>
        <a:bodyPr/>
        <a:lstStyle/>
        <a:p>
          <a:endParaRPr lang="nl-NL"/>
        </a:p>
      </dgm:t>
    </dgm:pt>
    <dgm:pt modelId="{9DB4E274-261D-48B4-BC89-5EC5719DFE13}">
      <dgm:prSet phldrT="[Tekst]"/>
      <dgm:spPr>
        <a:solidFill>
          <a:srgbClr val="FFC000"/>
        </a:solidFill>
      </dgm:spPr>
      <dgm:t>
        <a:bodyPr/>
        <a:lstStyle/>
        <a:p>
          <a:r>
            <a:rPr lang="nl-NL" dirty="0" err="1" smtClean="0"/>
            <a:t>Developments</a:t>
          </a:r>
          <a:r>
            <a:rPr lang="nl-NL" dirty="0" smtClean="0"/>
            <a:t> in </a:t>
          </a:r>
          <a:r>
            <a:rPr lang="nl-NL" dirty="0" err="1" smtClean="0"/>
            <a:t>the</a:t>
          </a:r>
          <a:r>
            <a:rPr lang="nl-NL" dirty="0" smtClean="0"/>
            <a:t> field of </a:t>
          </a:r>
          <a:r>
            <a:rPr lang="nl-NL" dirty="0" err="1" smtClean="0"/>
            <a:t>tables</a:t>
          </a:r>
          <a:r>
            <a:rPr lang="nl-NL" dirty="0" smtClean="0"/>
            <a:t>/ </a:t>
          </a:r>
          <a:r>
            <a:rPr lang="nl-NL" dirty="0" err="1" smtClean="0"/>
            <a:t>how</a:t>
          </a:r>
          <a:r>
            <a:rPr lang="nl-NL" dirty="0" smtClean="0"/>
            <a:t> </a:t>
          </a:r>
          <a:r>
            <a:rPr lang="nl-NL" dirty="0" err="1" smtClean="0"/>
            <a:t>to</a:t>
          </a:r>
          <a:r>
            <a:rPr lang="nl-NL" dirty="0" smtClean="0"/>
            <a:t> </a:t>
          </a:r>
          <a:r>
            <a:rPr lang="nl-NL" dirty="0" err="1" smtClean="0"/>
            <a:t>add</a:t>
          </a:r>
          <a:r>
            <a:rPr lang="nl-NL" dirty="0" smtClean="0"/>
            <a:t> </a:t>
          </a:r>
          <a:r>
            <a:rPr lang="nl-NL" dirty="0" err="1" smtClean="0"/>
            <a:t>seperation</a:t>
          </a:r>
          <a:r>
            <a:rPr lang="nl-NL" dirty="0" smtClean="0"/>
            <a:t> </a:t>
          </a:r>
          <a:r>
            <a:rPr lang="nl-NL" dirty="0" err="1" smtClean="0"/>
            <a:t>lines</a:t>
          </a:r>
          <a:r>
            <a:rPr lang="nl-NL" dirty="0" smtClean="0"/>
            <a:t> in </a:t>
          </a:r>
          <a:r>
            <a:rPr lang="nl-NL" dirty="0" err="1" smtClean="0"/>
            <a:t>your</a:t>
          </a:r>
          <a:r>
            <a:rPr lang="nl-NL" dirty="0" smtClean="0"/>
            <a:t> LA.</a:t>
          </a:r>
          <a:endParaRPr lang="nl-NL" dirty="0"/>
        </a:p>
      </dgm:t>
    </dgm:pt>
    <dgm:pt modelId="{EFE5048B-C799-4FF2-96AA-B585442DB1EB}" type="parTrans" cxnId="{D4A4010B-15E5-4FD3-BA9F-994459AF590E}">
      <dgm:prSet/>
      <dgm:spPr/>
      <dgm:t>
        <a:bodyPr/>
        <a:lstStyle/>
        <a:p>
          <a:endParaRPr lang="nl-NL"/>
        </a:p>
      </dgm:t>
    </dgm:pt>
    <dgm:pt modelId="{8DBE1909-7636-4734-B220-CFF34BE25154}" type="sibTrans" cxnId="{D4A4010B-15E5-4FD3-BA9F-994459AF590E}">
      <dgm:prSet/>
      <dgm:spPr/>
      <dgm:t>
        <a:bodyPr/>
        <a:lstStyle/>
        <a:p>
          <a:endParaRPr lang="nl-NL"/>
        </a:p>
      </dgm:t>
    </dgm:pt>
    <dgm:pt modelId="{DE292916-7AC4-415E-84FE-B54AD9E2B11F}">
      <dgm:prSet phldrT="[Tekst]"/>
      <dgm:spPr>
        <a:solidFill>
          <a:srgbClr val="00B050"/>
        </a:solidFill>
      </dgm:spPr>
      <dgm:t>
        <a:bodyPr/>
        <a:lstStyle/>
        <a:p>
          <a:endParaRPr lang="nl-NL" dirty="0">
            <a:solidFill>
              <a:schemeClr val="tx1"/>
            </a:solidFill>
          </a:endParaRPr>
        </a:p>
      </dgm:t>
    </dgm:pt>
    <dgm:pt modelId="{38EEAB77-9539-4C51-A23C-7494415FFC1C}" type="parTrans" cxnId="{02266648-377A-4445-A8BF-AA2D230BD784}">
      <dgm:prSet/>
      <dgm:spPr/>
      <dgm:t>
        <a:bodyPr/>
        <a:lstStyle/>
        <a:p>
          <a:endParaRPr lang="nl-NL"/>
        </a:p>
      </dgm:t>
    </dgm:pt>
    <dgm:pt modelId="{FAE21EC4-1A2C-4CE5-A33E-E65A2548FED6}" type="sibTrans" cxnId="{02266648-377A-4445-A8BF-AA2D230BD784}">
      <dgm:prSet/>
      <dgm:spPr/>
      <dgm:t>
        <a:bodyPr/>
        <a:lstStyle/>
        <a:p>
          <a:endParaRPr lang="nl-NL"/>
        </a:p>
      </dgm:t>
    </dgm:pt>
    <dgm:pt modelId="{F006AA32-F13E-4CB9-9BE7-C7FAF3B1B404}">
      <dgm:prSet phldrT="[Tekst]"/>
      <dgm:spPr>
        <a:solidFill>
          <a:srgbClr val="0070C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How </a:t>
          </a:r>
          <a:r>
            <a:rPr lang="nl-NL" dirty="0" err="1" smtClean="0">
              <a:solidFill>
                <a:schemeClr val="tx1"/>
              </a:solidFill>
            </a:rPr>
            <a:t>to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create</a:t>
          </a:r>
          <a:r>
            <a:rPr lang="nl-NL" dirty="0" smtClean="0">
              <a:solidFill>
                <a:schemeClr val="tx1"/>
              </a:solidFill>
            </a:rPr>
            <a:t> a sample set (</a:t>
          </a:r>
          <a:r>
            <a:rPr lang="nl-NL" dirty="0" err="1" smtClean="0">
              <a:solidFill>
                <a:schemeClr val="tx1"/>
              </a:solidFill>
            </a:rPr>
            <a:t>to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function</a:t>
          </a:r>
          <a:r>
            <a:rPr lang="nl-NL" dirty="0" smtClean="0">
              <a:solidFill>
                <a:schemeClr val="tx1"/>
              </a:solidFill>
            </a:rPr>
            <a:t> as a </a:t>
          </a:r>
          <a:r>
            <a:rPr lang="nl-NL" dirty="0" err="1" smtClean="0">
              <a:solidFill>
                <a:schemeClr val="tx1"/>
              </a:solidFill>
            </a:rPr>
            <a:t>sturdy</a:t>
          </a:r>
          <a:r>
            <a:rPr lang="nl-NL" dirty="0" smtClean="0">
              <a:solidFill>
                <a:schemeClr val="tx1"/>
              </a:solidFill>
            </a:rPr>
            <a:t> basis </a:t>
          </a:r>
          <a:r>
            <a:rPr lang="nl-NL" dirty="0" err="1" smtClean="0">
              <a:solidFill>
                <a:schemeClr val="tx1"/>
              </a:solidFill>
            </a:rPr>
            <a:t>for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your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models</a:t>
          </a:r>
          <a:r>
            <a:rPr lang="nl-NL" dirty="0" smtClean="0">
              <a:solidFill>
                <a:schemeClr val="tx1"/>
              </a:solidFill>
            </a:rPr>
            <a:t>).</a:t>
          </a:r>
          <a:endParaRPr lang="nl-NL" dirty="0">
            <a:solidFill>
              <a:schemeClr val="tx1"/>
            </a:solidFill>
          </a:endParaRPr>
        </a:p>
      </dgm:t>
    </dgm:pt>
    <dgm:pt modelId="{AAD92171-B57F-4685-83DF-E47994E95572}" type="parTrans" cxnId="{54F74BE0-2CB2-4004-ABC6-14C45A46D971}">
      <dgm:prSet/>
      <dgm:spPr/>
      <dgm:t>
        <a:bodyPr/>
        <a:lstStyle/>
        <a:p>
          <a:endParaRPr lang="nl-NL"/>
        </a:p>
      </dgm:t>
    </dgm:pt>
    <dgm:pt modelId="{321036D6-30B3-418C-AAF3-44F3983F5F35}" type="sibTrans" cxnId="{54F74BE0-2CB2-4004-ABC6-14C45A46D971}">
      <dgm:prSet/>
      <dgm:spPr/>
      <dgm:t>
        <a:bodyPr/>
        <a:lstStyle/>
        <a:p>
          <a:endParaRPr lang="nl-NL"/>
        </a:p>
      </dgm:t>
    </dgm:pt>
    <dgm:pt modelId="{7FCDA4F5-F7B8-4A0F-B871-12F805B3CEE2}">
      <dgm:prSet phldrT="[Tekst]"/>
      <dgm:spPr>
        <a:solidFill>
          <a:srgbClr val="FF0000"/>
        </a:solidFill>
      </dgm:spPr>
      <dgm:t>
        <a:bodyPr/>
        <a:lstStyle/>
        <a:p>
          <a:endParaRPr lang="nl-NL" dirty="0"/>
        </a:p>
      </dgm:t>
    </dgm:pt>
    <dgm:pt modelId="{E869D680-1BF4-4788-BF00-19BF80E1C6CF}" type="parTrans" cxnId="{AE3C34AE-30EF-4606-9A57-AD9AAF68EB8C}">
      <dgm:prSet/>
      <dgm:spPr/>
      <dgm:t>
        <a:bodyPr/>
        <a:lstStyle/>
        <a:p>
          <a:endParaRPr lang="nl-NL"/>
        </a:p>
      </dgm:t>
    </dgm:pt>
    <dgm:pt modelId="{42860768-7DAF-4324-AFFF-9C8D6F2686CE}" type="sibTrans" cxnId="{AE3C34AE-30EF-4606-9A57-AD9AAF68EB8C}">
      <dgm:prSet/>
      <dgm:spPr/>
      <dgm:t>
        <a:bodyPr/>
        <a:lstStyle/>
        <a:p>
          <a:endParaRPr lang="nl-NL"/>
        </a:p>
      </dgm:t>
    </dgm:pt>
    <dgm:pt modelId="{C5B7EFE4-47AE-4139-9C4E-9DFD8949A8A5}">
      <dgm:prSet phldrT="[Tekst]"/>
      <dgm:spPr>
        <a:solidFill>
          <a:srgbClr val="FF0000"/>
        </a:solidFill>
      </dgm:spPr>
      <dgm:t>
        <a:bodyPr/>
        <a:lstStyle/>
        <a:p>
          <a:r>
            <a:rPr lang="nl-NL" dirty="0" smtClean="0"/>
            <a:t>How </a:t>
          </a:r>
          <a:r>
            <a:rPr lang="nl-NL" dirty="0" err="1" smtClean="0"/>
            <a:t>to</a:t>
          </a:r>
          <a:r>
            <a:rPr lang="nl-NL" dirty="0" smtClean="0"/>
            <a:t> </a:t>
          </a:r>
          <a:r>
            <a:rPr lang="nl-NL" dirty="0" err="1" smtClean="0"/>
            <a:t>use</a:t>
          </a:r>
          <a:r>
            <a:rPr lang="nl-NL" dirty="0" smtClean="0"/>
            <a:t> it.</a:t>
          </a:r>
          <a:endParaRPr lang="nl-NL" dirty="0"/>
        </a:p>
      </dgm:t>
    </dgm:pt>
    <dgm:pt modelId="{4DE1B5CE-DC28-42CF-8FFB-9D88303FE3F4}" type="parTrans" cxnId="{674F5DE0-6CC8-46CE-99F2-F6C3987B777D}">
      <dgm:prSet/>
      <dgm:spPr/>
    </dgm:pt>
    <dgm:pt modelId="{F728F27D-0C86-4FEA-B095-07333FBD9BEE}" type="sibTrans" cxnId="{674F5DE0-6CC8-46CE-99F2-F6C3987B777D}">
      <dgm:prSet/>
      <dgm:spPr/>
    </dgm:pt>
    <dgm:pt modelId="{7DA5742E-F535-4CF8-96D4-3819EADC617E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Read </a:t>
          </a:r>
          <a:r>
            <a:rPr lang="nl-NL" dirty="0" err="1" smtClean="0">
              <a:solidFill>
                <a:schemeClr val="tx1"/>
              </a:solidFill>
            </a:rPr>
            <a:t>and</a:t>
          </a:r>
          <a:r>
            <a:rPr lang="nl-NL" dirty="0" smtClean="0">
              <a:solidFill>
                <a:schemeClr val="tx1"/>
              </a:solidFill>
            </a:rPr>
            <a:t> Search</a:t>
          </a:r>
          <a:endParaRPr lang="nl-NL" dirty="0">
            <a:solidFill>
              <a:schemeClr val="tx1"/>
            </a:solidFill>
          </a:endParaRPr>
        </a:p>
      </dgm:t>
    </dgm:pt>
    <dgm:pt modelId="{04085875-9AD8-4F21-9BE7-F18833E62CDE}" type="parTrans" cxnId="{9434AAB5-956C-47DC-A88A-E5A9DBA4C916}">
      <dgm:prSet/>
      <dgm:spPr/>
    </dgm:pt>
    <dgm:pt modelId="{884A61A1-946C-4216-A391-CFCE9329FC05}" type="sibTrans" cxnId="{9434AAB5-956C-47DC-A88A-E5A9DBA4C916}">
      <dgm:prSet/>
      <dgm:spPr/>
    </dgm:pt>
    <dgm:pt modelId="{3BDB0E6D-4836-448D-BD0D-8E0764190D54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err="1" smtClean="0">
              <a:solidFill>
                <a:schemeClr val="tx1"/>
              </a:solidFill>
            </a:rPr>
            <a:t>Webversion</a:t>
          </a:r>
          <a:endParaRPr lang="nl-NL" dirty="0">
            <a:solidFill>
              <a:schemeClr val="tx1"/>
            </a:solidFill>
          </a:endParaRPr>
        </a:p>
      </dgm:t>
    </dgm:pt>
    <dgm:pt modelId="{AEC8ABF9-E9CB-4EFA-A0B0-5B8C47ABF0B4}" type="parTrans" cxnId="{5FB65086-EB6C-488F-B0E4-FC3FC33E48AE}">
      <dgm:prSet/>
      <dgm:spPr/>
    </dgm:pt>
    <dgm:pt modelId="{C41D4C14-C4E8-4E71-AE33-8065E6902410}" type="sibTrans" cxnId="{5FB65086-EB6C-488F-B0E4-FC3FC33E48AE}">
      <dgm:prSet/>
      <dgm:spPr/>
    </dgm:pt>
    <dgm:pt modelId="{89AA9378-0996-449D-BFE8-F651E74FA474}">
      <dgm:prSet phldrT="[Tekst]"/>
      <dgm:spPr>
        <a:solidFill>
          <a:srgbClr val="7030A0"/>
        </a:solidFill>
      </dgm:spPr>
      <dgm:t>
        <a:bodyPr/>
        <a:lstStyle/>
        <a:p>
          <a:r>
            <a:rPr lang="nl-NL" dirty="0" err="1" smtClean="0">
              <a:solidFill>
                <a:schemeClr val="tx1"/>
              </a:solidFill>
            </a:rPr>
            <a:t>masking</a:t>
          </a:r>
          <a:r>
            <a:rPr lang="nl-NL" dirty="0" smtClean="0">
              <a:solidFill>
                <a:schemeClr val="tx1"/>
              </a:solidFill>
            </a:rPr>
            <a:t> </a:t>
          </a:r>
          <a:r>
            <a:rPr lang="nl-NL" dirty="0" err="1" smtClean="0">
              <a:solidFill>
                <a:schemeClr val="tx1"/>
              </a:solidFill>
            </a:rPr>
            <a:t>text</a:t>
          </a:r>
          <a:endParaRPr lang="nl-NL" dirty="0">
            <a:solidFill>
              <a:schemeClr val="tx1"/>
            </a:solidFill>
          </a:endParaRPr>
        </a:p>
      </dgm:t>
    </dgm:pt>
    <dgm:pt modelId="{1782F548-768D-43B6-95C2-F418958098BD}" type="parTrans" cxnId="{053E06FD-043D-4657-A2B5-22221195DDDC}">
      <dgm:prSet/>
      <dgm:spPr/>
    </dgm:pt>
    <dgm:pt modelId="{B3D3EB67-E6D8-4997-822B-781948438D60}" type="sibTrans" cxnId="{053E06FD-043D-4657-A2B5-22221195DDDC}">
      <dgm:prSet/>
      <dgm:spPr/>
    </dgm:pt>
    <dgm:pt modelId="{8A3B6A0F-AA8C-4E21-B7AA-6634B18D6EB6}" type="pres">
      <dgm:prSet presAssocID="{7DFF6165-FD55-4FC5-8767-C0904492AD1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8C86A312-EF78-4399-93FF-1A7B627FA6A6}" type="pres">
      <dgm:prSet presAssocID="{FF78F07B-CCF7-4017-9053-C37CF9E24663}" presName="composite" presStyleCnt="0"/>
      <dgm:spPr/>
    </dgm:pt>
    <dgm:pt modelId="{C363418D-2819-4F55-8746-816674F5AA22}" type="pres">
      <dgm:prSet presAssocID="{FF78F07B-CCF7-4017-9053-C37CF9E24663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7D5EC7A-4442-48CA-A697-8D68A87EA44D}" type="pres">
      <dgm:prSet presAssocID="{FF78F07B-CCF7-4017-9053-C37CF9E24663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64C161C-55F8-45FC-814A-C6BF51E30C83}" type="pres">
      <dgm:prSet presAssocID="{7717366B-23AB-46FA-BC54-7EB458FA9FB1}" presName="sp" presStyleCnt="0"/>
      <dgm:spPr/>
    </dgm:pt>
    <dgm:pt modelId="{7D33F0D6-C8BD-4959-B3DD-BFA71811358B}" type="pres">
      <dgm:prSet presAssocID="{58A077B4-52DE-4706-A993-385701445562}" presName="composite" presStyleCnt="0"/>
      <dgm:spPr/>
    </dgm:pt>
    <dgm:pt modelId="{F7EA3EDF-5B99-4A26-A8B3-CB7722DEACD4}" type="pres">
      <dgm:prSet presAssocID="{58A077B4-52DE-4706-A993-385701445562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3239ABF-A76F-4D75-9D0B-EAD25C591A61}" type="pres">
      <dgm:prSet presAssocID="{58A077B4-52DE-4706-A993-385701445562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EDD3E16-7DB7-4A84-8B18-C001A67EFF60}" type="pres">
      <dgm:prSet presAssocID="{775AD51D-FE9E-4C94-B854-3C76A2B88262}" presName="sp" presStyleCnt="0"/>
      <dgm:spPr/>
    </dgm:pt>
    <dgm:pt modelId="{72300D16-3ABA-4801-910F-BB99E48662B1}" type="pres">
      <dgm:prSet presAssocID="{DCA79B96-1A2A-4C44-B6A7-D0FF24E5CBDF}" presName="composite" presStyleCnt="0"/>
      <dgm:spPr/>
    </dgm:pt>
    <dgm:pt modelId="{843D411E-C37C-400F-8C5C-69651DB66A30}" type="pres">
      <dgm:prSet presAssocID="{DCA79B96-1A2A-4C44-B6A7-D0FF24E5CBD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9166BB0-DF2F-48A7-B2DB-9288338994E4}" type="pres">
      <dgm:prSet presAssocID="{DCA79B96-1A2A-4C44-B6A7-D0FF24E5CBD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1F6C937-007D-4D02-AFE7-9023BD6CABEC}" type="pres">
      <dgm:prSet presAssocID="{8509ADD4-6CB9-44E7-9806-DD20CC1EA933}" presName="sp" presStyleCnt="0"/>
      <dgm:spPr/>
    </dgm:pt>
    <dgm:pt modelId="{B781D9E6-7B4D-486C-A0D4-2BC7036F9198}" type="pres">
      <dgm:prSet presAssocID="{21BD7783-80E3-473B-8199-36AB030BD575}" presName="composite" presStyleCnt="0"/>
      <dgm:spPr/>
    </dgm:pt>
    <dgm:pt modelId="{333113DF-9AD1-466A-AC65-C71A629D88A6}" type="pres">
      <dgm:prSet presAssocID="{21BD7783-80E3-473B-8199-36AB030BD57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017513A-B356-4F6E-85B9-C10EA3287978}" type="pres">
      <dgm:prSet presAssocID="{21BD7783-80E3-473B-8199-36AB030BD575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3B4F43B-4BBA-41C3-9BCF-08A0789ACC86}" type="pres">
      <dgm:prSet presAssocID="{5483F3DB-6D3A-4CAE-9B61-D93A7AD1DE64}" presName="sp" presStyleCnt="0"/>
      <dgm:spPr/>
    </dgm:pt>
    <dgm:pt modelId="{686EF80B-9EA4-4453-8903-933B0E1056FB}" type="pres">
      <dgm:prSet presAssocID="{E3DFC97C-F996-4808-A2F6-7BD8CEA0BA89}" presName="composite" presStyleCnt="0"/>
      <dgm:spPr/>
    </dgm:pt>
    <dgm:pt modelId="{1D300A3A-FE20-43E4-9DDB-B6883C4F488E}" type="pres">
      <dgm:prSet presAssocID="{E3DFC97C-F996-4808-A2F6-7BD8CEA0BA8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55F8486-91A4-4D52-AA66-BBC6D89CA675}" type="pres">
      <dgm:prSet presAssocID="{E3DFC97C-F996-4808-A2F6-7BD8CEA0BA89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45E7E87-7D84-47FC-B9F1-C2B7B715EA7E}" type="presOf" srcId="{3BDB0E6D-4836-448D-BD0D-8E0764190D54}" destId="{355F8486-91A4-4D52-AA66-BBC6D89CA675}" srcOrd="0" destOrd="2" presId="urn:microsoft.com/office/officeart/2005/8/layout/chevron2"/>
    <dgm:cxn modelId="{02266648-377A-4445-A8BF-AA2D230BD784}" srcId="{DCA79B96-1A2A-4C44-B6A7-D0FF24E5CBDF}" destId="{DE292916-7AC4-415E-84FE-B54AD9E2B11F}" srcOrd="0" destOrd="0" parTransId="{38EEAB77-9539-4C51-A23C-7494415FFC1C}" sibTransId="{FAE21EC4-1A2C-4CE5-A33E-E65A2548FED6}"/>
    <dgm:cxn modelId="{94AF36D7-65D8-4C29-9A98-F576FDFDDEA1}" srcId="{FF78F07B-CCF7-4017-9053-C37CF9E24663}" destId="{1D654564-E2DB-40B8-9795-9640D370BFFF}" srcOrd="1" destOrd="0" parTransId="{DC176963-ADBC-4AAC-8848-82260754586F}" sibTransId="{43FE4783-9195-443E-8DF4-2B5BA858C158}"/>
    <dgm:cxn modelId="{39D32DA5-E22F-4577-96E1-0A6768E94C0D}" srcId="{7DFF6165-FD55-4FC5-8767-C0904492AD14}" destId="{21BD7783-80E3-473B-8199-36AB030BD575}" srcOrd="3" destOrd="0" parTransId="{CFE607B2-43AA-4CF4-8BED-2CD6F2A0E4E0}" sibTransId="{5483F3DB-6D3A-4CAE-9B61-D93A7AD1DE64}"/>
    <dgm:cxn modelId="{DAC3C2E7-4284-4260-8F94-213CBCEF3DB7}" type="presOf" srcId="{C5B7EFE4-47AE-4139-9C4E-9DFD8949A8A5}" destId="{87D5EC7A-4442-48CA-A697-8D68A87EA44D}" srcOrd="0" destOrd="2" presId="urn:microsoft.com/office/officeart/2005/8/layout/chevron2"/>
    <dgm:cxn modelId="{DFFB8CFA-8419-4BC4-AF79-B8742777D5B5}" srcId="{7DFF6165-FD55-4FC5-8767-C0904492AD14}" destId="{E3DFC97C-F996-4808-A2F6-7BD8CEA0BA89}" srcOrd="4" destOrd="0" parTransId="{C8A80B86-5FF1-4197-8595-939D22D6CCF6}" sibTransId="{772F9E09-BF77-4D2F-865E-CE5C26943231}"/>
    <dgm:cxn modelId="{07CA0EA7-9705-4281-BAE9-20C6F6911D7C}" type="presOf" srcId="{21BD7783-80E3-473B-8199-36AB030BD575}" destId="{333113DF-9AD1-466A-AC65-C71A629D88A6}" srcOrd="0" destOrd="0" presId="urn:microsoft.com/office/officeart/2005/8/layout/chevron2"/>
    <dgm:cxn modelId="{FD764194-67C0-47BA-999E-1B0ADBA64B6F}" type="presOf" srcId="{D30EFC72-903B-47FD-8ECC-72D463AA760D}" destId="{355F8486-91A4-4D52-AA66-BBC6D89CA675}" srcOrd="0" destOrd="0" presId="urn:microsoft.com/office/officeart/2005/8/layout/chevron2"/>
    <dgm:cxn modelId="{AC9005FC-E3AA-4FAD-A54C-0E06D62EA940}" type="presOf" srcId="{65D6C311-5820-487A-8D60-F6C6323FF323}" destId="{59166BB0-DF2F-48A7-B2DB-9288338994E4}" srcOrd="0" destOrd="1" presId="urn:microsoft.com/office/officeart/2005/8/layout/chevron2"/>
    <dgm:cxn modelId="{1CEFA3F7-3EC4-42B7-90C0-2AAC3ACB25DE}" srcId="{DCA79B96-1A2A-4C44-B6A7-D0FF24E5CBDF}" destId="{65D6C311-5820-487A-8D60-F6C6323FF323}" srcOrd="1" destOrd="0" parTransId="{2877985D-7C10-48A2-BBBB-5DC1161730B8}" sibTransId="{7AD8017D-55EF-4CC6-B917-F957AA77F027}"/>
    <dgm:cxn modelId="{A452C217-2D2B-4442-B759-6B17D045E1F3}" type="presOf" srcId="{FF78F07B-CCF7-4017-9053-C37CF9E24663}" destId="{C363418D-2819-4F55-8746-816674F5AA22}" srcOrd="0" destOrd="0" presId="urn:microsoft.com/office/officeart/2005/8/layout/chevron2"/>
    <dgm:cxn modelId="{102086BF-772D-4AB1-9E38-7E52155E170F}" type="presOf" srcId="{F006AA32-F13E-4CB9-9BE7-C7FAF3B1B404}" destId="{5017513A-B356-4F6E-85B9-C10EA3287978}" srcOrd="0" destOrd="0" presId="urn:microsoft.com/office/officeart/2005/8/layout/chevron2"/>
    <dgm:cxn modelId="{7880AC2F-76C2-4CF8-AEF0-6EFC069FEAE4}" type="presOf" srcId="{58A077B4-52DE-4706-A993-385701445562}" destId="{F7EA3EDF-5B99-4A26-A8B3-CB7722DEACD4}" srcOrd="0" destOrd="0" presId="urn:microsoft.com/office/officeart/2005/8/layout/chevron2"/>
    <dgm:cxn modelId="{3FED8F56-F538-4834-B52A-B705B9C6DBCB}" type="presOf" srcId="{7DA5742E-F535-4CF8-96D4-3819EADC617E}" destId="{355F8486-91A4-4D52-AA66-BBC6D89CA675}" srcOrd="0" destOrd="1" presId="urn:microsoft.com/office/officeart/2005/8/layout/chevron2"/>
    <dgm:cxn modelId="{9D5EEF19-EE53-434C-9AED-F768FE6F9723}" srcId="{E3DFC97C-F996-4808-A2F6-7BD8CEA0BA89}" destId="{D30EFC72-903B-47FD-8ECC-72D463AA760D}" srcOrd="0" destOrd="0" parTransId="{2A68643D-16EB-4256-8DD1-A952FB96FA06}" sibTransId="{E970ECD3-2345-4799-944E-4D3271906398}"/>
    <dgm:cxn modelId="{1FA0D67D-F5BA-4CB7-8BCD-0A3C276951A9}" type="presOf" srcId="{DE292916-7AC4-415E-84FE-B54AD9E2B11F}" destId="{59166BB0-DF2F-48A7-B2DB-9288338994E4}" srcOrd="0" destOrd="0" presId="urn:microsoft.com/office/officeart/2005/8/layout/chevron2"/>
    <dgm:cxn modelId="{105A6E45-02D1-40D6-AAA5-A0544B65284D}" srcId="{7DFF6165-FD55-4FC5-8767-C0904492AD14}" destId="{DCA79B96-1A2A-4C44-B6A7-D0FF24E5CBDF}" srcOrd="2" destOrd="0" parTransId="{834216D7-C435-43E2-A211-4B64CD0C9926}" sibTransId="{8509ADD4-6CB9-44E7-9806-DD20CC1EA933}"/>
    <dgm:cxn modelId="{136C12F8-078C-4475-B615-EAA99A6AA77D}" type="presOf" srcId="{1D654564-E2DB-40B8-9795-9640D370BFFF}" destId="{87D5EC7A-4442-48CA-A697-8D68A87EA44D}" srcOrd="0" destOrd="1" presId="urn:microsoft.com/office/officeart/2005/8/layout/chevron2"/>
    <dgm:cxn modelId="{30F54203-614F-48D6-B0A3-0AB433A5130E}" srcId="{7DFF6165-FD55-4FC5-8767-C0904492AD14}" destId="{58A077B4-52DE-4706-A993-385701445562}" srcOrd="1" destOrd="0" parTransId="{FBEFC1E0-D5F6-4E99-BEDF-22A34DACB0E2}" sibTransId="{775AD51D-FE9E-4C94-B854-3C76A2B88262}"/>
    <dgm:cxn modelId="{9434AAB5-956C-47DC-A88A-E5A9DBA4C916}" srcId="{E3DFC97C-F996-4808-A2F6-7BD8CEA0BA89}" destId="{7DA5742E-F535-4CF8-96D4-3819EADC617E}" srcOrd="1" destOrd="0" parTransId="{04085875-9AD8-4F21-9BE7-F18833E62CDE}" sibTransId="{884A61A1-946C-4216-A391-CFCE9329FC05}"/>
    <dgm:cxn modelId="{AE3C34AE-30EF-4606-9A57-AD9AAF68EB8C}" srcId="{FF78F07B-CCF7-4017-9053-C37CF9E24663}" destId="{7FCDA4F5-F7B8-4A0F-B871-12F805B3CEE2}" srcOrd="0" destOrd="0" parTransId="{E869D680-1BF4-4788-BF00-19BF80E1C6CF}" sibTransId="{42860768-7DAF-4324-AFFF-9C8D6F2686CE}"/>
    <dgm:cxn modelId="{5FB65086-EB6C-488F-B0E4-FC3FC33E48AE}" srcId="{E3DFC97C-F996-4808-A2F6-7BD8CEA0BA89}" destId="{3BDB0E6D-4836-448D-BD0D-8E0764190D54}" srcOrd="2" destOrd="0" parTransId="{AEC8ABF9-E9CB-4EFA-A0B0-5B8C47ABF0B4}" sibTransId="{C41D4C14-C4E8-4E71-AE33-8065E6902410}"/>
    <dgm:cxn modelId="{8A2FF5FB-6239-49A0-A90E-03841B6F88D3}" type="presOf" srcId="{9DB4E274-261D-48B4-BC89-5EC5719DFE13}" destId="{43239ABF-A76F-4D75-9D0B-EAD25C591A61}" srcOrd="0" destOrd="0" presId="urn:microsoft.com/office/officeart/2005/8/layout/chevron2"/>
    <dgm:cxn modelId="{54F74BE0-2CB2-4004-ABC6-14C45A46D971}" srcId="{21BD7783-80E3-473B-8199-36AB030BD575}" destId="{F006AA32-F13E-4CB9-9BE7-C7FAF3B1B404}" srcOrd="0" destOrd="0" parTransId="{AAD92171-B57F-4685-83DF-E47994E95572}" sibTransId="{321036D6-30B3-418C-AAF3-44F3983F5F35}"/>
    <dgm:cxn modelId="{F1865107-E726-4BE7-9314-A87744AA0BBB}" type="presOf" srcId="{DCA79B96-1A2A-4C44-B6A7-D0FF24E5CBDF}" destId="{843D411E-C37C-400F-8C5C-69651DB66A30}" srcOrd="0" destOrd="0" presId="urn:microsoft.com/office/officeart/2005/8/layout/chevron2"/>
    <dgm:cxn modelId="{1DA0D55A-4FA4-4573-8579-749156F84FCE}" srcId="{7DFF6165-FD55-4FC5-8767-C0904492AD14}" destId="{FF78F07B-CCF7-4017-9053-C37CF9E24663}" srcOrd="0" destOrd="0" parTransId="{3A6B6DA5-14AE-4B6E-9CD3-2F7DCE9F0112}" sibTransId="{7717366B-23AB-46FA-BC54-7EB458FA9FB1}"/>
    <dgm:cxn modelId="{3A7216EC-D13B-48FE-95A1-B050E46DFBA7}" type="presOf" srcId="{7FCDA4F5-F7B8-4A0F-B871-12F805B3CEE2}" destId="{87D5EC7A-4442-48CA-A697-8D68A87EA44D}" srcOrd="0" destOrd="0" presId="urn:microsoft.com/office/officeart/2005/8/layout/chevron2"/>
    <dgm:cxn modelId="{D4A4010B-15E5-4FD3-BA9F-994459AF590E}" srcId="{58A077B4-52DE-4706-A993-385701445562}" destId="{9DB4E274-261D-48B4-BC89-5EC5719DFE13}" srcOrd="0" destOrd="0" parTransId="{EFE5048B-C799-4FF2-96AA-B585442DB1EB}" sibTransId="{8DBE1909-7636-4734-B220-CFF34BE25154}"/>
    <dgm:cxn modelId="{053E06FD-043D-4657-A2B5-22221195DDDC}" srcId="{E3DFC97C-F996-4808-A2F6-7BD8CEA0BA89}" destId="{89AA9378-0996-449D-BFE8-F651E74FA474}" srcOrd="3" destOrd="0" parTransId="{1782F548-768D-43B6-95C2-F418958098BD}" sibTransId="{B3D3EB67-E6D8-4997-822B-781948438D60}"/>
    <dgm:cxn modelId="{6C3D073E-FC7B-41EF-98EC-5AA40E05BEE0}" type="presOf" srcId="{E3DFC97C-F996-4808-A2F6-7BD8CEA0BA89}" destId="{1D300A3A-FE20-43E4-9DDB-B6883C4F488E}" srcOrd="0" destOrd="0" presId="urn:microsoft.com/office/officeart/2005/8/layout/chevron2"/>
    <dgm:cxn modelId="{674F5DE0-6CC8-46CE-99F2-F6C3987B777D}" srcId="{FF78F07B-CCF7-4017-9053-C37CF9E24663}" destId="{C5B7EFE4-47AE-4139-9C4E-9DFD8949A8A5}" srcOrd="2" destOrd="0" parTransId="{4DE1B5CE-DC28-42CF-8FFB-9D88303FE3F4}" sibTransId="{F728F27D-0C86-4FEA-B095-07333FBD9BEE}"/>
    <dgm:cxn modelId="{0511C4AE-E9D9-48ED-A1C5-9BF6BE7EC103}" type="presOf" srcId="{89AA9378-0996-449D-BFE8-F651E74FA474}" destId="{355F8486-91A4-4D52-AA66-BBC6D89CA675}" srcOrd="0" destOrd="3" presId="urn:microsoft.com/office/officeart/2005/8/layout/chevron2"/>
    <dgm:cxn modelId="{8E824FBA-0124-445E-8A74-4968400C64BF}" type="presOf" srcId="{7DFF6165-FD55-4FC5-8767-C0904492AD14}" destId="{8A3B6A0F-AA8C-4E21-B7AA-6634B18D6EB6}" srcOrd="0" destOrd="0" presId="urn:microsoft.com/office/officeart/2005/8/layout/chevron2"/>
    <dgm:cxn modelId="{B8822B17-5F0B-49A2-91CB-EB72633471D8}" type="presParOf" srcId="{8A3B6A0F-AA8C-4E21-B7AA-6634B18D6EB6}" destId="{8C86A312-EF78-4399-93FF-1A7B627FA6A6}" srcOrd="0" destOrd="0" presId="urn:microsoft.com/office/officeart/2005/8/layout/chevron2"/>
    <dgm:cxn modelId="{7F155BA9-05E6-4E43-871B-7D70039D83B3}" type="presParOf" srcId="{8C86A312-EF78-4399-93FF-1A7B627FA6A6}" destId="{C363418D-2819-4F55-8746-816674F5AA22}" srcOrd="0" destOrd="0" presId="urn:microsoft.com/office/officeart/2005/8/layout/chevron2"/>
    <dgm:cxn modelId="{62BEB8DD-21BC-4D42-8337-A7F3DB7B7F86}" type="presParOf" srcId="{8C86A312-EF78-4399-93FF-1A7B627FA6A6}" destId="{87D5EC7A-4442-48CA-A697-8D68A87EA44D}" srcOrd="1" destOrd="0" presId="urn:microsoft.com/office/officeart/2005/8/layout/chevron2"/>
    <dgm:cxn modelId="{79B7BF98-F637-4571-8C45-7A8DB2FEEDF2}" type="presParOf" srcId="{8A3B6A0F-AA8C-4E21-B7AA-6634B18D6EB6}" destId="{664C161C-55F8-45FC-814A-C6BF51E30C83}" srcOrd="1" destOrd="0" presId="urn:microsoft.com/office/officeart/2005/8/layout/chevron2"/>
    <dgm:cxn modelId="{4BDF92DC-54BF-41FA-8B73-064EA4CA957D}" type="presParOf" srcId="{8A3B6A0F-AA8C-4E21-B7AA-6634B18D6EB6}" destId="{7D33F0D6-C8BD-4959-B3DD-BFA71811358B}" srcOrd="2" destOrd="0" presId="urn:microsoft.com/office/officeart/2005/8/layout/chevron2"/>
    <dgm:cxn modelId="{89E2C4B9-A685-4331-A6FE-5D5F22AE0B8A}" type="presParOf" srcId="{7D33F0D6-C8BD-4959-B3DD-BFA71811358B}" destId="{F7EA3EDF-5B99-4A26-A8B3-CB7722DEACD4}" srcOrd="0" destOrd="0" presId="urn:microsoft.com/office/officeart/2005/8/layout/chevron2"/>
    <dgm:cxn modelId="{253AC296-F52D-4676-8D17-F9F8B77B85F2}" type="presParOf" srcId="{7D33F0D6-C8BD-4959-B3DD-BFA71811358B}" destId="{43239ABF-A76F-4D75-9D0B-EAD25C591A61}" srcOrd="1" destOrd="0" presId="urn:microsoft.com/office/officeart/2005/8/layout/chevron2"/>
    <dgm:cxn modelId="{743D915A-6E08-46B8-9889-3087CD413392}" type="presParOf" srcId="{8A3B6A0F-AA8C-4E21-B7AA-6634B18D6EB6}" destId="{DEDD3E16-7DB7-4A84-8B18-C001A67EFF60}" srcOrd="3" destOrd="0" presId="urn:microsoft.com/office/officeart/2005/8/layout/chevron2"/>
    <dgm:cxn modelId="{9CB7EFF8-1321-473E-9FC7-F0AB1A58EC34}" type="presParOf" srcId="{8A3B6A0F-AA8C-4E21-B7AA-6634B18D6EB6}" destId="{72300D16-3ABA-4801-910F-BB99E48662B1}" srcOrd="4" destOrd="0" presId="urn:microsoft.com/office/officeart/2005/8/layout/chevron2"/>
    <dgm:cxn modelId="{7DA4B25E-50AE-4FCA-860F-55B37D87B556}" type="presParOf" srcId="{72300D16-3ABA-4801-910F-BB99E48662B1}" destId="{843D411E-C37C-400F-8C5C-69651DB66A30}" srcOrd="0" destOrd="0" presId="urn:microsoft.com/office/officeart/2005/8/layout/chevron2"/>
    <dgm:cxn modelId="{D1B7AF3E-D6D2-4F9A-AB0F-80478A680FEE}" type="presParOf" srcId="{72300D16-3ABA-4801-910F-BB99E48662B1}" destId="{59166BB0-DF2F-48A7-B2DB-9288338994E4}" srcOrd="1" destOrd="0" presId="urn:microsoft.com/office/officeart/2005/8/layout/chevron2"/>
    <dgm:cxn modelId="{194E5246-3477-443F-94EE-220EA546A169}" type="presParOf" srcId="{8A3B6A0F-AA8C-4E21-B7AA-6634B18D6EB6}" destId="{51F6C937-007D-4D02-AFE7-9023BD6CABEC}" srcOrd="5" destOrd="0" presId="urn:microsoft.com/office/officeart/2005/8/layout/chevron2"/>
    <dgm:cxn modelId="{5FE14F0E-ABF6-4093-A522-952B430DEF87}" type="presParOf" srcId="{8A3B6A0F-AA8C-4E21-B7AA-6634B18D6EB6}" destId="{B781D9E6-7B4D-486C-A0D4-2BC7036F9198}" srcOrd="6" destOrd="0" presId="urn:microsoft.com/office/officeart/2005/8/layout/chevron2"/>
    <dgm:cxn modelId="{8EF387C5-D47C-46B2-88AA-AB4003398384}" type="presParOf" srcId="{B781D9E6-7B4D-486C-A0D4-2BC7036F9198}" destId="{333113DF-9AD1-466A-AC65-C71A629D88A6}" srcOrd="0" destOrd="0" presId="urn:microsoft.com/office/officeart/2005/8/layout/chevron2"/>
    <dgm:cxn modelId="{E878DFE5-86FE-4B6D-A18C-5D9F16DDAA77}" type="presParOf" srcId="{B781D9E6-7B4D-486C-A0D4-2BC7036F9198}" destId="{5017513A-B356-4F6E-85B9-C10EA3287978}" srcOrd="1" destOrd="0" presId="urn:microsoft.com/office/officeart/2005/8/layout/chevron2"/>
    <dgm:cxn modelId="{EA96D4BC-6404-4016-9117-F16605912292}" type="presParOf" srcId="{8A3B6A0F-AA8C-4E21-B7AA-6634B18D6EB6}" destId="{63B4F43B-4BBA-41C3-9BCF-08A0789ACC86}" srcOrd="7" destOrd="0" presId="urn:microsoft.com/office/officeart/2005/8/layout/chevron2"/>
    <dgm:cxn modelId="{6D4C433A-79A5-4E73-8B63-507A58CBD5FF}" type="presParOf" srcId="{8A3B6A0F-AA8C-4E21-B7AA-6634B18D6EB6}" destId="{686EF80B-9EA4-4453-8903-933B0E1056FB}" srcOrd="8" destOrd="0" presId="urn:microsoft.com/office/officeart/2005/8/layout/chevron2"/>
    <dgm:cxn modelId="{35051168-0645-443E-9B24-754DAF1BFCD8}" type="presParOf" srcId="{686EF80B-9EA4-4453-8903-933B0E1056FB}" destId="{1D300A3A-FE20-43E4-9DDB-B6883C4F488E}" srcOrd="0" destOrd="0" presId="urn:microsoft.com/office/officeart/2005/8/layout/chevron2"/>
    <dgm:cxn modelId="{B5033DD0-D3E4-4513-8087-00F3C5BA3FC5}" type="presParOf" srcId="{686EF80B-9EA4-4453-8903-933B0E1056FB}" destId="{355F8486-91A4-4D52-AA66-BBC6D89CA67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3418D-2819-4F55-8746-816674F5AA22}">
      <dsp:nvSpPr>
        <dsp:cNvPr id="0" name=""/>
        <dsp:cNvSpPr/>
      </dsp:nvSpPr>
      <dsp:spPr>
        <a:xfrm rot="5400000">
          <a:off x="-207856" y="208928"/>
          <a:ext cx="1385711" cy="969997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err="1" smtClean="0"/>
            <a:t>Pylaia</a:t>
          </a:r>
          <a:endParaRPr lang="nl-NL" sz="1400" kern="1200" dirty="0"/>
        </a:p>
      </dsp:txBody>
      <dsp:txXfrm rot="-5400000">
        <a:off x="2" y="486070"/>
        <a:ext cx="969997" cy="415714"/>
      </dsp:txXfrm>
    </dsp:sp>
    <dsp:sp modelId="{87D5EC7A-4442-48CA-A697-8D68A87EA44D}">
      <dsp:nvSpPr>
        <dsp:cNvPr id="0" name=""/>
        <dsp:cNvSpPr/>
      </dsp:nvSpPr>
      <dsp:spPr>
        <a:xfrm rot="5400000">
          <a:off x="5292442" y="-4321372"/>
          <a:ext cx="900712" cy="9545602"/>
        </a:xfrm>
        <a:prstGeom prst="round2Same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l-N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err="1" smtClean="0"/>
            <a:t>What</a:t>
          </a:r>
          <a:r>
            <a:rPr lang="nl-NL" sz="1200" kern="1200" dirty="0" smtClean="0"/>
            <a:t> is </a:t>
          </a:r>
          <a:r>
            <a:rPr lang="nl-NL" sz="1200" kern="1200" dirty="0" err="1" smtClean="0"/>
            <a:t>Pylaia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and</a:t>
          </a:r>
          <a:r>
            <a:rPr lang="nl-NL" sz="1200" kern="1200" dirty="0" smtClean="0"/>
            <a:t> does </a:t>
          </a:r>
          <a:r>
            <a:rPr lang="nl-NL" sz="1200" kern="1200" dirty="0" err="1" smtClean="0"/>
            <a:t>it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differ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from</a:t>
          </a:r>
          <a:r>
            <a:rPr lang="nl-NL" sz="1200" kern="1200" dirty="0" smtClean="0"/>
            <a:t> HTR(+).</a:t>
          </a:r>
          <a:endParaRPr lang="nl-NL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smtClean="0"/>
            <a:t>How </a:t>
          </a:r>
          <a:r>
            <a:rPr lang="nl-NL" sz="1200" kern="1200" dirty="0" err="1" smtClean="0"/>
            <a:t>to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use</a:t>
          </a:r>
          <a:r>
            <a:rPr lang="nl-NL" sz="1200" kern="1200" dirty="0" smtClean="0"/>
            <a:t> it.</a:t>
          </a:r>
          <a:endParaRPr lang="nl-NL" sz="1200" kern="1200" dirty="0"/>
        </a:p>
      </dsp:txBody>
      <dsp:txXfrm rot="-5400000">
        <a:off x="969998" y="45041"/>
        <a:ext cx="9501633" cy="812774"/>
      </dsp:txXfrm>
    </dsp:sp>
    <dsp:sp modelId="{F7EA3EDF-5B99-4A26-A8B3-CB7722DEACD4}">
      <dsp:nvSpPr>
        <dsp:cNvPr id="0" name=""/>
        <dsp:cNvSpPr/>
      </dsp:nvSpPr>
      <dsp:spPr>
        <a:xfrm rot="5400000">
          <a:off x="-207856" y="1479944"/>
          <a:ext cx="1385711" cy="969997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err="1" smtClean="0"/>
            <a:t>Tables</a:t>
          </a:r>
          <a:r>
            <a:rPr lang="nl-NL" sz="1400" kern="1200" dirty="0" smtClean="0"/>
            <a:t> </a:t>
          </a:r>
          <a:r>
            <a:rPr lang="nl-NL" sz="1400" kern="1200" dirty="0" err="1" smtClean="0"/>
            <a:t>and</a:t>
          </a:r>
          <a:r>
            <a:rPr lang="nl-NL" sz="1400" kern="1200" dirty="0" smtClean="0"/>
            <a:t> LA</a:t>
          </a:r>
          <a:endParaRPr lang="nl-NL" sz="1400" kern="1200" dirty="0"/>
        </a:p>
      </dsp:txBody>
      <dsp:txXfrm rot="-5400000">
        <a:off x="2" y="1757086"/>
        <a:ext cx="969997" cy="415714"/>
      </dsp:txXfrm>
    </dsp:sp>
    <dsp:sp modelId="{43239ABF-A76F-4D75-9D0B-EAD25C591A61}">
      <dsp:nvSpPr>
        <dsp:cNvPr id="0" name=""/>
        <dsp:cNvSpPr/>
      </dsp:nvSpPr>
      <dsp:spPr>
        <a:xfrm rot="5400000">
          <a:off x="5292442" y="-3050356"/>
          <a:ext cx="900712" cy="9545602"/>
        </a:xfrm>
        <a:prstGeom prst="round2SameRect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err="1" smtClean="0"/>
            <a:t>Developments</a:t>
          </a:r>
          <a:r>
            <a:rPr lang="nl-NL" sz="1200" kern="1200" dirty="0" smtClean="0"/>
            <a:t> in </a:t>
          </a:r>
          <a:r>
            <a:rPr lang="nl-NL" sz="1200" kern="1200" dirty="0" err="1" smtClean="0"/>
            <a:t>the</a:t>
          </a:r>
          <a:r>
            <a:rPr lang="nl-NL" sz="1200" kern="1200" dirty="0" smtClean="0"/>
            <a:t> field of </a:t>
          </a:r>
          <a:r>
            <a:rPr lang="nl-NL" sz="1200" kern="1200" dirty="0" err="1" smtClean="0"/>
            <a:t>tables</a:t>
          </a:r>
          <a:r>
            <a:rPr lang="nl-NL" sz="1200" kern="1200" dirty="0" smtClean="0"/>
            <a:t>/ </a:t>
          </a:r>
          <a:r>
            <a:rPr lang="nl-NL" sz="1200" kern="1200" dirty="0" err="1" smtClean="0"/>
            <a:t>how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to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add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seperation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lines</a:t>
          </a:r>
          <a:r>
            <a:rPr lang="nl-NL" sz="1200" kern="1200" dirty="0" smtClean="0"/>
            <a:t> in </a:t>
          </a:r>
          <a:r>
            <a:rPr lang="nl-NL" sz="1200" kern="1200" dirty="0" err="1" smtClean="0"/>
            <a:t>your</a:t>
          </a:r>
          <a:r>
            <a:rPr lang="nl-NL" sz="1200" kern="1200" dirty="0" smtClean="0"/>
            <a:t> LA.</a:t>
          </a:r>
          <a:endParaRPr lang="nl-NL" sz="1200" kern="1200" dirty="0"/>
        </a:p>
      </dsp:txBody>
      <dsp:txXfrm rot="-5400000">
        <a:off x="969998" y="1316057"/>
        <a:ext cx="9501633" cy="812774"/>
      </dsp:txXfrm>
    </dsp:sp>
    <dsp:sp modelId="{843D411E-C37C-400F-8C5C-69651DB66A30}">
      <dsp:nvSpPr>
        <dsp:cNvPr id="0" name=""/>
        <dsp:cNvSpPr/>
      </dsp:nvSpPr>
      <dsp:spPr>
        <a:xfrm rot="5400000">
          <a:off x="-207856" y="2750961"/>
          <a:ext cx="1385711" cy="969997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solidFill>
                <a:schemeClr val="tx1"/>
              </a:solidFill>
            </a:rPr>
            <a:t>Small </a:t>
          </a:r>
          <a:r>
            <a:rPr lang="nl-NL" sz="1400" kern="1200" dirty="0" err="1" smtClean="0">
              <a:solidFill>
                <a:schemeClr val="tx1"/>
              </a:solidFill>
            </a:rPr>
            <a:t>regions</a:t>
          </a:r>
          <a:endParaRPr lang="nl-NL" sz="1400" kern="1200" dirty="0">
            <a:solidFill>
              <a:schemeClr val="tx1"/>
            </a:solidFill>
          </a:endParaRPr>
        </a:p>
      </dsp:txBody>
      <dsp:txXfrm rot="-5400000">
        <a:off x="2" y="3028103"/>
        <a:ext cx="969997" cy="415714"/>
      </dsp:txXfrm>
    </dsp:sp>
    <dsp:sp modelId="{59166BB0-DF2F-48A7-B2DB-9288338994E4}">
      <dsp:nvSpPr>
        <dsp:cNvPr id="0" name=""/>
        <dsp:cNvSpPr/>
      </dsp:nvSpPr>
      <dsp:spPr>
        <a:xfrm rot="5400000">
          <a:off x="5292442" y="-1779340"/>
          <a:ext cx="900712" cy="9545602"/>
        </a:xfrm>
        <a:prstGeom prst="round2SameRect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l-NL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smtClean="0"/>
            <a:t>How </a:t>
          </a:r>
          <a:r>
            <a:rPr lang="nl-NL" sz="1200" kern="1200" dirty="0" err="1" smtClean="0"/>
            <a:t>to</a:t>
          </a:r>
          <a:r>
            <a:rPr lang="nl-NL" sz="1200" kern="1200" dirty="0" smtClean="0"/>
            <a:t> </a:t>
          </a:r>
          <a:r>
            <a:rPr lang="nl-NL" sz="1200" kern="1200" dirty="0" err="1" smtClean="0"/>
            <a:t>remove</a:t>
          </a:r>
          <a:r>
            <a:rPr lang="nl-NL" sz="1200" kern="1200" dirty="0" smtClean="0"/>
            <a:t> small </a:t>
          </a:r>
          <a:r>
            <a:rPr lang="nl-NL" sz="1200" kern="1200" dirty="0" err="1" smtClean="0"/>
            <a:t>regions</a:t>
          </a:r>
          <a:r>
            <a:rPr lang="nl-NL" sz="1200" kern="1200" dirty="0" smtClean="0"/>
            <a:t> (</a:t>
          </a:r>
          <a:r>
            <a:rPr lang="nl-NL" sz="1200" kern="1200" dirty="0" err="1" smtClean="0"/>
            <a:t>noise</a:t>
          </a:r>
          <a:r>
            <a:rPr lang="nl-NL" sz="1200" kern="1200" dirty="0" smtClean="0"/>
            <a:t>).</a:t>
          </a:r>
          <a:endParaRPr lang="nl-NL" sz="1200" kern="1200" dirty="0"/>
        </a:p>
      </dsp:txBody>
      <dsp:txXfrm rot="-5400000">
        <a:off x="969998" y="2587073"/>
        <a:ext cx="9501633" cy="812774"/>
      </dsp:txXfrm>
    </dsp:sp>
    <dsp:sp modelId="{333113DF-9AD1-466A-AC65-C71A629D88A6}">
      <dsp:nvSpPr>
        <dsp:cNvPr id="0" name=""/>
        <dsp:cNvSpPr/>
      </dsp:nvSpPr>
      <dsp:spPr>
        <a:xfrm rot="5400000">
          <a:off x="-207856" y="4021977"/>
          <a:ext cx="1385711" cy="969997"/>
        </a:xfrm>
        <a:prstGeom prst="chevron">
          <a:avLst/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/>
            <a:t>Sample sets</a:t>
          </a:r>
          <a:endParaRPr lang="nl-NL" sz="1400" kern="1200" dirty="0"/>
        </a:p>
      </dsp:txBody>
      <dsp:txXfrm rot="-5400000">
        <a:off x="2" y="4299119"/>
        <a:ext cx="969997" cy="415714"/>
      </dsp:txXfrm>
    </dsp:sp>
    <dsp:sp modelId="{5017513A-B356-4F6E-85B9-C10EA3287978}">
      <dsp:nvSpPr>
        <dsp:cNvPr id="0" name=""/>
        <dsp:cNvSpPr/>
      </dsp:nvSpPr>
      <dsp:spPr>
        <a:xfrm rot="5400000">
          <a:off x="5292442" y="-508324"/>
          <a:ext cx="900712" cy="9545602"/>
        </a:xfrm>
        <a:prstGeom prst="round2SameRect">
          <a:avLst/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smtClean="0">
              <a:solidFill>
                <a:schemeClr val="tx1"/>
              </a:solidFill>
            </a:rPr>
            <a:t>How </a:t>
          </a:r>
          <a:r>
            <a:rPr lang="nl-NL" sz="1200" kern="1200" dirty="0" err="1" smtClean="0">
              <a:solidFill>
                <a:schemeClr val="tx1"/>
              </a:solidFill>
            </a:rPr>
            <a:t>to</a:t>
          </a:r>
          <a:r>
            <a:rPr lang="nl-NL" sz="1200" kern="1200" dirty="0" smtClean="0">
              <a:solidFill>
                <a:schemeClr val="tx1"/>
              </a:solidFill>
            </a:rPr>
            <a:t> </a:t>
          </a:r>
          <a:r>
            <a:rPr lang="nl-NL" sz="1200" kern="1200" dirty="0" err="1" smtClean="0">
              <a:solidFill>
                <a:schemeClr val="tx1"/>
              </a:solidFill>
            </a:rPr>
            <a:t>create</a:t>
          </a:r>
          <a:r>
            <a:rPr lang="nl-NL" sz="1200" kern="1200" dirty="0" smtClean="0">
              <a:solidFill>
                <a:schemeClr val="tx1"/>
              </a:solidFill>
            </a:rPr>
            <a:t> a sample set (</a:t>
          </a:r>
          <a:r>
            <a:rPr lang="nl-NL" sz="1200" kern="1200" dirty="0" err="1" smtClean="0">
              <a:solidFill>
                <a:schemeClr val="tx1"/>
              </a:solidFill>
            </a:rPr>
            <a:t>to</a:t>
          </a:r>
          <a:r>
            <a:rPr lang="nl-NL" sz="1200" kern="1200" dirty="0" smtClean="0">
              <a:solidFill>
                <a:schemeClr val="tx1"/>
              </a:solidFill>
            </a:rPr>
            <a:t> </a:t>
          </a:r>
          <a:r>
            <a:rPr lang="nl-NL" sz="1200" kern="1200" dirty="0" err="1" smtClean="0">
              <a:solidFill>
                <a:schemeClr val="tx1"/>
              </a:solidFill>
            </a:rPr>
            <a:t>function</a:t>
          </a:r>
          <a:r>
            <a:rPr lang="nl-NL" sz="1200" kern="1200" dirty="0" smtClean="0">
              <a:solidFill>
                <a:schemeClr val="tx1"/>
              </a:solidFill>
            </a:rPr>
            <a:t> as a </a:t>
          </a:r>
          <a:r>
            <a:rPr lang="nl-NL" sz="1200" kern="1200" dirty="0" err="1" smtClean="0">
              <a:solidFill>
                <a:schemeClr val="tx1"/>
              </a:solidFill>
            </a:rPr>
            <a:t>sturdy</a:t>
          </a:r>
          <a:r>
            <a:rPr lang="nl-NL" sz="1200" kern="1200" dirty="0" smtClean="0">
              <a:solidFill>
                <a:schemeClr val="tx1"/>
              </a:solidFill>
            </a:rPr>
            <a:t> basis </a:t>
          </a:r>
          <a:r>
            <a:rPr lang="nl-NL" sz="1200" kern="1200" dirty="0" err="1" smtClean="0">
              <a:solidFill>
                <a:schemeClr val="tx1"/>
              </a:solidFill>
            </a:rPr>
            <a:t>for</a:t>
          </a:r>
          <a:r>
            <a:rPr lang="nl-NL" sz="1200" kern="1200" dirty="0" smtClean="0">
              <a:solidFill>
                <a:schemeClr val="tx1"/>
              </a:solidFill>
            </a:rPr>
            <a:t> </a:t>
          </a:r>
          <a:r>
            <a:rPr lang="nl-NL" sz="1200" kern="1200" dirty="0" err="1" smtClean="0">
              <a:solidFill>
                <a:schemeClr val="tx1"/>
              </a:solidFill>
            </a:rPr>
            <a:t>your</a:t>
          </a:r>
          <a:r>
            <a:rPr lang="nl-NL" sz="1200" kern="1200" dirty="0" smtClean="0">
              <a:solidFill>
                <a:schemeClr val="tx1"/>
              </a:solidFill>
            </a:rPr>
            <a:t> </a:t>
          </a:r>
          <a:r>
            <a:rPr lang="nl-NL" sz="1200" kern="1200" dirty="0" err="1" smtClean="0">
              <a:solidFill>
                <a:schemeClr val="tx1"/>
              </a:solidFill>
            </a:rPr>
            <a:t>models</a:t>
          </a:r>
          <a:r>
            <a:rPr lang="nl-NL" sz="1200" kern="1200" dirty="0" smtClean="0">
              <a:solidFill>
                <a:schemeClr val="tx1"/>
              </a:solidFill>
            </a:rPr>
            <a:t>).</a:t>
          </a:r>
          <a:endParaRPr lang="nl-NL" sz="1200" kern="1200" dirty="0">
            <a:solidFill>
              <a:schemeClr val="tx1"/>
            </a:solidFill>
          </a:endParaRPr>
        </a:p>
      </dsp:txBody>
      <dsp:txXfrm rot="-5400000">
        <a:off x="969998" y="3858089"/>
        <a:ext cx="9501633" cy="812774"/>
      </dsp:txXfrm>
    </dsp:sp>
    <dsp:sp modelId="{1D300A3A-FE20-43E4-9DDB-B6883C4F488E}">
      <dsp:nvSpPr>
        <dsp:cNvPr id="0" name=""/>
        <dsp:cNvSpPr/>
      </dsp:nvSpPr>
      <dsp:spPr>
        <a:xfrm rot="5400000">
          <a:off x="-207856" y="5292993"/>
          <a:ext cx="1385711" cy="969997"/>
        </a:xfrm>
        <a:prstGeom prst="chevron">
          <a:avLst/>
        </a:prstGeom>
        <a:solidFill>
          <a:srgbClr val="7030A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err="1" smtClean="0"/>
            <a:t>Other</a:t>
          </a:r>
          <a:r>
            <a:rPr lang="nl-NL" sz="1400" kern="1200" dirty="0" smtClean="0"/>
            <a:t> updates	</a:t>
          </a:r>
          <a:endParaRPr lang="nl-NL" sz="1400" kern="1200" dirty="0"/>
        </a:p>
      </dsp:txBody>
      <dsp:txXfrm rot="-5400000">
        <a:off x="2" y="5570135"/>
        <a:ext cx="969997" cy="415714"/>
      </dsp:txXfrm>
    </dsp:sp>
    <dsp:sp modelId="{355F8486-91A4-4D52-AA66-BBC6D89CA675}">
      <dsp:nvSpPr>
        <dsp:cNvPr id="0" name=""/>
        <dsp:cNvSpPr/>
      </dsp:nvSpPr>
      <dsp:spPr>
        <a:xfrm rot="5400000">
          <a:off x="5292442" y="762691"/>
          <a:ext cx="900712" cy="9545602"/>
        </a:xfrm>
        <a:prstGeom prst="round2SameRect">
          <a:avLst/>
        </a:prstGeom>
        <a:solidFill>
          <a:srgbClr val="7030A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smtClean="0">
              <a:solidFill>
                <a:schemeClr val="tx1"/>
              </a:solidFill>
            </a:rPr>
            <a:t>Small update on P2PaLA</a:t>
          </a:r>
          <a:endParaRPr lang="nl-NL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smtClean="0">
              <a:solidFill>
                <a:schemeClr val="tx1"/>
              </a:solidFill>
            </a:rPr>
            <a:t>Read </a:t>
          </a:r>
          <a:r>
            <a:rPr lang="nl-NL" sz="1200" kern="1200" dirty="0" err="1" smtClean="0">
              <a:solidFill>
                <a:schemeClr val="tx1"/>
              </a:solidFill>
            </a:rPr>
            <a:t>and</a:t>
          </a:r>
          <a:r>
            <a:rPr lang="nl-NL" sz="1200" kern="1200" dirty="0" smtClean="0">
              <a:solidFill>
                <a:schemeClr val="tx1"/>
              </a:solidFill>
            </a:rPr>
            <a:t> Search</a:t>
          </a:r>
          <a:endParaRPr lang="nl-NL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err="1" smtClean="0">
              <a:solidFill>
                <a:schemeClr val="tx1"/>
              </a:solidFill>
            </a:rPr>
            <a:t>Webversion</a:t>
          </a:r>
          <a:endParaRPr lang="nl-NL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200" kern="1200" dirty="0" err="1" smtClean="0">
              <a:solidFill>
                <a:schemeClr val="tx1"/>
              </a:solidFill>
            </a:rPr>
            <a:t>masking</a:t>
          </a:r>
          <a:r>
            <a:rPr lang="nl-NL" sz="1200" kern="1200" dirty="0" smtClean="0">
              <a:solidFill>
                <a:schemeClr val="tx1"/>
              </a:solidFill>
            </a:rPr>
            <a:t> </a:t>
          </a:r>
          <a:r>
            <a:rPr lang="nl-NL" sz="1200" kern="1200" dirty="0" err="1" smtClean="0">
              <a:solidFill>
                <a:schemeClr val="tx1"/>
              </a:solidFill>
            </a:rPr>
            <a:t>text</a:t>
          </a:r>
          <a:endParaRPr lang="nl-NL" sz="1200" kern="1200" dirty="0">
            <a:solidFill>
              <a:schemeClr val="tx1"/>
            </a:solidFill>
          </a:endParaRPr>
        </a:p>
      </dsp:txBody>
      <dsp:txXfrm rot="-5400000">
        <a:off x="969998" y="5129105"/>
        <a:ext cx="9501633" cy="812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CF2E9-E2A8-4665-9815-F5A130D91FA3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2DE1B-BBE6-4AFB-BBDD-F086D77B01F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979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2DE1B-BBE6-4AFB-BBDD-F086D77B01F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6127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64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273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101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345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409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65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84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82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1155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739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009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600D7-584A-4190-BF4D-277BA9E2C87D}" type="datetimeFigureOut">
              <a:rPr lang="nl-NL" smtClean="0"/>
              <a:t>9-10-2020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3F7E3-D89F-4E90-95CC-9DC5114643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5052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jpuigcerver/pylai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readcoop.e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5YCfaFNMol4?t=7266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661824"/>
            <a:ext cx="9144000" cy="2387600"/>
          </a:xfrm>
        </p:spPr>
        <p:txBody>
          <a:bodyPr>
            <a:normAutofit/>
          </a:bodyPr>
          <a:lstStyle/>
          <a:p>
            <a:r>
              <a:rPr lang="en-GB" b="1" dirty="0" smtClean="0"/>
              <a:t>Digi-workshop #3</a:t>
            </a:r>
            <a:br>
              <a:rPr lang="en-GB" b="1" dirty="0" smtClean="0"/>
            </a:br>
            <a:r>
              <a:rPr lang="en-GB" b="1" dirty="0" smtClean="0"/>
              <a:t>Transkribus: updates.</a:t>
            </a:r>
            <a:endParaRPr lang="nl-NL" u="sng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340506"/>
            <a:ext cx="9144000" cy="1743052"/>
          </a:xfrm>
        </p:spPr>
        <p:txBody>
          <a:bodyPr>
            <a:normAutofit/>
          </a:bodyPr>
          <a:lstStyle/>
          <a:p>
            <a:r>
              <a:rPr lang="en-GB" b="1" dirty="0" smtClean="0"/>
              <a:t>By </a:t>
            </a:r>
            <a:r>
              <a:rPr lang="en-GB" b="1" dirty="0" err="1" smtClean="0"/>
              <a:t>Dr.</a:t>
            </a:r>
            <a:r>
              <a:rPr lang="en-GB" b="1" dirty="0" smtClean="0"/>
              <a:t> C.A. (Annemieke) Romein </a:t>
            </a:r>
            <a:br>
              <a:rPr lang="en-GB" b="1" dirty="0" smtClean="0"/>
            </a:br>
            <a:r>
              <a:rPr lang="en-GB" b="1" dirty="0" smtClean="0"/>
              <a:t>(Huygens ING)</a:t>
            </a:r>
          </a:p>
          <a:p>
            <a:r>
              <a:rPr lang="en-GB" b="1" dirty="0" smtClean="0"/>
              <a:t>Digital workshop, 9 October 2020</a:t>
            </a:r>
          </a:p>
          <a:p>
            <a:r>
              <a:rPr lang="en-GB" b="1" dirty="0" smtClean="0"/>
              <a:t>Noon CEST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026" y="155576"/>
            <a:ext cx="1531723" cy="121516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1157" y="129456"/>
            <a:ext cx="1785592" cy="1241286"/>
          </a:xfrm>
          <a:prstGeom prst="rect">
            <a:avLst/>
          </a:prstGeom>
          <a:noFill/>
        </p:spPr>
      </p:pic>
      <p:pic>
        <p:nvPicPr>
          <p:cNvPr id="6" name="Picture 2" descr="Afbeeldingsresultaat voor transkribu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325" y="129456"/>
            <a:ext cx="1605014" cy="180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fbeeldingsresultaat voor transkribu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1100" y="175494"/>
            <a:ext cx="1605014" cy="180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784886"/>
              </p:ext>
            </p:extLst>
          </p:nvPr>
        </p:nvGraphicFramePr>
        <p:xfrm>
          <a:off x="96520" y="264160"/>
          <a:ext cx="10515600" cy="647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625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 smtClean="0"/>
              <a:t>Pylaia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nl-NL" dirty="0" smtClean="0"/>
              <a:t>In </a:t>
            </a:r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section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learn</a:t>
            </a:r>
            <a:r>
              <a:rPr lang="nl-NL" dirty="0" smtClean="0"/>
              <a:t> more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Pylaia</a:t>
            </a:r>
            <a:r>
              <a:rPr lang="nl-NL" dirty="0" smtClean="0"/>
              <a:t>.</a:t>
            </a:r>
          </a:p>
          <a:p>
            <a:pPr lvl="0"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9644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HTR </a:t>
            </a:r>
            <a:r>
              <a:rPr lang="en-US" dirty="0" smtClean="0">
                <a:sym typeface="Wingdings" panose="05000000000000000000" pitchFamily="2" charset="2"/>
              </a:rPr>
              <a:t> HTR(+) and </a:t>
            </a:r>
            <a:r>
              <a:rPr lang="en-US" dirty="0" err="1" smtClean="0">
                <a:sym typeface="Wingdings" panose="05000000000000000000" pitchFamily="2" charset="2"/>
              </a:rPr>
              <a:t>Pylaia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in mind </a:t>
            </a:r>
            <a:r>
              <a:rPr lang="en-US" b="1" dirty="0" smtClean="0"/>
              <a:t>HTR stands for Handwriting Text Recognition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From that, there are different ‘techniques’ that are being used for the recognition. These have (confusingly enough) similar names: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HTR: original tool with RNN to </a:t>
            </a:r>
            <a:r>
              <a:rPr lang="en-US" dirty="0" err="1" smtClean="0"/>
              <a:t>recognise</a:t>
            </a:r>
            <a:r>
              <a:rPr lang="en-US" dirty="0" smtClean="0"/>
              <a:t> the handwriting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HTR+: faster tool. Created by Planet (Germany) and licensed to </a:t>
            </a:r>
            <a:r>
              <a:rPr lang="en-US" dirty="0" err="1" smtClean="0"/>
              <a:t>Transkribus</a:t>
            </a:r>
            <a:r>
              <a:rPr lang="en-US" dirty="0" smtClean="0"/>
              <a:t>.</a:t>
            </a:r>
          </a:p>
          <a:p>
            <a:pPr marL="914400" lvl="2" indent="0">
              <a:buNone/>
            </a:pPr>
            <a:r>
              <a:rPr lang="en-US" dirty="0" smtClean="0"/>
              <a:t>This will be phased out next year, replaced by IDA (which will be faster than HTR+).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 smtClean="0"/>
              <a:t>Pylaia</a:t>
            </a:r>
            <a:r>
              <a:rPr lang="en-US" dirty="0" smtClean="0"/>
              <a:t>: open source tool by the University of Valencia (no license, hence the lower costs).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Pylaia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If you have </a:t>
            </a:r>
            <a:r>
              <a:rPr lang="en-US" b="1" dirty="0"/>
              <a:t>curved lines (or pages) HTR+ generally works better</a:t>
            </a:r>
            <a:r>
              <a:rPr lang="en-US" dirty="0"/>
              <a:t>; but this will improve in </a:t>
            </a:r>
            <a:r>
              <a:rPr lang="en-US" dirty="0" err="1"/>
              <a:t>pylaia</a:t>
            </a:r>
            <a:r>
              <a:rPr lang="en-US" dirty="0"/>
              <a:t>.</a:t>
            </a:r>
          </a:p>
          <a:p>
            <a:r>
              <a:rPr lang="en-US" b="1" dirty="0" err="1"/>
              <a:t>Pylaia</a:t>
            </a:r>
            <a:r>
              <a:rPr lang="en-US" b="1" dirty="0"/>
              <a:t> models cannot be used for Text2Image</a:t>
            </a:r>
            <a:r>
              <a:rPr lang="en-US" dirty="0"/>
              <a:t>, you’ll need HTR</a:t>
            </a:r>
            <a:r>
              <a:rPr lang="en-US" dirty="0" smtClean="0"/>
              <a:t>+.</a:t>
            </a:r>
          </a:p>
          <a:p>
            <a:r>
              <a:rPr lang="en-US" dirty="0" err="1" smtClean="0"/>
              <a:t>Pylaia</a:t>
            </a:r>
            <a:r>
              <a:rPr lang="en-US" dirty="0" smtClean="0"/>
              <a:t> is </a:t>
            </a:r>
            <a:r>
              <a:rPr lang="en-US" dirty="0" err="1" smtClean="0"/>
              <a:t>PyTorch</a:t>
            </a:r>
            <a:r>
              <a:rPr lang="en-US" dirty="0" smtClean="0"/>
              <a:t> based (aka </a:t>
            </a:r>
            <a:r>
              <a:rPr lang="en-US" dirty="0" err="1" smtClean="0"/>
              <a:t>Machinelearning</a:t>
            </a:r>
            <a:r>
              <a:rPr lang="en-US" dirty="0" smtClean="0"/>
              <a:t> Library).</a:t>
            </a:r>
            <a:endParaRPr lang="en-US" dirty="0"/>
          </a:p>
          <a:p>
            <a:r>
              <a:rPr lang="en-US" dirty="0" smtClean="0"/>
              <a:t>Benefits </a:t>
            </a:r>
            <a:r>
              <a:rPr lang="en-US" dirty="0" err="1" smtClean="0"/>
              <a:t>Pylaia</a:t>
            </a:r>
            <a:r>
              <a:rPr lang="en-US" dirty="0" smtClean="0"/>
              <a:t>: you can adjust more Parameters and the </a:t>
            </a:r>
            <a:r>
              <a:rPr lang="en-US" dirty="0" err="1" smtClean="0"/>
              <a:t>Netstructure</a:t>
            </a:r>
            <a:r>
              <a:rPr lang="en-US" dirty="0" smtClean="0"/>
              <a:t> can be changed (if you are familiar with machine learning). More can be found on: </a:t>
            </a:r>
            <a:r>
              <a:rPr lang="en-US" u="sng" dirty="0">
                <a:hlinkClick r:id="rId2"/>
              </a:rPr>
              <a:t>https://</a:t>
            </a:r>
            <a:r>
              <a:rPr lang="en-US" u="sng" dirty="0" smtClean="0">
                <a:hlinkClick r:id="rId2"/>
              </a:rPr>
              <a:t>github.com/jpuigcerver/pylaia</a:t>
            </a:r>
            <a:endParaRPr lang="en-US" u="sng" dirty="0" smtClean="0"/>
          </a:p>
          <a:p>
            <a:r>
              <a:rPr lang="en-US" dirty="0" smtClean="0"/>
              <a:t>Same amount of pages necessary; but preprocessing is important.</a:t>
            </a:r>
          </a:p>
          <a:p>
            <a:r>
              <a:rPr lang="en-US" dirty="0" smtClean="0"/>
              <a:t>You can train </a:t>
            </a:r>
            <a:r>
              <a:rPr lang="en-US" dirty="0" err="1" smtClean="0"/>
              <a:t>Pylaia</a:t>
            </a:r>
            <a:r>
              <a:rPr lang="en-US" dirty="0" smtClean="0"/>
              <a:t> to fill out abbreviations by using </a:t>
            </a:r>
            <a:r>
              <a:rPr lang="en-US" dirty="0" smtClean="0">
                <a:solidFill>
                  <a:srgbClr val="FF0000"/>
                </a:solidFill>
              </a:rPr>
              <a:t>$</a:t>
            </a:r>
            <a:r>
              <a:rPr lang="en-US" dirty="0" smtClean="0"/>
              <a:t> as a sign between the abbreviated form and the filled out form. *new sign will come!*</a:t>
            </a:r>
          </a:p>
          <a:p>
            <a:r>
              <a:rPr lang="en-US" dirty="0" err="1" smtClean="0"/>
              <a:t>Pylaia</a:t>
            </a:r>
            <a:r>
              <a:rPr lang="en-US" dirty="0" smtClean="0"/>
              <a:t> can export word-coordinates, which is interesting if you want to be able to show the exact word location in an image/text (e.g. IIIF).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2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Trainingsbutton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train </a:t>
            </a:r>
            <a:r>
              <a:rPr lang="en-US" dirty="0" err="1" smtClean="0"/>
              <a:t>Pylaia</a:t>
            </a:r>
            <a:r>
              <a:rPr lang="en-US" dirty="0" smtClean="0"/>
              <a:t>-models you will need – like with HTR+ - ask the Read-Coop team to provide you with the button. </a:t>
            </a:r>
          </a:p>
          <a:p>
            <a:pPr lvl="1"/>
            <a:r>
              <a:rPr lang="en-US" dirty="0" smtClean="0">
                <a:hlinkClick r:id="rId2"/>
              </a:rPr>
              <a:t>Info@readcoop.eu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This is because not everyone is going to be using this.</a:t>
            </a:r>
          </a:p>
        </p:txBody>
      </p:sp>
    </p:spTree>
    <p:extLst>
      <p:ext uri="{BB962C8B-B14F-4D97-AF65-F5344CB8AC3E}">
        <p14:creationId xmlns:p14="http://schemas.microsoft.com/office/powerpoint/2010/main" val="140397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533" y="651565"/>
            <a:ext cx="10498667" cy="5694403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1134532" y="2070025"/>
            <a:ext cx="3285067" cy="70704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6" name="Rechthoek 20"/>
          <p:cNvSpPr/>
          <p:nvPr/>
        </p:nvSpPr>
        <p:spPr>
          <a:xfrm>
            <a:off x="1669237" y="2374900"/>
            <a:ext cx="813904" cy="14816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7" name="Rechthoek 20"/>
          <p:cNvSpPr/>
          <p:nvPr/>
        </p:nvSpPr>
        <p:spPr>
          <a:xfrm>
            <a:off x="3284712" y="2374900"/>
            <a:ext cx="813904" cy="14816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70750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9674" y="-57866"/>
            <a:ext cx="8890000" cy="6867105"/>
          </a:xfrm>
          <a:prstGeom prst="rect">
            <a:avLst/>
          </a:prstGeom>
        </p:spPr>
      </p:pic>
      <p:sp>
        <p:nvSpPr>
          <p:cNvPr id="6" name="Rechthoek 20"/>
          <p:cNvSpPr/>
          <p:nvPr/>
        </p:nvSpPr>
        <p:spPr>
          <a:xfrm>
            <a:off x="3952206" y="891791"/>
            <a:ext cx="821925" cy="21481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7" name="Rechthoek 20"/>
          <p:cNvSpPr/>
          <p:nvPr/>
        </p:nvSpPr>
        <p:spPr>
          <a:xfrm>
            <a:off x="5124883" y="920665"/>
            <a:ext cx="1150789" cy="69345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47536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3300" y="365125"/>
            <a:ext cx="7645400" cy="5775302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6194804" y="829733"/>
            <a:ext cx="396496" cy="19817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77333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1467" y="395817"/>
            <a:ext cx="272626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Image type – do you want to have the model work on original or compressed?</a:t>
            </a:r>
          </a:p>
          <a:p>
            <a:pPr lvl="1"/>
            <a:r>
              <a:rPr lang="en-US" dirty="0" smtClean="0"/>
              <a:t>If it takes to long to create, stop the training and use the compressed! (Not that much influence on the result.)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167" y="365125"/>
            <a:ext cx="7645400" cy="5775302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3925737" y="1690688"/>
            <a:ext cx="2585129" cy="20584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81852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551392"/>
            <a:ext cx="1617134" cy="2593975"/>
          </a:xfrm>
        </p:spPr>
        <p:txBody>
          <a:bodyPr/>
          <a:lstStyle/>
          <a:p>
            <a:r>
              <a:rPr lang="en-US" dirty="0" smtClean="0"/>
              <a:t>Number of epochs (same as in HTR+)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0000" y="365125"/>
            <a:ext cx="7645400" cy="5775302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5263469" y="1002505"/>
            <a:ext cx="1433663" cy="18282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6" name="Rechthoek 20"/>
          <p:cNvSpPr/>
          <p:nvPr/>
        </p:nvSpPr>
        <p:spPr>
          <a:xfrm>
            <a:off x="5263469" y="1185332"/>
            <a:ext cx="1433663" cy="18282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7" name="Rechthoek 20"/>
          <p:cNvSpPr/>
          <p:nvPr/>
        </p:nvSpPr>
        <p:spPr>
          <a:xfrm>
            <a:off x="5263469" y="1550986"/>
            <a:ext cx="1433663" cy="18282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955401" y="365125"/>
            <a:ext cx="2118066" cy="5112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Early stopping &amp; learning rate combined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when the improvement on the </a:t>
            </a:r>
            <a:r>
              <a:rPr lang="en-US" dirty="0" err="1" smtClean="0">
                <a:sym typeface="Wingdings" panose="05000000000000000000" pitchFamily="2" charset="2"/>
              </a:rPr>
              <a:t>validationset</a:t>
            </a:r>
            <a:r>
              <a:rPr lang="en-US" dirty="0" smtClean="0">
                <a:sym typeface="Wingdings" panose="05000000000000000000" pitchFamily="2" charset="2"/>
              </a:rPr>
              <a:t> is too small, the system stops.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(with very small validation sets: make this number a bit higher).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8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1467" y="395817"/>
            <a:ext cx="272626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Learning rate: the worth between each step in the training. If the steps are large, the CER will drop quicker, but is less accurate. </a:t>
            </a:r>
            <a:r>
              <a:rPr lang="en-US" b="1" dirty="0" smtClean="0"/>
              <a:t>Leave it at default if you are not experienced.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167" y="365125"/>
            <a:ext cx="7645400" cy="5775302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3934203" y="1495955"/>
            <a:ext cx="2585129" cy="20584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15260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1467" y="395817"/>
            <a:ext cx="272626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Learning rate: the worth between each step in the training. If the steps are large, the CER will drop quicker, but is less accurate. </a:t>
            </a:r>
            <a:r>
              <a:rPr lang="en-US" b="1" dirty="0" smtClean="0"/>
              <a:t>Leave it at default if you are not experienced.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167" y="365125"/>
            <a:ext cx="7645400" cy="5775302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3858813" y="1541454"/>
            <a:ext cx="2585129" cy="20584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16664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167" y="365125"/>
            <a:ext cx="7645400" cy="5775302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5011753" y="1859506"/>
            <a:ext cx="2585129" cy="20584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0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36533"/>
            <a:ext cx="10515600" cy="174043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Deslope</a:t>
            </a:r>
            <a:r>
              <a:rPr lang="en-US" dirty="0" smtClean="0"/>
              <a:t>: </a:t>
            </a:r>
            <a:r>
              <a:rPr lang="en-US" dirty="0">
                <a:sym typeface="Wingdings" panose="05000000000000000000" pitchFamily="2" charset="2"/>
              </a:rPr>
              <a:t> </a:t>
            </a:r>
            <a:r>
              <a:rPr lang="en-US" dirty="0" smtClean="0"/>
              <a:t>accept a higher variety with the baselines .</a:t>
            </a:r>
          </a:p>
          <a:p>
            <a:r>
              <a:rPr lang="en-US" dirty="0" err="1" smtClean="0"/>
              <a:t>Deslant</a:t>
            </a:r>
            <a:r>
              <a:rPr lang="en-US" dirty="0" smtClean="0"/>
              <a:t>: </a:t>
            </a:r>
            <a:r>
              <a:rPr lang="en-US" dirty="0" smtClean="0">
                <a:sym typeface="Wingdings" panose="05000000000000000000" pitchFamily="2" charset="2"/>
              </a:rPr>
              <a:t> necessary for written texts; NOT for printed texts.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Stretch: </a:t>
            </a:r>
            <a:r>
              <a:rPr lang="en-US" dirty="0">
                <a:sym typeface="Wingdings" panose="05000000000000000000" pitchFamily="2" charset="2"/>
              </a:rPr>
              <a:t> </a:t>
            </a:r>
            <a:r>
              <a:rPr lang="en-US" dirty="0" smtClean="0">
                <a:sym typeface="Wingdings" panose="05000000000000000000" pitchFamily="2" charset="2"/>
              </a:rPr>
              <a:t>if texts are written extremely tight to one another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Enhance:  if there is a lot of ‘noise’ on the page (not with very white pages e.g.)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299772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838200" y="581555"/>
            <a:ext cx="1176867" cy="99324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15968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61933"/>
            <a:ext cx="10515600" cy="171503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Enhance window size: the size of the “optimizing tool” that goes over the pages. </a:t>
            </a:r>
          </a:p>
          <a:p>
            <a:r>
              <a:rPr lang="en-US" dirty="0" err="1" smtClean="0"/>
              <a:t>Sauvola</a:t>
            </a:r>
            <a:r>
              <a:rPr lang="en-US" dirty="0" smtClean="0"/>
              <a:t> enhancement parameter: </a:t>
            </a:r>
            <a:r>
              <a:rPr lang="en-US" dirty="0" smtClean="0">
                <a:sym typeface="Wingdings" panose="05000000000000000000" pitchFamily="2" charset="2"/>
              </a:rPr>
              <a:t> </a:t>
            </a:r>
            <a:r>
              <a:rPr lang="en-US" dirty="0" smtClean="0"/>
              <a:t>don’t touch, has to do with special </a:t>
            </a:r>
            <a:r>
              <a:rPr lang="en-US" dirty="0" err="1" smtClean="0"/>
              <a:t>algoritms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5125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838200" y="1597556"/>
            <a:ext cx="3445933" cy="49371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11419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61933"/>
            <a:ext cx="10515600" cy="171503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Line height: the height of the text measured in pixels. If it is not high enough, change it to 100.</a:t>
            </a:r>
          </a:p>
          <a:p>
            <a:r>
              <a:rPr lang="en-US" dirty="0" smtClean="0"/>
              <a:t>If you get an ‘out of memory order’ you may change the “batch size” to a lower number. The smaller this number is, the slower the training becomes.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In a next version this will be changed into an automatic batch-size.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5125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838200" y="2061369"/>
            <a:ext cx="3445933" cy="23309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6" name="Rechthoek 20"/>
          <p:cNvSpPr/>
          <p:nvPr/>
        </p:nvSpPr>
        <p:spPr>
          <a:xfrm>
            <a:off x="7755466" y="647436"/>
            <a:ext cx="2133601" cy="444764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5237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61933"/>
            <a:ext cx="10515600" cy="1715030"/>
          </a:xfrm>
        </p:spPr>
        <p:txBody>
          <a:bodyPr>
            <a:normAutofit/>
          </a:bodyPr>
          <a:lstStyle/>
          <a:p>
            <a:r>
              <a:rPr lang="en-US" dirty="0" smtClean="0"/>
              <a:t>Line x-height: this concerns descenders and ascenders. If you chose to fill this one in, the Line-height parameter is ignored.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5125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838200" y="2308225"/>
            <a:ext cx="3445933" cy="23309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53035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61933"/>
            <a:ext cx="10515600" cy="171503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Moment normalization: </a:t>
            </a:r>
            <a:r>
              <a:rPr lang="en-US" dirty="0">
                <a:sym typeface="Wingdings" panose="05000000000000000000" pitchFamily="2" charset="2"/>
              </a:rPr>
              <a:t> </a:t>
            </a:r>
            <a:r>
              <a:rPr lang="en-US" dirty="0"/>
              <a:t>don’t </a:t>
            </a:r>
            <a:r>
              <a:rPr lang="en-US" dirty="0" smtClean="0"/>
              <a:t>touch (leave the </a:t>
            </a:r>
            <a:r>
              <a:rPr lang="en-US" dirty="0" smtClean="0">
                <a:sym typeface="Wingdings" panose="05000000000000000000" pitchFamily="2" charset="2"/>
              </a:rPr>
              <a:t> there)</a:t>
            </a:r>
            <a:endParaRPr lang="en-US" dirty="0" smtClean="0"/>
          </a:p>
          <a:p>
            <a:r>
              <a:rPr lang="en-US" dirty="0" smtClean="0"/>
              <a:t>Features parallelogram: </a:t>
            </a:r>
            <a:r>
              <a:rPr lang="en-US" dirty="0">
                <a:sym typeface="Wingdings" panose="05000000000000000000" pitchFamily="2" charset="2"/>
              </a:rPr>
              <a:t> </a:t>
            </a:r>
            <a:r>
              <a:rPr lang="en-US" dirty="0"/>
              <a:t>don’t touch (leave the </a:t>
            </a:r>
            <a:r>
              <a:rPr lang="en-US" dirty="0">
                <a:sym typeface="Wingdings" panose="05000000000000000000" pitchFamily="2" charset="2"/>
              </a:rPr>
              <a:t> there)</a:t>
            </a:r>
            <a:endParaRPr lang="en-US" dirty="0" smtClean="0"/>
          </a:p>
          <a:p>
            <a:r>
              <a:rPr lang="en-US" dirty="0" smtClean="0"/>
              <a:t>Features surrounding polygon: </a:t>
            </a:r>
            <a:r>
              <a:rPr lang="en-US" dirty="0">
                <a:sym typeface="Wingdings" panose="05000000000000000000" pitchFamily="2" charset="2"/>
              </a:rPr>
              <a:t> </a:t>
            </a:r>
            <a:r>
              <a:rPr lang="en-US" dirty="0"/>
              <a:t>don’t touch (leave the </a:t>
            </a:r>
            <a:r>
              <a:rPr lang="en-US" dirty="0">
                <a:sym typeface="Wingdings" panose="05000000000000000000" pitchFamily="2" charset="2"/>
              </a:rPr>
              <a:t> there)</a:t>
            </a:r>
            <a:endParaRPr lang="en-US" dirty="0" smtClean="0"/>
          </a:p>
          <a:p>
            <a:r>
              <a:rPr lang="en-US" dirty="0" smtClean="0"/>
              <a:t>Features surrounding polygon dilate: </a:t>
            </a:r>
            <a:r>
              <a:rPr lang="en-US" dirty="0">
                <a:sym typeface="Wingdings" panose="05000000000000000000" pitchFamily="2" charset="2"/>
              </a:rPr>
              <a:t> </a:t>
            </a:r>
            <a:r>
              <a:rPr lang="en-US" dirty="0"/>
              <a:t>don’t touch (leave the </a:t>
            </a:r>
            <a:r>
              <a:rPr lang="en-US" dirty="0">
                <a:sym typeface="Wingdings" panose="05000000000000000000" pitchFamily="2" charset="2"/>
              </a:rPr>
              <a:t> there)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5125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838200" y="2484703"/>
            <a:ext cx="3445933" cy="83423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08408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61933"/>
            <a:ext cx="10515600" cy="171503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Left/ right padding: the number 10 here means ‘10 pixels’ to prevent the risk of cutting a part of the row. </a:t>
            </a:r>
          </a:p>
          <a:p>
            <a:r>
              <a:rPr lang="en-US" dirty="0" smtClean="0"/>
              <a:t>Max width: 6000 is default (pixels). If you have huge pages, you will need to adjust this to a higher number, otherwise you don’t need to touch this.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5125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838200" y="3305970"/>
            <a:ext cx="3445933" cy="512497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79700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61933"/>
            <a:ext cx="10515600" cy="1715030"/>
          </a:xfrm>
        </p:spPr>
        <p:txBody>
          <a:bodyPr>
            <a:normAutofit/>
          </a:bodyPr>
          <a:lstStyle/>
          <a:p>
            <a:r>
              <a:rPr lang="en-US" dirty="0" smtClean="0"/>
              <a:t>Model: all the parameters here are meant for people who know their way around with machine learning. It has to do with modifications to the Neural Networks.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5125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4309533" y="647436"/>
            <a:ext cx="3310467" cy="2222764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01824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34933"/>
            <a:ext cx="10515600" cy="184203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Batch size: number of pages that are being processed at once at the GPU (Graphic Processing Unit aka: the core in the server).</a:t>
            </a:r>
          </a:p>
          <a:p>
            <a:r>
              <a:rPr lang="en-US" dirty="0" err="1" smtClean="0"/>
              <a:t>Use_distortions</a:t>
            </a:r>
            <a:r>
              <a:rPr lang="en-US" dirty="0" smtClean="0"/>
              <a:t>: “True” means that the computer will rotate or change the shape and position of the </a:t>
            </a:r>
            <a:r>
              <a:rPr lang="en-US" dirty="0" err="1" smtClean="0"/>
              <a:t>trainingsset</a:t>
            </a:r>
            <a:r>
              <a:rPr lang="en-US" dirty="0" smtClean="0"/>
              <a:t> to make the model more stable. </a:t>
            </a:r>
          </a:p>
          <a:p>
            <a:pPr lvl="1"/>
            <a:r>
              <a:rPr lang="en-US" dirty="0" smtClean="0"/>
              <a:t>Not necessary for printed and very regularly written texts and really good quality scans. You can then change this statement from ‘True’ by typing ‘False’ there.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5125"/>
            <a:ext cx="9245600" cy="3886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>
            <a:off x="7713133" y="579306"/>
            <a:ext cx="2142067" cy="1257961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77284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27" y="6162917"/>
            <a:ext cx="10515600" cy="348657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Pylaia</a:t>
            </a:r>
            <a:r>
              <a:rPr lang="en-US" dirty="0" smtClean="0"/>
              <a:t> only works with </a:t>
            </a:r>
            <a:r>
              <a:rPr lang="en-US" dirty="0" err="1" smtClean="0"/>
              <a:t>Pylaia</a:t>
            </a:r>
            <a:r>
              <a:rPr lang="en-US" dirty="0" smtClean="0"/>
              <a:t> models as a base (as does HTR+ with HTR+ models)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3800" y="635000"/>
            <a:ext cx="7264400" cy="5258042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5289550" y="1534055"/>
            <a:ext cx="4349750" cy="21219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6" name="Rechthoek 20"/>
          <p:cNvSpPr/>
          <p:nvPr/>
        </p:nvSpPr>
        <p:spPr>
          <a:xfrm flipH="1">
            <a:off x="4508500" y="2702455"/>
            <a:ext cx="1003300" cy="63129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7" name="Rechthoek 20"/>
          <p:cNvSpPr/>
          <p:nvPr/>
        </p:nvSpPr>
        <p:spPr>
          <a:xfrm flipH="1">
            <a:off x="3390900" y="2702455"/>
            <a:ext cx="749300" cy="2058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85248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2234" y="266352"/>
            <a:ext cx="8610600" cy="6591648"/>
          </a:xfrm>
          <a:prstGeom prst="rect">
            <a:avLst/>
          </a:prstGeom>
        </p:spPr>
      </p:pic>
      <p:sp>
        <p:nvSpPr>
          <p:cNvPr id="12" name="Rechthoek 20"/>
          <p:cNvSpPr/>
          <p:nvPr/>
        </p:nvSpPr>
        <p:spPr>
          <a:xfrm flipH="1">
            <a:off x="1883832" y="3295122"/>
            <a:ext cx="1570567" cy="41327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13" name="Rechthoek 20"/>
          <p:cNvSpPr/>
          <p:nvPr/>
        </p:nvSpPr>
        <p:spPr>
          <a:xfrm flipH="1">
            <a:off x="2294465" y="2575455"/>
            <a:ext cx="749300" cy="2058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14" name="Rechthoek 20"/>
          <p:cNvSpPr/>
          <p:nvPr/>
        </p:nvSpPr>
        <p:spPr>
          <a:xfrm flipH="1">
            <a:off x="4165598" y="2781301"/>
            <a:ext cx="1295401" cy="20743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15" name="Rechthoek 20"/>
          <p:cNvSpPr/>
          <p:nvPr/>
        </p:nvSpPr>
        <p:spPr>
          <a:xfrm flipH="1">
            <a:off x="3043765" y="2780242"/>
            <a:ext cx="749300" cy="2058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16" name="Rechthoek 20"/>
          <p:cNvSpPr/>
          <p:nvPr/>
        </p:nvSpPr>
        <p:spPr>
          <a:xfrm flipH="1">
            <a:off x="5253565" y="1163109"/>
            <a:ext cx="749300" cy="2058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17" name="Rechthoek 20"/>
          <p:cNvSpPr/>
          <p:nvPr/>
        </p:nvSpPr>
        <p:spPr>
          <a:xfrm flipH="1">
            <a:off x="6540498" y="2842775"/>
            <a:ext cx="1104902" cy="719401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18" name="Rechthoek 20"/>
          <p:cNvSpPr/>
          <p:nvPr/>
        </p:nvSpPr>
        <p:spPr>
          <a:xfrm flipH="1">
            <a:off x="6540498" y="4612309"/>
            <a:ext cx="1104902" cy="719401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76355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Tables or </a:t>
            </a:r>
            <a:br>
              <a:rPr lang="en-US" dirty="0" smtClean="0"/>
            </a:br>
            <a:r>
              <a:rPr lang="en-US" dirty="0" smtClean="0"/>
              <a:t>adjustments of LA with additional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20999"/>
            <a:ext cx="10515600" cy="3255963"/>
          </a:xfrm>
        </p:spPr>
        <p:txBody>
          <a:bodyPr/>
          <a:lstStyle/>
          <a:p>
            <a:r>
              <a:rPr lang="en-US" dirty="0" smtClean="0"/>
              <a:t>There is a lot of improvement regarding tables. It’s easier to draw the lines.</a:t>
            </a:r>
          </a:p>
          <a:p>
            <a:r>
              <a:rPr lang="en-US" dirty="0" smtClean="0"/>
              <a:t>Cells are not yet </a:t>
            </a:r>
            <a:r>
              <a:rPr lang="en-US" dirty="0" err="1" smtClean="0"/>
              <a:t>recognised</a:t>
            </a:r>
            <a:r>
              <a:rPr lang="en-US" dirty="0" smtClean="0"/>
              <a:t> in P2PaLA but you could opt for columns.</a:t>
            </a:r>
          </a:p>
          <a:p>
            <a:r>
              <a:rPr lang="en-US" dirty="0" err="1" smtClean="0"/>
              <a:t>Naverlab</a:t>
            </a:r>
            <a:r>
              <a:rPr lang="en-US" dirty="0" smtClean="0"/>
              <a:t> Document Understanding will be integrated sometime in the coming months (this focusses on the AI-understanding of the content).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0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6900" y="365125"/>
            <a:ext cx="8458200" cy="59182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1595967" y="1957388"/>
            <a:ext cx="749300" cy="2058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48158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1400" y="287387"/>
            <a:ext cx="8382000" cy="5889576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2137833" y="2092855"/>
            <a:ext cx="749300" cy="2058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0352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60363"/>
            <a:ext cx="8458200" cy="581660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546100" y="2270655"/>
            <a:ext cx="749300" cy="20584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71080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Remove</a:t>
            </a:r>
            <a:r>
              <a:rPr lang="nl-NL" dirty="0" smtClean="0"/>
              <a:t> Small </a:t>
            </a:r>
            <a:r>
              <a:rPr lang="nl-NL" dirty="0" err="1" smtClean="0"/>
              <a:t>regions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If</a:t>
            </a:r>
            <a:r>
              <a:rPr lang="nl-NL" dirty="0" smtClean="0"/>
              <a:t> </a:t>
            </a:r>
            <a:r>
              <a:rPr lang="nl-NL" dirty="0" err="1" smtClean="0"/>
              <a:t>there</a:t>
            </a:r>
            <a:r>
              <a:rPr lang="nl-NL" dirty="0" smtClean="0"/>
              <a:t> is a lot of </a:t>
            </a:r>
            <a:r>
              <a:rPr lang="nl-NL" dirty="0" err="1" smtClean="0"/>
              <a:t>noise</a:t>
            </a:r>
            <a:r>
              <a:rPr lang="nl-NL" dirty="0" smtClean="0"/>
              <a:t> on </a:t>
            </a:r>
            <a:r>
              <a:rPr lang="nl-NL" dirty="0" err="1" smtClean="0"/>
              <a:t>your</a:t>
            </a:r>
            <a:r>
              <a:rPr lang="nl-NL" dirty="0" smtClean="0"/>
              <a:t> pages (</a:t>
            </a:r>
            <a:r>
              <a:rPr lang="nl-NL" dirty="0" err="1" smtClean="0"/>
              <a:t>because</a:t>
            </a:r>
            <a:r>
              <a:rPr lang="nl-NL" dirty="0" smtClean="0"/>
              <a:t> of </a:t>
            </a:r>
            <a:r>
              <a:rPr lang="nl-NL" dirty="0" err="1" smtClean="0"/>
              <a:t>stains</a:t>
            </a:r>
            <a:r>
              <a:rPr lang="nl-NL" dirty="0" smtClean="0"/>
              <a:t> or </a:t>
            </a:r>
            <a:r>
              <a:rPr lang="nl-NL" dirty="0" err="1" smtClean="0"/>
              <a:t>discolourations</a:t>
            </a:r>
            <a:r>
              <a:rPr lang="nl-NL" dirty="0" smtClean="0"/>
              <a:t>).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32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733" y="137934"/>
            <a:ext cx="10151534" cy="6548088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3568700" y="2363788"/>
            <a:ext cx="342900" cy="20161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6" name="Rechthoek 20"/>
          <p:cNvSpPr/>
          <p:nvPr/>
        </p:nvSpPr>
        <p:spPr>
          <a:xfrm flipH="1">
            <a:off x="3911600" y="3039533"/>
            <a:ext cx="1498600" cy="20320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76745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5600" y="365125"/>
            <a:ext cx="9448800" cy="636897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2489200" y="4571999"/>
            <a:ext cx="6807200" cy="524933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96410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Create</a:t>
            </a:r>
            <a:r>
              <a:rPr lang="nl-NL" dirty="0" smtClean="0"/>
              <a:t> a </a:t>
            </a:r>
            <a:r>
              <a:rPr lang="nl-NL" dirty="0" err="1" smtClean="0"/>
              <a:t>sampleset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Why</a:t>
            </a:r>
            <a:r>
              <a:rPr lang="nl-NL" dirty="0" smtClean="0"/>
              <a:t>?</a:t>
            </a:r>
          </a:p>
          <a:p>
            <a:pPr lvl="1"/>
            <a:r>
              <a:rPr lang="nl-NL" dirty="0" err="1" smtClean="0"/>
              <a:t>Because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create</a:t>
            </a:r>
            <a:r>
              <a:rPr lang="nl-NL" dirty="0" smtClean="0"/>
              <a:t> a </a:t>
            </a:r>
            <a:r>
              <a:rPr lang="nl-NL" dirty="0" err="1" smtClean="0"/>
              <a:t>representative</a:t>
            </a:r>
            <a:r>
              <a:rPr lang="nl-NL" dirty="0" smtClean="0"/>
              <a:t> set </a:t>
            </a:r>
            <a:r>
              <a:rPr lang="nl-NL" dirty="0" err="1" smtClean="0"/>
              <a:t>from</a:t>
            </a:r>
            <a:r>
              <a:rPr lang="nl-NL" dirty="0" smtClean="0"/>
              <a:t> a </a:t>
            </a:r>
            <a:r>
              <a:rPr lang="nl-NL" dirty="0" err="1" smtClean="0"/>
              <a:t>whole</a:t>
            </a:r>
            <a:r>
              <a:rPr lang="nl-NL" dirty="0" smtClean="0"/>
              <a:t> </a:t>
            </a:r>
            <a:r>
              <a:rPr lang="nl-NL" dirty="0" err="1" smtClean="0"/>
              <a:t>collection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transcribe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make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into</a:t>
            </a:r>
            <a:r>
              <a:rPr lang="nl-NL" dirty="0" smtClean="0"/>
              <a:t> a </a:t>
            </a:r>
            <a:r>
              <a:rPr lang="nl-NL" dirty="0" err="1" smtClean="0"/>
              <a:t>useful</a:t>
            </a:r>
            <a:r>
              <a:rPr lang="nl-NL" dirty="0" smtClean="0"/>
              <a:t> model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</a:t>
            </a:r>
            <a:r>
              <a:rPr lang="nl-NL" dirty="0" err="1" smtClean="0"/>
              <a:t>collection</a:t>
            </a:r>
            <a:r>
              <a:rPr lang="nl-NL" dirty="0" smtClean="0"/>
              <a:t>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44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0"/>
            <a:ext cx="8763000" cy="6708315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1422400" y="926306"/>
            <a:ext cx="1498600" cy="20320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3614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7000" y="296743"/>
            <a:ext cx="8483600" cy="6561257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4969934" y="4092840"/>
            <a:ext cx="1430866" cy="19976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6" name="Rechthoek 20"/>
          <p:cNvSpPr/>
          <p:nvPr/>
        </p:nvSpPr>
        <p:spPr>
          <a:xfrm flipH="1">
            <a:off x="7315200" y="4854840"/>
            <a:ext cx="1430866" cy="19976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00915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8000" y="263525"/>
            <a:ext cx="7950200" cy="6106540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3716866" y="2120107"/>
            <a:ext cx="2048933" cy="995626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7831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4132" y="1092200"/>
            <a:ext cx="6646335" cy="4055533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4123265" y="2226469"/>
            <a:ext cx="5469467" cy="1058598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54588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Some</a:t>
            </a:r>
            <a:r>
              <a:rPr lang="nl-NL" dirty="0" smtClean="0"/>
              <a:t> </a:t>
            </a:r>
            <a:r>
              <a:rPr lang="nl-NL" dirty="0" err="1" smtClean="0"/>
              <a:t>other</a:t>
            </a:r>
            <a:r>
              <a:rPr lang="nl-NL" dirty="0" smtClean="0"/>
              <a:t> small updates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 smtClean="0"/>
              <a:t>P2PaLA</a:t>
            </a:r>
          </a:p>
          <a:p>
            <a:pPr lvl="0"/>
            <a:r>
              <a:rPr lang="nl-NL" dirty="0" smtClean="0"/>
              <a:t>Read </a:t>
            </a:r>
            <a:r>
              <a:rPr lang="nl-NL" dirty="0" err="1" smtClean="0"/>
              <a:t>and</a:t>
            </a:r>
            <a:r>
              <a:rPr lang="nl-NL" dirty="0" smtClean="0"/>
              <a:t> Search (</a:t>
            </a:r>
            <a:r>
              <a:rPr lang="nl-NL" dirty="0" err="1" smtClean="0"/>
              <a:t>kws</a:t>
            </a:r>
            <a:r>
              <a:rPr lang="nl-NL" dirty="0" smtClean="0"/>
              <a:t>)</a:t>
            </a:r>
          </a:p>
          <a:p>
            <a:pPr lvl="0"/>
            <a:r>
              <a:rPr lang="nl-NL" dirty="0" smtClean="0"/>
              <a:t>Little bit on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webversion</a:t>
            </a:r>
            <a:endParaRPr lang="nl-NL" dirty="0" smtClean="0"/>
          </a:p>
          <a:p>
            <a:pPr lvl="0"/>
            <a:r>
              <a:rPr lang="nl-NL" dirty="0" err="1" smtClean="0"/>
              <a:t>Masking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87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P2PaLA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“Label existing </a:t>
            </a:r>
            <a:br>
              <a:rPr lang="en-US" dirty="0" smtClean="0"/>
            </a:br>
            <a:r>
              <a:rPr lang="en-US" dirty="0" smtClean="0"/>
              <a:t>transcription” </a:t>
            </a:r>
            <a:br>
              <a:rPr lang="en-US" dirty="0" smtClean="0"/>
            </a:br>
            <a:r>
              <a:rPr lang="en-US" dirty="0" smtClean="0"/>
              <a:t>aka: rename the regions</a:t>
            </a:r>
          </a:p>
          <a:p>
            <a:r>
              <a:rPr lang="en-US" dirty="0" smtClean="0"/>
              <a:t>P2PaLA/ text regions</a:t>
            </a:r>
            <a:br>
              <a:rPr lang="en-US" dirty="0" smtClean="0"/>
            </a:br>
            <a:r>
              <a:rPr lang="en-US" dirty="0" smtClean="0"/>
              <a:t>that are labelled can</a:t>
            </a:r>
            <a:br>
              <a:rPr lang="en-US" dirty="0" smtClean="0"/>
            </a:br>
            <a:r>
              <a:rPr lang="en-US" dirty="0" smtClean="0"/>
              <a:t>(in the very near future)</a:t>
            </a:r>
            <a:br>
              <a:rPr lang="en-US" dirty="0" smtClean="0"/>
            </a:br>
            <a:r>
              <a:rPr lang="en-US" dirty="0" smtClean="0"/>
              <a:t>be used to apply a </a:t>
            </a:r>
            <a:br>
              <a:rPr lang="en-US" dirty="0" smtClean="0"/>
            </a:br>
            <a:r>
              <a:rPr lang="en-US" dirty="0" smtClean="0"/>
              <a:t>model just to certain </a:t>
            </a:r>
            <a:br>
              <a:rPr lang="en-US" dirty="0" smtClean="0"/>
            </a:br>
            <a:r>
              <a:rPr lang="en-US" dirty="0" smtClean="0"/>
              <a:t>fields and not on others</a:t>
            </a:r>
            <a:br>
              <a:rPr lang="en-US" dirty="0" smtClean="0"/>
            </a:br>
            <a:r>
              <a:rPr lang="en-US" dirty="0" smtClean="0"/>
              <a:t>if you want. (E.g. useful with multiple languages/translations.)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6666" y="651933"/>
            <a:ext cx="6959600" cy="4521201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>
            <a:off x="5723465" y="2192602"/>
            <a:ext cx="1515535" cy="228864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84209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&amp; Search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Keyword spotting and searching options are available through the </a:t>
            </a:r>
            <a:r>
              <a:rPr lang="en-US" dirty="0" err="1" smtClean="0"/>
              <a:t>Transkribus</a:t>
            </a:r>
            <a:r>
              <a:rPr lang="en-US" dirty="0" smtClean="0"/>
              <a:t> server (with log in through your own account).</a:t>
            </a:r>
          </a:p>
          <a:p>
            <a:pPr lvl="1"/>
            <a:r>
              <a:rPr lang="en-US" dirty="0" smtClean="0"/>
              <a:t>See KWS </a:t>
            </a:r>
            <a:r>
              <a:rPr lang="en-US" dirty="0"/>
              <a:t>in webinar 1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youtu.be/5YCfaFNMol4?t=7266</a:t>
            </a:r>
            <a:r>
              <a:rPr lang="en-US" dirty="0" smtClean="0"/>
              <a:t> </a:t>
            </a:r>
          </a:p>
          <a:p>
            <a:r>
              <a:rPr lang="en-US" dirty="0" smtClean="0"/>
              <a:t>If you have a (small) project and you want to provide the results to a wider audience but you do not want to have to figure out how to host/ create a website and such for all this searchable data… </a:t>
            </a:r>
            <a:r>
              <a:rPr lang="en-US" dirty="0" err="1" smtClean="0"/>
              <a:t>Transkribus</a:t>
            </a:r>
            <a:r>
              <a:rPr lang="en-US" dirty="0" smtClean="0"/>
              <a:t> is going to offer this as a service. In other words: they can host your data and show it as a searchable website so others (without </a:t>
            </a:r>
            <a:r>
              <a:rPr lang="en-US" dirty="0" err="1" smtClean="0"/>
              <a:t>Transkribus</a:t>
            </a:r>
            <a:r>
              <a:rPr lang="en-US" dirty="0" smtClean="0"/>
              <a:t> accounts/ access to your collection) would be able to publicly view it.</a:t>
            </a:r>
          </a:p>
          <a:p>
            <a:r>
              <a:rPr lang="en-US" dirty="0" smtClean="0"/>
              <a:t>Works based on IIIF.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32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rights of someone you shared the folder with will be made the same within the </a:t>
            </a:r>
            <a:r>
              <a:rPr lang="en-US" dirty="0" err="1" smtClean="0"/>
              <a:t>webversion</a:t>
            </a:r>
            <a:r>
              <a:rPr lang="en-US" dirty="0" smtClean="0"/>
              <a:t> as in the desktop version (expert client). (So a co-owner or editor will be the same in both versions, meaning that they can sign a page off as GT.)</a:t>
            </a:r>
          </a:p>
          <a:p>
            <a:r>
              <a:rPr lang="en-US" dirty="0" smtClean="0"/>
              <a:t>If you need to use special signs: use Unicode. (e.g. Alt133 =  é)</a:t>
            </a:r>
          </a:p>
          <a:p>
            <a:r>
              <a:rPr lang="en-US" dirty="0" smtClean="0"/>
              <a:t>Italics and bold are not (yet) possible in the web interface. (Mind you, these are not going to be integrated into a model anyway for the coming time; so ask yourself if you need these to be tagged/ </a:t>
            </a:r>
            <a:r>
              <a:rPr lang="en-US" dirty="0" err="1" smtClean="0"/>
              <a:t>analysed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93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214" t="20973" b="7179"/>
          <a:stretch/>
        </p:blipFill>
        <p:spPr>
          <a:xfrm>
            <a:off x="564204" y="365125"/>
            <a:ext cx="11413787" cy="558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4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348" y="365125"/>
            <a:ext cx="10757452" cy="1325563"/>
          </a:xfrm>
        </p:spPr>
        <p:txBody>
          <a:bodyPr/>
          <a:lstStyle/>
          <a:p>
            <a:r>
              <a:rPr lang="en-US" dirty="0" smtClean="0"/>
              <a:t>Masking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078" y="1439186"/>
            <a:ext cx="10876722" cy="473777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“blackening”</a:t>
            </a:r>
          </a:p>
          <a:p>
            <a:r>
              <a:rPr lang="en-US" dirty="0" smtClean="0"/>
              <a:t>You then draw</a:t>
            </a:r>
            <a:br>
              <a:rPr lang="en-US" dirty="0" smtClean="0"/>
            </a:br>
            <a:r>
              <a:rPr lang="en-US" dirty="0" smtClean="0"/>
              <a:t>a box over the</a:t>
            </a:r>
            <a:br>
              <a:rPr lang="en-US" dirty="0" smtClean="0"/>
            </a:br>
            <a:r>
              <a:rPr lang="en-US" dirty="0" smtClean="0"/>
              <a:t>text that you </a:t>
            </a:r>
            <a:br>
              <a:rPr lang="en-US" dirty="0" smtClean="0"/>
            </a:br>
            <a:r>
              <a:rPr lang="en-US" dirty="0" smtClean="0"/>
              <a:t>want to hide.</a:t>
            </a:r>
          </a:p>
          <a:p>
            <a:r>
              <a:rPr lang="en-US" dirty="0" smtClean="0"/>
              <a:t>N.B. it’s only</a:t>
            </a:r>
            <a:br>
              <a:rPr lang="en-US" dirty="0" smtClean="0"/>
            </a:br>
            <a:r>
              <a:rPr lang="en-US" dirty="0" smtClean="0"/>
              <a:t>a “layer”, not</a:t>
            </a:r>
            <a:br>
              <a:rPr lang="en-US" dirty="0" smtClean="0"/>
            </a:br>
            <a:r>
              <a:rPr lang="en-US" b="1" i="1" dirty="0" smtClean="0"/>
              <a:t>in</a:t>
            </a:r>
            <a:r>
              <a:rPr lang="en-US" dirty="0" smtClean="0"/>
              <a:t> the image.</a:t>
            </a:r>
          </a:p>
          <a:p>
            <a:r>
              <a:rPr lang="en-US" dirty="0" smtClean="0"/>
              <a:t>It will be in pdf</a:t>
            </a:r>
            <a:br>
              <a:rPr lang="en-US" dirty="0" smtClean="0"/>
            </a:br>
            <a:r>
              <a:rPr lang="en-US" dirty="0" smtClean="0"/>
              <a:t>but textual </a:t>
            </a:r>
            <a:br>
              <a:rPr lang="en-US" dirty="0" smtClean="0"/>
            </a:br>
            <a:r>
              <a:rPr lang="en-US" dirty="0" smtClean="0"/>
              <a:t>export contains</a:t>
            </a:r>
            <a:br>
              <a:rPr lang="en-US" dirty="0" smtClean="0"/>
            </a:br>
            <a:r>
              <a:rPr lang="en-US" dirty="0" smtClean="0"/>
              <a:t>the original text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56" t="1680" r="60556" b="18744"/>
          <a:stretch/>
        </p:blipFill>
        <p:spPr>
          <a:xfrm>
            <a:off x="3327401" y="177800"/>
            <a:ext cx="865769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3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60250" b="18930"/>
          <a:stretch/>
        </p:blipFill>
        <p:spPr>
          <a:xfrm>
            <a:off x="1638300" y="0"/>
            <a:ext cx="8915400" cy="6778835"/>
          </a:xfrm>
          <a:prstGeom prst="rect">
            <a:avLst/>
          </a:prstGeom>
        </p:spPr>
      </p:pic>
      <p:sp>
        <p:nvSpPr>
          <p:cNvPr id="5" name="Rechthoek 20"/>
          <p:cNvSpPr/>
          <p:nvPr/>
        </p:nvSpPr>
        <p:spPr>
          <a:xfrm flipH="1" flipV="1">
            <a:off x="6540497" y="1062567"/>
            <a:ext cx="1828802" cy="228335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6" name="Rechthoek 20"/>
          <p:cNvSpPr/>
          <p:nvPr/>
        </p:nvSpPr>
        <p:spPr>
          <a:xfrm flipH="1" flipV="1">
            <a:off x="6616697" y="121246"/>
            <a:ext cx="414870" cy="352822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nl-NL" sz="1800"/>
          </a:p>
        </p:txBody>
      </p:sp>
      <p:sp>
        <p:nvSpPr>
          <p:cNvPr id="7" name="Down Arrow 6"/>
          <p:cNvSpPr/>
          <p:nvPr/>
        </p:nvSpPr>
        <p:spPr>
          <a:xfrm>
            <a:off x="7188200" y="2150533"/>
            <a:ext cx="266698" cy="49106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7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for </a:t>
            </a:r>
            <a:r>
              <a:rPr lang="en-US" smtClean="0"/>
              <a:t>your attention!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3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9466</TotalTime>
  <Words>1498</Words>
  <Application>Microsoft Office PowerPoint</Application>
  <PresentationFormat>Widescreen</PresentationFormat>
  <Paragraphs>99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Wingdings</vt:lpstr>
      <vt:lpstr>Office Theme</vt:lpstr>
      <vt:lpstr>Digi-workshop #3 Transkribus: updates.</vt:lpstr>
      <vt:lpstr>PowerPoint Presentation</vt:lpstr>
      <vt:lpstr>Pylaia</vt:lpstr>
      <vt:lpstr>HTR  HTR(+) and Pylaia</vt:lpstr>
      <vt:lpstr>Pylaia</vt:lpstr>
      <vt:lpstr>Trainingsbutton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Tables or  adjustments of LA with additional lines</vt:lpstr>
      <vt:lpstr>PowerPoint Presentation</vt:lpstr>
      <vt:lpstr>PowerPoint Presentation</vt:lpstr>
      <vt:lpstr>PowerPoint Presentation</vt:lpstr>
      <vt:lpstr>Remove Small regions</vt:lpstr>
      <vt:lpstr>PowerPoint Presentation</vt:lpstr>
      <vt:lpstr>PowerPoint Presentation</vt:lpstr>
      <vt:lpstr>Create a sampleset</vt:lpstr>
      <vt:lpstr>PowerPoint Presentation</vt:lpstr>
      <vt:lpstr>PowerPoint Presentation</vt:lpstr>
      <vt:lpstr>PowerPoint Presentation</vt:lpstr>
      <vt:lpstr>PowerPoint Presentation</vt:lpstr>
      <vt:lpstr>Some other small updates</vt:lpstr>
      <vt:lpstr>P2PaLA</vt:lpstr>
      <vt:lpstr>Read &amp; Search service</vt:lpstr>
      <vt:lpstr>Webversion</vt:lpstr>
      <vt:lpstr>PowerPoint Presentation</vt:lpstr>
      <vt:lpstr>Masking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Federation-Republics and their regulations in an international DH-context.</dc:title>
  <dc:creator>Annemieke werk</dc:creator>
  <cp:lastModifiedBy>Annemieke Romein</cp:lastModifiedBy>
  <cp:revision>128</cp:revision>
  <dcterms:created xsi:type="dcterms:W3CDTF">2020-04-11T15:00:49Z</dcterms:created>
  <dcterms:modified xsi:type="dcterms:W3CDTF">2020-10-09T11:34:24Z</dcterms:modified>
</cp:coreProperties>
</file>