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q8LNJXFQQmjC3PP/rE77qhZFd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" name="Google Shape;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" name="Google Shape;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" name="Google Shape;5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" name="Google Shape;4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" name="Google Shape;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05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  <a:defRPr b="1">
                <a:solidFill>
                  <a:srgbClr val="3C8C9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143000" y="3431608"/>
            <a:ext cx="6858000" cy="206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" name="Google Shape;2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5603" y="6919"/>
            <a:ext cx="3872794" cy="230924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5"/>
          <p:cNvSpPr txBox="1"/>
          <p:nvPr/>
        </p:nvSpPr>
        <p:spPr>
          <a:xfrm>
            <a:off x="4355024" y="466499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699" cy="735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3C8C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628650" y="1487837"/>
            <a:ext cx="7886700" cy="468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48773" y="0"/>
            <a:ext cx="2495227" cy="148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forms.gle/fu5xD862aUUG2h35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"/>
          <p:cNvSpPr txBox="1">
            <a:spLocks noGrp="1"/>
          </p:cNvSpPr>
          <p:nvPr>
            <p:ph type="ctrTitle"/>
          </p:nvPr>
        </p:nvSpPr>
        <p:spPr>
          <a:xfrm>
            <a:off x="953275" y="2301150"/>
            <a:ext cx="7467900" cy="17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r>
              <a:rPr lang="en-US" sz="4500" dirty="0"/>
              <a:t>FREYA PID Services</a:t>
            </a:r>
            <a:r>
              <a:rPr lang="en-US" sz="4000" dirty="0"/>
              <a:t> </a:t>
            </a:r>
            <a:endParaRPr sz="4000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r>
              <a:rPr lang="en-GB" sz="3500" dirty="0" err="1" smtClean="0"/>
              <a:t>DataCite</a:t>
            </a:r>
            <a:r>
              <a:rPr lang="en-GB" sz="3500" dirty="0" smtClean="0"/>
              <a:t> Commons</a:t>
            </a:r>
            <a:endParaRPr sz="3500" dirty="0"/>
          </a:p>
        </p:txBody>
      </p:sp>
      <p:sp>
        <p:nvSpPr>
          <p:cNvPr id="40" name="Google Shape;40;p1"/>
          <p:cNvSpPr txBox="1">
            <a:spLocks noGrp="1"/>
          </p:cNvSpPr>
          <p:nvPr>
            <p:ph type="subTitle" idx="1"/>
          </p:nvPr>
        </p:nvSpPr>
        <p:spPr>
          <a:xfrm>
            <a:off x="1143000" y="3431608"/>
            <a:ext cx="6858000" cy="206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dirty="0"/>
              <a:t>Webinar – </a:t>
            </a:r>
            <a:r>
              <a:rPr lang="en-US" dirty="0" smtClean="0"/>
              <a:t>30 September </a:t>
            </a:r>
            <a:r>
              <a:rPr lang="en-US" dirty="0" smtClean="0"/>
              <a:t>2020 15:00 BST/16:00 </a:t>
            </a:r>
            <a:r>
              <a:rPr lang="en-US" dirty="0"/>
              <a:t>CEST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Martin Fenner (</a:t>
            </a:r>
            <a:r>
              <a:rPr lang="en-US" dirty="0" err="1"/>
              <a:t>DataCite</a:t>
            </a:r>
            <a:r>
              <a:rPr lang="en-US" dirty="0"/>
              <a:t>)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Richard Hallett (</a:t>
            </a:r>
            <a:r>
              <a:rPr lang="en-US" dirty="0" err="1"/>
              <a:t>DataCite</a:t>
            </a:r>
            <a:r>
              <a:rPr lang="en-US" dirty="0"/>
              <a:t>) 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Frances Madden (British Library)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4275" y="4871399"/>
            <a:ext cx="1834199" cy="183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Welcome</a:t>
            </a:r>
            <a:endParaRPr/>
          </a:p>
        </p:txBody>
      </p:sp>
      <p:sp>
        <p:nvSpPr>
          <p:cNvPr id="55" name="Google Shape;55;p3"/>
          <p:cNvSpPr txBox="1">
            <a:spLocks noGrp="1"/>
          </p:cNvSpPr>
          <p:nvPr>
            <p:ph type="body" idx="1"/>
          </p:nvPr>
        </p:nvSpPr>
        <p:spPr>
          <a:xfrm>
            <a:off x="628650" y="1487837"/>
            <a:ext cx="7886700" cy="46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-US" dirty="0">
                <a:solidFill>
                  <a:srgbClr val="3C8C93"/>
                </a:solidFill>
              </a:rPr>
              <a:t>Some housekeeping announcements:</a:t>
            </a:r>
            <a:endParaRPr dirty="0">
              <a:solidFill>
                <a:srgbClr val="3C8C93"/>
              </a:solidFill>
            </a:endParaRPr>
          </a:p>
          <a:p>
            <a:pPr marL="457200" lvl="0" indent="-3937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Webinar is being recorded and made available via FREYA’s YouTube channel.</a:t>
            </a:r>
            <a:endParaRPr dirty="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Please stay muted during the presentations</a:t>
            </a:r>
            <a:endParaRPr dirty="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Write any questions in the Q&amp;A field </a:t>
            </a:r>
            <a:endParaRPr dirty="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Let us know in the chat </a:t>
            </a:r>
            <a:r>
              <a:rPr lang="en-US" dirty="0" smtClean="0"/>
              <a:t>if you </a:t>
            </a:r>
            <a:r>
              <a:rPr lang="en-US" dirty="0"/>
              <a:t>experience problems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Agenda </a:t>
            </a:r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body" idx="1"/>
          </p:nvPr>
        </p:nvSpPr>
        <p:spPr>
          <a:xfrm>
            <a:off x="102000" y="1498150"/>
            <a:ext cx="8940000" cy="46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 smtClean="0"/>
              <a:t>Introduction </a:t>
            </a:r>
            <a:r>
              <a:rPr lang="en-US" dirty="0"/>
              <a:t>(Frances Madden, British Library)</a:t>
            </a:r>
            <a:endParaRPr dirty="0"/>
          </a:p>
          <a:p>
            <a:r>
              <a:rPr lang="en-GB" dirty="0" smtClean="0"/>
              <a:t>What </a:t>
            </a:r>
            <a:r>
              <a:rPr lang="en-GB" dirty="0"/>
              <a:t>is </a:t>
            </a:r>
            <a:r>
              <a:rPr lang="en-GB" dirty="0" err="1"/>
              <a:t>DataCite</a:t>
            </a:r>
            <a:r>
              <a:rPr lang="en-GB" dirty="0"/>
              <a:t> Commons </a:t>
            </a:r>
            <a:r>
              <a:rPr lang="en-GB" dirty="0" smtClean="0"/>
              <a:t> (Martin </a:t>
            </a:r>
            <a:r>
              <a:rPr lang="en-GB" dirty="0"/>
              <a:t>Fenner, </a:t>
            </a:r>
            <a:r>
              <a:rPr lang="en-GB" dirty="0" err="1" smtClean="0"/>
              <a:t>DataCite</a:t>
            </a:r>
            <a:r>
              <a:rPr lang="en-GB" dirty="0" smtClean="0"/>
              <a:t>)</a:t>
            </a:r>
          </a:p>
          <a:p>
            <a:r>
              <a:rPr lang="en-GB" dirty="0" smtClean="0"/>
              <a:t>What </a:t>
            </a:r>
            <a:r>
              <a:rPr lang="en-GB" dirty="0"/>
              <a:t>is happening </a:t>
            </a:r>
            <a:r>
              <a:rPr lang="en-GB" dirty="0" smtClean="0"/>
              <a:t>next (Richard </a:t>
            </a:r>
            <a:r>
              <a:rPr lang="en-GB" dirty="0"/>
              <a:t>Hallett, </a:t>
            </a:r>
            <a:r>
              <a:rPr lang="en-GB" dirty="0" err="1" smtClean="0"/>
              <a:t>DataCite</a:t>
            </a:r>
            <a:r>
              <a:rPr lang="en-GB" dirty="0" smtClean="0"/>
              <a:t>)</a:t>
            </a:r>
          </a:p>
          <a:p>
            <a:r>
              <a:rPr lang="en-GB" dirty="0" smtClean="0"/>
              <a:t>What </a:t>
            </a:r>
            <a:r>
              <a:rPr lang="en-GB" dirty="0"/>
              <a:t>do you think: Feedback and Q&amp;A (</a:t>
            </a:r>
            <a:r>
              <a:rPr lang="en-GB" dirty="0" smtClean="0"/>
              <a:t>Frances </a:t>
            </a:r>
            <a:r>
              <a:rPr lang="en-GB" dirty="0"/>
              <a:t>Madden, British </a:t>
            </a:r>
            <a:r>
              <a:rPr lang="en-GB" dirty="0" smtClean="0"/>
              <a:t>Library)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699" cy="735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r>
              <a:rPr lang="en-US"/>
              <a:t>The </a:t>
            </a:r>
            <a:r>
              <a:rPr lang="en-US" sz="4400" b="1" i="0" u="none" strike="noStrike" cap="none">
                <a:solidFill>
                  <a:srgbClr val="3C8C93"/>
                </a:solidFill>
                <a:latin typeface="Calibri"/>
                <a:ea typeface="Calibri"/>
                <a:cs typeface="Calibri"/>
                <a:sym typeface="Calibri"/>
              </a:rPr>
              <a:t>FREYA </a:t>
            </a:r>
            <a:r>
              <a:rPr lang="en-US"/>
              <a:t>project</a:t>
            </a:r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1"/>
          </p:nvPr>
        </p:nvSpPr>
        <p:spPr>
          <a:xfrm>
            <a:off x="628650" y="1462337"/>
            <a:ext cx="7886700" cy="46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-US">
                <a:solidFill>
                  <a:srgbClr val="3C8C93"/>
                </a:solidFill>
              </a:rPr>
              <a:t>FREYA </a:t>
            </a:r>
            <a:r>
              <a:rPr lang="en-US"/>
              <a:t>helps to build and extend the infrastructure for PIDs as a core component of Open Science </a:t>
            </a:r>
            <a:endParaRPr/>
          </a:p>
          <a:p>
            <a:pPr marL="685800" marR="0" lvl="0" indent="-215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Improved discovery and access of research data</a:t>
            </a:r>
            <a:endParaRPr sz="2400"/>
          </a:p>
          <a:p>
            <a:pPr marL="685800" marR="0" lvl="0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Develop new types of PIDs</a:t>
            </a:r>
            <a:endParaRPr sz="2400"/>
          </a:p>
          <a:p>
            <a:pPr marL="685800" marR="0" lvl="0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Demonstrate disciplinary PID systems</a:t>
            </a:r>
            <a:endParaRPr sz="2400"/>
          </a:p>
          <a:p>
            <a:pPr marL="685800" marR="0" lvl="0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Integrate services with the EOSC</a:t>
            </a:r>
            <a:endParaRPr sz="2400"/>
          </a:p>
          <a:p>
            <a:pPr marL="2286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endParaRPr sz="2400"/>
          </a:p>
          <a:p>
            <a:pPr marL="228600" marR="0" lvl="0" indent="-63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" name="Google Shape;62;p6"/>
          <p:cNvGrpSpPr/>
          <p:nvPr/>
        </p:nvGrpSpPr>
        <p:grpSpPr>
          <a:xfrm>
            <a:off x="1073041" y="4427030"/>
            <a:ext cx="7178034" cy="2354779"/>
            <a:chOff x="-2273945" y="2799834"/>
            <a:chExt cx="10015396" cy="3528816"/>
          </a:xfrm>
        </p:grpSpPr>
        <p:pic>
          <p:nvPicPr>
            <p:cNvPr id="63" name="Google Shape;63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32408" y="3844963"/>
              <a:ext cx="1309043" cy="8507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96471" y="3147436"/>
              <a:ext cx="494377" cy="10470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2035495" y="4918758"/>
              <a:ext cx="998188" cy="981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-191266" y="4268325"/>
              <a:ext cx="1715924" cy="6544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81885" y="2799834"/>
              <a:ext cx="1308867" cy="1308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6"/>
            <p:cNvPicPr preferRelativeResize="0"/>
            <p:nvPr/>
          </p:nvPicPr>
          <p:blipFill rotWithShape="1">
            <a:blip r:embed="rId8">
              <a:alphaModFix/>
            </a:blip>
            <a:srcRect l="21132" r="24031"/>
            <a:stretch/>
          </p:blipFill>
          <p:spPr>
            <a:xfrm>
              <a:off x="6498361" y="5113871"/>
              <a:ext cx="1177120" cy="981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934210" y="2994183"/>
              <a:ext cx="1498203" cy="8507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-276900" y="5375044"/>
              <a:ext cx="2074219" cy="6544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-2273945" y="3245473"/>
              <a:ext cx="2413641" cy="5235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6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596879" y="4577575"/>
              <a:ext cx="1347365" cy="4581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659526" y="4695727"/>
              <a:ext cx="981651" cy="981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6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4060987" y="5768289"/>
              <a:ext cx="1715924" cy="56036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3C8C93"/>
                </a:solidFill>
                <a:latin typeface="Calibri"/>
                <a:ea typeface="Calibri"/>
                <a:cs typeface="Calibri"/>
                <a:sym typeface="Calibri"/>
              </a:rPr>
              <a:t>FREYA </a:t>
            </a:r>
            <a:r>
              <a:rPr lang="en-US"/>
              <a:t>pillars</a:t>
            </a:r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body" idx="1"/>
          </p:nvPr>
        </p:nvSpPr>
        <p:spPr>
          <a:xfrm>
            <a:off x="628650" y="1487837"/>
            <a:ext cx="7886700" cy="46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endParaRPr sz="2800"/>
          </a:p>
          <a:p>
            <a:pPr marL="2286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endParaRPr sz="1800"/>
          </a:p>
          <a:p>
            <a:pPr marL="228600" marR="0" lvl="0" indent="-63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2525" y="1657975"/>
            <a:ext cx="6437701" cy="479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399" y="4735400"/>
            <a:ext cx="1780127" cy="31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3C8C93"/>
                </a:solidFill>
                <a:latin typeface="Calibri"/>
                <a:ea typeface="Calibri"/>
                <a:cs typeface="Calibri"/>
                <a:sym typeface="Calibri"/>
              </a:rPr>
              <a:t>FREYA </a:t>
            </a:r>
            <a:r>
              <a:rPr lang="en-US"/>
              <a:t>pillars</a:t>
            </a:r>
            <a:endParaRPr/>
          </a:p>
        </p:txBody>
      </p:sp>
      <p:sp>
        <p:nvSpPr>
          <p:cNvPr id="88" name="Google Shape;88;p8"/>
          <p:cNvSpPr txBox="1">
            <a:spLocks noGrp="1"/>
          </p:cNvSpPr>
          <p:nvPr>
            <p:ph type="body" idx="1"/>
          </p:nvPr>
        </p:nvSpPr>
        <p:spPr>
          <a:xfrm>
            <a:off x="628650" y="1487837"/>
            <a:ext cx="7886700" cy="46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endParaRPr sz="4400" b="1">
              <a:solidFill>
                <a:srgbClr val="3C8C93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endParaRPr sz="4400" b="1">
              <a:solidFill>
                <a:srgbClr val="3C8C93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endParaRPr sz="4400" b="1">
              <a:solidFill>
                <a:srgbClr val="3C8C93"/>
              </a:solidFill>
            </a:endParaRPr>
          </a:p>
        </p:txBody>
      </p:sp>
      <p:pic>
        <p:nvPicPr>
          <p:cNvPr id="89" name="Google Shape;8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2525" y="1657975"/>
            <a:ext cx="6437701" cy="47992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8"/>
          <p:cNvSpPr/>
          <p:nvPr/>
        </p:nvSpPr>
        <p:spPr>
          <a:xfrm>
            <a:off x="3442725" y="1460750"/>
            <a:ext cx="2489400" cy="1790100"/>
          </a:xfrm>
          <a:prstGeom prst="rect">
            <a:avLst/>
          </a:prstGeom>
          <a:noFill/>
          <a:ln w="114300" cap="flat" cmpd="sng">
            <a:solidFill>
              <a:srgbClr val="3C8C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8"/>
          <p:cNvSpPr txBox="1"/>
          <p:nvPr/>
        </p:nvSpPr>
        <p:spPr>
          <a:xfrm>
            <a:off x="6258250" y="1657975"/>
            <a:ext cx="17001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r>
              <a:rPr lang="en-US" sz="2400" b="1" i="0" u="none" strike="noStrike" cap="none">
                <a:solidFill>
                  <a:srgbClr val="3C8C93"/>
                </a:solidFill>
                <a:latin typeface="Calibri"/>
                <a:ea typeface="Calibri"/>
                <a:cs typeface="Calibri"/>
                <a:sym typeface="Calibri"/>
              </a:rPr>
              <a:t>Today:</a:t>
            </a:r>
            <a:endParaRPr sz="2400" b="1" i="0" u="none" strike="noStrike" cap="none">
              <a:solidFill>
                <a:srgbClr val="3C8C9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r>
              <a:rPr lang="en-US" sz="2400" b="1" i="0" u="none" strike="noStrike" cap="none">
                <a:solidFill>
                  <a:srgbClr val="3C8C93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 sz="2400" b="1" i="0" u="none" strike="noStrike" cap="none">
              <a:solidFill>
                <a:srgbClr val="3C8C9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C93"/>
              </a:buClr>
              <a:buSzPts val="4400"/>
              <a:buFont typeface="Calibri"/>
              <a:buNone/>
            </a:pPr>
            <a:r>
              <a:rPr lang="en-US" sz="2400" b="1">
                <a:solidFill>
                  <a:srgbClr val="3C8C93"/>
                </a:solidFill>
                <a:latin typeface="Calibri"/>
                <a:ea typeface="Calibri"/>
                <a:cs typeface="Calibri"/>
                <a:sym typeface="Calibri"/>
              </a:rPr>
              <a:t>supporting PID Graph</a:t>
            </a:r>
            <a:endParaRPr sz="2400" b="1">
              <a:solidFill>
                <a:srgbClr val="3C8C9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final announcements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Please give us feedback on the </a:t>
            </a:r>
            <a:r>
              <a:rPr lang="en-GB" dirty="0" err="1" smtClean="0"/>
              <a:t>Jupyter</a:t>
            </a:r>
            <a:r>
              <a:rPr lang="en-GB" dirty="0" smtClean="0"/>
              <a:t> </a:t>
            </a:r>
            <a:r>
              <a:rPr lang="en-GB" dirty="0" smtClean="0"/>
              <a:t>notebooks by 8 October </a:t>
            </a:r>
            <a:endParaRPr lang="en-GB" dirty="0" smtClean="0"/>
          </a:p>
          <a:p>
            <a:pPr marL="63500" indent="0">
              <a:buNone/>
            </a:pPr>
            <a:r>
              <a:rPr lang="en-GB" dirty="0" smtClean="0"/>
              <a:t>	</a:t>
            </a: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forms.gle/fu5xD862aUUG2h356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23606"/>
          <a:stretch/>
        </p:blipFill>
        <p:spPr>
          <a:xfrm>
            <a:off x="3941806" y="3117279"/>
            <a:ext cx="4942703" cy="36077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118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final announcements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Next webinar</a:t>
            </a:r>
            <a:r>
              <a:rPr lang="en-GB" dirty="0"/>
              <a:t> A PID Federation – what it could be and what could it </a:t>
            </a:r>
            <a:r>
              <a:rPr lang="en-GB" dirty="0" smtClean="0"/>
              <a:t>do? 14 October,  15:00 CEST</a:t>
            </a:r>
            <a:endParaRPr lang="en-GB" dirty="0"/>
          </a:p>
          <a:p>
            <a:r>
              <a:rPr lang="en-GB" dirty="0" smtClean="0"/>
              <a:t>Registration now open - FREYA </a:t>
            </a:r>
            <a:r>
              <a:rPr lang="en-GB" dirty="0"/>
              <a:t>Final Event, 16-19 November – </a:t>
            </a:r>
            <a:r>
              <a:rPr lang="en-GB" b="1" dirty="0"/>
              <a:t>Realising the European Open Science Cloud</a:t>
            </a:r>
            <a:r>
              <a:rPr lang="en-GB" dirty="0"/>
              <a:t> </a:t>
            </a:r>
          </a:p>
          <a:p>
            <a:r>
              <a:rPr lang="en-GB" dirty="0" smtClean="0"/>
              <a:t>See </a:t>
            </a:r>
            <a:r>
              <a:rPr lang="en-GB" dirty="0"/>
              <a:t>FREYA </a:t>
            </a:r>
            <a:r>
              <a:rPr lang="en-GB" dirty="0" smtClean="0"/>
              <a:t>website, Twitter feed or pidforum.org for more details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01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778169"/>
            <a:ext cx="6858000" cy="2054790"/>
          </a:xfrm>
        </p:spPr>
        <p:txBody>
          <a:bodyPr/>
          <a:lstStyle/>
          <a:p>
            <a:r>
              <a:rPr lang="en-GB" sz="6000" dirty="0" smtClean="0"/>
              <a:t>Thank you!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8748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240</Words>
  <Application>Microsoft Office PowerPoint</Application>
  <PresentationFormat>On-screen Show (4:3)</PresentationFormat>
  <Paragraphs>45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Custom Design</vt:lpstr>
      <vt:lpstr>FREYA PID Services  DataCite Commons</vt:lpstr>
      <vt:lpstr>Welcome</vt:lpstr>
      <vt:lpstr>Agenda </vt:lpstr>
      <vt:lpstr>The FREYA project</vt:lpstr>
      <vt:lpstr>FREYA pillars</vt:lpstr>
      <vt:lpstr>FREYA pillars</vt:lpstr>
      <vt:lpstr>Some final announcements</vt:lpstr>
      <vt:lpstr>Some final announcements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FREYA PID Services  DataCite Coommons</dc:title>
  <dc:creator>Madden, Frances</dc:creator>
  <cp:lastModifiedBy>Madden, Frances</cp:lastModifiedBy>
  <cp:revision>7</cp:revision>
  <dcterms:modified xsi:type="dcterms:W3CDTF">2020-09-30T15:39:41Z</dcterms:modified>
</cp:coreProperties>
</file>