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3205400" cy="32405638"/>
  <p:notesSz cx="6858000" cy="9144000"/>
  <p:defaultTextStyle>
    <a:defPPr>
      <a:defRPr lang="ru-RU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7">
          <p15:clr>
            <a:srgbClr val="A4A3A4"/>
          </p15:clr>
        </p15:guide>
        <p15:guide id="2" pos="13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9824" autoAdjust="0"/>
  </p:normalViewPr>
  <p:slideViewPr>
    <p:cSldViewPr>
      <p:cViewPr>
        <p:scale>
          <a:sx n="30" d="100"/>
          <a:sy n="30" d="100"/>
        </p:scale>
        <p:origin x="120" y="10"/>
      </p:cViewPr>
      <p:guideLst>
        <p:guide orient="horz" pos="10207"/>
        <p:guide pos="13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0405" y="10066754"/>
            <a:ext cx="36724590" cy="694620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0810" y="18363195"/>
            <a:ext cx="30243780" cy="82814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2929" y="20823625"/>
            <a:ext cx="36724590" cy="6436120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12929" y="13734894"/>
            <a:ext cx="36724590" cy="7088731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60270" y="7561318"/>
            <a:ext cx="19082385" cy="2138622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962745" y="7561318"/>
            <a:ext cx="19082385" cy="2138622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60270" y="7253764"/>
            <a:ext cx="19089888" cy="3023024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60270" y="10276788"/>
            <a:ext cx="19089888" cy="18670751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1947745" y="7253764"/>
            <a:ext cx="19097387" cy="3023024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1947745" y="10276788"/>
            <a:ext cx="19097387" cy="18670751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272" y="1290225"/>
            <a:ext cx="14214279" cy="549095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892111" y="1290227"/>
            <a:ext cx="24153019" cy="27657314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60272" y="6781182"/>
            <a:ext cx="14214279" cy="2216635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8561" y="22683947"/>
            <a:ext cx="25923240" cy="2677968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468561" y="2895504"/>
            <a:ext cx="25923240" cy="19443383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68561" y="25361915"/>
            <a:ext cx="25923240" cy="380315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1323915" y="1297730"/>
            <a:ext cx="9721215" cy="2764981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60270" y="1297730"/>
            <a:ext cx="28443555" cy="2764981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270" y="1297728"/>
            <a:ext cx="38884860" cy="540094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60270" y="7561318"/>
            <a:ext cx="38884860" cy="21386223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160270" y="30035228"/>
            <a:ext cx="10081260" cy="1725300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4761845" y="30035228"/>
            <a:ext cx="13681710" cy="1725300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30963870" y="30035228"/>
            <a:ext cx="10081260" cy="1725300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42" Type="http://schemas.openxmlformats.org/officeDocument/2006/relationships/image" Target="../media/image41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29" Type="http://schemas.openxmlformats.org/officeDocument/2006/relationships/image" Target="../media/image28.png"/><Relationship Id="rId41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jpeg"/><Relationship Id="rId40" Type="http://schemas.openxmlformats.org/officeDocument/2006/relationships/image" Target="../media/image39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jpeg"/><Relationship Id="rId38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D333AB0E-624E-42CB-8C6B-F5471D9AEC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6" t="10183" r="4700" b="5296"/>
          <a:stretch>
            <a:fillRect/>
          </a:stretch>
        </p:blipFill>
        <p:spPr>
          <a:xfrm>
            <a:off x="22960022" y="15917067"/>
            <a:ext cx="2454712" cy="3286148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29018" y="557897"/>
            <a:ext cx="338616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ПРИЧИН И ПОСЛЕДСТВИЙ ДЕГРАДАЦИИ ЭКОСИСТЕМ БАССЕЙНА БАЙКАЛА НА ОСНОВЕ ДОЛГОВРЕМЕННОГО МОНИТОРИНГА СЕТИ МОДЕЛЬНЫХ ПОЛИГОНОВ</a:t>
            </a:r>
            <a:endParaRPr kumimoji="0" lang="en-US" sz="6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57118" y="4129797"/>
            <a:ext cx="1507341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Институт проблем экологии и эволюции им. А.Н. </a:t>
            </a:r>
            <a:r>
              <a:rPr kumimoji="0" lang="ru-RU" sz="3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Северцова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РАН, Москва, Россия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Бурятский государственный университет, Улан-Удэ, Россия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4031592" y="4058359"/>
            <a:ext cx="152162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Институт общей и экспериментальной биологии СО РАН, Улан-Удэ, Россия</a:t>
            </a:r>
            <a:endParaRPr kumimoji="0" lang="ru-RU" sz="32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Монгольский государственный университет образования, Улан-Батор, Монголия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Picture 9" descr="emblem"/>
          <p:cNvPicPr>
            <a:picLocks noChangeAspect="1" noChangeArrowheads="1"/>
          </p:cNvPicPr>
          <p:nvPr/>
        </p:nvPicPr>
        <p:blipFill>
          <a:blip r:embed="rId3" cstate="print"/>
          <a:srcRect l="1477" t="8176" r="73862"/>
          <a:stretch>
            <a:fillRect/>
          </a:stretch>
        </p:blipFill>
        <p:spPr>
          <a:xfrm>
            <a:off x="1600060" y="629335"/>
            <a:ext cx="1428760" cy="19220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19" descr="http://en.bsu.ru/content/images/logo_eng.png"/>
          <p:cNvPicPr>
            <a:picLocks noChangeAspect="1" noChangeArrowheads="1"/>
          </p:cNvPicPr>
          <p:nvPr/>
        </p:nvPicPr>
        <p:blipFill>
          <a:blip r:embed="rId4" cstate="print"/>
          <a:srcRect r="27263"/>
          <a:stretch>
            <a:fillRect/>
          </a:stretch>
        </p:blipFill>
        <p:spPr bwMode="auto">
          <a:xfrm>
            <a:off x="885680" y="2843913"/>
            <a:ext cx="2643206" cy="1017739"/>
          </a:xfrm>
          <a:prstGeom prst="rect">
            <a:avLst/>
          </a:prstGeom>
          <a:solidFill>
            <a:srgbClr val="EFF3D5"/>
          </a:solidFill>
        </p:spPr>
      </p:pic>
      <p:pic>
        <p:nvPicPr>
          <p:cNvPr id="10" name="Picture 17" descr="http://igeb.ru.images.1c-bitrix-cdn.ru/bitrix/templates/igeb/img/logo.png?14288951871899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319324" y="557897"/>
            <a:ext cx="2670729" cy="1643074"/>
          </a:xfrm>
          <a:prstGeom prst="rect">
            <a:avLst/>
          </a:prstGeom>
          <a:noFill/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33638" y="2486723"/>
            <a:ext cx="229367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s://kias.rfbr.ru/images/logo.png"/>
          <p:cNvPicPr>
            <a:picLocks noChangeAspect="1" noChangeArrowheads="1"/>
          </p:cNvPicPr>
          <p:nvPr/>
        </p:nvPicPr>
        <p:blipFill>
          <a:blip r:embed="rId7"/>
          <a:srcRect r="87771"/>
          <a:stretch>
            <a:fillRect/>
          </a:stretch>
        </p:blipFill>
        <p:spPr bwMode="auto">
          <a:xfrm>
            <a:off x="21931166" y="4132833"/>
            <a:ext cx="1381465" cy="1646155"/>
          </a:xfrm>
          <a:prstGeom prst="rect">
            <a:avLst/>
          </a:prstGeom>
          <a:noFill/>
        </p:spPr>
      </p:pic>
      <p:pic>
        <p:nvPicPr>
          <p:cNvPr id="14" name="Picture 7" descr="logo expeditsion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7030668" y="3915483"/>
            <a:ext cx="2788729" cy="2214578"/>
          </a:xfrm>
          <a:prstGeom prst="rect">
            <a:avLst/>
          </a:prstGeom>
          <a:solidFill>
            <a:srgbClr val="FFCC66">
              <a:alpha val="75999"/>
            </a:srgbClr>
          </a:solidFill>
          <a:ln w="25400" cmpd="dbl"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9246566" y="31697752"/>
            <a:ext cx="14216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Работа выполнена при поддержке гранта РФФИ 17-29-05019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офи_м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и в рамках Научной Программы СРМКБЭ РАН и АНМ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886604" y="2629599"/>
            <a:ext cx="2657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С.Н.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Андреев А.В.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Басхаева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Т.Г.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Богданов Е.А.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Данжалова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Е.В.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Дробышев Ю.И.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Петухов И.А.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Рупышев Ю.А.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Убугунова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В.И.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Хадбаатар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Цыремпилов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Э.Г.</a:t>
            </a:r>
            <a:r>
              <a:rPr lang="ru-RU" sz="4000" b="1" baseline="30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38"/>
          <p:cNvPicPr>
            <a:picLocks noChangeAspect="1" noChangeArrowheads="1"/>
          </p:cNvPicPr>
          <p:nvPr/>
        </p:nvPicPr>
        <p:blipFill>
          <a:blip r:embed="rId9" cstate="print">
            <a:lum bright="-6000" contrast="12000"/>
          </a:blip>
          <a:srcRect/>
          <a:stretch>
            <a:fillRect/>
          </a:stretch>
        </p:blipFill>
        <p:spPr bwMode="auto">
          <a:xfrm>
            <a:off x="0" y="6344375"/>
            <a:ext cx="422287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457052" y="7630259"/>
            <a:ext cx="2881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Бассейн Северного Ледовитого океана</a:t>
            </a:r>
            <a:endParaRPr lang="en-US" sz="1600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21" name="Text Box 37"/>
          <p:cNvSpPr txBox="1">
            <a:spLocks noChangeArrowheads="1"/>
          </p:cNvSpPr>
          <p:nvPr/>
        </p:nvSpPr>
        <p:spPr bwMode="auto">
          <a:xfrm>
            <a:off x="2957382" y="8344639"/>
            <a:ext cx="1079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Бассейн Тихого океана</a:t>
            </a:r>
          </a:p>
        </p:txBody>
      </p:sp>
      <p:sp>
        <p:nvSpPr>
          <p:cNvPr id="24" name="Text Box 34"/>
          <p:cNvSpPr txBox="1">
            <a:spLocks noChangeArrowheads="1"/>
          </p:cNvSpPr>
          <p:nvPr/>
        </p:nvSpPr>
        <p:spPr bwMode="auto">
          <a:xfrm>
            <a:off x="528490" y="9773399"/>
            <a:ext cx="2881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Центрально-Азиатский бассейн внутреннего стока</a:t>
            </a:r>
          </a:p>
          <a:p>
            <a:endParaRPr lang="ru-RU" sz="1600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57184" y="8773267"/>
            <a:ext cx="1285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Бассейн оз.Байкал</a:t>
            </a: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4314704" y="6487251"/>
            <a:ext cx="971556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Бассейн Байкала занимает 540 тыс. км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расположен на стыке трех бассейнов: Северного Ледовитого и Тихого океанов и Центрально-Азиатского бессточного бассейна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обладает уникальным для северной Палеарктики богатством флористико-фаунистического состава и разнообразием экосистем и ландшафтов (рис. 1).</a:t>
            </a:r>
          </a:p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Здесь сосредоточена большая часть населения Республики Бурятия и Монголии, интенсивно развивается горнодобывающая и лесообрабатывающая промышленность. Монгольская часть бассейна характеризуется интенсификацией сельскохозяйственного использования биоресурсов (рост поголовья скота и расширение площади богарных земель)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314704" y="9344771"/>
            <a:ext cx="97870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Практически все экосистемы исследуемого региона в той или иной степени испытывают антропогенное воздействие, причем в последнее время наблюдается тенденция к его усилению на фоне снижения устойчивости природных комплексов. Последнее вызвано не только постоянно возрастающей хозяйственной нагрузкой на окружающую среду, но и природными процессами, среди которых, в частности, можно отметить общую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аридизацию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климата.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1345035"/>
            <a:ext cx="140302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изучении деградации экосистем бассейна Байкала был применен ландшафтно-экологический подход, методологические принципы и приемы которого, применимые в данных экстремальных экологических условиях, были разработаны при непосредственном участии П.Д.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Гунина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под его научным руководством отработаны при создании карты (1995) и атласа экосистем Монголии (2019).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качестве основных объектов оценки при ландшафтно-экологическом подходе служат природно-территориальные комплексы (ПТК). Применение этого подхода обеспечивает </a:t>
            </a: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комплексность оценки ПТК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учетом их биотических и абиотических компонентов, </a:t>
            </a: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единовременность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системность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отражения их распределения, характера использования и степени антропогенной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rot="16200000" flipH="1">
            <a:off x="1321112" y="19553601"/>
            <a:ext cx="25632635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16200000" flipH="1">
            <a:off x="16180216" y="19553601"/>
            <a:ext cx="25632635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052" y="10916407"/>
            <a:ext cx="291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1. Бассейн оз. Байкал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100654" y="13559613"/>
            <a:ext cx="7858180" cy="747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Оценка состояния экосистем возможна только при проведении мониторинговых работ на специальных территориях: модельных полигонах, стационарах и т.п.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связи с этим в российской и монгольской частях бассейна оз. Байкал для проведения мониторинговых работ были выбраны репрезентативные модельные полигоны и ключевые участки в зонах повышенной экологической напряженности, расположенные вдоль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Трансбайкальской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субмеридиональной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трансекты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(рис. 2).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Сеть модельных полигонов и ключевых участков охватывает 5 наиболее крупных физико-географических провинций бассейна и представляет основные типы наземных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автоморфных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(горнолесных, горно-лесостепных, степных) и гидроморфных (пойменно-долинных, котловинно-приозерных) экосистем в зонах повышенной экологической напряженности. В качестве основных типов хозяйственного воздействия, взяты лесохозяйственный, сельскохозяйственный, горнопромышленный и рекреационный. Модельные полигоны характеризуются значительным разнообразием экосистем и служили базовыми территориями для проведения их инвентаризации и выяснения характерных для них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деградационных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процессов. Они имеют значительную площадь. А картографировались в основном 1:200 000 масштабе. Ключевые участки выбирались с целью более детального изучения факторов антропогенного воздействия и наиболее опасных процессов деградации экосистем. Они имеют меньшую площадь и более крупный масштаб картографирования (в основном 1:10 000).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Picture 2" descr="C:\Users\Elena\Desktop\Лена 2018\Отчетная сессия 2020\SHEMA_raionir 8_2020.jpg"/>
          <p:cNvPicPr>
            <a:picLocks noChangeAspect="1" noChangeArrowheads="1"/>
          </p:cNvPicPr>
          <p:nvPr/>
        </p:nvPicPr>
        <p:blipFill>
          <a:blip r:embed="rId10"/>
          <a:srcRect b="27821"/>
          <a:stretch>
            <a:fillRect/>
          </a:stretch>
        </p:blipFill>
        <p:spPr bwMode="auto">
          <a:xfrm>
            <a:off x="0" y="13631051"/>
            <a:ext cx="5867400" cy="6198543"/>
          </a:xfrm>
          <a:prstGeom prst="rect">
            <a:avLst/>
          </a:prstGeom>
          <a:noFill/>
        </p:spPr>
      </p:pic>
      <p:sp>
        <p:nvSpPr>
          <p:cNvPr id="38" name="TextBox 4"/>
          <p:cNvSpPr txBox="1">
            <a:spLocks noChangeArrowheads="1"/>
          </p:cNvSpPr>
          <p:nvPr/>
        </p:nvSpPr>
        <p:spPr bwMode="auto">
          <a:xfrm>
            <a:off x="0" y="20489099"/>
            <a:ext cx="6029216" cy="1200329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Модельные полигоны :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Баргузин;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Дзун-Бурэн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- Шамар;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III –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Дархан; 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IV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Салхит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V –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Сант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VI – 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Орхон; </a:t>
            </a:r>
          </a:p>
          <a:p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VII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Тосонцэнгэл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VIII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Хангай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IX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Унджул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X –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Дзун-Мод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r>
              <a:rPr lang="en-US" sz="1800" dirty="0">
                <a:latin typeface="Times New Roman" pitchFamily="18" charset="0"/>
                <a:ea typeface="Calibri"/>
                <a:cs typeface="Times New Roman" pitchFamily="18" charset="0"/>
              </a:rPr>
              <a:t>XI-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Богд-Хан-Уул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XII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Налайх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9631843"/>
            <a:ext cx="6000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2. Схема расположения модельных полигонов и ключевых участков бассейна Байкала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(по: Экологический…, 2015)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0" y="21703545"/>
            <a:ext cx="61006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Ключевые участки: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Куйтун-2;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 – Куйтун-1; 3 –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Зэлтэр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4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Алтанбулаг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5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Шамар; 6-Шамар (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Джаргалант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); 7-Шамар (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Хох-Чулу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); 9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Шарынгол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; 10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Дзун-Мод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; 11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ea typeface="Calibri"/>
                <a:cs typeface="Times New Roman" pitchFamily="18" charset="0"/>
              </a:rPr>
              <a:t>Налайх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; 12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Шахта;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XIII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-Закаменск</a:t>
            </a:r>
            <a:endParaRPr lang="ru-RU" sz="1800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886340" y="20917727"/>
            <a:ext cx="79296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Полевые работы включали в себя весь комплекс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лесоводственных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геоботанических и почвенных исследований с отбором проб на определение продуктивности растительности, на определение влажности почв, их гранулометрический и химический состав почв, а также включали исследования гидротермического режима почв на нескольких ключевых участках (рис 3).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2354832-343E-4619-8AB5-2831DEF4C7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89429"/>
            <a:ext cx="3347863" cy="223190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5C18876-4BFE-4104-970E-745CE397F12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20" y="22989429"/>
            <a:ext cx="3357586" cy="223839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BE87808-8023-468B-B50C-08EE420449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72" y="22989429"/>
            <a:ext cx="3357586" cy="2238391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26B0F7C-C7CD-457D-B006-47F5D946642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72554" y="23275182"/>
            <a:ext cx="2286017" cy="1714512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171300" y="28418717"/>
            <a:ext cx="140302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Достоверными критериями оценки антропогенного воздействия на экосистемы являются специфические различия почв, растительности и их морфологии. Используются следующие параметры:</a:t>
            </a: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Состояние почвенного покрова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мощность гумусового горизонта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содержание гумуса, влажность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Нарушенность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почвенного покрова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эрозия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опесчаненность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защебненность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Фитоценотические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показатели (проективное покрытие,  высота, продуктивность) растительных сообществ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Структура травостоя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Изменения флористического состава,</a:t>
            </a: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Наличие индикаторных видов,</a:t>
            </a: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Жизненность видов растений</a:t>
            </a:r>
          </a:p>
          <a:p>
            <a:pPr indent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Степень уничтожения или повреждения  древостоя</a:t>
            </a:r>
          </a:p>
          <a:p>
            <a:pPr algn="just">
              <a:lnSpc>
                <a:spcPct val="800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Дифференциация по степени антропогенной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происходила на 5 основных групп :</a:t>
            </a:r>
          </a:p>
          <a:p>
            <a:pPr algn="just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незначительно нарушенные, слабо нарушенные, средне нарушенные, сильно нарушенные, очень сильно нарушенные.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57580" y="25275445"/>
            <a:ext cx="2658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3. Полевые работы</a:t>
            </a:r>
          </a:p>
        </p:txBody>
      </p:sp>
      <p:pic>
        <p:nvPicPr>
          <p:cNvPr id="51" name="Рисунок 50" descr="I:\RFFI_RGO-13\на 2016\2017\РГО_17-forreport\Отчет2017_ГИС\Бургузин_котловина\barguz_eco2017_001.png"/>
          <p:cNvPicPr/>
          <p:nvPr/>
        </p:nvPicPr>
        <p:blipFill>
          <a:blip r:embed="rId15" cstate="print"/>
          <a:srcRect l="7574" t="10912" r="5263" b="10069"/>
          <a:stretch>
            <a:fillRect/>
          </a:stretch>
        </p:blipFill>
        <p:spPr bwMode="auto">
          <a:xfrm>
            <a:off x="20674006" y="6701565"/>
            <a:ext cx="407196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Рисунок 51" descr="I:\RFFI_RGO-13\на 2016\2017\РГО_17-forreport\WORK_полигоны_pdf\barguz_leg_p1_001.png"/>
          <p:cNvPicPr/>
          <p:nvPr/>
        </p:nvPicPr>
        <p:blipFill>
          <a:blip r:embed="rId16" cstate="print"/>
          <a:srcRect l="6033" t="4081" r="4878" b="5077"/>
          <a:stretch>
            <a:fillRect/>
          </a:stretch>
        </p:blipFill>
        <p:spPr bwMode="auto">
          <a:xfrm>
            <a:off x="24960286" y="6773003"/>
            <a:ext cx="378621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52"/>
          <p:cNvSpPr txBox="1"/>
          <p:nvPr/>
        </p:nvSpPr>
        <p:spPr>
          <a:xfrm>
            <a:off x="16887792" y="6344375"/>
            <a:ext cx="7746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Полигон «Баргузин», ключевые участки «Куйтун-1», «Куйтун-2»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4316024" y="6915879"/>
            <a:ext cx="57864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структуры и состояния экосистем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Выявление причин</a:t>
            </a:r>
          </a:p>
          <a:p>
            <a:pPr marL="225425">
              <a:buFont typeface="Wingdings" pitchFamily="2" charset="2"/>
              <a:buChar char="v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высыхания сосновых лесов и лесозащитных полос из тополя бальзамического, сосны и ивы</a:t>
            </a:r>
          </a:p>
          <a:p>
            <a:pPr marL="225425">
              <a:buFont typeface="Wingdings" pitchFamily="2" charset="2"/>
              <a:buChar char="v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закоривания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залежей (образование мохово-лишайникового покрова).</a:t>
            </a:r>
          </a:p>
        </p:txBody>
      </p:sp>
      <p:pic>
        <p:nvPicPr>
          <p:cNvPr id="56" name="Рисунок 55" descr="verh_kuytun_eco2017_001.png"/>
          <p:cNvPicPr/>
          <p:nvPr/>
        </p:nvPicPr>
        <p:blipFill>
          <a:blip r:embed="rId17" cstate="print"/>
          <a:srcRect l="4909" t="8000" r="4925" b="3636"/>
          <a:stretch>
            <a:fillRect/>
          </a:stretch>
        </p:blipFill>
        <p:spPr>
          <a:xfrm>
            <a:off x="14387462" y="9130457"/>
            <a:ext cx="3429024" cy="2368495"/>
          </a:xfrm>
          <a:prstGeom prst="rect">
            <a:avLst/>
          </a:prstGeom>
        </p:spPr>
      </p:pic>
      <p:pic>
        <p:nvPicPr>
          <p:cNvPr id="57" name="Picture 2" descr="C:\Users\Elena\Desktop\Лена 2018\Доклад на юб.конф\Материалы для тезисов\Отчет РГО-финал\РГО_04_2015\Отчет_ГИС_04_2015_\Верх_Куйтун\verh_kuytun_antropog2017_001.png"/>
          <p:cNvPicPr>
            <a:picLocks noChangeAspect="1" noChangeArrowheads="1"/>
          </p:cNvPicPr>
          <p:nvPr/>
        </p:nvPicPr>
        <p:blipFill>
          <a:blip r:embed="rId18" cstate="print"/>
          <a:srcRect l="4545" t="4824" r="3409"/>
          <a:stretch>
            <a:fillRect/>
          </a:stretch>
        </p:blipFill>
        <p:spPr bwMode="auto">
          <a:xfrm>
            <a:off x="14387462" y="11630787"/>
            <a:ext cx="3500462" cy="2558123"/>
          </a:xfrm>
          <a:prstGeom prst="rect">
            <a:avLst/>
          </a:prstGeom>
          <a:noFill/>
        </p:spPr>
      </p:pic>
      <p:pic>
        <p:nvPicPr>
          <p:cNvPr id="58" name="Picture 2" descr="F:\Lena2020\ina_1_1_ver2_13_A4.jpg"/>
          <p:cNvPicPr>
            <a:picLocks noChangeAspect="1" noChangeArrowheads="1"/>
          </p:cNvPicPr>
          <p:nvPr/>
        </p:nvPicPr>
        <p:blipFill>
          <a:blip r:embed="rId19"/>
          <a:srcRect l="1622" t="18182" r="5679" b="6061"/>
          <a:stretch>
            <a:fillRect/>
          </a:stretch>
        </p:blipFill>
        <p:spPr bwMode="auto">
          <a:xfrm>
            <a:off x="24245906" y="11702225"/>
            <a:ext cx="4357718" cy="2860157"/>
          </a:xfrm>
          <a:prstGeom prst="rect">
            <a:avLst/>
          </a:prstGeom>
          <a:noFill/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C3ADFE19-B59D-4131-A65E-DA45B9135529}"/>
              </a:ext>
            </a:extLst>
          </p:cNvPr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0816882" y="11845101"/>
            <a:ext cx="207170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CB272B7-23A8-4C30-ABC0-BC258EEF35F5}"/>
              </a:ext>
            </a:extLst>
          </p:cNvPr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0816882" y="13273861"/>
            <a:ext cx="207170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Рисунок 60" descr="verh_kuytun_leg_p1_001.png"/>
          <p:cNvPicPr/>
          <p:nvPr/>
        </p:nvPicPr>
        <p:blipFill>
          <a:blip r:embed="rId22" cstate="print"/>
          <a:srcRect l="5701" t="3969" r="4103" b="8613"/>
          <a:stretch>
            <a:fillRect/>
          </a:stretch>
        </p:blipFill>
        <p:spPr>
          <a:xfrm>
            <a:off x="17959362" y="9059019"/>
            <a:ext cx="2571768" cy="4286280"/>
          </a:xfrm>
          <a:prstGeom prst="rect">
            <a:avLst/>
          </a:prstGeom>
        </p:spPr>
      </p:pic>
      <p:pic>
        <p:nvPicPr>
          <p:cNvPr id="66" name="Рисунок 5" descr="dzun_shamar_eco2017_001.png"/>
          <p:cNvPicPr>
            <a:picLocks noChangeAspect="1" noChangeArrowheads="1"/>
          </p:cNvPicPr>
          <p:nvPr/>
        </p:nvPicPr>
        <p:blipFill>
          <a:blip r:embed="rId23" cstate="print"/>
          <a:srcRect l="5418" t="15018" r="3677" b="6097"/>
          <a:stretch>
            <a:fillRect/>
          </a:stretch>
        </p:blipFill>
        <p:spPr bwMode="auto">
          <a:xfrm>
            <a:off x="14387461" y="15845629"/>
            <a:ext cx="553930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17887924" y="15345563"/>
            <a:ext cx="7335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Полигон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Дзун-Бурэн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Шамар», ключевой участок «Шамар»</a:t>
            </a:r>
          </a:p>
        </p:txBody>
      </p:sp>
      <p:pic>
        <p:nvPicPr>
          <p:cNvPr id="68" name="Рисунок 67" descr="shamar_eco2017_001.png"/>
          <p:cNvPicPr>
            <a:picLocks noChangeAspect="1"/>
          </p:cNvPicPr>
          <p:nvPr/>
        </p:nvPicPr>
        <p:blipFill>
          <a:blip r:embed="rId24" cstate="print"/>
          <a:srcRect l="6855" t="14864" r="6598" b="6709"/>
          <a:stretch>
            <a:fillRect/>
          </a:stretch>
        </p:blipFill>
        <p:spPr>
          <a:xfrm>
            <a:off x="20316816" y="15917067"/>
            <a:ext cx="2428892" cy="3100247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25531790" y="15774191"/>
            <a:ext cx="3143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структуры и состояния экосистем, сукцессий и процессов восстановления лесов после рубок и пожаров.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Детальное изучение кустарниковых сукцессий (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Prunus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sibirica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 деградации богарных почв </a:t>
            </a:r>
          </a:p>
        </p:txBody>
      </p:sp>
      <p:pic>
        <p:nvPicPr>
          <p:cNvPr id="71" name="Рисунок 70" descr="I:\RFFI_RGO-13\на 2016\2017\РГО_17-forreport\Отчет2017_ГИС\Усть_Киран\ust-kiran_eco2017_001.png"/>
          <p:cNvPicPr/>
          <p:nvPr/>
        </p:nvPicPr>
        <p:blipFill>
          <a:blip r:embed="rId25" cstate="print"/>
          <a:srcRect l="23877" t="10516" r="15918" b="14612"/>
          <a:stretch>
            <a:fillRect/>
          </a:stretch>
        </p:blipFill>
        <p:spPr bwMode="auto">
          <a:xfrm>
            <a:off x="14458900" y="20417661"/>
            <a:ext cx="242889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71"/>
          <p:cNvSpPr txBox="1"/>
          <p:nvPr/>
        </p:nvSpPr>
        <p:spPr>
          <a:xfrm>
            <a:off x="15030404" y="20060471"/>
            <a:ext cx="404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Ключевой участок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Усть-Киран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73" name="Рисунок 72" descr="I:\RFFI_RGO-13\на 2016\2017\РГО_17-forreport\Отчет2017_ГИС\Усть_Киран\ust-kiran_antropog2017_001.png"/>
          <p:cNvPicPr>
            <a:picLocks noChangeAspect="1"/>
          </p:cNvPicPr>
          <p:nvPr/>
        </p:nvPicPr>
        <p:blipFill>
          <a:blip r:embed="rId26" cstate="print"/>
          <a:srcRect l="25803" t="9520" r="22435" b="6165"/>
          <a:stretch>
            <a:fillRect/>
          </a:stretch>
        </p:blipFill>
        <p:spPr bwMode="auto">
          <a:xfrm>
            <a:off x="17030668" y="20489099"/>
            <a:ext cx="2143140" cy="494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Прямоугольник 73"/>
          <p:cNvSpPr/>
          <p:nvPr/>
        </p:nvSpPr>
        <p:spPr>
          <a:xfrm>
            <a:off x="19245246" y="20417661"/>
            <a:ext cx="28575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структуры и состояния экосистем.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Наблюдение за состоянием сосновых насаждений.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деградации богарных почв.</a:t>
            </a:r>
          </a:p>
        </p:txBody>
      </p:sp>
      <p:pic>
        <p:nvPicPr>
          <p:cNvPr id="75" name="Рисунок 74" descr="altan_A4_001.png"/>
          <p:cNvPicPr>
            <a:picLocks noChangeAspect="1"/>
          </p:cNvPicPr>
          <p:nvPr/>
        </p:nvPicPr>
        <p:blipFill>
          <a:blip r:embed="rId27" cstate="screen"/>
          <a:srcRect/>
          <a:stretch>
            <a:fillRect/>
          </a:stretch>
        </p:blipFill>
        <p:spPr>
          <a:xfrm>
            <a:off x="22531394" y="20489099"/>
            <a:ext cx="2286016" cy="4697055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23888716" y="20060471"/>
            <a:ext cx="4164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Ключевой участок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Алтан-Булаг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5960418" y="20774851"/>
            <a:ext cx="2786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Детальное изучение пастбищной дигрессии гидроморфных экосистем</a:t>
            </a:r>
          </a:p>
        </p:txBody>
      </p:sp>
      <p:pic>
        <p:nvPicPr>
          <p:cNvPr id="79" name="Рисунок 78" descr="salhit_eco2017_001.png"/>
          <p:cNvPicPr>
            <a:picLocks noChangeAspect="1"/>
          </p:cNvPicPr>
          <p:nvPr/>
        </p:nvPicPr>
        <p:blipFill>
          <a:blip r:embed="rId28" cstate="print"/>
          <a:srcRect l="4305" t="3102" r="5901" b="2674"/>
          <a:stretch>
            <a:fillRect/>
          </a:stretch>
        </p:blipFill>
        <p:spPr>
          <a:xfrm>
            <a:off x="14173148" y="25846949"/>
            <a:ext cx="4071966" cy="3017159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9959626" y="25561197"/>
            <a:ext cx="2384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Полигон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Салхит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81" name="Рисунок 80" descr="salhit_antropog2017_001"/>
          <p:cNvPicPr/>
          <p:nvPr/>
        </p:nvPicPr>
        <p:blipFill>
          <a:blip r:embed="rId29" cstate="print"/>
          <a:srcRect l="5327" t="6488" r="11528" b="6133"/>
          <a:stretch>
            <a:fillRect/>
          </a:stretch>
        </p:blipFill>
        <p:spPr bwMode="auto">
          <a:xfrm>
            <a:off x="18030800" y="26061263"/>
            <a:ext cx="39290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Прямоугольник 81"/>
          <p:cNvSpPr/>
          <p:nvPr/>
        </p:nvSpPr>
        <p:spPr>
          <a:xfrm>
            <a:off x="26031856" y="25846949"/>
            <a:ext cx="28717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структуры и состояния экосистем,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постлесных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сукцессий, деградации пахотных и залежных земель</a:t>
            </a:r>
          </a:p>
        </p:txBody>
      </p:sp>
      <p:pic>
        <p:nvPicPr>
          <p:cNvPr id="84" name="Рисунок 83" descr="C:\Users\Yuli\AppData\Local\Microsoft\Windows\Temporary Internet Files\Content.Outlook\80ZE7EXI\salhit_tab_dop_001.png"/>
          <p:cNvPicPr/>
          <p:nvPr/>
        </p:nvPicPr>
        <p:blipFill>
          <a:blip r:embed="rId30" cstate="print">
            <a:lum contrast="20000"/>
          </a:blip>
          <a:srcRect l="20721" t="17444" r="22327" b="39452"/>
          <a:stretch>
            <a:fillRect/>
          </a:stretch>
        </p:blipFill>
        <p:spPr bwMode="auto">
          <a:xfrm>
            <a:off x="22245642" y="25989825"/>
            <a:ext cx="321471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Рисунок 84" descr="sharin_gol_eco2017_001.png"/>
          <p:cNvPicPr>
            <a:picLocks noChangeAspect="1"/>
          </p:cNvPicPr>
          <p:nvPr/>
        </p:nvPicPr>
        <p:blipFill>
          <a:blip r:embed="rId31" cstate="print"/>
          <a:srcRect l="5149" t="6053" r="6889" b="3027"/>
          <a:stretch>
            <a:fillRect/>
          </a:stretch>
        </p:blipFill>
        <p:spPr>
          <a:xfrm>
            <a:off x="14316024" y="29133097"/>
            <a:ext cx="3760995" cy="27432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8316552" y="28918783"/>
            <a:ext cx="5425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Ключевой участок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Шарынгол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Борнур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87" name="Рисунок 86" descr="sharin_antropog2017_001.png"/>
          <p:cNvPicPr/>
          <p:nvPr/>
        </p:nvPicPr>
        <p:blipFill>
          <a:blip r:embed="rId32" cstate="print"/>
          <a:srcRect l="5896" t="6410" r="5442" b="4327"/>
          <a:stretch>
            <a:fillRect/>
          </a:stretch>
        </p:blipFill>
        <p:spPr>
          <a:xfrm>
            <a:off x="18245114" y="29275973"/>
            <a:ext cx="3733801" cy="2590800"/>
          </a:xfrm>
          <a:prstGeom prst="rect">
            <a:avLst/>
          </a:prstGeom>
        </p:spPr>
      </p:pic>
      <p:pic>
        <p:nvPicPr>
          <p:cNvPr id="88" name="Picture 4" descr="F:\Lena2020\bornur2018_A4.jpg"/>
          <p:cNvPicPr>
            <a:picLocks noChangeAspect="1" noChangeArrowheads="1"/>
          </p:cNvPicPr>
          <p:nvPr/>
        </p:nvPicPr>
        <p:blipFill>
          <a:blip r:embed="rId33"/>
          <a:srcRect t="9054"/>
          <a:stretch>
            <a:fillRect/>
          </a:stretch>
        </p:blipFill>
        <p:spPr bwMode="auto">
          <a:xfrm>
            <a:off x="22317080" y="29275973"/>
            <a:ext cx="3554420" cy="1857388"/>
          </a:xfrm>
          <a:prstGeom prst="rect">
            <a:avLst/>
          </a:prstGeom>
          <a:noFill/>
        </p:spPr>
      </p:pic>
      <p:sp>
        <p:nvSpPr>
          <p:cNvPr id="90" name="Прямоугольник 89"/>
          <p:cNvSpPr/>
          <p:nvPr/>
        </p:nvSpPr>
        <p:spPr>
          <a:xfrm>
            <a:off x="26174732" y="29061659"/>
            <a:ext cx="27146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сохранившихся сосновых лесов и детальное изучение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постлесных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сукцессий (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Potentilla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fruticosa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pic>
        <p:nvPicPr>
          <p:cNvPr id="97" name="Picture 2" descr="C:\Users\Elena\Desktop\Лена 2018\Отчетная сессия 2020\P1000605-Дархан_датчики.jpg"/>
          <p:cNvPicPr>
            <a:picLocks noChangeAspect="1" noChangeArrowheads="1"/>
          </p:cNvPicPr>
          <p:nvPr/>
        </p:nvPicPr>
        <p:blipFill>
          <a:blip r:embed="rId34" cstate="print"/>
          <a:srcRect l="14992"/>
          <a:stretch>
            <a:fillRect/>
          </a:stretch>
        </p:blipFill>
        <p:spPr bwMode="auto">
          <a:xfrm>
            <a:off x="11601380" y="22917991"/>
            <a:ext cx="2429230" cy="2143140"/>
          </a:xfrm>
          <a:prstGeom prst="rect">
            <a:avLst/>
          </a:prstGeom>
          <a:noFill/>
        </p:spPr>
      </p:pic>
      <p:pic>
        <p:nvPicPr>
          <p:cNvPr id="100" name="Рисунок 99" descr="nalayh_eco2017_001.png"/>
          <p:cNvPicPr>
            <a:picLocks noChangeAspect="1"/>
          </p:cNvPicPr>
          <p:nvPr/>
        </p:nvPicPr>
        <p:blipFill>
          <a:blip r:embed="rId35" cstate="print"/>
          <a:srcRect l="6688" t="5632" r="2115" b="4833"/>
          <a:stretch>
            <a:fillRect/>
          </a:stretch>
        </p:blipFill>
        <p:spPr>
          <a:xfrm>
            <a:off x="29103690" y="6773003"/>
            <a:ext cx="2071702" cy="2869782"/>
          </a:xfrm>
          <a:prstGeom prst="rect">
            <a:avLst/>
          </a:prstGeom>
        </p:spPr>
      </p:pic>
      <p:pic>
        <p:nvPicPr>
          <p:cNvPr id="101" name="Рисунок 100" descr="nalayh_antropog2017_001.png"/>
          <p:cNvPicPr>
            <a:picLocks noChangeAspect="1"/>
          </p:cNvPicPr>
          <p:nvPr/>
        </p:nvPicPr>
        <p:blipFill>
          <a:blip r:embed="rId36" cstate="print"/>
          <a:srcRect l="13901" t="7888" r="3652" b="6437"/>
          <a:stretch>
            <a:fillRect/>
          </a:stretch>
        </p:blipFill>
        <p:spPr>
          <a:xfrm>
            <a:off x="31389706" y="6773003"/>
            <a:ext cx="2043127" cy="3000396"/>
          </a:xfrm>
          <a:prstGeom prst="rect">
            <a:avLst/>
          </a:prstGeom>
        </p:spPr>
      </p:pic>
      <p:sp>
        <p:nvSpPr>
          <p:cNvPr id="102" name="Прямоугольник 101"/>
          <p:cNvSpPr/>
          <p:nvPr/>
        </p:nvSpPr>
        <p:spPr>
          <a:xfrm>
            <a:off x="41176712" y="6773003"/>
            <a:ext cx="20286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сукцессии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Betula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fusca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структуре растительности лесных и кустарниковых экосистем.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3604284" y="6487251"/>
            <a:ext cx="4971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Ключевые участки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Налайх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Дзунмод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04" name="Picture 3" descr="F:\Lena2020\uchastok_zunmod2019_book.jpg"/>
          <p:cNvPicPr>
            <a:picLocks noChangeAspect="1" noChangeArrowheads="1"/>
          </p:cNvPicPr>
          <p:nvPr/>
        </p:nvPicPr>
        <p:blipFill>
          <a:blip r:embed="rId37"/>
          <a:srcRect/>
          <a:stretch>
            <a:fillRect/>
          </a:stretch>
        </p:blipFill>
        <p:spPr bwMode="auto">
          <a:xfrm>
            <a:off x="38247754" y="6987317"/>
            <a:ext cx="2881314" cy="1289584"/>
          </a:xfrm>
          <a:prstGeom prst="rect">
            <a:avLst/>
          </a:prstGeom>
          <a:noFill/>
        </p:spPr>
      </p:pic>
      <p:pic>
        <p:nvPicPr>
          <p:cNvPr id="105" name="Picture 2" descr="F:\фото\Монголия 2014\Налайх\DSC02667.JPG"/>
          <p:cNvPicPr>
            <a:picLocks noChangeAspect="1" noChangeArrowheads="1"/>
          </p:cNvPicPr>
          <p:nvPr/>
        </p:nvPicPr>
        <p:blipFill>
          <a:blip r:embed="rId38" cstate="print"/>
          <a:srcRect l="14114" t="23529" b="49412"/>
          <a:stretch>
            <a:fillRect/>
          </a:stretch>
        </p:blipFill>
        <p:spPr bwMode="auto">
          <a:xfrm>
            <a:off x="33532846" y="6987317"/>
            <a:ext cx="4534271" cy="1071570"/>
          </a:xfrm>
          <a:prstGeom prst="rect">
            <a:avLst/>
          </a:prstGeom>
          <a:noFill/>
        </p:spPr>
      </p:pic>
      <p:pic>
        <p:nvPicPr>
          <p:cNvPr id="106" name="Рисунок 105" descr="C:\Users\Elena\Desktop\Лена 2018\Отчет РФФИ 2019\nalayx2019_ver3_001.png"/>
          <p:cNvPicPr/>
          <p:nvPr/>
        </p:nvPicPr>
        <p:blipFill>
          <a:blip r:embed="rId39" cstate="print"/>
          <a:srcRect l="6158" r="13855"/>
          <a:stretch>
            <a:fillRect/>
          </a:stretch>
        </p:blipFill>
        <p:spPr bwMode="auto">
          <a:xfrm>
            <a:off x="29032252" y="10487779"/>
            <a:ext cx="400052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TextBox 106"/>
          <p:cNvSpPr txBox="1"/>
          <p:nvPr/>
        </p:nvSpPr>
        <p:spPr>
          <a:xfrm>
            <a:off x="33818598" y="10130589"/>
            <a:ext cx="4573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Ключевой участок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Налайх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(шахты)»</a:t>
            </a:r>
          </a:p>
        </p:txBody>
      </p:sp>
      <p:pic>
        <p:nvPicPr>
          <p:cNvPr id="108" name="Picture 3" descr="F:\фото\Монголия 2019\август\Н-1-19\DSC05045.JPG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35390234" y="10702093"/>
            <a:ext cx="2643206" cy="1982665"/>
          </a:xfrm>
          <a:prstGeom prst="rect">
            <a:avLst/>
          </a:prstGeom>
          <a:noFill/>
        </p:spPr>
      </p:pic>
      <p:sp>
        <p:nvSpPr>
          <p:cNvPr id="109" name="Прямоугольник 108"/>
          <p:cNvSpPr/>
          <p:nvPr/>
        </p:nvSpPr>
        <p:spPr>
          <a:xfrm>
            <a:off x="38462068" y="10630655"/>
            <a:ext cx="32289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техногенных экосистем на отвалах угледобывающей шахты</a:t>
            </a:r>
          </a:p>
        </p:txBody>
      </p:sp>
      <p:pic>
        <p:nvPicPr>
          <p:cNvPr id="110" name="Picture 2" descr="F:\Lena2020\Tosoncengel_map.jpg"/>
          <p:cNvPicPr>
            <a:picLocks noChangeAspect="1" noChangeArrowheads="1"/>
          </p:cNvPicPr>
          <p:nvPr/>
        </p:nvPicPr>
        <p:blipFill>
          <a:blip r:embed="rId41"/>
          <a:srcRect t="4497"/>
          <a:stretch>
            <a:fillRect/>
          </a:stretch>
        </p:blipFill>
        <p:spPr bwMode="auto">
          <a:xfrm>
            <a:off x="29175128" y="13345299"/>
            <a:ext cx="3357586" cy="5633946"/>
          </a:xfrm>
          <a:prstGeom prst="rect">
            <a:avLst/>
          </a:prstGeom>
          <a:noFill/>
        </p:spPr>
      </p:pic>
      <p:pic>
        <p:nvPicPr>
          <p:cNvPr id="111" name="Picture 3"/>
          <p:cNvPicPr>
            <a:picLocks noChangeAspect="1" noChangeArrowheads="1"/>
          </p:cNvPicPr>
          <p:nvPr/>
        </p:nvPicPr>
        <p:blipFill>
          <a:blip r:embed="rId42" cstate="print"/>
          <a:srcRect t="1824"/>
          <a:stretch>
            <a:fillRect/>
          </a:stretch>
        </p:blipFill>
        <p:spPr bwMode="auto">
          <a:xfrm>
            <a:off x="32747028" y="13773927"/>
            <a:ext cx="3500462" cy="471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" name="Рисунок 3" descr="sergelen_eco2017_001.png"/>
          <p:cNvPicPr>
            <a:picLocks noChangeAspect="1" noChangeArrowheads="1"/>
          </p:cNvPicPr>
          <p:nvPr/>
        </p:nvPicPr>
        <p:blipFill>
          <a:blip r:embed="rId43" cstate="print"/>
          <a:srcRect l="4131" t="6926" r="30093"/>
          <a:stretch>
            <a:fillRect/>
          </a:stretch>
        </p:blipFill>
        <p:spPr bwMode="auto">
          <a:xfrm>
            <a:off x="36033176" y="13702489"/>
            <a:ext cx="3500462" cy="3447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TextBox 112"/>
          <p:cNvSpPr txBox="1"/>
          <p:nvPr/>
        </p:nvSpPr>
        <p:spPr>
          <a:xfrm>
            <a:off x="32532714" y="13273861"/>
            <a:ext cx="7249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Модельные полигоны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Тосонцэнгэл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Унджул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Сэргэлэн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9747952" y="13702489"/>
            <a:ext cx="30718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структуры и состояния экосистем на границе бассейна Байкала и ЦА бессточного бассейна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Тосонцэнгэл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Унджул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и на водоразделе с бассейном р. Амур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Сэргэлэн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Изучение инвазий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Caragana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bungei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Тосонцэнгэл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Ephedra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sinica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Allium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polyrrhizum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Унджул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16" name="Text Box 4"/>
          <p:cNvSpPr txBox="1">
            <a:spLocks noChangeArrowheads="1"/>
          </p:cNvSpPr>
          <p:nvPr/>
        </p:nvSpPr>
        <p:spPr bwMode="auto">
          <a:xfrm>
            <a:off x="29103690" y="19703281"/>
            <a:ext cx="1371609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Проведенные исследования по крупномасштабному ландшафтно-экологическому картографированию модельных полигонов и ключевых участков бассейна Байкала позволили охватить основные типы наземных экосистем и составить не только их инвентаризационный перечень, но и определить пространственное распределение факторов и процессов их дестабилизации и распределение участков экосистем, находящихся на разных стадиях дестабилизации, т.е. различно нарушенных, в основном, антропогенным воздействием, а также позволило провести детализацию механизмов развития этих процессов, которые выражаются в:</a:t>
            </a:r>
          </a:p>
          <a:p>
            <a:pPr marL="577850" lvl="1" algn="just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деградации лесных экосистем на горных склонах (обезлесение склонов) и замене хвойных лесов кустарниковыми и травянистыми экосистемами или иными, сильно обедненными природно-территориальными комплексами;</a:t>
            </a:r>
          </a:p>
          <a:p>
            <a:pPr marL="577850" lvl="1" algn="just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деградации пастбищных экосистем, замене высокопродуктивных фитоценозов на имеющие меньшее кормовое значение кустарниковые степи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закустаривание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пастбищ);</a:t>
            </a:r>
          </a:p>
          <a:p>
            <a:pPr marL="571500" lvl="1" algn="just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деградации экосистем богарных земель с почвами легкого состава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дегумификация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экосистем) и формировании на их месте сообществ с сорными и ядовитыми видами растений.</a:t>
            </a:r>
          </a:p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Подготовленные в цифровом формате ландшафтно-экологические карты (экосистем, антропогенной нарушенности) на модельные полигоны и ключевые участки могут быть точкой отсчета для проведения регулярных наблюдений за состоянием экосистем, развитием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деградационных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процессов, что, в целом, соответствует задачам организации многолетнего экологического мониторинга.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5461672" y="19346091"/>
            <a:ext cx="1591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29246566" y="24632503"/>
            <a:ext cx="13958834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исследований, проведенных на модельных полигонах и ключевых участках, изложены в следующих работах: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Н.,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Данжалова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 В., Дробышев Ю. И.,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Хадбаатар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Трансформация наземных экосистем южной части бассейна Байкала / Отв. ред. П. Д.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М.: Товарищество научных изданий КМК, 2018. – 402 с.; ил.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П.Д.,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С.Н., Балданов Б.Ц.,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Басхаева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Т.Г., Дробышев Ю.И.,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Дугаржав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Ч., Концов С.В.,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В.Л.,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В.И.,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Хадбаатар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Цыремпилов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Э.Г. Обезлесение – одна из важнейших экологических проблем бассейна озера Байкал // Экосистемы: экология и динамика. 2017. Т. 1, № 3. С. 38-99.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П.Д.,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С.Н.,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Данжалова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Е.В., Дробышев Ю.И., Иванов Л.А., Иванова Л.А., Казанцева Т.И.,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Мигалина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С.В.,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Микляева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И.М.,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Ронжина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Д.А.,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Ариунболд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Хадбаатар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Цоож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Цэрэнханд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(2015) Региональные особенности процессов опустынивания экосистем на границе бассейна Байкала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Центральноазиатского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бессточного бассейна. Аридные экосистемы. Т. 21. № 3 (64). С. 5-22.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В.Л.,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П.Д.,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С.Н., Дробышев Ю.И.,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В.И. Иссушение почв как показатель опустынивания лесостепных экосистем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Баргузинской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котловины // Аридные экосистемы. 2017. Т.23, № 3. С. 17-31.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В.И., Балданов Б.Ц.,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П.Д.,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С.Н. Почвы горной лесостепи юго-западной части хребта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Хэнтэй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(Монголия) // Почвоведение. 2017.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 9.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1047-1056.</a:t>
            </a:r>
            <a:r>
              <a:rPr lang="en-GB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Гунин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П. Д.,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 Л., Рупышев Ю. А.,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Убугунова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 И.,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Бажа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Н.,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Балсанова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 Д., Балданов Б. Ц.,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Буянтуева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 Б.,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Харпухаева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 М.,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Холбоева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А., Петухов И. А.,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Цыремпилов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Э. Г. О роли биотических и абиотических факторов в процессах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закоривания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почв залежных земель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Баргузинской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котловины // Аридные экосистемы. 2018. Т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24, № 3 (76): 11-24.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Gunin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P. D.,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Bazha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S. N.,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Ubugunova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V. I.,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Danzhalova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E. V.,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Dugarjav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Ch.,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Baskhaeva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T. G.,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Drobyshev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Yu. I., Ivanov L. A.,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Ivanova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L. A.,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Migalina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S. V.,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Bogdanov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E. A. Bush encroachment of forest-steppe landscapes in the Mongolian part of the Lake Baikal Basin // Proceedings of The fourth International Scientific Conference on Ecology and Geography of Plants and Plant Communities. – Dubai: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KnE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Life Sciences, 2018. – P. 56-63. 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Ecosystems of Mongolia Atlas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Gunin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&amp; 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Saandar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(</a:t>
            </a:r>
            <a:r>
              <a:rPr lang="en-US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Eds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.). –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Ulaanbaatar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ADMON Print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2019. – 264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830B8D0F-3937-47DC-A318-6AE1BBF8AACE}"/>
              </a:ext>
            </a:extLst>
          </p:cNvPr>
          <p:cNvSpPr/>
          <p:nvPr/>
        </p:nvSpPr>
        <p:spPr>
          <a:xfrm>
            <a:off x="0" y="25632635"/>
            <a:ext cx="138589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Этапы картографирования: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Подбор материалов дистанционного зондирования Земли (ДЗЗ) с высоким и очень высоким разрешением (0,5-2,5 м).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Составление предварительных вариантов инвентаризационных карт  с использованием цветных синтезированных изображений многозональной космической съемки и топографических карт.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Составление предварительных вариантов инвентаризационных карт  с использованием цветных синтезированных изображений многозональной космической съемки и топографических карт.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Сбор фактического материала для уточнения критериев оценки антропогенной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экосистем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Определение и фиксирование в полевых материалах  факторов дестабилизации природных экосистем;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окончательных вариантов инвентаризационных карт и комплексных карт экосистем;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авторского варианта карты факторов дестабилизации, антропогенной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динамики экосистем;</a:t>
            </a:r>
          </a:p>
          <a:p>
            <a:pPr marL="28575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Выявление, анализ и картографирование опасных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деградационных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процессов.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0888320" y="11416473"/>
            <a:ext cx="713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4. Карта экосистем полигона «Баргузин» и фрагмент легенды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16602040" y="11630787"/>
            <a:ext cx="121444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TextBox 121"/>
          <p:cNvSpPr txBox="1"/>
          <p:nvPr/>
        </p:nvSpPr>
        <p:spPr>
          <a:xfrm>
            <a:off x="14387462" y="14202555"/>
            <a:ext cx="5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5. Карта экосистем к.у. «Куйтун-1», фрагмент легенды и карта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4" name="Прямая соединительная линия 123"/>
          <p:cNvCxnSpPr/>
          <p:nvPr/>
        </p:nvCxnSpPr>
        <p:spPr>
          <a:xfrm>
            <a:off x="14173148" y="15131249"/>
            <a:ext cx="14859104" cy="714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4245906" y="14488307"/>
            <a:ext cx="4364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7. Карта экосистем к.у. «Куйтун-2» 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0459692" y="14559745"/>
            <a:ext cx="3500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6. Сосновый лес в 2015 г. (наверху) и в 2016 г (внизу)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4244586" y="18988901"/>
            <a:ext cx="6020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8. Карта экосистем полигона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Дзун-Бурэн-Шамар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30" name="Прямоугольник 129"/>
          <p:cNvSpPr/>
          <p:nvPr/>
        </p:nvSpPr>
        <p:spPr>
          <a:xfrm>
            <a:off x="20245378" y="19203215"/>
            <a:ext cx="500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9. Карты экосистем и их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к.у. «Шамар»</a:t>
            </a:r>
          </a:p>
        </p:txBody>
      </p:sp>
      <p:cxnSp>
        <p:nvCxnSpPr>
          <p:cNvPr id="132" name="Прямая соединительная линия 131"/>
          <p:cNvCxnSpPr/>
          <p:nvPr/>
        </p:nvCxnSpPr>
        <p:spPr>
          <a:xfrm>
            <a:off x="14101710" y="19917595"/>
            <a:ext cx="1485910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132"/>
          <p:cNvSpPr/>
          <p:nvPr/>
        </p:nvSpPr>
        <p:spPr>
          <a:xfrm>
            <a:off x="19173808" y="23703809"/>
            <a:ext cx="3071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10. Карты экосистем и их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Усть-Киран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34" name="Прямоугольник 133"/>
          <p:cNvSpPr/>
          <p:nvPr/>
        </p:nvSpPr>
        <p:spPr>
          <a:xfrm>
            <a:off x="24888848" y="23918123"/>
            <a:ext cx="4000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11. Карта экосистем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Алтан-Булаг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cxnSp>
        <p:nvCxnSpPr>
          <p:cNvPr id="135" name="Прямая соединительная линия 134"/>
          <p:cNvCxnSpPr/>
          <p:nvPr/>
        </p:nvCxnSpPr>
        <p:spPr>
          <a:xfrm>
            <a:off x="14173148" y="25489759"/>
            <a:ext cx="1485910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 rot="5400000">
            <a:off x="19530998" y="22703677"/>
            <a:ext cx="557216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Прямоугольник 137"/>
          <p:cNvSpPr/>
          <p:nvPr/>
        </p:nvSpPr>
        <p:spPr>
          <a:xfrm>
            <a:off x="21959890" y="27847213"/>
            <a:ext cx="3786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12. Карты экосистем и их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полигона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Салхит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 flipV="1">
            <a:off x="14173148" y="28847345"/>
            <a:ext cx="1485910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Прямоугольник 140"/>
          <p:cNvSpPr/>
          <p:nvPr/>
        </p:nvSpPr>
        <p:spPr>
          <a:xfrm>
            <a:off x="14316024" y="31847741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Карты экосистем и их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Шарынгол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42" name="Прямоугольник 141"/>
          <p:cNvSpPr/>
          <p:nvPr/>
        </p:nvSpPr>
        <p:spPr>
          <a:xfrm>
            <a:off x="22245642" y="31276237"/>
            <a:ext cx="4643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14. Карта экосистем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Борнур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9103690" y="9559085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15. Карты экосистем и их антропогенной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нарушенности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Налайх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3461408" y="8201763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16. Заросли из </a:t>
            </a:r>
            <a:r>
              <a:rPr lang="en-US" sz="1800" b="1" i="1" dirty="0" err="1">
                <a:latin typeface="Times New Roman" pitchFamily="18" charset="0"/>
                <a:cs typeface="Times New Roman" pitchFamily="18" charset="0"/>
              </a:rPr>
              <a:t>Betula</a:t>
            </a:r>
            <a:r>
              <a:rPr lang="en-US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latin typeface="Times New Roman" pitchFamily="18" charset="0"/>
                <a:cs typeface="Times New Roman" pitchFamily="18" charset="0"/>
              </a:rPr>
              <a:t>fusca</a:t>
            </a:r>
            <a:r>
              <a:rPr lang="en-US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месте лиственничного леса на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Налайх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8176316" y="8487515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17. Карта экосистем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Дзунмод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>
            <a:off x="28960814" y="10202027"/>
            <a:ext cx="14244586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32889904" y="10844969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18. Карта экосистем к.у.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Налайх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(шахты)» </a:t>
            </a:r>
          </a:p>
        </p:txBody>
      </p:sp>
      <p:sp>
        <p:nvSpPr>
          <p:cNvPr id="149" name="Прямоугольник 148"/>
          <p:cNvSpPr/>
          <p:nvPr/>
        </p:nvSpPr>
        <p:spPr>
          <a:xfrm>
            <a:off x="35390234" y="12702357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19. Мини-шахта</a:t>
            </a:r>
          </a:p>
        </p:txBody>
      </p:sp>
      <p:cxnSp>
        <p:nvCxnSpPr>
          <p:cNvPr id="150" name="Прямая соединительная линия 149"/>
          <p:cNvCxnSpPr/>
          <p:nvPr/>
        </p:nvCxnSpPr>
        <p:spPr>
          <a:xfrm>
            <a:off x="28960814" y="13202423"/>
            <a:ext cx="14244586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29175128" y="19060339"/>
            <a:ext cx="2831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20. Карта экосистем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полигона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Тосонцэнгэл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2532714" y="18345959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21. Карта экосистем полигона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Унджул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6247490" y="17202951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Рис. 22. Карта экосистем полигона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Сэргэлэн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2253</Words>
  <Application>Microsoft Office PowerPoint</Application>
  <PresentationFormat>Произвольный</PresentationFormat>
  <Paragraphs>113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Georgia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причин и последствий деградации экосистем бассейна байкала на основе долговременного мониторинга сети модельных полигонов  </dc:title>
  <dc:creator>Elena</dc:creator>
  <cp:lastModifiedBy>elenadanzhalova@gmail.com</cp:lastModifiedBy>
  <cp:revision>37</cp:revision>
  <dcterms:created xsi:type="dcterms:W3CDTF">2020-10-01T06:55:59Z</dcterms:created>
  <dcterms:modified xsi:type="dcterms:W3CDTF">2020-10-01T17:33:39Z</dcterms:modified>
</cp:coreProperties>
</file>