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Roboto Condensed"/>
      <p:regular r:id="rId18"/>
      <p:bold r:id="rId19"/>
      <p:italic r:id="rId20"/>
      <p:boldItalic r:id="rId21"/>
    </p:embeddedFont>
    <p:embeddedFont>
      <p:font typeface="Roboto Light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Condensed-italic.fntdata"/><Relationship Id="rId22" Type="http://schemas.openxmlformats.org/officeDocument/2006/relationships/font" Target="fonts/RobotoLight-regular.fntdata"/><Relationship Id="rId21" Type="http://schemas.openxmlformats.org/officeDocument/2006/relationships/font" Target="fonts/RobotoCondensed-boldItalic.fntdata"/><Relationship Id="rId24" Type="http://schemas.openxmlformats.org/officeDocument/2006/relationships/font" Target="fonts/RobotoLight-italic.fntdata"/><Relationship Id="rId23" Type="http://schemas.openxmlformats.org/officeDocument/2006/relationships/font" Target="fonts/Roboto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Roboto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19" Type="http://schemas.openxmlformats.org/officeDocument/2006/relationships/font" Target="fonts/RobotoCondensed-bold.fntdata"/><Relationship Id="rId18" Type="http://schemas.openxmlformats.org/officeDocument/2006/relationships/font" Target="fonts/RobotoCondense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af4f709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af4f709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af4f7095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af4f7095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af4f70952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af4f7095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9af4f7095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9af4f7095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9af4f70952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9af4f70952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9af4f70952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9af4f70952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9af4f70952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9af4f70952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9af4f70952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9af4f70952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github.com/hellock/icrawler" TargetMode="External"/><Relationship Id="rId4" Type="http://schemas.openxmlformats.org/officeDocument/2006/relationships/hyperlink" Target="https://github.com/ipazc/mtcnn" TargetMode="External"/><Relationship Id="rId11" Type="http://schemas.openxmlformats.org/officeDocument/2006/relationships/image" Target="../media/image9.png"/><Relationship Id="rId10" Type="http://schemas.openxmlformats.org/officeDocument/2006/relationships/image" Target="../media/image5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arxiv.org/abs/1503.03832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facerec.eurecom.fr/" TargetMode="External"/><Relationship Id="rId4" Type="http://schemas.openxmlformats.org/officeDocument/2006/relationships/image" Target="../media/image10.png"/><Relationship Id="rId5" Type="http://schemas.openxmlformats.org/officeDocument/2006/relationships/hyperlink" Target="http://facerec.eurecom.fr/visualizer/" TargetMode="External"/><Relationship Id="rId6" Type="http://schemas.openxmlformats.org/officeDocument/2006/relationships/image" Target="../media/image14.png"/><Relationship Id="rId7" Type="http://schemas.openxmlformats.org/officeDocument/2006/relationships/hyperlink" Target="https://github.com/D2KLab/Face-Celebrity-Recognition" TargetMode="External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23751" l="0" r="7475" t="0"/>
          <a:stretch/>
        </p:blipFill>
        <p:spPr>
          <a:xfrm>
            <a:off x="611700" y="829850"/>
            <a:ext cx="8532300" cy="393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6174" y="216775"/>
            <a:ext cx="919825" cy="4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276538" y="99001"/>
            <a:ext cx="26688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Pasquale Lisena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59595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EURECOM, Sophia Antipolis, France</a:t>
            </a:r>
            <a:endParaRPr sz="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4472C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pasquale.lisena@eurecom.fr</a:t>
            </a:r>
            <a:endParaRPr sz="800">
              <a:solidFill>
                <a:srgbClr val="4472C4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88290" y="183918"/>
            <a:ext cx="429085" cy="44305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7666828" y="225593"/>
            <a:ext cx="11688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</a:pPr>
            <a:r>
              <a:rPr b="0" lang="en-GB" sz="1300" u="none">
                <a:solidFill>
                  <a:srgbClr val="26262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ANTRACT</a:t>
            </a:r>
            <a:endParaRPr sz="1300"/>
          </a:p>
        </p:txBody>
      </p:sp>
      <p:sp>
        <p:nvSpPr>
          <p:cNvPr id="59" name="Google Shape;59;p13"/>
          <p:cNvSpPr/>
          <p:nvPr/>
        </p:nvSpPr>
        <p:spPr>
          <a:xfrm>
            <a:off x="0" y="824050"/>
            <a:ext cx="9116400" cy="3932700"/>
          </a:xfrm>
          <a:prstGeom prst="rect">
            <a:avLst/>
          </a:prstGeom>
          <a:gradFill>
            <a:gsLst>
              <a:gs pos="0">
                <a:srgbClr val="3864B2"/>
              </a:gs>
              <a:gs pos="26000">
                <a:srgbClr val="3864B3"/>
              </a:gs>
              <a:gs pos="57000">
                <a:srgbClr val="3864B3">
                  <a:alpha val="5882"/>
                </a:srgbClr>
              </a:gs>
              <a:gs pos="100000">
                <a:srgbClr val="3864B3">
                  <a:alpha val="5882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53000" y="891125"/>
            <a:ext cx="4194600" cy="38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>
                <a:solidFill>
                  <a:srgbClr val="A8D08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FaceRec</a:t>
            </a:r>
            <a:r>
              <a:rPr lang="en-GB" sz="5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:</a:t>
            </a:r>
            <a:endParaRPr sz="54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1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 AI-based System for </a:t>
            </a:r>
            <a:r>
              <a:rPr lang="en-GB" sz="4100">
                <a:solidFill>
                  <a:srgbClr val="A8D08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Face Recognition</a:t>
            </a:r>
            <a:r>
              <a:rPr lang="en-GB" sz="41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in Video Archives</a:t>
            </a:r>
            <a:endParaRPr sz="4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058200" y="4821775"/>
            <a:ext cx="30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DataTV2020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ctrTitle"/>
          </p:nvPr>
        </p:nvSpPr>
        <p:spPr>
          <a:xfrm>
            <a:off x="1066800" y="751425"/>
            <a:ext cx="7010400" cy="1239900"/>
          </a:xfrm>
          <a:prstGeom prst="rect">
            <a:avLst/>
          </a:prstGeom>
          <a:solidFill>
            <a:srgbClr val="0B5394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How does FaceRec work?</a:t>
            </a:r>
            <a:endParaRPr sz="48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67" name="Google Shape;67;p14"/>
          <p:cNvCxnSpPr>
            <a:stCxn id="68" idx="0"/>
          </p:cNvCxnSpPr>
          <p:nvPr/>
        </p:nvCxnSpPr>
        <p:spPr>
          <a:xfrm>
            <a:off x="4240825" y="2559625"/>
            <a:ext cx="0" cy="211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" name="Google Shape;69;p14"/>
          <p:cNvSpPr txBox="1"/>
          <p:nvPr/>
        </p:nvSpPr>
        <p:spPr>
          <a:xfrm>
            <a:off x="848165" y="3297734"/>
            <a:ext cx="1791600" cy="3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50" lIns="22925" spcFirstLastPara="1" rIns="22925" wrap="square" tIns="1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2F54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CRAWL THE WEB</a:t>
            </a:r>
            <a:endParaRPr sz="400"/>
          </a:p>
        </p:txBody>
      </p:sp>
      <p:sp>
        <p:nvSpPr>
          <p:cNvPr id="70" name="Google Shape;70;p14"/>
          <p:cNvSpPr/>
          <p:nvPr/>
        </p:nvSpPr>
        <p:spPr>
          <a:xfrm>
            <a:off x="471035" y="3314825"/>
            <a:ext cx="319200" cy="299700"/>
          </a:xfrm>
          <a:prstGeom prst="diamond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11450" lIns="22925" spcFirstLastPara="1" rIns="22925" wrap="square" tIns="1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endParaRPr sz="400"/>
          </a:p>
        </p:txBody>
      </p:sp>
      <p:sp>
        <p:nvSpPr>
          <p:cNvPr id="71" name="Google Shape;71;p14"/>
          <p:cNvSpPr txBox="1"/>
          <p:nvPr/>
        </p:nvSpPr>
        <p:spPr>
          <a:xfrm>
            <a:off x="1329710" y="4254523"/>
            <a:ext cx="2146200" cy="3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50" lIns="22925" spcFirstLastPara="1" rIns="22925" wrap="square" tIns="1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2F54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TRAIN A CLASSIFIER</a:t>
            </a:r>
            <a:endParaRPr sz="400"/>
          </a:p>
        </p:txBody>
      </p:sp>
      <p:sp>
        <p:nvSpPr>
          <p:cNvPr id="72" name="Google Shape;72;p14"/>
          <p:cNvSpPr/>
          <p:nvPr/>
        </p:nvSpPr>
        <p:spPr>
          <a:xfrm>
            <a:off x="3562256" y="4264491"/>
            <a:ext cx="319200" cy="299700"/>
          </a:xfrm>
          <a:prstGeom prst="diamond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11450" lIns="22925" spcFirstLastPara="1" rIns="22925" wrap="square" tIns="1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endParaRPr sz="400"/>
          </a:p>
        </p:txBody>
      </p:sp>
      <p:sp>
        <p:nvSpPr>
          <p:cNvPr id="73" name="Google Shape;73;p14"/>
          <p:cNvSpPr txBox="1"/>
          <p:nvPr/>
        </p:nvSpPr>
        <p:spPr>
          <a:xfrm>
            <a:off x="5130136" y="3467367"/>
            <a:ext cx="2456100" cy="3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50" lIns="22925" spcFirstLastPara="1" rIns="22925" wrap="square" tIns="1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2F54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RECOGNISE THE FACES</a:t>
            </a:r>
            <a:endParaRPr sz="400"/>
          </a:p>
        </p:txBody>
      </p:sp>
      <p:sp>
        <p:nvSpPr>
          <p:cNvPr id="74" name="Google Shape;74;p14"/>
          <p:cNvSpPr/>
          <p:nvPr/>
        </p:nvSpPr>
        <p:spPr>
          <a:xfrm>
            <a:off x="4753005" y="3484458"/>
            <a:ext cx="319200" cy="299700"/>
          </a:xfrm>
          <a:prstGeom prst="diamond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11450" lIns="22925" spcFirstLastPara="1" rIns="22925" wrap="square" tIns="1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endParaRPr sz="400"/>
          </a:p>
        </p:txBody>
      </p:sp>
      <p:sp>
        <p:nvSpPr>
          <p:cNvPr id="75" name="Google Shape;75;p14"/>
          <p:cNvSpPr txBox="1"/>
          <p:nvPr/>
        </p:nvSpPr>
        <p:spPr>
          <a:xfrm>
            <a:off x="5521934" y="4154088"/>
            <a:ext cx="2624100" cy="3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50" lIns="22925" spcFirstLastPara="1" rIns="22925" wrap="square" tIns="1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2F54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CLUSTER RECOGNITIONS</a:t>
            </a:r>
            <a:endParaRPr sz="400"/>
          </a:p>
        </p:txBody>
      </p:sp>
      <p:sp>
        <p:nvSpPr>
          <p:cNvPr id="76" name="Google Shape;76;p14"/>
          <p:cNvSpPr/>
          <p:nvPr/>
        </p:nvSpPr>
        <p:spPr>
          <a:xfrm>
            <a:off x="8151952" y="4164056"/>
            <a:ext cx="319200" cy="299700"/>
          </a:xfrm>
          <a:prstGeom prst="diamond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11450" lIns="22925" spcFirstLastPara="1" rIns="22925" wrap="square" tIns="1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</a:t>
            </a:r>
            <a:endParaRPr sz="400"/>
          </a:p>
        </p:txBody>
      </p:sp>
      <p:sp>
        <p:nvSpPr>
          <p:cNvPr id="68" name="Google Shape;68;p14"/>
          <p:cNvSpPr txBox="1"/>
          <p:nvPr/>
        </p:nvSpPr>
        <p:spPr>
          <a:xfrm>
            <a:off x="987775" y="2559625"/>
            <a:ext cx="65061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999999"/>
                </a:solidFill>
                <a:latin typeface="Roboto Light"/>
                <a:ea typeface="Roboto Light"/>
                <a:cs typeface="Roboto Light"/>
                <a:sym typeface="Roboto Light"/>
              </a:rPr>
              <a:t>ON TRAINING IMAGES						ON VIDEOS</a:t>
            </a:r>
            <a:endParaRPr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/>
        </p:nvSpPr>
        <p:spPr>
          <a:xfrm>
            <a:off x="263975" y="4628850"/>
            <a:ext cx="30231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solidFill>
                  <a:schemeClr val="hlink"/>
                </a:solidFill>
                <a:hlinkClick r:id="rId3"/>
              </a:rPr>
              <a:t>https://github.com/hellock/icrawler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https://github.com/ipazc/mtcnn</a:t>
            </a:r>
            <a:endParaRPr/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5">
            <a:alphaModFix/>
          </a:blip>
          <a:srcRect b="0" l="0" r="39242" t="0"/>
          <a:stretch/>
        </p:blipFill>
        <p:spPr>
          <a:xfrm>
            <a:off x="207950" y="896825"/>
            <a:ext cx="2537153" cy="20235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3" name="Google Shape;83;p15"/>
          <p:cNvSpPr txBox="1"/>
          <p:nvPr/>
        </p:nvSpPr>
        <p:spPr>
          <a:xfrm>
            <a:off x="3378925" y="1183088"/>
            <a:ext cx="1192200" cy="3663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Roboto"/>
                <a:ea typeface="Roboto"/>
                <a:cs typeface="Roboto"/>
                <a:sym typeface="Roboto"/>
              </a:rPr>
              <a:t>icrawler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4" name="Google Shape;84;p15"/>
          <p:cNvCxnSpPr>
            <a:endCxn id="83" idx="1"/>
          </p:cNvCxnSpPr>
          <p:nvPr/>
        </p:nvCxnSpPr>
        <p:spPr>
          <a:xfrm flipH="1" rot="10800000">
            <a:off x="2745325" y="1366238"/>
            <a:ext cx="633600" cy="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" name="Google Shape;85;p15"/>
          <p:cNvCxnSpPr/>
          <p:nvPr/>
        </p:nvCxnSpPr>
        <p:spPr>
          <a:xfrm>
            <a:off x="4571128" y="1366238"/>
            <a:ext cx="577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6" name="Google Shape;8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8925" y="244537"/>
            <a:ext cx="2888802" cy="26109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87" name="Google Shape;87;p15"/>
          <p:cNvCxnSpPr>
            <a:stCxn id="86" idx="2"/>
          </p:cNvCxnSpPr>
          <p:nvPr/>
        </p:nvCxnSpPr>
        <p:spPr>
          <a:xfrm>
            <a:off x="6593326" y="2855513"/>
            <a:ext cx="0" cy="61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" name="Google Shape;88;p15"/>
          <p:cNvSpPr txBox="1"/>
          <p:nvPr/>
        </p:nvSpPr>
        <p:spPr>
          <a:xfrm>
            <a:off x="5997225" y="3473813"/>
            <a:ext cx="1192200" cy="3663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Roboto"/>
                <a:ea typeface="Roboto"/>
                <a:cs typeface="Roboto"/>
                <a:sym typeface="Roboto"/>
              </a:rPr>
              <a:t>mtcnn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7250200" y="3473825"/>
            <a:ext cx="16698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face detection and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alignment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3467000" y="1549400"/>
            <a:ext cx="9600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download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91" name="Google Shape;91;p15"/>
          <p:cNvCxnSpPr>
            <a:stCxn id="88" idx="1"/>
          </p:cNvCxnSpPr>
          <p:nvPr/>
        </p:nvCxnSpPr>
        <p:spPr>
          <a:xfrm rot="10800000">
            <a:off x="5289225" y="3653063"/>
            <a:ext cx="708000" cy="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92" name="Google Shape;9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41025" y="4141026"/>
            <a:ext cx="708000" cy="70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3" name="Google Shape;93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12601" y="3287450"/>
            <a:ext cx="874075" cy="874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4" name="Google Shape;94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53313" y="3118462"/>
            <a:ext cx="874075" cy="874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5" name="Google Shape;95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91875" y="3565675"/>
            <a:ext cx="874075" cy="874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6" name="Google Shape;96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79650" y="3889100"/>
            <a:ext cx="874075" cy="874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7" name="Google Shape;97;p15"/>
          <p:cNvSpPr txBox="1"/>
          <p:nvPr/>
        </p:nvSpPr>
        <p:spPr>
          <a:xfrm>
            <a:off x="688179" y="224326"/>
            <a:ext cx="2690700" cy="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50" lIns="22925" spcFirstLastPara="1" rIns="22925" wrap="square" tIns="1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2F54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CRAWL THE WEB</a:t>
            </a:r>
            <a:endParaRPr sz="1000"/>
          </a:p>
        </p:txBody>
      </p:sp>
      <p:sp>
        <p:nvSpPr>
          <p:cNvPr id="98" name="Google Shape;98;p15"/>
          <p:cNvSpPr/>
          <p:nvPr/>
        </p:nvSpPr>
        <p:spPr>
          <a:xfrm>
            <a:off x="121776" y="249993"/>
            <a:ext cx="479400" cy="450000"/>
          </a:xfrm>
          <a:prstGeom prst="diamond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11450" lIns="22925" spcFirstLastPara="1" rIns="22925" wrap="square" tIns="1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/>
        </p:nvSpPr>
        <p:spPr>
          <a:xfrm>
            <a:off x="263975" y="4628850"/>
            <a:ext cx="30231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Facenet: </a:t>
            </a:r>
            <a:r>
              <a:rPr lang="en-GB" sz="1100" u="sng">
                <a:solidFill>
                  <a:schemeClr val="hlink"/>
                </a:solidFill>
                <a:hlinkClick r:id="rId3"/>
              </a:rPr>
              <a:t>https://arxiv.org/abs/1503.03832</a:t>
            </a:r>
            <a:endParaRPr/>
          </a:p>
        </p:txBody>
      </p:sp>
      <p:sp>
        <p:nvSpPr>
          <p:cNvPr id="104" name="Google Shape;104;p16"/>
          <p:cNvSpPr txBox="1"/>
          <p:nvPr/>
        </p:nvSpPr>
        <p:spPr>
          <a:xfrm>
            <a:off x="2693125" y="1945088"/>
            <a:ext cx="1192200" cy="3663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Roboto"/>
                <a:ea typeface="Roboto"/>
                <a:cs typeface="Roboto"/>
                <a:sym typeface="Roboto"/>
              </a:rPr>
              <a:t>facenet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5" name="Google Shape;105;p16"/>
          <p:cNvCxnSpPr>
            <a:endCxn id="104" idx="1"/>
          </p:cNvCxnSpPr>
          <p:nvPr/>
        </p:nvCxnSpPr>
        <p:spPr>
          <a:xfrm flipH="1" rot="10800000">
            <a:off x="2059525" y="2128238"/>
            <a:ext cx="633600" cy="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" name="Google Shape;106;p16"/>
          <p:cNvCxnSpPr/>
          <p:nvPr/>
        </p:nvCxnSpPr>
        <p:spPr>
          <a:xfrm>
            <a:off x="3885328" y="2128238"/>
            <a:ext cx="577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7" name="Google Shape;107;p16"/>
          <p:cNvSpPr txBox="1"/>
          <p:nvPr/>
        </p:nvSpPr>
        <p:spPr>
          <a:xfrm>
            <a:off x="2781200" y="2311400"/>
            <a:ext cx="9600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embedding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08" name="Google Shape;108;p16"/>
          <p:cNvGrpSpPr/>
          <p:nvPr/>
        </p:nvGrpSpPr>
        <p:grpSpPr>
          <a:xfrm>
            <a:off x="263975" y="1457654"/>
            <a:ext cx="1768114" cy="1262965"/>
            <a:chOff x="2912601" y="3118463"/>
            <a:chExt cx="2541123" cy="1730563"/>
          </a:xfrm>
        </p:grpSpPr>
        <p:pic>
          <p:nvPicPr>
            <p:cNvPr id="109" name="Google Shape;109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141025" y="4141026"/>
              <a:ext cx="708000" cy="7080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10" name="Google Shape;110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912601" y="3287450"/>
              <a:ext cx="874075" cy="874075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11" name="Google Shape;111;p1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253313" y="3118462"/>
              <a:ext cx="874075" cy="874075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12" name="Google Shape;112;p1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591875" y="3565675"/>
              <a:ext cx="874075" cy="874075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13" name="Google Shape;113;p1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579650" y="3889100"/>
              <a:ext cx="874075" cy="874075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114" name="Google Shape;114;p16"/>
          <p:cNvSpPr txBox="1"/>
          <p:nvPr/>
        </p:nvSpPr>
        <p:spPr>
          <a:xfrm>
            <a:off x="4605625" y="1947575"/>
            <a:ext cx="21291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[-0.24 0.31 0.45 … 0.60]</a:t>
            </a: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5074075" y="3161663"/>
            <a:ext cx="1192200" cy="3663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Roboto"/>
                <a:ea typeface="Roboto"/>
                <a:cs typeface="Roboto"/>
                <a:sym typeface="Roboto"/>
              </a:rPr>
              <a:t>SVM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5190175" y="3527975"/>
            <a:ext cx="9600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training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7" name="Google Shape;117;p16"/>
          <p:cNvCxnSpPr/>
          <p:nvPr/>
        </p:nvCxnSpPr>
        <p:spPr>
          <a:xfrm>
            <a:off x="5670178" y="2313863"/>
            <a:ext cx="0" cy="84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8" name="Google Shape;118;p16"/>
          <p:cNvCxnSpPr>
            <a:stCxn id="115" idx="3"/>
          </p:cNvCxnSpPr>
          <p:nvPr/>
        </p:nvCxnSpPr>
        <p:spPr>
          <a:xfrm>
            <a:off x="6266275" y="3344813"/>
            <a:ext cx="67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9" name="Google Shape;119;p16"/>
          <p:cNvSpPr txBox="1"/>
          <p:nvPr/>
        </p:nvSpPr>
        <p:spPr>
          <a:xfrm>
            <a:off x="7146625" y="3161675"/>
            <a:ext cx="1495200" cy="4233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Roboto"/>
                <a:ea typeface="Roboto"/>
                <a:cs typeface="Roboto"/>
                <a:sym typeface="Roboto"/>
              </a:rPr>
              <a:t>CLASSIFIER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871698" y="349276"/>
            <a:ext cx="3482700" cy="5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50" lIns="22925" spcFirstLastPara="1" rIns="22925" wrap="square" tIns="1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2F54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TRAIN A CLASSIFIER</a:t>
            </a:r>
            <a:endParaRPr sz="1000"/>
          </a:p>
        </p:txBody>
      </p:sp>
      <p:sp>
        <p:nvSpPr>
          <p:cNvPr id="121" name="Google Shape;121;p16"/>
          <p:cNvSpPr/>
          <p:nvPr/>
        </p:nvSpPr>
        <p:spPr>
          <a:xfrm>
            <a:off x="263971" y="313515"/>
            <a:ext cx="518100" cy="486300"/>
          </a:xfrm>
          <a:prstGeom prst="diamond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11450" lIns="22925" spcFirstLastPara="1" rIns="22925" wrap="square" tIns="1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endParaRPr sz="1000"/>
          </a:p>
        </p:txBody>
      </p:sp>
      <p:sp>
        <p:nvSpPr>
          <p:cNvPr id="122" name="Google Shape;122;p16"/>
          <p:cNvSpPr txBox="1"/>
          <p:nvPr/>
        </p:nvSpPr>
        <p:spPr>
          <a:xfrm>
            <a:off x="7280425" y="3635925"/>
            <a:ext cx="12276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combination of N One-vs-All classifiers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7"/>
          <p:cNvPicPr preferRelativeResize="0"/>
          <p:nvPr/>
        </p:nvPicPr>
        <p:blipFill rotWithShape="1">
          <a:blip r:embed="rId3">
            <a:alphaModFix/>
          </a:blip>
          <a:srcRect b="5465" l="10466" r="8146" t="5376"/>
          <a:stretch/>
        </p:blipFill>
        <p:spPr>
          <a:xfrm>
            <a:off x="107325" y="1351425"/>
            <a:ext cx="2258503" cy="154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 rotWithShape="1">
          <a:blip r:embed="rId3">
            <a:alphaModFix/>
          </a:blip>
          <a:srcRect b="5465" l="10466" r="8146" t="5376"/>
          <a:stretch/>
        </p:blipFill>
        <p:spPr>
          <a:xfrm>
            <a:off x="244500" y="1619300"/>
            <a:ext cx="2258503" cy="154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 txBox="1"/>
          <p:nvPr/>
        </p:nvSpPr>
        <p:spPr>
          <a:xfrm>
            <a:off x="6775125" y="2005225"/>
            <a:ext cx="1495200" cy="4233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Roboto"/>
                <a:ea typeface="Roboto"/>
                <a:cs typeface="Roboto"/>
                <a:sym typeface="Roboto"/>
              </a:rPr>
              <a:t>CLASSIFIER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3">
            <a:alphaModFix/>
          </a:blip>
          <a:srcRect b="5465" l="10466" r="8146" t="5376"/>
          <a:stretch/>
        </p:blipFill>
        <p:spPr>
          <a:xfrm>
            <a:off x="627850" y="1884475"/>
            <a:ext cx="2258503" cy="154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939000" y="3430900"/>
            <a:ext cx="16362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frame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2" name="Google Shape;132;p17"/>
          <p:cNvCxnSpPr/>
          <p:nvPr/>
        </p:nvCxnSpPr>
        <p:spPr>
          <a:xfrm>
            <a:off x="2886350" y="2657688"/>
            <a:ext cx="666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3" name="Google Shape;133;p17"/>
          <p:cNvSpPr txBox="1"/>
          <p:nvPr/>
        </p:nvSpPr>
        <p:spPr>
          <a:xfrm>
            <a:off x="3610125" y="2474538"/>
            <a:ext cx="1192200" cy="3663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Roboto"/>
                <a:ea typeface="Roboto"/>
                <a:cs typeface="Roboto"/>
                <a:sym typeface="Roboto"/>
              </a:rPr>
              <a:t>mtcnn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3608325" y="2897850"/>
            <a:ext cx="1192200" cy="7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face detection and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alignment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5153925" y="2474538"/>
            <a:ext cx="1192200" cy="3663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Roboto"/>
                <a:ea typeface="Roboto"/>
                <a:cs typeface="Roboto"/>
                <a:sym typeface="Roboto"/>
              </a:rPr>
              <a:t>facenet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5242000" y="2840850"/>
            <a:ext cx="9600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embedding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7" name="Google Shape;137;p17"/>
          <p:cNvCxnSpPr>
            <a:endCxn id="135" idx="1"/>
          </p:cNvCxnSpPr>
          <p:nvPr/>
        </p:nvCxnSpPr>
        <p:spPr>
          <a:xfrm>
            <a:off x="4822425" y="2657688"/>
            <a:ext cx="331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8" name="Google Shape;138;p17"/>
          <p:cNvCxnSpPr/>
          <p:nvPr/>
        </p:nvCxnSpPr>
        <p:spPr>
          <a:xfrm flipH="1" rot="10800000">
            <a:off x="6346125" y="2231688"/>
            <a:ext cx="429000" cy="42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9" name="Google Shape;139;p17"/>
          <p:cNvSpPr txBox="1"/>
          <p:nvPr/>
        </p:nvSpPr>
        <p:spPr>
          <a:xfrm>
            <a:off x="6775125" y="2951925"/>
            <a:ext cx="1495200" cy="3663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Roboto"/>
                <a:ea typeface="Roboto"/>
                <a:cs typeface="Roboto"/>
                <a:sym typeface="Roboto"/>
              </a:rPr>
              <a:t>SORT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7042725" y="3361450"/>
            <a:ext cx="9600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tracking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1" name="Google Shape;141;p17"/>
          <p:cNvCxnSpPr>
            <a:stCxn id="135" idx="3"/>
            <a:endCxn id="139" idx="1"/>
          </p:cNvCxnSpPr>
          <p:nvPr/>
        </p:nvCxnSpPr>
        <p:spPr>
          <a:xfrm>
            <a:off x="6346125" y="2657688"/>
            <a:ext cx="429000" cy="477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2" name="Google Shape;142;p17"/>
          <p:cNvSpPr txBox="1"/>
          <p:nvPr/>
        </p:nvSpPr>
        <p:spPr>
          <a:xfrm>
            <a:off x="841660" y="374930"/>
            <a:ext cx="38892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50" lIns="22925" spcFirstLastPara="1" rIns="22925" wrap="square" tIns="1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2F54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RECOGNISE THE FACES</a:t>
            </a:r>
            <a:endParaRPr sz="1000"/>
          </a:p>
        </p:txBody>
      </p:sp>
      <p:sp>
        <p:nvSpPr>
          <p:cNvPr id="143" name="Google Shape;143;p17"/>
          <p:cNvSpPr/>
          <p:nvPr/>
        </p:nvSpPr>
        <p:spPr>
          <a:xfrm>
            <a:off x="244497" y="401992"/>
            <a:ext cx="505500" cy="474600"/>
          </a:xfrm>
          <a:prstGeom prst="diamond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11450" lIns="22925" spcFirstLastPara="1" rIns="22925" wrap="square" tIns="1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 txBox="1"/>
          <p:nvPr/>
        </p:nvSpPr>
        <p:spPr>
          <a:xfrm>
            <a:off x="507550" y="1901000"/>
            <a:ext cx="1495200" cy="4233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Roboto"/>
                <a:ea typeface="Roboto"/>
                <a:cs typeface="Roboto"/>
                <a:sym typeface="Roboto"/>
              </a:rPr>
              <a:t>CLASSIFIER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507550" y="2847700"/>
            <a:ext cx="1495200" cy="3663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Roboto"/>
                <a:ea typeface="Roboto"/>
                <a:cs typeface="Roboto"/>
                <a:sym typeface="Roboto"/>
              </a:rPr>
              <a:t>SORT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50" name="Google Shape;150;p18"/>
          <p:cNvCxnSpPr/>
          <p:nvPr/>
        </p:nvCxnSpPr>
        <p:spPr>
          <a:xfrm>
            <a:off x="2002750" y="2112650"/>
            <a:ext cx="466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1" name="Google Shape;151;p18"/>
          <p:cNvSpPr txBox="1"/>
          <p:nvPr/>
        </p:nvSpPr>
        <p:spPr>
          <a:xfrm>
            <a:off x="2529150" y="1901000"/>
            <a:ext cx="11412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prediction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52" name="Google Shape;152;p18"/>
          <p:cNvCxnSpPr/>
          <p:nvPr/>
        </p:nvCxnSpPr>
        <p:spPr>
          <a:xfrm>
            <a:off x="2002750" y="3030850"/>
            <a:ext cx="466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3" name="Google Shape;153;p18"/>
          <p:cNvSpPr txBox="1"/>
          <p:nvPr/>
        </p:nvSpPr>
        <p:spPr>
          <a:xfrm>
            <a:off x="2529150" y="2819200"/>
            <a:ext cx="11412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tracking id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4572000" y="1369950"/>
            <a:ext cx="3810000" cy="24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For each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tracking 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id: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Selection of the most represented prediction (weighted by confidence)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Discard uncertain trackings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Merge consecutive trackings assigned to the same person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Filter by average confidence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>
            <a:off x="1026119" y="375858"/>
            <a:ext cx="42990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50" lIns="22925" spcFirstLastPara="1" rIns="22925" wrap="square" tIns="1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2F549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CLUSTER RECOGNITIONS</a:t>
            </a:r>
            <a:endParaRPr sz="1000"/>
          </a:p>
        </p:txBody>
      </p:sp>
      <p:sp>
        <p:nvSpPr>
          <p:cNvPr id="156" name="Google Shape;156;p18"/>
          <p:cNvSpPr/>
          <p:nvPr/>
        </p:nvSpPr>
        <p:spPr>
          <a:xfrm>
            <a:off x="426413" y="392188"/>
            <a:ext cx="522900" cy="491100"/>
          </a:xfrm>
          <a:prstGeom prst="diamond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11450" lIns="22925" spcFirstLastPara="1" rIns="22925" wrap="square" tIns="1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/>
          <p:nvPr>
            <p:ph type="title"/>
          </p:nvPr>
        </p:nvSpPr>
        <p:spPr>
          <a:xfrm>
            <a:off x="0" y="129950"/>
            <a:ext cx="3810000" cy="572700"/>
          </a:xfrm>
          <a:prstGeom prst="rect">
            <a:avLst/>
          </a:prstGeom>
          <a:solidFill>
            <a:srgbClr val="0B5394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Some results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19"/>
          <p:cNvSpPr txBox="1"/>
          <p:nvPr/>
        </p:nvSpPr>
        <p:spPr>
          <a:xfrm>
            <a:off x="412500" y="941925"/>
            <a:ext cx="4159500" cy="12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ANTRACT Ground Truth</a:t>
            </a:r>
            <a:endParaRPr b="1"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en-GB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Realised in the context of ANTRACT project, with video material from 1950s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en-GB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200 shots of different length, containing 0, 1 or more  among 13 celebrities</a:t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3" name="Google Shape;16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2898578"/>
            <a:ext cx="2405251" cy="152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 txBox="1"/>
          <p:nvPr/>
        </p:nvSpPr>
        <p:spPr>
          <a:xfrm>
            <a:off x="762000" y="4422350"/>
            <a:ext cx="24051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Glasses or other occlusion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5" name="Google Shape;16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9650" y="2898577"/>
            <a:ext cx="2405249" cy="1576743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3677025" y="4475325"/>
            <a:ext cx="16905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Side of the face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7" name="Google Shape;16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77300" y="2898578"/>
            <a:ext cx="2405099" cy="156951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 txBox="1"/>
          <p:nvPr/>
        </p:nvSpPr>
        <p:spPr>
          <a:xfrm>
            <a:off x="6234600" y="4475325"/>
            <a:ext cx="16905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Small resolution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19"/>
          <p:cNvSpPr txBox="1"/>
          <p:nvPr/>
        </p:nvSpPr>
        <p:spPr>
          <a:xfrm>
            <a:off x="5328550" y="1225725"/>
            <a:ext cx="3207900" cy="8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Correct matches</a:t>
            </a:r>
            <a:r>
              <a:rPr lang="en-GB"/>
              <a:t>: 93 (52.54%)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Unpredicted people</a:t>
            </a:r>
            <a:r>
              <a:rPr lang="en-GB"/>
              <a:t>: 83 (46.89%)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Wrong people</a:t>
            </a:r>
            <a:r>
              <a:rPr lang="en-GB"/>
              <a:t>: 1 (0.56%)</a:t>
            </a:r>
            <a:endParaRPr/>
          </a:p>
        </p:txBody>
      </p:sp>
      <p:sp>
        <p:nvSpPr>
          <p:cNvPr id="170" name="Google Shape;170;p19"/>
          <p:cNvSpPr txBox="1"/>
          <p:nvPr/>
        </p:nvSpPr>
        <p:spPr>
          <a:xfrm>
            <a:off x="0" y="2539025"/>
            <a:ext cx="91440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Common error cases</a:t>
            </a:r>
            <a:endParaRPr b="1"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0"/>
          <p:cNvSpPr txBox="1"/>
          <p:nvPr>
            <p:ph idx="1" type="body"/>
          </p:nvPr>
        </p:nvSpPr>
        <p:spPr>
          <a:xfrm>
            <a:off x="315088" y="4438925"/>
            <a:ext cx="3307500" cy="22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http://facerec.eurecom.fr/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20"/>
          <p:cNvSpPr txBox="1"/>
          <p:nvPr>
            <p:ph type="title"/>
          </p:nvPr>
        </p:nvSpPr>
        <p:spPr>
          <a:xfrm>
            <a:off x="530000" y="496150"/>
            <a:ext cx="8307000" cy="982500"/>
          </a:xfrm>
          <a:prstGeom prst="rect">
            <a:avLst/>
          </a:prstGeom>
          <a:solidFill>
            <a:srgbClr val="0B5394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How to interact with Facerec? </a:t>
            </a:r>
            <a:endParaRPr sz="48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177" name="Google Shape;17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999" y="1807052"/>
            <a:ext cx="2877676" cy="25297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78" name="Google Shape;178;p20"/>
          <p:cNvSpPr txBox="1"/>
          <p:nvPr/>
        </p:nvSpPr>
        <p:spPr>
          <a:xfrm>
            <a:off x="4879500" y="4420025"/>
            <a:ext cx="3000000" cy="2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5"/>
              </a:rPr>
              <a:t>http://facerec.eurecom.fr/visualizer/</a:t>
            </a:r>
            <a:endParaRPr/>
          </a:p>
        </p:txBody>
      </p:sp>
      <p:pic>
        <p:nvPicPr>
          <p:cNvPr id="179" name="Google Shape;17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64700" y="1835363"/>
            <a:ext cx="4672452" cy="24730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80" name="Google Shape;180;p20"/>
          <p:cNvSpPr txBox="1"/>
          <p:nvPr/>
        </p:nvSpPr>
        <p:spPr>
          <a:xfrm>
            <a:off x="2264550" y="4742750"/>
            <a:ext cx="46149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7"/>
              </a:rPr>
              <a:t>https://github.com/D2KLab/Face-Celebrity-Recognition</a:t>
            </a:r>
            <a:r>
              <a:rPr lang="en-GB"/>
              <a:t> </a:t>
            </a:r>
            <a:endParaRPr/>
          </a:p>
        </p:txBody>
      </p:sp>
      <p:pic>
        <p:nvPicPr>
          <p:cNvPr id="181" name="Google Shape;181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00550" y="4836400"/>
            <a:ext cx="264000" cy="2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