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32" r:id="rId5"/>
    <p:sldMasterId id="2147483756" r:id="rId6"/>
    <p:sldMasterId id="2147483780" r:id="rId7"/>
    <p:sldMasterId id="2147483828" r:id="rId8"/>
    <p:sldMasterId id="2147483840" r:id="rId9"/>
    <p:sldMasterId id="2147483852" r:id="rId10"/>
    <p:sldMasterId id="2147483876" r:id="rId11"/>
  </p:sldMasterIdLst>
  <p:sldIdLst>
    <p:sldId id="1072" r:id="rId12"/>
    <p:sldId id="1068" r:id="rId13"/>
    <p:sldId id="518" r:id="rId14"/>
    <p:sldId id="812" r:id="rId15"/>
    <p:sldId id="535" r:id="rId16"/>
    <p:sldId id="1073" r:id="rId17"/>
    <p:sldId id="1074" r:id="rId18"/>
    <p:sldId id="590" r:id="rId19"/>
    <p:sldId id="591" r:id="rId20"/>
    <p:sldId id="592" r:id="rId21"/>
    <p:sldId id="1078" r:id="rId22"/>
    <p:sldId id="781" r:id="rId23"/>
    <p:sldId id="1079" r:id="rId24"/>
    <p:sldId id="836" r:id="rId25"/>
    <p:sldId id="1076" r:id="rId26"/>
    <p:sldId id="574" r:id="rId27"/>
    <p:sldId id="580" r:id="rId28"/>
    <p:sldId id="809" r:id="rId29"/>
    <p:sldId id="1080" r:id="rId30"/>
    <p:sldId id="508" r:id="rId31"/>
    <p:sldId id="1077" r:id="rId32"/>
    <p:sldId id="1071" r:id="rId33"/>
    <p:sldId id="1075" r:id="rId34"/>
    <p:sldId id="520" r:id="rId35"/>
    <p:sldId id="607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B1936"/>
    <a:srgbClr val="004494"/>
    <a:srgbClr val="FF7D24"/>
    <a:srgbClr val="245091"/>
    <a:srgbClr val="002060"/>
    <a:srgbClr val="66AEF0"/>
    <a:srgbClr val="006699"/>
    <a:srgbClr val="993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F53AA615-7963-47F0-83CA-BF6F71300A4B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80BD02C-BCAC-4D39-B731-B743761B996F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91B2B0D-710B-4F16-8873-694FF279E544}"/>
              </a:ext>
            </a:extLst>
          </p:cNvPr>
          <p:cNvSpPr/>
          <p:nvPr userDrawn="1"/>
        </p:nvSpPr>
        <p:spPr>
          <a:xfrm>
            <a:off x="971550" y="1412875"/>
            <a:ext cx="7993063" cy="2159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F8C3DDF-3788-4E35-8DAC-3DFEE4A86CD4}"/>
              </a:ext>
            </a:extLst>
          </p:cNvPr>
          <p:cNvSpPr/>
          <p:nvPr userDrawn="1"/>
        </p:nvSpPr>
        <p:spPr>
          <a:xfrm>
            <a:off x="971550" y="1628775"/>
            <a:ext cx="7993063" cy="2087563"/>
          </a:xfrm>
          <a:prstGeom prst="rect">
            <a:avLst/>
          </a:prstGeom>
          <a:solidFill>
            <a:srgbClr val="FFFFFF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5A983AD-213F-456A-85C8-4B95B9796553}"/>
              </a:ext>
            </a:extLst>
          </p:cNvPr>
          <p:cNvSpPr/>
          <p:nvPr userDrawn="1"/>
        </p:nvSpPr>
        <p:spPr>
          <a:xfrm>
            <a:off x="468313" y="6237288"/>
            <a:ext cx="7991475" cy="215900"/>
          </a:xfrm>
          <a:prstGeom prst="rect">
            <a:avLst/>
          </a:prstGeom>
          <a:solidFill>
            <a:srgbClr val="542A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8476D4-4867-4B78-BC07-E6BD6C4C2976}"/>
              </a:ext>
            </a:extLst>
          </p:cNvPr>
          <p:cNvSpPr/>
          <p:nvPr userDrawn="1"/>
        </p:nvSpPr>
        <p:spPr>
          <a:xfrm>
            <a:off x="468313" y="4581525"/>
            <a:ext cx="7991475" cy="1655763"/>
          </a:xfrm>
          <a:prstGeom prst="rect">
            <a:avLst/>
          </a:prstGeom>
          <a:solidFill>
            <a:srgbClr val="FFFFFF"/>
          </a:solidFill>
          <a:ln>
            <a:solidFill>
              <a:srgbClr val="542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1120080" y="2204864"/>
            <a:ext cx="7772400" cy="1470025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7" name="Sottotitolo 2"/>
          <p:cNvSpPr>
            <a:spLocks noGrp="1"/>
          </p:cNvSpPr>
          <p:nvPr>
            <p:ph type="subTitle" idx="1"/>
          </p:nvPr>
        </p:nvSpPr>
        <p:spPr>
          <a:xfrm>
            <a:off x="1043608" y="4725144"/>
            <a:ext cx="6400800" cy="1464568"/>
          </a:xfrm>
        </p:spPr>
        <p:txBody>
          <a:bodyPr/>
          <a:lstStyle>
            <a:lvl1pPr marL="0" indent="0" algn="ctr">
              <a:buNone/>
              <a:defRPr>
                <a:solidFill>
                  <a:srgbClr val="3E1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51E07E9F-D1AB-4D23-A670-6B603116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1BC39-57C1-4368-BE20-0F790D20E4A2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62D2B313-6996-4566-82BF-9C733942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B6B58E5B-6905-4F54-AE16-2D5215C61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6F1C2-55DC-432B-BE9E-CFA0B8874D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75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DEA27CB-47F8-4FE3-A696-7C33E58468CB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F5FD2DA-7DDE-49D0-8E97-AF1FB31237F8}"/>
              </a:ext>
            </a:extLst>
          </p:cNvPr>
          <p:cNvSpPr>
            <a:spLocks noChangeArrowheads="1" noChangeShapeType="1"/>
          </p:cNvSpPr>
          <p:nvPr userDrawn="1"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A978B48-767F-49F2-8CB9-868F8CF729FF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7" name="Gruppo 12">
            <a:extLst>
              <a:ext uri="{FF2B5EF4-FFF2-40B4-BE49-F238E27FC236}">
                <a16:creationId xmlns:a16="http://schemas.microsoft.com/office/drawing/2014/main" id="{5C979018-E362-40E1-97D6-7EA3DC75B33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71550" y="1412875"/>
            <a:ext cx="7704138" cy="5256213"/>
            <a:chOff x="971600" y="1412776"/>
            <a:chExt cx="7704856" cy="5256584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80D246C4-1FE0-46D3-8EBE-1C91B6C39040}"/>
                </a:ext>
              </a:extLst>
            </p:cNvPr>
            <p:cNvSpPr/>
            <p:nvPr userDrawn="1"/>
          </p:nvSpPr>
          <p:spPr>
            <a:xfrm>
              <a:off x="971600" y="1412776"/>
              <a:ext cx="7704856" cy="21591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prstClr val="white"/>
                </a:solidFill>
              </a:endParaRPr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503BD647-76FE-4F48-A4F2-4A471E23D6D7}"/>
                </a:ext>
              </a:extLst>
            </p:cNvPr>
            <p:cNvSpPr/>
            <p:nvPr userDrawn="1"/>
          </p:nvSpPr>
          <p:spPr>
            <a:xfrm>
              <a:off x="971600" y="1628691"/>
              <a:ext cx="7704856" cy="50406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2" descr="http://api.ning.com/files/fht*aVUt2w9ZADUxfD6X37mI0rE1Lu2rR-FaKsvjzrF7CIhmmQMIe*p-aHGN3lRQ00vDFuZWG6g2qDKSAJpbkx65uO1Vlwxb/60x60.jpg">
            <a:extLst>
              <a:ext uri="{FF2B5EF4-FFF2-40B4-BE49-F238E27FC236}">
                <a16:creationId xmlns:a16="http://schemas.microsoft.com/office/drawing/2014/main" id="{BD43B50A-47C8-478F-BD93-27859DE1EA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0525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9176" cy="868958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1115616" y="1772816"/>
            <a:ext cx="7427168" cy="4824536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 charset="2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45F0C956-2A25-41F0-9ADA-2D1EF9F30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2DB25-0D21-47D1-BD59-6F7E7808AC4C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B5966AFD-9D4D-48FE-81B5-C19FEF0B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8FED4BF3-E078-44A8-AA33-1E758D124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2D62-A275-4F0C-9F86-A0841898D4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22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975E18-107D-4C8C-8E97-05BA4F5B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FB4DD-0D14-445D-BF2A-246850710F39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C6A95A-95D4-473C-ABA8-9AA667CB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826AC2-DAD6-4873-84B1-E74EBA72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4DD64-7B4C-4686-A336-478700F9AF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77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6774E31-3540-45E0-AC0F-FE73DB2A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F3951-293A-4358-B2CB-C964DD316E9B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41A7DDB-C9E1-4C88-B189-CABBF953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B3655E27-2F33-49C2-A20F-1FA143CB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54FF6-4A03-4C69-A0A0-A13BB640CD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005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1D55AEA-E6AB-41AF-B66C-D37760A6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D03D0-5713-4154-85CC-4487A7479D58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F1283AF7-F8DB-4CD3-A8D3-F1B2C5641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FEDE51B4-DC89-4D61-995D-2AD2B2836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3AE0B-3E51-4410-9956-3DC3A5AAA90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24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FC7AEA60-F2C2-490A-A060-54927D614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7F0E0-E875-45C1-8421-3673FEE0BB76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063F678C-CC64-45E6-A645-48EF46950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DA57AD4-6128-443A-B5BD-7F6ABE89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BABAA-587D-48FC-9393-13C26EBB3A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573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E99A713-8E7B-49BF-AEFD-17F9431DE5A7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20C90D3-03D8-4234-9C62-916EFAD1B7A6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data 1">
            <a:extLst>
              <a:ext uri="{FF2B5EF4-FFF2-40B4-BE49-F238E27FC236}">
                <a16:creationId xmlns:a16="http://schemas.microsoft.com/office/drawing/2014/main" id="{B12E401C-F4AC-443D-954A-98C16BD0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85544-00B1-46ED-9D30-5C14190E1D15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383688EF-1F02-42F1-940C-CD9729A8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25186697-EDFE-4523-B5EF-02CB69F7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FF7BC-827B-4C41-A2F8-D5DC9D2C1A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436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5D71ED6-F7AC-4847-ADDD-52CF91BB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51E40-E751-40DC-BB20-F6B34AF75E6F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495C6EB-0A22-429A-832F-6F5D2728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CF51CA8-4A69-496F-973B-518E3DE9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F02EE-CF56-41C1-A5D2-AE1D1FCCDEE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28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D78E736-0DB1-450F-8E7C-2769ECEB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04693-5BBF-4BB1-8A94-252CCE0D9A57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6975582-C918-4B03-AB4C-B220138B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9479305-54E0-4536-8530-126A70BA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75C7C-9C70-4514-87AA-4894FEF0AA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65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C772EB-3991-45FA-8B41-1FC3BB1A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452BB-863B-4967-9D11-696F2A66AF59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8F3354-15B4-4B92-806B-FA9AC640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A6D6FD-F46F-4B28-B476-23509FC9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8E51F-3F09-47C6-B59A-DECC99490C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01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BBA6E9-5333-45D1-A459-2133A8B9C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F7B06-73ED-477F-B8A1-327D2B50D00D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E0F499-F0C9-4A7E-9A7D-C696474C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B4A0AB-A2DF-40EC-B3D8-6B61119A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4F26-6979-4859-A7B7-D07FFFB721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93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070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35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71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589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07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37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97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27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1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970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743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BB24B-D761-4188-AC24-82E6ED616178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1632717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231EF-D517-4F7E-A946-257070BC077E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9203084"/>
      </p:ext>
    </p:extLst>
  </p:cSld>
  <p:clrMapOvr>
    <a:masterClrMapping/>
  </p:clrMapOvr>
  <p:transition spd="slow"/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F7F29-17DB-4048-8D67-51D1BF9359CF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8330638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91F39-6863-4BD0-AB68-2C3825142159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605629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04F24-B55C-4B78-A797-8DB82F8592C4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4722612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219DE-B16C-449B-BA20-D9A017DCDC48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1897595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942CB-B291-4F49-8A22-4317F4973008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3292816"/>
      </p:ext>
    </p:extLst>
  </p:cSld>
  <p:clrMapOvr>
    <a:masterClrMapping/>
  </p:clrMapOvr>
  <p:transition spd="slow"/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1DEBF-4678-41EA-A286-72FF61524BED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122037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58686-CB38-43BB-992D-06AF4BA6B02C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6275086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B6A63-51ED-4FA3-A48C-BDADE3F358A6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8962485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AA294-F4BC-407C-B211-8AD24D6D1E7F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3160034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251520" y="188640"/>
            <a:ext cx="936104" cy="612068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Rettangolo 10"/>
          <p:cNvSpPr/>
          <p:nvPr userDrawn="1"/>
        </p:nvSpPr>
        <p:spPr>
          <a:xfrm>
            <a:off x="5868144" y="188640"/>
            <a:ext cx="3096344" cy="216024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 userDrawn="1"/>
        </p:nvSpPr>
        <p:spPr>
          <a:xfrm>
            <a:off x="971600" y="1412776"/>
            <a:ext cx="7992888" cy="216024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3" name="Rettangolo 12"/>
          <p:cNvSpPr/>
          <p:nvPr userDrawn="1"/>
        </p:nvSpPr>
        <p:spPr>
          <a:xfrm>
            <a:off x="971600" y="1628800"/>
            <a:ext cx="7992888" cy="2088232"/>
          </a:xfrm>
          <a:prstGeom prst="rect">
            <a:avLst/>
          </a:prstGeom>
          <a:solidFill>
            <a:srgbClr val="FFFFFF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1120080" y="2204864"/>
            <a:ext cx="7772400" cy="1470025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5" name="Rettangolo 14"/>
          <p:cNvSpPr/>
          <p:nvPr userDrawn="1"/>
        </p:nvSpPr>
        <p:spPr>
          <a:xfrm>
            <a:off x="467544" y="6237312"/>
            <a:ext cx="7992888" cy="216024"/>
          </a:xfrm>
          <a:prstGeom prst="rect">
            <a:avLst/>
          </a:prstGeom>
          <a:solidFill>
            <a:srgbClr val="542A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6" name="Rettangolo 15"/>
          <p:cNvSpPr/>
          <p:nvPr userDrawn="1"/>
        </p:nvSpPr>
        <p:spPr>
          <a:xfrm>
            <a:off x="467544" y="4581128"/>
            <a:ext cx="7992888" cy="1656184"/>
          </a:xfrm>
          <a:prstGeom prst="rect">
            <a:avLst/>
          </a:prstGeom>
          <a:solidFill>
            <a:srgbClr val="FFFFFF"/>
          </a:solidFill>
          <a:ln>
            <a:solidFill>
              <a:srgbClr val="542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ottotitolo 2"/>
          <p:cNvSpPr>
            <a:spLocks noGrp="1"/>
          </p:cNvSpPr>
          <p:nvPr>
            <p:ph type="subTitle" idx="1"/>
          </p:nvPr>
        </p:nvSpPr>
        <p:spPr>
          <a:xfrm>
            <a:off x="1043608" y="4725144"/>
            <a:ext cx="6400800" cy="1464568"/>
          </a:xfrm>
        </p:spPr>
        <p:txBody>
          <a:bodyPr/>
          <a:lstStyle>
            <a:lvl1pPr marL="0" indent="0" algn="ctr">
              <a:buNone/>
              <a:defRPr>
                <a:solidFill>
                  <a:srgbClr val="3E1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37549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251520" y="188640"/>
            <a:ext cx="936104" cy="612068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9176" cy="868958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6" name="Rectangle 2"/>
          <p:cNvSpPr>
            <a:spLocks noChangeArrowheads="1" noChangeShapeType="1"/>
          </p:cNvSpPr>
          <p:nvPr userDrawn="1"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 w="0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9" name="Rettangolo 8"/>
          <p:cNvSpPr/>
          <p:nvPr userDrawn="1"/>
        </p:nvSpPr>
        <p:spPr>
          <a:xfrm>
            <a:off x="5868144" y="188640"/>
            <a:ext cx="3096344" cy="216024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3" name="Gruppo 12"/>
          <p:cNvGrpSpPr/>
          <p:nvPr userDrawn="1"/>
        </p:nvGrpSpPr>
        <p:grpSpPr>
          <a:xfrm>
            <a:off x="971600" y="1412776"/>
            <a:ext cx="7704856" cy="5256584"/>
            <a:chOff x="971600" y="1412776"/>
            <a:chExt cx="7704856" cy="5256584"/>
          </a:xfrm>
        </p:grpSpPr>
        <p:sp>
          <p:nvSpPr>
            <p:cNvPr id="10" name="Rettangolo 9"/>
            <p:cNvSpPr/>
            <p:nvPr userDrawn="1"/>
          </p:nvSpPr>
          <p:spPr>
            <a:xfrm>
              <a:off x="971600" y="1412776"/>
              <a:ext cx="7704856" cy="216024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</a:endParaRPr>
            </a:p>
          </p:txBody>
        </p:sp>
        <p:sp>
          <p:nvSpPr>
            <p:cNvPr id="11" name="Rettangolo 10"/>
            <p:cNvSpPr/>
            <p:nvPr userDrawn="1"/>
          </p:nvSpPr>
          <p:spPr>
            <a:xfrm>
              <a:off x="971600" y="1628800"/>
              <a:ext cx="7704856" cy="5040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</a:endParaRPr>
            </a:p>
          </p:txBody>
        </p:sp>
      </p:grpSp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1115616" y="1772816"/>
            <a:ext cx="7427168" cy="4824536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 charset="2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40962" name="Picture 2" descr="http://api.ning.com/files/fht*aVUt2w9ZADUxfD6X37mI0rE1Lu2rR-FaKsvjzrF7CIhmmQMIe*p-aHGN3lRQ00vDFuZWG6g2qDKSAJpbkx65uO1Vlwxb/60x6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1052734"/>
            <a:ext cx="936104" cy="9361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62725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206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95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95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5787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ttangolo 4"/>
          <p:cNvSpPr/>
          <p:nvPr userDrawn="1"/>
        </p:nvSpPr>
        <p:spPr>
          <a:xfrm>
            <a:off x="251520" y="188640"/>
            <a:ext cx="936104" cy="6120680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 userDrawn="1"/>
        </p:nvSpPr>
        <p:spPr>
          <a:xfrm>
            <a:off x="5868144" y="188640"/>
            <a:ext cx="3096344" cy="216024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9716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61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157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775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094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E08A330-3D36-4C64-BDF2-2D8EA2147DF8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0305050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8D6EC384-CBCD-46E3-BE5B-52F157BD147B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597034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C0D7C7E3-8E4E-480E-8383-0CC68CB0DD88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6617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2D29E651-261B-4B2D-A0C4-6605BA0E90E6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70231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1B24CA1A-F4C4-41A6-86AE-15F1FEC6098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99832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EC78ED26-7C86-4E33-9C14-C64E947DAE0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62598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41ED4D80-6347-4771-A2BD-5748EBADB035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467322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1DB35F67-1347-460A-ACC5-AF9FB66B5B4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764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4F39C2C6-DCA4-4995-9CF0-7775A48FB1C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4144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604CB9D-3A65-4CB7-B526-E6618878342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4348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r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r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683238E1-FC1E-461D-ABE2-62CD8906F76B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088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618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5342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7956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364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9444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384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4204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3761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3246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668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9827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04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286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645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22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073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15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221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229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0214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6728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6357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8A330-3D36-4C64-BDF2-2D8EA2147DF8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788609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6EC384-CBCD-46E3-BE5B-52F157BD147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625111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D7C7E3-8E4E-480E-8383-0CC68CB0DD88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8597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29E651-261B-4B2D-A0C4-6605BA0E90E6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8894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24CA1A-F4C4-41A6-86AE-15F1FEC6098A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7251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78ED26-7C86-4E33-9C14-C64E947DAE03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2895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ED4D80-6347-4771-A2BD-5748EBADB035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630579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B35F67-1347-460A-ACC5-AF9FB66B5B41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4813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39C2C6-DCA4-4995-9CF0-7775A48FB1C3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98399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04CB9D-3A65-4CB7-B526-E66188783421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837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23/09/2015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E.Giglia, Open Access, ovvero...                                                   Aviano 23 settembre 2015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3238E1-FC1E-461D-ABE2-62CD8906F76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41722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D51CB-31CA-41AC-B669-AA80B2976CB7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D125-1DB1-4B5C-8910-2AA236251C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858932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3F7E7-7440-4138-BF92-F0AF3B0EA1C7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50A13-A7CF-43DF-B79C-0C32A1EE21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672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C697C-260F-4B44-A4D3-ECE246BDE034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3B1F-E238-487F-9317-9A6AE21A53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4476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6592-59AC-4A64-AA25-0FEE31D45099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6AF62-6919-40FF-B754-48EE3B32D7F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6088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A0D8E-5422-4CB0-ACB7-20F74FE6E930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A4CB-A1D8-4BB0-989C-55DC7EEE61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34009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0F7B3-39E6-4466-9F86-67C8FB7377EC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CE18-6A0B-4270-B7BA-F50233E4BF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96246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CC1A0-CF6D-46C6-959E-3C9CADDBD6BE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DF0D1-BD99-4DA8-B78A-779AB81937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3216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89DD5-E1B4-4F30-A0EF-0CBB79396A58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AE4F-2FC9-46A3-9308-5008572114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49024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716C2-8F71-4A58-A848-7936F7C76BDE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BFEDC-3CF2-4ECA-A91A-C0639FA0FB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96564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EE5FB-2717-43DD-A2F4-89A3C9AA4661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4D7E-A130-4BB0-A6A3-1871EE78F8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6144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95A8D-4F2A-4944-9BD0-C9B0A3B5604E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E0F7A-5C64-431B-8397-57F94042EA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78591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9851BAC-C1C2-4349-AC5E-5A78A6EDF4E9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9190B55-E669-43D9-9DA0-2D935306A55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069832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98B5CDC-8CD4-4BE8-BF03-3681E00264E6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F67821E-819E-40D6-B7A8-741559CB7230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0941586"/>
      </p:ext>
    </p:extLst>
  </p:cSld>
  <p:clrMapOvr>
    <a:masterClrMapping/>
  </p:clrMapOvr>
  <p:hf sldNum="0"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C854A129-2796-4048-9271-024EC1253151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DDFC10FE-5ECA-4CD6-848A-F29F9C6550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62426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2210C08-08D7-4AD5-AF72-882CA98AC420}" type="datetime1">
              <a:rPr lang="it-IT"/>
              <a:pPr/>
              <a:t>23/09/2020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9DC37031-DED2-464B-945A-C53E5806452E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87453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64E457D-4569-456B-8BF5-2241C0427129}" type="datetime1">
              <a:rPr lang="it-IT"/>
              <a:pPr/>
              <a:t>23/09/2020</a:t>
            </a:fld>
            <a:endParaRPr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63532333-08BD-46E7-AD14-9D911E15A1F9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16912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4041AF70-C230-4CCD-B690-BA2D2753D5FC}" type="datetime1">
              <a:rPr lang="it-IT"/>
              <a:pPr/>
              <a:t>23/09/2020</a:t>
            </a:fld>
            <a:endParaRPr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5F3E88-6760-498A-BB08-D65BDBE51595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68597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7DEC27AC-D1DF-4B0F-A46A-4DB364C3F4FD}" type="datetime1">
              <a:rPr lang="it-IT"/>
              <a:pPr/>
              <a:t>23/09/2020</a:t>
            </a:fld>
            <a:endParaRPr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01C94580-FFCA-4620-A653-6CE02B0D53A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1783557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5AB81721-0787-4ACD-8DEE-0CA99518E6C9}" type="datetime1">
              <a:rPr lang="it-IT"/>
              <a:pPr/>
              <a:t>23/09/2020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B54ABB31-E6AC-4473-A8A0-09199309F9E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33495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F5378B03-A239-4D61-8FFC-255FA996E9D5}" type="datetime1">
              <a:rPr lang="it-IT"/>
              <a:pPr/>
              <a:t>23/09/2020</a:t>
            </a:fld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F56F163-3E89-4CC5-9258-0304F051EB2A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8745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29C98275-510F-4066-8083-59A2F42EE43D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7E0B05C2-3D0B-452D-AAEA-AFE12F403A2C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85615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D30312B5-D470-4878-AED8-723FD96C5500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CECBA1A3-5517-4BDE-8B8C-E2DEA2EE77A7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864110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F53AA615-7963-47F0-83CA-BF6F71300A4B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80BD02C-BCAC-4D39-B731-B743761B996F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91B2B0D-710B-4F16-8873-694FF279E544}"/>
              </a:ext>
            </a:extLst>
          </p:cNvPr>
          <p:cNvSpPr/>
          <p:nvPr userDrawn="1"/>
        </p:nvSpPr>
        <p:spPr>
          <a:xfrm>
            <a:off x="971550" y="1412875"/>
            <a:ext cx="7993063" cy="215900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F8C3DDF-3788-4E35-8DAC-3DFEE4A86CD4}"/>
              </a:ext>
            </a:extLst>
          </p:cNvPr>
          <p:cNvSpPr/>
          <p:nvPr userDrawn="1"/>
        </p:nvSpPr>
        <p:spPr>
          <a:xfrm>
            <a:off x="971550" y="1628775"/>
            <a:ext cx="7993063" cy="2087563"/>
          </a:xfrm>
          <a:prstGeom prst="rect">
            <a:avLst/>
          </a:prstGeom>
          <a:solidFill>
            <a:srgbClr val="FFFFFF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5A983AD-213F-456A-85C8-4B95B9796553}"/>
              </a:ext>
            </a:extLst>
          </p:cNvPr>
          <p:cNvSpPr/>
          <p:nvPr userDrawn="1"/>
        </p:nvSpPr>
        <p:spPr>
          <a:xfrm>
            <a:off x="468313" y="6237288"/>
            <a:ext cx="7991475" cy="215900"/>
          </a:xfrm>
          <a:prstGeom prst="rect">
            <a:avLst/>
          </a:prstGeom>
          <a:solidFill>
            <a:srgbClr val="542A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8476D4-4867-4B78-BC07-E6BD6C4C2976}"/>
              </a:ext>
            </a:extLst>
          </p:cNvPr>
          <p:cNvSpPr/>
          <p:nvPr userDrawn="1"/>
        </p:nvSpPr>
        <p:spPr>
          <a:xfrm>
            <a:off x="468313" y="4581525"/>
            <a:ext cx="7991475" cy="1655763"/>
          </a:xfrm>
          <a:prstGeom prst="rect">
            <a:avLst/>
          </a:prstGeom>
          <a:solidFill>
            <a:srgbClr val="FFFFFF"/>
          </a:solidFill>
          <a:ln>
            <a:solidFill>
              <a:srgbClr val="542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1120080" y="2204864"/>
            <a:ext cx="7772400" cy="1470025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7" name="Sottotitolo 2"/>
          <p:cNvSpPr>
            <a:spLocks noGrp="1"/>
          </p:cNvSpPr>
          <p:nvPr>
            <p:ph type="subTitle" idx="1"/>
          </p:nvPr>
        </p:nvSpPr>
        <p:spPr>
          <a:xfrm>
            <a:off x="1043608" y="4725144"/>
            <a:ext cx="6400800" cy="1464568"/>
          </a:xfrm>
        </p:spPr>
        <p:txBody>
          <a:bodyPr/>
          <a:lstStyle>
            <a:lvl1pPr marL="0" indent="0" algn="ctr">
              <a:buNone/>
              <a:defRPr>
                <a:solidFill>
                  <a:srgbClr val="3E1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51E07E9F-D1AB-4D23-A670-6B603116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1BC39-57C1-4368-BE20-0F790D20E4A2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62D2B313-6996-4566-82BF-9C733942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B6B58E5B-6905-4F54-AE16-2D5215C61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6F1C2-55DC-432B-BE9E-CFA0B8874D93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43817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DEA27CB-47F8-4FE3-A696-7C33E58468CB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F5FD2DA-7DDE-49D0-8E97-AF1FB31237F8}"/>
              </a:ext>
            </a:extLst>
          </p:cNvPr>
          <p:cNvSpPr>
            <a:spLocks noChangeArrowheads="1" noChangeShapeType="1"/>
          </p:cNvSpPr>
          <p:nvPr userDrawn="1"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A978B48-767F-49F2-8CB9-868F8CF729FF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FF7619"/>
          </a:solidFill>
          <a:ln>
            <a:solidFill>
              <a:srgbClr val="FF7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uppo 12">
            <a:extLst>
              <a:ext uri="{FF2B5EF4-FFF2-40B4-BE49-F238E27FC236}">
                <a16:creationId xmlns:a16="http://schemas.microsoft.com/office/drawing/2014/main" id="{5C979018-E362-40E1-97D6-7EA3DC75B33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71550" y="1412875"/>
            <a:ext cx="7704138" cy="5256213"/>
            <a:chOff x="971600" y="1412776"/>
            <a:chExt cx="7704856" cy="5256584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80D246C4-1FE0-46D3-8EBE-1C91B6C39040}"/>
                </a:ext>
              </a:extLst>
            </p:cNvPr>
            <p:cNvSpPr/>
            <p:nvPr userDrawn="1"/>
          </p:nvSpPr>
          <p:spPr>
            <a:xfrm>
              <a:off x="971600" y="1412776"/>
              <a:ext cx="7704856" cy="21591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503BD647-76FE-4F48-A4F2-4A471E23D6D7}"/>
                </a:ext>
              </a:extLst>
            </p:cNvPr>
            <p:cNvSpPr/>
            <p:nvPr userDrawn="1"/>
          </p:nvSpPr>
          <p:spPr>
            <a:xfrm>
              <a:off x="971600" y="1628691"/>
              <a:ext cx="7704856" cy="50406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2" descr="http://api.ning.com/files/fht*aVUt2w9ZADUxfD6X37mI0rE1Lu2rR-FaKsvjzrF7CIhmmQMIe*p-aHGN3lRQ00vDFuZWG6g2qDKSAJpbkx65uO1Vlwxb/60x60.jpg">
            <a:extLst>
              <a:ext uri="{FF2B5EF4-FFF2-40B4-BE49-F238E27FC236}">
                <a16:creationId xmlns:a16="http://schemas.microsoft.com/office/drawing/2014/main" id="{BD43B50A-47C8-478F-BD93-27859DE1EA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0525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9176" cy="868958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7A2900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1115616" y="1772816"/>
            <a:ext cx="7427168" cy="4824536"/>
          </a:xfrm>
        </p:spPr>
        <p:txBody>
          <a:bodyPr/>
          <a:lstStyle>
            <a:lvl1pPr>
              <a:defRPr>
                <a:solidFill>
                  <a:srgbClr val="462300"/>
                </a:solidFill>
              </a:defRPr>
            </a:lvl1pPr>
            <a:lvl2pPr>
              <a:buFont typeface="Wingdings 2" pitchFamily="18" charset="2"/>
              <a:buChar char="P"/>
              <a:defRPr>
                <a:solidFill>
                  <a:srgbClr val="462300"/>
                </a:solidFill>
              </a:defRPr>
            </a:lvl2pPr>
            <a:lvl3pPr>
              <a:defRPr>
                <a:solidFill>
                  <a:srgbClr val="462300"/>
                </a:solidFill>
              </a:defRPr>
            </a:lvl3pPr>
            <a:lvl4pPr>
              <a:defRPr>
                <a:solidFill>
                  <a:srgbClr val="462300"/>
                </a:solidFill>
              </a:defRPr>
            </a:lvl4pPr>
            <a:lvl5pPr>
              <a:defRPr>
                <a:solidFill>
                  <a:srgbClr val="462300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45F0C956-2A25-41F0-9ADA-2D1EF9F30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2DB25-0D21-47D1-BD59-6F7E7808AC4C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B5966AFD-9D4D-48FE-81B5-C19FEF0B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8FED4BF3-E078-44A8-AA33-1E758D124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A2D62-A275-4F0C-9F86-A0841898D455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8071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975E18-107D-4C8C-8E97-05BA4F5B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FB4DD-0D14-445D-BF2A-246850710F39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C6A95A-95D4-473C-ABA8-9AA667CB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826AC2-DAD6-4873-84B1-E74EBA72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34DD64-7B4C-4686-A336-478700F9AFE2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8205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6774E31-3540-45E0-AC0F-FE73DB2A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F3951-293A-4358-B2CB-C964DD316E9B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41A7DDB-C9E1-4C88-B189-CABBF953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B3655E27-2F33-49C2-A20F-1FA143CB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554FF6-4A03-4C69-A0A0-A13BB640CD78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6277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1D55AEA-E6AB-41AF-B66C-D37760A6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D03D0-5713-4154-85CC-4487A7479D58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F1283AF7-F8DB-4CD3-A8D3-F1B2C5641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FEDE51B4-DC89-4D61-995D-2AD2B2836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3AE0B-3E51-4410-9956-3DC3A5AAA901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9813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FC7AEA60-F2C2-490A-A060-54927D614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7F0E0-E875-45C1-8421-3673FEE0BB76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063F678C-CC64-45E6-A645-48EF46950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DA57AD4-6128-443A-B5BD-7F6ABE89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5BABAA-587D-48FC-9393-13C26EBB3ADB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5939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E99A713-8E7B-49BF-AEFD-17F9431DE5A7}"/>
              </a:ext>
            </a:extLst>
          </p:cNvPr>
          <p:cNvSpPr/>
          <p:nvPr userDrawn="1"/>
        </p:nvSpPr>
        <p:spPr>
          <a:xfrm>
            <a:off x="250825" y="188913"/>
            <a:ext cx="936625" cy="6119812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20C90D3-03D8-4234-9C62-916EFAD1B7A6}"/>
              </a:ext>
            </a:extLst>
          </p:cNvPr>
          <p:cNvSpPr/>
          <p:nvPr userDrawn="1"/>
        </p:nvSpPr>
        <p:spPr>
          <a:xfrm>
            <a:off x="5867400" y="188913"/>
            <a:ext cx="3097213" cy="215900"/>
          </a:xfrm>
          <a:prstGeom prst="rect">
            <a:avLst/>
          </a:prstGeom>
          <a:solidFill>
            <a:srgbClr val="990033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egnaposto data 1">
            <a:extLst>
              <a:ext uri="{FF2B5EF4-FFF2-40B4-BE49-F238E27FC236}">
                <a16:creationId xmlns:a16="http://schemas.microsoft.com/office/drawing/2014/main" id="{B12E401C-F4AC-443D-954A-98C16BD0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85544-00B1-46ED-9D30-5C14190E1D15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383688EF-1F02-42F1-940C-CD9729A8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25186697-EDFE-4523-B5EF-02CB69F7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1FF7BC-827B-4C41-A2F8-D5DC9D2C1AC7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7732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5D71ED6-F7AC-4847-ADDD-52CF91BB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51E40-E751-40DC-BB20-F6B34AF75E6F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495C6EB-0A22-429A-832F-6F5D2728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CF51CA8-4A69-496F-973B-518E3DE9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F02EE-CF56-41C1-A5D2-AE1D1FCCDEEA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23890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D78E736-0DB1-450F-8E7C-2769ECEB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04693-5BBF-4BB1-8A94-252CCE0D9A57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6975582-C918-4B03-AB4C-B220138B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9479305-54E0-4536-8530-126A70BA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75C7C-9C70-4514-87AA-4894FEF0AA5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261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C772EB-3991-45FA-8B41-1FC3BB1A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8452BB-863B-4967-9D11-696F2A66AF59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8F3354-15B4-4B92-806B-FA9AC640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A6D6FD-F46F-4B28-B476-23509FC9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88E51F-3F09-47C6-B59A-DECC99490C3F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4391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BBA6E9-5333-45D1-A459-2133A8B9C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7B06-73ED-477F-B8A1-327D2B50D00D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E0F499-F0C9-4A7E-9A7D-C696474C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B4A0AB-A2DF-40EC-B3D8-6B61119A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A4F26-6979-4859-A7B7-D07FFFB7218B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07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titolo 1">
            <a:extLst>
              <a:ext uri="{FF2B5EF4-FFF2-40B4-BE49-F238E27FC236}">
                <a16:creationId xmlns:a16="http://schemas.microsoft.com/office/drawing/2014/main" id="{806FB42A-61A4-4EA5-B73E-8CA065DF37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6147" name="Segnaposto testo 2">
            <a:extLst>
              <a:ext uri="{FF2B5EF4-FFF2-40B4-BE49-F238E27FC236}">
                <a16:creationId xmlns:a16="http://schemas.microsoft.com/office/drawing/2014/main" id="{0DBB9284-6D8C-4E9E-A49A-6CA25A73E9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EE22E1-AE8B-4D06-8863-13D890362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26CC438-780A-47EF-BFB6-E2102C6E52CD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23F641-B83E-48C6-A57E-F5E5ECAFD5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58003B-96D7-4544-B342-EF17368F2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1FCA414-D25C-4006-B066-FEF0EB3020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151" name="Rectangle 2">
            <a:extLst>
              <a:ext uri="{FF2B5EF4-FFF2-40B4-BE49-F238E27FC236}">
                <a16:creationId xmlns:a16="http://schemas.microsoft.com/office/drawing/2014/main" id="{E975A070-89C2-461C-8F6E-CA612F473814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6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18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5123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51B538A0-29DF-4A8C-A4AD-6B52E21AB146}" type="datetime1">
              <a:rPr lang="it-IT"/>
              <a:pPr>
                <a:defRPr/>
              </a:pPr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1D8BADB8-FAB2-46EC-BA65-026A854F672D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849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/>
  <p:txStyles>
    <p:titleStyle>
      <a:lvl1pPr algn="l" rtl="0" eaLnBrk="0" fontAlgn="base">
        <a:lnSpc>
          <a:spcPct val="90000"/>
        </a:lnSpc>
        <a:spcBef>
          <a:spcPct val="0"/>
        </a:spcBef>
        <a:spcAft>
          <a:spcPct val="0"/>
        </a:spcAft>
        <a:defRPr lang="it-IT" sz="4400" kern="1200">
          <a:solidFill>
            <a:srgbClr val="000000"/>
          </a:solidFill>
          <a:latin typeface="Calibri Light"/>
        </a:defRPr>
      </a:lvl1pPr>
      <a:lvl2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2pPr>
      <a:lvl3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3pPr>
      <a:lvl4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4pPr>
      <a:lvl5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800" kern="1200">
          <a:solidFill>
            <a:srgbClr val="000000"/>
          </a:solidFill>
          <a:latin typeface="Calibri"/>
        </a:defRPr>
      </a:lvl1pPr>
      <a:lvl2pPr marL="685800" lvl="1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4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sz="20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it-IT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5B73A-C38A-4EF5-A1FA-069666DEE03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C37C-8D17-4F99-8B8B-15767F2CFD7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50" name="Rectangle 2"/>
          <p:cNvSpPr>
            <a:spLocks noChangeArrowheads="1" noChangeShapeType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 w="0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645D538A-35A3-4829-AFD5-B6065290E0D5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CE92C753-84AF-456E-9526-DCAB0D0D851E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4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23/09/2015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>
                <a:solidFill>
                  <a:prstClr val="black">
                    <a:tint val="75000"/>
                  </a:prstClr>
                </a:solidFill>
              </a:rPr>
              <a:t>E.Giglia, Open Access, ovvero...                                                   Aviano 23 settembre 2015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B7A3E-2795-413A-8C6E-941ECE09293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7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C8E9-5214-445A-B78E-49944BD84F41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23/09/2020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0BC9-E706-472A-879B-52EF9B2DE18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645D538A-35A3-4829-AFD5-B6065290E0D5}" type="datetime1">
              <a:rPr lang="it-IT"/>
              <a:pPr lvl="0"/>
              <a:t>23/09/2020</a:t>
            </a:fld>
            <a:endParaRPr lang="it-IT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E92C753-84AF-456E-9526-DCAB0D0D851E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4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877649-EF4B-489A-BDBF-C2750217D19D}" type="datetimeFigureOut">
              <a:rPr lang="it-IT"/>
              <a:pPr>
                <a:defRPr/>
              </a:pPr>
              <a:t>23/09/2020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64C655-14E8-4F78-A864-117164805C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15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51B538A0-29DF-4A8C-A4AD-6B52E21AB146}" type="datetime1">
              <a:rPr lang="it-IT"/>
              <a:pPr/>
              <a:t>23/09/2020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fld id="{2B6C3332-89B3-40CE-AA32-D22B3666B536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59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titolo 1">
            <a:extLst>
              <a:ext uri="{FF2B5EF4-FFF2-40B4-BE49-F238E27FC236}">
                <a16:creationId xmlns:a16="http://schemas.microsoft.com/office/drawing/2014/main" id="{806FB42A-61A4-4EA5-B73E-8CA065DF37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6147" name="Segnaposto testo 2">
            <a:extLst>
              <a:ext uri="{FF2B5EF4-FFF2-40B4-BE49-F238E27FC236}">
                <a16:creationId xmlns:a16="http://schemas.microsoft.com/office/drawing/2014/main" id="{0DBB9284-6D8C-4E9E-A49A-6CA25A73E9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EE22E1-AE8B-4D06-8863-13D890362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CC438-780A-47EF-BFB6-E2102C6E52CD}" type="datetimeFigureOut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23F641-B83E-48C6-A57E-F5E5ECAFD5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58003B-96D7-4544-B342-EF17368F2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CA414-D25C-4006-B066-FEF0EB30203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51" name="Rectangle 2">
            <a:extLst>
              <a:ext uri="{FF2B5EF4-FFF2-40B4-BE49-F238E27FC236}">
                <a16:creationId xmlns:a16="http://schemas.microsoft.com/office/drawing/2014/main" id="{E975A070-89C2-461C-8F6E-CA612F473814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06860975" y="105289350"/>
            <a:ext cx="1343025" cy="7524750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06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5281/zenodo.4039829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5.jpeg"/><Relationship Id="rId5" Type="http://schemas.openxmlformats.org/officeDocument/2006/relationships/hyperlink" Target="https://www.flickr.com/photos/eg65/albums/" TargetMode="External"/><Relationship Id="rId4" Type="http://schemas.openxmlformats.org/officeDocument/2006/relationships/hyperlink" Target="http://creativecommons.org/licenses/by-sa/4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Relationship Id="rId4" Type="http://schemas.openxmlformats.org/officeDocument/2006/relationships/hyperlink" Target="http://ec.europa.eu/commission/2014-2019/moedas/announcements/importance-research-future-europe_en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hyperlink" Target="https://www.frontiersin.org/articles/10.3389/fdata.2019.00043/abstract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6.xml"/><Relationship Id="rId6" Type="http://schemas.openxmlformats.org/officeDocument/2006/relationships/hyperlink" Target="https://www.openaire.eu/openaire-h2020-factsheets" TargetMode="External"/><Relationship Id="rId5" Type="http://schemas.openxmlformats.org/officeDocument/2006/relationships/image" Target="../media/image23.png"/><Relationship Id="rId10" Type="http://schemas.openxmlformats.org/officeDocument/2006/relationships/hyperlink" Target="https://ec.europa.eu/info/sites/info/files/research_and_innovation/strategy_on_research_and_innovation/presentations/horizon_europe_en_investing_to_shape_our_future.pdf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6.xml"/><Relationship Id="rId5" Type="http://schemas.openxmlformats.org/officeDocument/2006/relationships/hyperlink" Target="https://ec.europa.eu/info/sites/info/files/research_and_innovation/strategy_on_research_and_innovation/presentations/horizon_europe_en_investing_to_shape_our_future.pdf" TargetMode="Externa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hyperlink" Target="http://ec.europa.eu/newsroom/dae/document.cfm?doc_id=51636" TargetMode="Externa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hyperlink" Target="https://ec.europa.eu/digital-single-market/en/european-legislation-reuse-public-sector-information" TargetMode="Externa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hyperlink" Target="https://ec.europa.eu/research/openscience/pdf/report.pdf#view=fit&amp;pagemode=none" TargetMode="External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2" Type="http://schemas.openxmlformats.org/officeDocument/2006/relationships/image" Target="../media/image46.jpe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35.xml"/><Relationship Id="rId6" Type="http://schemas.openxmlformats.org/officeDocument/2006/relationships/hyperlink" Target="May%2029,%202018" TargetMode="External"/><Relationship Id="rId11" Type="http://schemas.openxmlformats.org/officeDocument/2006/relationships/hyperlink" Target="https://rio.jrc.ec.europa.eu/en/file/12319/download?token=wDanwJls" TargetMode="External"/><Relationship Id="rId5" Type="http://schemas.openxmlformats.org/officeDocument/2006/relationships/image" Target="../media/image48.png"/><Relationship Id="rId15" Type="http://schemas.openxmlformats.org/officeDocument/2006/relationships/hyperlink" Target="https://www.ouvrirlascience.fr/wp-content/uploads/2019/02/FutureofScholarlyPublishingandScholarlyCommunication_KI0518070ENN.en_january2019.pdf" TargetMode="External"/><Relationship Id="rId10" Type="http://schemas.openxmlformats.org/officeDocument/2006/relationships/image" Target="../media/image52.png"/><Relationship Id="rId4" Type="http://schemas.openxmlformats.org/officeDocument/2006/relationships/hyperlink" Target="http://ec.europa.eu/research/openscience/pdf/os_skills_wgreport_final.pdf" TargetMode="External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0.xml"/><Relationship Id="rId6" Type="http://schemas.openxmlformats.org/officeDocument/2006/relationships/hyperlink" Target="https://ec.europa.eu/research/openscience/pdf/ec_rtd_ospp-final-report.pdf" TargetMode="External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0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69.png"/><Relationship Id="rId4" Type="http://schemas.openxmlformats.org/officeDocument/2006/relationships/hyperlink" Target="https://ec.europa.eu/research/openscience/pdf/realising_the_european_open_science_cloud_2016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2.xml"/><Relationship Id="rId5" Type="http://schemas.openxmlformats.org/officeDocument/2006/relationships/hyperlink" Target="https://ec.europa.eu/research/openscience/pdf/eosc_declaration.pdf" TargetMode="External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73.png"/><Relationship Id="rId4" Type="http://schemas.openxmlformats.org/officeDocument/2006/relationships/hyperlink" Target="https://ec.europa.eu/research/openscience/pdf/eosc_declaration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osc-launch.eu/fileadmin/user_upload/k_eosc_launch/EOSC_Vienna_Declaration_2018.pdf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0.xml"/><Relationship Id="rId4" Type="http://schemas.openxmlformats.org/officeDocument/2006/relationships/hyperlink" Target="https://www.eosc-hub.eu/eosc-hub-week-2020/agend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1.png"/><Relationship Id="rId4" Type="http://schemas.openxmlformats.org/officeDocument/2006/relationships/hyperlink" Target="https://www.eoscsecretariat.eu/eosc-working-groups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94.xml"/><Relationship Id="rId6" Type="http://schemas.openxmlformats.org/officeDocument/2006/relationships/hyperlink" Target="https://op.europa.eu/s/n70L" TargetMode="External"/><Relationship Id="rId11" Type="http://schemas.openxmlformats.org/officeDocument/2006/relationships/hyperlink" Target="https://ec.europa.eu/research/openscience/index.cfm?pg=open-science-cloud" TargetMode="External"/><Relationship Id="rId5" Type="http://schemas.openxmlformats.org/officeDocument/2006/relationships/image" Target="../media/image85.png"/><Relationship Id="rId10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oscsecretariat.eu/news-opinion/eosc-podcast-special-making-open-science-fair-researchers" TargetMode="External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93.png"/><Relationship Id="rId5" Type="http://schemas.openxmlformats.org/officeDocument/2006/relationships/hyperlink" Target="https://www.eoscsecretariat.eu/" TargetMode="External"/><Relationship Id="rId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hyperlink" Target="https://ec.europa.eu/commission/presscorner/detail/en/SPEECH_20_102" TargetMode="External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hyperlink" Target="https://www.eosc-portal.eu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0.png"/><Relationship Id="rId7" Type="http://schemas.openxmlformats.org/officeDocument/2006/relationships/hyperlink" Target="https://www.go-fair.org/" TargetMode="External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3">
            <a:extLst>
              <a:ext uri="{FF2B5EF4-FFF2-40B4-BE49-F238E27FC236}">
                <a16:creationId xmlns:a16="http://schemas.microsoft.com/office/drawing/2014/main" id="{E355B49D-5113-478B-870D-196396B011D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3" y="6543408"/>
            <a:ext cx="80486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4">
            <a:extLst>
              <a:ext uri="{FF2B5EF4-FFF2-40B4-BE49-F238E27FC236}">
                <a16:creationId xmlns:a16="http://schemas.microsoft.com/office/drawing/2014/main" id="{674D2F79-E508-4FCA-AEBE-4F1EE0EA9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466" y="6646414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 work is licensed under a </a:t>
            </a: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4"/>
              </a:rPr>
              <a:t>Creative Commons Attribution-</a:t>
            </a:r>
            <a:r>
              <a:rPr kumimoji="0" lang="en-US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4"/>
              </a:rPr>
              <a:t>ShareAlike</a:t>
            </a: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4"/>
              </a:rPr>
              <a:t> 4.0 International License</a:t>
            </a: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 Photos are mine, available for reuse on Flickr, </a:t>
            </a: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5"/>
              </a:rPr>
              <a:t>https://www.flickr.com/photos/eg65/albums/</a:t>
            </a:r>
            <a:r>
              <a:rPr kumimoji="0" lang="en-US" alt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Immagine 6" descr="Immagine che contiene persona, sorridente, uomo&#10;&#10;Descrizione generata automaticamente">
            <a:extLst>
              <a:ext uri="{FF2B5EF4-FFF2-40B4-BE49-F238E27FC236}">
                <a16:creationId xmlns:a16="http://schemas.microsoft.com/office/drawing/2014/main" id="{193EAAFF-7014-4F4F-A044-0682F49111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9"/>
          <a:stretch/>
        </p:blipFill>
        <p:spPr>
          <a:xfrm>
            <a:off x="1820678" y="5127413"/>
            <a:ext cx="1239975" cy="14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D423B13C-AB6E-4082-BACC-A542C6D26640}"/>
              </a:ext>
            </a:extLst>
          </p:cNvPr>
          <p:cNvGrpSpPr/>
          <p:nvPr/>
        </p:nvGrpSpPr>
        <p:grpSpPr>
          <a:xfrm>
            <a:off x="142603" y="5447224"/>
            <a:ext cx="1879964" cy="765125"/>
            <a:chOff x="6636702" y="5840269"/>
            <a:chExt cx="2346961" cy="781957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1DFD4753-C8D6-4FF0-9F83-0069F234FBB1}"/>
                </a:ext>
              </a:extLst>
            </p:cNvPr>
            <p:cNvGrpSpPr/>
            <p:nvPr/>
          </p:nvGrpSpPr>
          <p:grpSpPr>
            <a:xfrm>
              <a:off x="6636702" y="5840269"/>
              <a:ext cx="2346961" cy="781957"/>
              <a:chOff x="6636702" y="5840269"/>
              <a:chExt cx="2346961" cy="781957"/>
            </a:xfrm>
          </p:grpSpPr>
          <p:sp>
            <p:nvSpPr>
              <p:cNvPr id="15" name="Rettangolo 14">
                <a:extLst>
                  <a:ext uri="{FF2B5EF4-FFF2-40B4-BE49-F238E27FC236}">
                    <a16:creationId xmlns:a16="http://schemas.microsoft.com/office/drawing/2014/main" id="{57D9A0A0-A717-402D-A2A4-4489B2A53A19}"/>
                  </a:ext>
                </a:extLst>
              </p:cNvPr>
              <p:cNvSpPr/>
              <p:nvPr/>
            </p:nvSpPr>
            <p:spPr>
              <a:xfrm>
                <a:off x="6636702" y="5840269"/>
                <a:ext cx="2346961" cy="78119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Elena Giglia</a:t>
                </a:r>
                <a:br>
                  <a:rPr kumimoji="0" lang="it-IT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it-IT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elena.giglia@unito.it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6" name="Immagine 15">
                <a:extLst>
                  <a:ext uri="{FF2B5EF4-FFF2-40B4-BE49-F238E27FC236}">
                    <a16:creationId xmlns:a16="http://schemas.microsoft.com/office/drawing/2014/main" id="{3A04C26F-6A70-4BDD-B7B1-A8B31A79F5BE}"/>
                  </a:ext>
                </a:extLst>
              </p:cNvPr>
              <p:cNvPicPr/>
              <p:nvPr/>
            </p:nvPicPr>
            <p:blipFill rotWithShape="1">
              <a:blip r:embed="rId7"/>
              <a:srcRect l="5603" t="9131" r="88016" b="81461"/>
              <a:stretch/>
            </p:blipFill>
            <p:spPr bwMode="auto">
              <a:xfrm>
                <a:off x="7431841" y="6360616"/>
                <a:ext cx="390526" cy="26161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9BB0877-0016-4C56-A338-F5B9F96DEA58}"/>
                </a:ext>
              </a:extLst>
            </p:cNvPr>
            <p:cNvSpPr txBox="1"/>
            <p:nvPr/>
          </p:nvSpPr>
          <p:spPr>
            <a:xfrm>
              <a:off x="7732767" y="6320731"/>
              <a:ext cx="6767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@</a:t>
              </a:r>
              <a:r>
                <a:rPr kumimoji="0" lang="it-IT" sz="11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egiglia</a:t>
              </a:r>
              <a:endPara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BBC81ED-2CE1-4E44-A479-805ACF54CDDC}"/>
              </a:ext>
            </a:extLst>
          </p:cNvPr>
          <p:cNvSpPr txBox="1"/>
          <p:nvPr/>
        </p:nvSpPr>
        <p:spPr>
          <a:xfrm>
            <a:off x="6083349" y="6311914"/>
            <a:ext cx="279474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https://doi.org/10.5281/zenodo.4039829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7A8136E-F55E-4A90-8D16-B70E875C12F2}"/>
              </a:ext>
            </a:extLst>
          </p:cNvPr>
          <p:cNvSpPr/>
          <p:nvPr/>
        </p:nvSpPr>
        <p:spPr>
          <a:xfrm>
            <a:off x="1676565" y="190617"/>
            <a:ext cx="6100189" cy="97120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Open Science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EUROPE AND OPEN SCIENCE</a:t>
            </a:r>
          </a:p>
        </p:txBody>
      </p:sp>
    </p:spTree>
    <p:extLst>
      <p:ext uri="{BB962C8B-B14F-4D97-AF65-F5344CB8AC3E}">
        <p14:creationId xmlns:p14="http://schemas.microsoft.com/office/powerpoint/2010/main" val="33961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E94B6D8C-1B78-44DB-9078-66F27EA0BD28}"/>
              </a:ext>
            </a:extLst>
          </p:cNvPr>
          <p:cNvSpPr/>
          <p:nvPr/>
        </p:nvSpPr>
        <p:spPr>
          <a:xfrm>
            <a:off x="838200" y="407015"/>
            <a:ext cx="74675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We’ll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learn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that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Europe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is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fully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supporting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Open Science, more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than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we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think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/know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everything</a:t>
            </a:r>
            <a:r>
              <a:rPr kumimoji="0" lang="it-IT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about</a:t>
            </a:r>
            <a:r>
              <a:rPr kumimoji="0" lang="it-IT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the EOSC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FFE5AFE-CAFB-4875-9E74-50E8C952F0F8}"/>
              </a:ext>
            </a:extLst>
          </p:cNvPr>
          <p:cNvSpPr txBox="1">
            <a:spLocks/>
          </p:cNvSpPr>
          <p:nvPr/>
        </p:nvSpPr>
        <p:spPr>
          <a:xfrm>
            <a:off x="633003" y="4214949"/>
            <a:ext cx="7857854" cy="2121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Take home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messages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EOSC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is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here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to stay:</a:t>
            </a:r>
            <a:r>
              <a:rPr kumimoji="0" lang="it-IT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take </a:t>
            </a:r>
            <a:r>
              <a:rPr kumimoji="0" lang="it-IT" sz="36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advantage</a:t>
            </a:r>
            <a:r>
              <a:rPr kumimoji="0" lang="it-IT" sz="36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!</a:t>
            </a: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 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err="1"/>
              <a:t>Openness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8070" y="5868883"/>
            <a:ext cx="781506" cy="78150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94424" y="4854476"/>
            <a:ext cx="5139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is my opinion that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future of innovation lies in bringing as many different people, concepts and fields together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future of research in Europe lies in people like you setting its course as a community, and with those who are different from you.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my eyes, the future lies in open innovation, because openness fuels innovation.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730612" y="6624898"/>
            <a:ext cx="4413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Moedas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The importance of research for the future of Europe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August 31, 2015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58612" y="41693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Let's dare to make Europe open to innovation, open to science and open to the world.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6937306" y="126371"/>
            <a:ext cx="1957892" cy="1204857"/>
          </a:xfrm>
          <a:prstGeom prst="rect">
            <a:avLst/>
          </a:prstGeom>
          <a:solidFill>
            <a:srgbClr val="0B1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…new </a:t>
            </a:r>
            <a:r>
              <a:rPr lang="it-IT" dirty="0" err="1"/>
              <a:t>Commissioner</a:t>
            </a:r>
            <a:endParaRPr lang="it-IT" dirty="0"/>
          </a:p>
          <a:p>
            <a:pPr algn="ctr"/>
            <a:r>
              <a:rPr lang="it-IT" dirty="0" err="1"/>
              <a:t>Marjia</a:t>
            </a:r>
            <a:r>
              <a:rPr lang="it-IT" dirty="0"/>
              <a:t> Gabriel</a:t>
            </a:r>
          </a:p>
        </p:txBody>
      </p:sp>
    </p:spTree>
    <p:extLst>
      <p:ext uri="{BB962C8B-B14F-4D97-AF65-F5344CB8AC3E}">
        <p14:creationId xmlns:p14="http://schemas.microsoft.com/office/powerpoint/2010/main" val="93604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AutoShape 2" descr="Risultati immagini per moedas ue">
            <a:extLst>
              <a:ext uri="{FF2B5EF4-FFF2-40B4-BE49-F238E27FC236}">
                <a16:creationId xmlns:a16="http://schemas.microsoft.com/office/drawing/2014/main" id="{10E9A73F-47F7-4668-B5D3-621DF22959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684" name="AutoShape 4" descr="Risultati immagini per moedas ue">
            <a:extLst>
              <a:ext uri="{FF2B5EF4-FFF2-40B4-BE49-F238E27FC236}">
                <a16:creationId xmlns:a16="http://schemas.microsoft.com/office/drawing/2014/main" id="{CECDF3C6-8CD7-4F21-A577-C49BB5FB6A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55573" y="-123280"/>
            <a:ext cx="8988425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«</a:t>
            </a:r>
            <a:r>
              <a:rPr lang="it-IT" dirty="0" err="1">
                <a:solidFill>
                  <a:schemeClr val="bg1"/>
                </a:solidFill>
              </a:rPr>
              <a:t>make</a:t>
            </a:r>
            <a:r>
              <a:rPr lang="it-IT" dirty="0">
                <a:solidFill>
                  <a:schemeClr val="bg1"/>
                </a:solidFill>
              </a:rPr>
              <a:t> science </a:t>
            </a:r>
            <a:r>
              <a:rPr lang="it-IT" dirty="0" err="1">
                <a:solidFill>
                  <a:schemeClr val="bg1"/>
                </a:solidFill>
              </a:rPr>
              <a:t>fit</a:t>
            </a:r>
            <a:r>
              <a:rPr lang="it-IT" dirty="0">
                <a:solidFill>
                  <a:schemeClr val="bg1"/>
                </a:solidFill>
              </a:rPr>
              <a:t> for the 21th </a:t>
            </a:r>
            <a:r>
              <a:rPr lang="it-IT" dirty="0" err="1">
                <a:solidFill>
                  <a:schemeClr val="bg1"/>
                </a:solidFill>
              </a:rPr>
              <a:t>century</a:t>
            </a:r>
            <a:r>
              <a:rPr lang="it-IT" dirty="0">
                <a:solidFill>
                  <a:schemeClr val="bg1"/>
                </a:solidFill>
              </a:rPr>
              <a:t>»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456B418F-72BF-460E-89BB-D0EE6EF4B4E7}"/>
              </a:ext>
            </a:extLst>
          </p:cNvPr>
          <p:cNvGrpSpPr/>
          <p:nvPr/>
        </p:nvGrpSpPr>
        <p:grpSpPr>
          <a:xfrm>
            <a:off x="40691" y="1974862"/>
            <a:ext cx="4603528" cy="527678"/>
            <a:chOff x="40691" y="1974862"/>
            <a:chExt cx="4603528" cy="527678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299D5E1E-690B-4EA7-95C2-945CA3807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91" y="1974862"/>
              <a:ext cx="4603528" cy="5276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F3345C40-98FB-442A-BC26-256CBB0F33FB}"/>
                </a:ext>
              </a:extLst>
            </p:cNvPr>
            <p:cNvCxnSpPr/>
            <p:nvPr/>
          </p:nvCxnSpPr>
          <p:spPr>
            <a:xfrm>
              <a:off x="1140823" y="2238701"/>
              <a:ext cx="3248297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1CF66765-429B-4518-8CFE-51A132B1CEFF}"/>
                </a:ext>
              </a:extLst>
            </p:cNvPr>
            <p:cNvCxnSpPr>
              <a:cxnSpLocks/>
            </p:cNvCxnSpPr>
            <p:nvPr/>
          </p:nvCxnSpPr>
          <p:spPr>
            <a:xfrm>
              <a:off x="58496" y="2443353"/>
              <a:ext cx="2475698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5F58F8AA-629B-4A29-BC17-40AEF2DEFD21}"/>
              </a:ext>
            </a:extLst>
          </p:cNvPr>
          <p:cNvGrpSpPr/>
          <p:nvPr/>
        </p:nvGrpSpPr>
        <p:grpSpPr>
          <a:xfrm>
            <a:off x="1583777" y="2970797"/>
            <a:ext cx="5574744" cy="587921"/>
            <a:chOff x="1540238" y="3135039"/>
            <a:chExt cx="5574744" cy="587921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5318E4F0-FD50-40B3-8538-84B712762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0238" y="3135039"/>
              <a:ext cx="5574744" cy="5879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27" name="Connettore diritto 26">
              <a:extLst>
                <a:ext uri="{FF2B5EF4-FFF2-40B4-BE49-F238E27FC236}">
                  <a16:creationId xmlns:a16="http://schemas.microsoft.com/office/drawing/2014/main" id="{57175BE6-991D-485F-B201-4D7CD502FCF2}"/>
                </a:ext>
              </a:extLst>
            </p:cNvPr>
            <p:cNvCxnSpPr>
              <a:cxnSpLocks/>
            </p:cNvCxnSpPr>
            <p:nvPr/>
          </p:nvCxnSpPr>
          <p:spPr>
            <a:xfrm>
              <a:off x="1641565" y="3662552"/>
              <a:ext cx="4872446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061D8E7B-47C6-45C3-A91C-22B63284FB68}"/>
                </a:ext>
              </a:extLst>
            </p:cNvPr>
            <p:cNvCxnSpPr>
              <a:cxnSpLocks/>
            </p:cNvCxnSpPr>
            <p:nvPr/>
          </p:nvCxnSpPr>
          <p:spPr>
            <a:xfrm>
              <a:off x="1641565" y="3420889"/>
              <a:ext cx="5334001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80" name="Gruppo 71679">
            <a:extLst>
              <a:ext uri="{FF2B5EF4-FFF2-40B4-BE49-F238E27FC236}">
                <a16:creationId xmlns:a16="http://schemas.microsoft.com/office/drawing/2014/main" id="{F8E8228D-6479-4085-9B21-BA6337854202}"/>
              </a:ext>
            </a:extLst>
          </p:cNvPr>
          <p:cNvGrpSpPr/>
          <p:nvPr/>
        </p:nvGrpSpPr>
        <p:grpSpPr>
          <a:xfrm>
            <a:off x="4636703" y="4216190"/>
            <a:ext cx="4412459" cy="2181440"/>
            <a:chOff x="4636703" y="4216190"/>
            <a:chExt cx="4412459" cy="218144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77A85D9-E11C-43BA-A131-D6F41884E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36703" y="4216190"/>
              <a:ext cx="4412459" cy="21814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3D7EFA1D-34B2-4606-B07E-D7FF937F942B}"/>
                </a:ext>
              </a:extLst>
            </p:cNvPr>
            <p:cNvCxnSpPr>
              <a:cxnSpLocks/>
            </p:cNvCxnSpPr>
            <p:nvPr/>
          </p:nvCxnSpPr>
          <p:spPr>
            <a:xfrm>
              <a:off x="4681463" y="4446324"/>
              <a:ext cx="3983566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diritto 33">
              <a:extLst>
                <a:ext uri="{FF2B5EF4-FFF2-40B4-BE49-F238E27FC236}">
                  <a16:creationId xmlns:a16="http://schemas.microsoft.com/office/drawing/2014/main" id="{70404162-EF2D-459F-8760-1B8345C8B07A}"/>
                </a:ext>
              </a:extLst>
            </p:cNvPr>
            <p:cNvCxnSpPr/>
            <p:nvPr/>
          </p:nvCxnSpPr>
          <p:spPr>
            <a:xfrm>
              <a:off x="5351417" y="5099467"/>
              <a:ext cx="3248297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diritto 34">
              <a:extLst>
                <a:ext uri="{FF2B5EF4-FFF2-40B4-BE49-F238E27FC236}">
                  <a16:creationId xmlns:a16="http://schemas.microsoft.com/office/drawing/2014/main" id="{21569D0D-0ECF-497F-82F9-275FE97E99E8}"/>
                </a:ext>
              </a:extLst>
            </p:cNvPr>
            <p:cNvCxnSpPr>
              <a:cxnSpLocks/>
            </p:cNvCxnSpPr>
            <p:nvPr/>
          </p:nvCxnSpPr>
          <p:spPr>
            <a:xfrm>
              <a:off x="5416732" y="5926781"/>
              <a:ext cx="2926079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89" name="Gruppo 71688">
            <a:extLst>
              <a:ext uri="{FF2B5EF4-FFF2-40B4-BE49-F238E27FC236}">
                <a16:creationId xmlns:a16="http://schemas.microsoft.com/office/drawing/2014/main" id="{301616C5-83A2-46CC-BE2A-B3A320998EBB}"/>
              </a:ext>
            </a:extLst>
          </p:cNvPr>
          <p:cNvGrpSpPr/>
          <p:nvPr/>
        </p:nvGrpSpPr>
        <p:grpSpPr>
          <a:xfrm>
            <a:off x="295780" y="3572940"/>
            <a:ext cx="3983566" cy="2713010"/>
            <a:chOff x="295780" y="3572940"/>
            <a:chExt cx="3983566" cy="2713010"/>
          </a:xfrm>
        </p:grpSpPr>
        <p:pic>
          <p:nvPicPr>
            <p:cNvPr id="71681" name="Immagine 71680">
              <a:extLst>
                <a:ext uri="{FF2B5EF4-FFF2-40B4-BE49-F238E27FC236}">
                  <a16:creationId xmlns:a16="http://schemas.microsoft.com/office/drawing/2014/main" id="{F4015C5E-7EEC-449C-86E2-AC35CFA10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5780" y="3572940"/>
              <a:ext cx="3983566" cy="2713010"/>
            </a:xfrm>
            <a:prstGeom prst="rect">
              <a:avLst/>
            </a:prstGeom>
          </p:spPr>
        </p:pic>
        <p:cxnSp>
          <p:nvCxnSpPr>
            <p:cNvPr id="38" name="Connettore diritto 37">
              <a:extLst>
                <a:ext uri="{FF2B5EF4-FFF2-40B4-BE49-F238E27FC236}">
                  <a16:creationId xmlns:a16="http://schemas.microsoft.com/office/drawing/2014/main" id="{5D4CA70C-C680-4B16-AB1C-7080F82445B9}"/>
                </a:ext>
              </a:extLst>
            </p:cNvPr>
            <p:cNvCxnSpPr>
              <a:cxnSpLocks/>
            </p:cNvCxnSpPr>
            <p:nvPr/>
          </p:nvCxnSpPr>
          <p:spPr>
            <a:xfrm>
              <a:off x="377644" y="4534649"/>
              <a:ext cx="3428002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F2434C80-42CB-4622-AC16-A1CA5E962759}"/>
                </a:ext>
              </a:extLst>
            </p:cNvPr>
            <p:cNvCxnSpPr>
              <a:cxnSpLocks/>
            </p:cNvCxnSpPr>
            <p:nvPr/>
          </p:nvCxnSpPr>
          <p:spPr>
            <a:xfrm>
              <a:off x="377644" y="4748009"/>
              <a:ext cx="2766150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diritto 43">
              <a:extLst>
                <a:ext uri="{FF2B5EF4-FFF2-40B4-BE49-F238E27FC236}">
                  <a16:creationId xmlns:a16="http://schemas.microsoft.com/office/drawing/2014/main" id="{83565DA9-4F15-4E40-A7E1-21937446B089}"/>
                </a:ext>
              </a:extLst>
            </p:cNvPr>
            <p:cNvCxnSpPr>
              <a:cxnSpLocks/>
            </p:cNvCxnSpPr>
            <p:nvPr/>
          </p:nvCxnSpPr>
          <p:spPr>
            <a:xfrm>
              <a:off x="1915886" y="5697244"/>
              <a:ext cx="1950720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diritto 45">
              <a:extLst>
                <a:ext uri="{FF2B5EF4-FFF2-40B4-BE49-F238E27FC236}">
                  <a16:creationId xmlns:a16="http://schemas.microsoft.com/office/drawing/2014/main" id="{F1FD3591-4D5F-45D0-B1AD-0460BB29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3285" y="5880125"/>
              <a:ext cx="3493321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diritto 48">
              <a:extLst>
                <a:ext uri="{FF2B5EF4-FFF2-40B4-BE49-F238E27FC236}">
                  <a16:creationId xmlns:a16="http://schemas.microsoft.com/office/drawing/2014/main" id="{6B7E9A45-7178-49D0-9AD0-1C41F1EA11FB}"/>
                </a:ext>
              </a:extLst>
            </p:cNvPr>
            <p:cNvCxnSpPr>
              <a:cxnSpLocks/>
            </p:cNvCxnSpPr>
            <p:nvPr/>
          </p:nvCxnSpPr>
          <p:spPr>
            <a:xfrm>
              <a:off x="373285" y="6080420"/>
              <a:ext cx="3428002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93" name="Gruppo 71692">
            <a:extLst>
              <a:ext uri="{FF2B5EF4-FFF2-40B4-BE49-F238E27FC236}">
                <a16:creationId xmlns:a16="http://schemas.microsoft.com/office/drawing/2014/main" id="{69AD2785-26E2-4F3D-934D-8D48A232649E}"/>
              </a:ext>
            </a:extLst>
          </p:cNvPr>
          <p:cNvGrpSpPr/>
          <p:nvPr/>
        </p:nvGrpSpPr>
        <p:grpSpPr>
          <a:xfrm>
            <a:off x="720413" y="6308928"/>
            <a:ext cx="4341665" cy="523402"/>
            <a:chOff x="720413" y="6308928"/>
            <a:chExt cx="4341665" cy="523402"/>
          </a:xfrm>
        </p:grpSpPr>
        <p:grpSp>
          <p:nvGrpSpPr>
            <p:cNvPr id="71692" name="Gruppo 71691">
              <a:extLst>
                <a:ext uri="{FF2B5EF4-FFF2-40B4-BE49-F238E27FC236}">
                  <a16:creationId xmlns:a16="http://schemas.microsoft.com/office/drawing/2014/main" id="{C834C7BA-1935-4DF7-8650-A42E94473EC4}"/>
                </a:ext>
              </a:extLst>
            </p:cNvPr>
            <p:cNvGrpSpPr/>
            <p:nvPr/>
          </p:nvGrpSpPr>
          <p:grpSpPr>
            <a:xfrm>
              <a:off x="720413" y="6308928"/>
              <a:ext cx="4341665" cy="523402"/>
              <a:chOff x="720413" y="6308928"/>
              <a:chExt cx="4341665" cy="523402"/>
            </a:xfrm>
          </p:grpSpPr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0976971F-7A06-4D2D-A675-3CC384550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0413" y="6308928"/>
                <a:ext cx="4341665" cy="52340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51" name="Connettore diritto 50">
                <a:extLst>
                  <a:ext uri="{FF2B5EF4-FFF2-40B4-BE49-F238E27FC236}">
                    <a16:creationId xmlns:a16="http://schemas.microsoft.com/office/drawing/2014/main" id="{61EAD1C9-BCA3-4A42-AB75-17000AAAA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8000" y="6570629"/>
                <a:ext cx="1826619" cy="0"/>
              </a:xfrm>
              <a:prstGeom prst="line">
                <a:avLst/>
              </a:prstGeom>
              <a:ln w="19050">
                <a:solidFill>
                  <a:srgbClr val="06138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Connettore diritto 52">
              <a:extLst>
                <a:ext uri="{FF2B5EF4-FFF2-40B4-BE49-F238E27FC236}">
                  <a16:creationId xmlns:a16="http://schemas.microsoft.com/office/drawing/2014/main" id="{0F0379FF-56D2-4CB0-8C85-33863B65E4DF}"/>
                </a:ext>
              </a:extLst>
            </p:cNvPr>
            <p:cNvCxnSpPr>
              <a:cxnSpLocks/>
            </p:cNvCxnSpPr>
            <p:nvPr/>
          </p:nvCxnSpPr>
          <p:spPr>
            <a:xfrm>
              <a:off x="791301" y="6785817"/>
              <a:ext cx="3845402" cy="0"/>
            </a:xfrm>
            <a:prstGeom prst="line">
              <a:avLst/>
            </a:prstGeom>
            <a:ln w="19050">
              <a:solidFill>
                <a:srgbClr val="0613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95" name="Gruppo 71694">
            <a:extLst>
              <a:ext uri="{FF2B5EF4-FFF2-40B4-BE49-F238E27FC236}">
                <a16:creationId xmlns:a16="http://schemas.microsoft.com/office/drawing/2014/main" id="{7A212BB4-4AC4-4D1F-A296-64C13F7F33E8}"/>
              </a:ext>
            </a:extLst>
          </p:cNvPr>
          <p:cNvGrpSpPr/>
          <p:nvPr/>
        </p:nvGrpSpPr>
        <p:grpSpPr>
          <a:xfrm>
            <a:off x="307975" y="706892"/>
            <a:ext cx="5997637" cy="938964"/>
            <a:chOff x="307975" y="706892"/>
            <a:chExt cx="5997637" cy="938964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4E17D55E-E4AE-4096-8386-F6DB4E861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7975" y="706892"/>
              <a:ext cx="5997637" cy="9389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1694" name="Rettangolo 71693">
              <a:extLst>
                <a:ext uri="{FF2B5EF4-FFF2-40B4-BE49-F238E27FC236}">
                  <a16:creationId xmlns:a16="http://schemas.microsoft.com/office/drawing/2014/main" id="{441AF9C8-06CD-4457-8DF1-4A62FF672CB6}"/>
                </a:ext>
              </a:extLst>
            </p:cNvPr>
            <p:cNvSpPr/>
            <p:nvPr/>
          </p:nvSpPr>
          <p:spPr>
            <a:xfrm>
              <a:off x="1071155" y="1036320"/>
              <a:ext cx="4963886" cy="281070"/>
            </a:xfrm>
            <a:prstGeom prst="rect">
              <a:avLst/>
            </a:prstGeom>
            <a:solidFill>
              <a:srgbClr val="06138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F5285775-45BF-4D42-8B3A-2909D4FEA394}"/>
                </a:ext>
              </a:extLst>
            </p:cNvPr>
            <p:cNvSpPr/>
            <p:nvPr/>
          </p:nvSpPr>
          <p:spPr>
            <a:xfrm>
              <a:off x="338449" y="1325544"/>
              <a:ext cx="2674715" cy="281070"/>
            </a:xfrm>
            <a:prstGeom prst="rect">
              <a:avLst/>
            </a:prstGeom>
            <a:solidFill>
              <a:srgbClr val="06138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4759101" y="1444597"/>
            <a:ext cx="4167662" cy="1446793"/>
            <a:chOff x="1636753" y="1700784"/>
            <a:chExt cx="5701774" cy="1979356"/>
          </a:xfrm>
        </p:grpSpPr>
        <p:pic>
          <p:nvPicPr>
            <p:cNvPr id="19" name="Immagine 18"/>
            <p:cNvPicPr/>
            <p:nvPr/>
          </p:nvPicPr>
          <p:blipFill rotWithShape="1">
            <a:blip r:embed="rId9"/>
            <a:srcRect l="19669" t="24095" r="24381" b="41370"/>
            <a:stretch/>
          </p:blipFill>
          <p:spPr bwMode="auto">
            <a:xfrm>
              <a:off x="1636753" y="1700784"/>
              <a:ext cx="5701774" cy="19793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Rettangolo 10"/>
            <p:cNvSpPr/>
            <p:nvPr/>
          </p:nvSpPr>
          <p:spPr>
            <a:xfrm>
              <a:off x="5550408" y="1790698"/>
              <a:ext cx="12070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[Nov.2019]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73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3691" y="-99531"/>
            <a:ext cx="8229600" cy="1143000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…Open Access by default in 2020…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122878" y="1019321"/>
            <a:ext cx="6465347" cy="3058383"/>
            <a:chOff x="122878" y="1019321"/>
            <a:chExt cx="6465347" cy="3058383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 rotWithShape="1">
            <a:blip r:embed="rId3"/>
            <a:srcRect r="805" b="41559"/>
            <a:stretch/>
          </p:blipFill>
          <p:spPr>
            <a:xfrm>
              <a:off x="251521" y="1019321"/>
              <a:ext cx="6336704" cy="2367975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878" y="2203308"/>
              <a:ext cx="2561539" cy="1874396"/>
            </a:xfrm>
            <a:prstGeom prst="rect">
              <a:avLst/>
            </a:prstGeom>
          </p:spPr>
        </p:pic>
      </p:grp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306" y="3408291"/>
            <a:ext cx="5980694" cy="346282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601133" y="1043469"/>
            <a:ext cx="5808134" cy="1005464"/>
          </a:xfrm>
          <a:prstGeom prst="rect">
            <a:avLst/>
          </a:prstGeom>
          <a:solidFill>
            <a:srgbClr val="011863">
              <a:alpha val="50000"/>
            </a:srgbClr>
          </a:solidFill>
          <a:ln>
            <a:solidFill>
              <a:srgbClr val="0118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2006600" y="1515533"/>
            <a:ext cx="3818467" cy="0"/>
          </a:xfrm>
          <a:prstGeom prst="line">
            <a:avLst/>
          </a:prstGeom>
          <a:ln>
            <a:solidFill>
              <a:srgbClr val="011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86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AutoShape 2" descr="Risultati immagini per moedas ue">
            <a:extLst>
              <a:ext uri="{FF2B5EF4-FFF2-40B4-BE49-F238E27FC236}">
                <a16:creationId xmlns:a16="http://schemas.microsoft.com/office/drawing/2014/main" id="{10E9A73F-47F7-4668-B5D3-621DF22959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684" name="AutoShape 4" descr="Risultati immagini per moedas ue">
            <a:extLst>
              <a:ext uri="{FF2B5EF4-FFF2-40B4-BE49-F238E27FC236}">
                <a16:creationId xmlns:a16="http://schemas.microsoft.com/office/drawing/2014/main" id="{CECDF3C6-8CD7-4F21-A577-C49BB5FB6A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685" name="Titolo 4">
            <a:extLst>
              <a:ext uri="{FF2B5EF4-FFF2-40B4-BE49-F238E27FC236}">
                <a16:creationId xmlns:a16="http://schemas.microsoft.com/office/drawing/2014/main" id="{50796A32-D104-4986-83ED-9F264AC3E26E}"/>
              </a:ext>
            </a:extLst>
          </p:cNvPr>
          <p:cNvSpPr txBox="1">
            <a:spLocks/>
          </p:cNvSpPr>
          <p:nvPr/>
        </p:nvSpPr>
        <p:spPr bwMode="auto">
          <a:xfrm>
            <a:off x="155575" y="-70397"/>
            <a:ext cx="8893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…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as</a:t>
            </a:r>
            <a:r>
              <a:rPr kumimoji="0" lang="it-IT" alt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Open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as</a:t>
            </a:r>
            <a:r>
              <a:rPr kumimoji="0" lang="it-IT" alt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possible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4" name="Gruppo 23"/>
          <p:cNvGrpSpPr/>
          <p:nvPr/>
        </p:nvGrpSpPr>
        <p:grpSpPr>
          <a:xfrm>
            <a:off x="3992562" y="223074"/>
            <a:ext cx="5056188" cy="2019300"/>
            <a:chOff x="3992562" y="223074"/>
            <a:chExt cx="5056188" cy="2019300"/>
          </a:xfrm>
        </p:grpSpPr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C148A2D1-29CE-45F8-878E-3FC27CAEEAC1}"/>
                </a:ext>
              </a:extLst>
            </p:cNvPr>
            <p:cNvPicPr/>
            <p:nvPr/>
          </p:nvPicPr>
          <p:blipFill rotWithShape="1">
            <a:blip r:embed="rId3"/>
            <a:srcRect l="23656" t="18539" r="24518" b="44660"/>
            <a:stretch/>
          </p:blipFill>
          <p:spPr bwMode="auto">
            <a:xfrm>
              <a:off x="3992562" y="223074"/>
              <a:ext cx="5056188" cy="2019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3" name="Connettore diritto 22"/>
            <p:cNvCxnSpPr/>
            <p:nvPr/>
          </p:nvCxnSpPr>
          <p:spPr>
            <a:xfrm>
              <a:off x="4602162" y="1175846"/>
              <a:ext cx="4200644" cy="0"/>
            </a:xfrm>
            <a:prstGeom prst="line">
              <a:avLst/>
            </a:prstGeom>
            <a:ln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18"/>
          <p:cNvGrpSpPr/>
          <p:nvPr/>
        </p:nvGrpSpPr>
        <p:grpSpPr>
          <a:xfrm>
            <a:off x="460375" y="1458260"/>
            <a:ext cx="7381411" cy="1269770"/>
            <a:chOff x="501407" y="1771405"/>
            <a:chExt cx="7381411" cy="1269770"/>
          </a:xfrm>
        </p:grpSpPr>
        <p:pic>
          <p:nvPicPr>
            <p:cNvPr id="38" name="Immagine 37"/>
            <p:cNvPicPr/>
            <p:nvPr/>
          </p:nvPicPr>
          <p:blipFill rotWithShape="1">
            <a:blip r:embed="rId4"/>
            <a:srcRect l="18801" t="51577" r="15335" b="28279"/>
            <a:stretch/>
          </p:blipFill>
          <p:spPr bwMode="auto">
            <a:xfrm>
              <a:off x="501407" y="1771405"/>
              <a:ext cx="7381411" cy="12697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8" name="Connettore diritto 17"/>
            <p:cNvCxnSpPr/>
            <p:nvPr/>
          </p:nvCxnSpPr>
          <p:spPr>
            <a:xfrm>
              <a:off x="2452972" y="2310614"/>
              <a:ext cx="4985058" cy="0"/>
            </a:xfrm>
            <a:prstGeom prst="line">
              <a:avLst/>
            </a:prstGeom>
            <a:ln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o 10"/>
          <p:cNvGrpSpPr/>
          <p:nvPr/>
        </p:nvGrpSpPr>
        <p:grpSpPr>
          <a:xfrm>
            <a:off x="155575" y="2406290"/>
            <a:ext cx="2688609" cy="1377486"/>
            <a:chOff x="1102598" y="3178266"/>
            <a:chExt cx="2688609" cy="1377486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 rotWithShape="1">
            <a:blip r:embed="rId5"/>
            <a:srcRect l="36539" t="51088" r="27793" b="37863"/>
            <a:stretch/>
          </p:blipFill>
          <p:spPr>
            <a:xfrm>
              <a:off x="1102598" y="3178266"/>
              <a:ext cx="2688609" cy="468481"/>
            </a:xfrm>
            <a:prstGeom prst="rect">
              <a:avLst/>
            </a:prstGeom>
          </p:spPr>
        </p:pic>
        <p:sp>
          <p:nvSpPr>
            <p:cNvPr id="8" name="Rettangolo 7"/>
            <p:cNvSpPr/>
            <p:nvPr/>
          </p:nvSpPr>
          <p:spPr>
            <a:xfrm>
              <a:off x="1544155" y="3598297"/>
              <a:ext cx="1968352" cy="9574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TEXTS AND DATA OPEN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BY DEFAULT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(</a:t>
              </a:r>
              <a:r>
                <a:rPr kumimoji="0" lang="it-IT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hlinkClick r:id="rId6"/>
                </a:rPr>
                <a:t>how</a:t>
              </a: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hlinkClick r:id="rId6"/>
                </a:rPr>
                <a:t> to</a:t>
              </a: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)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655032" y="3783776"/>
            <a:ext cx="4012353" cy="2932120"/>
            <a:chOff x="2277532" y="3912647"/>
            <a:chExt cx="4012353" cy="2932120"/>
          </a:xfrm>
        </p:grpSpPr>
        <p:pic>
          <p:nvPicPr>
            <p:cNvPr id="21" name="Immagine 20"/>
            <p:cNvPicPr/>
            <p:nvPr/>
          </p:nvPicPr>
          <p:blipFill rotWithShape="1">
            <a:blip r:embed="rId7"/>
            <a:srcRect l="20543" t="17993" r="20782" b="10037"/>
            <a:stretch/>
          </p:blipFill>
          <p:spPr bwMode="auto">
            <a:xfrm>
              <a:off x="2277532" y="3912647"/>
              <a:ext cx="4012353" cy="29321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Rettangolo 11"/>
            <p:cNvSpPr/>
            <p:nvPr/>
          </p:nvSpPr>
          <p:spPr>
            <a:xfrm>
              <a:off x="2392558" y="5343422"/>
              <a:ext cx="3721639" cy="5162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ttangolo 15"/>
          <p:cNvSpPr/>
          <p:nvPr/>
        </p:nvSpPr>
        <p:spPr>
          <a:xfrm>
            <a:off x="2641685" y="2202085"/>
            <a:ext cx="3920953" cy="14041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HORIZON2020: AS OPEN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HORIZON EUROPE: REINFORCE OPENESS + UNITED NATIONS SUSTAINABLE DEVELOPMENT GOALS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7" name="Gruppo 26"/>
          <p:cNvGrpSpPr/>
          <p:nvPr/>
        </p:nvGrpSpPr>
        <p:grpSpPr>
          <a:xfrm>
            <a:off x="4782411" y="2394407"/>
            <a:ext cx="4253139" cy="4306631"/>
            <a:chOff x="4782411" y="2394407"/>
            <a:chExt cx="4253139" cy="4306631"/>
          </a:xfrm>
        </p:grpSpPr>
        <p:grpSp>
          <p:nvGrpSpPr>
            <p:cNvPr id="15" name="Gruppo 14"/>
            <p:cNvGrpSpPr/>
            <p:nvPr/>
          </p:nvGrpSpPr>
          <p:grpSpPr>
            <a:xfrm>
              <a:off x="4782411" y="2394407"/>
              <a:ext cx="4253139" cy="4306631"/>
              <a:chOff x="4782411" y="2394407"/>
              <a:chExt cx="4253139" cy="4306631"/>
            </a:xfrm>
          </p:grpSpPr>
          <p:pic>
            <p:nvPicPr>
              <p:cNvPr id="20" name="Immagine 19"/>
              <p:cNvPicPr/>
              <p:nvPr/>
            </p:nvPicPr>
            <p:blipFill rotWithShape="1">
              <a:blip r:embed="rId8"/>
              <a:srcRect l="21166" t="18823" r="21560" b="5886"/>
              <a:stretch/>
            </p:blipFill>
            <p:spPr bwMode="auto">
              <a:xfrm>
                <a:off x="4782411" y="3557414"/>
                <a:ext cx="4253139" cy="314362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6" name="Immagine 25"/>
              <p:cNvPicPr/>
              <p:nvPr/>
            </p:nvPicPr>
            <p:blipFill rotWithShape="1">
              <a:blip r:embed="rId9"/>
              <a:srcRect l="21166" t="18269" r="38214" b="34398"/>
              <a:stretch/>
            </p:blipFill>
            <p:spPr bwMode="auto">
              <a:xfrm>
                <a:off x="6447743" y="2394407"/>
                <a:ext cx="2486025" cy="162877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5" name="Rettangolo 24"/>
            <p:cNvSpPr/>
            <p:nvPr/>
          </p:nvSpPr>
          <p:spPr>
            <a:xfrm>
              <a:off x="8212727" y="3676239"/>
              <a:ext cx="7210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2019</a:t>
              </a: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470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/>
          <p:cNvGrpSpPr/>
          <p:nvPr/>
        </p:nvGrpSpPr>
        <p:grpSpPr>
          <a:xfrm>
            <a:off x="264239" y="1102712"/>
            <a:ext cx="8079881" cy="5477833"/>
            <a:chOff x="264239" y="1102712"/>
            <a:chExt cx="8079881" cy="5477833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4791" y="1362452"/>
              <a:ext cx="6949329" cy="5218093"/>
            </a:xfrm>
            <a:prstGeom prst="rect">
              <a:avLst/>
            </a:prstGeom>
          </p:spPr>
        </p:pic>
        <p:pic>
          <p:nvPicPr>
            <p:cNvPr id="25" name="Immagine 24"/>
            <p:cNvPicPr/>
            <p:nvPr/>
          </p:nvPicPr>
          <p:blipFill rotWithShape="1">
            <a:blip r:embed="rId4"/>
            <a:srcRect l="21166" t="18269" r="38214" b="34398"/>
            <a:stretch/>
          </p:blipFill>
          <p:spPr bwMode="auto">
            <a:xfrm>
              <a:off x="264239" y="1102712"/>
              <a:ext cx="1900824" cy="105727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1683" name="AutoShape 2" descr="Risultati immagini per moedas ue">
            <a:extLst>
              <a:ext uri="{FF2B5EF4-FFF2-40B4-BE49-F238E27FC236}">
                <a16:creationId xmlns:a16="http://schemas.microsoft.com/office/drawing/2014/main" id="{10E9A73F-47F7-4668-B5D3-621DF22959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684" name="AutoShape 4" descr="Risultati immagini per moedas ue">
            <a:extLst>
              <a:ext uri="{FF2B5EF4-FFF2-40B4-BE49-F238E27FC236}">
                <a16:creationId xmlns:a16="http://schemas.microsoft.com/office/drawing/2014/main" id="{CECDF3C6-8CD7-4F21-A577-C49BB5FB6A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685" name="Titolo 4">
            <a:extLst>
              <a:ext uri="{FF2B5EF4-FFF2-40B4-BE49-F238E27FC236}">
                <a16:creationId xmlns:a16="http://schemas.microsoft.com/office/drawing/2014/main" id="{50796A32-D104-4986-83ED-9F264AC3E26E}"/>
              </a:ext>
            </a:extLst>
          </p:cNvPr>
          <p:cNvSpPr txBox="1">
            <a:spLocks/>
          </p:cNvSpPr>
          <p:nvPr/>
        </p:nvSpPr>
        <p:spPr bwMode="auto">
          <a:xfrm>
            <a:off x="0" y="-98239"/>
            <a:ext cx="8893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…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as</a:t>
            </a:r>
            <a:r>
              <a:rPr kumimoji="0" lang="it-IT" alt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Open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as</a:t>
            </a:r>
            <a:r>
              <a:rPr kumimoji="0" lang="it-IT" alt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it-IT" altLang="it-IT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possible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159457" y="61519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Horizon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 Europe </a:t>
            </a:r>
            <a:r>
              <a:rPr kumimoji="0" 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presentation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, 2019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539401" y="3316437"/>
            <a:ext cx="6660108" cy="9385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539401" y="4342207"/>
            <a:ext cx="6660108" cy="7779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4446587" y="4831073"/>
            <a:ext cx="3589362" cy="13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/>
          <p:cNvCxnSpPr/>
          <p:nvPr/>
        </p:nvCxnSpPr>
        <p:spPr>
          <a:xfrm>
            <a:off x="1641763" y="5019213"/>
            <a:ext cx="6055575" cy="23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5036025" y="259307"/>
            <a:ext cx="4107976" cy="1801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HORIZON EUROPE </a:t>
            </a:r>
            <a:b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OPEN BY DEFAULT… </a:t>
            </a:r>
            <a:b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IT’S PUBLICLY FUNDED RESEARCH, SO IT MUST PUBLIC AND OPEN TO ANYONE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675882" y="5743511"/>
            <a:ext cx="3564858" cy="3138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ccia a destra 17"/>
          <p:cNvSpPr/>
          <p:nvPr/>
        </p:nvSpPr>
        <p:spPr>
          <a:xfrm>
            <a:off x="0" y="4210983"/>
            <a:ext cx="1539401" cy="1040370"/>
          </a:xfrm>
          <a:prstGeom prst="rightArrow">
            <a:avLst/>
          </a:prstGeom>
          <a:solidFill>
            <a:srgbClr val="F8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GET USED!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61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0" grpId="0" animBg="1"/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75D1CAA-CA14-4371-9A4C-22B02E3C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4" y="38492"/>
            <a:ext cx="8708166" cy="1143000"/>
          </a:xfrm>
        </p:spPr>
        <p:txBody>
          <a:bodyPr/>
          <a:lstStyle/>
          <a:p>
            <a:pPr algn="r"/>
            <a:r>
              <a:rPr lang="it-IT" dirty="0" err="1">
                <a:solidFill>
                  <a:schemeClr val="bg1"/>
                </a:solidFill>
              </a:rPr>
              <a:t>Recommendation</a:t>
            </a:r>
            <a:r>
              <a:rPr lang="it-IT" dirty="0">
                <a:solidFill>
                  <a:schemeClr val="bg1"/>
                </a:solidFill>
              </a:rPr>
              <a:t> on Access (2018)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305E1EF-A082-417D-849C-14DD87558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98" t="50000" r="51028" b="21132"/>
          <a:stretch/>
        </p:blipFill>
        <p:spPr>
          <a:xfrm>
            <a:off x="4700187" y="1621826"/>
            <a:ext cx="4127620" cy="2206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973AA548-5C51-4546-803D-01DB6EF7333A}"/>
              </a:ext>
            </a:extLst>
          </p:cNvPr>
          <p:cNvGrpSpPr/>
          <p:nvPr/>
        </p:nvGrpSpPr>
        <p:grpSpPr>
          <a:xfrm>
            <a:off x="188006" y="1044461"/>
            <a:ext cx="4247261" cy="3187582"/>
            <a:chOff x="188006" y="1044461"/>
            <a:chExt cx="4247261" cy="3187582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ADCB531-4F67-4C88-87EE-1819C34B9B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795" t="24206" r="31682" b="13821"/>
            <a:stretch/>
          </p:blipFill>
          <p:spPr>
            <a:xfrm>
              <a:off x="188006" y="1044461"/>
              <a:ext cx="3888337" cy="31875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CD778E19-A667-4C13-B306-C8D720C7F7ED}"/>
                </a:ext>
              </a:extLst>
            </p:cNvPr>
            <p:cNvSpPr/>
            <p:nvPr/>
          </p:nvSpPr>
          <p:spPr>
            <a:xfrm>
              <a:off x="3038030" y="1140639"/>
              <a:ext cx="139723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5"/>
                </a:rPr>
                <a:t>25 Apr. 2018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307ECE5C-9BFD-4508-83EF-7821C6A98183}"/>
              </a:ext>
            </a:extLst>
          </p:cNvPr>
          <p:cNvCxnSpPr/>
          <p:nvPr/>
        </p:nvCxnSpPr>
        <p:spPr>
          <a:xfrm>
            <a:off x="3597779" y="5537675"/>
            <a:ext cx="4657458" cy="0"/>
          </a:xfrm>
          <a:prstGeom prst="line">
            <a:avLst/>
          </a:prstGeom>
          <a:ln>
            <a:solidFill>
              <a:srgbClr val="0F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156EDC08-8C87-4906-84E1-3268782BE617}"/>
              </a:ext>
            </a:extLst>
          </p:cNvPr>
          <p:cNvCxnSpPr/>
          <p:nvPr/>
        </p:nvCxnSpPr>
        <p:spPr>
          <a:xfrm>
            <a:off x="1290415" y="5766013"/>
            <a:ext cx="5084748" cy="0"/>
          </a:xfrm>
          <a:prstGeom prst="line">
            <a:avLst/>
          </a:prstGeom>
          <a:ln>
            <a:solidFill>
              <a:srgbClr val="0F1D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FEE00867-4712-41E7-B2EF-B016B380A471}"/>
              </a:ext>
            </a:extLst>
          </p:cNvPr>
          <p:cNvGrpSpPr/>
          <p:nvPr/>
        </p:nvGrpSpPr>
        <p:grpSpPr>
          <a:xfrm>
            <a:off x="576478" y="4996891"/>
            <a:ext cx="7991044" cy="1538244"/>
            <a:chOff x="576478" y="4996891"/>
            <a:chExt cx="7991044" cy="1538244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BD1590E7-E654-48C6-8FCF-3358D874A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1121" t="37664" r="21590" b="42731"/>
            <a:stretch/>
          </p:blipFill>
          <p:spPr>
            <a:xfrm>
              <a:off x="576478" y="4996891"/>
              <a:ext cx="7991044" cy="15382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4C157CC0-A7F2-416A-9C56-C4A39F61A218}"/>
                </a:ext>
              </a:extLst>
            </p:cNvPr>
            <p:cNvSpPr/>
            <p:nvPr/>
          </p:nvSpPr>
          <p:spPr>
            <a:xfrm>
              <a:off x="6469166" y="5537675"/>
              <a:ext cx="2008262" cy="228242"/>
            </a:xfrm>
            <a:prstGeom prst="rect">
              <a:avLst/>
            </a:prstGeom>
            <a:solidFill>
              <a:srgbClr val="101B4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8835A75A-98C4-4ABB-9CB1-A9C64F64DD3D}"/>
                </a:ext>
              </a:extLst>
            </p:cNvPr>
            <p:cNvSpPr/>
            <p:nvPr/>
          </p:nvSpPr>
          <p:spPr>
            <a:xfrm>
              <a:off x="1290415" y="5765916"/>
              <a:ext cx="7187013" cy="228018"/>
            </a:xfrm>
            <a:prstGeom prst="rect">
              <a:avLst/>
            </a:prstGeom>
            <a:solidFill>
              <a:srgbClr val="101B4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341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FE7EA472-7C25-49C2-995A-655D5CE4AD18}"/>
              </a:ext>
            </a:extLst>
          </p:cNvPr>
          <p:cNvGrpSpPr/>
          <p:nvPr/>
        </p:nvGrpSpPr>
        <p:grpSpPr>
          <a:xfrm>
            <a:off x="256373" y="1211735"/>
            <a:ext cx="8212509" cy="846034"/>
            <a:chOff x="256373" y="1211735"/>
            <a:chExt cx="8212509" cy="846034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1C569DE5-A734-400C-A4C5-48D3996DB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654" t="53614" r="21963" b="29938"/>
            <a:stretch/>
          </p:blipFill>
          <p:spPr>
            <a:xfrm>
              <a:off x="256373" y="1211735"/>
              <a:ext cx="5247117" cy="846034"/>
            </a:xfrm>
            <a:prstGeom prst="rect">
              <a:avLst/>
            </a:prstGeom>
          </p:spPr>
        </p:pic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E1304C61-42D7-4E47-8721-673B6264EDEE}"/>
                </a:ext>
              </a:extLst>
            </p:cNvPr>
            <p:cNvSpPr/>
            <p:nvPr/>
          </p:nvSpPr>
          <p:spPr>
            <a:xfrm>
              <a:off x="5768411" y="1417638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Open Access policy </a:t>
              </a:r>
              <a:r>
                <a:rPr lang="it-IT" dirty="0">
                  <a:solidFill>
                    <a:prstClr val="white"/>
                  </a:solidFill>
                  <a:latin typeface="Calibri"/>
                </a:rPr>
                <a:t>(</a:t>
              </a:r>
              <a:r>
                <a:rPr lang="it-IT" dirty="0" err="1">
                  <a:solidFill>
                    <a:prstClr val="white"/>
                  </a:solidFill>
                  <a:latin typeface="Calibri"/>
                </a:rPr>
                <a:t>national</a:t>
              </a:r>
              <a:r>
                <a:rPr lang="it-IT" dirty="0">
                  <a:solidFill>
                    <a:prstClr val="white"/>
                  </a:solidFill>
                  <a:latin typeface="Calibri"/>
                </a:rPr>
                <a:t> </a:t>
              </a:r>
              <a:r>
                <a:rPr lang="it-IT" dirty="0" err="1">
                  <a:solidFill>
                    <a:prstClr val="white"/>
                  </a:solidFill>
                  <a:latin typeface="Calibri"/>
                </a:rPr>
                <a:t>level</a:t>
              </a:r>
              <a:r>
                <a:rPr lang="it-IT" dirty="0">
                  <a:solidFill>
                    <a:prstClr val="white"/>
                  </a:solidFill>
                  <a:latin typeface="Calibri"/>
                </a:rPr>
                <a:t>)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B4D779FF-E4D3-400E-AD8D-F35587C17111}"/>
              </a:ext>
            </a:extLst>
          </p:cNvPr>
          <p:cNvGrpSpPr/>
          <p:nvPr/>
        </p:nvGrpSpPr>
        <p:grpSpPr>
          <a:xfrm>
            <a:off x="170914" y="3068378"/>
            <a:ext cx="8297966" cy="1143000"/>
            <a:chOff x="170914" y="3068378"/>
            <a:chExt cx="8297966" cy="1143000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9CD0B842-0234-460D-BF9B-DBEB94E46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654" t="52326" r="21963" b="25452"/>
            <a:stretch/>
          </p:blipFill>
          <p:spPr>
            <a:xfrm>
              <a:off x="170914" y="3068378"/>
              <a:ext cx="5247117" cy="1143000"/>
            </a:xfrm>
            <a:prstGeom prst="rect">
              <a:avLst/>
            </a:prstGeom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C11A8071-1CEA-410E-88B8-20CE7525DDC6}"/>
                </a:ext>
              </a:extLst>
            </p:cNvPr>
            <p:cNvSpPr/>
            <p:nvPr/>
          </p:nvSpPr>
          <p:spPr>
            <a:xfrm>
              <a:off x="5768409" y="3340293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Open Access policy (</a:t>
              </a: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institutional</a:t>
              </a:r>
              <a:r>
                <a:rPr kumimoji="0" lang="it-IT" sz="1800" b="0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it-IT" sz="1800" b="0" i="0" u="none" strike="noStrike" kern="1200" cap="none" spc="0" normalizeH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level</a:t>
              </a:r>
              <a:r>
                <a:rPr kumimoji="0" lang="it-IT" sz="1800" b="0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37BC4B3-D042-4005-B857-59A73DF5AF80}"/>
              </a:ext>
            </a:extLst>
          </p:cNvPr>
          <p:cNvGrpSpPr/>
          <p:nvPr/>
        </p:nvGrpSpPr>
        <p:grpSpPr>
          <a:xfrm>
            <a:off x="170914" y="4350143"/>
            <a:ext cx="8297967" cy="2409914"/>
            <a:chOff x="170914" y="4350143"/>
            <a:chExt cx="8297967" cy="2409914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CE068202-2F47-4395-92AE-2A1B4ED933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281" t="17725" r="21589" b="35422"/>
            <a:stretch/>
          </p:blipFill>
          <p:spPr>
            <a:xfrm>
              <a:off x="170914" y="4350143"/>
              <a:ext cx="5315484" cy="2409914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EBEE26CD-71FF-486E-8B8D-88EF72929F11}"/>
                </a:ext>
              </a:extLst>
            </p:cNvPr>
            <p:cNvSpPr/>
            <p:nvPr/>
          </p:nvSpPr>
          <p:spPr>
            <a:xfrm>
              <a:off x="5768410" y="4852791"/>
              <a:ext cx="2700471" cy="1747867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it-IT" dirty="0">
                  <a:solidFill>
                    <a:prstClr val="white"/>
                  </a:solidFill>
                  <a:latin typeface="Calibri"/>
                </a:rPr>
                <a:t>Link to </a:t>
              </a:r>
              <a:r>
                <a:rPr lang="it-IT" dirty="0" err="1">
                  <a:solidFill>
                    <a:prstClr val="white"/>
                  </a:solidFill>
                  <a:latin typeface="Calibri"/>
                </a:rPr>
                <a:t>evaluation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285750" marR="0" lvl="0" indent="-28575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Dissemination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in </a:t>
              </a: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different</a:t>
              </a:r>
              <a:r>
                <a:rPr kumimoji="0" lang="it-IT" sz="1800" b="0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it-IT" sz="1800" b="0" i="0" u="none" strike="noStrike" kern="1200" cap="none" spc="0" normalizeH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channels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285750" marR="0" lvl="0" indent="-28575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it-IT" dirty="0">
                  <a:solidFill>
                    <a:prstClr val="white"/>
                  </a:solidFill>
                  <a:latin typeface="Calibri"/>
                </a:rPr>
                <a:t>Training and </a:t>
              </a:r>
              <a:r>
                <a:rPr lang="it-IT" dirty="0" err="1">
                  <a:solidFill>
                    <a:prstClr val="white"/>
                  </a:solidFill>
                  <a:latin typeface="Calibri"/>
                </a:rPr>
                <a:t>support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024833DB-146D-470C-BED9-F11BCF905387}"/>
              </a:ext>
            </a:extLst>
          </p:cNvPr>
          <p:cNvGrpSpPr/>
          <p:nvPr/>
        </p:nvGrpSpPr>
        <p:grpSpPr>
          <a:xfrm>
            <a:off x="170914" y="2210800"/>
            <a:ext cx="8297966" cy="742314"/>
            <a:chOff x="170914" y="2210800"/>
            <a:chExt cx="8297966" cy="742314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B09D09C2-B2EB-4B40-A3A6-5C3628D991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654" t="40802" r="21215" b="44766"/>
            <a:stretch/>
          </p:blipFill>
          <p:spPr>
            <a:xfrm>
              <a:off x="170914" y="2210800"/>
              <a:ext cx="5315484" cy="742314"/>
            </a:xfrm>
            <a:prstGeom prst="rect">
              <a:avLst/>
            </a:prstGeom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06F82D75-1B4C-435D-BB4A-789352945914}"/>
                </a:ext>
              </a:extLst>
            </p:cNvPr>
            <p:cNvSpPr/>
            <p:nvPr/>
          </p:nvSpPr>
          <p:spPr>
            <a:xfrm>
              <a:off x="5768409" y="2282372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noProof="0" dirty="0" err="1">
                  <a:solidFill>
                    <a:prstClr val="white"/>
                  </a:solidFill>
                  <a:latin typeface="Calibri"/>
                </a:rPr>
                <a:t>Keep</a:t>
              </a:r>
              <a:r>
                <a:rPr lang="it-IT" noProof="0" dirty="0">
                  <a:solidFill>
                    <a:prstClr val="white"/>
                  </a:solidFill>
                  <a:latin typeface="Calibri"/>
                </a:rPr>
                <a:t> </a:t>
              </a:r>
              <a:r>
                <a:rPr lang="it-IT" noProof="0" dirty="0" err="1">
                  <a:solidFill>
                    <a:prstClr val="white"/>
                  </a:solidFill>
                  <a:latin typeface="Calibri"/>
                </a:rPr>
                <a:t>your</a:t>
              </a:r>
              <a:r>
                <a:rPr lang="it-IT" noProof="0" dirty="0">
                  <a:solidFill>
                    <a:prstClr val="white"/>
                  </a:solidFill>
                  <a:latin typeface="Calibri"/>
                </a:rPr>
                <a:t> </a:t>
              </a:r>
              <a:r>
                <a:rPr lang="it-IT" noProof="0" dirty="0" err="1">
                  <a:solidFill>
                    <a:prstClr val="white"/>
                  </a:solidFill>
                  <a:latin typeface="Calibri"/>
                </a:rPr>
                <a:t>rights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itolo 3">
            <a:extLst>
              <a:ext uri="{FF2B5EF4-FFF2-40B4-BE49-F238E27FC236}">
                <a16:creationId xmlns:a16="http://schemas.microsoft.com/office/drawing/2014/main" id="{821B12EE-6D5E-4A86-871D-C012AB2D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4" y="38492"/>
            <a:ext cx="8708166" cy="1143000"/>
          </a:xfrm>
        </p:spPr>
        <p:txBody>
          <a:bodyPr/>
          <a:lstStyle/>
          <a:p>
            <a:pPr algn="r"/>
            <a:r>
              <a:rPr lang="it-IT" dirty="0" err="1">
                <a:solidFill>
                  <a:schemeClr val="bg1"/>
                </a:solidFill>
              </a:rPr>
              <a:t>Recommendation</a:t>
            </a:r>
            <a:r>
              <a:rPr lang="it-IT" dirty="0">
                <a:solidFill>
                  <a:schemeClr val="bg1"/>
                </a:solidFill>
              </a:rPr>
              <a:t> on Access (Apr. 25)</a:t>
            </a:r>
          </a:p>
        </p:txBody>
      </p:sp>
    </p:spTree>
    <p:extLst>
      <p:ext uri="{BB962C8B-B14F-4D97-AF65-F5344CB8AC3E}">
        <p14:creationId xmlns:p14="http://schemas.microsoft.com/office/powerpoint/2010/main" val="267268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o 20">
            <a:extLst>
              <a:ext uri="{FF2B5EF4-FFF2-40B4-BE49-F238E27FC236}">
                <a16:creationId xmlns:a16="http://schemas.microsoft.com/office/drawing/2014/main" id="{C6471654-F8FE-44B5-A10D-17FBFD2B618B}"/>
              </a:ext>
            </a:extLst>
          </p:cNvPr>
          <p:cNvGrpSpPr/>
          <p:nvPr/>
        </p:nvGrpSpPr>
        <p:grpSpPr>
          <a:xfrm>
            <a:off x="337558" y="1284856"/>
            <a:ext cx="8131324" cy="864734"/>
            <a:chOff x="337558" y="1284856"/>
            <a:chExt cx="8131324" cy="864734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E1304C61-42D7-4E47-8721-673B6264EDEE}"/>
                </a:ext>
              </a:extLst>
            </p:cNvPr>
            <p:cNvSpPr/>
            <p:nvPr/>
          </p:nvSpPr>
          <p:spPr>
            <a:xfrm>
              <a:off x="5768411" y="1417638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policy (</a:t>
              </a: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national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level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0C5E9125-5E55-4C06-88A1-4227C78DEA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215" t="22544" r="21776" b="60644"/>
            <a:stretch/>
          </p:blipFill>
          <p:spPr>
            <a:xfrm>
              <a:off x="337558" y="1284856"/>
              <a:ext cx="5212935" cy="864734"/>
            </a:xfrm>
            <a:prstGeom prst="rect">
              <a:avLst/>
            </a:prstGeom>
          </p:spPr>
        </p:pic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93A2302-5A76-4DC0-974E-190AE9A166F7}"/>
              </a:ext>
            </a:extLst>
          </p:cNvPr>
          <p:cNvGrpSpPr/>
          <p:nvPr/>
        </p:nvGrpSpPr>
        <p:grpSpPr>
          <a:xfrm>
            <a:off x="337557" y="2312407"/>
            <a:ext cx="8131324" cy="1747867"/>
            <a:chOff x="337557" y="2312407"/>
            <a:chExt cx="8131324" cy="1747867"/>
          </a:xfrm>
        </p:grpSpPr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06F82D75-1B4C-435D-BB4A-789352945914}"/>
                </a:ext>
              </a:extLst>
            </p:cNvPr>
            <p:cNvSpPr/>
            <p:nvPr/>
          </p:nvSpPr>
          <p:spPr>
            <a:xfrm>
              <a:off x="5768410" y="2829831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FAIR data </a:t>
              </a:r>
              <a:r>
                <a:rPr lang="it-IT" dirty="0">
                  <a:solidFill>
                    <a:prstClr val="white"/>
                  </a:solidFill>
                  <a:latin typeface="Calibri"/>
                </a:rPr>
                <a:t>for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EOSC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A1439C3A-49AF-44E4-93C0-F1268F4DF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934" t="40234" r="22056" b="25784"/>
            <a:stretch/>
          </p:blipFill>
          <p:spPr>
            <a:xfrm>
              <a:off x="337557" y="2312407"/>
              <a:ext cx="5212935" cy="1747867"/>
            </a:xfrm>
            <a:prstGeom prst="rect">
              <a:avLst/>
            </a:prstGeom>
          </p:spPr>
        </p:pic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AFD14957-0877-41BC-BC11-860EAD8FAAAF}"/>
              </a:ext>
            </a:extLst>
          </p:cNvPr>
          <p:cNvGrpSpPr/>
          <p:nvPr/>
        </p:nvGrpSpPr>
        <p:grpSpPr>
          <a:xfrm>
            <a:off x="290555" y="4272210"/>
            <a:ext cx="8178326" cy="751180"/>
            <a:chOff x="290555" y="4272210"/>
            <a:chExt cx="8178326" cy="751180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C11A8071-1CEA-410E-88B8-20CE7525DDC6}"/>
                </a:ext>
              </a:extLst>
            </p:cNvPr>
            <p:cNvSpPr/>
            <p:nvPr/>
          </p:nvSpPr>
          <p:spPr>
            <a:xfrm>
              <a:off x="5768410" y="4348215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</a:t>
              </a: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policy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</a:t>
              </a:r>
              <a:r>
                <a:rPr kumimoji="0" lang="it-IT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institutional</a:t>
              </a:r>
              <a:r>
                <a:rPr kumimoji="0" lang="it-IT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it-IT" sz="1800" b="0" i="0" u="none" strike="noStrike" kern="1200" cap="none" spc="0" normalizeH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level</a:t>
              </a:r>
              <a:r>
                <a:rPr kumimoji="0" lang="it-IT" sz="1800" b="0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0D0A35E0-CF24-414C-8CF8-56711A7DC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467" t="30536" r="21590" b="54860"/>
            <a:stretch/>
          </p:blipFill>
          <p:spPr>
            <a:xfrm>
              <a:off x="290555" y="4272210"/>
              <a:ext cx="5298392" cy="751180"/>
            </a:xfrm>
            <a:prstGeom prst="rect">
              <a:avLst/>
            </a:prstGeom>
          </p:spPr>
        </p:pic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2DC35C37-D88E-497E-94A8-5F9D7F26D774}"/>
              </a:ext>
            </a:extLst>
          </p:cNvPr>
          <p:cNvGrpSpPr/>
          <p:nvPr/>
        </p:nvGrpSpPr>
        <p:grpSpPr>
          <a:xfrm>
            <a:off x="252100" y="5341122"/>
            <a:ext cx="8155536" cy="675118"/>
            <a:chOff x="252100" y="5341122"/>
            <a:chExt cx="8155536" cy="675118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C3F7E81E-8A88-48B7-B738-D8C6BBE8CE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934" t="60592" r="21122" b="26282"/>
            <a:stretch/>
          </p:blipFill>
          <p:spPr>
            <a:xfrm>
              <a:off x="252100" y="5341122"/>
              <a:ext cx="5298392" cy="675118"/>
            </a:xfrm>
            <a:prstGeom prst="rect">
              <a:avLst/>
            </a:prstGeom>
          </p:spPr>
        </p:pic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5F7498DD-4EFD-41DA-8359-B5D32D2195FC}"/>
                </a:ext>
              </a:extLst>
            </p:cNvPr>
            <p:cNvSpPr/>
            <p:nvPr/>
          </p:nvSpPr>
          <p:spPr>
            <a:xfrm>
              <a:off x="5707165" y="5379096"/>
              <a:ext cx="2700471" cy="599169"/>
            </a:xfrm>
            <a:prstGeom prst="rect">
              <a:avLst/>
            </a:prstGeom>
            <a:solidFill>
              <a:srgbClr val="101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Skills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Infrastructures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Titolo 3">
            <a:extLst>
              <a:ext uri="{FF2B5EF4-FFF2-40B4-BE49-F238E27FC236}">
                <a16:creationId xmlns:a16="http://schemas.microsoft.com/office/drawing/2014/main" id="{6360FFE6-10AF-49D4-A774-E4971C16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4" y="38492"/>
            <a:ext cx="8708166" cy="1143000"/>
          </a:xfrm>
        </p:spPr>
        <p:txBody>
          <a:bodyPr/>
          <a:lstStyle/>
          <a:p>
            <a:pPr algn="r"/>
            <a:r>
              <a:rPr lang="it-IT" dirty="0" err="1">
                <a:solidFill>
                  <a:schemeClr val="bg1"/>
                </a:solidFill>
              </a:rPr>
              <a:t>Recommendation</a:t>
            </a:r>
            <a:r>
              <a:rPr lang="it-IT" dirty="0">
                <a:solidFill>
                  <a:schemeClr val="bg1"/>
                </a:solidFill>
              </a:rPr>
              <a:t> on Access (Apr. 25)</a:t>
            </a:r>
          </a:p>
        </p:txBody>
      </p:sp>
    </p:spTree>
    <p:extLst>
      <p:ext uri="{BB962C8B-B14F-4D97-AF65-F5344CB8AC3E}">
        <p14:creationId xmlns:p14="http://schemas.microsoft.com/office/powerpoint/2010/main" val="16321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E1B8AE-47C2-41A2-8327-22A56A6AB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88" y="65793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Bruxelles </a:t>
            </a:r>
            <a:r>
              <a:rPr lang="it-IT" dirty="0" smtClean="0">
                <a:solidFill>
                  <a:schemeClr val="bg1"/>
                </a:solidFill>
              </a:rPr>
              <a:t>on the </a:t>
            </a:r>
            <a:r>
              <a:rPr lang="it-IT" dirty="0" err="1" smtClean="0">
                <a:solidFill>
                  <a:schemeClr val="bg1"/>
                </a:solidFill>
              </a:rPr>
              <a:t>move</a:t>
            </a:r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68DEB79F-E865-492C-A960-99B5DD48930A}"/>
              </a:ext>
            </a:extLst>
          </p:cNvPr>
          <p:cNvGrpSpPr/>
          <p:nvPr/>
        </p:nvGrpSpPr>
        <p:grpSpPr>
          <a:xfrm>
            <a:off x="64122" y="1179742"/>
            <a:ext cx="4945677" cy="5565165"/>
            <a:chOff x="64122" y="1179742"/>
            <a:chExt cx="4945677" cy="5565165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298537F-8CA0-47C2-9756-DF64D200515C}"/>
                </a:ext>
              </a:extLst>
            </p:cNvPr>
            <p:cNvGrpSpPr/>
            <p:nvPr/>
          </p:nvGrpSpPr>
          <p:grpSpPr>
            <a:xfrm>
              <a:off x="64122" y="2981811"/>
              <a:ext cx="4422695" cy="3763096"/>
              <a:chOff x="64122" y="2981811"/>
              <a:chExt cx="4422695" cy="3763096"/>
            </a:xfrm>
          </p:grpSpPr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C78DD51A-3288-49AE-A83F-75DD16EE5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22" y="2981811"/>
                <a:ext cx="4422695" cy="376309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D139CA99-FF8F-4DE7-91D8-69A79067F326}"/>
                  </a:ext>
                </a:extLst>
              </p:cNvPr>
              <p:cNvSpPr/>
              <p:nvPr/>
            </p:nvSpPr>
            <p:spPr>
              <a:xfrm>
                <a:off x="165463" y="4162697"/>
                <a:ext cx="2386148" cy="200297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ttangolo 13">
                <a:extLst>
                  <a:ext uri="{FF2B5EF4-FFF2-40B4-BE49-F238E27FC236}">
                    <a16:creationId xmlns:a16="http://schemas.microsoft.com/office/drawing/2014/main" id="{27E47477-5AFE-4D90-894E-C1D7C12B573D}"/>
                  </a:ext>
                </a:extLst>
              </p:cNvPr>
              <p:cNvSpPr/>
              <p:nvPr/>
            </p:nvSpPr>
            <p:spPr>
              <a:xfrm>
                <a:off x="343988" y="5182726"/>
                <a:ext cx="3923211" cy="81748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6CE66DB3-C3BB-4971-BAAB-5A4644C85C27}"/>
                </a:ext>
              </a:extLst>
            </p:cNvPr>
            <p:cNvGrpSpPr/>
            <p:nvPr/>
          </p:nvGrpSpPr>
          <p:grpSpPr>
            <a:xfrm>
              <a:off x="64122" y="1179742"/>
              <a:ext cx="4945677" cy="1066892"/>
              <a:chOff x="89505" y="1838602"/>
              <a:chExt cx="4945677" cy="1066892"/>
            </a:xfrm>
          </p:grpSpPr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643A62F7-806A-49A5-B04C-6E50EC1CC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505" y="1838602"/>
                <a:ext cx="4432176" cy="106689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441AD5A3-0D3D-49C7-AF47-326F07AE7CD1}"/>
                  </a:ext>
                </a:extLst>
              </p:cNvPr>
              <p:cNvSpPr/>
              <p:nvPr/>
            </p:nvSpPr>
            <p:spPr>
              <a:xfrm>
                <a:off x="2984313" y="1838602"/>
                <a:ext cx="2050869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5"/>
                  </a:rPr>
                  <a:t>Open data </a:t>
                </a:r>
                <a:r>
                  <a:rPr kumimoji="0" lang="it-IT" sz="1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5"/>
                  </a:rPr>
                  <a:t>directive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0D5E39C5-6264-4D7F-AA56-62B559C9FE83}"/>
                </a:ext>
              </a:extLst>
            </p:cNvPr>
            <p:cNvSpPr/>
            <p:nvPr/>
          </p:nvSpPr>
          <p:spPr>
            <a:xfrm>
              <a:off x="161463" y="2126533"/>
              <a:ext cx="4228012" cy="8621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RESEARCH DATA INCLUDED IN THE PSI DIRECTIVE (NOW «OPEN DATA DIRECTIVE»)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82C31F3-1CED-42C3-92B1-8D81F9B9BF7F}"/>
              </a:ext>
            </a:extLst>
          </p:cNvPr>
          <p:cNvGrpSpPr/>
          <p:nvPr/>
        </p:nvGrpSpPr>
        <p:grpSpPr>
          <a:xfrm>
            <a:off x="4442886" y="168958"/>
            <a:ext cx="4782299" cy="6306376"/>
            <a:chOff x="4442886" y="168958"/>
            <a:chExt cx="4782299" cy="6306376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8A552699-C3ED-46B6-B011-53A46571C529}"/>
                </a:ext>
              </a:extLst>
            </p:cNvPr>
            <p:cNvSpPr/>
            <p:nvPr/>
          </p:nvSpPr>
          <p:spPr>
            <a:xfrm>
              <a:off x="4442886" y="3086323"/>
              <a:ext cx="4441069" cy="63572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CAN BE REPLICATED</a:t>
              </a:r>
              <a:r>
                <a:rPr kumimoji="0" lang="it-IT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AND USED SIMULTANEOUSLY WITHOUT LOOSING VALUE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1F68E662-0902-43AD-A500-F9804908847A}"/>
                </a:ext>
              </a:extLst>
            </p:cNvPr>
            <p:cNvGrpSpPr/>
            <p:nvPr/>
          </p:nvGrpSpPr>
          <p:grpSpPr>
            <a:xfrm>
              <a:off x="4442886" y="168958"/>
              <a:ext cx="4782299" cy="6306376"/>
              <a:chOff x="4442886" y="168958"/>
              <a:chExt cx="4782299" cy="6306376"/>
            </a:xfrm>
          </p:grpSpPr>
          <p:grpSp>
            <p:nvGrpSpPr>
              <p:cNvPr id="6" name="Gruppo 5">
                <a:extLst>
                  <a:ext uri="{FF2B5EF4-FFF2-40B4-BE49-F238E27FC236}">
                    <a16:creationId xmlns:a16="http://schemas.microsoft.com/office/drawing/2014/main" id="{8AF100FF-3E5E-4058-B675-720D96E66940}"/>
                  </a:ext>
                </a:extLst>
              </p:cNvPr>
              <p:cNvGrpSpPr/>
              <p:nvPr/>
            </p:nvGrpSpPr>
            <p:grpSpPr>
              <a:xfrm>
                <a:off x="4442886" y="3727702"/>
                <a:ext cx="4782299" cy="2747632"/>
                <a:chOff x="4389475" y="3252574"/>
                <a:chExt cx="4782299" cy="2747632"/>
              </a:xfrm>
            </p:grpSpPr>
            <p:pic>
              <p:nvPicPr>
                <p:cNvPr id="20" name="Immagine 19">
                  <a:extLst>
                    <a:ext uri="{FF2B5EF4-FFF2-40B4-BE49-F238E27FC236}">
                      <a16:creationId xmlns:a16="http://schemas.microsoft.com/office/drawing/2014/main" id="{E14E1981-700A-4AAA-B6FD-DDEA080CFE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r="2755"/>
                <a:stretch/>
              </p:blipFill>
              <p:spPr>
                <a:xfrm>
                  <a:off x="4389475" y="3252574"/>
                  <a:ext cx="4782299" cy="274763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1" name="Rettangolo 20">
                  <a:extLst>
                    <a:ext uri="{FF2B5EF4-FFF2-40B4-BE49-F238E27FC236}">
                      <a16:creationId xmlns:a16="http://schemas.microsoft.com/office/drawing/2014/main" id="{11FB4693-9F6E-4443-AE4C-52358CB4037B}"/>
                    </a:ext>
                  </a:extLst>
                </p:cNvPr>
                <p:cNvSpPr/>
                <p:nvPr/>
              </p:nvSpPr>
              <p:spPr>
                <a:xfrm>
                  <a:off x="4598179" y="4238209"/>
                  <a:ext cx="4511040" cy="452846"/>
                </a:xfrm>
                <a:prstGeom prst="rect">
                  <a:avLst/>
                </a:prstGeom>
                <a:solidFill>
                  <a:srgbClr val="CF2429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EB7C20A1-0114-4B45-987E-225146464447}"/>
                  </a:ext>
                </a:extLst>
              </p:cNvPr>
              <p:cNvGrpSpPr/>
              <p:nvPr/>
            </p:nvGrpSpPr>
            <p:grpSpPr>
              <a:xfrm>
                <a:off x="4496298" y="168958"/>
                <a:ext cx="4675476" cy="2918968"/>
                <a:chOff x="4496298" y="168958"/>
                <a:chExt cx="4675476" cy="2918968"/>
              </a:xfrm>
            </p:grpSpPr>
            <p:pic>
              <p:nvPicPr>
                <p:cNvPr id="16" name="Immagine 15">
                  <a:extLst>
                    <a:ext uri="{FF2B5EF4-FFF2-40B4-BE49-F238E27FC236}">
                      <a16:creationId xmlns:a16="http://schemas.microsoft.com/office/drawing/2014/main" id="{37D382BF-B376-4676-86B5-60E906490007}"/>
                    </a:ext>
                  </a:extLst>
                </p:cNvPr>
                <p:cNvPicPr/>
                <p:nvPr/>
              </p:nvPicPr>
              <p:blipFill rotWithShape="1">
                <a:blip r:embed="rId7"/>
                <a:srcRect l="23812" t="21306" r="25762" b="16989"/>
                <a:stretch/>
              </p:blipFill>
              <p:spPr bwMode="auto">
                <a:xfrm>
                  <a:off x="5430547" y="168958"/>
                  <a:ext cx="3551990" cy="244479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9" name="Immagine 18">
                  <a:extLst>
                    <a:ext uri="{FF2B5EF4-FFF2-40B4-BE49-F238E27FC236}">
                      <a16:creationId xmlns:a16="http://schemas.microsoft.com/office/drawing/2014/main" id="{70E2BC9A-921C-4AB1-8631-CBE14969AA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96298" y="2573624"/>
                  <a:ext cx="4675476" cy="5143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cxnSp>
              <p:nvCxnSpPr>
                <p:cNvPr id="23" name="Connettore diritto 22">
                  <a:extLst>
                    <a:ext uri="{FF2B5EF4-FFF2-40B4-BE49-F238E27FC236}">
                      <a16:creationId xmlns:a16="http://schemas.microsoft.com/office/drawing/2014/main" id="{B60162B6-ACCE-4E80-9F85-5221ED372D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14730" y="2815516"/>
                  <a:ext cx="44779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ttore diritto 23">
                  <a:extLst>
                    <a:ext uri="{FF2B5EF4-FFF2-40B4-BE49-F238E27FC236}">
                      <a16:creationId xmlns:a16="http://schemas.microsoft.com/office/drawing/2014/main" id="{96B2D539-0097-4787-8ED8-96F13311F1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6184" y="2977215"/>
                  <a:ext cx="438489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31174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2125" y="266517"/>
            <a:ext cx="5880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 err="1">
                <a:solidFill>
                  <a:prstClr val="white"/>
                </a:solidFill>
                <a:latin typeface="Calibri Light" panose="020F0302020204030204" pitchFamily="34" charset="0"/>
              </a:rPr>
              <a:t>Supporting</a:t>
            </a:r>
            <a:r>
              <a:rPr lang="it-IT" sz="4400" dirty="0">
                <a:solidFill>
                  <a:prstClr val="white"/>
                </a:solidFill>
                <a:latin typeface="Calibri Light" panose="020F0302020204030204" pitchFamily="34" charset="0"/>
              </a:rPr>
              <a:t> Open Science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26C5E2C-420E-4885-92AD-198B50F855D2}"/>
              </a:ext>
            </a:extLst>
          </p:cNvPr>
          <p:cNvGrpSpPr/>
          <p:nvPr/>
        </p:nvGrpSpPr>
        <p:grpSpPr>
          <a:xfrm>
            <a:off x="6009735" y="197769"/>
            <a:ext cx="5075339" cy="2924931"/>
            <a:chOff x="2751589" y="2604768"/>
            <a:chExt cx="7256477" cy="418192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E028D6DB-7A57-4F4D-905D-FB732DD5E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82" t="12772" r="26606" b="5923"/>
            <a:stretch/>
          </p:blipFill>
          <p:spPr>
            <a:xfrm>
              <a:off x="2751589" y="2604768"/>
              <a:ext cx="4152551" cy="41819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3E15DA21-A97F-411A-B725-F604F4007773}"/>
                </a:ext>
              </a:extLst>
            </p:cNvPr>
            <p:cNvSpPr/>
            <p:nvPr/>
          </p:nvSpPr>
          <p:spPr>
            <a:xfrm>
              <a:off x="5436066" y="6453042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/>
                </a:rPr>
                <a:t>Report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Sept.2017</a:t>
              </a:r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007FFBC1-4B1D-48BF-AC1E-376A9FB65308}"/>
              </a:ext>
            </a:extLst>
          </p:cNvPr>
          <p:cNvGrpSpPr/>
          <p:nvPr/>
        </p:nvGrpSpPr>
        <p:grpSpPr>
          <a:xfrm>
            <a:off x="14393" y="4553431"/>
            <a:ext cx="5507907" cy="2256802"/>
            <a:chOff x="322125" y="1095340"/>
            <a:chExt cx="5507907" cy="2256802"/>
          </a:xfrm>
        </p:grpSpPr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26007E81-2704-43F3-A6CA-5EF73C935CBC}"/>
                </a:ext>
              </a:extLst>
            </p:cNvPr>
            <p:cNvGrpSpPr/>
            <p:nvPr/>
          </p:nvGrpSpPr>
          <p:grpSpPr>
            <a:xfrm>
              <a:off x="322125" y="1095340"/>
              <a:ext cx="5507907" cy="2256802"/>
              <a:chOff x="322125" y="1095340"/>
              <a:chExt cx="5507907" cy="2256802"/>
            </a:xfrm>
          </p:grpSpPr>
          <p:pic>
            <p:nvPicPr>
              <p:cNvPr id="21" name="Immagine 20">
                <a:extLst>
                  <a:ext uri="{FF2B5EF4-FFF2-40B4-BE49-F238E27FC236}">
                    <a16:creationId xmlns:a16="http://schemas.microsoft.com/office/drawing/2014/main" id="{53D1CF77-F6A7-439C-81A9-CA4FC9CC0A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2753" t="59337" r="60091" b="13751"/>
              <a:stretch/>
            </p:blipFill>
            <p:spPr>
              <a:xfrm>
                <a:off x="322125" y="1095340"/>
                <a:ext cx="3674470" cy="2048268"/>
              </a:xfrm>
              <a:prstGeom prst="rect">
                <a:avLst/>
              </a:prstGeom>
            </p:spPr>
          </p:pic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03C42731-CB21-4B45-AE10-7837B9E12C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2018" t="20846" r="42570" b="68389"/>
              <a:stretch/>
            </p:blipFill>
            <p:spPr>
              <a:xfrm>
                <a:off x="1677482" y="2798469"/>
                <a:ext cx="4152550" cy="553673"/>
              </a:xfrm>
              <a:prstGeom prst="rect">
                <a:avLst/>
              </a:prstGeom>
            </p:spPr>
          </p:pic>
        </p:grp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0C4BC0C1-6070-4FC3-9848-D1580837A390}"/>
                </a:ext>
              </a:extLst>
            </p:cNvPr>
            <p:cNvSpPr/>
            <p:nvPr/>
          </p:nvSpPr>
          <p:spPr>
            <a:xfrm>
              <a:off x="4446220" y="3040911"/>
              <a:ext cx="102886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 action="ppaction://hlinkfile"/>
                </a:rPr>
                <a:t>May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6" action="ppaction://hlinkfile"/>
                </a:rPr>
                <a:t> 29, 2018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4814" y="5895192"/>
            <a:ext cx="1829006" cy="438030"/>
          </a:xfrm>
          <a:prstGeom prst="rect">
            <a:avLst/>
          </a:prstGeom>
        </p:spPr>
      </p:pic>
      <p:pic>
        <p:nvPicPr>
          <p:cNvPr id="39" name="Immagine 38"/>
          <p:cNvPicPr/>
          <p:nvPr/>
        </p:nvPicPr>
        <p:blipFill rotWithShape="1">
          <a:blip r:embed="rId8"/>
          <a:srcRect l="74702" t="77505" r="13594" b="16294"/>
          <a:stretch/>
        </p:blipFill>
        <p:spPr bwMode="auto">
          <a:xfrm>
            <a:off x="7212127" y="5316081"/>
            <a:ext cx="716280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Immagine 39"/>
          <p:cNvPicPr/>
          <p:nvPr/>
        </p:nvPicPr>
        <p:blipFill rotWithShape="1">
          <a:blip r:embed="rId8"/>
          <a:srcRect l="74702" t="77505" r="13594" b="16294"/>
          <a:stretch/>
        </p:blipFill>
        <p:spPr bwMode="auto">
          <a:xfrm>
            <a:off x="7171037" y="5681832"/>
            <a:ext cx="716280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Immagine 40"/>
          <p:cNvPicPr/>
          <p:nvPr/>
        </p:nvPicPr>
        <p:blipFill rotWithShape="1">
          <a:blip r:embed="rId8"/>
          <a:srcRect l="74702" t="77505" r="13594" b="16294"/>
          <a:stretch/>
        </p:blipFill>
        <p:spPr bwMode="auto">
          <a:xfrm>
            <a:off x="7887316" y="5681832"/>
            <a:ext cx="826503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DED8E57-8609-4EE3-8373-847A47D8F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516" y="3838464"/>
            <a:ext cx="3535986" cy="3353091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D6C3A61E-ACEA-4DC8-9B6D-FE3782221052}"/>
              </a:ext>
            </a:extLst>
          </p:cNvPr>
          <p:cNvGrpSpPr/>
          <p:nvPr/>
        </p:nvGrpSpPr>
        <p:grpSpPr>
          <a:xfrm>
            <a:off x="3306466" y="900676"/>
            <a:ext cx="2845728" cy="2357307"/>
            <a:chOff x="6768056" y="4353886"/>
            <a:chExt cx="2845728" cy="2357307"/>
          </a:xfrm>
        </p:grpSpPr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C67093F0-9277-4C86-9B49-CDFE3A333B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8991" t="16442" r="30183" b="9185"/>
            <a:stretch/>
          </p:blipFill>
          <p:spPr>
            <a:xfrm>
              <a:off x="6768056" y="4353886"/>
              <a:ext cx="2300442" cy="2357307"/>
            </a:xfrm>
            <a:prstGeom prst="rect">
              <a:avLst/>
            </a:prstGeom>
          </p:spPr>
        </p:pic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id="{5ED23235-6268-4A31-A1DD-6A325102E4D4}"/>
                </a:ext>
              </a:extLst>
            </p:cNvPr>
            <p:cNvSpPr/>
            <p:nvPr/>
          </p:nvSpPr>
          <p:spPr>
            <a:xfrm>
              <a:off x="8175072" y="4353886"/>
              <a:ext cx="143871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1"/>
                </a:rPr>
                <a:t>Apr. 25, 2018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232A7293-D77F-4A5D-BD31-D1FA657E7F54}"/>
              </a:ext>
            </a:extLst>
          </p:cNvPr>
          <p:cNvGrpSpPr/>
          <p:nvPr/>
        </p:nvGrpSpPr>
        <p:grpSpPr>
          <a:xfrm>
            <a:off x="3650457" y="3913931"/>
            <a:ext cx="2340021" cy="2200276"/>
            <a:chOff x="6917191" y="5585188"/>
            <a:chExt cx="2340021" cy="2200276"/>
          </a:xfrm>
        </p:grpSpPr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DF07344C-5E7B-42F9-A38C-56BB62308BF9}"/>
                </a:ext>
              </a:extLst>
            </p:cNvPr>
            <p:cNvPicPr/>
            <p:nvPr/>
          </p:nvPicPr>
          <p:blipFill rotWithShape="1">
            <a:blip r:embed="rId12"/>
            <a:srcRect l="37663" t="11346" r="35100" b="43124"/>
            <a:stretch/>
          </p:blipFill>
          <p:spPr bwMode="auto">
            <a:xfrm>
              <a:off x="6917191" y="5585188"/>
              <a:ext cx="2340021" cy="22002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6" name="Rettangolo 45">
              <a:extLst>
                <a:ext uri="{FF2B5EF4-FFF2-40B4-BE49-F238E27FC236}">
                  <a16:creationId xmlns:a16="http://schemas.microsoft.com/office/drawing/2014/main" id="{83345518-04BF-4BC7-9481-1A38D7703B8A}"/>
                </a:ext>
              </a:extLst>
            </p:cNvPr>
            <p:cNvSpPr/>
            <p:nvPr/>
          </p:nvSpPr>
          <p:spPr>
            <a:xfrm>
              <a:off x="8503919" y="7508465"/>
              <a:ext cx="6923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200" dirty="0">
                  <a:hlinkClick r:id="rId13"/>
                </a:rPr>
                <a:t>2017</a:t>
              </a:r>
              <a:r>
                <a:rPr lang="it-IT" sz="1200" dirty="0"/>
                <a:t> 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C0160053-2B07-4CD5-A567-ED7776FA66AA}"/>
              </a:ext>
            </a:extLst>
          </p:cNvPr>
          <p:cNvGrpSpPr/>
          <p:nvPr/>
        </p:nvGrpSpPr>
        <p:grpSpPr>
          <a:xfrm>
            <a:off x="191748" y="1146897"/>
            <a:ext cx="8599092" cy="3132000"/>
            <a:chOff x="44718" y="1009460"/>
            <a:chExt cx="8599092" cy="3132000"/>
          </a:xfrm>
        </p:grpSpPr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51B14AD8-9635-4C95-BF8B-7D2DFD236269}"/>
                </a:ext>
              </a:extLst>
            </p:cNvPr>
            <p:cNvGrpSpPr/>
            <p:nvPr/>
          </p:nvGrpSpPr>
          <p:grpSpPr>
            <a:xfrm>
              <a:off x="474794" y="1009460"/>
              <a:ext cx="2051996" cy="3132000"/>
              <a:chOff x="671513" y="391178"/>
              <a:chExt cx="2051996" cy="3132000"/>
            </a:xfrm>
          </p:grpSpPr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3045FB4A-0190-453E-A794-7DD2D21BA6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1513" y="391178"/>
                <a:ext cx="2051996" cy="3132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7" name="Rettangolo 36">
                <a:extLst>
                  <a:ext uri="{FF2B5EF4-FFF2-40B4-BE49-F238E27FC236}">
                    <a16:creationId xmlns:a16="http://schemas.microsoft.com/office/drawing/2014/main" id="{B6FE6B2D-30DE-49D5-9280-6F018E756A0C}"/>
                  </a:ext>
                </a:extLst>
              </p:cNvPr>
              <p:cNvSpPr/>
              <p:nvPr/>
            </p:nvSpPr>
            <p:spPr>
              <a:xfrm>
                <a:off x="671513" y="425326"/>
                <a:ext cx="15430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15"/>
                  </a:rPr>
                  <a:t>Feb.4, 2019</a:t>
                </a:r>
                <a:r>
                  <a:rPr kumimoji="0" lang="it-IT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BDCD1697-776D-45B5-97F8-260329E739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b="73958"/>
            <a:stretch/>
          </p:blipFill>
          <p:spPr>
            <a:xfrm>
              <a:off x="44718" y="3204485"/>
              <a:ext cx="8599092" cy="6000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21730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640D6DFC-2C20-43EE-84C1-CBB0626D8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880" y="46528"/>
            <a:ext cx="7886700" cy="1325559"/>
          </a:xfrm>
        </p:spPr>
        <p:txBody>
          <a:bodyPr/>
          <a:lstStyle/>
          <a:p>
            <a:r>
              <a:rPr lang="it-IT" dirty="0" err="1" smtClean="0">
                <a:solidFill>
                  <a:schemeClr val="bg1"/>
                </a:solidFill>
              </a:rPr>
              <a:t>Supporting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Open </a:t>
            </a:r>
            <a:r>
              <a:rPr lang="it-IT" dirty="0">
                <a:solidFill>
                  <a:schemeClr val="bg1"/>
                </a:solidFill>
              </a:rPr>
              <a:t>science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814" y="5895192"/>
            <a:ext cx="1829006" cy="438030"/>
          </a:xfrm>
          <a:prstGeom prst="rect">
            <a:avLst/>
          </a:prstGeom>
        </p:spPr>
      </p:pic>
      <p:pic>
        <p:nvPicPr>
          <p:cNvPr id="39" name="Immagine 38"/>
          <p:cNvPicPr/>
          <p:nvPr/>
        </p:nvPicPr>
        <p:blipFill rotWithShape="1">
          <a:blip r:embed="rId4"/>
          <a:srcRect l="74702" t="77505" r="13594" b="16294"/>
          <a:stretch/>
        </p:blipFill>
        <p:spPr bwMode="auto">
          <a:xfrm>
            <a:off x="7212127" y="5316081"/>
            <a:ext cx="716280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Immagine 39"/>
          <p:cNvPicPr/>
          <p:nvPr/>
        </p:nvPicPr>
        <p:blipFill rotWithShape="1">
          <a:blip r:embed="rId4"/>
          <a:srcRect l="74702" t="77505" r="13594" b="16294"/>
          <a:stretch/>
        </p:blipFill>
        <p:spPr bwMode="auto">
          <a:xfrm>
            <a:off x="7171037" y="5681832"/>
            <a:ext cx="716280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Immagine 40"/>
          <p:cNvPicPr/>
          <p:nvPr/>
        </p:nvPicPr>
        <p:blipFill rotWithShape="1">
          <a:blip r:embed="rId4"/>
          <a:srcRect l="74702" t="77505" r="13594" b="16294"/>
          <a:stretch/>
        </p:blipFill>
        <p:spPr bwMode="auto">
          <a:xfrm>
            <a:off x="7887316" y="5681832"/>
            <a:ext cx="826503" cy="213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EA9EF55B-78C9-4632-8EFF-885A7368A941}"/>
              </a:ext>
            </a:extLst>
          </p:cNvPr>
          <p:cNvGrpSpPr/>
          <p:nvPr/>
        </p:nvGrpSpPr>
        <p:grpSpPr>
          <a:xfrm>
            <a:off x="430180" y="1346723"/>
            <a:ext cx="5029292" cy="4867235"/>
            <a:chOff x="430180" y="1346723"/>
            <a:chExt cx="5029292" cy="4867235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07BABB79-527F-4EF7-A8ED-F18F53EE30A4}"/>
                </a:ext>
              </a:extLst>
            </p:cNvPr>
            <p:cNvGrpSpPr/>
            <p:nvPr/>
          </p:nvGrpSpPr>
          <p:grpSpPr>
            <a:xfrm>
              <a:off x="430180" y="1346723"/>
              <a:ext cx="5029292" cy="4867235"/>
              <a:chOff x="799951" y="1346450"/>
              <a:chExt cx="5029292" cy="4867235"/>
            </a:xfrm>
          </p:grpSpPr>
          <p:grpSp>
            <p:nvGrpSpPr>
              <p:cNvPr id="2" name="Gruppo 1">
                <a:extLst>
                  <a:ext uri="{FF2B5EF4-FFF2-40B4-BE49-F238E27FC236}">
                    <a16:creationId xmlns:a16="http://schemas.microsoft.com/office/drawing/2014/main" id="{486AE282-014E-4B3B-8BD1-617BF29FF326}"/>
                  </a:ext>
                </a:extLst>
              </p:cNvPr>
              <p:cNvGrpSpPr/>
              <p:nvPr/>
            </p:nvGrpSpPr>
            <p:grpSpPr>
              <a:xfrm>
                <a:off x="2125989" y="3894068"/>
                <a:ext cx="2815782" cy="2319617"/>
                <a:chOff x="1529318" y="581590"/>
                <a:chExt cx="2815782" cy="2319617"/>
              </a:xfrm>
            </p:grpSpPr>
            <p:pic>
              <p:nvPicPr>
                <p:cNvPr id="38" name="Immagine 37">
                  <a:extLst>
                    <a:ext uri="{FF2B5EF4-FFF2-40B4-BE49-F238E27FC236}">
                      <a16:creationId xmlns:a16="http://schemas.microsoft.com/office/drawing/2014/main" id="{2B698CA2-E0D4-4185-9F69-0EAD9CEE8D23}"/>
                    </a:ext>
                  </a:extLst>
                </p:cNvPr>
                <p:cNvPicPr/>
                <p:nvPr/>
              </p:nvPicPr>
              <p:blipFill rotWithShape="1">
                <a:blip r:embed="rId5"/>
                <a:srcRect l="35796" t="14665" r="34790" b="30825"/>
                <a:stretch/>
              </p:blipFill>
              <p:spPr bwMode="auto">
                <a:xfrm>
                  <a:off x="1529318" y="581590"/>
                  <a:ext cx="2225419" cy="231961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11" name="Rettangolo 10">
                  <a:extLst>
                    <a:ext uri="{FF2B5EF4-FFF2-40B4-BE49-F238E27FC236}">
                      <a16:creationId xmlns:a16="http://schemas.microsoft.com/office/drawing/2014/main" id="{CCC89C9D-FB6D-459B-8B43-73DAD19C37AF}"/>
                    </a:ext>
                  </a:extLst>
                </p:cNvPr>
                <p:cNvSpPr/>
                <p:nvPr/>
              </p:nvSpPr>
              <p:spPr>
                <a:xfrm>
                  <a:off x="3019231" y="617412"/>
                  <a:ext cx="1325869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6"/>
                    </a:rPr>
                    <a:t>June</a:t>
                  </a: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6"/>
                    </a:rPr>
                    <a:t> 2020</a:t>
                  </a: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D990D31C-2F8C-4835-B0D7-038B62FCA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9951" y="1346450"/>
                <a:ext cx="5029292" cy="273652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0D14E54B-CD6D-4CBC-B0C2-2EEE56D0CAF1}"/>
                </a:ext>
              </a:extLst>
            </p:cNvPr>
            <p:cNvCxnSpPr/>
            <p:nvPr/>
          </p:nvCxnSpPr>
          <p:spPr>
            <a:xfrm>
              <a:off x="777293" y="1854710"/>
              <a:ext cx="4142786" cy="0"/>
            </a:xfrm>
            <a:prstGeom prst="line">
              <a:avLst/>
            </a:prstGeom>
            <a:ln>
              <a:solidFill>
                <a:srgbClr val="000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D6251C81-95C3-4FB6-A65B-381047BA2FAE}"/>
                </a:ext>
              </a:extLst>
            </p:cNvPr>
            <p:cNvCxnSpPr/>
            <p:nvPr/>
          </p:nvCxnSpPr>
          <p:spPr>
            <a:xfrm>
              <a:off x="785838" y="2793323"/>
              <a:ext cx="4142786" cy="0"/>
            </a:xfrm>
            <a:prstGeom prst="line">
              <a:avLst/>
            </a:prstGeom>
            <a:ln>
              <a:solidFill>
                <a:srgbClr val="000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diritto 42">
              <a:extLst>
                <a:ext uri="{FF2B5EF4-FFF2-40B4-BE49-F238E27FC236}">
                  <a16:creationId xmlns:a16="http://schemas.microsoft.com/office/drawing/2014/main" id="{6532E225-D3C3-4B7E-87BB-2A2D8B7AA2E3}"/>
                </a:ext>
              </a:extLst>
            </p:cNvPr>
            <p:cNvCxnSpPr/>
            <p:nvPr/>
          </p:nvCxnSpPr>
          <p:spPr>
            <a:xfrm>
              <a:off x="760201" y="3015513"/>
              <a:ext cx="4142786" cy="0"/>
            </a:xfrm>
            <a:prstGeom prst="line">
              <a:avLst/>
            </a:prstGeom>
            <a:ln>
              <a:solidFill>
                <a:srgbClr val="000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diritto 43">
              <a:extLst>
                <a:ext uri="{FF2B5EF4-FFF2-40B4-BE49-F238E27FC236}">
                  <a16:creationId xmlns:a16="http://schemas.microsoft.com/office/drawing/2014/main" id="{FD5DB8A0-37B2-4044-B2DA-2E87BB364968}"/>
                </a:ext>
              </a:extLst>
            </p:cNvPr>
            <p:cNvCxnSpPr/>
            <p:nvPr/>
          </p:nvCxnSpPr>
          <p:spPr>
            <a:xfrm>
              <a:off x="768742" y="3246251"/>
              <a:ext cx="4142786" cy="0"/>
            </a:xfrm>
            <a:prstGeom prst="line">
              <a:avLst/>
            </a:prstGeom>
            <a:ln>
              <a:solidFill>
                <a:srgbClr val="000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diritto 44">
              <a:extLst>
                <a:ext uri="{FF2B5EF4-FFF2-40B4-BE49-F238E27FC236}">
                  <a16:creationId xmlns:a16="http://schemas.microsoft.com/office/drawing/2014/main" id="{0286AC76-74E6-49DB-9FB1-4A91EE662CB7}"/>
                </a:ext>
              </a:extLst>
            </p:cNvPr>
            <p:cNvCxnSpPr>
              <a:cxnSpLocks/>
            </p:cNvCxnSpPr>
            <p:nvPr/>
          </p:nvCxnSpPr>
          <p:spPr>
            <a:xfrm>
              <a:off x="741685" y="3494077"/>
              <a:ext cx="845533" cy="0"/>
            </a:xfrm>
            <a:prstGeom prst="line">
              <a:avLst/>
            </a:prstGeom>
            <a:ln>
              <a:solidFill>
                <a:srgbClr val="000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4D7D74A5-E2B1-4735-B8FC-3EBF33F035D0}"/>
              </a:ext>
            </a:extLst>
          </p:cNvPr>
          <p:cNvGrpSpPr/>
          <p:nvPr/>
        </p:nvGrpSpPr>
        <p:grpSpPr>
          <a:xfrm>
            <a:off x="5616692" y="2100276"/>
            <a:ext cx="3190869" cy="3936772"/>
            <a:chOff x="5575601" y="1107522"/>
            <a:chExt cx="3190869" cy="3936772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8CA043FC-3124-441A-BA20-9D3B3BC22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75603" y="1107522"/>
              <a:ext cx="3190867" cy="13255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E72929B1-6B6B-43C4-BAE3-704F25750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75602" y="2564661"/>
              <a:ext cx="3190867" cy="3749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0" name="Immagine 49">
              <a:extLst>
                <a:ext uri="{FF2B5EF4-FFF2-40B4-BE49-F238E27FC236}">
                  <a16:creationId xmlns:a16="http://schemas.microsoft.com/office/drawing/2014/main" id="{6E8217DA-0BB9-4AFF-A64D-F95AA871F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4726"/>
            <a:stretch/>
          </p:blipFill>
          <p:spPr>
            <a:xfrm>
              <a:off x="5575601" y="3073471"/>
              <a:ext cx="3138217" cy="7026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3" name="Immagine 52">
              <a:extLst>
                <a:ext uri="{FF2B5EF4-FFF2-40B4-BE49-F238E27FC236}">
                  <a16:creationId xmlns:a16="http://schemas.microsoft.com/office/drawing/2014/main" id="{4825F99A-98E6-4D4A-8CC7-40202EF9C3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2673" b="71920"/>
            <a:stretch/>
          </p:blipFill>
          <p:spPr>
            <a:xfrm>
              <a:off x="5611043" y="3914857"/>
              <a:ext cx="3102775" cy="5200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5" name="Immagine 54">
              <a:extLst>
                <a:ext uri="{FF2B5EF4-FFF2-40B4-BE49-F238E27FC236}">
                  <a16:creationId xmlns:a16="http://schemas.microsoft.com/office/drawing/2014/main" id="{2D053FF7-1E42-4628-99A1-8F2413DDA7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76525"/>
            <a:stretch/>
          </p:blipFill>
          <p:spPr>
            <a:xfrm>
              <a:off x="5611043" y="4621181"/>
              <a:ext cx="3102775" cy="4231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3724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376AC4-DE3A-43EC-BDC4-10F15216F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01" y="65312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</a:t>
            </a:r>
            <a:r>
              <a:rPr lang="it-IT" dirty="0" err="1">
                <a:solidFill>
                  <a:schemeClr val="bg1"/>
                </a:solidFill>
              </a:rPr>
              <a:t>OpenAIRE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7C06052-95E8-4308-B089-21A77C440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82" y="1353454"/>
            <a:ext cx="7389528" cy="4151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7F76248-A9DA-4517-BFAD-6B454C01CD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3" b="11086"/>
          <a:stretch/>
        </p:blipFill>
        <p:spPr>
          <a:xfrm>
            <a:off x="1957430" y="3365863"/>
            <a:ext cx="7186570" cy="349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7214200-1409-4B2B-BDC4-9E8D382CD4E4}"/>
              </a:ext>
            </a:extLst>
          </p:cNvPr>
          <p:cNvPicPr/>
          <p:nvPr/>
        </p:nvPicPr>
        <p:blipFill rotWithShape="1">
          <a:blip r:embed="rId5"/>
          <a:srcRect l="27547" t="22413" r="8331" b="14499"/>
          <a:stretch/>
        </p:blipFill>
        <p:spPr bwMode="auto">
          <a:xfrm>
            <a:off x="5533698" y="878018"/>
            <a:ext cx="3499420" cy="1936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614F7CB-8B49-4556-8DBC-6B8D7F0710AB}"/>
              </a:ext>
            </a:extLst>
          </p:cNvPr>
          <p:cNvPicPr/>
          <p:nvPr/>
        </p:nvPicPr>
        <p:blipFill rotWithShape="1">
          <a:blip r:embed="rId6"/>
          <a:srcRect l="27236" t="19922" r="2884" b="13393"/>
          <a:stretch/>
        </p:blipFill>
        <p:spPr bwMode="auto">
          <a:xfrm>
            <a:off x="47875" y="916669"/>
            <a:ext cx="4715506" cy="2531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339C09A7-F135-4BD8-BA9F-18F0580B7FD9}"/>
              </a:ext>
            </a:extLst>
          </p:cNvPr>
          <p:cNvSpPr/>
          <p:nvPr/>
        </p:nvSpPr>
        <p:spPr>
          <a:xfrm>
            <a:off x="200297" y="6191794"/>
            <a:ext cx="1375954" cy="409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Slides</a:t>
            </a:r>
            <a:br>
              <a:rPr lang="it-IT" sz="1200" dirty="0">
                <a:solidFill>
                  <a:schemeClr val="tx1"/>
                </a:solidFill>
              </a:rPr>
            </a:br>
            <a:r>
              <a:rPr lang="it-IT" sz="1200" dirty="0">
                <a:solidFill>
                  <a:schemeClr val="tx1"/>
                </a:solidFill>
              </a:rPr>
              <a:t>Emma Lazzeri</a:t>
            </a:r>
          </a:p>
        </p:txBody>
      </p:sp>
    </p:spTree>
    <p:extLst>
      <p:ext uri="{BB962C8B-B14F-4D97-AF65-F5344CB8AC3E}">
        <p14:creationId xmlns:p14="http://schemas.microsoft.com/office/powerpoint/2010/main" val="179479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[EOSC – </a:t>
            </a:r>
            <a:r>
              <a:rPr lang="it-IT" dirty="0" err="1">
                <a:solidFill>
                  <a:schemeClr val="bg1"/>
                </a:solidFill>
              </a:rPr>
              <a:t>what</a:t>
            </a:r>
            <a:r>
              <a:rPr lang="it-IT" dirty="0">
                <a:solidFill>
                  <a:schemeClr val="bg1"/>
                </a:solidFill>
              </a:rPr>
              <a:t>?]</a:t>
            </a:r>
          </a:p>
        </p:txBody>
      </p:sp>
      <p:grpSp>
        <p:nvGrpSpPr>
          <p:cNvPr id="38" name="Gruppo 37"/>
          <p:cNvGrpSpPr/>
          <p:nvPr/>
        </p:nvGrpSpPr>
        <p:grpSpPr>
          <a:xfrm>
            <a:off x="425492" y="652039"/>
            <a:ext cx="8293015" cy="5973949"/>
            <a:chOff x="425492" y="652039"/>
            <a:chExt cx="8293015" cy="5973949"/>
          </a:xfrm>
        </p:grpSpPr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34E89BB7-835A-4FBF-ABB6-60C4141FDFC8}"/>
                </a:ext>
              </a:extLst>
            </p:cNvPr>
            <p:cNvGrpSpPr/>
            <p:nvPr/>
          </p:nvGrpSpPr>
          <p:grpSpPr>
            <a:xfrm>
              <a:off x="425492" y="652039"/>
              <a:ext cx="8293015" cy="5973949"/>
              <a:chOff x="524147" y="518922"/>
              <a:chExt cx="8293015" cy="5973949"/>
            </a:xfrm>
          </p:grpSpPr>
          <p:grpSp>
            <p:nvGrpSpPr>
              <p:cNvPr id="23" name="Gruppo 22">
                <a:extLst>
                  <a:ext uri="{FF2B5EF4-FFF2-40B4-BE49-F238E27FC236}">
                    <a16:creationId xmlns:a16="http://schemas.microsoft.com/office/drawing/2014/main" id="{D2618E5B-06F8-498B-9117-C2151E66D674}"/>
                  </a:ext>
                </a:extLst>
              </p:cNvPr>
              <p:cNvGrpSpPr/>
              <p:nvPr/>
            </p:nvGrpSpPr>
            <p:grpSpPr>
              <a:xfrm>
                <a:off x="524147" y="518922"/>
                <a:ext cx="8293015" cy="5973949"/>
                <a:chOff x="524147" y="518922"/>
                <a:chExt cx="8293015" cy="5973949"/>
              </a:xfrm>
            </p:grpSpPr>
            <p:grpSp>
              <p:nvGrpSpPr>
                <p:cNvPr id="7" name="Gruppo 6">
                  <a:extLst>
                    <a:ext uri="{FF2B5EF4-FFF2-40B4-BE49-F238E27FC236}">
                      <a16:creationId xmlns:a16="http://schemas.microsoft.com/office/drawing/2014/main" id="{A4A6ACCC-C736-4FC0-9FA4-61B9C2D8F1E7}"/>
                    </a:ext>
                  </a:extLst>
                </p:cNvPr>
                <p:cNvGrpSpPr/>
                <p:nvPr/>
              </p:nvGrpSpPr>
              <p:grpSpPr>
                <a:xfrm>
                  <a:off x="524147" y="518922"/>
                  <a:ext cx="8293015" cy="5973949"/>
                  <a:chOff x="668105" y="868458"/>
                  <a:chExt cx="7807790" cy="5624413"/>
                </a:xfrm>
              </p:grpSpPr>
              <p:grpSp>
                <p:nvGrpSpPr>
                  <p:cNvPr id="3" name="Gruppo 2">
                    <a:extLst>
                      <a:ext uri="{FF2B5EF4-FFF2-40B4-BE49-F238E27FC236}">
                        <a16:creationId xmlns:a16="http://schemas.microsoft.com/office/drawing/2014/main" id="{3AF6046F-F23B-4A99-AA42-A6D721A0FE4F}"/>
                      </a:ext>
                    </a:extLst>
                  </p:cNvPr>
                  <p:cNvGrpSpPr/>
                  <p:nvPr/>
                </p:nvGrpSpPr>
                <p:grpSpPr>
                  <a:xfrm>
                    <a:off x="6860956" y="868458"/>
                    <a:ext cx="1614939" cy="2560542"/>
                    <a:chOff x="6900411" y="410417"/>
                    <a:chExt cx="1614939" cy="2560542"/>
                  </a:xfrm>
                </p:grpSpPr>
                <p:pic>
                  <p:nvPicPr>
                    <p:cNvPr id="5" name="Immagine 4">
                      <a:extLst>
                        <a:ext uri="{FF2B5EF4-FFF2-40B4-BE49-F238E27FC236}">
                          <a16:creationId xmlns:a16="http://schemas.microsoft.com/office/drawing/2014/main" id="{6B89B7FA-C1FA-4595-800E-46DC42BD5BF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6900411" y="410417"/>
                      <a:ext cx="1438781" cy="2560542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sp>
                  <p:nvSpPr>
                    <p:cNvPr id="6" name="Rettangolo 5">
                      <a:extLst>
                        <a:ext uri="{FF2B5EF4-FFF2-40B4-BE49-F238E27FC236}">
                          <a16:creationId xmlns:a16="http://schemas.microsoft.com/office/drawing/2014/main" id="{F0ABE872-735C-4957-A3A6-C2619880EE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5195" y="410417"/>
                      <a:ext cx="730155" cy="24622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hlinkClick r:id="rId4"/>
                        </a:rPr>
                        <a:t>2016</a:t>
                      </a: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</a:p>
                  </p:txBody>
                </p:sp>
              </p:grpSp>
              <p:pic>
                <p:nvPicPr>
                  <p:cNvPr id="4" name="Immagine 3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68105" y="2170701"/>
                    <a:ext cx="7807790" cy="4322170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</p:grpSp>
            <p:cxnSp>
              <p:nvCxnSpPr>
                <p:cNvPr id="9" name="Connettore diritto 8">
                  <a:extLst>
                    <a:ext uri="{FF2B5EF4-FFF2-40B4-BE49-F238E27FC236}">
                      <a16:creationId xmlns:a16="http://schemas.microsoft.com/office/drawing/2014/main" id="{083DFF90-A466-42AA-B080-EBCC4FB3F443}"/>
                    </a:ext>
                  </a:extLst>
                </p:cNvPr>
                <p:cNvCxnSpPr/>
                <p:nvPr/>
              </p:nvCxnSpPr>
              <p:spPr>
                <a:xfrm>
                  <a:off x="722811" y="2995749"/>
                  <a:ext cx="7559040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ttore diritto 9">
                  <a:extLst>
                    <a:ext uri="{FF2B5EF4-FFF2-40B4-BE49-F238E27FC236}">
                      <a16:creationId xmlns:a16="http://schemas.microsoft.com/office/drawing/2014/main" id="{7921A811-682E-4E56-A387-BD88C2DFBF46}"/>
                    </a:ext>
                  </a:extLst>
                </p:cNvPr>
                <p:cNvCxnSpPr/>
                <p:nvPr/>
              </p:nvCxnSpPr>
              <p:spPr>
                <a:xfrm>
                  <a:off x="705393" y="3199402"/>
                  <a:ext cx="7559040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ttore diritto 10">
                  <a:extLst>
                    <a:ext uri="{FF2B5EF4-FFF2-40B4-BE49-F238E27FC236}">
                      <a16:creationId xmlns:a16="http://schemas.microsoft.com/office/drawing/2014/main" id="{4A45B3EB-E4D0-4D28-8395-8F9E42C98F62}"/>
                    </a:ext>
                  </a:extLst>
                </p:cNvPr>
                <p:cNvCxnSpPr/>
                <p:nvPr/>
              </p:nvCxnSpPr>
              <p:spPr>
                <a:xfrm>
                  <a:off x="705393" y="3394166"/>
                  <a:ext cx="7559040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ttore diritto 11">
                  <a:extLst>
                    <a:ext uri="{FF2B5EF4-FFF2-40B4-BE49-F238E27FC236}">
                      <a16:creationId xmlns:a16="http://schemas.microsoft.com/office/drawing/2014/main" id="{4FDDF5D7-B8AD-4995-8D97-13662142D6FF}"/>
                    </a:ext>
                  </a:extLst>
                </p:cNvPr>
                <p:cNvCxnSpPr/>
                <p:nvPr/>
              </p:nvCxnSpPr>
              <p:spPr>
                <a:xfrm>
                  <a:off x="705393" y="3587882"/>
                  <a:ext cx="7559040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ttore diritto 12">
                  <a:extLst>
                    <a:ext uri="{FF2B5EF4-FFF2-40B4-BE49-F238E27FC236}">
                      <a16:creationId xmlns:a16="http://schemas.microsoft.com/office/drawing/2014/main" id="{592F44FD-6B82-4F81-A0F4-FA30196DC4EA}"/>
                    </a:ext>
                  </a:extLst>
                </p:cNvPr>
                <p:cNvCxnSpPr/>
                <p:nvPr/>
              </p:nvCxnSpPr>
              <p:spPr>
                <a:xfrm>
                  <a:off x="705393" y="3770811"/>
                  <a:ext cx="7559040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ttore diritto 13">
                  <a:extLst>
                    <a:ext uri="{FF2B5EF4-FFF2-40B4-BE49-F238E27FC236}">
                      <a16:creationId xmlns:a16="http://schemas.microsoft.com/office/drawing/2014/main" id="{99FCB70D-7AA9-4111-97C0-7F3BDB2A73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2811" y="5090160"/>
                  <a:ext cx="1358538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ttore diritto 14">
                  <a:extLst>
                    <a:ext uri="{FF2B5EF4-FFF2-40B4-BE49-F238E27FC236}">
                      <a16:creationId xmlns:a16="http://schemas.microsoft.com/office/drawing/2014/main" id="{0E70EF02-3E80-4E39-B212-49701DDD81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1760" y="4911635"/>
                  <a:ext cx="7717636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ttore diritto 19">
                  <a:extLst>
                    <a:ext uri="{FF2B5EF4-FFF2-40B4-BE49-F238E27FC236}">
                      <a16:creationId xmlns:a16="http://schemas.microsoft.com/office/drawing/2014/main" id="{1CAEA2C6-7008-4C6C-B64D-C3025D3104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352" y="3940629"/>
                  <a:ext cx="6757854" cy="0"/>
                </a:xfrm>
                <a:prstGeom prst="line">
                  <a:avLst/>
                </a:prstGeom>
                <a:ln>
                  <a:solidFill>
                    <a:srgbClr val="FBB5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Rettangolo 23">
                <a:extLst>
                  <a:ext uri="{FF2B5EF4-FFF2-40B4-BE49-F238E27FC236}">
                    <a16:creationId xmlns:a16="http://schemas.microsoft.com/office/drawing/2014/main" id="{18378A78-86D9-462F-B761-33E650745404}"/>
                  </a:ext>
                </a:extLst>
              </p:cNvPr>
              <p:cNvSpPr/>
              <p:nvPr/>
            </p:nvSpPr>
            <p:spPr>
              <a:xfrm>
                <a:off x="628650" y="6217920"/>
                <a:ext cx="5441224" cy="209006"/>
              </a:xfrm>
              <a:prstGeom prst="rect">
                <a:avLst/>
              </a:prstGeom>
              <a:solidFill>
                <a:srgbClr val="FBB56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Rettangolo 24">
                <a:extLst>
                  <a:ext uri="{FF2B5EF4-FFF2-40B4-BE49-F238E27FC236}">
                    <a16:creationId xmlns:a16="http://schemas.microsoft.com/office/drawing/2014/main" id="{096188E4-A599-473B-9A84-7F9A36A0A5F2}"/>
                  </a:ext>
                </a:extLst>
              </p:cNvPr>
              <p:cNvSpPr/>
              <p:nvPr/>
            </p:nvSpPr>
            <p:spPr>
              <a:xfrm>
                <a:off x="705392" y="5249091"/>
                <a:ext cx="7809957" cy="616132"/>
              </a:xfrm>
              <a:prstGeom prst="rect">
                <a:avLst/>
              </a:prstGeom>
              <a:solidFill>
                <a:srgbClr val="FBB56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Rettangolo 25">
                <a:extLst>
                  <a:ext uri="{FF2B5EF4-FFF2-40B4-BE49-F238E27FC236}">
                    <a16:creationId xmlns:a16="http://schemas.microsoft.com/office/drawing/2014/main" id="{D65B40C7-4865-4AB6-89DC-581617B704AA}"/>
                  </a:ext>
                </a:extLst>
              </p:cNvPr>
              <p:cNvSpPr/>
              <p:nvPr/>
            </p:nvSpPr>
            <p:spPr>
              <a:xfrm>
                <a:off x="705392" y="5864044"/>
                <a:ext cx="3561808" cy="209006"/>
              </a:xfrm>
              <a:prstGeom prst="rect">
                <a:avLst/>
              </a:prstGeom>
              <a:solidFill>
                <a:srgbClr val="FBB56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8" name="Connettore diritto 17"/>
            <p:cNvCxnSpPr/>
            <p:nvPr/>
          </p:nvCxnSpPr>
          <p:spPr>
            <a:xfrm>
              <a:off x="1303425" y="3128866"/>
              <a:ext cx="355517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diritto 28"/>
            <p:cNvCxnSpPr/>
            <p:nvPr/>
          </p:nvCxnSpPr>
          <p:spPr>
            <a:xfrm>
              <a:off x="5377218" y="3128866"/>
              <a:ext cx="280597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diritto 29"/>
            <p:cNvCxnSpPr/>
            <p:nvPr/>
          </p:nvCxnSpPr>
          <p:spPr>
            <a:xfrm>
              <a:off x="606737" y="3324675"/>
              <a:ext cx="46749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diritto 31"/>
            <p:cNvCxnSpPr/>
            <p:nvPr/>
          </p:nvCxnSpPr>
          <p:spPr>
            <a:xfrm>
              <a:off x="3074457" y="3909731"/>
              <a:ext cx="52127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diritto 34"/>
            <p:cNvCxnSpPr/>
            <p:nvPr/>
          </p:nvCxnSpPr>
          <p:spPr>
            <a:xfrm>
              <a:off x="593353" y="4093197"/>
              <a:ext cx="683219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ttangolo 15"/>
          <p:cNvSpPr/>
          <p:nvPr/>
        </p:nvSpPr>
        <p:spPr>
          <a:xfrm>
            <a:off x="76518" y="1394840"/>
            <a:ext cx="6739582" cy="7506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SUPPORTING ENVRONMENT FOR OPEN SCIENCE AND NOT AN «OPEN CLOUD» FOR SCIENCE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4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ABCE50-1A94-49DD-86C2-EA686DAC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01" y="0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EOSC </a:t>
            </a:r>
            <a:r>
              <a:rPr lang="it-IT" dirty="0" err="1">
                <a:solidFill>
                  <a:schemeClr val="bg1"/>
                </a:solidFill>
              </a:rPr>
              <a:t>Declaration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CCA95C8-1B82-4F29-95A9-D582CA2D0A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22" t="9105" r="7592" b="12634"/>
          <a:stretch/>
        </p:blipFill>
        <p:spPr>
          <a:xfrm>
            <a:off x="110067" y="2714096"/>
            <a:ext cx="7332133" cy="402537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1136668-B38A-4B86-9B5E-8591B11B6FE0}"/>
              </a:ext>
            </a:extLst>
          </p:cNvPr>
          <p:cNvSpPr/>
          <p:nvPr/>
        </p:nvSpPr>
        <p:spPr>
          <a:xfrm>
            <a:off x="4987255" y="38216"/>
            <a:ext cx="3598876" cy="1545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CULTURAL CHANGE:</a:t>
            </a:r>
            <a:r>
              <a:rPr kumimoji="0" lang="it-IT" sz="1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COMMON CULTUR OF DATA STEWARDSHIP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DISCIPLINE COUNTRY OR INSTITUTION</a:t>
            </a:r>
            <a:r>
              <a:rPr kumimoji="0" lang="it-IT" sz="1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MUST BE LEFT BEHIND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FCAC3565-0FB7-441E-8916-959AE1C21A94}"/>
              </a:ext>
            </a:extLst>
          </p:cNvPr>
          <p:cNvGrpSpPr/>
          <p:nvPr/>
        </p:nvGrpSpPr>
        <p:grpSpPr>
          <a:xfrm>
            <a:off x="4572000" y="4446811"/>
            <a:ext cx="2801923" cy="437369"/>
            <a:chOff x="4572000" y="4446811"/>
            <a:chExt cx="2801923" cy="437369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1C303066-C747-4D16-9954-E299BDC84171}"/>
                </a:ext>
              </a:extLst>
            </p:cNvPr>
            <p:cNvSpPr/>
            <p:nvPr/>
          </p:nvSpPr>
          <p:spPr>
            <a:xfrm>
              <a:off x="6199464" y="4446811"/>
              <a:ext cx="1174459" cy="251024"/>
            </a:xfrm>
            <a:prstGeom prst="rect">
              <a:avLst/>
            </a:prstGeom>
            <a:solidFill>
              <a:srgbClr val="00206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90B7E33B-763C-4AD7-8990-62421B91A8E8}"/>
                </a:ext>
              </a:extLst>
            </p:cNvPr>
            <p:cNvSpPr/>
            <p:nvPr/>
          </p:nvSpPr>
          <p:spPr>
            <a:xfrm>
              <a:off x="4572000" y="4697835"/>
              <a:ext cx="2399251" cy="186345"/>
            </a:xfrm>
            <a:prstGeom prst="rect">
              <a:avLst/>
            </a:prstGeom>
            <a:solidFill>
              <a:srgbClr val="00206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8CD8272-0B9D-4656-B58C-BE49DB927D07}"/>
              </a:ext>
            </a:extLst>
          </p:cNvPr>
          <p:cNvGrpSpPr/>
          <p:nvPr/>
        </p:nvGrpSpPr>
        <p:grpSpPr>
          <a:xfrm>
            <a:off x="478172" y="5660782"/>
            <a:ext cx="6895751" cy="429132"/>
            <a:chOff x="478172" y="5660782"/>
            <a:chExt cx="6895751" cy="429132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DE440D3F-6304-4BC2-9A32-AB1CA16B4805}"/>
                </a:ext>
              </a:extLst>
            </p:cNvPr>
            <p:cNvSpPr/>
            <p:nvPr/>
          </p:nvSpPr>
          <p:spPr>
            <a:xfrm>
              <a:off x="1308683" y="5660782"/>
              <a:ext cx="6065240" cy="186345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BF35E107-76C0-4304-95C3-287B72A983E4}"/>
                </a:ext>
              </a:extLst>
            </p:cNvPr>
            <p:cNvSpPr/>
            <p:nvPr/>
          </p:nvSpPr>
          <p:spPr>
            <a:xfrm>
              <a:off x="478172" y="5886639"/>
              <a:ext cx="5545123" cy="203275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38F2D6A7-99F0-4A35-AF7A-ADD7490383B1}"/>
              </a:ext>
            </a:extLst>
          </p:cNvPr>
          <p:cNvCxnSpPr/>
          <p:nvPr/>
        </p:nvCxnSpPr>
        <p:spPr>
          <a:xfrm>
            <a:off x="5855516" y="6472496"/>
            <a:ext cx="145129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6A86347D-7A8F-46C4-AA16-411F32EE81F0}"/>
              </a:ext>
            </a:extLst>
          </p:cNvPr>
          <p:cNvGrpSpPr/>
          <p:nvPr/>
        </p:nvGrpSpPr>
        <p:grpSpPr>
          <a:xfrm>
            <a:off x="478172" y="3208868"/>
            <a:ext cx="6964028" cy="3451991"/>
            <a:chOff x="478172" y="3208868"/>
            <a:chExt cx="6964028" cy="3451991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AE02B915-FB54-465A-A7A0-9E33D4BEFF93}"/>
                </a:ext>
              </a:extLst>
            </p:cNvPr>
            <p:cNvSpPr/>
            <p:nvPr/>
          </p:nvSpPr>
          <p:spPr>
            <a:xfrm>
              <a:off x="4487333" y="3208868"/>
              <a:ext cx="2630882" cy="220132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B6154000-159A-49D1-A768-57361A041CBD}"/>
                </a:ext>
              </a:extLst>
            </p:cNvPr>
            <p:cNvSpPr/>
            <p:nvPr/>
          </p:nvSpPr>
          <p:spPr>
            <a:xfrm>
              <a:off x="855677" y="3429000"/>
              <a:ext cx="6586523" cy="236989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F027B42B-8DCF-413E-9FAD-9B8ED34CC4ED}"/>
                </a:ext>
              </a:extLst>
            </p:cNvPr>
            <p:cNvSpPr/>
            <p:nvPr/>
          </p:nvSpPr>
          <p:spPr>
            <a:xfrm>
              <a:off x="5083728" y="3665989"/>
              <a:ext cx="2097248" cy="220132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298F1974-1A75-4B91-BD2F-987BBE4EF90C}"/>
                </a:ext>
              </a:extLst>
            </p:cNvPr>
            <p:cNvSpPr/>
            <p:nvPr/>
          </p:nvSpPr>
          <p:spPr>
            <a:xfrm>
              <a:off x="478172" y="3886121"/>
              <a:ext cx="6702804" cy="186345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1F9D9C30-D1B0-45F1-AB54-FC10EFCBAF31}"/>
                </a:ext>
              </a:extLst>
            </p:cNvPr>
            <p:cNvSpPr/>
            <p:nvPr/>
          </p:nvSpPr>
          <p:spPr>
            <a:xfrm>
              <a:off x="7180976" y="3902978"/>
              <a:ext cx="192947" cy="169488"/>
            </a:xfrm>
            <a:prstGeom prst="rect">
              <a:avLst/>
            </a:prstGeom>
            <a:solidFill>
              <a:srgbClr val="00206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05BA9D75-D97A-404D-B796-172082466DFD}"/>
                </a:ext>
              </a:extLst>
            </p:cNvPr>
            <p:cNvSpPr/>
            <p:nvPr/>
          </p:nvSpPr>
          <p:spPr>
            <a:xfrm>
              <a:off x="478172" y="4089323"/>
              <a:ext cx="3892492" cy="203275"/>
            </a:xfrm>
            <a:prstGeom prst="rect">
              <a:avLst/>
            </a:prstGeom>
            <a:solidFill>
              <a:srgbClr val="00206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DFE87764-8E18-432E-8C3B-0EF0E757205F}"/>
                </a:ext>
              </a:extLst>
            </p:cNvPr>
            <p:cNvCxnSpPr/>
            <p:nvPr/>
          </p:nvCxnSpPr>
          <p:spPr>
            <a:xfrm>
              <a:off x="478172" y="6660859"/>
              <a:ext cx="4454555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D1D3A813-E32B-451F-B32D-9363E426E7A7}"/>
              </a:ext>
            </a:extLst>
          </p:cNvPr>
          <p:cNvGrpSpPr/>
          <p:nvPr/>
        </p:nvGrpSpPr>
        <p:grpSpPr>
          <a:xfrm>
            <a:off x="7632601" y="4822776"/>
            <a:ext cx="1892407" cy="1976492"/>
            <a:chOff x="7632601" y="4822776"/>
            <a:chExt cx="1892407" cy="1976492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509CBA8-5DCB-4E44-A236-FE6E612FC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796" t="27284" r="40000" b="12140"/>
            <a:stretch/>
          </p:blipFill>
          <p:spPr>
            <a:xfrm>
              <a:off x="7632601" y="4822776"/>
              <a:ext cx="1511399" cy="1965352"/>
            </a:xfrm>
            <a:prstGeom prst="rect">
              <a:avLst/>
            </a:prstGeom>
          </p:spPr>
        </p:pic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A8362D57-20BF-43A5-A162-5E660A4785D8}"/>
                </a:ext>
              </a:extLst>
            </p:cNvPr>
            <p:cNvSpPr/>
            <p:nvPr/>
          </p:nvSpPr>
          <p:spPr>
            <a:xfrm>
              <a:off x="8388300" y="6553047"/>
              <a:ext cx="113670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/>
                </a:rPr>
                <a:t>Oct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/>
                </a:rPr>
                <a:t>. 2017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3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ABCE50-1A94-49DD-86C2-EA686DAC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01" y="0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EOSC </a:t>
            </a:r>
            <a:r>
              <a:rPr lang="it-IT" dirty="0" err="1">
                <a:solidFill>
                  <a:schemeClr val="bg1"/>
                </a:solidFill>
              </a:rPr>
              <a:t>Declaration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1136668-B38A-4B86-9B5E-8591B11B6FE0}"/>
              </a:ext>
            </a:extLst>
          </p:cNvPr>
          <p:cNvSpPr/>
          <p:nvPr/>
        </p:nvSpPr>
        <p:spPr>
          <a:xfrm>
            <a:off x="4987255" y="38216"/>
            <a:ext cx="3598876" cy="1545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500.000 DATA STEWARDS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NEW REWARD SYSTEM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FAIR PRINCIPLES TO BE DISCIPLINARY-BASED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38F2D6A7-99F0-4A35-AF7A-ADD7490383B1}"/>
              </a:ext>
            </a:extLst>
          </p:cNvPr>
          <p:cNvCxnSpPr/>
          <p:nvPr/>
        </p:nvCxnSpPr>
        <p:spPr>
          <a:xfrm>
            <a:off x="5855516" y="6472496"/>
            <a:ext cx="145129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D1D3A813-E32B-451F-B32D-9363E426E7A7}"/>
              </a:ext>
            </a:extLst>
          </p:cNvPr>
          <p:cNvGrpSpPr/>
          <p:nvPr/>
        </p:nvGrpSpPr>
        <p:grpSpPr>
          <a:xfrm>
            <a:off x="7632601" y="4822776"/>
            <a:ext cx="1892407" cy="1976492"/>
            <a:chOff x="7632601" y="4822776"/>
            <a:chExt cx="1892407" cy="1976492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509CBA8-5DCB-4E44-A236-FE6E612FC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796" t="27284" r="40000" b="12140"/>
            <a:stretch/>
          </p:blipFill>
          <p:spPr>
            <a:xfrm>
              <a:off x="7632601" y="4822776"/>
              <a:ext cx="1511399" cy="1965352"/>
            </a:xfrm>
            <a:prstGeom prst="rect">
              <a:avLst/>
            </a:prstGeom>
          </p:spPr>
        </p:pic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A8362D57-20BF-43A5-A162-5E660A4785D8}"/>
                </a:ext>
              </a:extLst>
            </p:cNvPr>
            <p:cNvSpPr/>
            <p:nvPr/>
          </p:nvSpPr>
          <p:spPr>
            <a:xfrm>
              <a:off x="8388300" y="6553047"/>
              <a:ext cx="113670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4"/>
                </a:rPr>
                <a:t>Oct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4"/>
                </a:rPr>
                <a:t>. 2017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1E824F34-0535-48AA-9788-E806100066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24" t="14869" r="7476" b="20467"/>
          <a:stretch/>
        </p:blipFill>
        <p:spPr>
          <a:xfrm>
            <a:off x="209201" y="2888263"/>
            <a:ext cx="7315200" cy="3325961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559FA1F1-658A-4C25-99CC-2D0D16BACA5B}"/>
              </a:ext>
            </a:extLst>
          </p:cNvPr>
          <p:cNvSpPr/>
          <p:nvPr/>
        </p:nvSpPr>
        <p:spPr>
          <a:xfrm>
            <a:off x="2931207" y="2982482"/>
            <a:ext cx="4170348" cy="145217"/>
          </a:xfrm>
          <a:prstGeom prst="rect">
            <a:avLst/>
          </a:prstGeom>
          <a:solidFill>
            <a:srgbClr val="1C407E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BC8C684-0EEC-4982-A6EE-B7BF83766E4F}"/>
              </a:ext>
            </a:extLst>
          </p:cNvPr>
          <p:cNvSpPr/>
          <p:nvPr/>
        </p:nvSpPr>
        <p:spPr>
          <a:xfrm>
            <a:off x="2407640" y="3749879"/>
            <a:ext cx="3322041" cy="218114"/>
          </a:xfrm>
          <a:prstGeom prst="rect">
            <a:avLst/>
          </a:prstGeom>
          <a:solidFill>
            <a:srgbClr val="00206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8409813E-5964-4D8E-8961-2BE37C73AC5A}"/>
              </a:ext>
            </a:extLst>
          </p:cNvPr>
          <p:cNvGrpSpPr/>
          <p:nvPr/>
        </p:nvGrpSpPr>
        <p:grpSpPr>
          <a:xfrm>
            <a:off x="545284" y="4974672"/>
            <a:ext cx="6963882" cy="1216403"/>
            <a:chOff x="545284" y="4974672"/>
            <a:chExt cx="6963882" cy="1216403"/>
          </a:xfrm>
        </p:grpSpPr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1983AC95-23D8-4F99-B47E-A901E91B313F}"/>
                </a:ext>
              </a:extLst>
            </p:cNvPr>
            <p:cNvSpPr/>
            <p:nvPr/>
          </p:nvSpPr>
          <p:spPr>
            <a:xfrm>
              <a:off x="3338818" y="4974672"/>
              <a:ext cx="4170348" cy="209724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9C895112-0EE2-4D62-82A7-8A357BC68F4A}"/>
                </a:ext>
              </a:extLst>
            </p:cNvPr>
            <p:cNvSpPr/>
            <p:nvPr/>
          </p:nvSpPr>
          <p:spPr>
            <a:xfrm>
              <a:off x="4187125" y="5362915"/>
              <a:ext cx="3253910" cy="209723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25F01EB6-03F9-4F9D-94A0-8C3497A7CFFD}"/>
                </a:ext>
              </a:extLst>
            </p:cNvPr>
            <p:cNvSpPr/>
            <p:nvPr/>
          </p:nvSpPr>
          <p:spPr>
            <a:xfrm>
              <a:off x="545284" y="5572639"/>
              <a:ext cx="6556271" cy="242327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7B564E4E-D4BF-4BEC-820E-90EBB078588B}"/>
                </a:ext>
              </a:extLst>
            </p:cNvPr>
            <p:cNvSpPr/>
            <p:nvPr/>
          </p:nvSpPr>
          <p:spPr>
            <a:xfrm>
              <a:off x="2323750" y="5812075"/>
              <a:ext cx="5113888" cy="209723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F52F66B6-9751-4AA0-927A-4BAD44D9F58E}"/>
                </a:ext>
              </a:extLst>
            </p:cNvPr>
            <p:cNvSpPr/>
            <p:nvPr/>
          </p:nvSpPr>
          <p:spPr>
            <a:xfrm>
              <a:off x="545284" y="6021798"/>
              <a:ext cx="5016617" cy="169277"/>
            </a:xfrm>
            <a:prstGeom prst="rect">
              <a:avLst/>
            </a:prstGeom>
            <a:solidFill>
              <a:srgbClr val="1C407E">
                <a:alpha val="5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8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E1ABD6-F717-40E0-A420-6EB468AF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0"/>
            <a:ext cx="7886700" cy="1325559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…and </a:t>
            </a:r>
            <a:r>
              <a:rPr lang="it-IT" dirty="0" err="1">
                <a:solidFill>
                  <a:schemeClr val="bg1"/>
                </a:solidFill>
              </a:rPr>
              <a:t>eventually</a:t>
            </a:r>
            <a:r>
              <a:rPr lang="it-IT" dirty="0">
                <a:solidFill>
                  <a:schemeClr val="bg1"/>
                </a:solidFill>
              </a:rPr>
              <a:t>… welcome EOSC!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A49D921-E2AD-461A-8287-25498ED85BB3}"/>
              </a:ext>
            </a:extLst>
          </p:cNvPr>
          <p:cNvSpPr/>
          <p:nvPr/>
        </p:nvSpPr>
        <p:spPr>
          <a:xfrm>
            <a:off x="2667641" y="169068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Vienna, 23 novembre 2018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776869" y="1216753"/>
            <a:ext cx="8353544" cy="5641247"/>
            <a:chOff x="776869" y="1216753"/>
            <a:chExt cx="8353544" cy="5641247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F37174A5-7909-49AF-BB55-22E16A9F81BA}"/>
                </a:ext>
              </a:extLst>
            </p:cNvPr>
            <p:cNvGrpSpPr/>
            <p:nvPr/>
          </p:nvGrpSpPr>
          <p:grpSpPr>
            <a:xfrm>
              <a:off x="776869" y="1216753"/>
              <a:ext cx="8353544" cy="5641247"/>
              <a:chOff x="125486" y="1408010"/>
              <a:chExt cx="5352981" cy="3614931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7648482C-7D15-4477-84A8-76918CE62B6C}"/>
                  </a:ext>
                </a:extLst>
              </p:cNvPr>
              <p:cNvPicPr/>
              <p:nvPr/>
            </p:nvPicPr>
            <p:blipFill rotWithShape="1">
              <a:blip r:embed="rId4"/>
              <a:srcRect l="18988" t="12728" r="20160" b="10350"/>
              <a:stretch/>
            </p:blipFill>
            <p:spPr bwMode="auto">
              <a:xfrm>
                <a:off x="125486" y="1408010"/>
                <a:ext cx="5084309" cy="361493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Rettangolo 6">
                <a:extLst>
                  <a:ext uri="{FF2B5EF4-FFF2-40B4-BE49-F238E27FC236}">
                    <a16:creationId xmlns:a16="http://schemas.microsoft.com/office/drawing/2014/main" id="{AA1B16F0-77E2-4BCF-8848-019955A4719A}"/>
                  </a:ext>
                </a:extLst>
              </p:cNvPr>
              <p:cNvSpPr/>
              <p:nvPr/>
            </p:nvSpPr>
            <p:spPr>
              <a:xfrm>
                <a:off x="4097150" y="1865829"/>
                <a:ext cx="1381317" cy="2034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hlinkClick r:id="rId3"/>
                  </a:rPr>
                  <a:t>Vienna, Nov.23, 2018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3" name="Rettangolo 2"/>
            <p:cNvSpPr/>
            <p:nvPr/>
          </p:nvSpPr>
          <p:spPr>
            <a:xfrm>
              <a:off x="3671668" y="4079631"/>
              <a:ext cx="3685735" cy="267286"/>
            </a:xfrm>
            <a:prstGeom prst="rect">
              <a:avLst/>
            </a:prstGeom>
            <a:solidFill>
              <a:srgbClr val="B51F3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211015" y="5563670"/>
            <a:ext cx="8758140" cy="732899"/>
            <a:chOff x="211015" y="5563670"/>
            <a:chExt cx="8758140" cy="732899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D314E1A9-F5DE-4431-B1BD-28AD7E7E53DC}"/>
                </a:ext>
              </a:extLst>
            </p:cNvPr>
            <p:cNvPicPr/>
            <p:nvPr/>
          </p:nvPicPr>
          <p:blipFill rotWithShape="1">
            <a:blip r:embed="rId5"/>
            <a:srcRect l="19641" t="41927" r="21354" b="49294"/>
            <a:stretch/>
          </p:blipFill>
          <p:spPr bwMode="auto">
            <a:xfrm>
              <a:off x="211015" y="5563670"/>
              <a:ext cx="8758140" cy="7328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ttangolo 9"/>
            <p:cNvSpPr/>
            <p:nvPr/>
          </p:nvSpPr>
          <p:spPr>
            <a:xfrm>
              <a:off x="3434377" y="5626020"/>
              <a:ext cx="4682681" cy="246823"/>
            </a:xfrm>
            <a:prstGeom prst="rect">
              <a:avLst/>
            </a:prstGeom>
            <a:solidFill>
              <a:srgbClr val="B51F3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270960" y="5840452"/>
              <a:ext cx="8549483" cy="207921"/>
            </a:xfrm>
            <a:prstGeom prst="rect">
              <a:avLst/>
            </a:prstGeom>
            <a:solidFill>
              <a:srgbClr val="B51F3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270960" y="6048373"/>
              <a:ext cx="2396681" cy="248196"/>
            </a:xfrm>
            <a:prstGeom prst="rect">
              <a:avLst/>
            </a:prstGeom>
            <a:solidFill>
              <a:srgbClr val="B51F3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Rettangolo 13"/>
          <p:cNvSpPr/>
          <p:nvPr/>
        </p:nvSpPr>
        <p:spPr>
          <a:xfrm>
            <a:off x="2508738" y="4958862"/>
            <a:ext cx="4114800" cy="667158"/>
          </a:xfrm>
          <a:prstGeom prst="rect">
            <a:avLst/>
          </a:prstGeom>
          <a:solidFill>
            <a:srgbClr val="CC2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SEAMLESS ACCESS TO OPEN BY DEFAULT FAIR DATA</a:t>
            </a:r>
          </a:p>
        </p:txBody>
      </p:sp>
    </p:spTree>
    <p:extLst>
      <p:ext uri="{BB962C8B-B14F-4D97-AF65-F5344CB8AC3E}">
        <p14:creationId xmlns:p14="http://schemas.microsoft.com/office/powerpoint/2010/main" val="150688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42C870D0-3C33-4D2E-B64A-7F9DFEAC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EOSC </a:t>
            </a:r>
            <a:r>
              <a:rPr lang="it-IT" dirty="0" err="1">
                <a:solidFill>
                  <a:schemeClr val="bg1"/>
                </a:solidFill>
              </a:rPr>
              <a:t>objective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tree</a:t>
            </a:r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E25241C3-E959-4CC7-AE11-A16D47FE36FE}"/>
              </a:ext>
            </a:extLst>
          </p:cNvPr>
          <p:cNvGrpSpPr/>
          <p:nvPr/>
        </p:nvGrpSpPr>
        <p:grpSpPr>
          <a:xfrm>
            <a:off x="104370" y="1603602"/>
            <a:ext cx="8935259" cy="5026083"/>
            <a:chOff x="104370" y="1603602"/>
            <a:chExt cx="8935259" cy="5026083"/>
          </a:xfrm>
        </p:grpSpPr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746E3AF-1076-4AE9-9B6D-6C0359CDC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370" y="1603602"/>
              <a:ext cx="8935259" cy="5026083"/>
            </a:xfrm>
            <a:prstGeom prst="rect">
              <a:avLst/>
            </a:prstGeom>
          </p:spPr>
        </p:pic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68FB43ED-C3DA-426B-91FB-331A63006B76}"/>
                </a:ext>
              </a:extLst>
            </p:cNvPr>
            <p:cNvSpPr/>
            <p:nvPr/>
          </p:nvSpPr>
          <p:spPr>
            <a:xfrm>
              <a:off x="6048103" y="1695046"/>
              <a:ext cx="237145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/>
                </a:rPr>
                <a:t>EOSC Hub week May 18 2020, C. Stover</a:t>
              </a:r>
              <a:r>
                <a:rPr kumimoji="0" lang="it-IT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2" name="Ovale 21">
            <a:extLst>
              <a:ext uri="{FF2B5EF4-FFF2-40B4-BE49-F238E27FC236}">
                <a16:creationId xmlns:a16="http://schemas.microsoft.com/office/drawing/2014/main" id="{1704C3C7-3B02-432D-B398-F1145CEF7C63}"/>
              </a:ext>
            </a:extLst>
          </p:cNvPr>
          <p:cNvSpPr/>
          <p:nvPr/>
        </p:nvSpPr>
        <p:spPr>
          <a:xfrm>
            <a:off x="3709851" y="3169919"/>
            <a:ext cx="1367246" cy="391880"/>
          </a:xfrm>
          <a:prstGeom prst="ellipse">
            <a:avLst/>
          </a:prstGeom>
          <a:noFill/>
          <a:ln w="57150">
            <a:solidFill>
              <a:srgbClr val="FF7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7CD5AC16-CA44-4F16-B666-1C65E7BAB752}"/>
              </a:ext>
            </a:extLst>
          </p:cNvPr>
          <p:cNvSpPr/>
          <p:nvPr/>
        </p:nvSpPr>
        <p:spPr>
          <a:xfrm>
            <a:off x="3709851" y="4065803"/>
            <a:ext cx="1367246" cy="391880"/>
          </a:xfrm>
          <a:prstGeom prst="ellipse">
            <a:avLst/>
          </a:prstGeom>
          <a:noFill/>
          <a:ln w="57150">
            <a:solidFill>
              <a:srgbClr val="FF7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734FC12-3F3F-4605-8E0E-F03145C23351}"/>
              </a:ext>
            </a:extLst>
          </p:cNvPr>
          <p:cNvSpPr/>
          <p:nvPr/>
        </p:nvSpPr>
        <p:spPr>
          <a:xfrm>
            <a:off x="794759" y="2521009"/>
            <a:ext cx="435835" cy="3478138"/>
          </a:xfrm>
          <a:prstGeom prst="rect">
            <a:avLst/>
          </a:prstGeom>
          <a:noFill/>
          <a:ln>
            <a:solidFill>
              <a:srgbClr val="FF7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40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A0E9004-2D98-475E-A4CC-19F86CB2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061" y="117566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EOSC </a:t>
            </a:r>
            <a:r>
              <a:rPr lang="it-IT" dirty="0" err="1">
                <a:solidFill>
                  <a:schemeClr val="bg1"/>
                </a:solidFill>
              </a:rPr>
              <a:t>Working</a:t>
            </a:r>
            <a:r>
              <a:rPr lang="it-IT" dirty="0">
                <a:solidFill>
                  <a:schemeClr val="bg1"/>
                </a:solidFill>
              </a:rPr>
              <a:t> Groups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FBACC22-3DCC-4E10-94A5-2DECC43BC912}"/>
              </a:ext>
            </a:extLst>
          </p:cNvPr>
          <p:cNvGrpSpPr/>
          <p:nvPr/>
        </p:nvGrpSpPr>
        <p:grpSpPr>
          <a:xfrm>
            <a:off x="74911" y="1629353"/>
            <a:ext cx="9369533" cy="4443835"/>
            <a:chOff x="74911" y="1629353"/>
            <a:chExt cx="9369533" cy="4443835"/>
          </a:xfrm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16FEE51F-545A-4D67-BCA1-379AF2B933B3}"/>
                </a:ext>
              </a:extLst>
            </p:cNvPr>
            <p:cNvGrpSpPr/>
            <p:nvPr/>
          </p:nvGrpSpPr>
          <p:grpSpPr>
            <a:xfrm>
              <a:off x="2517183" y="1629353"/>
              <a:ext cx="6927261" cy="4443835"/>
              <a:chOff x="2560728" y="2326039"/>
              <a:chExt cx="6927261" cy="4443835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6017240B-589E-417C-B96B-9D7807411044}"/>
                  </a:ext>
                </a:extLst>
              </p:cNvPr>
              <p:cNvPicPr/>
              <p:nvPr/>
            </p:nvPicPr>
            <p:blipFill rotWithShape="1">
              <a:blip r:embed="rId3"/>
              <a:srcRect l="1867" t="19923" r="53465" b="39956"/>
              <a:stretch/>
            </p:blipFill>
            <p:spPr bwMode="auto">
              <a:xfrm>
                <a:off x="2560728" y="2326039"/>
                <a:ext cx="2733675" cy="13811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555E36D0-53F8-4783-A204-A7AC43157EF0}"/>
                  </a:ext>
                </a:extLst>
              </p:cNvPr>
              <p:cNvSpPr/>
              <p:nvPr/>
            </p:nvSpPr>
            <p:spPr>
              <a:xfrm>
                <a:off x="4915989" y="6492875"/>
                <a:ext cx="4572000" cy="2769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it-IT" sz="1200" dirty="0">
                    <a:hlinkClick r:id="rId4"/>
                  </a:rPr>
                  <a:t>https://www.eoscsecretariat.eu/eosc-working-groups</a:t>
                </a:r>
                <a:r>
                  <a:rPr lang="it-IT" sz="1200" dirty="0"/>
                  <a:t> </a:t>
                </a:r>
              </a:p>
            </p:txBody>
          </p:sp>
        </p:grp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5A832555-60E9-4B82-850D-2520F61F4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911" y="3010478"/>
              <a:ext cx="8994177" cy="27857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84795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491E22-F18D-4A73-B87D-5954607E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42" y="0"/>
            <a:ext cx="8480516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Calibri Light" panose="020F0302020204030204" pitchFamily="34" charset="0"/>
              </a:rPr>
              <a:t>EOSC </a:t>
            </a:r>
            <a:r>
              <a:rPr lang="it-IT" dirty="0" err="1" smtClean="0">
                <a:solidFill>
                  <a:schemeClr val="bg1"/>
                </a:solidFill>
                <a:latin typeface="Calibri Light" panose="020F0302020204030204" pitchFamily="34" charset="0"/>
              </a:rPr>
              <a:t>timeline</a:t>
            </a:r>
            <a:endParaRPr lang="it-IT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84C041A4-1A1A-4264-97D7-0E04318BCC9D}"/>
              </a:ext>
            </a:extLst>
          </p:cNvPr>
          <p:cNvGrpSpPr/>
          <p:nvPr/>
        </p:nvGrpSpPr>
        <p:grpSpPr>
          <a:xfrm>
            <a:off x="4688300" y="2094190"/>
            <a:ext cx="3826509" cy="4650310"/>
            <a:chOff x="4407989" y="1325563"/>
            <a:chExt cx="3608935" cy="4385895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9B7305F9-C663-4641-99BC-5E919A549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6534" y="1325563"/>
              <a:ext cx="3572566" cy="2780017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0DDD5E3-D1CC-4A0E-A088-DAB84AD3A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483"/>
            <a:stretch/>
          </p:blipFill>
          <p:spPr>
            <a:xfrm>
              <a:off x="4407989" y="3949561"/>
              <a:ext cx="3608935" cy="1761897"/>
            </a:xfrm>
            <a:prstGeom prst="rect">
              <a:avLst/>
            </a:prstGeom>
          </p:spPr>
        </p:pic>
      </p:grpSp>
      <p:grpSp>
        <p:nvGrpSpPr>
          <p:cNvPr id="11" name="Gruppo 10"/>
          <p:cNvGrpSpPr/>
          <p:nvPr/>
        </p:nvGrpSpPr>
        <p:grpSpPr>
          <a:xfrm>
            <a:off x="243702" y="142013"/>
            <a:ext cx="8656596" cy="5569445"/>
            <a:chOff x="243702" y="142013"/>
            <a:chExt cx="8656596" cy="5569445"/>
          </a:xfrm>
        </p:grpSpPr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6FFBB8F4-DF25-4427-8413-8CF91C314E48}"/>
                </a:ext>
              </a:extLst>
            </p:cNvPr>
            <p:cNvGrpSpPr/>
            <p:nvPr/>
          </p:nvGrpSpPr>
          <p:grpSpPr>
            <a:xfrm>
              <a:off x="243702" y="142013"/>
              <a:ext cx="8656596" cy="5569445"/>
              <a:chOff x="243702" y="142013"/>
              <a:chExt cx="8656596" cy="5569445"/>
            </a:xfrm>
          </p:grpSpPr>
          <p:grpSp>
            <p:nvGrpSpPr>
              <p:cNvPr id="6" name="Gruppo 5">
                <a:extLst>
                  <a:ext uri="{FF2B5EF4-FFF2-40B4-BE49-F238E27FC236}">
                    <a16:creationId xmlns:a16="http://schemas.microsoft.com/office/drawing/2014/main" id="{5BED80AC-9C7C-41CC-85EF-DF8C2125219A}"/>
                  </a:ext>
                </a:extLst>
              </p:cNvPr>
              <p:cNvGrpSpPr/>
              <p:nvPr/>
            </p:nvGrpSpPr>
            <p:grpSpPr>
              <a:xfrm>
                <a:off x="7150644" y="142013"/>
                <a:ext cx="1749654" cy="2166957"/>
                <a:chOff x="6886793" y="365129"/>
                <a:chExt cx="2121592" cy="2627604"/>
              </a:xfrm>
            </p:grpSpPr>
            <p:pic>
              <p:nvPicPr>
                <p:cNvPr id="7" name="Immagine 6">
                  <a:extLst>
                    <a:ext uri="{FF2B5EF4-FFF2-40B4-BE49-F238E27FC236}">
                      <a16:creationId xmlns:a16="http://schemas.microsoft.com/office/drawing/2014/main" id="{DED383D7-DE0E-48DC-9D14-BD8F7802CC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86793" y="365129"/>
                  <a:ext cx="2121592" cy="2627604"/>
                </a:xfrm>
                <a:prstGeom prst="rect">
                  <a:avLst/>
                </a:prstGeom>
              </p:spPr>
            </p:pic>
            <p:sp>
              <p:nvSpPr>
                <p:cNvPr id="8" name="Rettangolo 7">
                  <a:extLst>
                    <a:ext uri="{FF2B5EF4-FFF2-40B4-BE49-F238E27FC236}">
                      <a16:creationId xmlns:a16="http://schemas.microsoft.com/office/drawing/2014/main" id="{DA101190-72EB-4E3E-9625-7C9285670078}"/>
                    </a:ext>
                  </a:extLst>
                </p:cNvPr>
                <p:cNvSpPr/>
                <p:nvPr/>
              </p:nvSpPr>
              <p:spPr>
                <a:xfrm>
                  <a:off x="8302743" y="365129"/>
                  <a:ext cx="476412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  <a:hlinkClick r:id="rId6"/>
                    </a:rPr>
                    <a:t>2019</a:t>
                  </a:r>
                  <a:r>
                    <a:rPr kumimoji="0" lang="it-IT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grpSp>
            <p:nvGrpSpPr>
              <p:cNvPr id="14" name="Gruppo 13">
                <a:extLst>
                  <a:ext uri="{FF2B5EF4-FFF2-40B4-BE49-F238E27FC236}">
                    <a16:creationId xmlns:a16="http://schemas.microsoft.com/office/drawing/2014/main" id="{2A35883A-A5F7-4FA8-9555-3BA5D7D968EA}"/>
                  </a:ext>
                </a:extLst>
              </p:cNvPr>
              <p:cNvGrpSpPr/>
              <p:nvPr/>
            </p:nvGrpSpPr>
            <p:grpSpPr>
              <a:xfrm>
                <a:off x="243702" y="1000393"/>
                <a:ext cx="3826511" cy="4711065"/>
                <a:chOff x="117177" y="0"/>
                <a:chExt cx="3826511" cy="4711065"/>
              </a:xfrm>
            </p:grpSpPr>
            <p:pic>
              <p:nvPicPr>
                <p:cNvPr id="9" name="Immagine 8">
                  <a:extLst>
                    <a:ext uri="{FF2B5EF4-FFF2-40B4-BE49-F238E27FC236}">
                      <a16:creationId xmlns:a16="http://schemas.microsoft.com/office/drawing/2014/main" id="{419BBBF1-0083-49BF-A610-92C8C0195D75}"/>
                    </a:ext>
                  </a:extLst>
                </p:cNvPr>
                <p:cNvPicPr/>
                <p:nvPr/>
              </p:nvPicPr>
              <p:blipFill rotWithShape="1">
                <a:blip r:embed="rId7"/>
                <a:srcRect l="18477" t="18080" r="18994" b="4446"/>
                <a:stretch/>
              </p:blipFill>
              <p:spPr bwMode="auto">
                <a:xfrm>
                  <a:off x="117177" y="0"/>
                  <a:ext cx="3826510" cy="266636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F3842862-C3FA-411F-9323-C2AF02378E43}"/>
                    </a:ext>
                  </a:extLst>
                </p:cNvPr>
                <p:cNvPicPr/>
                <p:nvPr/>
              </p:nvPicPr>
              <p:blipFill rotWithShape="1">
                <a:blip r:embed="rId8"/>
                <a:srcRect l="18400" t="23612" r="19070" b="16989"/>
                <a:stretch/>
              </p:blipFill>
              <p:spPr bwMode="auto">
                <a:xfrm>
                  <a:off x="117178" y="2666365"/>
                  <a:ext cx="3826510" cy="2044700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3248D2C8-D3DC-4A75-BABA-9D21EF21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29972" y="4435385"/>
              <a:ext cx="3172831" cy="1041825"/>
            </a:xfrm>
            <a:prstGeom prst="rect">
              <a:avLst/>
            </a:prstGeom>
          </p:spPr>
        </p:pic>
      </p:grpSp>
      <p:pic>
        <p:nvPicPr>
          <p:cNvPr id="5" name="Immagin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6850" y="189509"/>
            <a:ext cx="3377302" cy="306068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5614416" y="189509"/>
            <a:ext cx="713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hlinkClick r:id="rId11"/>
              </a:rPr>
              <a:t>EOSC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670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2E18A-E95D-400F-AAB5-D87EE4E8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EOSC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7B688C-8C76-4ECB-87B7-5E630F194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338" y="145665"/>
            <a:ext cx="2280102" cy="2828789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B922C2A0-93EE-4846-B681-E88537260178}"/>
              </a:ext>
            </a:extLst>
          </p:cNvPr>
          <p:cNvGrpSpPr/>
          <p:nvPr/>
        </p:nvGrpSpPr>
        <p:grpSpPr>
          <a:xfrm>
            <a:off x="271734" y="1464343"/>
            <a:ext cx="4733925" cy="1855636"/>
            <a:chOff x="271734" y="1464343"/>
            <a:chExt cx="4733925" cy="1855636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E3E4BBBF-B2AE-4107-A286-65DA8DBB2203}"/>
                </a:ext>
              </a:extLst>
            </p:cNvPr>
            <p:cNvPicPr/>
            <p:nvPr/>
          </p:nvPicPr>
          <p:blipFill rotWithShape="1">
            <a:blip r:embed="rId4"/>
            <a:srcRect l="1556" t="18817" r="21093" b="27503"/>
            <a:stretch/>
          </p:blipFill>
          <p:spPr bwMode="auto">
            <a:xfrm>
              <a:off x="271734" y="1472129"/>
              <a:ext cx="4733925" cy="1847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0D7F389D-CCC8-48B7-97C3-441CCD2D12EE}"/>
                </a:ext>
              </a:extLst>
            </p:cNvPr>
            <p:cNvSpPr/>
            <p:nvPr/>
          </p:nvSpPr>
          <p:spPr>
            <a:xfrm>
              <a:off x="1505212" y="1464343"/>
              <a:ext cx="226696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>
                  <a:hlinkClick r:id="rId5"/>
                </a:rPr>
                <a:t>https://www.eoscsecretariat.eu/</a:t>
              </a:r>
              <a:r>
                <a:rPr lang="it-IT" sz="1200" dirty="0"/>
                <a:t> </a:t>
              </a:r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181888" y="3819906"/>
            <a:ext cx="4526280" cy="2674620"/>
            <a:chOff x="181888" y="3819906"/>
            <a:chExt cx="4526280" cy="2674620"/>
          </a:xfrm>
        </p:grpSpPr>
        <p:pic>
          <p:nvPicPr>
            <p:cNvPr id="13" name="Immagine 12"/>
            <p:cNvPicPr/>
            <p:nvPr/>
          </p:nvPicPr>
          <p:blipFill rotWithShape="1">
            <a:blip r:embed="rId6"/>
            <a:srcRect l="12575" t="17930" r="13468" b="4372"/>
            <a:stretch/>
          </p:blipFill>
          <p:spPr bwMode="auto">
            <a:xfrm>
              <a:off x="181888" y="3819906"/>
              <a:ext cx="4526280" cy="26746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" name="Rettangolo 3"/>
            <p:cNvSpPr/>
            <p:nvPr/>
          </p:nvSpPr>
          <p:spPr>
            <a:xfrm>
              <a:off x="1317063" y="6248305"/>
              <a:ext cx="193193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000" dirty="0">
                  <a:hlinkClick r:id="rId5"/>
                </a:rPr>
                <a:t>https://www.eoscsecretariat.eu</a:t>
              </a:r>
              <a:r>
                <a:rPr lang="it-IT" sz="1000" dirty="0" smtClean="0">
                  <a:hlinkClick r:id="rId5"/>
                </a:rPr>
                <a:t>/</a:t>
              </a:r>
              <a:r>
                <a:rPr lang="it-IT" sz="1000" dirty="0" smtClean="0"/>
                <a:t> </a:t>
              </a:r>
              <a:endParaRPr lang="it-IT" sz="1000" dirty="0"/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5219681" y="2563251"/>
            <a:ext cx="2644159" cy="4170281"/>
            <a:chOff x="5219681" y="2563251"/>
            <a:chExt cx="2644159" cy="4170281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19681" y="2563251"/>
              <a:ext cx="2312611" cy="4170281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6556248" y="3340921"/>
              <a:ext cx="130759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dirty="0" smtClean="0">
                  <a:hlinkClick r:id="rId8"/>
                </a:rPr>
                <a:t>Sept.7 2020</a:t>
              </a:r>
              <a:r>
                <a:rPr lang="it-IT" sz="1000" dirty="0" smtClean="0"/>
                <a:t> </a:t>
              </a:r>
              <a:endParaRPr lang="it-IT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979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17043" y="265211"/>
            <a:ext cx="7886700" cy="1325559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EOSC - WHY</a:t>
            </a:r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5A849FD-1B6A-48D4-8FDB-1E5F9E8867CD}"/>
              </a:ext>
            </a:extLst>
          </p:cNvPr>
          <p:cNvGrpSpPr/>
          <p:nvPr/>
        </p:nvGrpSpPr>
        <p:grpSpPr>
          <a:xfrm>
            <a:off x="4460393" y="192067"/>
            <a:ext cx="4504095" cy="1926450"/>
            <a:chOff x="3908151" y="1430251"/>
            <a:chExt cx="5059680" cy="2164080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1BAF009A-8236-4C41-8B55-313EC188399D}"/>
                </a:ext>
              </a:extLst>
            </p:cNvPr>
            <p:cNvPicPr/>
            <p:nvPr/>
          </p:nvPicPr>
          <p:blipFill rotWithShape="1">
            <a:blip r:embed="rId3"/>
            <a:srcRect l="11580" t="14721" r="5748" b="22413"/>
            <a:stretch/>
          </p:blipFill>
          <p:spPr bwMode="auto">
            <a:xfrm>
              <a:off x="3908151" y="1430251"/>
              <a:ext cx="5059680" cy="21640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A4A8C3D4-ACB3-486D-A63F-63DB2FAEAF67}"/>
                </a:ext>
              </a:extLst>
            </p:cNvPr>
            <p:cNvSpPr/>
            <p:nvPr/>
          </p:nvSpPr>
          <p:spPr>
            <a:xfrm>
              <a:off x="6072939" y="1598836"/>
              <a:ext cx="172354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4"/>
                </a:rPr>
                <a:t>https://www.eosc-portal.eu/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53251" y="2148544"/>
            <a:ext cx="9037498" cy="4443136"/>
            <a:chOff x="53251" y="2148544"/>
            <a:chExt cx="9037498" cy="4443136"/>
          </a:xfrm>
        </p:grpSpPr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323DD7A3-24C2-4B21-B3E9-70DFAB7F717C}"/>
                </a:ext>
              </a:extLst>
            </p:cNvPr>
            <p:cNvGrpSpPr/>
            <p:nvPr/>
          </p:nvGrpSpPr>
          <p:grpSpPr>
            <a:xfrm>
              <a:off x="53251" y="2148544"/>
              <a:ext cx="9037498" cy="4443136"/>
              <a:chOff x="106502" y="1299631"/>
              <a:chExt cx="9037498" cy="4443136"/>
            </a:xfrm>
          </p:grpSpPr>
          <p:grpSp>
            <p:nvGrpSpPr>
              <p:cNvPr id="20" name="Gruppo 19">
                <a:extLst>
                  <a:ext uri="{FF2B5EF4-FFF2-40B4-BE49-F238E27FC236}">
                    <a16:creationId xmlns:a16="http://schemas.microsoft.com/office/drawing/2014/main" id="{8CCCC201-0B2A-486C-A6A8-A0E3B2A9597C}"/>
                  </a:ext>
                </a:extLst>
              </p:cNvPr>
              <p:cNvGrpSpPr/>
              <p:nvPr/>
            </p:nvGrpSpPr>
            <p:grpSpPr>
              <a:xfrm>
                <a:off x="106502" y="1299631"/>
                <a:ext cx="5218322" cy="4443136"/>
                <a:chOff x="106502" y="1299631"/>
                <a:chExt cx="5218322" cy="4443136"/>
              </a:xfrm>
            </p:grpSpPr>
            <p:pic>
              <p:nvPicPr>
                <p:cNvPr id="2" name="Immagine 1">
                  <a:extLst>
                    <a:ext uri="{FF2B5EF4-FFF2-40B4-BE49-F238E27FC236}">
                      <a16:creationId xmlns:a16="http://schemas.microsoft.com/office/drawing/2014/main" id="{9AF15F27-C4A3-40A9-BF8D-529E5250D6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6502" y="1299631"/>
                  <a:ext cx="5218322" cy="444313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5" name="Rettangolo 4">
                  <a:extLst>
                    <a:ext uri="{FF2B5EF4-FFF2-40B4-BE49-F238E27FC236}">
                      <a16:creationId xmlns:a16="http://schemas.microsoft.com/office/drawing/2014/main" id="{335C76FD-146F-478A-A4E7-B63A7C3E27C0}"/>
                    </a:ext>
                  </a:extLst>
                </p:cNvPr>
                <p:cNvSpPr/>
                <p:nvPr/>
              </p:nvSpPr>
              <p:spPr>
                <a:xfrm>
                  <a:off x="818606" y="1846217"/>
                  <a:ext cx="4171405" cy="191589"/>
                </a:xfrm>
                <a:prstGeom prst="rect">
                  <a:avLst/>
                </a:prstGeom>
                <a:noFill/>
                <a:ln>
                  <a:solidFill>
                    <a:srgbClr val="000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Rettangolo 17">
                  <a:extLst>
                    <a:ext uri="{FF2B5EF4-FFF2-40B4-BE49-F238E27FC236}">
                      <a16:creationId xmlns:a16="http://schemas.microsoft.com/office/drawing/2014/main" id="{EB658153-C15C-4449-B42C-428B65D78645}"/>
                    </a:ext>
                  </a:extLst>
                </p:cNvPr>
                <p:cNvSpPr/>
                <p:nvPr/>
              </p:nvSpPr>
              <p:spPr>
                <a:xfrm>
                  <a:off x="179512" y="2246811"/>
                  <a:ext cx="4810499" cy="478972"/>
                </a:xfrm>
                <a:prstGeom prst="rect">
                  <a:avLst/>
                </a:prstGeom>
                <a:noFill/>
                <a:ln>
                  <a:solidFill>
                    <a:srgbClr val="000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Rettangolo 18">
                  <a:extLst>
                    <a:ext uri="{FF2B5EF4-FFF2-40B4-BE49-F238E27FC236}">
                      <a16:creationId xmlns:a16="http://schemas.microsoft.com/office/drawing/2014/main" id="{CF3AC174-2A1E-4895-9AA5-9CE2C9FF2A24}"/>
                    </a:ext>
                  </a:extLst>
                </p:cNvPr>
                <p:cNvSpPr/>
                <p:nvPr/>
              </p:nvSpPr>
              <p:spPr>
                <a:xfrm>
                  <a:off x="121920" y="4132218"/>
                  <a:ext cx="5138057" cy="1537062"/>
                </a:xfrm>
                <a:prstGeom prst="rect">
                  <a:avLst/>
                </a:prstGeom>
                <a:noFill/>
                <a:ln>
                  <a:solidFill>
                    <a:srgbClr val="000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5729C067-59BE-45A0-8952-F045426C0EF3}"/>
                  </a:ext>
                </a:extLst>
              </p:cNvPr>
              <p:cNvGrpSpPr/>
              <p:nvPr/>
            </p:nvGrpSpPr>
            <p:grpSpPr>
              <a:xfrm>
                <a:off x="5024675" y="2752668"/>
                <a:ext cx="4119325" cy="1537062"/>
                <a:chOff x="5024675" y="2752668"/>
                <a:chExt cx="4119325" cy="1537062"/>
              </a:xfrm>
            </p:grpSpPr>
            <p:pic>
              <p:nvPicPr>
                <p:cNvPr id="22" name="Immagine 21">
                  <a:extLst>
                    <a:ext uri="{FF2B5EF4-FFF2-40B4-BE49-F238E27FC236}">
                      <a16:creationId xmlns:a16="http://schemas.microsoft.com/office/drawing/2014/main" id="{40BF616E-FFD7-41FA-9F1B-9CCC16B831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24675" y="2752668"/>
                  <a:ext cx="4119325" cy="153706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4" name="Rettangolo 23">
                  <a:extLst>
                    <a:ext uri="{FF2B5EF4-FFF2-40B4-BE49-F238E27FC236}">
                      <a16:creationId xmlns:a16="http://schemas.microsoft.com/office/drawing/2014/main" id="{7AB6CC76-00E1-4646-925F-AAEDD4B23FFE}"/>
                    </a:ext>
                  </a:extLst>
                </p:cNvPr>
                <p:cNvSpPr/>
                <p:nvPr/>
              </p:nvSpPr>
              <p:spPr>
                <a:xfrm>
                  <a:off x="7227630" y="4012731"/>
                  <a:ext cx="1449977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7"/>
                    </a:rPr>
                    <a:t>Jan</a:t>
                  </a: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hlinkClick r:id="rId7"/>
                    </a:rPr>
                    <a:t>. 22, 2020</a:t>
                  </a: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</a:p>
              </p:txBody>
            </p:sp>
          </p:grpSp>
          <p:sp>
            <p:nvSpPr>
              <p:cNvPr id="27" name="Rettangolo 26">
                <a:extLst>
                  <a:ext uri="{FF2B5EF4-FFF2-40B4-BE49-F238E27FC236}">
                    <a16:creationId xmlns:a16="http://schemas.microsoft.com/office/drawing/2014/main" id="{90BE88C5-A6C8-4070-AAD7-9775E2392048}"/>
                  </a:ext>
                </a:extLst>
              </p:cNvPr>
              <p:cNvSpPr/>
              <p:nvPr/>
            </p:nvSpPr>
            <p:spPr>
              <a:xfrm>
                <a:off x="5408025" y="4685322"/>
                <a:ext cx="3370215" cy="66185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THIS IS THE EOSC AND 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WE ARE DOING IT NOW </a:t>
                </a:r>
              </a:p>
            </p:txBody>
          </p:sp>
        </p:grpSp>
        <p:sp>
          <p:nvSpPr>
            <p:cNvPr id="3" name="Rettangolo 2"/>
            <p:cNvSpPr/>
            <p:nvPr/>
          </p:nvSpPr>
          <p:spPr>
            <a:xfrm>
              <a:off x="5354774" y="2327522"/>
              <a:ext cx="3609714" cy="118156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85% OF DATA GENERATED BY PUBLIC MONEY IS NEVER USED. THIS IS NOT SUSTAINABLE</a:t>
              </a:r>
              <a:endPara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998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E1C813-F05F-4E28-8A34-BE3D07FF0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36" y="306403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GO FAIR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2598343" y="83125"/>
            <a:ext cx="5016382" cy="3470047"/>
            <a:chOff x="3965249" y="0"/>
            <a:chExt cx="5016382" cy="3470047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16CE69F-8412-4F0B-8F17-A69C3FE6AD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010" t="8588" r="12056" b="28775"/>
            <a:stretch/>
          </p:blipFill>
          <p:spPr>
            <a:xfrm>
              <a:off x="3965249" y="0"/>
              <a:ext cx="5016382" cy="34700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ttangolo 5"/>
            <p:cNvSpPr/>
            <p:nvPr/>
          </p:nvSpPr>
          <p:spPr>
            <a:xfrm>
              <a:off x="4108360" y="965915"/>
              <a:ext cx="4808876" cy="140379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0" y="2766758"/>
            <a:ext cx="5016382" cy="4136164"/>
            <a:chOff x="0" y="2721836"/>
            <a:chExt cx="5016382" cy="413616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1D6D49C2-5A9D-4320-A658-9E92ED58D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5881" t="8754" r="9259" b="10831"/>
            <a:stretch/>
          </p:blipFill>
          <p:spPr>
            <a:xfrm>
              <a:off x="0" y="2721836"/>
              <a:ext cx="5016382" cy="41361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ttangolo 7"/>
            <p:cNvSpPr/>
            <p:nvPr/>
          </p:nvSpPr>
          <p:spPr>
            <a:xfrm>
              <a:off x="90152" y="3470047"/>
              <a:ext cx="1854558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Rettangolo 8"/>
            <p:cNvSpPr/>
            <p:nvPr/>
          </p:nvSpPr>
          <p:spPr>
            <a:xfrm>
              <a:off x="90152" y="4343664"/>
              <a:ext cx="1854558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Rettangolo 9"/>
            <p:cNvSpPr/>
            <p:nvPr/>
          </p:nvSpPr>
          <p:spPr>
            <a:xfrm>
              <a:off x="90152" y="4689548"/>
              <a:ext cx="1854558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77270" y="5408318"/>
              <a:ext cx="2172239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47223" y="5807222"/>
              <a:ext cx="1854558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38635" y="6357061"/>
              <a:ext cx="2575775" cy="29058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366CA854-2D72-4111-B732-6A130F44A92B}"/>
              </a:ext>
            </a:extLst>
          </p:cNvPr>
          <p:cNvGrpSpPr/>
          <p:nvPr/>
        </p:nvGrpSpPr>
        <p:grpSpPr>
          <a:xfrm>
            <a:off x="4218015" y="2866460"/>
            <a:ext cx="4763616" cy="3936759"/>
            <a:chOff x="-47585" y="915758"/>
            <a:chExt cx="5458957" cy="4511404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A0AC304E-7167-44D3-9607-20C0663D1A77}"/>
                </a:ext>
              </a:extLst>
            </p:cNvPr>
            <p:cNvGrpSpPr/>
            <p:nvPr/>
          </p:nvGrpSpPr>
          <p:grpSpPr>
            <a:xfrm>
              <a:off x="108532" y="915758"/>
              <a:ext cx="5302840" cy="3145510"/>
              <a:chOff x="219420" y="1190242"/>
              <a:chExt cx="5302840" cy="3145510"/>
            </a:xfrm>
          </p:grpSpPr>
          <p:grpSp>
            <p:nvGrpSpPr>
              <p:cNvPr id="18" name="Gruppo 17">
                <a:extLst>
                  <a:ext uri="{FF2B5EF4-FFF2-40B4-BE49-F238E27FC236}">
                    <a16:creationId xmlns:a16="http://schemas.microsoft.com/office/drawing/2014/main" id="{9FD1B85C-4C0D-461C-92B7-39E1BFE482B0}"/>
                  </a:ext>
                </a:extLst>
              </p:cNvPr>
              <p:cNvGrpSpPr/>
              <p:nvPr/>
            </p:nvGrpSpPr>
            <p:grpSpPr>
              <a:xfrm>
                <a:off x="219420" y="1190242"/>
                <a:ext cx="5302840" cy="3145510"/>
                <a:chOff x="219420" y="1190242"/>
                <a:chExt cx="5302840" cy="3145510"/>
              </a:xfrm>
            </p:grpSpPr>
            <p:pic>
              <p:nvPicPr>
                <p:cNvPr id="20" name="Immagine 19">
                  <a:extLst>
                    <a:ext uri="{FF2B5EF4-FFF2-40B4-BE49-F238E27FC236}">
                      <a16:creationId xmlns:a16="http://schemas.microsoft.com/office/drawing/2014/main" id="{B8F1EAA8-79C4-47AC-B8FA-2141CABC7E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9420" y="1190242"/>
                  <a:ext cx="5302840" cy="2322793"/>
                </a:xfrm>
                <a:prstGeom prst="rect">
                  <a:avLst/>
                </a:prstGeom>
              </p:spPr>
            </p:pic>
            <p:pic>
              <p:nvPicPr>
                <p:cNvPr id="21" name="Immagine 20">
                  <a:extLst>
                    <a:ext uri="{FF2B5EF4-FFF2-40B4-BE49-F238E27FC236}">
                      <a16:creationId xmlns:a16="http://schemas.microsoft.com/office/drawing/2014/main" id="{0766AF8E-CFC8-4408-BDED-50E50C9B3F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76194" y="3329825"/>
                  <a:ext cx="4487045" cy="1005927"/>
                </a:xfrm>
                <a:prstGeom prst="rect">
                  <a:avLst/>
                </a:prstGeom>
              </p:spPr>
            </p:pic>
          </p:grpSp>
          <p:sp>
            <p:nvSpPr>
              <p:cNvPr id="19" name="Rettangolo 18">
                <a:extLst>
                  <a:ext uri="{FF2B5EF4-FFF2-40B4-BE49-F238E27FC236}">
                    <a16:creationId xmlns:a16="http://schemas.microsoft.com/office/drawing/2014/main" id="{EB99FD91-2847-4AEB-968A-10E459FAFD28}"/>
                  </a:ext>
                </a:extLst>
              </p:cNvPr>
              <p:cNvSpPr/>
              <p:nvPr/>
            </p:nvSpPr>
            <p:spPr>
              <a:xfrm>
                <a:off x="3304145" y="1190242"/>
                <a:ext cx="151836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hlinkClick r:id="rId7"/>
                  </a:rPr>
                  <a:t>https://www.go-fair.org/</a:t>
                </a:r>
                <a:r>
                  <a:rPr kumimoji="0" lang="it-IT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B9C9C5F5-19FF-42F1-9BD6-5F0C5DDEC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383" t="14070" r="25126" b="26615"/>
            <a:stretch/>
          </p:blipFill>
          <p:spPr>
            <a:xfrm>
              <a:off x="-47585" y="3406397"/>
              <a:ext cx="4087693" cy="20207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9398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CEADE-60DF-461D-8566-BC2E7A54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993700"/>
                </a:solidFill>
              </a:rPr>
              <a:t>[</a:t>
            </a:r>
            <a:r>
              <a:rPr lang="it-IT" dirty="0" err="1">
                <a:solidFill>
                  <a:srgbClr val="993700"/>
                </a:solidFill>
              </a:rPr>
              <a:t>clouds</a:t>
            </a:r>
            <a:r>
              <a:rPr lang="it-IT" dirty="0">
                <a:solidFill>
                  <a:srgbClr val="993700"/>
                </a:solidFill>
              </a:rPr>
              <a:t> on the Cloud???]</a:t>
            </a:r>
          </a:p>
        </p:txBody>
      </p:sp>
    </p:spTree>
    <p:extLst>
      <p:ext uri="{BB962C8B-B14F-4D97-AF65-F5344CB8AC3E}">
        <p14:creationId xmlns:p14="http://schemas.microsoft.com/office/powerpoint/2010/main" val="24559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_Tema di Office">
  <a:themeElements>
    <a:clrScheme name="Personalizzato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4_Tema di Office">
  <a:themeElements>
    <a:clrScheme name="Personalizzato 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C0C0C"/>
      </a:hlink>
      <a:folHlink>
        <a:srgbClr val="2626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2_Office Them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i Office">
  <a:themeElements>
    <a:clrScheme name="Personalizzato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262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4_Office Them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ema di Office">
  <a:themeElements>
    <a:clrScheme name="Personalizzato 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C0C0C"/>
      </a:hlink>
      <a:folHlink>
        <a:srgbClr val="2626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i Office">
  <a:themeElements>
    <a:clrScheme name="Personalizzato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Theme">
  <a:themeElements>
    <a:clrScheme name="Personalizzato 2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ema di Offic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Office Them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i Office">
  <a:themeElements>
    <a:clrScheme name="Personalizzato 5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FFFF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</TotalTime>
  <Words>574</Words>
  <Application>Microsoft Office PowerPoint</Application>
  <PresentationFormat>Presentazione su schermo (4:3)</PresentationFormat>
  <Paragraphs>93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11</vt:i4>
      </vt:variant>
      <vt:variant>
        <vt:lpstr>Titoli diapositive</vt:lpstr>
      </vt:variant>
      <vt:variant>
        <vt:i4>25</vt:i4>
      </vt:variant>
    </vt:vector>
  </HeadingPairs>
  <TitlesOfParts>
    <vt:vector size="41" baseType="lpstr">
      <vt:lpstr>Arial</vt:lpstr>
      <vt:lpstr>Bradley Hand ITC</vt:lpstr>
      <vt:lpstr>Calibri</vt:lpstr>
      <vt:lpstr>Calibri Light</vt:lpstr>
      <vt:lpstr>Wingdings 2</vt:lpstr>
      <vt:lpstr>11_Tema di Office</vt:lpstr>
      <vt:lpstr>14_Tema di Office</vt:lpstr>
      <vt:lpstr>12_Office Theme</vt:lpstr>
      <vt:lpstr>5_Tema di Office</vt:lpstr>
      <vt:lpstr>14_Office Theme</vt:lpstr>
      <vt:lpstr>4_Tema di Office</vt:lpstr>
      <vt:lpstr>6_Tema di Office</vt:lpstr>
      <vt:lpstr>2_Office Theme</vt:lpstr>
      <vt:lpstr>8_Tema di Office</vt:lpstr>
      <vt:lpstr>6_Office Theme</vt:lpstr>
      <vt:lpstr>13_Tema di Office</vt:lpstr>
      <vt:lpstr>Presentazione standard di PowerPoint</vt:lpstr>
      <vt:lpstr>Presentazione standard di PowerPoint</vt:lpstr>
      <vt:lpstr>Openness</vt:lpstr>
      <vt:lpstr>«make science fit for the 21th century»</vt:lpstr>
      <vt:lpstr>…Open Access by default in 2020…</vt:lpstr>
      <vt:lpstr>Presentazione standard di PowerPoint</vt:lpstr>
      <vt:lpstr>Presentazione standard di PowerPoint</vt:lpstr>
      <vt:lpstr>Recommendation on Access (2018)</vt:lpstr>
      <vt:lpstr>Recommendation on Access (Apr. 25)</vt:lpstr>
      <vt:lpstr>Recommendation on Access (Apr. 25)</vt:lpstr>
      <vt:lpstr>Bruxelles on the move</vt:lpstr>
      <vt:lpstr>Presentazione standard di PowerPoint</vt:lpstr>
      <vt:lpstr>Supporting Open science</vt:lpstr>
      <vt:lpstr>…OpenAIRE</vt:lpstr>
      <vt:lpstr>[EOSC – what?]</vt:lpstr>
      <vt:lpstr>EOSC Declaration</vt:lpstr>
      <vt:lpstr>EOSC Declaration</vt:lpstr>
      <vt:lpstr>…and eventually… welcome EOSC!</vt:lpstr>
      <vt:lpstr>EOSC objective tree</vt:lpstr>
      <vt:lpstr>EOSC Working Groups</vt:lpstr>
      <vt:lpstr>EOSC timeline</vt:lpstr>
      <vt:lpstr>EOSC</vt:lpstr>
      <vt:lpstr>EOSC - WHY</vt:lpstr>
      <vt:lpstr>GO FAIR</vt:lpstr>
      <vt:lpstr>[clouds on the Cloud???]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gallo</dc:creator>
  <cp:lastModifiedBy>Elena Giglia</cp:lastModifiedBy>
  <cp:revision>101</cp:revision>
  <dcterms:created xsi:type="dcterms:W3CDTF">2018-05-06T21:26:53Z</dcterms:created>
  <dcterms:modified xsi:type="dcterms:W3CDTF">2020-09-23T11:01:05Z</dcterms:modified>
</cp:coreProperties>
</file>