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94" r:id="rId4"/>
    <p:sldId id="303" r:id="rId5"/>
    <p:sldId id="259" r:id="rId6"/>
    <p:sldId id="260" r:id="rId7"/>
    <p:sldId id="261" r:id="rId8"/>
    <p:sldId id="262" r:id="rId9"/>
    <p:sldId id="263" r:id="rId10"/>
    <p:sldId id="299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9" r:id="rId24"/>
    <p:sldId id="284" r:id="rId25"/>
    <p:sldId id="281" r:id="rId26"/>
    <p:sldId id="285" r:id="rId27"/>
    <p:sldId id="295" r:id="rId28"/>
    <p:sldId id="287" r:id="rId29"/>
    <p:sldId id="296" r:id="rId30"/>
    <p:sldId id="280" r:id="rId31"/>
    <p:sldId id="288" r:id="rId32"/>
    <p:sldId id="289" r:id="rId33"/>
    <p:sldId id="290" r:id="rId34"/>
    <p:sldId id="291" r:id="rId35"/>
    <p:sldId id="300" r:id="rId36"/>
    <p:sldId id="301" r:id="rId37"/>
    <p:sldId id="302" r:id="rId38"/>
    <p:sldId id="297" r:id="rId39"/>
    <p:sldId id="293" r:id="rId40"/>
  </p:sldIdLst>
  <p:sldSz cx="9144000" cy="5143500" type="screen16x9"/>
  <p:notesSz cx="9144000" cy="5143500"/>
  <p:embeddedFontLst>
    <p:embeddedFont>
      <p:font typeface="Verdana" panose="020B0604030504040204" pitchFamily="34" charset="0"/>
      <p:regular r:id="rId43"/>
      <p:bold r:id="rId44"/>
      <p:italic r:id="rId45"/>
      <p:boldItalic r:id="rId46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big, Kerstin (kerstin.helbig@cms.hu-berlin.de)" initials="HK(" lastIdx="2" clrIdx="0"/>
  <p:cmAuthor id="2" name="Trautwein-Bruns, Ute (3F5RT9@rwth-aachen.de)" initials="TU(" lastIdx="4" clrIdx="1"/>
  <p:cmAuthor id="3" name="Biernacka, Katarzyna (katarzyna.biernacka@hu-berlin.de)" initials="BK(" lastIdx="1" clrIdx="2"/>
  <p:cmAuthor id="4" name="Katarzyna Biernacka" initials="KB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9"/>
    <p:restoredTop sz="94567"/>
  </p:normalViewPr>
  <p:slideViewPr>
    <p:cSldViewPr>
      <p:cViewPr varScale="1">
        <p:scale>
          <a:sx n="101" d="100"/>
          <a:sy n="101" d="100"/>
        </p:scale>
        <p:origin x="2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D41EAC0-A54E-1446-ABD2-3A3CB8D3E7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A4E6F-FFCC-F848-90DF-72D06E5A44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8779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37ADB-AE05-B84D-BE01-1D11E3AD88C9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70628A-424C-7C4F-B7CB-5D59EA99A1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F530F8-F95C-3449-97C6-BD5DAADDF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8779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A5D5-E174-8F4D-9510-A277C323EBE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92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idx="2"/>
          </p:nvPr>
        </p:nvSpPr>
        <p:spPr bwMode="auto"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6" name="Date Placeholder 2"/>
          <p:cNvSpPr>
            <a:spLocks noGrp="1"/>
          </p:cNvSpPr>
          <p:nvPr>
            <p:ph type="dt" idx="3"/>
          </p:nvPr>
        </p:nvSpPr>
        <p:spPr bwMode="auto"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2475309"/>
            <a:ext cx="9753600" cy="202525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592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63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94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Umfrage in Zoom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0344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Disclaimer bzgl Zoom (Funktionionen mit Zoom)</a:t>
            </a:r>
            <a:endParaRPr/>
          </a:p>
          <a:p>
            <a:pPr>
              <a:defRPr/>
            </a:pPr>
            <a:endParaRPr lang="en-US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58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180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299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Umfrage in Zoom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Links für Co-Hosts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448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4549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41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66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49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921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3821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133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725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733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8737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Zum Verschicken per Chat: https://www.menti.com/v1qxy8ho92</a:t>
            </a:r>
            <a:endParaRPr/>
          </a:p>
          <a:p>
            <a:pPr>
              <a:defRPr/>
            </a:pPr>
            <a:endParaRPr lang="en-US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452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109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2450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369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8100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801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0272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558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C2-HD-BTM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 bwMode="auto"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 bwMode="auto"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5932171" y="3235746"/>
            <a:ext cx="2183130" cy="280982"/>
          </a:xfrm>
        </p:spPr>
        <p:txBody>
          <a:bodyPr/>
          <a:lstStyle/>
          <a:p>
            <a:pPr>
              <a:defRPr/>
            </a:pPr>
            <a:fld id="{808B9D2A-21D0-804C-91BA-AC1E3E890D1C}" type="datetimeFigureOut">
              <a:rPr lang="de-DE" smtClean="0"/>
              <a:t>21.09.2020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28700" y="3242884"/>
            <a:ext cx="4800600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057900" y="1073150"/>
            <a:ext cx="2057400" cy="273844"/>
          </a:xfrm>
        </p:spPr>
        <p:txBody>
          <a:bodyPr/>
          <a:lstStyle/>
          <a:p>
            <a:pPr>
              <a:defRPr/>
            </a:pPr>
            <a:fld id="{6DD40A4C-FBED-0D48-B591-7D55191F8373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8B9D2A-21D0-804C-91BA-AC1E3E890D1C}" type="datetimeFigureOut">
              <a:rPr lang="de-DE" smtClean="0"/>
              <a:t>21.09.2020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40A4C-FBED-0D48-B591-7D55191F8373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userDrawn="1">
  <p:cSld name="Abschnitts-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C2-HD-BTM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514351" y="565150"/>
            <a:ext cx="8115298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8350" y="2731294"/>
            <a:ext cx="7867649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08B9D2A-21D0-804C-91BA-AC1E3E890D1C}" type="datetimeFigureOut">
              <a:rPr lang="de-DE" smtClean="0"/>
              <a:t>21.09.2020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14350" y="285751"/>
            <a:ext cx="5243619" cy="273049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46839" y="285750"/>
            <a:ext cx="482811" cy="273844"/>
          </a:xfrm>
        </p:spPr>
        <p:txBody>
          <a:bodyPr/>
          <a:lstStyle/>
          <a:p>
            <a:pPr>
              <a:defRPr/>
            </a:pPr>
            <a:fld id="{6DD40A4C-FBED-0D48-B591-7D55191F8373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2171700" y="571500"/>
            <a:ext cx="6457950" cy="971550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14351" y="2349500"/>
            <a:ext cx="3983831" cy="2314514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349500"/>
            <a:ext cx="4000500" cy="2314514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8B9D2A-21D0-804C-91BA-AC1E3E890D1C}" type="datetimeFigureOut">
              <a:rPr lang="de-DE" smtClean="0"/>
              <a:t>21.09.2020</a:t>
            </a:fld>
            <a:endParaRPr lang="de-DE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40A4C-FBED-0D48-B591-7D55191F8373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Namenskar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C2-HD-BTM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768371" y="843525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08B9D2A-21D0-804C-91BA-AC1E3E890D1C}" type="datetimeFigureOut">
              <a:rPr lang="de-DE" smtClean="0"/>
              <a:t>21.09.2020</a:t>
            </a:fld>
            <a:endParaRPr 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514350" y="284163"/>
            <a:ext cx="5243619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8146839" y="285750"/>
            <a:ext cx="482811" cy="273844"/>
          </a:xfrm>
        </p:spPr>
        <p:txBody>
          <a:bodyPr/>
          <a:lstStyle/>
          <a:p>
            <a:pPr>
              <a:defRPr/>
            </a:pPr>
            <a:fld id="{6DD40A4C-FBED-0D48-B591-7D55191F8373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22;p3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8858250" y="4611687"/>
            <a:ext cx="4465637" cy="4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3;p3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-363537" y="-306387"/>
            <a:ext cx="2282825" cy="161448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4;p3"/>
          <p:cNvSpPr/>
          <p:nvPr/>
        </p:nvSpPr>
        <p:spPr bwMode="auto">
          <a:xfrm>
            <a:off x="309562" y="4702175"/>
            <a:ext cx="2890837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/>
            </a:pPr>
            <a:endParaRPr sz="900" b="0" i="0" u="none" strike="noStrike" cap="none" dirty="0">
              <a:solidFill>
                <a:srgbClr val="898989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797979"/>
              </a:buClr>
              <a:buSzPts val="900"/>
              <a:buFont typeface="Helvetica Neue"/>
              <a:buNone/>
              <a:defRPr/>
            </a:pPr>
            <a:r>
              <a:rPr lang="en-US" sz="900" b="0" i="0" u="none" strike="noStrike" cap="none" dirty="0">
                <a:solidFill>
                  <a:srgbClr val="797979"/>
                </a:solidFill>
                <a:latin typeface="Helvetica Neue"/>
                <a:ea typeface="Helvetica Neue"/>
                <a:cs typeface="Helvetica Neue"/>
              </a:rPr>
              <a:t>Deutsche Initiative </a:t>
            </a:r>
            <a:r>
              <a:rPr lang="en-US" sz="900" b="0" i="0" u="none" strike="noStrike" cap="none" dirty="0" err="1">
                <a:solidFill>
                  <a:srgbClr val="797979"/>
                </a:solidFill>
                <a:latin typeface="Helvetica Neue"/>
                <a:ea typeface="Helvetica Neue"/>
                <a:cs typeface="Helvetica Neue"/>
              </a:rPr>
              <a:t>für</a:t>
            </a:r>
            <a:r>
              <a:rPr lang="en-US" sz="900" b="0" i="0" u="none" strike="noStrike" cap="none" dirty="0">
                <a:solidFill>
                  <a:srgbClr val="797979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en-US" sz="900" b="0" i="0" u="none" strike="noStrike" cap="none" dirty="0" err="1">
                <a:solidFill>
                  <a:srgbClr val="797979"/>
                </a:solidFill>
                <a:latin typeface="Helvetica Neue"/>
                <a:ea typeface="Helvetica Neue"/>
                <a:cs typeface="Helvetica Neue"/>
              </a:rPr>
              <a:t>Netzwerkinformation</a:t>
            </a:r>
            <a:r>
              <a:rPr lang="en-US" sz="900" b="0" i="0" u="none" strike="noStrike" cap="none" dirty="0">
                <a:solidFill>
                  <a:srgbClr val="797979"/>
                </a:solidFill>
                <a:latin typeface="Helvetica Neue"/>
                <a:ea typeface="Helvetica Neue"/>
                <a:cs typeface="Helvetica Neue"/>
              </a:rPr>
              <a:t> e. V.</a:t>
            </a:r>
            <a:endParaRPr dirty="0"/>
          </a:p>
        </p:txBody>
      </p:sp>
      <p:pic>
        <p:nvPicPr>
          <p:cNvPr id="7" name="Google Shape;25;p3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7578725" y="277812"/>
            <a:ext cx="1343025" cy="252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6;p3"/>
          <p:cNvSpPr>
            <a:spLocks noGrp="1"/>
          </p:cNvSpPr>
          <p:nvPr>
            <p:ph type="body" idx="1"/>
          </p:nvPr>
        </p:nvSpPr>
        <p:spPr bwMode="auto">
          <a:xfrm>
            <a:off x="1323974" y="1258887"/>
            <a:ext cx="7191375" cy="3373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1pPr>
            <a:lvl2pPr marL="914400" marR="0" lvl="1" indent="-3111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2pPr>
            <a:lvl3pPr marL="1371600" marR="0" lvl="2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3pPr>
            <a:lvl4pPr marL="1828800" marR="0" lvl="3" indent="-292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4pPr>
            <a:lvl5pPr marL="2286000" marR="0" lvl="4" indent="-2857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5pPr>
            <a:lvl6pPr marL="2743200" marR="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27;p3"/>
          <p:cNvSpPr>
            <a:spLocks noGrp="1"/>
          </p:cNvSpPr>
          <p:nvPr>
            <p:ph type="title"/>
          </p:nvPr>
        </p:nvSpPr>
        <p:spPr bwMode="auto">
          <a:xfrm>
            <a:off x="1323974" y="263525"/>
            <a:ext cx="7886700" cy="99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endParaRPr dirty="0"/>
          </a:p>
        </p:txBody>
      </p:sp>
      <p:sp>
        <p:nvSpPr>
          <p:cNvPr id="10" name="Google Shape;28;p3"/>
          <p:cNvSpPr>
            <a:spLocks noGrp="1"/>
          </p:cNvSpPr>
          <p:nvPr>
            <p:ph type="ftr" idx="11"/>
          </p:nvPr>
        </p:nvSpPr>
        <p:spPr bwMode="auto">
          <a:xfrm>
            <a:off x="5788025" y="4887912"/>
            <a:ext cx="273208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797979"/>
                </a:solidFill>
                <a:latin typeface="Helvetica Neue"/>
                <a:ea typeface="Helvetica Neue"/>
                <a:cs typeface="Helvetica Neue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publicdomain/zero/1.0/deed.d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legalcode" TargetMode="External"/><Relationship Id="rId2" Type="http://schemas.openxmlformats.org/officeDocument/2006/relationships/hyperlink" Target="http://doi.org/10.5281/zenodo.392360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lp.osf.io/hc/en-us/articles/360019739054-How-to-Make-a-Data-Dictionary" TargetMode="Externa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4126/FRL01-006415715" TargetMode="External"/><Relationship Id="rId3" Type="http://schemas.openxmlformats.org/officeDocument/2006/relationships/hyperlink" Target="https://chemotion.net" TargetMode="External"/><Relationship Id="rId7" Type="http://schemas.openxmlformats.org/officeDocument/2006/relationships/hyperlink" Target="https://www.researchspace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bis.ch" TargetMode="External"/><Relationship Id="rId5" Type="http://schemas.openxmlformats.org/officeDocument/2006/relationships/hyperlink" Target="https://www.labfolder.com" TargetMode="External"/><Relationship Id="rId4" Type="http://schemas.openxmlformats.org/officeDocument/2006/relationships/hyperlink" Target="https://www.elabftw.ne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sdat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dpi.com/journal/data" TargetMode="External"/><Relationship Id="rId4" Type="http://schemas.openxmlformats.org/officeDocument/2006/relationships/hyperlink" Target="http://www.journals.elsevier.com/data-in-brie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450/dataman/9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reativecommons.org/licenses/by/4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blincore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dwc.tdwg.org/terms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d-alliance.github.io/metadata-directory/standard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artoc.or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nti.com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ssda.eu/DMGuide" TargetMode="External"/><Relationship Id="rId7" Type="http://schemas.openxmlformats.org/officeDocument/2006/relationships/hyperlink" Target="https://doi.org/10.4126/FRL01-006415715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lsinki.fi/en/research/guide-for-data-documentation" TargetMode="External"/><Relationship Id="rId5" Type="http://schemas.openxmlformats.org/officeDocument/2006/relationships/hyperlink" Target="https://managing-qualitative-data.org/modules/2/a/" TargetMode="External"/><Relationship Id="rId4" Type="http://schemas.openxmlformats.org/officeDocument/2006/relationships/hyperlink" Target="https://www.forschungsdaten.info/themen/beschreiben-und-dokumentieren/datendokumentation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schungsdaten.org/index.php/Online-Workshops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chungsdaten.org/index.php/UAG_Schulungen/Fortbildunge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896294" y="1794270"/>
            <a:ext cx="7310150" cy="1790698"/>
          </a:xfrm>
        </p:spPr>
        <p:txBody>
          <a:bodyPr/>
          <a:lstStyle/>
          <a:p>
            <a:pPr algn="ctr">
              <a:defRPr/>
            </a:pPr>
            <a:r>
              <a:rPr lang="de-DE" sz="3200" dirty="0"/>
              <a:t>Datendokumentation leicht gemacht!</a:t>
            </a:r>
            <a:br>
              <a:rPr lang="de-DE" sz="3200" dirty="0"/>
            </a:br>
            <a:r>
              <a:rPr lang="de-DE" sz="3200" dirty="0"/>
              <a:t>Ein </a:t>
            </a:r>
            <a:r>
              <a:rPr lang="de-DE" sz="3200" b="0" i="0" u="none" strike="noStrike" cap="none" spc="0" dirty="0">
                <a:solidFill>
                  <a:srgbClr val="304E9A"/>
                </a:solidFill>
                <a:latin typeface="Helvetica Neue"/>
                <a:ea typeface="Helvetica Neue"/>
                <a:cs typeface="Helvetica Neue"/>
              </a:rPr>
              <a:t>interaktiver Online-Workshop</a:t>
            </a:r>
            <a:r>
              <a:rPr lang="de-DE" sz="3200" dirty="0"/>
              <a:t> 	</a:t>
            </a:r>
            <a:endParaRPr sz="3200" dirty="0"/>
          </a:p>
        </p:txBody>
      </p:sp>
      <p:sp>
        <p:nvSpPr>
          <p:cNvPr id="5" name="Rechteck 4"/>
          <p:cNvSpPr/>
          <p:nvPr/>
        </p:nvSpPr>
        <p:spPr bwMode="auto">
          <a:xfrm>
            <a:off x="1493041" y="3579862"/>
            <a:ext cx="5946030" cy="9449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de-DE" dirty="0"/>
              <a:t>Katarzyna Biernacka		Humboldt-Universität zu Berlin</a:t>
            </a:r>
            <a:endParaRPr dirty="0"/>
          </a:p>
          <a:p>
            <a:pPr>
              <a:defRPr/>
            </a:pPr>
            <a:r>
              <a:rPr lang="de-DE" dirty="0"/>
              <a:t>Kerstin Helbig		Humboldt-Universität zu Berlin</a:t>
            </a:r>
            <a:endParaRPr dirty="0"/>
          </a:p>
          <a:p>
            <a:pPr>
              <a:defRPr/>
            </a:pPr>
            <a:r>
              <a:rPr lang="de-DE" dirty="0"/>
              <a:t>Matthias </a:t>
            </a:r>
            <a:r>
              <a:rPr lang="de-DE" dirty="0" err="1"/>
              <a:t>Senft</a:t>
            </a:r>
            <a:r>
              <a:rPr lang="de-DE" dirty="0"/>
              <a:t>		ATB Potsdam</a:t>
            </a:r>
            <a:endParaRPr dirty="0"/>
          </a:p>
          <a:p>
            <a:pPr>
              <a:defRPr/>
            </a:pPr>
            <a:r>
              <a:rPr lang="de-DE" dirty="0"/>
              <a:t>Ute Trautwein-Bruns		RWTH Aachen University</a:t>
            </a:r>
            <a:endParaRPr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5E5E38F-DB2B-45F0-BC92-F5EC4EE778A4}"/>
              </a:ext>
            </a:extLst>
          </p:cNvPr>
          <p:cNvSpPr txBox="1"/>
          <p:nvPr/>
        </p:nvSpPr>
        <p:spPr bwMode="auto">
          <a:xfrm>
            <a:off x="971600" y="4619332"/>
            <a:ext cx="73101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Sofern nicht anders angegeben, stehen die Inhalte dieser Präsentation unter einer unter CC0 1.0 Universell (CC0 1.0) Public Domain 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Dedication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https://creativecommons.org/publicdomain/zero/1.0/deed.de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Die UAG </a:t>
            </a:r>
            <a:r>
              <a:rPr lang="de-DE" dirty="0">
                <a:latin typeface="+mj-lt"/>
              </a:rPr>
              <a:t>Schulungen/Fortbildungen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Eine Arbeitsgruppe der DINI/nestor-AG Forschungsdaten</a:t>
            </a:r>
            <a:endParaRPr lang="de-DE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Gegründet </a:t>
            </a:r>
            <a:r>
              <a:rPr lang="de-DE" sz="18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am 5. März 2019</a:t>
            </a:r>
            <a:r>
              <a:rPr lang="de-DE" sz="1800" dirty="0">
                <a:latin typeface="+mn-lt"/>
              </a:rPr>
              <a:t> in Berlin</a:t>
            </a:r>
            <a:endParaRPr lang="de-DE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Aktuelle Mitgliederanzahl: 23</a:t>
            </a:r>
            <a:endParaRPr lang="de-DE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Ziel: </a:t>
            </a:r>
            <a:r>
              <a:rPr lang="de-DE" sz="18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Weiterentwicklung und Erarbeitung von unterschiedlichen Schulungsmodellen und -materialien sowie Sammlung von Schulungsmaterialien</a:t>
            </a:r>
            <a:endParaRPr lang="de-DE" sz="18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Erwartungsabfrage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1323974" y="1258887"/>
            <a:ext cx="7191375" cy="3373437"/>
          </a:xfrm>
        </p:spPr>
        <p:txBody>
          <a:bodyPr anchor="ctr"/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lang="de-DE" sz="2400" dirty="0">
                <a:latin typeface="+mn-lt"/>
              </a:rPr>
              <a:t>Woran sind Sie bei diesem Online-Workshop am meisten interessiert?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r>
              <a:rPr lang="de-DE" dirty="0">
                <a:latin typeface="+mn-lt"/>
              </a:rPr>
              <a:t>Bitte beantworten Sie die Zoom-Umfrage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endParaRPr lang="de-DE" sz="2400" dirty="0"/>
          </a:p>
          <a:p>
            <a:pPr marL="0" indent="0">
              <a:lnSpc>
                <a:spcPct val="104999"/>
              </a:lnSpc>
              <a:buNone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961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Erwartungsabfrage</a:t>
            </a:r>
            <a:endParaRPr lang="de-DE" dirty="0">
              <a:latin typeface="+mj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Clr>
                <a:srgbClr val="000000"/>
              </a:buClr>
              <a:buNone/>
              <a:defRPr/>
            </a:pPr>
            <a:r>
              <a:rPr lang="de-DE" b="1" dirty="0">
                <a:solidFill>
                  <a:srgbClr val="000000"/>
                </a:solidFill>
                <a:latin typeface="Arial"/>
              </a:rPr>
              <a:t>Woran sind Sie bei diesem Online-Workshop am meisten interessiert?</a:t>
            </a:r>
          </a:p>
          <a:p>
            <a:pPr marL="133349" indent="0">
              <a:buClr>
                <a:srgbClr val="000000"/>
              </a:buClr>
              <a:buNone/>
              <a:defRPr/>
            </a:pPr>
            <a:endParaRPr lang="de-DE" b="1" dirty="0">
              <a:solidFill>
                <a:srgbClr val="000000"/>
              </a:solidFill>
              <a:latin typeface="Arial"/>
            </a:endParaRPr>
          </a:p>
          <a:p>
            <a:pPr marL="384186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Inhalte</a:t>
            </a:r>
          </a:p>
          <a:p>
            <a:pPr marL="384186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Didaktische Methoden</a:t>
            </a:r>
          </a:p>
          <a:p>
            <a:pPr marL="384186" indent="-250835">
              <a:buClr>
                <a:srgbClr val="000000"/>
              </a:buClr>
              <a:buFont typeface="Arial"/>
              <a:buAutoNum type="alphaUcPeriod"/>
              <a:defRPr/>
            </a:pPr>
            <a:endParaRPr dirty="0">
              <a:solidFill>
                <a:srgbClr val="000000"/>
              </a:solidFill>
              <a:latin typeface="Arial"/>
            </a:endParaRPr>
          </a:p>
          <a:p>
            <a:pPr marL="384186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Beides</a:t>
            </a:r>
            <a:endParaRPr dirty="0">
              <a:solidFill>
                <a:srgbClr val="000000"/>
              </a:solidFill>
              <a:latin typeface="Arial"/>
            </a:endParaRPr>
          </a:p>
          <a:p>
            <a:pPr marL="133350" indent="0">
              <a:buNone/>
              <a:defRPr/>
            </a:pP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87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Agenda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395536" y="3918008"/>
            <a:ext cx="8208911" cy="727677"/>
          </a:xfrm>
        </p:spPr>
        <p:txBody>
          <a:bodyPr/>
          <a:lstStyle/>
          <a:p>
            <a:pPr marL="133350" indent="0">
              <a:lnSpc>
                <a:spcPct val="150000"/>
              </a:lnSpc>
              <a:buNone/>
              <a:defRPr/>
            </a:pPr>
            <a:r>
              <a:rPr lang="de-DE" sz="1600" dirty="0">
                <a:latin typeface="+mj-lt"/>
              </a:rPr>
              <a:t>Ziel: Einsatz von Lehrmethoden zur Steigerung der Interaktivität von Online-Veranstaltungen am Beispiel der Datendokumentation</a:t>
            </a:r>
            <a:endParaRPr lang="de-DE" dirty="0">
              <a:latin typeface="+mj-lt"/>
            </a:endParaRPr>
          </a:p>
          <a:p>
            <a:pPr marL="133350" indent="0">
              <a:lnSpc>
                <a:spcPct val="150000"/>
              </a:lnSpc>
              <a:buNone/>
              <a:defRPr/>
            </a:pPr>
            <a:endParaRPr dirty="0"/>
          </a:p>
        </p:txBody>
      </p:sp>
      <p:graphicFrame>
        <p:nvGraphicFramePr>
          <p:cNvPr id="6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39108"/>
              </p:ext>
            </p:extLst>
          </p:nvPr>
        </p:nvGraphicFramePr>
        <p:xfrm>
          <a:off x="611560" y="1182024"/>
          <a:ext cx="7742684" cy="2677045"/>
        </p:xfrm>
        <a:graphic>
          <a:graphicData uri="http://schemas.openxmlformats.org/drawingml/2006/table">
            <a:tbl>
              <a:tblPr firstRow="1" bandRow="1"/>
              <a:tblGrid>
                <a:gridCol w="3871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559">
                <a:tc gridSpan="2"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de-DE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Orientierung</a:t>
                      </a:r>
                      <a:endParaRPr dirty="0"/>
                    </a:p>
                  </a:txBody>
                  <a:tcPr>
                    <a:solidFill>
                      <a:srgbClr val="E8E9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592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/>
                        <a:buChar char="•"/>
                        <a:defRPr/>
                      </a:pPr>
                      <a:r>
                        <a:rPr lang="de-DE" sz="1400" dirty="0"/>
                        <a:t>Motivation für eine Datendokumentation </a:t>
                      </a:r>
                      <a:endParaRPr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/>
                        <a:buChar char="•"/>
                        <a:defRPr/>
                      </a:pPr>
                      <a:r>
                        <a:rPr lang="de-DE" sz="1400" dirty="0"/>
                        <a:t>Inhalte einer Datendokumentation</a:t>
                      </a:r>
                      <a:endParaRPr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/>
                        <a:buChar char="•"/>
                        <a:defRPr/>
                      </a:pPr>
                      <a:r>
                        <a:rPr lang="de-DE" sz="1400" b="0" i="0" u="none" strike="noStrike" cap="none" spc="0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Dokumentationsformen</a:t>
                      </a:r>
                      <a:endParaRPr lang="de-DE" sz="1400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/>
                        <a:buChar char="•"/>
                        <a:defRPr/>
                      </a:pPr>
                      <a:r>
                        <a:rPr lang="de-DE" sz="1400" dirty="0"/>
                        <a:t>Metadaten</a:t>
                      </a:r>
                      <a:endParaRPr lang="de-DE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/>
                        <a:buChar char="•"/>
                        <a:defRPr/>
                      </a:pPr>
                      <a:r>
                        <a:rPr lang="de-DE" sz="1400" dirty="0"/>
                        <a:t>Kontrolliertes Vokabular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  <a:defRPr/>
                      </a:pPr>
                      <a:r>
                        <a:rPr lang="de-DE" dirty="0"/>
                        <a:t>Zoom und seine Funktionen</a:t>
                      </a:r>
                      <a:endParaRPr dirty="0"/>
                    </a:p>
                    <a:p>
                      <a:pPr marL="285750" marR="0" indent="-2857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  <a:defRPr/>
                      </a:pPr>
                      <a:r>
                        <a:rPr lang="de-DE" dirty="0"/>
                        <a:t>Externe Tools </a:t>
                      </a:r>
                      <a:endParaRPr dirty="0"/>
                    </a:p>
                    <a:p>
                      <a:pPr marL="285750" marR="0" indent="-2857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  <a:defRPr/>
                      </a:pPr>
                      <a:r>
                        <a:rPr lang="de-DE" dirty="0"/>
                        <a:t>Unterschiedliche Sozial- und Arbeitsformen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59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de-DE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Fragen, Diskussion und Feedback</a:t>
                      </a:r>
                      <a:endParaRPr lang="de-DE" dirty="0"/>
                    </a:p>
                  </a:txBody>
                  <a:tcPr>
                    <a:solidFill>
                      <a:srgbClr val="E8E9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hteck 5"/>
          <p:cNvSpPr/>
          <p:nvPr/>
        </p:nvSpPr>
        <p:spPr bwMode="auto">
          <a:xfrm rot="16199998">
            <a:off x="-41304" y="2395880"/>
            <a:ext cx="1620000" cy="29491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defRPr/>
            </a:pPr>
            <a:r>
              <a:rPr lang="de-DE"/>
              <a:t>inhaltlich</a:t>
            </a:r>
            <a:endParaRPr/>
          </a:p>
        </p:txBody>
      </p:sp>
      <p:sp>
        <p:nvSpPr>
          <p:cNvPr id="8" name="Rechteck 6"/>
          <p:cNvSpPr/>
          <p:nvPr/>
        </p:nvSpPr>
        <p:spPr bwMode="auto">
          <a:xfrm rot="16199998">
            <a:off x="3828604" y="2395880"/>
            <a:ext cx="1620000" cy="29491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defRPr/>
            </a:pPr>
            <a:r>
              <a:rPr lang="de-DE" dirty="0"/>
              <a:t>methodisch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Code of Conduct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Mikros bitte in der Regel aus</a:t>
            </a: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Kameranutzung freiwillig</a:t>
            </a: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Technische Probleme bitte im Chat melden</a:t>
            </a: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Workshop-Du</a:t>
            </a:r>
            <a:endParaRPr lang="de-DE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Beteiligt euch rege!</a:t>
            </a:r>
            <a:endParaRPr lang="de-DE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Fragen bitte über die Funktion "Hand heben"</a:t>
            </a:r>
            <a:endParaRPr lang="de-DE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 err="1">
                <a:latin typeface="+mj-lt"/>
              </a:rPr>
              <a:t>Funktion</a:t>
            </a:r>
            <a:r>
              <a:rPr dirty="0">
                <a:latin typeface="+mj-lt"/>
              </a:rPr>
              <a:t> "Hand </a:t>
            </a:r>
            <a:r>
              <a:rPr dirty="0" err="1">
                <a:latin typeface="+mj-lt"/>
              </a:rPr>
              <a:t>heben</a:t>
            </a:r>
            <a:r>
              <a:rPr dirty="0">
                <a:latin typeface="+mj-lt"/>
              </a:rPr>
              <a:t>"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419099" indent="-285750">
              <a:defRPr/>
            </a:pPr>
            <a:r>
              <a:rPr lang="de-DE" dirty="0">
                <a:latin typeface="+mn-lt"/>
              </a:rPr>
              <a:t>Unter „Teilnehmer“</a:t>
            </a:r>
            <a:endParaRPr dirty="0">
              <a:latin typeface="+mn-lt"/>
            </a:endParaRPr>
          </a:p>
          <a:p>
            <a:pPr marL="419099" indent="-285750">
              <a:defRPr/>
            </a:pPr>
            <a:endParaRPr lang="de-DE" dirty="0"/>
          </a:p>
          <a:p>
            <a:pPr marL="419099" indent="-285750">
              <a:defRPr/>
            </a:pPr>
            <a:endParaRPr lang="de-DE" dirty="0"/>
          </a:p>
          <a:p>
            <a:pPr marL="419099" indent="-285750">
              <a:defRPr/>
            </a:pPr>
            <a:endParaRPr lang="de-DE" dirty="0"/>
          </a:p>
          <a:p>
            <a:pPr marL="419099" indent="-285750">
              <a:defRPr/>
            </a:pPr>
            <a:endParaRPr lang="de-DE" dirty="0"/>
          </a:p>
          <a:p>
            <a:pPr marL="419099" indent="-285750">
              <a:defRPr/>
            </a:pPr>
            <a:r>
              <a:rPr lang="de-DE" dirty="0">
                <a:latin typeface="+mn-lt"/>
              </a:rPr>
              <a:t>Unter der Teilnehmerliste </a:t>
            </a:r>
            <a:endParaRPr dirty="0">
              <a:latin typeface="+mn-lt"/>
            </a:endParaRPr>
          </a:p>
        </p:txBody>
      </p:sp>
      <p:pic>
        <p:nvPicPr>
          <p:cNvPr id="6" name="Grafik 1"/>
          <p:cNvPicPr>
            <a:picLocks noChangeAspect="1"/>
          </p:cNvPicPr>
          <p:nvPr/>
        </p:nvPicPr>
        <p:blipFill>
          <a:blip r:embed="rId3"/>
          <a:srcRect t="59299"/>
          <a:stretch/>
        </p:blipFill>
        <p:spPr bwMode="auto">
          <a:xfrm>
            <a:off x="2934541" y="3147814"/>
            <a:ext cx="3970238" cy="1392514"/>
          </a:xfrm>
          <a:prstGeom prst="rect">
            <a:avLst/>
          </a:prstGeom>
        </p:spPr>
      </p:pic>
      <p:pic>
        <p:nvPicPr>
          <p:cNvPr id="7" name="Grafik 2"/>
          <p:cNvPicPr>
            <a:picLocks noChangeAspect="1"/>
          </p:cNvPicPr>
          <p:nvPr/>
        </p:nvPicPr>
        <p:blipFill>
          <a:blip r:embed="rId4"/>
          <a:srcRect t="79829"/>
          <a:stretch/>
        </p:blipFill>
        <p:spPr bwMode="auto">
          <a:xfrm>
            <a:off x="467544" y="1779662"/>
            <a:ext cx="8172400" cy="565759"/>
          </a:xfrm>
          <a:prstGeom prst="rect">
            <a:avLst/>
          </a:prstGeom>
        </p:spPr>
      </p:pic>
      <p:sp>
        <p:nvSpPr>
          <p:cNvPr id="8" name="Rechteck 5"/>
          <p:cNvSpPr/>
          <p:nvPr/>
        </p:nvSpPr>
        <p:spPr bwMode="auto">
          <a:xfrm>
            <a:off x="4912619" y="1779662"/>
            <a:ext cx="648072" cy="57606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hteck 7"/>
          <p:cNvSpPr/>
          <p:nvPr/>
        </p:nvSpPr>
        <p:spPr bwMode="auto">
          <a:xfrm>
            <a:off x="3059832" y="3363838"/>
            <a:ext cx="648072" cy="57606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Motivation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1323974" y="1258887"/>
            <a:ext cx="7191375" cy="3373437"/>
          </a:xfrm>
        </p:spPr>
        <p:txBody>
          <a:bodyPr anchor="ctr"/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lang="de-DE" sz="2400" dirty="0">
                <a:latin typeface="+mn-lt"/>
              </a:rPr>
              <a:t>Warum ist Datendokumentation wichtig?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r>
              <a:rPr lang="de-DE" dirty="0">
                <a:latin typeface="+mn-lt"/>
              </a:rPr>
              <a:t>Bitte beantworte die Zoom-Umfrage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endParaRPr lang="de-DE" sz="2400" dirty="0"/>
          </a:p>
          <a:p>
            <a:pPr marL="0" indent="0">
              <a:lnSpc>
                <a:spcPct val="104999"/>
              </a:lnSpc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Warum ist Datendokumentation wichtig?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Mit der Zeit werden Informationen vergessen.</a:t>
            </a:r>
            <a:endParaRPr lang="de-DE" dirty="0">
              <a:latin typeface="+mn-lt"/>
            </a:endParaRPr>
          </a:p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Dokumentation ist wesentlicher Bestandteil der guten wissenschaftlichen Praxis.</a:t>
            </a:r>
            <a:endParaRPr dirty="0">
              <a:latin typeface="+mn-lt"/>
            </a:endParaRPr>
          </a:p>
          <a:p>
            <a:pPr>
              <a:defRPr/>
            </a:pPr>
            <a:r>
              <a:rPr lang="de-DE" dirty="0">
                <a:latin typeface="+mn-lt"/>
              </a:rPr>
              <a:t>Datendokumentation ist lästig und sinnlos.</a:t>
            </a:r>
            <a:endParaRPr dirty="0">
              <a:latin typeface="+mn-lt"/>
            </a:endParaRPr>
          </a:p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Dokumentation erleichtert die Zusammenarbeit. </a:t>
            </a:r>
            <a:endParaRPr lang="de-DE" dirty="0">
              <a:latin typeface="+mn-lt"/>
            </a:endParaRPr>
          </a:p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Ohne Dokumentation sind Forschungsdaten nichts wert. </a:t>
            </a:r>
            <a:endParaRPr dirty="0">
              <a:latin typeface="+mn-lt"/>
            </a:endParaRPr>
          </a:p>
          <a:p>
            <a:pPr>
              <a:defRPr/>
            </a:pPr>
            <a:endParaRPr lang="de-DE" dirty="0">
              <a:latin typeface="+mn-lt"/>
            </a:endParaRPr>
          </a:p>
          <a:p>
            <a:pPr marL="133350" indent="0">
              <a:buNone/>
              <a:defRPr/>
            </a:pPr>
            <a:r>
              <a:rPr lang="de-DE" dirty="0">
                <a:latin typeface="+mn-lt"/>
              </a:rPr>
              <a:t>(stimme ich zu / stimme ich nicht zu)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Gute wissenschaftlich Praxis</a:t>
            </a:r>
            <a:endParaRPr dirty="0">
              <a:latin typeface="+mj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1323974" y="1248628"/>
            <a:ext cx="7191375" cy="3373437"/>
          </a:xfrm>
        </p:spPr>
        <p:txBody>
          <a:bodyPr/>
          <a:lstStyle/>
          <a:p>
            <a:pPr marL="133350" indent="0">
              <a:lnSpc>
                <a:spcPct val="113999"/>
              </a:lnSpc>
              <a:buNone/>
              <a:defRPr/>
            </a:pPr>
            <a:r>
              <a:rPr lang="de-DE" sz="1800" b="1" dirty="0">
                <a:latin typeface="+mn-lt"/>
              </a:rPr>
              <a:t>Leitlinie 12: Dokumentation</a:t>
            </a:r>
            <a:r>
              <a:rPr lang="de-DE" sz="1800" dirty="0">
                <a:latin typeface="+mn-lt"/>
              </a:rPr>
              <a:t> </a:t>
            </a:r>
          </a:p>
          <a:p>
            <a:pPr marL="133350" indent="0">
              <a:lnSpc>
                <a:spcPct val="113999"/>
              </a:lnSpc>
              <a:buNone/>
              <a:defRPr/>
            </a:pPr>
            <a:r>
              <a:rPr lang="de-DE" sz="1800" dirty="0">
                <a:latin typeface="+mn-lt"/>
              </a:rPr>
              <a:t>„Wissenschaftlerinnen und Wissenschaftler dokumentieren alle für das Zustandekommen eines Forschungsergebnisses relevanten Informationen so nachvollziehbar, wie dies im betroffenen Fachgebiet erforderlich und angemessen ist, um das Ergebnis </a:t>
            </a:r>
            <a:r>
              <a:rPr lang="de-DE" sz="1800" b="1" dirty="0">
                <a:latin typeface="+mn-lt"/>
              </a:rPr>
              <a:t>überprüfen</a:t>
            </a:r>
            <a:r>
              <a:rPr lang="de-DE" sz="1800" dirty="0">
                <a:latin typeface="+mn-lt"/>
              </a:rPr>
              <a:t> und </a:t>
            </a:r>
            <a:r>
              <a:rPr lang="de-DE" sz="1800" b="1" dirty="0">
                <a:latin typeface="+mn-lt"/>
              </a:rPr>
              <a:t>bewerten</a:t>
            </a:r>
            <a:r>
              <a:rPr lang="de-DE" sz="1800" dirty="0">
                <a:latin typeface="+mn-lt"/>
              </a:rPr>
              <a:t> zu können. […]“</a:t>
            </a:r>
            <a:endParaRPr sz="1800" dirty="0">
              <a:latin typeface="+mn-lt"/>
            </a:endParaRPr>
          </a:p>
        </p:txBody>
      </p:sp>
      <p:sp>
        <p:nvSpPr>
          <p:cNvPr id="6" name="Textfeld 182"/>
          <p:cNvSpPr>
            <a:spLocks/>
          </p:cNvSpPr>
          <p:nvPr/>
        </p:nvSpPr>
        <p:spPr bwMode="auto">
          <a:xfrm>
            <a:off x="1522493" y="3507854"/>
            <a:ext cx="7081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Quelle: Deutsche Forschungsgemeinschaft. (2019). Leitlinien zur guten wissenschaftlichen Praxis. Kodex.</a:t>
            </a:r>
            <a:r>
              <a:rPr lang="de-DE" sz="1000" i="1" dirty="0">
                <a:solidFill>
                  <a:srgbClr val="0070C0"/>
                </a:solidFill>
                <a:latin typeface="+mj-lt"/>
                <a:cs typeface="Verdana"/>
              </a:rPr>
              <a:t>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http://doi.org/10.5281/zenodo.3923602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 17. </a:t>
            </a:r>
            <a:b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Lizensiert unter Creative Commons Attribution-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ShareAlike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International 4.0 (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https://creativecommons.org/licenses/by-sa/4.0/legalcode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99556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Gruppenarbeit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lang="de-DE" sz="2400" dirty="0">
                <a:latin typeface="+mn-lt"/>
              </a:rPr>
              <a:t>Welche Informationen fehlen Dir, um diese Daten zu verstehen?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r>
              <a:rPr lang="de-DE" dirty="0">
                <a:latin typeface="+mn-lt"/>
              </a:rPr>
              <a:t>Versucht dies in der nun folgenden 10-minütigen Breakout-Session in Eurer Gruppe zu klären. Danach werden alle Anmerkungen gesammelt.</a:t>
            </a:r>
            <a:endParaRPr dirty="0">
              <a:latin typeface="+mn-lt"/>
            </a:endParaRPr>
          </a:p>
          <a:p>
            <a:pPr marL="0" indent="0">
              <a:lnSpc>
                <a:spcPct val="104999"/>
              </a:lnSpc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Sammlung der Verbesserungsvorschläge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 spcFirstLastPara="1" vertOverflow="overflow" horzOverflow="clip" vert="horz" wrap="square" lIns="91424" tIns="45699" rIns="91424" bIns="45699" numCol="1" spcCol="0" rtlCol="0" fromWordArt="0" anchor="ctr" anchorCtr="0" forceAA="0" compatLnSpc="0">
            <a:noAutofit/>
          </a:bodyPr>
          <a:lstStyle/>
          <a:p>
            <a:pPr marL="133349" indent="0">
              <a:buNone/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Hierzu trägt eine zuvor gewählte Person aus der Gruppe eine Anmerkung vor. Die Auswahl der Gruppe erfolgt per "Glücksrad".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Inhalte einer Dokumentation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1323974" y="1131590"/>
            <a:ext cx="7191375" cy="3373437"/>
          </a:xfrm>
        </p:spPr>
        <p:txBody>
          <a:bodyPr/>
          <a:lstStyle/>
          <a:p>
            <a:pPr>
              <a:defRPr/>
            </a:pPr>
            <a:r>
              <a:rPr lang="de-DE" sz="1600" dirty="0">
                <a:latin typeface="+mn-lt"/>
              </a:rPr>
              <a:t>Für welchen Zweck wurden die Daten erstellt?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Was beinhaltet der Datensatz?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Wie wurden die Daten erhoben?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Wer hat die Daten erhoben?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Wann wurden die Daten erhoben?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Wie wurden die Daten verarbeitet?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Welche Datenbereinigungsprozesse wurden durchgeführt?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Wie wurde die Qualität der Daten sichergestellt?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In welchen Formaten stehen die Daten zur Verfügung?</a:t>
            </a:r>
            <a:endParaRPr sz="16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Wie kann man auf die Daten zugreifen?</a:t>
            </a:r>
            <a:endParaRPr sz="1600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Dokumentationsformen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README Files </a:t>
            </a:r>
            <a:endParaRPr sz="1800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Data </a:t>
            </a:r>
            <a:r>
              <a:rPr lang="de-DE" sz="1800" dirty="0" err="1">
                <a:latin typeface="+mn-lt"/>
              </a:rPr>
              <a:t>Dictionaries</a:t>
            </a:r>
            <a:endParaRPr sz="1800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 err="1">
                <a:latin typeface="+mn-lt"/>
              </a:rPr>
              <a:t>Codebooks</a:t>
            </a:r>
            <a:endParaRPr sz="1800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Electronic Lab Notebooks</a:t>
            </a:r>
            <a:endParaRPr sz="1800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n-lt"/>
              </a:rPr>
              <a:t>Artikel in einem Data Journal</a:t>
            </a:r>
            <a:endParaRPr dirty="0">
              <a:latin typeface="+mn-lt"/>
            </a:endParaRPr>
          </a:p>
          <a:p>
            <a:pPr marL="0" indent="0">
              <a:buNone/>
              <a:defRPr/>
            </a:pPr>
            <a:endParaRPr lang="de-DE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5901" y="1362382"/>
            <a:ext cx="6292850" cy="1792585"/>
          </a:xfrm>
          <a:prstGeom prst="rect">
            <a:avLst/>
          </a:prstGeom>
        </p:spPr>
      </p:pic>
      <p:pic>
        <p:nvPicPr>
          <p:cNvPr id="5" name="Grafik 3"/>
          <p:cNvPicPr>
            <a:picLocks noChangeAspect="1"/>
          </p:cNvPicPr>
          <p:nvPr/>
        </p:nvPicPr>
        <p:blipFill>
          <a:blip r:embed="rId4"/>
          <a:srcRect l="25278" t="14335"/>
          <a:stretch/>
        </p:blipFill>
        <p:spPr bwMode="auto">
          <a:xfrm>
            <a:off x="1797051" y="2677299"/>
            <a:ext cx="6832600" cy="2089585"/>
          </a:xfrm>
          <a:prstGeom prst="rect">
            <a:avLst/>
          </a:prstGeom>
        </p:spPr>
      </p:pic>
      <p:sp>
        <p:nvSpPr>
          <p:cNvPr id="6" name="Textfeld 5"/>
          <p:cNvSpPr/>
          <p:nvPr/>
        </p:nvSpPr>
        <p:spPr bwMode="auto">
          <a:xfrm>
            <a:off x="114300" y="4184535"/>
            <a:ext cx="1509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Quelle: Bowman, S. 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How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 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to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 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Make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 a Data Dictionary. Online verfügbar: </a:t>
            </a:r>
            <a:r>
              <a:rPr lang="de-DE" sz="600" u="sng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  <a:hlinkClick r:id="rId5" tooltip="https://help.osf.io/hc/en-us/articles/360019739054-How-to-Make-a-Data-Dictionary"/>
              </a:rPr>
              <a:t>https://help.osf.io/hc/en-us/articles/360019739054-How-to-Make-a-Data-Dictionary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ea typeface="Droid Sans"/>
                <a:cs typeface="Droid Sans"/>
              </a:rPr>
              <a:t> (Public Domain).</a:t>
            </a:r>
            <a:endParaRPr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1323974" y="263525"/>
            <a:ext cx="7886700" cy="995362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Dokumentationsformen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Electronic Lab Notebooks (ELN)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Dokumentation der Konzeptionierung, Durchführung und Auswertung von wissenschaftlichen Experimenten, Beobachtungen oder Versuchen und den in diesem Zusammenhang erstellten Forschungsdaten</a:t>
            </a:r>
          </a:p>
          <a:p>
            <a:pPr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Beispielhaft zu nennen sind:</a:t>
            </a:r>
          </a:p>
          <a:p>
            <a:pPr lvl="1">
              <a:defRPr/>
            </a:pP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Chemotion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 (Open Source) </a:t>
            </a:r>
            <a:r>
              <a:rPr lang="de-DE" sz="1500" b="0" i="0" u="sng" strike="noStrike" cap="none" spc="0" dirty="0">
                <a:latin typeface="+mn-lt"/>
                <a:ea typeface="Helvetica Neue"/>
                <a:cs typeface="Helvetica Neue"/>
                <a:hlinkClick r:id="rId3" tooltip="https://chemotion.net"/>
              </a:rPr>
              <a:t>https://chemotion.net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lvl="1">
              <a:defRPr/>
            </a:pP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eLabFTW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 (Open Source) </a:t>
            </a:r>
            <a:r>
              <a:rPr lang="de-DE" sz="1500" b="0" i="0" u="sng" strike="noStrike" cap="none" spc="0" dirty="0">
                <a:latin typeface="+mn-lt"/>
                <a:ea typeface="Helvetica Neue"/>
                <a:cs typeface="Helvetica Neue"/>
                <a:hlinkClick r:id="rId4" tooltip="https://www.elabftw.net"/>
              </a:rPr>
              <a:t>https://www.elabftw.net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lvl="1"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Labfolder (kommerziell) </a:t>
            </a:r>
            <a:r>
              <a:rPr lang="de-DE" sz="1500" b="0" i="0" u="sng" strike="noStrike" cap="none" spc="0" dirty="0">
                <a:latin typeface="+mn-lt"/>
                <a:ea typeface="Helvetica Neue"/>
                <a:cs typeface="Helvetica Neue"/>
                <a:hlinkClick r:id="rId5" tooltip="https://www.labfolder.com"/>
              </a:rPr>
              <a:t>https://www.labfolder.com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lvl="1">
              <a:defRPr/>
            </a:pP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openBIS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 (Open Source) </a:t>
            </a:r>
            <a:r>
              <a:rPr lang="de-DE" sz="1500" b="0" i="0" u="sng" strike="noStrike" cap="none" spc="0" dirty="0">
                <a:latin typeface="+mn-lt"/>
                <a:ea typeface="Helvetica Neue"/>
                <a:cs typeface="Helvetica Neue"/>
                <a:hlinkClick r:id="rId6" tooltip="https://openbis.ch"/>
              </a:rPr>
              <a:t>https://openbis.ch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lvl="1">
              <a:defRPr/>
            </a:pP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Rspace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 ELN (kommerziell) </a:t>
            </a:r>
            <a:r>
              <a:rPr lang="de-DE" sz="1500" b="0" i="0" u="sng" strike="noStrike" cap="none" spc="0" dirty="0">
                <a:latin typeface="+mn-lt"/>
                <a:ea typeface="Helvetica Neue"/>
                <a:cs typeface="Helvetica Neue"/>
                <a:hlinkClick r:id="rId7" tooltip="https://www.researchspace.com"/>
              </a:rPr>
              <a:t>https://www.researchspace.com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lvl="0"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Keine "</a:t>
            </a: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one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-</a:t>
            </a: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fits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-all"-Lösung</a:t>
            </a:r>
          </a:p>
          <a:p>
            <a:pPr lvl="0">
              <a:defRPr/>
            </a:pP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Die </a:t>
            </a:r>
            <a:r>
              <a:rPr lang="de-DE" sz="1500" b="0" i="0" u="none" strike="noStrike" cap="none" spc="0" dirty="0" err="1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ZBmed</a:t>
            </a:r>
            <a: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 hat einen hilfreichen Wegweiser zu ELNs erstellt:</a:t>
            </a:r>
            <a:br>
              <a:rPr lang="de-DE" sz="1500" b="0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</a:br>
            <a:r>
              <a:rPr lang="de-DE" sz="1500" b="0" i="0" u="sng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hlinkClick r:id="rId8" tooltip="https://doi.org/10.4126/FRL01-006415715"/>
              </a:rPr>
              <a:t>https://doi.org/10.4126/FRL01-006415715</a:t>
            </a:r>
            <a:endParaRPr lang="de-DE" sz="1500" b="0" i="0" u="none" strike="noStrike" cap="none" spc="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Data Journals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None/>
              <a:defRPr/>
            </a:pPr>
            <a:r>
              <a:rPr lang="de-DE"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  <a:t>Ein Data Paper dokumentiert und beschreibt Forschungsdaten, um die Verbreitung und Nachnutzung zu erleichtern. Es informiert über die Datenerhebung, Charakteristiken und Funktionen sowie potenzielle Nachnutzungsmöglichkeiten. </a:t>
            </a:r>
          </a:p>
          <a:p>
            <a:pPr marL="133349" indent="0">
              <a:buNone/>
              <a:defRPr/>
            </a:pPr>
            <a:endParaRPr lang="de-DE" sz="1500" b="0" i="0" u="none" dirty="0">
              <a:solidFill>
                <a:schemeClr val="tx1"/>
              </a:solidFill>
              <a:latin typeface="+mn-lt"/>
              <a:ea typeface="Helvetica Neue"/>
              <a:cs typeface="Helvetica Neue"/>
            </a:endParaRPr>
          </a:p>
          <a:p>
            <a:pPr marL="133349" indent="0">
              <a:buNone/>
              <a:defRPr/>
            </a:pPr>
            <a:r>
              <a:rPr lang="de-DE"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  <a:t>Beispiele:</a:t>
            </a:r>
          </a:p>
          <a:p>
            <a:pPr>
              <a:defRPr/>
            </a:pPr>
            <a:r>
              <a:rPr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  <a:t>Scientific Data</a:t>
            </a:r>
            <a:br>
              <a:rPr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</a:br>
            <a:r>
              <a:rPr sz="1500" b="0" i="0" u="sng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hlinkClick r:id="rId3" tooltip="http://www.nature.com/sdata"/>
              </a:rPr>
              <a:t>http://www.nature.com/sdata</a:t>
            </a:r>
            <a:endParaRPr sz="1500" b="0" i="0" u="none" dirty="0">
              <a:solidFill>
                <a:schemeClr val="tx1"/>
              </a:solidFill>
              <a:latin typeface="+mn-lt"/>
              <a:ea typeface="Helvetica Neue"/>
              <a:cs typeface="Helvetica Neue"/>
            </a:endParaRPr>
          </a:p>
          <a:p>
            <a:pPr>
              <a:defRPr/>
            </a:pPr>
            <a:r>
              <a:rPr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  <a:t>Data in Brief</a:t>
            </a:r>
            <a:br>
              <a:rPr sz="1500" b="0" i="0" u="none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</a:br>
            <a:r>
              <a:rPr sz="1500" b="0" i="0" u="sng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hlinkClick r:id="rId4" tooltip="http://www.journals.elsevier.com/data-in-brief"/>
              </a:rPr>
              <a:t>http://www.journals.elsevier.com/data-in-brief</a:t>
            </a:r>
            <a:endParaRPr sz="1500" dirty="0">
              <a:solidFill>
                <a:schemeClr val="tx1"/>
              </a:solidFill>
              <a:latin typeface="+mn-lt"/>
              <a:ea typeface="Helvetica Neue"/>
              <a:cs typeface="Helvetica Neue"/>
            </a:endParaRPr>
          </a:p>
          <a:p>
            <a:pPr>
              <a:defRPr/>
            </a:pPr>
            <a:r>
              <a:rPr lang="en-US" sz="1500" b="0" i="0" u="none" strike="noStrike" cap="none" spc="0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  <a:t>Data</a:t>
            </a:r>
            <a:br>
              <a:rPr lang="en-US" sz="1500" b="0" i="0" u="none" strike="noStrike" cap="none" spc="0" dirty="0">
                <a:solidFill>
                  <a:schemeClr val="tx1"/>
                </a:solidFill>
                <a:latin typeface="+mn-lt"/>
                <a:ea typeface="Helvetica Neue"/>
                <a:cs typeface="Helvetica Neue"/>
              </a:rPr>
            </a:br>
            <a:r>
              <a:rPr lang="en-US" sz="1500" b="0" i="0" u="sng" strike="noStrike" cap="none" spc="0" dirty="0">
                <a:latin typeface="+mn-lt"/>
                <a:ea typeface="Helvetica Neue"/>
                <a:cs typeface="Helvetica Neue"/>
                <a:hlinkClick r:id="rId5" tooltip="http://www.mdpi.com/journal/data"/>
              </a:rPr>
              <a:t>http://www.mdpi.com/journal/data</a:t>
            </a:r>
            <a:endParaRPr sz="1500" b="0" i="0" u="none" dirty="0">
              <a:solidFill>
                <a:schemeClr val="tx1"/>
              </a:solidFill>
              <a:latin typeface="+mn-lt"/>
              <a:ea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Metadaten – Daten über Daten</a:t>
            </a:r>
            <a:endParaRPr dirty="0">
              <a:latin typeface="+mj-lt"/>
            </a:endParaRPr>
          </a:p>
        </p:txBody>
      </p:sp>
      <p:sp>
        <p:nvSpPr>
          <p:cNvPr id="6" name="Textfeld 9"/>
          <p:cNvSpPr>
            <a:spLocks/>
          </p:cNvSpPr>
          <p:nvPr/>
        </p:nvSpPr>
        <p:spPr bwMode="auto">
          <a:xfrm>
            <a:off x="1259632" y="4299942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Quelle: Aust, Pamela, Helbig, Kerstin, Schenk, Ulrike, Zielke, Dennis, Rosenbaum, Anja, Schulze, Jörg (2016): Was sind Forschungsdaten? Video. Humboldt-Universität zu Berlin, Medien-Repositorium.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https://doi.org/10.18450/dataman/90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Lizensiert unter Creative Commons Attribution 4.0 International (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https://creativecommons.org/licenses/by/4.0/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9397B16-8B93-40FF-B6A9-6C1626FFB9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800"/>
          <a:stretch/>
        </p:blipFill>
        <p:spPr>
          <a:xfrm>
            <a:off x="1323974" y="1271935"/>
            <a:ext cx="5328592" cy="28834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6218" y="1173956"/>
            <a:ext cx="7336943" cy="35433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Brainstorming - Welche Metadaten sind wichtig?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/>
          <p:nvPr/>
        </p:nvSpPr>
        <p:spPr bwMode="auto">
          <a:xfrm>
            <a:off x="1323974" y="263525"/>
            <a:ext cx="6200354" cy="99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r>
              <a:rPr lang="de-DE" dirty="0">
                <a:latin typeface="+mj-lt"/>
              </a:rPr>
              <a:t>Metadatenschema – Beispiel Dublin Core</a:t>
            </a:r>
            <a:endParaRPr dirty="0">
              <a:latin typeface="+mj-lt"/>
            </a:endParaRPr>
          </a:p>
        </p:txBody>
      </p:sp>
      <p:graphicFrame>
        <p:nvGraphicFramePr>
          <p:cNvPr id="5" name="Tabelle 128"/>
          <p:cNvGraphicFramePr>
            <a:graphicFrameLocks noGrp="1"/>
          </p:cNvGraphicFramePr>
          <p:nvPr/>
        </p:nvGraphicFramePr>
        <p:xfrm>
          <a:off x="4817975" y="1038355"/>
          <a:ext cx="4002497" cy="3545260"/>
        </p:xfrm>
        <a:graphic>
          <a:graphicData uri="http://schemas.openxmlformats.org/drawingml/2006/table">
            <a:tbl>
              <a:tblPr firstRow="1" bandRow="1"/>
              <a:tblGrid>
                <a:gridCol w="1126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444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400" b="1">
                          <a:solidFill>
                            <a:schemeClr val="bg1"/>
                          </a:solidFill>
                        </a:rPr>
                        <a:t>Term Name: coverage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5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URI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http://purl.org/dc/terms/coverage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7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Definition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200"/>
                        <a:t>The spatial or temporal topic of the resource,…</a:t>
                      </a:r>
                      <a:endParaRPr lang="de-DE" sz="120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4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Comment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200" dirty="0"/>
                        <a:t>Spatial topic and spatial applicability may be a named place or a location specified by its geographic coordinates. … Recommended practice is to use a controlled vocabulary such as the </a:t>
                      </a:r>
                      <a:r>
                        <a:rPr lang="en-US" sz="1200" b="1" dirty="0"/>
                        <a:t>Getty Thesaurus of Geographic Names</a:t>
                      </a:r>
                      <a:r>
                        <a:rPr lang="en-US" sz="1200" dirty="0"/>
                        <a:t> [TGN]. …</a:t>
                      </a:r>
                      <a:endParaRPr lang="de-DE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7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Type of Term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Property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/>
                        <a:t>Range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200" dirty="0"/>
                        <a:t>http://purl.org/dc/terms/</a:t>
                      </a:r>
                      <a:r>
                        <a:rPr lang="de-DE" sz="1200" b="1" dirty="0"/>
                        <a:t>Location</a:t>
                      </a:r>
                      <a:endParaRPr dirty="0"/>
                    </a:p>
                    <a:p>
                      <a:pPr>
                        <a:defRPr/>
                      </a:pPr>
                      <a:r>
                        <a:rPr lang="de-DE" sz="1200" dirty="0"/>
                        <a:t>http://purl.org/dc/terms/</a:t>
                      </a:r>
                      <a:r>
                        <a:rPr lang="de-DE" sz="1200" b="1" dirty="0"/>
                        <a:t>Period</a:t>
                      </a:r>
                      <a:endParaRPr dirty="0"/>
                    </a:p>
                    <a:p>
                      <a:pPr>
                        <a:defRPr/>
                      </a:pPr>
                      <a:r>
                        <a:rPr lang="de-DE" sz="1200" dirty="0"/>
                        <a:t>http://purl.org/dc/terms/</a:t>
                      </a:r>
                      <a:r>
                        <a:rPr lang="de-DE" sz="1200" b="1" dirty="0"/>
                        <a:t>Jurisdiction</a:t>
                      </a:r>
                      <a:endParaRPr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Ellipse 8"/>
          <p:cNvSpPr/>
          <p:nvPr/>
        </p:nvSpPr>
        <p:spPr bwMode="auto">
          <a:xfrm>
            <a:off x="1527206" y="2256526"/>
            <a:ext cx="1434766" cy="11089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4999"/>
              </a:lnSpc>
              <a:defRPr/>
            </a:pPr>
            <a:endParaRPr lang="de-DE" sz="1600"/>
          </a:p>
        </p:txBody>
      </p:sp>
      <p:grpSp>
        <p:nvGrpSpPr>
          <p:cNvPr id="7" name="Gruppieren 160"/>
          <p:cNvGrpSpPr/>
          <p:nvPr/>
        </p:nvGrpSpPr>
        <p:grpSpPr bwMode="auto">
          <a:xfrm>
            <a:off x="1225023" y="1275606"/>
            <a:ext cx="1269899" cy="914596"/>
            <a:chOff x="1225023" y="1275606"/>
            <a:chExt cx="1269899" cy="914596"/>
          </a:xfrm>
        </p:grpSpPr>
        <p:sp>
          <p:nvSpPr>
            <p:cNvPr id="8" name="Textfeld 121"/>
            <p:cNvSpPr>
              <a:spLocks/>
            </p:cNvSpPr>
            <p:nvPr/>
          </p:nvSpPr>
          <p:spPr bwMode="auto">
            <a:xfrm>
              <a:off x="1225023" y="1275606"/>
              <a:ext cx="1269899" cy="307777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Lebenszyklus</a:t>
              </a:r>
            </a:p>
          </p:txBody>
        </p:sp>
        <p:sp>
          <p:nvSpPr>
            <p:cNvPr id="9" name="Textfeld 12"/>
            <p:cNvSpPr>
              <a:spLocks/>
            </p:cNvSpPr>
            <p:nvPr/>
          </p:nvSpPr>
          <p:spPr bwMode="auto">
            <a:xfrm>
              <a:off x="1361278" y="1851648"/>
              <a:ext cx="5838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chemeClr val="bg1">
                      <a:lumMod val="50000"/>
                    </a:schemeClr>
                  </a:solidFill>
                </a:rPr>
                <a:t>date</a:t>
              </a:r>
            </a:p>
          </p:txBody>
        </p:sp>
      </p:grpSp>
      <p:grpSp>
        <p:nvGrpSpPr>
          <p:cNvPr id="10" name="Gruppieren 159"/>
          <p:cNvGrpSpPr/>
          <p:nvPr/>
        </p:nvGrpSpPr>
        <p:grpSpPr bwMode="auto">
          <a:xfrm>
            <a:off x="269150" y="1735382"/>
            <a:ext cx="1384036" cy="958331"/>
            <a:chOff x="269150" y="1735382"/>
            <a:chExt cx="1384036" cy="958331"/>
          </a:xfrm>
        </p:grpSpPr>
        <p:sp>
          <p:nvSpPr>
            <p:cNvPr id="11" name="Textfeld 120"/>
            <p:cNvSpPr>
              <a:spLocks/>
            </p:cNvSpPr>
            <p:nvPr/>
          </p:nvSpPr>
          <p:spPr bwMode="auto">
            <a:xfrm>
              <a:off x="269150" y="1735382"/>
              <a:ext cx="1099981" cy="307777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Vernetzung</a:t>
              </a:r>
            </a:p>
          </p:txBody>
        </p:sp>
        <p:sp>
          <p:nvSpPr>
            <p:cNvPr id="12" name="Textfeld 11"/>
            <p:cNvSpPr>
              <a:spLocks/>
            </p:cNvSpPr>
            <p:nvPr/>
          </p:nvSpPr>
          <p:spPr bwMode="auto">
            <a:xfrm>
              <a:off x="519518" y="235515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7030A0"/>
                  </a:solidFill>
                </a:rPr>
                <a:t>source</a:t>
              </a:r>
            </a:p>
          </p:txBody>
        </p:sp>
        <p:sp>
          <p:nvSpPr>
            <p:cNvPr id="13" name="Textfeld 13"/>
            <p:cNvSpPr>
              <a:spLocks/>
            </p:cNvSpPr>
            <p:nvPr/>
          </p:nvSpPr>
          <p:spPr bwMode="auto">
            <a:xfrm>
              <a:off x="796861" y="2070597"/>
              <a:ext cx="856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7030A0"/>
                  </a:solidFill>
                </a:rPr>
                <a:t>relation</a:t>
              </a:r>
            </a:p>
          </p:txBody>
        </p:sp>
      </p:grpSp>
      <p:grpSp>
        <p:nvGrpSpPr>
          <p:cNvPr id="14" name="Gruppieren 156"/>
          <p:cNvGrpSpPr/>
          <p:nvPr/>
        </p:nvGrpSpPr>
        <p:grpSpPr bwMode="auto">
          <a:xfrm>
            <a:off x="2651486" y="1566729"/>
            <a:ext cx="1845983" cy="1266208"/>
            <a:chOff x="2651486" y="1566729"/>
            <a:chExt cx="1845983" cy="1266208"/>
          </a:xfrm>
        </p:grpSpPr>
        <p:sp>
          <p:nvSpPr>
            <p:cNvPr id="15" name="Textfeld 117"/>
            <p:cNvSpPr>
              <a:spLocks/>
            </p:cNvSpPr>
            <p:nvPr/>
          </p:nvSpPr>
          <p:spPr bwMode="auto">
            <a:xfrm>
              <a:off x="3338260" y="1566729"/>
              <a:ext cx="1159209" cy="528883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/>
                <a:t>Technische Metadaten</a:t>
              </a:r>
            </a:p>
          </p:txBody>
        </p:sp>
        <p:sp>
          <p:nvSpPr>
            <p:cNvPr id="16" name="Textfeld 10"/>
            <p:cNvSpPr>
              <a:spLocks/>
            </p:cNvSpPr>
            <p:nvPr/>
          </p:nvSpPr>
          <p:spPr bwMode="auto">
            <a:xfrm>
              <a:off x="3124336" y="2494383"/>
              <a:ext cx="10262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B050"/>
                  </a:solidFill>
                </a:rPr>
                <a:t>language</a:t>
              </a:r>
            </a:p>
          </p:txBody>
        </p:sp>
        <p:sp>
          <p:nvSpPr>
            <p:cNvPr id="17" name="Textfeld 20"/>
            <p:cNvSpPr>
              <a:spLocks/>
            </p:cNvSpPr>
            <p:nvPr/>
          </p:nvSpPr>
          <p:spPr bwMode="auto">
            <a:xfrm>
              <a:off x="2973749" y="2227343"/>
              <a:ext cx="572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B050"/>
                  </a:solidFill>
                </a:rPr>
                <a:t>type</a:t>
              </a:r>
              <a:endParaRPr/>
            </a:p>
          </p:txBody>
        </p:sp>
        <p:sp>
          <p:nvSpPr>
            <p:cNvPr id="18" name="Textfeld 21"/>
            <p:cNvSpPr>
              <a:spLocks/>
            </p:cNvSpPr>
            <p:nvPr/>
          </p:nvSpPr>
          <p:spPr bwMode="auto">
            <a:xfrm>
              <a:off x="2651486" y="1999159"/>
              <a:ext cx="7681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B050"/>
                  </a:solidFill>
                </a:rPr>
                <a:t>format</a:t>
              </a:r>
            </a:p>
          </p:txBody>
        </p:sp>
      </p:grpSp>
      <p:grpSp>
        <p:nvGrpSpPr>
          <p:cNvPr id="19" name="Gruppieren 158"/>
          <p:cNvGrpSpPr/>
          <p:nvPr/>
        </p:nvGrpSpPr>
        <p:grpSpPr bwMode="auto">
          <a:xfrm>
            <a:off x="403792" y="2673392"/>
            <a:ext cx="1661526" cy="1712419"/>
            <a:chOff x="403792" y="2673392"/>
            <a:chExt cx="1661526" cy="1712419"/>
          </a:xfrm>
        </p:grpSpPr>
        <p:sp>
          <p:nvSpPr>
            <p:cNvPr id="20" name="Textfeld 119"/>
            <p:cNvSpPr>
              <a:spLocks/>
            </p:cNvSpPr>
            <p:nvPr/>
          </p:nvSpPr>
          <p:spPr bwMode="auto">
            <a:xfrm>
              <a:off x="403792" y="3862591"/>
              <a:ext cx="1094080" cy="523220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/>
                <a:t>Personen und Rechte</a:t>
              </a:r>
            </a:p>
          </p:txBody>
        </p:sp>
        <p:sp>
          <p:nvSpPr>
            <p:cNvPr id="21" name="Textfeld 15"/>
            <p:cNvSpPr>
              <a:spLocks/>
            </p:cNvSpPr>
            <p:nvPr/>
          </p:nvSpPr>
          <p:spPr bwMode="auto">
            <a:xfrm>
              <a:off x="403792" y="2673392"/>
              <a:ext cx="6864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FFC000"/>
                  </a:solidFill>
                </a:rPr>
                <a:t>rights</a:t>
              </a:r>
            </a:p>
          </p:txBody>
        </p:sp>
        <p:sp>
          <p:nvSpPr>
            <p:cNvPr id="22" name="Textfeld 16"/>
            <p:cNvSpPr>
              <a:spLocks/>
            </p:cNvSpPr>
            <p:nvPr/>
          </p:nvSpPr>
          <p:spPr bwMode="auto">
            <a:xfrm>
              <a:off x="720130" y="3216967"/>
              <a:ext cx="10150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 dirty="0" err="1">
                  <a:solidFill>
                    <a:srgbClr val="FFC000"/>
                  </a:solidFill>
                </a:rPr>
                <a:t>publisher</a:t>
              </a:r>
              <a:endParaRPr lang="de-DE" sz="1600" dirty="0">
                <a:solidFill>
                  <a:srgbClr val="FFC000"/>
                </a:solidFill>
              </a:endParaRPr>
            </a:p>
          </p:txBody>
        </p:sp>
        <p:sp>
          <p:nvSpPr>
            <p:cNvPr id="23" name="Textfeld 17"/>
            <p:cNvSpPr>
              <a:spLocks/>
            </p:cNvSpPr>
            <p:nvPr/>
          </p:nvSpPr>
          <p:spPr bwMode="auto">
            <a:xfrm>
              <a:off x="1241053" y="3452551"/>
              <a:ext cx="8242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FFC000"/>
                  </a:solidFill>
                </a:rPr>
                <a:t>creator</a:t>
              </a:r>
            </a:p>
          </p:txBody>
        </p:sp>
        <p:sp>
          <p:nvSpPr>
            <p:cNvPr id="24" name="Textfeld 22"/>
            <p:cNvSpPr>
              <a:spLocks/>
            </p:cNvSpPr>
            <p:nvPr/>
          </p:nvSpPr>
          <p:spPr bwMode="auto">
            <a:xfrm>
              <a:off x="406850" y="2938673"/>
              <a:ext cx="11544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FFC000"/>
                  </a:solidFill>
                </a:rPr>
                <a:t>contributor</a:t>
              </a:r>
            </a:p>
          </p:txBody>
        </p:sp>
      </p:grpSp>
      <p:grpSp>
        <p:nvGrpSpPr>
          <p:cNvPr id="25" name="Gruppieren 155"/>
          <p:cNvGrpSpPr/>
          <p:nvPr/>
        </p:nvGrpSpPr>
        <p:grpSpPr bwMode="auto">
          <a:xfrm>
            <a:off x="1888004" y="1474252"/>
            <a:ext cx="1207886" cy="645126"/>
            <a:chOff x="1888004" y="1474252"/>
            <a:chExt cx="1207886" cy="645126"/>
          </a:xfrm>
        </p:grpSpPr>
        <p:sp>
          <p:nvSpPr>
            <p:cNvPr id="26" name="Textfeld 116"/>
            <p:cNvSpPr>
              <a:spLocks/>
            </p:cNvSpPr>
            <p:nvPr/>
          </p:nvSpPr>
          <p:spPr bwMode="auto">
            <a:xfrm>
              <a:off x="2638178" y="1474252"/>
              <a:ext cx="457711" cy="307777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/>
                <a:t>ID</a:t>
              </a:r>
            </a:p>
          </p:txBody>
        </p:sp>
        <p:sp>
          <p:nvSpPr>
            <p:cNvPr id="27" name="Textfeld 23"/>
            <p:cNvSpPr>
              <a:spLocks/>
            </p:cNvSpPr>
            <p:nvPr/>
          </p:nvSpPr>
          <p:spPr bwMode="auto">
            <a:xfrm>
              <a:off x="1888004" y="1780824"/>
              <a:ext cx="9589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FF0000"/>
                  </a:solidFill>
                </a:rPr>
                <a:t>identifier</a:t>
              </a:r>
            </a:p>
          </p:txBody>
        </p:sp>
      </p:grpSp>
      <p:grpSp>
        <p:nvGrpSpPr>
          <p:cNvPr id="28" name="Gruppieren 157"/>
          <p:cNvGrpSpPr/>
          <p:nvPr/>
        </p:nvGrpSpPr>
        <p:grpSpPr bwMode="auto">
          <a:xfrm>
            <a:off x="1968806" y="2810986"/>
            <a:ext cx="2252709" cy="1574825"/>
            <a:chOff x="1968806" y="2810986"/>
            <a:chExt cx="2252709" cy="1574825"/>
          </a:xfrm>
        </p:grpSpPr>
        <p:sp>
          <p:nvSpPr>
            <p:cNvPr id="29" name="Textfeld 118"/>
            <p:cNvSpPr>
              <a:spLocks/>
            </p:cNvSpPr>
            <p:nvPr/>
          </p:nvSpPr>
          <p:spPr bwMode="auto">
            <a:xfrm>
              <a:off x="2681445" y="3862591"/>
              <a:ext cx="1123129" cy="523220"/>
            </a:xfrm>
            <a:prstGeom prst="rect">
              <a:avLst/>
            </a:prstGeom>
            <a:solidFill>
              <a:schemeClr val="lt1"/>
            </a:solidFill>
            <a:ln w="158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dirty="0"/>
                <a:t>Inhaltliche Metadaten</a:t>
              </a:r>
            </a:p>
          </p:txBody>
        </p:sp>
        <p:sp>
          <p:nvSpPr>
            <p:cNvPr id="30" name="Textfeld 14"/>
            <p:cNvSpPr>
              <a:spLocks/>
            </p:cNvSpPr>
            <p:nvPr/>
          </p:nvSpPr>
          <p:spPr bwMode="auto">
            <a:xfrm>
              <a:off x="3006783" y="3108122"/>
              <a:ext cx="10278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70C0"/>
                  </a:solidFill>
                </a:rPr>
                <a:t>coverage</a:t>
              </a:r>
            </a:p>
          </p:txBody>
        </p:sp>
        <p:sp>
          <p:nvSpPr>
            <p:cNvPr id="31" name="Textfeld 18"/>
            <p:cNvSpPr>
              <a:spLocks/>
            </p:cNvSpPr>
            <p:nvPr/>
          </p:nvSpPr>
          <p:spPr bwMode="auto">
            <a:xfrm>
              <a:off x="3387632" y="2810986"/>
              <a:ext cx="8338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70C0"/>
                  </a:solidFill>
                </a:rPr>
                <a:t>subject</a:t>
              </a:r>
            </a:p>
          </p:txBody>
        </p:sp>
        <p:sp>
          <p:nvSpPr>
            <p:cNvPr id="32" name="Textfeld 19"/>
            <p:cNvSpPr>
              <a:spLocks/>
            </p:cNvSpPr>
            <p:nvPr/>
          </p:nvSpPr>
          <p:spPr bwMode="auto">
            <a:xfrm>
              <a:off x="1968806" y="3558211"/>
              <a:ext cx="5036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70C0"/>
                  </a:solidFill>
                </a:rPr>
                <a:t>title</a:t>
              </a:r>
              <a:endParaRPr/>
            </a:p>
          </p:txBody>
        </p:sp>
        <p:sp>
          <p:nvSpPr>
            <p:cNvPr id="33" name="Textfeld 24"/>
            <p:cNvSpPr>
              <a:spLocks/>
            </p:cNvSpPr>
            <p:nvPr/>
          </p:nvSpPr>
          <p:spPr bwMode="auto">
            <a:xfrm>
              <a:off x="2331662" y="3421063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600">
                  <a:solidFill>
                    <a:srgbClr val="0070C0"/>
                  </a:solidFill>
                </a:rPr>
                <a:t>description</a:t>
              </a:r>
            </a:p>
          </p:txBody>
        </p:sp>
      </p:grpSp>
      <p:sp>
        <p:nvSpPr>
          <p:cNvPr id="34" name="Textfeld 132"/>
          <p:cNvSpPr>
            <a:spLocks/>
          </p:cNvSpPr>
          <p:nvPr/>
        </p:nvSpPr>
        <p:spPr bwMode="auto">
          <a:xfrm>
            <a:off x="1459566" y="2499742"/>
            <a:ext cx="1547218" cy="523220"/>
          </a:xfrm>
          <a:prstGeom prst="rect">
            <a:avLst/>
          </a:prstGeom>
          <a:noFill/>
          <a:ln w="15875">
            <a:noFill/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de-DE">
                <a:solidFill>
                  <a:schemeClr val="bg1"/>
                </a:solidFill>
              </a:rPr>
              <a:t>Dublin Core </a:t>
            </a:r>
            <a:endParaRPr/>
          </a:p>
          <a:p>
            <a:pPr>
              <a:defRPr/>
            </a:pPr>
            <a:r>
              <a:rPr lang="de-DE">
                <a:solidFill>
                  <a:schemeClr val="bg1"/>
                </a:solidFill>
              </a:rPr>
              <a:t>15 Kernelemente</a:t>
            </a:r>
            <a:endParaRPr/>
          </a:p>
        </p:txBody>
      </p:sp>
      <p:sp>
        <p:nvSpPr>
          <p:cNvPr id="35" name="Textfeld 182"/>
          <p:cNvSpPr>
            <a:spLocks/>
          </p:cNvSpPr>
          <p:nvPr/>
        </p:nvSpPr>
        <p:spPr bwMode="auto">
          <a:xfrm>
            <a:off x="4817975" y="4700596"/>
            <a:ext cx="4705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Quelle: DCMI,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https://www.dublincore.org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Lizensiert unter der 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Creative Commons Attribution 3.0 </a:t>
            </a:r>
            <a:r>
              <a:rPr lang="en-US" sz="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Unported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License (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https://creativecommons.org/licenses/by/3.0/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6" name="Textfeld 34"/>
          <p:cNvSpPr>
            <a:spLocks/>
          </p:cNvSpPr>
          <p:nvPr/>
        </p:nvSpPr>
        <p:spPr bwMode="auto">
          <a:xfrm>
            <a:off x="2987824" y="3075806"/>
            <a:ext cx="10839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600" b="1" dirty="0" err="1">
                <a:solidFill>
                  <a:srgbClr val="0070C0"/>
                </a:solidFill>
              </a:rPr>
              <a:t>coverage</a:t>
            </a:r>
            <a:endParaRPr lang="de-DE" sz="1600" b="1" dirty="0">
              <a:solidFill>
                <a:srgbClr val="0070C0"/>
              </a:solidFill>
            </a:endParaRPr>
          </a:p>
        </p:txBody>
      </p:sp>
      <p:cxnSp>
        <p:nvCxnSpPr>
          <p:cNvPr id="37" name="Gerade Verbindung mit Pfeil 164"/>
          <p:cNvCxnSpPr>
            <a:cxnSpLocks/>
            <a:stCxn id="5" idx="1"/>
            <a:endCxn id="36" idx="3"/>
          </p:cNvCxnSpPr>
          <p:nvPr/>
        </p:nvCxnSpPr>
        <p:spPr bwMode="auto">
          <a:xfrm flipH="1">
            <a:off x="4071775" y="2810985"/>
            <a:ext cx="746200" cy="43409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/>
          <p:nvPr/>
        </p:nvSpPr>
        <p:spPr bwMode="auto">
          <a:xfrm>
            <a:off x="827584" y="263525"/>
            <a:ext cx="6768752" cy="99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04999"/>
              </a:lnSpc>
              <a:defRPr/>
            </a:pPr>
            <a:r>
              <a:rPr lang="de-DE" dirty="0">
                <a:latin typeface="+mj-lt"/>
              </a:rPr>
              <a:t>Fachspezifisches Metadatenschema</a:t>
            </a:r>
            <a:br>
              <a:rPr lang="de-DE" dirty="0">
                <a:latin typeface="+mj-lt"/>
              </a:rPr>
            </a:br>
            <a:r>
              <a:rPr lang="de-DE" dirty="0">
                <a:latin typeface="+mj-lt"/>
              </a:rPr>
              <a:t>– Beispiel Darwin Core </a:t>
            </a:r>
          </a:p>
        </p:txBody>
      </p:sp>
      <p:pic>
        <p:nvPicPr>
          <p:cNvPr id="5" name="Grafik 11"/>
          <p:cNvPicPr>
            <a:picLocks noChangeAspect="1"/>
          </p:cNvPicPr>
          <p:nvPr/>
        </p:nvPicPr>
        <p:blipFill>
          <a:blip r:embed="rId3"/>
          <a:srcRect t="6290"/>
          <a:stretch/>
        </p:blipFill>
        <p:spPr bwMode="auto">
          <a:xfrm>
            <a:off x="867096" y="1131590"/>
            <a:ext cx="7953375" cy="3744416"/>
          </a:xfrm>
          <a:prstGeom prst="rect">
            <a:avLst/>
          </a:prstGeom>
        </p:spPr>
      </p:pic>
      <p:sp>
        <p:nvSpPr>
          <p:cNvPr id="6" name="Textfeld 12"/>
          <p:cNvSpPr>
            <a:spLocks/>
          </p:cNvSpPr>
          <p:nvPr/>
        </p:nvSpPr>
        <p:spPr bwMode="auto">
          <a:xfrm>
            <a:off x="4499992" y="4743023"/>
            <a:ext cx="4705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Quelle: </a:t>
            </a:r>
            <a:r>
              <a:rPr lang="de-DE" sz="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Biodiversity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Information Standards (TDWG),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https://dwc.tdwg.org/terms/</a:t>
            </a:r>
            <a:endParaRPr lang="de-DE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Lizensiert unter der Creative Commons Attribution 4.0 International License (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https://creativecommons.org/licenses/by/4.0/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1323974" y="263525"/>
            <a:ext cx="6056338" cy="995362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Begriffe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600" dirty="0">
                <a:latin typeface="+mn-lt"/>
              </a:rPr>
              <a:t>Metadatenschema </a:t>
            </a:r>
            <a:endParaRPr sz="1600" dirty="0">
              <a:latin typeface="+mn-lt"/>
            </a:endParaRPr>
          </a:p>
          <a:p>
            <a:pPr lvl="1">
              <a:defRPr/>
            </a:pPr>
            <a:r>
              <a:rPr lang="de-DE" sz="1400" dirty="0">
                <a:latin typeface="+mn-lt"/>
              </a:rPr>
              <a:t>definiert Struktur und Inhalte der Metadatenfelder</a:t>
            </a:r>
            <a:endParaRPr sz="14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Metadatenstandards / Quasi-Standards</a:t>
            </a:r>
          </a:p>
          <a:p>
            <a:pPr lvl="1">
              <a:defRPr/>
            </a:pPr>
            <a:r>
              <a:rPr lang="de-DE" sz="1400" dirty="0">
                <a:latin typeface="+mn-lt"/>
              </a:rPr>
              <a:t>durch ein Normengremium (wie ISO oder W3C) verabschiedet oder in einer Community weit verbreitet und akzeptiert </a:t>
            </a:r>
          </a:p>
          <a:p>
            <a:pPr lvl="1">
              <a:defRPr/>
            </a:pPr>
            <a:r>
              <a:rPr lang="de-DE" sz="1400" dirty="0">
                <a:latin typeface="+mn-lt"/>
              </a:rPr>
              <a:t>fördern Interoperabilität und Maschinenlesbarkeit</a:t>
            </a:r>
          </a:p>
          <a:p>
            <a:pPr lvl="1">
              <a:defRPr/>
            </a:pPr>
            <a:r>
              <a:rPr lang="de-DE" sz="1400" dirty="0">
                <a:latin typeface="+mn-lt"/>
                <a:hlinkClick r:id="rId3" tooltip="http://rd-alliance.github.io/metadata-directory/standards/"/>
              </a:rPr>
              <a:t>http://rd-alliance.github.io/metadata-directory/standards/</a:t>
            </a:r>
            <a:endParaRPr lang="de-DE" sz="1400" dirty="0">
              <a:latin typeface="+mn-lt"/>
            </a:endParaRPr>
          </a:p>
          <a:p>
            <a:pPr>
              <a:defRPr/>
            </a:pPr>
            <a:r>
              <a:rPr lang="de-DE" sz="1600" dirty="0">
                <a:latin typeface="+mn-lt"/>
              </a:rPr>
              <a:t>Kontrolliertes Vokabular</a:t>
            </a:r>
          </a:p>
          <a:p>
            <a:pPr lvl="1">
              <a:defRPr/>
            </a:pPr>
            <a:r>
              <a:rPr lang="de-DE" sz="1400" dirty="0">
                <a:latin typeface="+mn-lt"/>
              </a:rPr>
              <a:t>z.B. Wortliste, Klassifikation, Thesaurus</a:t>
            </a:r>
          </a:p>
          <a:p>
            <a:pPr lvl="1">
              <a:defRPr/>
            </a:pPr>
            <a:r>
              <a:rPr lang="de-DE" sz="1400" dirty="0">
                <a:latin typeface="+mn-lt"/>
              </a:rPr>
              <a:t>fördert die Konsistenz und ermöglicht die Variabilität der Begriffe zu nutzen sowie Kontext und Beziehungen einzubeziehen</a:t>
            </a:r>
          </a:p>
          <a:p>
            <a:pPr lvl="1">
              <a:defRPr/>
            </a:pPr>
            <a:r>
              <a:rPr lang="de-DE" sz="1400" dirty="0">
                <a:latin typeface="+mn-lt"/>
              </a:rPr>
              <a:t>Basel Register </a:t>
            </a:r>
            <a:r>
              <a:rPr lang="de-DE" sz="1400" dirty="0" err="1">
                <a:latin typeface="+mn-lt"/>
              </a:rPr>
              <a:t>of</a:t>
            </a:r>
            <a:r>
              <a:rPr lang="de-DE" sz="1400" dirty="0">
                <a:latin typeface="+mn-lt"/>
              </a:rPr>
              <a:t> Thesauri, </a:t>
            </a:r>
            <a:r>
              <a:rPr lang="de-DE" sz="1400" dirty="0" err="1">
                <a:latin typeface="+mn-lt"/>
              </a:rPr>
              <a:t>Ontologies</a:t>
            </a:r>
            <a:r>
              <a:rPr lang="de-DE" sz="1400" dirty="0">
                <a:latin typeface="+mn-lt"/>
              </a:rPr>
              <a:t> &amp; </a:t>
            </a:r>
            <a:r>
              <a:rPr lang="de-DE" sz="1400" dirty="0" err="1">
                <a:latin typeface="+mn-lt"/>
              </a:rPr>
              <a:t>Classifications</a:t>
            </a:r>
            <a:r>
              <a:rPr lang="de-DE" sz="1400" dirty="0">
                <a:latin typeface="+mn-lt"/>
              </a:rPr>
              <a:t> </a:t>
            </a:r>
            <a:r>
              <a:rPr lang="de-DE" sz="1400" u="sng" dirty="0">
                <a:latin typeface="+mn-lt"/>
                <a:hlinkClick r:id="rId4" tooltip="http://www.bartoc.org/"/>
              </a:rPr>
              <a:t>http://www.bartoc.org/</a:t>
            </a:r>
            <a:endParaRPr lang="de-DE" sz="1400" dirty="0">
              <a:latin typeface="+mn-lt"/>
            </a:endParaRPr>
          </a:p>
          <a:p>
            <a:pPr>
              <a:defRPr/>
            </a:pPr>
            <a:endParaRPr lang="de-DE" sz="1600" u="sng" dirty="0"/>
          </a:p>
          <a:p>
            <a:pPr>
              <a:defRPr/>
            </a:pP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 err="1">
                <a:latin typeface="+mj-lt"/>
              </a:rPr>
              <a:t>Wissensabfrage</a:t>
            </a:r>
            <a:endParaRPr dirty="0">
              <a:latin typeface="+mj-lt"/>
            </a:endParaRPr>
          </a:p>
        </p:txBody>
      </p:sp>
      <p:pic>
        <p:nvPicPr>
          <p:cNvPr id="5" name="Inhaltsplatzhalt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788024" y="1258887"/>
            <a:ext cx="3175000" cy="3175000"/>
          </a:xfrm>
          <a:prstGeom prst="rect">
            <a:avLst/>
          </a:prstGeom>
        </p:spPr>
      </p:pic>
      <p:sp>
        <p:nvSpPr>
          <p:cNvPr id="6" name="Textfeld 7"/>
          <p:cNvSpPr/>
          <p:nvPr/>
        </p:nvSpPr>
        <p:spPr bwMode="auto">
          <a:xfrm>
            <a:off x="539552" y="2427734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err="1"/>
              <a:t>Gehe</a:t>
            </a:r>
            <a:r>
              <a:rPr lang="en-US" sz="1600" dirty="0"/>
              <a:t> auf </a:t>
            </a:r>
            <a:r>
              <a:rPr lang="en-US" sz="1600" u="sng" dirty="0">
                <a:hlinkClick r:id="rId4" tooltip="http://www.menti.com/"/>
              </a:rPr>
              <a:t>www.menti.com</a:t>
            </a:r>
            <a:r>
              <a:rPr lang="en-US" sz="1600" dirty="0"/>
              <a:t> und </a:t>
            </a:r>
            <a:r>
              <a:rPr lang="en-US" sz="1600" dirty="0" err="1"/>
              <a:t>benutze</a:t>
            </a:r>
            <a:r>
              <a:rPr lang="en-US" sz="1600" dirty="0"/>
              <a:t> den Code 55 44 68 8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>
                <a:latin typeface="+mj-lt"/>
              </a:rPr>
              <a:t>Übung: Wissensabfrage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None/>
              <a:defRPr/>
            </a:pPr>
            <a:endParaRPr lang="de-DE">
              <a:latin typeface="+mj-lt"/>
            </a:endParaRPr>
          </a:p>
          <a:p>
            <a:pPr marL="133349" indent="0">
              <a:buNone/>
              <a:defRPr/>
            </a:pPr>
            <a:r>
              <a:rPr lang="de-DE" b="1">
                <a:latin typeface="+mj-lt"/>
              </a:rPr>
              <a:t>Wozu dient Datendokumentation?</a:t>
            </a:r>
            <a:endParaRPr lang="de-DE">
              <a:latin typeface="+mj-lt"/>
            </a:endParaRPr>
          </a:p>
          <a:p>
            <a:pPr marL="133349" indent="0">
              <a:buNone/>
              <a:defRPr/>
            </a:pPr>
            <a:endParaRPr lang="de-DE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>
                <a:latin typeface="+mj-lt"/>
              </a:rPr>
              <a:t>Nachvollziehbarkeit</a:t>
            </a:r>
          </a:p>
          <a:p>
            <a:pPr marL="384186" indent="-250835">
              <a:buAutoNum type="alphaUcPeriod"/>
              <a:defRPr/>
            </a:pPr>
            <a:endParaRPr lang="de-DE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>
                <a:latin typeface="+mj-lt"/>
              </a:rPr>
              <a:t>Nachnutzung</a:t>
            </a:r>
          </a:p>
          <a:p>
            <a:pPr marL="384186" indent="-250835">
              <a:buAutoNum type="alphaUcPeriod"/>
              <a:defRPr/>
            </a:pPr>
            <a:endParaRPr lang="de-DE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>
                <a:latin typeface="+mj-lt"/>
              </a:rPr>
              <a:t>Nachahmung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3" descr="Menti_Datendokumentation.pdf - Adobe Acrobat Pro DC">
            <a:extLst>
              <a:ext uri="{FF2B5EF4-FFF2-40B4-BE49-F238E27FC236}">
                <a16:creationId xmlns:a16="http://schemas.microsoft.com/office/drawing/2014/main" id="{EB897B5D-E414-4473-B909-7E6075807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3" t="19419" r="22438" b="3401"/>
          <a:stretch/>
        </p:blipFill>
        <p:spPr>
          <a:xfrm>
            <a:off x="899592" y="1059582"/>
            <a:ext cx="6912768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Übung: Wissensabfrage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None/>
              <a:defRPr/>
            </a:pPr>
            <a:endParaRPr lang="de-DE" dirty="0"/>
          </a:p>
          <a:p>
            <a:pPr marL="133349" indent="0">
              <a:buNone/>
              <a:defRPr/>
            </a:pPr>
            <a:r>
              <a:rPr lang="de-DE" sz="1500" b="1" i="0" u="none" strike="noStrike" cap="none" spc="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Welche Informationen beinhaltet eine Datendokumentation</a:t>
            </a:r>
            <a:r>
              <a:rPr lang="de-DE" b="1" dirty="0">
                <a:latin typeface="+mn-lt"/>
              </a:rPr>
              <a:t>?</a:t>
            </a:r>
            <a:endParaRPr lang="de-DE" dirty="0">
              <a:latin typeface="+mn-lt"/>
            </a:endParaRPr>
          </a:p>
          <a:p>
            <a:pPr marL="133349" indent="0">
              <a:buNone/>
              <a:defRPr/>
            </a:pPr>
            <a:endParaRPr lang="de-DE" dirty="0">
              <a:latin typeface="+mn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n-lt"/>
              </a:rPr>
              <a:t>Genutzte Methodik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n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n-lt"/>
              </a:rPr>
              <a:t>Verwendete Software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n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n-lt"/>
              </a:rPr>
              <a:t>Dateigröße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n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n-lt"/>
              </a:rPr>
              <a:t>Lizenz</a:t>
            </a:r>
            <a:endParaRPr lang="de-D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3" descr="Menti_Datendokumentation.pdf - Adobe Acrobat Pro DC">
            <a:extLst>
              <a:ext uri="{FF2B5EF4-FFF2-40B4-BE49-F238E27FC236}">
                <a16:creationId xmlns:a16="http://schemas.microsoft.com/office/drawing/2014/main" id="{23624F36-D988-47F5-81AD-3E6F85DD3B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3" t="17963" r="22438" b="3399"/>
          <a:stretch/>
        </p:blipFill>
        <p:spPr>
          <a:xfrm>
            <a:off x="1043608" y="915566"/>
            <a:ext cx="69127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22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Übung: Wissensabfrage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None/>
              <a:defRPr/>
            </a:pPr>
            <a:endParaRPr lang="de-DE" dirty="0">
              <a:latin typeface="+mj-lt"/>
            </a:endParaRPr>
          </a:p>
          <a:p>
            <a:pPr marL="133349" indent="0">
              <a:buNone/>
              <a:defRPr/>
            </a:pPr>
            <a:r>
              <a:rPr lang="de-DE" sz="1500" b="1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Was unterscheidet Metadaten von einer Datendokumentation</a:t>
            </a:r>
            <a:r>
              <a:rPr lang="de-DE" b="1" dirty="0">
                <a:latin typeface="+mj-lt"/>
              </a:rPr>
              <a:t>?</a:t>
            </a:r>
            <a:endParaRPr lang="de-DE" dirty="0">
              <a:latin typeface="+mj-lt"/>
            </a:endParaRPr>
          </a:p>
          <a:p>
            <a:pPr marL="133349" indent="0">
              <a:buNone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Metadaten sind Teil der Datendokumentation.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Metadaten dienen der Auffindbarkeit der Daten, die Datendokumentation der Nachvollziehbarkeit der Daten.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Es gibt keinen Unterschied.</a:t>
            </a:r>
          </a:p>
          <a:p>
            <a:pPr marL="133349" indent="0">
              <a:buNone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3" descr="Menti_Datendokumentation.pdf - Adobe Acrobat Pro DC">
            <a:extLst>
              <a:ext uri="{FF2B5EF4-FFF2-40B4-BE49-F238E27FC236}">
                <a16:creationId xmlns:a16="http://schemas.microsoft.com/office/drawing/2014/main" id="{ED2D251F-7C3D-4D16-ADA2-FE290B3980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5" t="18516" r="22307" b="2846"/>
          <a:stretch/>
        </p:blipFill>
        <p:spPr>
          <a:xfrm>
            <a:off x="899592" y="915566"/>
            <a:ext cx="69127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16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Weitere Quellen zum Thema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1323973" y="987574"/>
            <a:ext cx="7191374" cy="3373436"/>
          </a:xfrm>
        </p:spPr>
        <p:txBody>
          <a:bodyPr/>
          <a:lstStyle/>
          <a:p>
            <a:pPr>
              <a:defRPr/>
            </a:pP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CESSDA Training Working Group. „CESSDA Data Management Expert Guide." Bergen: CESSDA ERIC, 2017-2018. Zugriff am 09.09.2020. </a:t>
            </a:r>
            <a:r>
              <a:rPr lang="en-US" sz="1500" b="0" i="0" u="sng" strike="noStrike" cap="none" spc="0" dirty="0">
                <a:latin typeface="+mj-lt"/>
                <a:ea typeface="Helvetica Neue"/>
                <a:cs typeface="Helvetica Neue"/>
                <a:hlinkClick r:id="rId3" tooltip="https://www.cessda.eu/DMGuide"/>
              </a:rPr>
              <a:t>https://www.cessda.eu/DMGuide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</a:t>
            </a:r>
          </a:p>
          <a:p>
            <a:pPr>
              <a:defRPr/>
            </a:pPr>
            <a:r>
              <a:rPr lang="en-US" sz="1500" b="0" i="0" u="none" strike="noStrike" cap="none" spc="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forschungsdaten.info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 „</a:t>
            </a:r>
            <a:r>
              <a:rPr lang="en-US" sz="1500" b="0" i="0" u="none" strike="noStrike" cap="none" spc="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Datendokumentation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." Zugriff am 09.09.2020. </a:t>
            </a:r>
            <a:r>
              <a:rPr lang="en-US" sz="1500" b="0" i="0" u="sng" strike="noStrike" cap="none" spc="0" dirty="0">
                <a:latin typeface="+mj-lt"/>
                <a:ea typeface="Helvetica Neue"/>
                <a:cs typeface="Helvetica Neue"/>
                <a:hlinkClick r:id="rId4" tooltip="https://www.forschungsdaten.info/themen/beschreiben-und-dokumentieren/datendokumentation/"/>
              </a:rPr>
              <a:t>https://www.forschungsdaten.info/themen/beschreiben-und-dokumentieren/datendokumentation/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 </a:t>
            </a:r>
          </a:p>
          <a:p>
            <a:pPr>
              <a:defRPr/>
            </a:pP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Social Science Research Council. „Principles of Documenting Data." In: Managing Qualitative Social Science Data. An interactive online course. Zugriff am 09.09.2020. </a:t>
            </a:r>
            <a:r>
              <a:rPr lang="en-US" sz="1500" b="0" i="0" u="sng" strike="noStrike" cap="none" spc="0" dirty="0">
                <a:latin typeface="+mj-lt"/>
                <a:ea typeface="Helvetica Neue"/>
                <a:cs typeface="Helvetica Neue"/>
                <a:hlinkClick r:id="rId5" tooltip="https://managing-qualitative-data.org/modules/2/a/"/>
              </a:rPr>
              <a:t>https://managing-qualitative-data.org/modules/2/a/</a:t>
            </a:r>
            <a:r>
              <a:rPr dirty="0">
                <a:latin typeface="+mj-lt"/>
              </a:rPr>
              <a:t>.</a:t>
            </a:r>
            <a:endParaRPr lang="en-US" sz="1500" b="0" i="0" u="none" strike="noStrike" cap="none" spc="0" dirty="0">
              <a:solidFill>
                <a:schemeClr val="dk1"/>
              </a:solidFill>
              <a:latin typeface="+mj-lt"/>
              <a:ea typeface="Helvetica Neue"/>
              <a:cs typeface="Helvetica Neue"/>
            </a:endParaRPr>
          </a:p>
          <a:p>
            <a:pPr>
              <a:defRPr/>
            </a:pP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University of Helsinki. „Guide for data documentation." Zugriff am 09.09.2020. </a:t>
            </a:r>
            <a:r>
              <a:rPr lang="en-US" sz="1500" b="0" i="0" u="sng" strike="noStrike" cap="none" spc="0" dirty="0">
                <a:latin typeface="+mj-lt"/>
                <a:ea typeface="Helvetica Neue"/>
                <a:cs typeface="Helvetica Neue"/>
                <a:hlinkClick r:id="rId6" tooltip="https://www.helsinki.fi/en/research/guide-for-data-documentation"/>
              </a:rPr>
              <a:t>https://www.helsinki.fi/en/research/guide-for-data-documentation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</a:t>
            </a:r>
          </a:p>
          <a:p>
            <a:pPr>
              <a:defRPr/>
            </a:pP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ZB MED (</a:t>
            </a:r>
            <a:r>
              <a:rPr lang="en-US" sz="1500" b="0" i="0" u="none" strike="noStrike" cap="none" spc="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Hrsg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.). </a:t>
            </a:r>
            <a:r>
              <a:rPr lang="de-DE" sz="1500" b="0" i="1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Elektronische Laborbücher im Kontext von Forschungsdatenmanagement und guter wissenschaftlicher Praxis – ein Wegweiser für die Lebenswissenschaften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 Köln, 2019. </a:t>
            </a:r>
            <a:r>
              <a:rPr lang="en-US" sz="1500" b="0" i="0" u="sng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hlinkClick r:id="rId7" tooltip="https://doi.org/10.4126/FRL01-006415715"/>
              </a:rPr>
              <a:t>https://doi.org/10.4126/FRL01-006415715</a:t>
            </a:r>
            <a:r>
              <a:rPr lang="en-US" sz="150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.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Zusammenfassung für die Vermittlung des Themas</a:t>
            </a:r>
            <a:endParaRPr dirty="0">
              <a:latin typeface="+mj-lt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de-DE" sz="1950" dirty="0">
                <a:latin typeface="+mj-lt"/>
              </a:rPr>
              <a:t>Datendokumentation ist wichtig, </a:t>
            </a:r>
            <a:r>
              <a:rPr lang="de-DE" sz="1950" b="0" i="0" u="none" strike="noStrike" cap="none" spc="0" dirty="0">
                <a:solidFill>
                  <a:schemeClr val="dk1"/>
                </a:solidFill>
                <a:latin typeface="+mj-lt"/>
                <a:ea typeface="Helvetica Neue"/>
                <a:cs typeface="Helvetica Neue"/>
              </a:rPr>
              <a:t>deshalb muss Zeit dafür investiert werden</a:t>
            </a:r>
            <a:endParaRPr sz="195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de-DE" sz="1950" dirty="0">
                <a:latin typeface="+mj-lt"/>
              </a:rPr>
              <a:t>Vermittele Methoden und bringe Beispiele </a:t>
            </a:r>
            <a:endParaRPr sz="195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de-DE" sz="1950" dirty="0">
                <a:latin typeface="+mj-lt"/>
              </a:rPr>
              <a:t>Versetze die Forschenden in die Nutzerperspektive</a:t>
            </a:r>
            <a:endParaRPr sz="195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endParaRPr sz="1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Zusammenfassung</a:t>
            </a:r>
            <a:r>
              <a:rPr dirty="0">
                <a:latin typeface="+mj-lt"/>
              </a:rPr>
              <a:t> der </a:t>
            </a:r>
            <a:r>
              <a:rPr lang="de-DE" dirty="0">
                <a:latin typeface="+mj-lt"/>
              </a:rPr>
              <a:t>didaktischen Methoden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Tipp-Suche (in Break-Out-Session)</a:t>
            </a:r>
            <a:endParaRPr sz="18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Zuruf (auf Whiteboard)</a:t>
            </a:r>
            <a:endParaRPr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Aufruf (mit Glücksrad)</a:t>
            </a:r>
            <a:endParaRPr sz="18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Umfragen (mit Zoom und </a:t>
            </a:r>
            <a:r>
              <a:rPr lang="de-DE" sz="1800" dirty="0" err="1">
                <a:latin typeface="+mj-lt"/>
              </a:rPr>
              <a:t>Menti</a:t>
            </a:r>
            <a:r>
              <a:rPr lang="de-DE" sz="1800" dirty="0">
                <a:latin typeface="+mj-lt"/>
              </a:rPr>
              <a:t>)</a:t>
            </a:r>
            <a:endParaRPr sz="18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Ideensammlung (im </a:t>
            </a:r>
            <a:r>
              <a:rPr lang="de-DE" sz="1800" dirty="0" err="1">
                <a:latin typeface="+mj-lt"/>
              </a:rPr>
              <a:t>Padlet</a:t>
            </a:r>
            <a:r>
              <a:rPr lang="de-DE" sz="1800" dirty="0">
                <a:latin typeface="+mj-lt"/>
              </a:rPr>
              <a:t>)</a:t>
            </a:r>
            <a:endParaRPr sz="18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i="1" dirty="0">
                <a:latin typeface="+mj-lt"/>
              </a:rPr>
              <a:t>Feedback</a:t>
            </a:r>
            <a:endParaRPr sz="18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Q&amp;A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1255938" y="1258886"/>
            <a:ext cx="7191374" cy="3373436"/>
          </a:xfrm>
        </p:spPr>
        <p:txBody>
          <a:bodyPr anchor="ctr"/>
          <a:lstStyle/>
          <a:p>
            <a:pPr marL="133349" indent="0">
              <a:lnSpc>
                <a:spcPct val="150000"/>
              </a:lnSpc>
              <a:buNone/>
              <a:defRPr/>
            </a:pPr>
            <a:r>
              <a:rPr lang="de-DE" sz="2400" dirty="0">
                <a:latin typeface="+mj-lt"/>
              </a:rPr>
              <a:t>Gibt es Fragen?</a:t>
            </a: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aus dem Chat</a:t>
            </a:r>
            <a:endParaRPr lang="de-DE" sz="14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de-DE" sz="1800" dirty="0">
                <a:latin typeface="+mj-lt"/>
              </a:rPr>
              <a:t>Wortmeldungen</a:t>
            </a:r>
            <a:endParaRPr lang="de-DE" sz="1400" dirty="0"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>
                <a:latin typeface="+mj-lt"/>
              </a:rPr>
              <a:t>Feedback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133349" indent="0">
              <a:buNone/>
              <a:defRPr/>
            </a:pPr>
            <a:r>
              <a:rPr lang="de-DE" b="1" dirty="0">
                <a:latin typeface="+mj-lt"/>
              </a:rPr>
              <a:t>Dieser virtuelle Workshop war...</a:t>
            </a:r>
            <a:endParaRPr lang="de-DE" dirty="0">
              <a:latin typeface="+mj-lt"/>
            </a:endParaRPr>
          </a:p>
          <a:p>
            <a:pPr marL="133349" indent="0">
              <a:buNone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grandios - so sollten Workshops immer sein.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hilfreich, ich habe viel gelernt.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so lala, könnte man besser machen.</a:t>
            </a:r>
          </a:p>
          <a:p>
            <a:pPr marL="384186" indent="-250835">
              <a:buAutoNum type="alphaUcPeriod"/>
              <a:defRPr/>
            </a:pPr>
            <a:endParaRPr lang="de-DE" dirty="0">
              <a:latin typeface="+mj-lt"/>
            </a:endParaRPr>
          </a:p>
          <a:p>
            <a:pPr marL="384186" indent="-250835">
              <a:buAutoNum type="alphaUcPeriod"/>
              <a:defRPr/>
            </a:pPr>
            <a:r>
              <a:rPr lang="de-DE" dirty="0">
                <a:latin typeface="+mj-lt"/>
              </a:rPr>
              <a:t>nicht hilfreich - ich habe mehr erwartet.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D72E2E-F424-44A5-BC5D-9E2C4CBB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Feedback: Methodik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28AB27-7BBF-4B04-B17E-4DD3294B7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3349" lvl="0" indent="0">
              <a:buClr>
                <a:srgbClr val="000000"/>
              </a:buClr>
              <a:buNone/>
              <a:defRPr/>
            </a:pPr>
            <a:r>
              <a:rPr lang="de-DE" b="1" dirty="0">
                <a:solidFill>
                  <a:srgbClr val="000000"/>
                </a:solidFill>
                <a:latin typeface="Arial"/>
              </a:rPr>
              <a:t>Wie bewertest du den Einsatz der Umfragen in diesem Online-Workshop?</a:t>
            </a: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49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Überflüssig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Angemessen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Ich habe dazu keine Meinung</a:t>
            </a:r>
          </a:p>
          <a:p>
            <a:pPr marL="133351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5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8593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D72E2E-F424-44A5-BC5D-9E2C4CBB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Feedback: Methodik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28AB27-7BBF-4B04-B17E-4DD3294B7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3349" lvl="0" indent="0">
              <a:buClr>
                <a:srgbClr val="000000"/>
              </a:buClr>
              <a:buNone/>
              <a:defRPr/>
            </a:pPr>
            <a:r>
              <a:rPr lang="de-DE" b="1" dirty="0">
                <a:solidFill>
                  <a:srgbClr val="000000"/>
                </a:solidFill>
                <a:latin typeface="Arial"/>
              </a:rPr>
              <a:t>Wie bewertest du den Einsatz der Breakout-Sessions in diesem</a:t>
            </a:r>
            <a:br>
              <a:rPr lang="de-DE" b="1" dirty="0">
                <a:solidFill>
                  <a:srgbClr val="000000"/>
                </a:solidFill>
                <a:latin typeface="Arial"/>
              </a:rPr>
            </a:br>
            <a:r>
              <a:rPr lang="de-DE" b="1" dirty="0">
                <a:solidFill>
                  <a:srgbClr val="000000"/>
                </a:solidFill>
                <a:latin typeface="Arial"/>
              </a:rPr>
              <a:t>Online-Workshop?</a:t>
            </a: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49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Überflüssig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Angemessen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Ich habe dazu keine Meinung</a:t>
            </a:r>
          </a:p>
          <a:p>
            <a:pPr marL="133351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5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3882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D72E2E-F424-44A5-BC5D-9E2C4CBB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Feedback: Methodik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28AB27-7BBF-4B04-B17E-4DD3294B7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3349" lvl="0" indent="0">
              <a:buClr>
                <a:srgbClr val="000000"/>
              </a:buClr>
              <a:buNone/>
              <a:defRPr/>
            </a:pPr>
            <a:r>
              <a:rPr lang="de-DE" b="1" dirty="0">
                <a:solidFill>
                  <a:srgbClr val="000000"/>
                </a:solidFill>
                <a:latin typeface="Arial"/>
              </a:rPr>
              <a:t>Wie bewertest du den Einsatz von </a:t>
            </a:r>
            <a:r>
              <a:rPr lang="de-DE" b="1" dirty="0" err="1">
                <a:solidFill>
                  <a:srgbClr val="000000"/>
                </a:solidFill>
                <a:latin typeface="Arial"/>
              </a:rPr>
              <a:t>Padlet</a:t>
            </a:r>
            <a:r>
              <a:rPr lang="de-DE" b="1" dirty="0">
                <a:solidFill>
                  <a:srgbClr val="000000"/>
                </a:solidFill>
                <a:latin typeface="Arial"/>
              </a:rPr>
              <a:t> in diesem Online-Workshop?</a:t>
            </a: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49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Überflüssig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Angemessen</a:t>
            </a: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384186" lvl="0" indent="-250835">
              <a:buClr>
                <a:srgbClr val="000000"/>
              </a:buClr>
              <a:buFont typeface="Arial"/>
              <a:buAutoNum type="alphaUcPeriod"/>
              <a:defRPr/>
            </a:pPr>
            <a:r>
              <a:rPr lang="de-DE" dirty="0">
                <a:solidFill>
                  <a:srgbClr val="000000"/>
                </a:solidFill>
                <a:latin typeface="Arial"/>
              </a:rPr>
              <a:t>Ich habe dazu keine Meinung</a:t>
            </a:r>
          </a:p>
          <a:p>
            <a:pPr marL="133351" lvl="0" indent="0">
              <a:buClr>
                <a:srgbClr val="000000"/>
              </a:buClr>
              <a:buNone/>
              <a:defRPr/>
            </a:pPr>
            <a:endParaRPr lang="de-DE" dirty="0">
              <a:solidFill>
                <a:srgbClr val="000000"/>
              </a:solidFill>
              <a:latin typeface="Arial"/>
            </a:endParaRPr>
          </a:p>
          <a:p>
            <a:pPr marL="13335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4360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>
                <a:latin typeface="+mj-lt"/>
              </a:rPr>
              <a:t>Dokumentation des Workshops</a:t>
            </a:r>
            <a:endParaRPr dirty="0">
              <a:latin typeface="+mj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 anchor="t"/>
          <a:lstStyle/>
          <a:p>
            <a:pPr marL="133350" indent="0">
              <a:buNone/>
              <a:defRPr/>
            </a:pPr>
            <a:r>
              <a:rPr lang="de-DE" sz="1800" dirty="0">
                <a:latin typeface="+mj-lt"/>
              </a:rPr>
              <a:t>Alle Materialien unter: </a:t>
            </a:r>
          </a:p>
          <a:p>
            <a:pPr marL="133350" indent="0">
              <a:buNone/>
              <a:defRPr/>
            </a:pPr>
            <a:r>
              <a:rPr lang="de-DE" sz="1800" dirty="0">
                <a:latin typeface="+mj-lt"/>
                <a:hlinkClick r:id="rId2"/>
              </a:rPr>
              <a:t>https://www.forschungsdaten.org/index.php/Online-Workshops</a:t>
            </a:r>
            <a:endParaRPr lang="de-DE" sz="1800" dirty="0">
              <a:latin typeface="+mj-lt"/>
            </a:endParaRPr>
          </a:p>
          <a:p>
            <a:pPr marL="133350" indent="0">
              <a:buNone/>
              <a:defRPr/>
            </a:pPr>
            <a:endParaRPr lang="de-DE" sz="1800" dirty="0">
              <a:latin typeface="+mj-lt"/>
            </a:endParaRPr>
          </a:p>
          <a:p>
            <a:pPr>
              <a:defRPr/>
            </a:pPr>
            <a:r>
              <a:rPr lang="de-DE" sz="1800" dirty="0">
                <a:latin typeface="+mj-lt"/>
              </a:rPr>
              <a:t>Lehrdrehbuch</a:t>
            </a:r>
          </a:p>
          <a:p>
            <a:pPr>
              <a:defRPr/>
            </a:pPr>
            <a:r>
              <a:rPr lang="de-DE" sz="1800" dirty="0">
                <a:latin typeface="+mj-lt"/>
              </a:rPr>
              <a:t>Folien</a:t>
            </a:r>
          </a:p>
          <a:p>
            <a:pPr>
              <a:defRPr/>
            </a:pPr>
            <a:r>
              <a:rPr lang="de-DE" sz="1800" dirty="0">
                <a:latin typeface="+mj-lt"/>
              </a:rPr>
              <a:t>Templates</a:t>
            </a:r>
          </a:p>
          <a:p>
            <a:pPr>
              <a:defRPr/>
            </a:pPr>
            <a:r>
              <a:rPr lang="de-DE" sz="1800" dirty="0">
                <a:latin typeface="+mj-lt"/>
              </a:rPr>
              <a:t>Zusammenfassung der Break-Out-Sessions</a:t>
            </a:r>
          </a:p>
          <a:p>
            <a:pPr>
              <a:defRPr/>
            </a:pPr>
            <a:r>
              <a:rPr lang="de-DE" sz="1800" dirty="0">
                <a:latin typeface="+mj-lt"/>
              </a:rPr>
              <a:t>Ergebnisse des Brainstormings im </a:t>
            </a:r>
            <a:r>
              <a:rPr lang="de-DE" sz="1800" dirty="0" err="1">
                <a:latin typeface="+mj-lt"/>
              </a:rPr>
              <a:t>Padlet</a:t>
            </a:r>
            <a:endParaRPr lang="de-DE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823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/>
          <p:nvPr/>
        </p:nvSpPr>
        <p:spPr bwMode="auto">
          <a:xfrm>
            <a:off x="896294" y="1794270"/>
            <a:ext cx="7310150" cy="1790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304E9A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ctr">
              <a:defRPr/>
            </a:pPr>
            <a:r>
              <a:rPr lang="de-DE" sz="3200" dirty="0">
                <a:latin typeface="+mj-lt"/>
              </a:rPr>
              <a:t>Vielen Dank für Eure Aufmerksamkeit	</a:t>
            </a:r>
            <a:endParaRPr dirty="0">
              <a:latin typeface="+mj-lt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1115616" y="3291829"/>
            <a:ext cx="6105165" cy="917687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de-DE" dirty="0">
                <a:latin typeface="+mj-lt"/>
              </a:rPr>
              <a:t>Katarzyna Biernacka		</a:t>
            </a:r>
            <a:r>
              <a:rPr lang="de-DE" dirty="0" err="1">
                <a:latin typeface="+mj-lt"/>
              </a:rPr>
              <a:t>katarzyna.biernacka@hu-berlin.de</a:t>
            </a:r>
            <a:endParaRPr lang="de-DE" dirty="0">
              <a:latin typeface="+mj-lt"/>
            </a:endParaRPr>
          </a:p>
          <a:p>
            <a:pPr>
              <a:defRPr/>
            </a:pPr>
            <a:r>
              <a:rPr lang="de-DE" dirty="0">
                <a:latin typeface="+mj-lt"/>
              </a:rPr>
              <a:t>Kerstin Helbig		</a:t>
            </a:r>
            <a:r>
              <a:rPr lang="de-DE" dirty="0" err="1">
                <a:latin typeface="+mj-lt"/>
              </a:rPr>
              <a:t>kerstin.helbig@hu-berlin.de</a:t>
            </a:r>
            <a:endParaRPr lang="de-DE" dirty="0">
              <a:latin typeface="+mj-lt"/>
            </a:endParaRPr>
          </a:p>
          <a:p>
            <a:pPr>
              <a:defRPr/>
            </a:pPr>
            <a:r>
              <a:rPr lang="de-DE" dirty="0">
                <a:latin typeface="+mj-lt"/>
              </a:rPr>
              <a:t>Matthias </a:t>
            </a:r>
            <a:r>
              <a:rPr lang="de-DE" dirty="0" err="1">
                <a:latin typeface="+mj-lt"/>
              </a:rPr>
              <a:t>Senft</a:t>
            </a:r>
            <a:r>
              <a:rPr lang="de-DE" dirty="0">
                <a:latin typeface="+mj-lt"/>
              </a:rPr>
              <a:t>		</a:t>
            </a:r>
            <a:r>
              <a:rPr lang="de-DE" dirty="0" err="1">
                <a:latin typeface="+mj-lt"/>
              </a:rPr>
              <a:t>MSenft@atb-potsdam.de</a:t>
            </a:r>
            <a:endParaRPr lang="de-DE" dirty="0">
              <a:latin typeface="+mj-lt"/>
            </a:endParaRPr>
          </a:p>
          <a:p>
            <a:pPr>
              <a:defRPr/>
            </a:pPr>
            <a:r>
              <a:rPr lang="de-DE" dirty="0">
                <a:latin typeface="+mj-lt"/>
              </a:rPr>
              <a:t>Ute Trautwein-Bruns		</a:t>
            </a:r>
            <a:r>
              <a:rPr lang="de-DE" dirty="0" err="1">
                <a:latin typeface="+mj-lt"/>
              </a:rPr>
              <a:t>trautwein-bruns@ub.rwth-aachen.de</a:t>
            </a:r>
            <a:endParaRPr lang="de-DE" dirty="0">
              <a:latin typeface="+mj-lt"/>
            </a:endParaRPr>
          </a:p>
        </p:txBody>
      </p:sp>
      <p:sp>
        <p:nvSpPr>
          <p:cNvPr id="6" name="Textfeld 6"/>
          <p:cNvSpPr/>
          <p:nvPr/>
        </p:nvSpPr>
        <p:spPr bwMode="auto">
          <a:xfrm>
            <a:off x="1115616" y="437195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  <a:hlinkClick r:id="rId3"/>
              </a:rPr>
              <a:t>https://www.forschungsdaten.org/index.php/UAG_Schulungen/Fortbildungen</a:t>
            </a:r>
            <a:endParaRPr lang="en-US" dirty="0">
              <a:latin typeface="+mj-lt"/>
            </a:endParaRPr>
          </a:p>
          <a:p>
            <a:pPr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INI-181105">
  <a:themeElements>
    <a:clrScheme name="DINI-Farbe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519C"/>
      </a:accent1>
      <a:accent2>
        <a:srgbClr val="EE822B"/>
      </a:accent2>
      <a:accent3>
        <a:srgbClr val="69B981"/>
      </a:accent3>
      <a:accent4>
        <a:srgbClr val="D52F89"/>
      </a:accent4>
      <a:accent5>
        <a:srgbClr val="D5D5D5"/>
      </a:accent5>
      <a:accent6>
        <a:srgbClr val="79797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NI-181105">
  <a:themeElements>
    <a:clrScheme name="DINI-Farbe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519C"/>
      </a:accent1>
      <a:accent2>
        <a:srgbClr val="EE822B"/>
      </a:accent2>
      <a:accent3>
        <a:srgbClr val="69B981"/>
      </a:accent3>
      <a:accent4>
        <a:srgbClr val="D52F89"/>
      </a:accent4>
      <a:accent5>
        <a:srgbClr val="D5D5D5"/>
      </a:accent5>
      <a:accent6>
        <a:srgbClr val="797979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1687</Words>
  <Application>Microsoft Office PowerPoint</Application>
  <DocSecurity>0</DocSecurity>
  <PresentationFormat>Bildschirmpräsentation (16:9)</PresentationFormat>
  <Paragraphs>269</Paragraphs>
  <Slides>39</Slides>
  <Notes>30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4" baseType="lpstr">
      <vt:lpstr>Verdana</vt:lpstr>
      <vt:lpstr>Arial</vt:lpstr>
      <vt:lpstr>Helvetica Neue</vt:lpstr>
      <vt:lpstr>Droid Sans</vt:lpstr>
      <vt:lpstr>2_DINI-181105</vt:lpstr>
      <vt:lpstr>Datendokumentation leicht gemacht! Ein interaktiver Online-Workshop  </vt:lpstr>
      <vt:lpstr>Die UAG Schulungen/Fortbildungen</vt:lpstr>
      <vt:lpstr>Erwartungsabfrage</vt:lpstr>
      <vt:lpstr>Erwartungsabfrage</vt:lpstr>
      <vt:lpstr>Agenda</vt:lpstr>
      <vt:lpstr>Code of Conduct</vt:lpstr>
      <vt:lpstr>Funktion "Hand heben"</vt:lpstr>
      <vt:lpstr>Motivation</vt:lpstr>
      <vt:lpstr>Warum ist Datendokumentation wichtig?</vt:lpstr>
      <vt:lpstr>Gute wissenschaftlich Praxis</vt:lpstr>
      <vt:lpstr>Gruppenarbeit</vt:lpstr>
      <vt:lpstr>Sammlung der Verbesserungsvorschläge</vt:lpstr>
      <vt:lpstr>Inhalte einer Dokumentation</vt:lpstr>
      <vt:lpstr>Dokumentationsformen</vt:lpstr>
      <vt:lpstr>Dokumentationsformen</vt:lpstr>
      <vt:lpstr>Electronic Lab Notebooks (ELN)</vt:lpstr>
      <vt:lpstr>Data Journals</vt:lpstr>
      <vt:lpstr>Metadaten – Daten über Daten</vt:lpstr>
      <vt:lpstr>Brainstorming - Welche Metadaten sind wichtig?</vt:lpstr>
      <vt:lpstr>PowerPoint-Präsentation</vt:lpstr>
      <vt:lpstr>PowerPoint-Präsentation</vt:lpstr>
      <vt:lpstr>Begriffe</vt:lpstr>
      <vt:lpstr>Wissensabfrage</vt:lpstr>
      <vt:lpstr>Übung: Wissensabfrage</vt:lpstr>
      <vt:lpstr>PowerPoint-Präsentation</vt:lpstr>
      <vt:lpstr>Übung: Wissensabfrage</vt:lpstr>
      <vt:lpstr>PowerPoint-Präsentation</vt:lpstr>
      <vt:lpstr>Übung: Wissensabfrage</vt:lpstr>
      <vt:lpstr>PowerPoint-Präsentation</vt:lpstr>
      <vt:lpstr>Weitere Quellen zum Thema</vt:lpstr>
      <vt:lpstr>Zusammenfassung für die Vermittlung des Themas</vt:lpstr>
      <vt:lpstr>Zusammenfassung der didaktischen Methoden</vt:lpstr>
      <vt:lpstr>Q&amp;A</vt:lpstr>
      <vt:lpstr>Feedback</vt:lpstr>
      <vt:lpstr>Feedback: Methodik</vt:lpstr>
      <vt:lpstr>Feedback: Methodik</vt:lpstr>
      <vt:lpstr>Feedback: Methodik</vt:lpstr>
      <vt:lpstr>Dokumentation des Workshops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Datendokumentation leicht gemacht!</dc:title>
  <dc:subject/>
  <dc:creator>Katarzyna Biernacka;Kerstin Helbig;Matthias Senft;Ute Trautwein-Bruns</dc:creator>
  <cp:keywords/>
  <dc:description/>
  <cp:lastModifiedBy>Kerstin Helbig</cp:lastModifiedBy>
  <cp:revision>118</cp:revision>
  <cp:lastPrinted>2020-09-09T10:23:45Z</cp:lastPrinted>
  <dcterms:modified xsi:type="dcterms:W3CDTF">2020-09-21T07:07:52Z</dcterms:modified>
  <cp:category/>
  <dc:identifier/>
  <cp:contentStatus/>
  <dc:language/>
  <cp:version/>
</cp:coreProperties>
</file>