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8" r:id="rId1"/>
  </p:sldMasterIdLst>
  <p:sldIdLst>
    <p:sldId id="256" r:id="rId2"/>
    <p:sldId id="258" r:id="rId3"/>
    <p:sldId id="257" r:id="rId4"/>
    <p:sldId id="260" r:id="rId5"/>
    <p:sldId id="262" r:id="rId6"/>
    <p:sldId id="273" r:id="rId7"/>
    <p:sldId id="264" r:id="rId8"/>
    <p:sldId id="265" r:id="rId9"/>
    <p:sldId id="274" r:id="rId10"/>
    <p:sldId id="275" r:id="rId11"/>
    <p:sldId id="271" r:id="rId12"/>
    <p:sldId id="268" r:id="rId13"/>
    <p:sldId id="267" r:id="rId14"/>
    <p:sldId id="272" r:id="rId15"/>
    <p:sldId id="269" r:id="rId16"/>
    <p:sldId id="270" r:id="rId17"/>
    <p:sldId id="27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rona tytułowa" id="{4AC0639C-D167-4506-9EBA-B5F65718E1D4}">
          <p14:sldIdLst>
            <p14:sldId id="256"/>
          </p14:sldIdLst>
        </p14:section>
        <p14:section name="Prezentacja" id="{5408F943-A3A0-4556-B2AD-9A5CA35637AC}">
          <p14:sldIdLst>
            <p14:sldId id="258"/>
            <p14:sldId id="257"/>
            <p14:sldId id="260"/>
            <p14:sldId id="262"/>
            <p14:sldId id="273"/>
            <p14:sldId id="264"/>
            <p14:sldId id="265"/>
            <p14:sldId id="274"/>
            <p14:sldId id="275"/>
            <p14:sldId id="271"/>
            <p14:sldId id="268"/>
            <p14:sldId id="267"/>
            <p14:sldId id="272"/>
            <p14:sldId id="269"/>
            <p14:sldId id="270"/>
            <p14:sldId id="2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6" autoAdjust="0"/>
    <p:restoredTop sz="94660"/>
  </p:normalViewPr>
  <p:slideViewPr>
    <p:cSldViewPr snapToGrid="0">
      <p:cViewPr varScale="1">
        <p:scale>
          <a:sx n="81" d="100"/>
          <a:sy n="81" d="100"/>
        </p:scale>
        <p:origin x="8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pl-PL"/>
              <a:t>Kliknij, aby edytować styl</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9/12/2020</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82649538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nchor="ct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9/12/2020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21862704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pl-PL"/>
              <a:t>Kliknij, aby edytować styl</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F6FA2B21-3FCD-4721-B95C-427943F61125}" type="datetime1">
              <a:rPr lang="en-US" smtClean="0"/>
              <a:t>9/12/2020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61825240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pl-PL"/>
              <a:t>Kliknij, aby edytować styl</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F6FA2B21-3FCD-4721-B95C-427943F61125}" type="datetime1">
              <a:rPr lang="en-US" smtClean="0"/>
              <a:t>9/12/2020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86205145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F6FA2B21-3FCD-4721-B95C-427943F61125}" type="datetime1">
              <a:rPr lang="en-US" smtClean="0"/>
              <a:t>9/12/2020</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17161132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F6FA2B21-3FCD-4721-B95C-427943F61125}" type="datetime1">
              <a:rPr lang="en-US" smtClean="0"/>
              <a:t>9/12/2020</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62175419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FA2B21-3FCD-4721-B95C-427943F61125}" type="datetime1">
              <a:rPr lang="en-US" smtClean="0"/>
              <a:t>9/12/2020</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0274142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pl-PL"/>
              <a:t>Kliknij, aby edytować styl</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F6FA2B21-3FCD-4721-B95C-427943F61125}" type="datetime1">
              <a:rPr lang="en-US" smtClean="0"/>
              <a:t>9/12/2020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30858589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pl-PL"/>
              <a:t>Kliknij, aby edytować styl</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F6FA2B21-3FCD-4721-B95C-427943F61125}" type="datetime1">
              <a:rPr lang="en-US" smtClean="0"/>
              <a:t>9/12/2020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5156992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F6FA2B21-3FCD-4721-B95C-427943F61125}" type="datetime1">
              <a:rPr lang="en-US" smtClean="0"/>
              <a:t>9/12/2020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93184844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pl-PL"/>
              <a:t>Kliknij, aby edytować styl</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F6FA2B21-3FCD-4721-B95C-427943F61125}" type="datetime1">
              <a:rPr lang="en-US" smtClean="0"/>
              <a:t>9/12/2020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71825163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pl-PL"/>
              <a:t>Kliknij, aby edytować styl</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F6FA2B21-3FCD-4721-B95C-427943F61125}" type="datetime1">
              <a:rPr lang="en-US" smtClean="0"/>
              <a:t>9/12/2020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68418196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pl-PL"/>
              <a:t>Kliknij, aby edytować styl</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F6FA2B21-3FCD-4721-B95C-427943F61125}" type="datetime1">
              <a:rPr lang="en-US" smtClean="0"/>
              <a:t>9/12/2020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96163648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pl-PL"/>
              <a:t>Kliknij, aby edytować styl</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pl-PL"/>
              <a:t>Kliknij, aby edytować style wzorca tekstu</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F6FA2B21-3FCD-4721-B95C-427943F61125}" type="datetime1">
              <a:rPr lang="en-US" smtClean="0"/>
              <a:t>9/12/2020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56937822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pl-PL"/>
              <a:t>Kliknij, aby edytować styl</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pl-PL"/>
              <a:t>Kliknij, aby edytować style wzorca tekstu</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F6FA2B21-3FCD-4721-B95C-427943F61125}" type="datetime1">
              <a:rPr lang="en-US" smtClean="0"/>
              <a:t>9/12/2020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6887650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9/12/2020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50451678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9/12/2020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65503687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6FA2B21-3FCD-4721-B95C-427943F61125}" type="datetime1">
              <a:rPr lang="en-US" smtClean="0"/>
              <a:t>9/12/2020</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466727498"/>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 id="2147483955" r:id="rId17"/>
  </p:sldLayoutIdLst>
  <p:hf sldNum="0"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98300D-80B4-4198-A7BD-B15BC31C9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44C032A-4258-4394-8B95-0AC6A1CE6B6A}"/>
              </a:ext>
            </a:extLst>
          </p:cNvPr>
          <p:cNvPicPr>
            <a:picLocks noChangeAspect="1"/>
          </p:cNvPicPr>
          <p:nvPr/>
        </p:nvPicPr>
        <p:blipFill rotWithShape="1">
          <a:blip r:embed="rId3"/>
          <a:srcRect l="20096" t="9091" r="25737"/>
          <a:stretch/>
        </p:blipFill>
        <p:spPr>
          <a:xfrm>
            <a:off x="20" y="10"/>
            <a:ext cx="5448280" cy="6857990"/>
          </a:xfrm>
          <a:prstGeom prst="rect">
            <a:avLst/>
          </a:prstGeom>
        </p:spPr>
      </p:pic>
      <p:grpSp>
        <p:nvGrpSpPr>
          <p:cNvPr id="11" name="Group 10">
            <a:extLst>
              <a:ext uri="{FF2B5EF4-FFF2-40B4-BE49-F238E27FC236}">
                <a16:creationId xmlns:a16="http://schemas.microsoft.com/office/drawing/2014/main" id="{AEE4B65F-3548-4B65-9353-5B888725B8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36718" y="0"/>
            <a:ext cx="2611581" cy="6858000"/>
            <a:chOff x="2836718" y="0"/>
            <a:chExt cx="2611581" cy="6858000"/>
          </a:xfrm>
        </p:grpSpPr>
        <p:sp useBgFill="1">
          <p:nvSpPr>
            <p:cNvPr id="6" name="Rectangle 19">
              <a:extLst>
                <a:ext uri="{FF2B5EF4-FFF2-40B4-BE49-F238E27FC236}">
                  <a16:creationId xmlns:a16="http://schemas.microsoft.com/office/drawing/2014/main" id="{E84ABF24-FB51-4950-AA13-9C38FA273D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36718" y="0"/>
              <a:ext cx="2611581" cy="2554287"/>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1581" h="2554287">
                  <a:moveTo>
                    <a:pt x="675409" y="0"/>
                  </a:moveTo>
                  <a:lnTo>
                    <a:pt x="2611581" y="0"/>
                  </a:lnTo>
                  <a:lnTo>
                    <a:pt x="2611581" y="2554287"/>
                  </a:lnTo>
                  <a:lnTo>
                    <a:pt x="0" y="2554287"/>
                  </a:lnTo>
                  <a:lnTo>
                    <a:pt x="67540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20">
              <a:extLst>
                <a:ext uri="{FF2B5EF4-FFF2-40B4-BE49-F238E27FC236}">
                  <a16:creationId xmlns:a16="http://schemas.microsoft.com/office/drawing/2014/main" id="{66B54044-7162-4346-93AF-91F5EF08F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36718" y="2554287"/>
              <a:ext cx="2611581" cy="4303713"/>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1581" h="4303713">
                  <a:moveTo>
                    <a:pt x="0" y="0"/>
                  </a:moveTo>
                  <a:lnTo>
                    <a:pt x="2611581" y="0"/>
                  </a:lnTo>
                  <a:lnTo>
                    <a:pt x="2611581" y="4303713"/>
                  </a:lnTo>
                  <a:lnTo>
                    <a:pt x="2171701" y="363869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7EF05D2A-6417-4683-B103-2F6594C7F9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59100" y="-4763"/>
            <a:ext cx="5014912" cy="6862763"/>
            <a:chOff x="2928938" y="-4763"/>
            <a:chExt cx="5014912" cy="6862763"/>
          </a:xfrm>
        </p:grpSpPr>
        <p:sp>
          <p:nvSpPr>
            <p:cNvPr id="7" name="Freeform 6">
              <a:extLst>
                <a:ext uri="{FF2B5EF4-FFF2-40B4-BE49-F238E27FC236}">
                  <a16:creationId xmlns:a16="http://schemas.microsoft.com/office/drawing/2014/main" id="{98F07F70-C0D3-4397-AABB-1B48599EE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8" name="Freeform 7">
              <a:extLst>
                <a:ext uri="{FF2B5EF4-FFF2-40B4-BE49-F238E27FC236}">
                  <a16:creationId xmlns:a16="http://schemas.microsoft.com/office/drawing/2014/main" id="{DA8D4D12-8066-414D-9ADE-E57A157B13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0" name="Freeform 9">
              <a:extLst>
                <a:ext uri="{FF2B5EF4-FFF2-40B4-BE49-F238E27FC236}">
                  <a16:creationId xmlns:a16="http://schemas.microsoft.com/office/drawing/2014/main" id="{1B5991B5-30B0-43FC-B480-D46CDADA55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4" name="Freeform 10">
              <a:extLst>
                <a:ext uri="{FF2B5EF4-FFF2-40B4-BE49-F238E27FC236}">
                  <a16:creationId xmlns:a16="http://schemas.microsoft.com/office/drawing/2014/main" id="{37C3E8EB-F89D-4213-AF06-BEC76C9846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2" name="Freeform 11">
              <a:extLst>
                <a:ext uri="{FF2B5EF4-FFF2-40B4-BE49-F238E27FC236}">
                  <a16:creationId xmlns:a16="http://schemas.microsoft.com/office/drawing/2014/main" id="{EBEC147A-2E68-4A61-9B16-14DEB275B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3" name="Freeform 12">
              <a:extLst>
                <a:ext uri="{FF2B5EF4-FFF2-40B4-BE49-F238E27FC236}">
                  <a16:creationId xmlns:a16="http://schemas.microsoft.com/office/drawing/2014/main" id="{60875B87-EA27-4C1C-B44D-CA16609D7A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ytuł 1">
            <a:extLst>
              <a:ext uri="{FF2B5EF4-FFF2-40B4-BE49-F238E27FC236}">
                <a16:creationId xmlns:a16="http://schemas.microsoft.com/office/drawing/2014/main" id="{B51041DC-54D5-44AF-A51B-6D326286DC33}"/>
              </a:ext>
            </a:extLst>
          </p:cNvPr>
          <p:cNvSpPr>
            <a:spLocks noGrp="1"/>
          </p:cNvSpPr>
          <p:nvPr>
            <p:ph type="ctrTitle"/>
          </p:nvPr>
        </p:nvSpPr>
        <p:spPr>
          <a:xfrm>
            <a:off x="4978399" y="69748"/>
            <a:ext cx="6524623" cy="2616199"/>
          </a:xfrm>
        </p:spPr>
        <p:txBody>
          <a:bodyPr>
            <a:normAutofit/>
          </a:bodyPr>
          <a:lstStyle/>
          <a:p>
            <a:r>
              <a:rPr lang="pl-PL" sz="6000" dirty="0">
                <a:latin typeface="Bahnschrift SemiBold" panose="020B0502040204020203" pitchFamily="34" charset="0"/>
                <a:cs typeface="Aldhabi" panose="020B0604020202020204" pitchFamily="2" charset="-78"/>
              </a:rPr>
              <a:t>Życie śmiercią przemienione</a:t>
            </a:r>
            <a:endParaRPr lang="en-GB" sz="6000" dirty="0">
              <a:latin typeface="Bahnschrift SemiBold" panose="020B0502040204020203" pitchFamily="34" charset="0"/>
              <a:cs typeface="Aldhabi" panose="020B0604020202020204" pitchFamily="2" charset="-78"/>
            </a:endParaRPr>
          </a:p>
        </p:txBody>
      </p:sp>
      <p:sp>
        <p:nvSpPr>
          <p:cNvPr id="3" name="Podtytuł 2">
            <a:extLst>
              <a:ext uri="{FF2B5EF4-FFF2-40B4-BE49-F238E27FC236}">
                <a16:creationId xmlns:a16="http://schemas.microsoft.com/office/drawing/2014/main" id="{AEBF5142-4117-4ECF-9291-1C1D59447365}"/>
              </a:ext>
            </a:extLst>
          </p:cNvPr>
          <p:cNvSpPr>
            <a:spLocks noGrp="1"/>
          </p:cNvSpPr>
          <p:nvPr>
            <p:ph type="subTitle" idx="1"/>
          </p:nvPr>
        </p:nvSpPr>
        <p:spPr>
          <a:xfrm>
            <a:off x="5560857" y="2883904"/>
            <a:ext cx="5942165" cy="1388534"/>
          </a:xfrm>
        </p:spPr>
        <p:txBody>
          <a:bodyPr>
            <a:normAutofit/>
          </a:bodyPr>
          <a:lstStyle/>
          <a:p>
            <a:r>
              <a:rPr lang="pl-PL" sz="2800" b="1" dirty="0" err="1">
                <a:latin typeface="Bahnschrift SemiBold" panose="020B0502040204020203" pitchFamily="34" charset="0"/>
              </a:rPr>
              <a:t>Transhumanistyczne</a:t>
            </a:r>
            <a:r>
              <a:rPr lang="pl-PL" sz="2800" b="1" dirty="0">
                <a:latin typeface="Bahnschrift SemiBold" panose="020B0502040204020203" pitchFamily="34" charset="0"/>
              </a:rPr>
              <a:t> podejście </a:t>
            </a:r>
          </a:p>
          <a:p>
            <a:r>
              <a:rPr lang="pl-PL" sz="2800" b="1" dirty="0">
                <a:latin typeface="Bahnschrift SemiBold" panose="020B0502040204020203" pitchFamily="34" charset="0"/>
              </a:rPr>
              <a:t>do idei </a:t>
            </a:r>
            <a:r>
              <a:rPr lang="pl-PL" sz="2800" b="1" dirty="0" err="1">
                <a:latin typeface="Bahnschrift SemiBold" panose="020B0502040204020203" pitchFamily="34" charset="0"/>
              </a:rPr>
              <a:t>omegalnego</a:t>
            </a:r>
            <a:r>
              <a:rPr lang="pl-PL" sz="2800" b="1" dirty="0">
                <a:latin typeface="Bahnschrift SemiBold" panose="020B0502040204020203" pitchFamily="34" charset="0"/>
              </a:rPr>
              <a:t> Nowego Adama</a:t>
            </a:r>
          </a:p>
          <a:p>
            <a:endParaRPr lang="en-GB" sz="2800" b="1" dirty="0">
              <a:latin typeface="Bahnschrift SemiBold" panose="020B0502040204020203" pitchFamily="34" charset="0"/>
            </a:endParaRPr>
          </a:p>
        </p:txBody>
      </p:sp>
      <p:sp>
        <p:nvSpPr>
          <p:cNvPr id="27" name="Podtytuł 2">
            <a:extLst>
              <a:ext uri="{FF2B5EF4-FFF2-40B4-BE49-F238E27FC236}">
                <a16:creationId xmlns:a16="http://schemas.microsoft.com/office/drawing/2014/main" id="{1EBEA49F-F212-4521-8914-3F302A0F170B}"/>
              </a:ext>
            </a:extLst>
          </p:cNvPr>
          <p:cNvSpPr txBox="1">
            <a:spLocks/>
          </p:cNvSpPr>
          <p:nvPr/>
        </p:nvSpPr>
        <p:spPr>
          <a:xfrm>
            <a:off x="5560856" y="5590095"/>
            <a:ext cx="5942165" cy="833226"/>
          </a:xfrm>
          <a:prstGeom prst="rect">
            <a:avLst/>
          </a:prstGeom>
        </p:spPr>
        <p:txBody>
          <a:bodyPr vert="horz" lIns="91440" tIns="45720" rIns="91440" bIns="45720" rtlCol="0" anchor="t">
            <a:norm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pl-PL" sz="2800" dirty="0">
                <a:latin typeface="Bahnschrift Light SemiCondensed" panose="020B0502040204020203" pitchFamily="34" charset="0"/>
              </a:rPr>
              <a:t>ks. Paweł Robert Surowiec</a:t>
            </a:r>
          </a:p>
        </p:txBody>
      </p:sp>
      <p:sp>
        <p:nvSpPr>
          <p:cNvPr id="5" name="Podtytuł 2">
            <a:extLst>
              <a:ext uri="{FF2B5EF4-FFF2-40B4-BE49-F238E27FC236}">
                <a16:creationId xmlns:a16="http://schemas.microsoft.com/office/drawing/2014/main" id="{4ABEA756-3E1A-433B-BD98-ABEF86222147}"/>
              </a:ext>
            </a:extLst>
          </p:cNvPr>
          <p:cNvSpPr txBox="1">
            <a:spLocks/>
          </p:cNvSpPr>
          <p:nvPr/>
        </p:nvSpPr>
        <p:spPr>
          <a:xfrm>
            <a:off x="281981" y="272214"/>
            <a:ext cx="3456579" cy="2610686"/>
          </a:xfrm>
          <a:prstGeom prst="rect">
            <a:avLst/>
          </a:prstGeom>
        </p:spPr>
        <p:txBody>
          <a:bodyPr vert="horz" lIns="91440" tIns="45720" rIns="91440" bIns="45720" rtlCol="0" anchor="t">
            <a:norm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pl-PL" sz="1800" dirty="0">
                <a:solidFill>
                  <a:schemeClr val="bg1"/>
                </a:solidFill>
                <a:latin typeface="Bahnschrift Light SemiCondensed" panose="020B0502040204020203" pitchFamily="34" charset="0"/>
              </a:rPr>
              <a:t>II Ogólnopolska Konferencja Naukowa </a:t>
            </a:r>
            <a:br>
              <a:rPr lang="pl-PL" sz="1800" dirty="0">
                <a:solidFill>
                  <a:schemeClr val="bg1"/>
                </a:solidFill>
                <a:latin typeface="Bahnschrift Light SemiCondensed" panose="020B0502040204020203" pitchFamily="34" charset="0"/>
              </a:rPr>
            </a:br>
            <a:r>
              <a:rPr lang="pl-PL" sz="1800" dirty="0">
                <a:solidFill>
                  <a:schemeClr val="bg1"/>
                </a:solidFill>
                <a:latin typeface="Bahnschrift Light SemiCondensed" panose="020B0502040204020203" pitchFamily="34" charset="0"/>
              </a:rPr>
              <a:t>"My się śmierci nie boimy - zmiany w postrzeganiu </a:t>
            </a:r>
            <a:br>
              <a:rPr lang="pl-PL" sz="1800" dirty="0">
                <a:solidFill>
                  <a:schemeClr val="bg1"/>
                </a:solidFill>
                <a:latin typeface="Bahnschrift Light SemiCondensed" panose="020B0502040204020203" pitchFamily="34" charset="0"/>
              </a:rPr>
            </a:br>
            <a:r>
              <a:rPr lang="pl-PL" sz="1800" dirty="0">
                <a:solidFill>
                  <a:schemeClr val="bg1"/>
                </a:solidFill>
                <a:latin typeface="Bahnschrift Light SemiCondensed" panose="020B0502040204020203" pitchFamily="34" charset="0"/>
              </a:rPr>
              <a:t>śmierci na przestrzeni </a:t>
            </a:r>
            <a:br>
              <a:rPr lang="pl-PL" sz="1800" dirty="0">
                <a:solidFill>
                  <a:schemeClr val="bg1"/>
                </a:solidFill>
                <a:latin typeface="Bahnschrift Light SemiCondensed" panose="020B0502040204020203" pitchFamily="34" charset="0"/>
              </a:rPr>
            </a:br>
            <a:r>
              <a:rPr lang="pl-PL" sz="1800" dirty="0">
                <a:solidFill>
                  <a:schemeClr val="bg1"/>
                </a:solidFill>
                <a:latin typeface="Bahnschrift Light SemiCondensed" panose="020B0502040204020203" pitchFamily="34" charset="0"/>
              </a:rPr>
              <a:t>dziejów" (2. edycja) </a:t>
            </a:r>
          </a:p>
          <a:p>
            <a:pPr algn="l"/>
            <a:r>
              <a:rPr lang="pl-PL" sz="1800" dirty="0">
                <a:solidFill>
                  <a:schemeClr val="bg1"/>
                </a:solidFill>
                <a:latin typeface="Bahnschrift Light SemiCondensed" panose="020B0502040204020203" pitchFamily="34" charset="0"/>
              </a:rPr>
              <a:t>Warszawa, </a:t>
            </a:r>
            <a:br>
              <a:rPr lang="pl-PL" sz="1800" dirty="0">
                <a:solidFill>
                  <a:schemeClr val="bg1"/>
                </a:solidFill>
                <a:latin typeface="Bahnschrift Light SemiCondensed" panose="020B0502040204020203" pitchFamily="34" charset="0"/>
              </a:rPr>
            </a:br>
            <a:r>
              <a:rPr lang="pl-PL" sz="1800" dirty="0">
                <a:solidFill>
                  <a:schemeClr val="bg1"/>
                </a:solidFill>
                <a:latin typeface="Bahnschrift Light SemiCondensed" panose="020B0502040204020203" pitchFamily="34" charset="0"/>
              </a:rPr>
              <a:t>26/10/2019</a:t>
            </a:r>
          </a:p>
        </p:txBody>
      </p:sp>
    </p:spTree>
    <p:extLst>
      <p:ext uri="{BB962C8B-B14F-4D97-AF65-F5344CB8AC3E}">
        <p14:creationId xmlns:p14="http://schemas.microsoft.com/office/powerpoint/2010/main" val="366592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50"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51"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52"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53"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54"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55"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15" name="Rectangle 14">
            <a:extLst>
              <a:ext uri="{FF2B5EF4-FFF2-40B4-BE49-F238E27FC236}">
                <a16:creationId xmlns:a16="http://schemas.microsoft.com/office/drawing/2014/main" id="{CE3D4922-3D1C-4679-9A86-15BFC1A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164E9BCF-1B67-4514-808C-A5DCBDEB4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32238778-9D1D-45F4-BB78-76F208A224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56" name="Freeform 6">
              <a:extLst>
                <a:ext uri="{FF2B5EF4-FFF2-40B4-BE49-F238E27FC236}">
                  <a16:creationId xmlns:a16="http://schemas.microsoft.com/office/drawing/2014/main" id="{93667F4D-F2CD-4E50-BACC-24766910F7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7" name="Freeform 7">
              <a:extLst>
                <a:ext uri="{FF2B5EF4-FFF2-40B4-BE49-F238E27FC236}">
                  <a16:creationId xmlns:a16="http://schemas.microsoft.com/office/drawing/2014/main" id="{20CAAE25-D2F2-493F-9569-EC552C1AD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8" name="Freeform 8">
              <a:extLst>
                <a:ext uri="{FF2B5EF4-FFF2-40B4-BE49-F238E27FC236}">
                  <a16:creationId xmlns:a16="http://schemas.microsoft.com/office/drawing/2014/main" id="{42D5E996-541D-42BA-8B22-F7E96752C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59" name="Freeform 9">
              <a:extLst>
                <a:ext uri="{FF2B5EF4-FFF2-40B4-BE49-F238E27FC236}">
                  <a16:creationId xmlns:a16="http://schemas.microsoft.com/office/drawing/2014/main" id="{6BDB86F1-7C07-4D49-B9C9-7837A1FB2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0" name="Freeform 10">
              <a:extLst>
                <a:ext uri="{FF2B5EF4-FFF2-40B4-BE49-F238E27FC236}">
                  <a16:creationId xmlns:a16="http://schemas.microsoft.com/office/drawing/2014/main" id="{92FDEA97-0861-44C0-9B26-4BB5F777A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1" name="Freeform 11">
              <a:extLst>
                <a:ext uri="{FF2B5EF4-FFF2-40B4-BE49-F238E27FC236}">
                  <a16:creationId xmlns:a16="http://schemas.microsoft.com/office/drawing/2014/main" id="{A9F3AA02-C861-444A-9178-0BD3D3CE1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ytuł 1">
            <a:extLst>
              <a:ext uri="{FF2B5EF4-FFF2-40B4-BE49-F238E27FC236}">
                <a16:creationId xmlns:a16="http://schemas.microsoft.com/office/drawing/2014/main" id="{F83269E5-E2F6-4291-9593-3F5D068340AA}"/>
              </a:ext>
            </a:extLst>
          </p:cNvPr>
          <p:cNvSpPr>
            <a:spLocks noGrp="1"/>
          </p:cNvSpPr>
          <p:nvPr>
            <p:ph type="title"/>
          </p:nvPr>
        </p:nvSpPr>
        <p:spPr>
          <a:xfrm>
            <a:off x="4507505" y="1396180"/>
            <a:ext cx="7041028" cy="3842570"/>
          </a:xfrm>
        </p:spPr>
        <p:txBody>
          <a:bodyPr vert="horz" lIns="91440" tIns="45720" rIns="91440" bIns="45720" rtlCol="0" anchor="ctr">
            <a:normAutofit/>
          </a:bodyPr>
          <a:lstStyle/>
          <a:p>
            <a:pPr algn="l"/>
            <a:r>
              <a:rPr lang="pl-PL" sz="5400" dirty="0">
                <a:latin typeface="Bahnschrift SemiBold" panose="020B0502040204020203" pitchFamily="34" charset="0"/>
              </a:rPr>
              <a:t>Życie – Śmierć – Życie</a:t>
            </a:r>
            <a:endParaRPr lang="en-US" sz="5400" dirty="0">
              <a:latin typeface="Bahnschrift SemiBold" panose="020B0502040204020203" pitchFamily="34" charset="0"/>
            </a:endParaRPr>
          </a:p>
        </p:txBody>
      </p:sp>
    </p:spTree>
    <p:extLst>
      <p:ext uri="{BB962C8B-B14F-4D97-AF65-F5344CB8AC3E}">
        <p14:creationId xmlns:p14="http://schemas.microsoft.com/office/powerpoint/2010/main" val="739087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ytuł 1">
            <a:extLst>
              <a:ext uri="{FF2B5EF4-FFF2-40B4-BE49-F238E27FC236}">
                <a16:creationId xmlns:a16="http://schemas.microsoft.com/office/drawing/2014/main" id="{5FA75276-3324-49A7-886B-223C702618E3}"/>
              </a:ext>
            </a:extLst>
          </p:cNvPr>
          <p:cNvSpPr>
            <a:spLocks noGrp="1"/>
          </p:cNvSpPr>
          <p:nvPr>
            <p:ph type="title"/>
          </p:nvPr>
        </p:nvSpPr>
        <p:spPr>
          <a:xfrm rot="584841">
            <a:off x="1720925" y="459314"/>
            <a:ext cx="1918734" cy="5105400"/>
          </a:xfrm>
        </p:spPr>
        <p:txBody>
          <a:bodyPr vert="vert">
            <a:normAutofit/>
          </a:bodyPr>
          <a:lstStyle/>
          <a:p>
            <a:r>
              <a:rPr lang="pl-PL" sz="5400" dirty="0">
                <a:solidFill>
                  <a:schemeClr val="tx2">
                    <a:lumMod val="10000"/>
                    <a:lumOff val="90000"/>
                  </a:schemeClr>
                </a:solidFill>
                <a:latin typeface="Bahnschrift Light SemiCondensed" panose="020B0502040204020203" pitchFamily="34" charset="0"/>
              </a:rPr>
              <a:t>Życie - Śmierć</a:t>
            </a:r>
            <a:endParaRPr lang="en-GB" sz="5400" dirty="0">
              <a:solidFill>
                <a:schemeClr val="tx2">
                  <a:lumMod val="10000"/>
                  <a:lumOff val="90000"/>
                </a:schemeClr>
              </a:solidFill>
              <a:latin typeface="Bahnschrift Light SemiCondensed" panose="020B0502040204020203" pitchFamily="34" charset="0"/>
            </a:endParaRPr>
          </a:p>
        </p:txBody>
      </p:sp>
      <p:grpSp>
        <p:nvGrpSpPr>
          <p:cNvPr id="6"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7"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9"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1"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Symbol zastępczy zawartości 2">
            <a:extLst>
              <a:ext uri="{FF2B5EF4-FFF2-40B4-BE49-F238E27FC236}">
                <a16:creationId xmlns:a16="http://schemas.microsoft.com/office/drawing/2014/main" id="{1EF81AA0-D4EF-4EBE-A744-E115EB4FE9CE}"/>
              </a:ext>
            </a:extLst>
          </p:cNvPr>
          <p:cNvSpPr>
            <a:spLocks noGrp="1"/>
          </p:cNvSpPr>
          <p:nvPr>
            <p:ph idx="1"/>
          </p:nvPr>
        </p:nvSpPr>
        <p:spPr>
          <a:xfrm>
            <a:off x="4739280" y="685801"/>
            <a:ext cx="6763744" cy="5105400"/>
          </a:xfrm>
        </p:spPr>
        <p:txBody>
          <a:bodyPr>
            <a:normAutofit/>
          </a:bodyPr>
          <a:lstStyle/>
          <a:p>
            <a:pPr marL="0" indent="0">
              <a:lnSpc>
                <a:spcPct val="150000"/>
              </a:lnSpc>
              <a:buNone/>
            </a:pPr>
            <a:r>
              <a:rPr lang="pl-PL" dirty="0"/>
              <a:t>„Stał się pierwszy człowiek , Adam, duszą żyjącą, </a:t>
            </a:r>
            <a:br>
              <a:rPr lang="pl-PL" dirty="0"/>
            </a:br>
            <a:r>
              <a:rPr lang="pl-PL" dirty="0"/>
              <a:t>a ostatni Adam duchem ożywiającym. </a:t>
            </a:r>
            <a:br>
              <a:rPr lang="pl-PL" dirty="0"/>
            </a:br>
            <a:r>
              <a:rPr lang="pl-PL" dirty="0"/>
              <a:t>(…) My będziemy odmienieni. Trzeba, ażeby to, </a:t>
            </a:r>
            <a:br>
              <a:rPr lang="pl-PL" dirty="0"/>
            </a:br>
            <a:r>
              <a:rPr lang="pl-PL" dirty="0"/>
              <a:t>co zniszczalne, przyodziało się w niezniszczalność, </a:t>
            </a:r>
            <a:br>
              <a:rPr lang="pl-PL" dirty="0"/>
            </a:br>
            <a:r>
              <a:rPr lang="pl-PL" dirty="0"/>
              <a:t>a to, co śmiertelne, przyodziało się </a:t>
            </a:r>
            <a:br>
              <a:rPr lang="pl-PL" dirty="0"/>
            </a:br>
            <a:r>
              <a:rPr lang="pl-PL" dirty="0"/>
              <a:t>w nieśmiertelność”.</a:t>
            </a:r>
          </a:p>
          <a:p>
            <a:pPr marL="0" indent="0" algn="r">
              <a:buNone/>
            </a:pPr>
            <a:r>
              <a:rPr lang="pl-PL" sz="2000" dirty="0"/>
              <a:t>(1 Kor 15,45.52a.53)</a:t>
            </a:r>
            <a:endParaRPr lang="en-GB" sz="2000" dirty="0"/>
          </a:p>
        </p:txBody>
      </p:sp>
      <p:sp>
        <p:nvSpPr>
          <p:cNvPr id="32" name="Tytuł 1">
            <a:extLst>
              <a:ext uri="{FF2B5EF4-FFF2-40B4-BE49-F238E27FC236}">
                <a16:creationId xmlns:a16="http://schemas.microsoft.com/office/drawing/2014/main" id="{2A82D038-278E-4A42-8E84-97BBB64D6048}"/>
              </a:ext>
            </a:extLst>
          </p:cNvPr>
          <p:cNvSpPr txBox="1">
            <a:spLocks/>
          </p:cNvSpPr>
          <p:nvPr/>
        </p:nvSpPr>
        <p:spPr>
          <a:xfrm rot="8688837">
            <a:off x="2217611" y="4377335"/>
            <a:ext cx="1281307" cy="2827732"/>
          </a:xfrm>
          <a:prstGeom prst="rect">
            <a:avLst/>
          </a:prstGeom>
          <a:effectLst/>
        </p:spPr>
        <p:txBody>
          <a:bodyPr vert="vert270"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sz="5400" dirty="0">
                <a:solidFill>
                  <a:schemeClr val="tx2">
                    <a:lumMod val="10000"/>
                    <a:lumOff val="90000"/>
                  </a:schemeClr>
                </a:solidFill>
                <a:latin typeface="Bahnschrift Light SemiCondensed" panose="020B0502040204020203" pitchFamily="34" charset="0"/>
              </a:rPr>
              <a:t>- Życie</a:t>
            </a:r>
            <a:endParaRPr lang="en-GB" sz="5400" dirty="0">
              <a:solidFill>
                <a:schemeClr val="tx2">
                  <a:lumMod val="10000"/>
                  <a:lumOff val="90000"/>
                </a:schemeClr>
              </a:solidFill>
              <a:latin typeface="Bahnschrift Light SemiCondensed" panose="020B0502040204020203" pitchFamily="34" charset="0"/>
            </a:endParaRPr>
          </a:p>
        </p:txBody>
      </p:sp>
    </p:spTree>
    <p:extLst>
      <p:ext uri="{BB962C8B-B14F-4D97-AF65-F5344CB8AC3E}">
        <p14:creationId xmlns:p14="http://schemas.microsoft.com/office/powerpoint/2010/main" val="3718411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30" name="Group 90">
            <a:extLst>
              <a:ext uri="{FF2B5EF4-FFF2-40B4-BE49-F238E27FC236}">
                <a16:creationId xmlns:a16="http://schemas.microsoft.com/office/drawing/2014/main" id="{FFDFDE97-4A97-47C3-A34F-FC7FD441CB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92" name="Freeform 6">
              <a:extLst>
                <a:ext uri="{FF2B5EF4-FFF2-40B4-BE49-F238E27FC236}">
                  <a16:creationId xmlns:a16="http://schemas.microsoft.com/office/drawing/2014/main" id="{5929D068-05C4-4FD7-805E-67B98DC007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93" name="Freeform 7">
              <a:extLst>
                <a:ext uri="{FF2B5EF4-FFF2-40B4-BE49-F238E27FC236}">
                  <a16:creationId xmlns:a16="http://schemas.microsoft.com/office/drawing/2014/main" id="{802E4133-42B8-4E61-88E6-34AA55241E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94" name="Freeform 9">
              <a:extLst>
                <a:ext uri="{FF2B5EF4-FFF2-40B4-BE49-F238E27FC236}">
                  <a16:creationId xmlns:a16="http://schemas.microsoft.com/office/drawing/2014/main" id="{3FA7762F-EFA7-4921-8668-F1C73A0D5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95" name="Freeform 10">
              <a:extLst>
                <a:ext uri="{FF2B5EF4-FFF2-40B4-BE49-F238E27FC236}">
                  <a16:creationId xmlns:a16="http://schemas.microsoft.com/office/drawing/2014/main" id="{22FFCE41-B971-4162-8DF9-DBF817DDA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96" name="Freeform 11">
              <a:extLst>
                <a:ext uri="{FF2B5EF4-FFF2-40B4-BE49-F238E27FC236}">
                  <a16:creationId xmlns:a16="http://schemas.microsoft.com/office/drawing/2014/main" id="{90D48A4B-3F05-4D98-B608-F5E23EA0D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97" name="Freeform 12">
              <a:extLst>
                <a:ext uri="{FF2B5EF4-FFF2-40B4-BE49-F238E27FC236}">
                  <a16:creationId xmlns:a16="http://schemas.microsoft.com/office/drawing/2014/main" id="{AF334AC8-D046-47E1-BCFA-12AF52A42A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1031" name="Rectangle 98">
            <a:extLst>
              <a:ext uri="{FF2B5EF4-FFF2-40B4-BE49-F238E27FC236}">
                <a16:creationId xmlns:a16="http://schemas.microsoft.com/office/drawing/2014/main" id="{7598300D-80B4-4198-A7BD-B15BC31C9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EB37E4DD-C0BF-452F-82CA-7A3A1DB86C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10" r="10866" b="9089"/>
          <a:stretch/>
        </p:blipFill>
        <p:spPr bwMode="auto">
          <a:xfrm>
            <a:off x="-633924" y="1782593"/>
            <a:ext cx="5886862" cy="6505389"/>
          </a:xfrm>
          <a:prstGeom prst="rect">
            <a:avLst/>
          </a:prstGeom>
          <a:noFill/>
          <a:extLst>
            <a:ext uri="{909E8E84-426E-40DD-AFC4-6F175D3DCCD1}">
              <a14:hiddenFill xmlns:a14="http://schemas.microsoft.com/office/drawing/2010/main">
                <a:solidFill>
                  <a:srgbClr val="FFFFFF"/>
                </a:solidFill>
              </a14:hiddenFill>
            </a:ext>
          </a:extLst>
        </p:spPr>
      </p:pic>
      <p:grpSp>
        <p:nvGrpSpPr>
          <p:cNvPr id="101" name="Group 100">
            <a:extLst>
              <a:ext uri="{FF2B5EF4-FFF2-40B4-BE49-F238E27FC236}">
                <a16:creationId xmlns:a16="http://schemas.microsoft.com/office/drawing/2014/main" id="{AEE4B65F-3548-4B65-9353-5B888725B8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36718" y="0"/>
            <a:ext cx="2611581" cy="6858000"/>
            <a:chOff x="2836718" y="0"/>
            <a:chExt cx="2611581" cy="6858000"/>
          </a:xfrm>
        </p:grpSpPr>
        <p:sp useBgFill="1">
          <p:nvSpPr>
            <p:cNvPr id="102" name="Rectangle 19">
              <a:extLst>
                <a:ext uri="{FF2B5EF4-FFF2-40B4-BE49-F238E27FC236}">
                  <a16:creationId xmlns:a16="http://schemas.microsoft.com/office/drawing/2014/main" id="{E84ABF24-FB51-4950-AA13-9C38FA273D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36718" y="0"/>
              <a:ext cx="2611581" cy="2554287"/>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1581" h="2554287">
                  <a:moveTo>
                    <a:pt x="675409" y="0"/>
                  </a:moveTo>
                  <a:lnTo>
                    <a:pt x="2611581" y="0"/>
                  </a:lnTo>
                  <a:lnTo>
                    <a:pt x="2611581" y="2554287"/>
                  </a:lnTo>
                  <a:lnTo>
                    <a:pt x="0" y="2554287"/>
                  </a:lnTo>
                  <a:lnTo>
                    <a:pt x="67540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 name="Rectangle 20">
              <a:extLst>
                <a:ext uri="{FF2B5EF4-FFF2-40B4-BE49-F238E27FC236}">
                  <a16:creationId xmlns:a16="http://schemas.microsoft.com/office/drawing/2014/main" id="{66B54044-7162-4346-93AF-91F5EF08F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36718" y="2554287"/>
              <a:ext cx="2611581" cy="4303713"/>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1581" h="4303713">
                  <a:moveTo>
                    <a:pt x="0" y="0"/>
                  </a:moveTo>
                  <a:lnTo>
                    <a:pt x="2611581" y="0"/>
                  </a:lnTo>
                  <a:lnTo>
                    <a:pt x="2611581" y="4303713"/>
                  </a:lnTo>
                  <a:lnTo>
                    <a:pt x="2171701" y="363869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 name="Group 104">
            <a:extLst>
              <a:ext uri="{FF2B5EF4-FFF2-40B4-BE49-F238E27FC236}">
                <a16:creationId xmlns:a16="http://schemas.microsoft.com/office/drawing/2014/main" id="{7EF05D2A-6417-4683-B103-2F6594C7F9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59100" y="-4763"/>
            <a:ext cx="5014912" cy="6862763"/>
            <a:chOff x="2928938" y="-4763"/>
            <a:chExt cx="5014912" cy="6862763"/>
          </a:xfrm>
        </p:grpSpPr>
        <p:sp>
          <p:nvSpPr>
            <p:cNvPr id="106" name="Freeform 6">
              <a:extLst>
                <a:ext uri="{FF2B5EF4-FFF2-40B4-BE49-F238E27FC236}">
                  <a16:creationId xmlns:a16="http://schemas.microsoft.com/office/drawing/2014/main" id="{98F07F70-C0D3-4397-AABB-1B48599EE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07" name="Freeform 7">
              <a:extLst>
                <a:ext uri="{FF2B5EF4-FFF2-40B4-BE49-F238E27FC236}">
                  <a16:creationId xmlns:a16="http://schemas.microsoft.com/office/drawing/2014/main" id="{DA8D4D12-8066-414D-9ADE-E57A157B13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08" name="Freeform 9">
              <a:extLst>
                <a:ext uri="{FF2B5EF4-FFF2-40B4-BE49-F238E27FC236}">
                  <a16:creationId xmlns:a16="http://schemas.microsoft.com/office/drawing/2014/main" id="{1B5991B5-30B0-43FC-B480-D46CDADA55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09" name="Freeform 10">
              <a:extLst>
                <a:ext uri="{FF2B5EF4-FFF2-40B4-BE49-F238E27FC236}">
                  <a16:creationId xmlns:a16="http://schemas.microsoft.com/office/drawing/2014/main" id="{37C3E8EB-F89D-4213-AF06-BEC76C9846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10" name="Freeform 11">
              <a:extLst>
                <a:ext uri="{FF2B5EF4-FFF2-40B4-BE49-F238E27FC236}">
                  <a16:creationId xmlns:a16="http://schemas.microsoft.com/office/drawing/2014/main" id="{EBEC147A-2E68-4A61-9B16-14DEB275B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11" name="Freeform 12">
              <a:extLst>
                <a:ext uri="{FF2B5EF4-FFF2-40B4-BE49-F238E27FC236}">
                  <a16:creationId xmlns:a16="http://schemas.microsoft.com/office/drawing/2014/main" id="{60875B87-EA27-4C1C-B44D-CA16609D7A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ytuł 1">
            <a:extLst>
              <a:ext uri="{FF2B5EF4-FFF2-40B4-BE49-F238E27FC236}">
                <a16:creationId xmlns:a16="http://schemas.microsoft.com/office/drawing/2014/main" id="{F83269E5-E2F6-4291-9593-3F5D068340AA}"/>
              </a:ext>
            </a:extLst>
          </p:cNvPr>
          <p:cNvSpPr>
            <a:spLocks noGrp="1"/>
          </p:cNvSpPr>
          <p:nvPr>
            <p:ph type="title"/>
          </p:nvPr>
        </p:nvSpPr>
        <p:spPr>
          <a:xfrm>
            <a:off x="4978399" y="1380069"/>
            <a:ext cx="6524623" cy="2554288"/>
          </a:xfrm>
        </p:spPr>
        <p:txBody>
          <a:bodyPr vert="horz" lIns="91440" tIns="45720" rIns="91440" bIns="45720" rtlCol="0" anchor="b">
            <a:normAutofit/>
          </a:bodyPr>
          <a:lstStyle/>
          <a:p>
            <a:r>
              <a:rPr lang="en-US" sz="6000" kern="1200" cap="none" dirty="0">
                <a:ln w="3175" cmpd="sng">
                  <a:noFill/>
                </a:ln>
                <a:solidFill>
                  <a:schemeClr val="tx1"/>
                </a:solidFill>
                <a:effectLst/>
                <a:latin typeface="Bahnschrift SemiBold" panose="020B0502040204020203" pitchFamily="34" charset="0"/>
              </a:rPr>
              <a:t>Transhuman</a:t>
            </a:r>
            <a:r>
              <a:rPr lang="pl-PL" sz="6000" kern="1200" cap="none" dirty="0">
                <a:ln w="3175" cmpd="sng">
                  <a:noFill/>
                </a:ln>
                <a:solidFill>
                  <a:schemeClr val="tx1"/>
                </a:solidFill>
                <a:effectLst/>
                <a:latin typeface="Bahnschrift SemiBold" panose="020B0502040204020203" pitchFamily="34" charset="0"/>
              </a:rPr>
              <a:t>izm</a:t>
            </a:r>
            <a:br>
              <a:rPr lang="pl-PL" sz="6000" kern="1200" cap="none" dirty="0">
                <a:ln w="3175" cmpd="sng">
                  <a:noFill/>
                </a:ln>
                <a:solidFill>
                  <a:schemeClr val="tx1"/>
                </a:solidFill>
                <a:effectLst/>
                <a:latin typeface="Bahnschrift SemiBold" panose="020B0502040204020203" pitchFamily="34" charset="0"/>
              </a:rPr>
            </a:br>
            <a:r>
              <a:rPr lang="pl-PL" sz="6000" kern="1200" cap="none" dirty="0">
                <a:ln w="3175" cmpd="sng">
                  <a:noFill/>
                </a:ln>
                <a:solidFill>
                  <a:schemeClr val="tx1"/>
                </a:solidFill>
                <a:effectLst/>
                <a:latin typeface="Bahnschrift SemiBold" panose="020B0502040204020203" pitchFamily="34" charset="0"/>
              </a:rPr>
              <a:t>- idee</a:t>
            </a:r>
            <a:endParaRPr lang="en-US" sz="6000" kern="1200" cap="none" dirty="0">
              <a:ln w="3175" cmpd="sng">
                <a:noFill/>
              </a:ln>
              <a:solidFill>
                <a:schemeClr val="tx1"/>
              </a:solidFill>
              <a:effectLst/>
              <a:latin typeface="Bahnschrift SemiBold" panose="020B0502040204020203" pitchFamily="34" charset="0"/>
            </a:endParaRPr>
          </a:p>
        </p:txBody>
      </p:sp>
    </p:spTree>
    <p:extLst>
      <p:ext uri="{BB962C8B-B14F-4D97-AF65-F5344CB8AC3E}">
        <p14:creationId xmlns:p14="http://schemas.microsoft.com/office/powerpoint/2010/main" val="2213401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ytuł 1">
            <a:extLst>
              <a:ext uri="{FF2B5EF4-FFF2-40B4-BE49-F238E27FC236}">
                <a16:creationId xmlns:a16="http://schemas.microsoft.com/office/drawing/2014/main" id="{5FA75276-3324-49A7-886B-223C702618E3}"/>
              </a:ext>
            </a:extLst>
          </p:cNvPr>
          <p:cNvSpPr>
            <a:spLocks noGrp="1"/>
          </p:cNvSpPr>
          <p:nvPr>
            <p:ph type="title"/>
          </p:nvPr>
        </p:nvSpPr>
        <p:spPr>
          <a:xfrm rot="584841">
            <a:off x="1666948" y="3014"/>
            <a:ext cx="1918734" cy="5105400"/>
          </a:xfrm>
        </p:spPr>
        <p:txBody>
          <a:bodyPr vert="vert270">
            <a:normAutofit fontScale="90000"/>
          </a:bodyPr>
          <a:lstStyle/>
          <a:p>
            <a:r>
              <a:rPr lang="pl-PL" sz="5400" dirty="0">
                <a:solidFill>
                  <a:schemeClr val="tx2">
                    <a:lumMod val="10000"/>
                    <a:lumOff val="90000"/>
                  </a:schemeClr>
                </a:solidFill>
                <a:latin typeface="Bahnschrift Light SemiCondensed" panose="020B0502040204020203" pitchFamily="34" charset="0"/>
              </a:rPr>
              <a:t>Idee </a:t>
            </a:r>
            <a:r>
              <a:rPr lang="pl-PL" sz="5400" dirty="0" err="1">
                <a:solidFill>
                  <a:schemeClr val="tx2">
                    <a:lumMod val="10000"/>
                    <a:lumOff val="90000"/>
                  </a:schemeClr>
                </a:solidFill>
                <a:latin typeface="Bahnschrift Light SemiCondensed" panose="020B0502040204020203" pitchFamily="34" charset="0"/>
              </a:rPr>
              <a:t>transhumanizmu</a:t>
            </a:r>
            <a:endParaRPr lang="en-GB" sz="5400" dirty="0">
              <a:solidFill>
                <a:schemeClr val="tx2">
                  <a:lumMod val="10000"/>
                  <a:lumOff val="90000"/>
                </a:schemeClr>
              </a:solidFill>
              <a:latin typeface="Bahnschrift Light SemiCondensed" panose="020B0502040204020203" pitchFamily="34" charset="0"/>
            </a:endParaRPr>
          </a:p>
        </p:txBody>
      </p:sp>
      <p:grpSp>
        <p:nvGrpSpPr>
          <p:cNvPr id="6"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7"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9"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1"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Symbol zastępczy zawartości 2">
            <a:extLst>
              <a:ext uri="{FF2B5EF4-FFF2-40B4-BE49-F238E27FC236}">
                <a16:creationId xmlns:a16="http://schemas.microsoft.com/office/drawing/2014/main" id="{1EF81AA0-D4EF-4EBE-A744-E115EB4FE9CE}"/>
              </a:ext>
            </a:extLst>
          </p:cNvPr>
          <p:cNvSpPr>
            <a:spLocks noGrp="1"/>
          </p:cNvSpPr>
          <p:nvPr>
            <p:ph idx="1"/>
          </p:nvPr>
        </p:nvSpPr>
        <p:spPr>
          <a:xfrm>
            <a:off x="5117106" y="685801"/>
            <a:ext cx="6385918" cy="5105400"/>
          </a:xfrm>
        </p:spPr>
        <p:txBody>
          <a:bodyPr>
            <a:normAutofit/>
          </a:bodyPr>
          <a:lstStyle/>
          <a:p>
            <a:r>
              <a:rPr lang="pl-PL" dirty="0"/>
              <a:t>niejednorodny twór światopoglądowy</a:t>
            </a:r>
          </a:p>
          <a:p>
            <a:r>
              <a:rPr lang="pl-PL" dirty="0"/>
              <a:t>konsekwencja ery ponowoczesności</a:t>
            </a:r>
          </a:p>
          <a:p>
            <a:r>
              <a:rPr lang="pl-PL" dirty="0"/>
              <a:t>ulepszenie psychofizycznych zdolności człowieka metodami biomedycznymi, technologicznymi</a:t>
            </a:r>
          </a:p>
          <a:p>
            <a:r>
              <a:rPr lang="pl-PL" dirty="0"/>
              <a:t>przesłanki utylitarystyczne</a:t>
            </a:r>
          </a:p>
          <a:p>
            <a:r>
              <a:rPr lang="pl-PL" dirty="0" err="1"/>
              <a:t>konsekwencjalizm</a:t>
            </a:r>
            <a:endParaRPr lang="pl-PL" dirty="0"/>
          </a:p>
        </p:txBody>
      </p:sp>
    </p:spTree>
    <p:extLst>
      <p:ext uri="{BB962C8B-B14F-4D97-AF65-F5344CB8AC3E}">
        <p14:creationId xmlns:p14="http://schemas.microsoft.com/office/powerpoint/2010/main" val="1798358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ytuł 1">
            <a:extLst>
              <a:ext uri="{FF2B5EF4-FFF2-40B4-BE49-F238E27FC236}">
                <a16:creationId xmlns:a16="http://schemas.microsoft.com/office/drawing/2014/main" id="{5FA75276-3324-49A7-886B-223C702618E3}"/>
              </a:ext>
            </a:extLst>
          </p:cNvPr>
          <p:cNvSpPr>
            <a:spLocks noGrp="1"/>
          </p:cNvSpPr>
          <p:nvPr>
            <p:ph type="title"/>
          </p:nvPr>
        </p:nvSpPr>
        <p:spPr>
          <a:xfrm rot="584841">
            <a:off x="1666948" y="3014"/>
            <a:ext cx="1918734" cy="5105400"/>
          </a:xfrm>
        </p:spPr>
        <p:txBody>
          <a:bodyPr vert="vert270">
            <a:normAutofit fontScale="90000"/>
          </a:bodyPr>
          <a:lstStyle/>
          <a:p>
            <a:r>
              <a:rPr lang="pl-PL" sz="5400" dirty="0">
                <a:solidFill>
                  <a:schemeClr val="tx2">
                    <a:lumMod val="10000"/>
                    <a:lumOff val="90000"/>
                  </a:schemeClr>
                </a:solidFill>
                <a:latin typeface="Bahnschrift Light SemiCondensed" panose="020B0502040204020203" pitchFamily="34" charset="0"/>
              </a:rPr>
              <a:t>Idee </a:t>
            </a:r>
            <a:r>
              <a:rPr lang="pl-PL" sz="5400" dirty="0" err="1">
                <a:solidFill>
                  <a:schemeClr val="tx2">
                    <a:lumMod val="10000"/>
                    <a:lumOff val="90000"/>
                  </a:schemeClr>
                </a:solidFill>
                <a:latin typeface="Bahnschrift Light SemiCondensed" panose="020B0502040204020203" pitchFamily="34" charset="0"/>
              </a:rPr>
              <a:t>transhumanizmu</a:t>
            </a:r>
            <a:endParaRPr lang="en-GB" sz="5400" dirty="0">
              <a:solidFill>
                <a:schemeClr val="tx2">
                  <a:lumMod val="10000"/>
                  <a:lumOff val="90000"/>
                </a:schemeClr>
              </a:solidFill>
              <a:latin typeface="Bahnschrift Light SemiCondensed" panose="020B0502040204020203" pitchFamily="34" charset="0"/>
            </a:endParaRPr>
          </a:p>
        </p:txBody>
      </p:sp>
      <p:grpSp>
        <p:nvGrpSpPr>
          <p:cNvPr id="6"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7"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9"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1"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Symbol zastępczy zawartości 2">
            <a:extLst>
              <a:ext uri="{FF2B5EF4-FFF2-40B4-BE49-F238E27FC236}">
                <a16:creationId xmlns:a16="http://schemas.microsoft.com/office/drawing/2014/main" id="{1EF81AA0-D4EF-4EBE-A744-E115EB4FE9CE}"/>
              </a:ext>
            </a:extLst>
          </p:cNvPr>
          <p:cNvSpPr>
            <a:spLocks noGrp="1"/>
          </p:cNvSpPr>
          <p:nvPr>
            <p:ph idx="1"/>
          </p:nvPr>
        </p:nvSpPr>
        <p:spPr>
          <a:xfrm>
            <a:off x="5117106" y="685801"/>
            <a:ext cx="6385918" cy="5105400"/>
          </a:xfrm>
        </p:spPr>
        <p:txBody>
          <a:bodyPr>
            <a:normAutofit/>
          </a:bodyPr>
          <a:lstStyle/>
          <a:p>
            <a:r>
              <a:rPr lang="pl-PL" dirty="0"/>
              <a:t>rola praw i autonomii (również moralnej) konkretnego człowieka</a:t>
            </a:r>
          </a:p>
          <a:p>
            <a:r>
              <a:rPr lang="pl-PL" dirty="0"/>
              <a:t>samorozwój, kształtowanie własnego człowieczeństwa</a:t>
            </a:r>
          </a:p>
          <a:p>
            <a:r>
              <a:rPr lang="pl-PL" dirty="0"/>
              <a:t>pragmatyczne podejście do metod inżynierii genetycznej</a:t>
            </a:r>
          </a:p>
        </p:txBody>
      </p:sp>
    </p:spTree>
    <p:extLst>
      <p:ext uri="{BB962C8B-B14F-4D97-AF65-F5344CB8AC3E}">
        <p14:creationId xmlns:p14="http://schemas.microsoft.com/office/powerpoint/2010/main" val="4236521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50"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51"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52"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53"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54"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55"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15" name="Rectangle 14">
            <a:extLst>
              <a:ext uri="{FF2B5EF4-FFF2-40B4-BE49-F238E27FC236}">
                <a16:creationId xmlns:a16="http://schemas.microsoft.com/office/drawing/2014/main" id="{CE3D4922-3D1C-4679-9A86-15BFC1A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164E9BCF-1B67-4514-808C-A5DCBDEB4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32238778-9D1D-45F4-BB78-76F208A224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56" name="Freeform 6">
              <a:extLst>
                <a:ext uri="{FF2B5EF4-FFF2-40B4-BE49-F238E27FC236}">
                  <a16:creationId xmlns:a16="http://schemas.microsoft.com/office/drawing/2014/main" id="{93667F4D-F2CD-4E50-BACC-24766910F7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7" name="Freeform 7">
              <a:extLst>
                <a:ext uri="{FF2B5EF4-FFF2-40B4-BE49-F238E27FC236}">
                  <a16:creationId xmlns:a16="http://schemas.microsoft.com/office/drawing/2014/main" id="{20CAAE25-D2F2-493F-9569-EC552C1AD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8" name="Freeform 8">
              <a:extLst>
                <a:ext uri="{FF2B5EF4-FFF2-40B4-BE49-F238E27FC236}">
                  <a16:creationId xmlns:a16="http://schemas.microsoft.com/office/drawing/2014/main" id="{42D5E996-541D-42BA-8B22-F7E96752C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59" name="Freeform 9">
              <a:extLst>
                <a:ext uri="{FF2B5EF4-FFF2-40B4-BE49-F238E27FC236}">
                  <a16:creationId xmlns:a16="http://schemas.microsoft.com/office/drawing/2014/main" id="{6BDB86F1-7C07-4D49-B9C9-7837A1FB2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0" name="Freeform 10">
              <a:extLst>
                <a:ext uri="{FF2B5EF4-FFF2-40B4-BE49-F238E27FC236}">
                  <a16:creationId xmlns:a16="http://schemas.microsoft.com/office/drawing/2014/main" id="{92FDEA97-0861-44C0-9B26-4BB5F777A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1" name="Freeform 11">
              <a:extLst>
                <a:ext uri="{FF2B5EF4-FFF2-40B4-BE49-F238E27FC236}">
                  <a16:creationId xmlns:a16="http://schemas.microsoft.com/office/drawing/2014/main" id="{A9F3AA02-C861-444A-9178-0BD3D3CE1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ytuł 1">
            <a:extLst>
              <a:ext uri="{FF2B5EF4-FFF2-40B4-BE49-F238E27FC236}">
                <a16:creationId xmlns:a16="http://schemas.microsoft.com/office/drawing/2014/main" id="{F83269E5-E2F6-4291-9593-3F5D068340AA}"/>
              </a:ext>
            </a:extLst>
          </p:cNvPr>
          <p:cNvSpPr>
            <a:spLocks noGrp="1"/>
          </p:cNvSpPr>
          <p:nvPr>
            <p:ph type="title"/>
          </p:nvPr>
        </p:nvSpPr>
        <p:spPr>
          <a:xfrm>
            <a:off x="4507505" y="1396180"/>
            <a:ext cx="7041028" cy="3842570"/>
          </a:xfrm>
        </p:spPr>
        <p:txBody>
          <a:bodyPr vert="horz" lIns="91440" tIns="45720" rIns="91440" bIns="45720" rtlCol="0" anchor="ctr">
            <a:normAutofit/>
          </a:bodyPr>
          <a:lstStyle/>
          <a:p>
            <a:r>
              <a:rPr lang="pl-PL" sz="5400" dirty="0">
                <a:latin typeface="Bahnschrift SemiBold" panose="020B0502040204020203" pitchFamily="34" charset="0"/>
              </a:rPr>
              <a:t>Chrystus </a:t>
            </a:r>
            <a:r>
              <a:rPr lang="pl-PL" sz="5400" dirty="0" err="1">
                <a:latin typeface="Bahnschrift SemiBold" panose="020B0502040204020203" pitchFamily="34" charset="0"/>
              </a:rPr>
              <a:t>Omegalny</a:t>
            </a:r>
            <a:r>
              <a:rPr lang="pl-PL" sz="5400" dirty="0">
                <a:latin typeface="Bahnschrift SemiBold" panose="020B0502040204020203" pitchFamily="34" charset="0"/>
              </a:rPr>
              <a:t> </a:t>
            </a:r>
            <a:br>
              <a:rPr lang="pl-PL" sz="5400" dirty="0">
                <a:latin typeface="Bahnschrift SemiBold" panose="020B0502040204020203" pitchFamily="34" charset="0"/>
              </a:rPr>
            </a:br>
            <a:r>
              <a:rPr lang="pl-PL" sz="5400" dirty="0">
                <a:latin typeface="Bahnschrift SemiBold" panose="020B0502040204020203" pitchFamily="34" charset="0"/>
              </a:rPr>
              <a:t>– Nowy Adam</a:t>
            </a:r>
            <a:endParaRPr lang="en-US" sz="5400" dirty="0">
              <a:latin typeface="Bahnschrift SemiBold" panose="020B0502040204020203" pitchFamily="34" charset="0"/>
            </a:endParaRPr>
          </a:p>
        </p:txBody>
      </p:sp>
    </p:spTree>
    <p:extLst>
      <p:ext uri="{BB962C8B-B14F-4D97-AF65-F5344CB8AC3E}">
        <p14:creationId xmlns:p14="http://schemas.microsoft.com/office/powerpoint/2010/main" val="3191879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ytuł 1">
            <a:extLst>
              <a:ext uri="{FF2B5EF4-FFF2-40B4-BE49-F238E27FC236}">
                <a16:creationId xmlns:a16="http://schemas.microsoft.com/office/drawing/2014/main" id="{5FA75276-3324-49A7-886B-223C702618E3}"/>
              </a:ext>
            </a:extLst>
          </p:cNvPr>
          <p:cNvSpPr>
            <a:spLocks noGrp="1"/>
          </p:cNvSpPr>
          <p:nvPr>
            <p:ph type="title"/>
          </p:nvPr>
        </p:nvSpPr>
        <p:spPr>
          <a:xfrm rot="584841">
            <a:off x="1666948" y="3014"/>
            <a:ext cx="1918734" cy="5105400"/>
          </a:xfrm>
        </p:spPr>
        <p:txBody>
          <a:bodyPr vert="vert270">
            <a:normAutofit fontScale="90000"/>
          </a:bodyPr>
          <a:lstStyle/>
          <a:p>
            <a:r>
              <a:rPr lang="pl-PL" sz="5400" dirty="0">
                <a:solidFill>
                  <a:schemeClr val="tx2">
                    <a:lumMod val="10000"/>
                    <a:lumOff val="90000"/>
                  </a:schemeClr>
                </a:solidFill>
                <a:latin typeface="Bahnschrift Light SemiCondensed" panose="020B0502040204020203" pitchFamily="34" charset="0"/>
              </a:rPr>
              <a:t>Chrystus </a:t>
            </a:r>
            <a:r>
              <a:rPr lang="pl-PL" sz="5400" dirty="0" err="1">
                <a:solidFill>
                  <a:schemeClr val="tx2">
                    <a:lumMod val="10000"/>
                    <a:lumOff val="90000"/>
                  </a:schemeClr>
                </a:solidFill>
                <a:latin typeface="Bahnschrift Light SemiCondensed" panose="020B0502040204020203" pitchFamily="34" charset="0"/>
              </a:rPr>
              <a:t>Omegalny</a:t>
            </a:r>
            <a:r>
              <a:rPr lang="pl-PL" sz="5400" dirty="0">
                <a:solidFill>
                  <a:schemeClr val="tx2">
                    <a:lumMod val="10000"/>
                    <a:lumOff val="90000"/>
                  </a:schemeClr>
                </a:solidFill>
                <a:latin typeface="Bahnschrift Light SemiCondensed" panose="020B0502040204020203" pitchFamily="34" charset="0"/>
              </a:rPr>
              <a:t> </a:t>
            </a:r>
            <a:br>
              <a:rPr lang="pl-PL" sz="5400" dirty="0">
                <a:solidFill>
                  <a:schemeClr val="tx2">
                    <a:lumMod val="10000"/>
                    <a:lumOff val="90000"/>
                  </a:schemeClr>
                </a:solidFill>
                <a:latin typeface="Bahnschrift Light SemiCondensed" panose="020B0502040204020203" pitchFamily="34" charset="0"/>
              </a:rPr>
            </a:br>
            <a:r>
              <a:rPr lang="pl-PL" sz="5400" dirty="0">
                <a:solidFill>
                  <a:schemeClr val="tx2">
                    <a:lumMod val="10000"/>
                    <a:lumOff val="90000"/>
                  </a:schemeClr>
                </a:solidFill>
                <a:latin typeface="Bahnschrift Light SemiCondensed" panose="020B0502040204020203" pitchFamily="34" charset="0"/>
              </a:rPr>
              <a:t>– Nowy Adam</a:t>
            </a:r>
            <a:endParaRPr lang="en-GB" sz="5400" dirty="0">
              <a:solidFill>
                <a:schemeClr val="tx2">
                  <a:lumMod val="10000"/>
                  <a:lumOff val="90000"/>
                </a:schemeClr>
              </a:solidFill>
              <a:latin typeface="Bahnschrift Light SemiCondensed" panose="020B0502040204020203" pitchFamily="34" charset="0"/>
            </a:endParaRPr>
          </a:p>
        </p:txBody>
      </p:sp>
      <p:grpSp>
        <p:nvGrpSpPr>
          <p:cNvPr id="6"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7"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9"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1"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Symbol zastępczy zawartości 2">
            <a:extLst>
              <a:ext uri="{FF2B5EF4-FFF2-40B4-BE49-F238E27FC236}">
                <a16:creationId xmlns:a16="http://schemas.microsoft.com/office/drawing/2014/main" id="{1EF81AA0-D4EF-4EBE-A744-E115EB4FE9CE}"/>
              </a:ext>
            </a:extLst>
          </p:cNvPr>
          <p:cNvSpPr>
            <a:spLocks noGrp="1"/>
          </p:cNvSpPr>
          <p:nvPr>
            <p:ph idx="1"/>
          </p:nvPr>
        </p:nvSpPr>
        <p:spPr>
          <a:xfrm>
            <a:off x="5117106" y="685801"/>
            <a:ext cx="6385918" cy="5105400"/>
          </a:xfrm>
        </p:spPr>
        <p:txBody>
          <a:bodyPr>
            <a:normAutofit/>
          </a:bodyPr>
          <a:lstStyle/>
          <a:p>
            <a:r>
              <a:rPr lang="pl-PL" dirty="0"/>
              <a:t>Chrystus jako doskonały człowiek</a:t>
            </a:r>
          </a:p>
          <a:p>
            <a:r>
              <a:rPr lang="pl-PL" dirty="0"/>
              <a:t>Wcielony Bóg</a:t>
            </a:r>
          </a:p>
          <a:p>
            <a:r>
              <a:rPr lang="pl-PL" dirty="0"/>
              <a:t>Człowiek – Sens – Cel</a:t>
            </a:r>
          </a:p>
          <a:p>
            <a:r>
              <a:rPr lang="pl-PL" dirty="0"/>
              <a:t>motyw „</a:t>
            </a:r>
            <a:r>
              <a:rPr lang="pl-PL" dirty="0" err="1"/>
              <a:t>theosis</a:t>
            </a:r>
            <a:r>
              <a:rPr lang="pl-PL" dirty="0"/>
              <a:t>” – przebóstwienia</a:t>
            </a:r>
          </a:p>
          <a:p>
            <a:r>
              <a:rPr lang="pl-PL" dirty="0"/>
              <a:t>transcendencja Boga i człowieka</a:t>
            </a:r>
          </a:p>
          <a:p>
            <a:r>
              <a:rPr lang="pl-PL" dirty="0" err="1"/>
              <a:t>chrystocentryzm</a:t>
            </a:r>
            <a:r>
              <a:rPr lang="pl-PL" dirty="0"/>
              <a:t> personalistyczny</a:t>
            </a:r>
          </a:p>
          <a:p>
            <a:endParaRPr lang="pl-PL" dirty="0"/>
          </a:p>
        </p:txBody>
      </p:sp>
    </p:spTree>
    <p:extLst>
      <p:ext uri="{BB962C8B-B14F-4D97-AF65-F5344CB8AC3E}">
        <p14:creationId xmlns:p14="http://schemas.microsoft.com/office/powerpoint/2010/main" val="3360859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ytuł 1">
            <a:extLst>
              <a:ext uri="{FF2B5EF4-FFF2-40B4-BE49-F238E27FC236}">
                <a16:creationId xmlns:a16="http://schemas.microsoft.com/office/drawing/2014/main" id="{5FA75276-3324-49A7-886B-223C702618E3}"/>
              </a:ext>
            </a:extLst>
          </p:cNvPr>
          <p:cNvSpPr>
            <a:spLocks noGrp="1"/>
          </p:cNvSpPr>
          <p:nvPr>
            <p:ph type="title"/>
          </p:nvPr>
        </p:nvSpPr>
        <p:spPr>
          <a:xfrm rot="584841">
            <a:off x="1666948" y="3014"/>
            <a:ext cx="1918734" cy="5105400"/>
          </a:xfrm>
        </p:spPr>
        <p:txBody>
          <a:bodyPr vert="vert270">
            <a:normAutofit fontScale="90000"/>
          </a:bodyPr>
          <a:lstStyle/>
          <a:p>
            <a:r>
              <a:rPr lang="pl-PL" sz="5400" dirty="0">
                <a:solidFill>
                  <a:schemeClr val="tx2">
                    <a:lumMod val="10000"/>
                    <a:lumOff val="90000"/>
                  </a:schemeClr>
                </a:solidFill>
                <a:latin typeface="Bahnschrift Light SemiCondensed" panose="020B0502040204020203" pitchFamily="34" charset="0"/>
              </a:rPr>
              <a:t>Chrystus </a:t>
            </a:r>
            <a:r>
              <a:rPr lang="pl-PL" sz="5400" dirty="0" err="1">
                <a:solidFill>
                  <a:schemeClr val="tx2">
                    <a:lumMod val="10000"/>
                    <a:lumOff val="90000"/>
                  </a:schemeClr>
                </a:solidFill>
                <a:latin typeface="Bahnschrift Light SemiCondensed" panose="020B0502040204020203" pitchFamily="34" charset="0"/>
              </a:rPr>
              <a:t>Omegalny</a:t>
            </a:r>
            <a:r>
              <a:rPr lang="pl-PL" sz="5400" dirty="0">
                <a:solidFill>
                  <a:schemeClr val="tx2">
                    <a:lumMod val="10000"/>
                    <a:lumOff val="90000"/>
                  </a:schemeClr>
                </a:solidFill>
                <a:latin typeface="Bahnschrift Light SemiCondensed" panose="020B0502040204020203" pitchFamily="34" charset="0"/>
              </a:rPr>
              <a:t> </a:t>
            </a:r>
            <a:br>
              <a:rPr lang="pl-PL" sz="5400" dirty="0">
                <a:solidFill>
                  <a:schemeClr val="tx2">
                    <a:lumMod val="10000"/>
                    <a:lumOff val="90000"/>
                  </a:schemeClr>
                </a:solidFill>
                <a:latin typeface="Bahnschrift Light SemiCondensed" panose="020B0502040204020203" pitchFamily="34" charset="0"/>
              </a:rPr>
            </a:br>
            <a:r>
              <a:rPr lang="pl-PL" sz="5400" dirty="0">
                <a:solidFill>
                  <a:schemeClr val="tx2">
                    <a:lumMod val="10000"/>
                    <a:lumOff val="90000"/>
                  </a:schemeClr>
                </a:solidFill>
                <a:latin typeface="Bahnschrift Light SemiCondensed" panose="020B0502040204020203" pitchFamily="34" charset="0"/>
              </a:rPr>
              <a:t>– Nowy Adam</a:t>
            </a:r>
            <a:endParaRPr lang="en-GB" sz="5400" dirty="0">
              <a:solidFill>
                <a:schemeClr val="tx2">
                  <a:lumMod val="10000"/>
                  <a:lumOff val="90000"/>
                </a:schemeClr>
              </a:solidFill>
              <a:latin typeface="Bahnschrift Light SemiCondensed" panose="020B0502040204020203" pitchFamily="34" charset="0"/>
            </a:endParaRPr>
          </a:p>
        </p:txBody>
      </p:sp>
      <p:grpSp>
        <p:nvGrpSpPr>
          <p:cNvPr id="6"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7"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9"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1"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Symbol zastępczy zawartości 2">
            <a:extLst>
              <a:ext uri="{FF2B5EF4-FFF2-40B4-BE49-F238E27FC236}">
                <a16:creationId xmlns:a16="http://schemas.microsoft.com/office/drawing/2014/main" id="{1EF81AA0-D4EF-4EBE-A744-E115EB4FE9CE}"/>
              </a:ext>
            </a:extLst>
          </p:cNvPr>
          <p:cNvSpPr>
            <a:spLocks noGrp="1"/>
          </p:cNvSpPr>
          <p:nvPr>
            <p:ph idx="1"/>
          </p:nvPr>
        </p:nvSpPr>
        <p:spPr>
          <a:xfrm>
            <a:off x="5117106" y="685801"/>
            <a:ext cx="6385918" cy="5105400"/>
          </a:xfrm>
        </p:spPr>
        <p:txBody>
          <a:bodyPr>
            <a:normAutofit/>
          </a:bodyPr>
          <a:lstStyle/>
          <a:p>
            <a:pPr marL="0" indent="0" algn="just">
              <a:buNone/>
            </a:pPr>
            <a:r>
              <a:rPr lang="pl-PL" dirty="0"/>
              <a:t>Jezus Chrystus jest w swej Osobie: </a:t>
            </a:r>
          </a:p>
          <a:p>
            <a:pPr algn="just"/>
            <a:r>
              <a:rPr lang="pl-PL" dirty="0"/>
              <a:t>Początkiem (Alfa), </a:t>
            </a:r>
          </a:p>
          <a:p>
            <a:pPr algn="just"/>
            <a:r>
              <a:rPr lang="pl-PL" dirty="0"/>
              <a:t>Centrum (</a:t>
            </a:r>
            <a:r>
              <a:rPr lang="pl-PL" dirty="0" err="1"/>
              <a:t>Kentron</a:t>
            </a:r>
            <a:r>
              <a:rPr lang="pl-PL" dirty="0"/>
              <a:t>)</a:t>
            </a:r>
          </a:p>
          <a:p>
            <a:pPr algn="just"/>
            <a:r>
              <a:rPr lang="pl-PL" dirty="0"/>
              <a:t>Końcem – Kimś Ostatecznym, </a:t>
            </a:r>
          </a:p>
          <a:p>
            <a:pPr marL="0" indent="0" algn="just">
              <a:buNone/>
            </a:pPr>
            <a:r>
              <a:rPr lang="pl-PL" dirty="0"/>
              <a:t>Łączy w sobie całą rzeczywistość: materialną i duchową, widzialną i niewidzialną, doczesną i wieczną, stwórczą i zbawczą (Omega)</a:t>
            </a:r>
          </a:p>
        </p:txBody>
      </p:sp>
    </p:spTree>
    <p:extLst>
      <p:ext uri="{BB962C8B-B14F-4D97-AF65-F5344CB8AC3E}">
        <p14:creationId xmlns:p14="http://schemas.microsoft.com/office/powerpoint/2010/main" val="229640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ytuł 1">
            <a:extLst>
              <a:ext uri="{FF2B5EF4-FFF2-40B4-BE49-F238E27FC236}">
                <a16:creationId xmlns:a16="http://schemas.microsoft.com/office/drawing/2014/main" id="{5FA75276-3324-49A7-886B-223C702618E3}"/>
              </a:ext>
            </a:extLst>
          </p:cNvPr>
          <p:cNvSpPr>
            <a:spLocks noGrp="1"/>
          </p:cNvSpPr>
          <p:nvPr>
            <p:ph type="title"/>
          </p:nvPr>
        </p:nvSpPr>
        <p:spPr>
          <a:xfrm rot="584841">
            <a:off x="1666948" y="3014"/>
            <a:ext cx="1918734" cy="5105400"/>
          </a:xfrm>
        </p:spPr>
        <p:txBody>
          <a:bodyPr vert="vert270">
            <a:normAutofit fontScale="90000"/>
          </a:bodyPr>
          <a:lstStyle/>
          <a:p>
            <a:r>
              <a:rPr lang="pl-PL" sz="5400" dirty="0">
                <a:solidFill>
                  <a:schemeClr val="tx2">
                    <a:lumMod val="10000"/>
                    <a:lumOff val="90000"/>
                  </a:schemeClr>
                </a:solidFill>
                <a:latin typeface="Bahnschrift Light SemiCondensed" panose="020B0502040204020203" pitchFamily="34" charset="0"/>
              </a:rPr>
              <a:t>Chrystus </a:t>
            </a:r>
            <a:r>
              <a:rPr lang="pl-PL" sz="5400" dirty="0" err="1">
                <a:solidFill>
                  <a:schemeClr val="tx2">
                    <a:lumMod val="10000"/>
                    <a:lumOff val="90000"/>
                  </a:schemeClr>
                </a:solidFill>
                <a:latin typeface="Bahnschrift Light SemiCondensed" panose="020B0502040204020203" pitchFamily="34" charset="0"/>
              </a:rPr>
              <a:t>Omegalny</a:t>
            </a:r>
            <a:r>
              <a:rPr lang="pl-PL" sz="5400" dirty="0">
                <a:solidFill>
                  <a:schemeClr val="tx2">
                    <a:lumMod val="10000"/>
                    <a:lumOff val="90000"/>
                  </a:schemeClr>
                </a:solidFill>
                <a:latin typeface="Bahnschrift Light SemiCondensed" panose="020B0502040204020203" pitchFamily="34" charset="0"/>
              </a:rPr>
              <a:t> </a:t>
            </a:r>
            <a:br>
              <a:rPr lang="pl-PL" sz="5400" dirty="0">
                <a:solidFill>
                  <a:schemeClr val="tx2">
                    <a:lumMod val="10000"/>
                    <a:lumOff val="90000"/>
                  </a:schemeClr>
                </a:solidFill>
                <a:latin typeface="Bahnschrift Light SemiCondensed" panose="020B0502040204020203" pitchFamily="34" charset="0"/>
              </a:rPr>
            </a:br>
            <a:r>
              <a:rPr lang="pl-PL" sz="5400" dirty="0">
                <a:solidFill>
                  <a:schemeClr val="tx2">
                    <a:lumMod val="10000"/>
                    <a:lumOff val="90000"/>
                  </a:schemeClr>
                </a:solidFill>
                <a:latin typeface="Bahnschrift Light SemiCondensed" panose="020B0502040204020203" pitchFamily="34" charset="0"/>
              </a:rPr>
              <a:t>– Nowy Adam</a:t>
            </a:r>
            <a:endParaRPr lang="en-GB" sz="5400" dirty="0">
              <a:solidFill>
                <a:schemeClr val="tx2">
                  <a:lumMod val="10000"/>
                  <a:lumOff val="90000"/>
                </a:schemeClr>
              </a:solidFill>
              <a:latin typeface="Bahnschrift Light SemiCondensed" panose="020B0502040204020203" pitchFamily="34" charset="0"/>
            </a:endParaRPr>
          </a:p>
        </p:txBody>
      </p:sp>
      <p:grpSp>
        <p:nvGrpSpPr>
          <p:cNvPr id="6"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7"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9"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1"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Symbol zastępczy zawartości 2">
            <a:extLst>
              <a:ext uri="{FF2B5EF4-FFF2-40B4-BE49-F238E27FC236}">
                <a16:creationId xmlns:a16="http://schemas.microsoft.com/office/drawing/2014/main" id="{1EF81AA0-D4EF-4EBE-A744-E115EB4FE9CE}"/>
              </a:ext>
            </a:extLst>
          </p:cNvPr>
          <p:cNvSpPr>
            <a:spLocks noGrp="1"/>
          </p:cNvSpPr>
          <p:nvPr>
            <p:ph idx="1"/>
          </p:nvPr>
        </p:nvSpPr>
        <p:spPr>
          <a:xfrm>
            <a:off x="5117106" y="188536"/>
            <a:ext cx="6385918" cy="6485641"/>
          </a:xfrm>
        </p:spPr>
        <p:txBody>
          <a:bodyPr>
            <a:normAutofit fontScale="85000" lnSpcReduction="20000"/>
          </a:bodyPr>
          <a:lstStyle/>
          <a:p>
            <a:pPr marL="0" indent="0">
              <a:lnSpc>
                <a:spcPct val="120000"/>
              </a:lnSpc>
              <a:buNone/>
            </a:pPr>
            <a:r>
              <a:rPr lang="pl-PL" dirty="0"/>
              <a:t>Obraz Boży w człowieku ma strukturę </a:t>
            </a:r>
            <a:r>
              <a:rPr lang="pl-PL" dirty="0" err="1"/>
              <a:t>trynitarną</a:t>
            </a:r>
            <a:r>
              <a:rPr lang="pl-PL" dirty="0"/>
              <a:t>: </a:t>
            </a:r>
            <a:br>
              <a:rPr lang="pl-PL" dirty="0"/>
            </a:br>
            <a:r>
              <a:rPr lang="pl-PL" dirty="0"/>
              <a:t>nowy człowiek zostaje stworzony przez upodobnienie do Chrystusa za pośrednictwem działania Ducha Świętego </a:t>
            </a:r>
            <a:br>
              <a:rPr lang="pl-PL" dirty="0"/>
            </a:br>
            <a:r>
              <a:rPr lang="pl-PL" dirty="0"/>
              <a:t>w człowieku (por. </a:t>
            </a:r>
            <a:r>
              <a:rPr lang="pl-PL" dirty="0" err="1"/>
              <a:t>Rz</a:t>
            </a:r>
            <a:r>
              <a:rPr lang="pl-PL" dirty="0"/>
              <a:t> 8, 23. 29). </a:t>
            </a:r>
            <a:br>
              <a:rPr lang="pl-PL" dirty="0"/>
            </a:br>
            <a:endParaRPr lang="pl-PL" dirty="0"/>
          </a:p>
          <a:p>
            <a:pPr marL="0" indent="0" algn="just">
              <a:lnSpc>
                <a:spcPct val="120000"/>
              </a:lnSpc>
              <a:buNone/>
            </a:pPr>
            <a:r>
              <a:rPr lang="pl-PL" dirty="0"/>
              <a:t>„Istoty ludzkie wzrastają w podobieństwie do Chrystusa i współpracują z Duchem Świętym, który, przede wszystkim za pośrednictwem sakramentów, kształtuje w nich obraz Chrystusa. W taki sposób codzienna egzystencja człowieka jest określana jako wysiłek coraz pełniejszego upodobnienia do obrazu Chrystusa. (…) Dane człowiekowi razem ze stworzeniem jego podobieństwo do Boga, czyli właściwa istocie stworzonej osobowa relacja do Boga Stwórcy (por. Kol 3,10), przez pośrednictwo Chrystusa zostaje przemieniona na podobieństwo do Chrystusa, albo inaczej — na przybranie Jego kształtu (por. </a:t>
            </a:r>
            <a:r>
              <a:rPr lang="pl-PL" dirty="0" err="1"/>
              <a:t>Flp</a:t>
            </a:r>
            <a:r>
              <a:rPr lang="pl-PL" dirty="0"/>
              <a:t> 3,21; </a:t>
            </a:r>
            <a:br>
              <a:rPr lang="pl-PL" dirty="0"/>
            </a:br>
            <a:r>
              <a:rPr lang="pl-PL" dirty="0"/>
              <a:t>Ga 4,19; Ef 4,13)”.</a:t>
            </a:r>
          </a:p>
          <a:p>
            <a:pPr marL="0" indent="0" algn="r">
              <a:lnSpc>
                <a:spcPct val="120000"/>
              </a:lnSpc>
              <a:buNone/>
            </a:pPr>
            <a:r>
              <a:rPr lang="pl-PL" dirty="0"/>
              <a:t>Międzynarodowa Komisja Teologiczna, </a:t>
            </a:r>
            <a:r>
              <a:rPr lang="pl-PL" i="1" dirty="0"/>
              <a:t>Komunia i służba. Osoba ludzka stworzona na obraz Boży</a:t>
            </a:r>
            <a:r>
              <a:rPr lang="pl-PL" dirty="0"/>
              <a:t> (2004)</a:t>
            </a:r>
          </a:p>
        </p:txBody>
      </p:sp>
    </p:spTree>
    <p:extLst>
      <p:ext uri="{BB962C8B-B14F-4D97-AF65-F5344CB8AC3E}">
        <p14:creationId xmlns:p14="http://schemas.microsoft.com/office/powerpoint/2010/main" val="3995291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50"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51"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52"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53"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54"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55"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15" name="Rectangle 14">
            <a:extLst>
              <a:ext uri="{FF2B5EF4-FFF2-40B4-BE49-F238E27FC236}">
                <a16:creationId xmlns:a16="http://schemas.microsoft.com/office/drawing/2014/main" id="{CE3D4922-3D1C-4679-9A86-15BFC1A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164E9BCF-1B67-4514-808C-A5DCBDEB4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32238778-9D1D-45F4-BB78-76F208A224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56" name="Freeform 6">
              <a:extLst>
                <a:ext uri="{FF2B5EF4-FFF2-40B4-BE49-F238E27FC236}">
                  <a16:creationId xmlns:a16="http://schemas.microsoft.com/office/drawing/2014/main" id="{93667F4D-F2CD-4E50-BACC-24766910F7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7" name="Freeform 7">
              <a:extLst>
                <a:ext uri="{FF2B5EF4-FFF2-40B4-BE49-F238E27FC236}">
                  <a16:creationId xmlns:a16="http://schemas.microsoft.com/office/drawing/2014/main" id="{20CAAE25-D2F2-493F-9569-EC552C1AD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8" name="Freeform 8">
              <a:extLst>
                <a:ext uri="{FF2B5EF4-FFF2-40B4-BE49-F238E27FC236}">
                  <a16:creationId xmlns:a16="http://schemas.microsoft.com/office/drawing/2014/main" id="{42D5E996-541D-42BA-8B22-F7E96752C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59" name="Freeform 9">
              <a:extLst>
                <a:ext uri="{FF2B5EF4-FFF2-40B4-BE49-F238E27FC236}">
                  <a16:creationId xmlns:a16="http://schemas.microsoft.com/office/drawing/2014/main" id="{6BDB86F1-7C07-4D49-B9C9-7837A1FB2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0" name="Freeform 10">
              <a:extLst>
                <a:ext uri="{FF2B5EF4-FFF2-40B4-BE49-F238E27FC236}">
                  <a16:creationId xmlns:a16="http://schemas.microsoft.com/office/drawing/2014/main" id="{92FDEA97-0861-44C0-9B26-4BB5F777A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1" name="Freeform 11">
              <a:extLst>
                <a:ext uri="{FF2B5EF4-FFF2-40B4-BE49-F238E27FC236}">
                  <a16:creationId xmlns:a16="http://schemas.microsoft.com/office/drawing/2014/main" id="{A9F3AA02-C861-444A-9178-0BD3D3CE1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ytuł 1">
            <a:extLst>
              <a:ext uri="{FF2B5EF4-FFF2-40B4-BE49-F238E27FC236}">
                <a16:creationId xmlns:a16="http://schemas.microsoft.com/office/drawing/2014/main" id="{F83269E5-E2F6-4291-9593-3F5D068340AA}"/>
              </a:ext>
            </a:extLst>
          </p:cNvPr>
          <p:cNvSpPr>
            <a:spLocks noGrp="1"/>
          </p:cNvSpPr>
          <p:nvPr>
            <p:ph type="title"/>
          </p:nvPr>
        </p:nvSpPr>
        <p:spPr>
          <a:xfrm>
            <a:off x="4507505" y="1396180"/>
            <a:ext cx="7041028" cy="3842570"/>
          </a:xfrm>
        </p:spPr>
        <p:txBody>
          <a:bodyPr vert="horz" lIns="91440" tIns="45720" rIns="91440" bIns="45720" rtlCol="0" anchor="ctr">
            <a:normAutofit/>
          </a:bodyPr>
          <a:lstStyle/>
          <a:p>
            <a:r>
              <a:rPr lang="pl-PL" sz="5400" dirty="0">
                <a:latin typeface="Bahnschrift SemiBold" panose="020B0502040204020203" pitchFamily="34" charset="0"/>
              </a:rPr>
              <a:t>Konflikt na linii </a:t>
            </a:r>
            <a:br>
              <a:rPr lang="pl-PL" sz="5400" dirty="0">
                <a:latin typeface="Bahnschrift SemiBold" panose="020B0502040204020203" pitchFamily="34" charset="0"/>
              </a:rPr>
            </a:br>
            <a:r>
              <a:rPr lang="pl-PL" sz="5400" dirty="0">
                <a:latin typeface="Bahnschrift SemiBold" panose="020B0502040204020203" pitchFamily="34" charset="0"/>
              </a:rPr>
              <a:t>chrześcijaństwo – </a:t>
            </a:r>
            <a:r>
              <a:rPr lang="pl-PL" sz="5400" dirty="0" err="1">
                <a:latin typeface="Bahnschrift SemiBold" panose="020B0502040204020203" pitchFamily="34" charset="0"/>
              </a:rPr>
              <a:t>transhumanizm</a:t>
            </a:r>
            <a:endParaRPr lang="en-US" sz="5400" dirty="0">
              <a:latin typeface="Bahnschrift SemiBold" panose="020B0502040204020203" pitchFamily="34" charset="0"/>
            </a:endParaRPr>
          </a:p>
        </p:txBody>
      </p:sp>
    </p:spTree>
    <p:extLst>
      <p:ext uri="{BB962C8B-B14F-4D97-AF65-F5344CB8AC3E}">
        <p14:creationId xmlns:p14="http://schemas.microsoft.com/office/powerpoint/2010/main" val="2760761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ytuł 1">
            <a:extLst>
              <a:ext uri="{FF2B5EF4-FFF2-40B4-BE49-F238E27FC236}">
                <a16:creationId xmlns:a16="http://schemas.microsoft.com/office/drawing/2014/main" id="{5FA75276-3324-49A7-886B-223C702618E3}"/>
              </a:ext>
            </a:extLst>
          </p:cNvPr>
          <p:cNvSpPr>
            <a:spLocks noGrp="1"/>
          </p:cNvSpPr>
          <p:nvPr>
            <p:ph type="title"/>
          </p:nvPr>
        </p:nvSpPr>
        <p:spPr>
          <a:xfrm rot="584841">
            <a:off x="1666948" y="3014"/>
            <a:ext cx="1918734" cy="5105400"/>
          </a:xfrm>
        </p:spPr>
        <p:txBody>
          <a:bodyPr vert="vert270">
            <a:normAutofit fontScale="90000"/>
          </a:bodyPr>
          <a:lstStyle/>
          <a:p>
            <a:r>
              <a:rPr lang="pl-PL" sz="5400" dirty="0">
                <a:solidFill>
                  <a:schemeClr val="tx2">
                    <a:lumMod val="10000"/>
                    <a:lumOff val="90000"/>
                  </a:schemeClr>
                </a:solidFill>
                <a:latin typeface="Bahnschrift Light SemiCondensed" panose="020B0502040204020203" pitchFamily="34" charset="0"/>
              </a:rPr>
              <a:t>Chrześcijaństwo </a:t>
            </a:r>
            <a:br>
              <a:rPr lang="pl-PL" sz="5400" dirty="0">
                <a:solidFill>
                  <a:schemeClr val="tx2">
                    <a:lumMod val="10000"/>
                    <a:lumOff val="90000"/>
                  </a:schemeClr>
                </a:solidFill>
                <a:latin typeface="Bahnschrift Light SemiCondensed" panose="020B0502040204020203" pitchFamily="34" charset="0"/>
              </a:rPr>
            </a:br>
            <a:r>
              <a:rPr lang="pl-PL" sz="5400" dirty="0">
                <a:solidFill>
                  <a:schemeClr val="tx2">
                    <a:lumMod val="10000"/>
                    <a:lumOff val="90000"/>
                  </a:schemeClr>
                </a:solidFill>
                <a:latin typeface="Bahnschrift Light SemiCondensed" panose="020B0502040204020203" pitchFamily="34" charset="0"/>
              </a:rPr>
              <a:t>a </a:t>
            </a:r>
            <a:r>
              <a:rPr lang="pl-PL" sz="5400" dirty="0" err="1">
                <a:solidFill>
                  <a:schemeClr val="tx2">
                    <a:lumMod val="10000"/>
                    <a:lumOff val="90000"/>
                  </a:schemeClr>
                </a:solidFill>
                <a:latin typeface="Bahnschrift Light SemiCondensed" panose="020B0502040204020203" pitchFamily="34" charset="0"/>
              </a:rPr>
              <a:t>transhumanizm</a:t>
            </a:r>
            <a:r>
              <a:rPr lang="pl-PL" sz="5400" dirty="0">
                <a:solidFill>
                  <a:schemeClr val="tx2">
                    <a:lumMod val="10000"/>
                    <a:lumOff val="90000"/>
                  </a:schemeClr>
                </a:solidFill>
                <a:latin typeface="Bahnschrift Light SemiCondensed" panose="020B0502040204020203" pitchFamily="34" charset="0"/>
              </a:rPr>
              <a:t>. </a:t>
            </a:r>
            <a:br>
              <a:rPr lang="pl-PL" sz="5400" dirty="0">
                <a:solidFill>
                  <a:schemeClr val="tx2">
                    <a:lumMod val="10000"/>
                    <a:lumOff val="90000"/>
                  </a:schemeClr>
                </a:solidFill>
                <a:latin typeface="Bahnschrift Light SemiCondensed" panose="020B0502040204020203" pitchFamily="34" charset="0"/>
              </a:rPr>
            </a:br>
            <a:r>
              <a:rPr lang="pl-PL" sz="5400" dirty="0">
                <a:solidFill>
                  <a:schemeClr val="tx2">
                    <a:lumMod val="10000"/>
                    <a:lumOff val="90000"/>
                  </a:schemeClr>
                </a:solidFill>
                <a:latin typeface="Bahnschrift Light SemiCondensed" panose="020B0502040204020203" pitchFamily="34" charset="0"/>
              </a:rPr>
              <a:t>Rozbieżności</a:t>
            </a:r>
            <a:endParaRPr lang="en-GB" sz="5400" dirty="0">
              <a:solidFill>
                <a:schemeClr val="tx2">
                  <a:lumMod val="10000"/>
                  <a:lumOff val="90000"/>
                </a:schemeClr>
              </a:solidFill>
              <a:latin typeface="Bahnschrift Light SemiCondensed" panose="020B0502040204020203" pitchFamily="34" charset="0"/>
            </a:endParaRPr>
          </a:p>
        </p:txBody>
      </p:sp>
      <p:grpSp>
        <p:nvGrpSpPr>
          <p:cNvPr id="6"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7"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9"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1"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Symbol zastępczy zawartości 2">
            <a:extLst>
              <a:ext uri="{FF2B5EF4-FFF2-40B4-BE49-F238E27FC236}">
                <a16:creationId xmlns:a16="http://schemas.microsoft.com/office/drawing/2014/main" id="{1EF81AA0-D4EF-4EBE-A744-E115EB4FE9CE}"/>
              </a:ext>
            </a:extLst>
          </p:cNvPr>
          <p:cNvSpPr>
            <a:spLocks noGrp="1"/>
          </p:cNvSpPr>
          <p:nvPr>
            <p:ph idx="1"/>
          </p:nvPr>
        </p:nvSpPr>
        <p:spPr>
          <a:xfrm>
            <a:off x="5117106" y="443060"/>
            <a:ext cx="6385918" cy="5901179"/>
          </a:xfrm>
        </p:spPr>
        <p:txBody>
          <a:bodyPr>
            <a:normAutofit/>
          </a:bodyPr>
          <a:lstStyle/>
          <a:p>
            <a:r>
              <a:rPr lang="pl-PL" dirty="0" err="1"/>
              <a:t>postczłowiek</a:t>
            </a:r>
            <a:r>
              <a:rPr lang="pl-PL" dirty="0"/>
              <a:t> </a:t>
            </a:r>
            <a:r>
              <a:rPr lang="pl-PL" dirty="0">
                <a:sym typeface="Wingdings" panose="05000000000000000000" pitchFamily="2" charset="2"/>
              </a:rPr>
              <a:t> Nowy Adam</a:t>
            </a:r>
          </a:p>
          <a:p>
            <a:r>
              <a:rPr lang="pl-PL" dirty="0">
                <a:sym typeface="Wingdings" panose="05000000000000000000" pitchFamily="2" charset="2"/>
              </a:rPr>
              <a:t>tendencje zmierzające do zanegowania natury ludzkiej w ogóle</a:t>
            </a:r>
          </a:p>
          <a:p>
            <a:r>
              <a:rPr lang="pl-PL" dirty="0">
                <a:sym typeface="Wingdings" panose="05000000000000000000" pitchFamily="2" charset="2"/>
              </a:rPr>
              <a:t>ulepszenia bioniczne mają podnieść jednocześnie kondycję moralną </a:t>
            </a:r>
            <a:r>
              <a:rPr lang="pl-PL" dirty="0" err="1">
                <a:sym typeface="Wingdings" panose="05000000000000000000" pitchFamily="2" charset="2"/>
              </a:rPr>
              <a:t>czlowieka</a:t>
            </a:r>
            <a:endParaRPr lang="pl-PL" dirty="0">
              <a:sym typeface="Wingdings" panose="05000000000000000000" pitchFamily="2" charset="2"/>
            </a:endParaRPr>
          </a:p>
          <a:p>
            <a:r>
              <a:rPr lang="pl-PL" dirty="0">
                <a:sym typeface="Wingdings" panose="05000000000000000000" pitchFamily="2" charset="2"/>
              </a:rPr>
              <a:t>cyborg  osoba</a:t>
            </a:r>
          </a:p>
          <a:p>
            <a:r>
              <a:rPr lang="pl-PL" dirty="0">
                <a:sym typeface="Wingdings" panose="05000000000000000000" pitchFamily="2" charset="2"/>
              </a:rPr>
              <a:t>przedmiotowość  podmiotowość</a:t>
            </a:r>
          </a:p>
          <a:p>
            <a:r>
              <a:rPr lang="pl-PL" dirty="0" err="1">
                <a:sym typeface="Wingdings" panose="05000000000000000000" pitchFamily="2" charset="2"/>
              </a:rPr>
              <a:t>samozbawienie</a:t>
            </a:r>
            <a:r>
              <a:rPr lang="pl-PL" dirty="0">
                <a:sym typeface="Wingdings" panose="05000000000000000000" pitchFamily="2" charset="2"/>
              </a:rPr>
              <a:t>  Jezus Chrystus</a:t>
            </a:r>
          </a:p>
          <a:p>
            <a:r>
              <a:rPr lang="pl-PL" dirty="0"/>
              <a:t>panteizm </a:t>
            </a:r>
            <a:r>
              <a:rPr lang="pl-PL" dirty="0">
                <a:sym typeface="Wingdings" panose="05000000000000000000" pitchFamily="2" charset="2"/>
              </a:rPr>
              <a:t> panenteizm</a:t>
            </a:r>
          </a:p>
          <a:p>
            <a:r>
              <a:rPr lang="pl-PL" dirty="0"/>
              <a:t>indywidualizacja postaw moralnych </a:t>
            </a:r>
            <a:br>
              <a:rPr lang="pl-PL" dirty="0"/>
            </a:br>
            <a:r>
              <a:rPr lang="pl-PL" dirty="0">
                <a:sym typeface="Wingdings" panose="05000000000000000000" pitchFamily="2" charset="2"/>
              </a:rPr>
              <a:t> obiektywne normy moralne</a:t>
            </a:r>
            <a:endParaRPr lang="en-GB" dirty="0"/>
          </a:p>
        </p:txBody>
      </p:sp>
    </p:spTree>
    <p:extLst>
      <p:ext uri="{BB962C8B-B14F-4D97-AF65-F5344CB8AC3E}">
        <p14:creationId xmlns:p14="http://schemas.microsoft.com/office/powerpoint/2010/main" val="1875285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50"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51"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52"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53"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54"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55"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15" name="Rectangle 14">
            <a:extLst>
              <a:ext uri="{FF2B5EF4-FFF2-40B4-BE49-F238E27FC236}">
                <a16:creationId xmlns:a16="http://schemas.microsoft.com/office/drawing/2014/main" id="{CE3D4922-3D1C-4679-9A86-15BFC1A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164E9BCF-1B67-4514-808C-A5DCBDEB4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32238778-9D1D-45F4-BB78-76F208A224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56" name="Freeform 6">
              <a:extLst>
                <a:ext uri="{FF2B5EF4-FFF2-40B4-BE49-F238E27FC236}">
                  <a16:creationId xmlns:a16="http://schemas.microsoft.com/office/drawing/2014/main" id="{93667F4D-F2CD-4E50-BACC-24766910F7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7" name="Freeform 7">
              <a:extLst>
                <a:ext uri="{FF2B5EF4-FFF2-40B4-BE49-F238E27FC236}">
                  <a16:creationId xmlns:a16="http://schemas.microsoft.com/office/drawing/2014/main" id="{20CAAE25-D2F2-493F-9569-EC552C1AD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8" name="Freeform 8">
              <a:extLst>
                <a:ext uri="{FF2B5EF4-FFF2-40B4-BE49-F238E27FC236}">
                  <a16:creationId xmlns:a16="http://schemas.microsoft.com/office/drawing/2014/main" id="{42D5E996-541D-42BA-8B22-F7E96752C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59" name="Freeform 9">
              <a:extLst>
                <a:ext uri="{FF2B5EF4-FFF2-40B4-BE49-F238E27FC236}">
                  <a16:creationId xmlns:a16="http://schemas.microsoft.com/office/drawing/2014/main" id="{6BDB86F1-7C07-4D49-B9C9-7837A1FB2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0" name="Freeform 10">
              <a:extLst>
                <a:ext uri="{FF2B5EF4-FFF2-40B4-BE49-F238E27FC236}">
                  <a16:creationId xmlns:a16="http://schemas.microsoft.com/office/drawing/2014/main" id="{92FDEA97-0861-44C0-9B26-4BB5F777A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1" name="Freeform 11">
              <a:extLst>
                <a:ext uri="{FF2B5EF4-FFF2-40B4-BE49-F238E27FC236}">
                  <a16:creationId xmlns:a16="http://schemas.microsoft.com/office/drawing/2014/main" id="{A9F3AA02-C861-444A-9178-0BD3D3CE1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ytuł 1">
            <a:extLst>
              <a:ext uri="{FF2B5EF4-FFF2-40B4-BE49-F238E27FC236}">
                <a16:creationId xmlns:a16="http://schemas.microsoft.com/office/drawing/2014/main" id="{F83269E5-E2F6-4291-9593-3F5D068340AA}"/>
              </a:ext>
            </a:extLst>
          </p:cNvPr>
          <p:cNvSpPr>
            <a:spLocks noGrp="1"/>
          </p:cNvSpPr>
          <p:nvPr>
            <p:ph type="title"/>
          </p:nvPr>
        </p:nvSpPr>
        <p:spPr>
          <a:xfrm>
            <a:off x="4568825" y="1396180"/>
            <a:ext cx="6979708" cy="3842570"/>
          </a:xfrm>
        </p:spPr>
        <p:txBody>
          <a:bodyPr vert="horz" lIns="91440" tIns="45720" rIns="91440" bIns="45720" rtlCol="0" anchor="ctr">
            <a:normAutofit fontScale="90000"/>
          </a:bodyPr>
          <a:lstStyle/>
          <a:p>
            <a:pPr algn="l"/>
            <a:r>
              <a:rPr lang="pl-PL" sz="5400" cap="small" dirty="0">
                <a:latin typeface="Bahnschrift SemiBold" panose="020B0502040204020203" pitchFamily="34" charset="0"/>
              </a:rPr>
              <a:t>przestrzeń dialogu: </a:t>
            </a:r>
            <a:br>
              <a:rPr lang="pl-PL" sz="5400" dirty="0">
                <a:latin typeface="Bahnschrift SemiBold" panose="020B0502040204020203" pitchFamily="34" charset="0"/>
              </a:rPr>
            </a:br>
            <a:r>
              <a:rPr lang="pl-PL" sz="5400" dirty="0">
                <a:latin typeface="Bahnschrift SemiBold" panose="020B0502040204020203" pitchFamily="34" charset="0"/>
              </a:rPr>
              <a:t>chrześcijańska doskonałość człowieka a dążenia </a:t>
            </a:r>
            <a:r>
              <a:rPr lang="pl-PL" sz="5400" dirty="0" err="1">
                <a:latin typeface="Bahnschrift SemiBold" panose="020B0502040204020203" pitchFamily="34" charset="0"/>
              </a:rPr>
              <a:t>transhumanistyczne</a:t>
            </a:r>
            <a:endParaRPr lang="en-US" sz="5400" dirty="0">
              <a:latin typeface="Bahnschrift SemiBold" panose="020B0502040204020203" pitchFamily="34" charset="0"/>
            </a:endParaRPr>
          </a:p>
        </p:txBody>
      </p:sp>
    </p:spTree>
    <p:extLst>
      <p:ext uri="{BB962C8B-B14F-4D97-AF65-F5344CB8AC3E}">
        <p14:creationId xmlns:p14="http://schemas.microsoft.com/office/powerpoint/2010/main" val="2512107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9CAC3B1-4879-424D-8F15-206277196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A212C22A-1F45-4366-B5AD-BC551E7F0767}"/>
              </a:ext>
            </a:extLst>
          </p:cNvPr>
          <p:cNvSpPr>
            <a:spLocks noGrp="1"/>
          </p:cNvSpPr>
          <p:nvPr>
            <p:ph type="title"/>
          </p:nvPr>
        </p:nvSpPr>
        <p:spPr>
          <a:xfrm>
            <a:off x="3148958" y="306371"/>
            <a:ext cx="8116073" cy="1341462"/>
          </a:xfrm>
        </p:spPr>
        <p:txBody>
          <a:bodyPr>
            <a:normAutofit fontScale="90000"/>
          </a:bodyPr>
          <a:lstStyle/>
          <a:p>
            <a:pPr>
              <a:lnSpc>
                <a:spcPct val="150000"/>
              </a:lnSpc>
            </a:pPr>
            <a:r>
              <a:rPr lang="en-GB" sz="3600" dirty="0" err="1">
                <a:latin typeface="Bahnschrift SemiBold" panose="020B0502040204020203" pitchFamily="34" charset="0"/>
              </a:rPr>
              <a:t>Przestrzeń</a:t>
            </a:r>
            <a:r>
              <a:rPr lang="en-GB" sz="3600" dirty="0">
                <a:latin typeface="Bahnschrift SemiBold" panose="020B0502040204020203" pitchFamily="34" charset="0"/>
              </a:rPr>
              <a:t> </a:t>
            </a:r>
            <a:r>
              <a:rPr lang="en-GB" sz="3600" dirty="0" err="1">
                <a:latin typeface="Bahnschrift SemiBold" panose="020B0502040204020203" pitchFamily="34" charset="0"/>
              </a:rPr>
              <a:t>dialogu</a:t>
            </a:r>
            <a:r>
              <a:rPr lang="en-GB" sz="3600" dirty="0">
                <a:latin typeface="Bahnschrift SemiBold" panose="020B0502040204020203" pitchFamily="34" charset="0"/>
              </a:rPr>
              <a:t> </a:t>
            </a:r>
            <a:br>
              <a:rPr lang="en-GB" sz="3600" dirty="0">
                <a:latin typeface="Bahnschrift SemiBold" panose="020B0502040204020203" pitchFamily="34" charset="0"/>
              </a:rPr>
            </a:br>
            <a:r>
              <a:rPr lang="en-GB" sz="3600" dirty="0" err="1">
                <a:latin typeface="Bahnschrift SemiBold" panose="020B0502040204020203" pitchFamily="34" charset="0"/>
              </a:rPr>
              <a:t>Chrześcijaństwo</a:t>
            </a:r>
            <a:r>
              <a:rPr lang="en-GB" sz="3600" dirty="0">
                <a:latin typeface="Bahnschrift SemiBold" panose="020B0502040204020203" pitchFamily="34" charset="0"/>
              </a:rPr>
              <a:t> </a:t>
            </a:r>
            <a:r>
              <a:rPr lang="pl-PL" sz="3600" dirty="0">
                <a:latin typeface="Bahnschrift SemiBold" panose="020B0502040204020203" pitchFamily="34" charset="0"/>
                <a:sym typeface="Wingdings" panose="05000000000000000000" pitchFamily="2" charset="2"/>
              </a:rPr>
              <a:t></a:t>
            </a:r>
            <a:r>
              <a:rPr lang="en-GB" sz="3600" dirty="0">
                <a:latin typeface="Bahnschrift SemiBold" panose="020B0502040204020203" pitchFamily="34" charset="0"/>
              </a:rPr>
              <a:t> </a:t>
            </a:r>
            <a:r>
              <a:rPr lang="en-GB" sz="3600" dirty="0" err="1">
                <a:latin typeface="Bahnschrift SemiBold" panose="020B0502040204020203" pitchFamily="34" charset="0"/>
              </a:rPr>
              <a:t>Transhumanizm</a:t>
            </a:r>
            <a:endParaRPr lang="en-GB" sz="3600" dirty="0">
              <a:latin typeface="Bahnschrift SemiBold" panose="020B0502040204020203" pitchFamily="34" charset="0"/>
            </a:endParaRPr>
          </a:p>
        </p:txBody>
      </p:sp>
      <p:sp>
        <p:nvSpPr>
          <p:cNvPr id="10" name="Freeform 6">
            <a:extLst>
              <a:ext uri="{FF2B5EF4-FFF2-40B4-BE49-F238E27FC236}">
                <a16:creationId xmlns:a16="http://schemas.microsoft.com/office/drawing/2014/main" id="{E34CC1C8-EBDD-4AEA-83E6-B27575B6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649700" y="0"/>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2" name="Freeform 7">
            <a:extLst>
              <a:ext uri="{FF2B5EF4-FFF2-40B4-BE49-F238E27FC236}">
                <a16:creationId xmlns:a16="http://schemas.microsoft.com/office/drawing/2014/main" id="{D6B38644-B85D-4211-9526-5B4C2A662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2116425" y="0"/>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sp>
      <p:sp>
        <p:nvSpPr>
          <p:cNvPr id="14" name="Freeform 12">
            <a:extLst>
              <a:ext uri="{FF2B5EF4-FFF2-40B4-BE49-F238E27FC236}">
                <a16:creationId xmlns:a16="http://schemas.microsoft.com/office/drawing/2014/main" id="{8A8B2820-6B8F-4C19-BFC5-D28EE44E5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457487" y="2587625"/>
            <a:ext cx="2693987" cy="4270375"/>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sp>
      <p:sp>
        <p:nvSpPr>
          <p:cNvPr id="16" name="Freeform: Shape 15">
            <a:extLst>
              <a:ext uri="{FF2B5EF4-FFF2-40B4-BE49-F238E27FC236}">
                <a16:creationId xmlns:a16="http://schemas.microsoft.com/office/drawing/2014/main" id="{DCA45AB7-441E-40A8-A98B-557D68F48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 y="2692400"/>
            <a:ext cx="2713324" cy="3390788"/>
          </a:xfrm>
          <a:custGeom>
            <a:avLst/>
            <a:gdLst>
              <a:gd name="connsiteX0" fmla="*/ 0 w 2713324"/>
              <a:gd name="connsiteY0" fmla="*/ 0 h 3390788"/>
              <a:gd name="connsiteX1" fmla="*/ 4763 w 2713324"/>
              <a:gd name="connsiteY1" fmla="*/ 4763 h 3390788"/>
              <a:gd name="connsiteX2" fmla="*/ 2713324 w 2713324"/>
              <a:gd name="connsiteY2" fmla="*/ 3390788 h 3390788"/>
              <a:gd name="connsiteX3" fmla="*/ 2713324 w 2713324"/>
              <a:gd name="connsiteY3" fmla="*/ 2368619 h 3390788"/>
              <a:gd name="connsiteX4" fmla="*/ 357188 w 2713324"/>
              <a:gd name="connsiteY4" fmla="*/ 90488 h 3390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324" h="3390788">
                <a:moveTo>
                  <a:pt x="0" y="0"/>
                </a:moveTo>
                <a:lnTo>
                  <a:pt x="4763" y="4763"/>
                </a:lnTo>
                <a:lnTo>
                  <a:pt x="2713324" y="3390788"/>
                </a:lnTo>
                <a:lnTo>
                  <a:pt x="2713324" y="2368619"/>
                </a:lnTo>
                <a:lnTo>
                  <a:pt x="357188" y="90488"/>
                </a:lnTo>
                <a:close/>
              </a:path>
            </a:pathLst>
          </a:custGeom>
          <a:solidFill>
            <a:schemeClr val="accent1">
              <a:lumMod val="75000"/>
            </a:schemeClr>
          </a:solidFill>
          <a:ln>
            <a:noFill/>
          </a:ln>
        </p:spPr>
      </p:sp>
      <p:sp>
        <p:nvSpPr>
          <p:cNvPr id="18" name="Freeform: Shape 17">
            <a:extLst>
              <a:ext uri="{FF2B5EF4-FFF2-40B4-BE49-F238E27FC236}">
                <a16:creationId xmlns:a16="http://schemas.microsoft.com/office/drawing/2014/main" id="{5F516030-4F00-4C48-AD93-91EFA17A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582863"/>
            <a:ext cx="3151474" cy="4275137"/>
          </a:xfrm>
          <a:custGeom>
            <a:avLst/>
            <a:gdLst>
              <a:gd name="connsiteX0" fmla="*/ 0 w 3151474"/>
              <a:gd name="connsiteY0" fmla="*/ 0 h 4275137"/>
              <a:gd name="connsiteX1" fmla="*/ 0 w 3151474"/>
              <a:gd name="connsiteY1" fmla="*/ 4757 h 4275137"/>
              <a:gd name="connsiteX2" fmla="*/ 2693987 w 3151474"/>
              <a:gd name="connsiteY2" fmla="*/ 4275137 h 4275137"/>
              <a:gd name="connsiteX3" fmla="*/ 3151474 w 3151474"/>
              <a:gd name="connsiteY3" fmla="*/ 4275137 h 4275137"/>
              <a:gd name="connsiteX4" fmla="*/ 3151474 w 3151474"/>
              <a:gd name="connsiteY4" fmla="*/ 3714295 h 4275137"/>
              <a:gd name="connsiteX5" fmla="*/ 419100 w 3151474"/>
              <a:gd name="connsiteY5" fmla="*/ 176017 h 4275137"/>
              <a:gd name="connsiteX6" fmla="*/ 361950 w 3151474"/>
              <a:gd name="connsiteY6" fmla="*/ 95144 h 4275137"/>
              <a:gd name="connsiteX7" fmla="*/ 357188 w 3151474"/>
              <a:gd name="connsiteY7" fmla="*/ 90387 h 42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1474" h="4275137">
                <a:moveTo>
                  <a:pt x="0" y="0"/>
                </a:moveTo>
                <a:lnTo>
                  <a:pt x="0" y="4757"/>
                </a:lnTo>
                <a:lnTo>
                  <a:pt x="2693987" y="4275137"/>
                </a:lnTo>
                <a:lnTo>
                  <a:pt x="3151474" y="4275137"/>
                </a:lnTo>
                <a:lnTo>
                  <a:pt x="3151474" y="3714295"/>
                </a:lnTo>
                <a:lnTo>
                  <a:pt x="419100" y="176017"/>
                </a:lnTo>
                <a:lnTo>
                  <a:pt x="361950" y="95144"/>
                </a:lnTo>
                <a:lnTo>
                  <a:pt x="357188" y="90387"/>
                </a:lnTo>
                <a:close/>
              </a:path>
            </a:pathLst>
          </a:custGeom>
          <a:solidFill>
            <a:srgbClr val="404040"/>
          </a:solidFill>
          <a:ln>
            <a:noFill/>
          </a:ln>
        </p:spPr>
      </p:sp>
      <p:sp>
        <p:nvSpPr>
          <p:cNvPr id="20" name="Freeform: Shape 19">
            <a:extLst>
              <a:ext uri="{FF2B5EF4-FFF2-40B4-BE49-F238E27FC236}">
                <a16:creationId xmlns:a16="http://schemas.microsoft.com/office/drawing/2014/main" id="{5820085E-2582-4A95-98EE-45DFFD5C0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697164"/>
            <a:ext cx="2706398" cy="3513899"/>
          </a:xfrm>
          <a:custGeom>
            <a:avLst/>
            <a:gdLst>
              <a:gd name="connsiteX0" fmla="*/ 0 w 2706398"/>
              <a:gd name="connsiteY0" fmla="*/ 0 h 3513899"/>
              <a:gd name="connsiteX1" fmla="*/ 2706398 w 2706398"/>
              <a:gd name="connsiteY1" fmla="*/ 3513899 h 3513899"/>
              <a:gd name="connsiteX2" fmla="*/ 2706398 w 2706398"/>
              <a:gd name="connsiteY2" fmla="*/ 3383321 h 3513899"/>
            </a:gdLst>
            <a:ahLst/>
            <a:cxnLst>
              <a:cxn ang="0">
                <a:pos x="connsiteX0" y="connsiteY0"/>
              </a:cxn>
              <a:cxn ang="0">
                <a:pos x="connsiteX1" y="connsiteY1"/>
              </a:cxn>
              <a:cxn ang="0">
                <a:pos x="connsiteX2" y="connsiteY2"/>
              </a:cxn>
            </a:cxnLst>
            <a:rect l="l" t="t" r="r" b="b"/>
            <a:pathLst>
              <a:path w="2706398" h="3513899">
                <a:moveTo>
                  <a:pt x="0" y="0"/>
                </a:moveTo>
                <a:lnTo>
                  <a:pt x="2706398" y="3513899"/>
                </a:lnTo>
                <a:lnTo>
                  <a:pt x="2706398" y="3383321"/>
                </a:lnTo>
                <a:close/>
              </a:path>
            </a:pathLst>
          </a:custGeom>
          <a:solidFill>
            <a:schemeClr val="accent1">
              <a:lumMod val="50000"/>
            </a:schemeClr>
          </a:solidFill>
          <a:ln>
            <a:noFill/>
          </a:ln>
        </p:spPr>
      </p:sp>
      <p:sp>
        <p:nvSpPr>
          <p:cNvPr id="3" name="Symbol zastępczy zawartości 2">
            <a:extLst>
              <a:ext uri="{FF2B5EF4-FFF2-40B4-BE49-F238E27FC236}">
                <a16:creationId xmlns:a16="http://schemas.microsoft.com/office/drawing/2014/main" id="{46F2EB3C-146D-4BA1-9CA0-C103753F765C}"/>
              </a:ext>
            </a:extLst>
          </p:cNvPr>
          <p:cNvSpPr>
            <a:spLocks noGrp="1"/>
          </p:cNvSpPr>
          <p:nvPr>
            <p:ph idx="1"/>
          </p:nvPr>
        </p:nvSpPr>
        <p:spPr>
          <a:xfrm>
            <a:off x="3117868" y="1954204"/>
            <a:ext cx="8147163" cy="4597425"/>
          </a:xfrm>
        </p:spPr>
        <p:txBody>
          <a:bodyPr anchor="t">
            <a:normAutofit/>
          </a:bodyPr>
          <a:lstStyle/>
          <a:p>
            <a:pPr algn="just"/>
            <a:r>
              <a:rPr lang="pl-PL" dirty="0"/>
              <a:t>poszukiwanie/tworzenie wizji nowego człowieka</a:t>
            </a:r>
          </a:p>
          <a:p>
            <a:pPr algn="just"/>
            <a:r>
              <a:rPr lang="pl-PL" dirty="0"/>
              <a:t>szerokie spektrum możliwości człowieka</a:t>
            </a:r>
          </a:p>
          <a:p>
            <a:pPr algn="just"/>
            <a:r>
              <a:rPr lang="pl-PL" dirty="0"/>
              <a:t>człowiek w swym obecnym kształcie jest zaledwie stadium przejściowym ku czemuś więcej</a:t>
            </a:r>
          </a:p>
          <a:p>
            <a:pPr algn="just"/>
            <a:r>
              <a:rPr lang="pl-PL" dirty="0"/>
              <a:t>„poszerzone człowieczeństwo”, bycie bardziej człowieczym</a:t>
            </a:r>
          </a:p>
          <a:p>
            <a:pPr algn="just"/>
            <a:r>
              <a:rPr lang="pl-PL" dirty="0"/>
              <a:t>informatyzacja codziennego życia</a:t>
            </a:r>
          </a:p>
          <a:p>
            <a:pPr algn="just"/>
            <a:r>
              <a:rPr lang="pl-PL" dirty="0"/>
              <a:t>rozwój rozumu, technologii, ale i pogłębienie moralności</a:t>
            </a:r>
          </a:p>
          <a:p>
            <a:pPr algn="just"/>
            <a:r>
              <a:rPr lang="pl-PL" dirty="0"/>
              <a:t>stworzenie nowego modelu opisu rzeczywistości na gruncie filozoficzno-teologicznym</a:t>
            </a:r>
          </a:p>
          <a:p>
            <a:pPr algn="just"/>
            <a:endParaRPr lang="pl-PL" dirty="0"/>
          </a:p>
          <a:p>
            <a:pPr algn="just"/>
            <a:endParaRPr lang="pl-PL" dirty="0"/>
          </a:p>
        </p:txBody>
      </p:sp>
    </p:spTree>
    <p:extLst>
      <p:ext uri="{BB962C8B-B14F-4D97-AF65-F5344CB8AC3E}">
        <p14:creationId xmlns:p14="http://schemas.microsoft.com/office/powerpoint/2010/main" val="2037632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9CAC3B1-4879-424D-8F15-206277196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A212C22A-1F45-4366-B5AD-BC551E7F0767}"/>
              </a:ext>
            </a:extLst>
          </p:cNvPr>
          <p:cNvSpPr>
            <a:spLocks noGrp="1"/>
          </p:cNvSpPr>
          <p:nvPr>
            <p:ph type="title"/>
          </p:nvPr>
        </p:nvSpPr>
        <p:spPr>
          <a:xfrm>
            <a:off x="3148958" y="306371"/>
            <a:ext cx="8116073" cy="1341462"/>
          </a:xfrm>
        </p:spPr>
        <p:txBody>
          <a:bodyPr>
            <a:normAutofit fontScale="90000"/>
          </a:bodyPr>
          <a:lstStyle/>
          <a:p>
            <a:pPr>
              <a:lnSpc>
                <a:spcPct val="150000"/>
              </a:lnSpc>
            </a:pPr>
            <a:r>
              <a:rPr lang="en-GB" sz="3600" dirty="0" err="1">
                <a:latin typeface="Bahnschrift SemiBold" panose="020B0502040204020203" pitchFamily="34" charset="0"/>
              </a:rPr>
              <a:t>Przestrzeń</a:t>
            </a:r>
            <a:r>
              <a:rPr lang="en-GB" sz="3600" dirty="0">
                <a:latin typeface="Bahnschrift SemiBold" panose="020B0502040204020203" pitchFamily="34" charset="0"/>
              </a:rPr>
              <a:t> </a:t>
            </a:r>
            <a:r>
              <a:rPr lang="en-GB" sz="3600" dirty="0" err="1">
                <a:latin typeface="Bahnschrift SemiBold" panose="020B0502040204020203" pitchFamily="34" charset="0"/>
              </a:rPr>
              <a:t>dialogu</a:t>
            </a:r>
            <a:r>
              <a:rPr lang="en-GB" sz="3600" dirty="0">
                <a:latin typeface="Bahnschrift SemiBold" panose="020B0502040204020203" pitchFamily="34" charset="0"/>
              </a:rPr>
              <a:t> </a:t>
            </a:r>
            <a:br>
              <a:rPr lang="en-GB" sz="3600" dirty="0">
                <a:latin typeface="Bahnschrift SemiBold" panose="020B0502040204020203" pitchFamily="34" charset="0"/>
              </a:rPr>
            </a:br>
            <a:r>
              <a:rPr lang="en-GB" sz="3600" dirty="0" err="1">
                <a:latin typeface="Bahnschrift SemiBold" panose="020B0502040204020203" pitchFamily="34" charset="0"/>
              </a:rPr>
              <a:t>Chrześcijaństwo</a:t>
            </a:r>
            <a:r>
              <a:rPr lang="en-GB" sz="3600" dirty="0">
                <a:latin typeface="Bahnschrift SemiBold" panose="020B0502040204020203" pitchFamily="34" charset="0"/>
              </a:rPr>
              <a:t> </a:t>
            </a:r>
            <a:r>
              <a:rPr lang="pl-PL" sz="3600" dirty="0">
                <a:latin typeface="Bahnschrift SemiBold" panose="020B0502040204020203" pitchFamily="34" charset="0"/>
                <a:sym typeface="Wingdings" panose="05000000000000000000" pitchFamily="2" charset="2"/>
              </a:rPr>
              <a:t></a:t>
            </a:r>
            <a:r>
              <a:rPr lang="en-GB" sz="3600" dirty="0">
                <a:latin typeface="Bahnschrift SemiBold" panose="020B0502040204020203" pitchFamily="34" charset="0"/>
              </a:rPr>
              <a:t> </a:t>
            </a:r>
            <a:r>
              <a:rPr lang="en-GB" sz="3600" dirty="0" err="1">
                <a:latin typeface="Bahnschrift SemiBold" panose="020B0502040204020203" pitchFamily="34" charset="0"/>
              </a:rPr>
              <a:t>Transhumanizm</a:t>
            </a:r>
            <a:endParaRPr lang="en-GB" sz="3600" dirty="0">
              <a:latin typeface="Bahnschrift SemiBold" panose="020B0502040204020203" pitchFamily="34" charset="0"/>
            </a:endParaRPr>
          </a:p>
        </p:txBody>
      </p:sp>
      <p:sp>
        <p:nvSpPr>
          <p:cNvPr id="10" name="Freeform 6">
            <a:extLst>
              <a:ext uri="{FF2B5EF4-FFF2-40B4-BE49-F238E27FC236}">
                <a16:creationId xmlns:a16="http://schemas.microsoft.com/office/drawing/2014/main" id="{E34CC1C8-EBDD-4AEA-83E6-B27575B6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649700" y="0"/>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2" name="Freeform 7">
            <a:extLst>
              <a:ext uri="{FF2B5EF4-FFF2-40B4-BE49-F238E27FC236}">
                <a16:creationId xmlns:a16="http://schemas.microsoft.com/office/drawing/2014/main" id="{D6B38644-B85D-4211-9526-5B4C2A662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2116425" y="0"/>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sp>
      <p:sp>
        <p:nvSpPr>
          <p:cNvPr id="14" name="Freeform 12">
            <a:extLst>
              <a:ext uri="{FF2B5EF4-FFF2-40B4-BE49-F238E27FC236}">
                <a16:creationId xmlns:a16="http://schemas.microsoft.com/office/drawing/2014/main" id="{8A8B2820-6B8F-4C19-BFC5-D28EE44E5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457487" y="2587625"/>
            <a:ext cx="2693987" cy="4270375"/>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sp>
      <p:sp>
        <p:nvSpPr>
          <p:cNvPr id="16" name="Freeform: Shape 15">
            <a:extLst>
              <a:ext uri="{FF2B5EF4-FFF2-40B4-BE49-F238E27FC236}">
                <a16:creationId xmlns:a16="http://schemas.microsoft.com/office/drawing/2014/main" id="{DCA45AB7-441E-40A8-A98B-557D68F48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 y="2692400"/>
            <a:ext cx="2713324" cy="3390788"/>
          </a:xfrm>
          <a:custGeom>
            <a:avLst/>
            <a:gdLst>
              <a:gd name="connsiteX0" fmla="*/ 0 w 2713324"/>
              <a:gd name="connsiteY0" fmla="*/ 0 h 3390788"/>
              <a:gd name="connsiteX1" fmla="*/ 4763 w 2713324"/>
              <a:gd name="connsiteY1" fmla="*/ 4763 h 3390788"/>
              <a:gd name="connsiteX2" fmla="*/ 2713324 w 2713324"/>
              <a:gd name="connsiteY2" fmla="*/ 3390788 h 3390788"/>
              <a:gd name="connsiteX3" fmla="*/ 2713324 w 2713324"/>
              <a:gd name="connsiteY3" fmla="*/ 2368619 h 3390788"/>
              <a:gd name="connsiteX4" fmla="*/ 357188 w 2713324"/>
              <a:gd name="connsiteY4" fmla="*/ 90488 h 3390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324" h="3390788">
                <a:moveTo>
                  <a:pt x="0" y="0"/>
                </a:moveTo>
                <a:lnTo>
                  <a:pt x="4763" y="4763"/>
                </a:lnTo>
                <a:lnTo>
                  <a:pt x="2713324" y="3390788"/>
                </a:lnTo>
                <a:lnTo>
                  <a:pt x="2713324" y="2368619"/>
                </a:lnTo>
                <a:lnTo>
                  <a:pt x="357188" y="90488"/>
                </a:lnTo>
                <a:close/>
              </a:path>
            </a:pathLst>
          </a:custGeom>
          <a:solidFill>
            <a:schemeClr val="accent1">
              <a:lumMod val="75000"/>
            </a:schemeClr>
          </a:solidFill>
          <a:ln>
            <a:noFill/>
          </a:ln>
        </p:spPr>
      </p:sp>
      <p:sp>
        <p:nvSpPr>
          <p:cNvPr id="18" name="Freeform: Shape 17">
            <a:extLst>
              <a:ext uri="{FF2B5EF4-FFF2-40B4-BE49-F238E27FC236}">
                <a16:creationId xmlns:a16="http://schemas.microsoft.com/office/drawing/2014/main" id="{5F516030-4F00-4C48-AD93-91EFA17A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582863"/>
            <a:ext cx="3151474" cy="4275137"/>
          </a:xfrm>
          <a:custGeom>
            <a:avLst/>
            <a:gdLst>
              <a:gd name="connsiteX0" fmla="*/ 0 w 3151474"/>
              <a:gd name="connsiteY0" fmla="*/ 0 h 4275137"/>
              <a:gd name="connsiteX1" fmla="*/ 0 w 3151474"/>
              <a:gd name="connsiteY1" fmla="*/ 4757 h 4275137"/>
              <a:gd name="connsiteX2" fmla="*/ 2693987 w 3151474"/>
              <a:gd name="connsiteY2" fmla="*/ 4275137 h 4275137"/>
              <a:gd name="connsiteX3" fmla="*/ 3151474 w 3151474"/>
              <a:gd name="connsiteY3" fmla="*/ 4275137 h 4275137"/>
              <a:gd name="connsiteX4" fmla="*/ 3151474 w 3151474"/>
              <a:gd name="connsiteY4" fmla="*/ 3714295 h 4275137"/>
              <a:gd name="connsiteX5" fmla="*/ 419100 w 3151474"/>
              <a:gd name="connsiteY5" fmla="*/ 176017 h 4275137"/>
              <a:gd name="connsiteX6" fmla="*/ 361950 w 3151474"/>
              <a:gd name="connsiteY6" fmla="*/ 95144 h 4275137"/>
              <a:gd name="connsiteX7" fmla="*/ 357188 w 3151474"/>
              <a:gd name="connsiteY7" fmla="*/ 90387 h 42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1474" h="4275137">
                <a:moveTo>
                  <a:pt x="0" y="0"/>
                </a:moveTo>
                <a:lnTo>
                  <a:pt x="0" y="4757"/>
                </a:lnTo>
                <a:lnTo>
                  <a:pt x="2693987" y="4275137"/>
                </a:lnTo>
                <a:lnTo>
                  <a:pt x="3151474" y="4275137"/>
                </a:lnTo>
                <a:lnTo>
                  <a:pt x="3151474" y="3714295"/>
                </a:lnTo>
                <a:lnTo>
                  <a:pt x="419100" y="176017"/>
                </a:lnTo>
                <a:lnTo>
                  <a:pt x="361950" y="95144"/>
                </a:lnTo>
                <a:lnTo>
                  <a:pt x="357188" y="90387"/>
                </a:lnTo>
                <a:close/>
              </a:path>
            </a:pathLst>
          </a:custGeom>
          <a:solidFill>
            <a:srgbClr val="404040"/>
          </a:solidFill>
          <a:ln>
            <a:noFill/>
          </a:ln>
        </p:spPr>
      </p:sp>
      <p:sp>
        <p:nvSpPr>
          <p:cNvPr id="20" name="Freeform: Shape 19">
            <a:extLst>
              <a:ext uri="{FF2B5EF4-FFF2-40B4-BE49-F238E27FC236}">
                <a16:creationId xmlns:a16="http://schemas.microsoft.com/office/drawing/2014/main" id="{5820085E-2582-4A95-98EE-45DFFD5C0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697164"/>
            <a:ext cx="2706398" cy="3513899"/>
          </a:xfrm>
          <a:custGeom>
            <a:avLst/>
            <a:gdLst>
              <a:gd name="connsiteX0" fmla="*/ 0 w 2706398"/>
              <a:gd name="connsiteY0" fmla="*/ 0 h 3513899"/>
              <a:gd name="connsiteX1" fmla="*/ 2706398 w 2706398"/>
              <a:gd name="connsiteY1" fmla="*/ 3513899 h 3513899"/>
              <a:gd name="connsiteX2" fmla="*/ 2706398 w 2706398"/>
              <a:gd name="connsiteY2" fmla="*/ 3383321 h 3513899"/>
            </a:gdLst>
            <a:ahLst/>
            <a:cxnLst>
              <a:cxn ang="0">
                <a:pos x="connsiteX0" y="connsiteY0"/>
              </a:cxn>
              <a:cxn ang="0">
                <a:pos x="connsiteX1" y="connsiteY1"/>
              </a:cxn>
              <a:cxn ang="0">
                <a:pos x="connsiteX2" y="connsiteY2"/>
              </a:cxn>
            </a:cxnLst>
            <a:rect l="l" t="t" r="r" b="b"/>
            <a:pathLst>
              <a:path w="2706398" h="3513899">
                <a:moveTo>
                  <a:pt x="0" y="0"/>
                </a:moveTo>
                <a:lnTo>
                  <a:pt x="2706398" y="3513899"/>
                </a:lnTo>
                <a:lnTo>
                  <a:pt x="2706398" y="3383321"/>
                </a:lnTo>
                <a:close/>
              </a:path>
            </a:pathLst>
          </a:custGeom>
          <a:solidFill>
            <a:schemeClr val="accent1">
              <a:lumMod val="50000"/>
            </a:schemeClr>
          </a:solidFill>
          <a:ln>
            <a:noFill/>
          </a:ln>
        </p:spPr>
      </p:sp>
      <p:sp>
        <p:nvSpPr>
          <p:cNvPr id="3" name="Symbol zastępczy zawartości 2">
            <a:extLst>
              <a:ext uri="{FF2B5EF4-FFF2-40B4-BE49-F238E27FC236}">
                <a16:creationId xmlns:a16="http://schemas.microsoft.com/office/drawing/2014/main" id="{46F2EB3C-146D-4BA1-9CA0-C103753F765C}"/>
              </a:ext>
            </a:extLst>
          </p:cNvPr>
          <p:cNvSpPr>
            <a:spLocks noGrp="1"/>
          </p:cNvSpPr>
          <p:nvPr>
            <p:ph idx="1"/>
          </p:nvPr>
        </p:nvSpPr>
        <p:spPr>
          <a:xfrm>
            <a:off x="3117868" y="1954204"/>
            <a:ext cx="8147163" cy="4597425"/>
          </a:xfrm>
        </p:spPr>
        <p:txBody>
          <a:bodyPr anchor="t">
            <a:normAutofit fontScale="92500"/>
          </a:bodyPr>
          <a:lstStyle/>
          <a:p>
            <a:pPr algn="just"/>
            <a:r>
              <a:rPr lang="pl-PL" dirty="0"/>
              <a:t>świadomość nieskończoności dążeń człowieka do doskonałości</a:t>
            </a:r>
          </a:p>
          <a:p>
            <a:pPr algn="just"/>
            <a:r>
              <a:rPr lang="pl-PL" dirty="0"/>
              <a:t>ograniczone możliwości udoskonalania </a:t>
            </a:r>
            <a:r>
              <a:rPr lang="pl-PL" dirty="0" err="1"/>
              <a:t>bio</a:t>
            </a:r>
            <a:r>
              <a:rPr lang="pl-PL" dirty="0"/>
              <a:t>/technologicznego</a:t>
            </a:r>
          </a:p>
          <a:p>
            <a:pPr algn="just"/>
            <a:r>
              <a:rPr lang="pl-PL" dirty="0"/>
              <a:t>etyka implementacji </a:t>
            </a:r>
            <a:r>
              <a:rPr lang="pl-PL" dirty="0" err="1"/>
              <a:t>transhumanistycznych</a:t>
            </a:r>
            <a:endParaRPr lang="pl-PL" dirty="0"/>
          </a:p>
          <a:p>
            <a:pPr algn="just"/>
            <a:r>
              <a:rPr lang="pl-PL" dirty="0"/>
              <a:t>zbieżność wzrostu standardów etycznych (moralnych) wobec rozpowszechnienia się możliwości „doskonalących” </a:t>
            </a:r>
            <a:r>
              <a:rPr lang="pl-PL" dirty="0" err="1"/>
              <a:t>bio</a:t>
            </a:r>
            <a:r>
              <a:rPr lang="pl-PL" dirty="0"/>
              <a:t>/technologicznie ludzką naturę</a:t>
            </a:r>
          </a:p>
          <a:p>
            <a:pPr algn="just"/>
            <a:r>
              <a:rPr lang="pl-PL" dirty="0"/>
              <a:t>integralne podniesienie ludzkiej natury na wyższy poziom rozwoju </a:t>
            </a:r>
            <a:br>
              <a:rPr lang="pl-PL" dirty="0"/>
            </a:br>
            <a:r>
              <a:rPr lang="pl-PL" dirty="0"/>
              <a:t>(nie tylko przez fizyczne aplikacje </a:t>
            </a:r>
            <a:r>
              <a:rPr lang="pl-PL" dirty="0" err="1"/>
              <a:t>bio</a:t>
            </a:r>
            <a:r>
              <a:rPr lang="pl-PL" dirty="0"/>
              <a:t>/technologiczne, </a:t>
            </a:r>
            <a:br>
              <a:rPr lang="pl-PL" dirty="0"/>
            </a:br>
            <a:r>
              <a:rPr lang="pl-PL" dirty="0"/>
              <a:t>ale przez całościowy, wielokierunkowy rozwój człowieczeństwa: społeczny, kulturowy, rodzinny, osobisty, psychiczny, duchowy, etc.)</a:t>
            </a:r>
          </a:p>
          <a:p>
            <a:pPr algn="just"/>
            <a:endParaRPr lang="pl-PL" dirty="0"/>
          </a:p>
        </p:txBody>
      </p:sp>
    </p:spTree>
    <p:extLst>
      <p:ext uri="{BB962C8B-B14F-4D97-AF65-F5344CB8AC3E}">
        <p14:creationId xmlns:p14="http://schemas.microsoft.com/office/powerpoint/2010/main" val="1341782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9CAC3B1-4879-424D-8F15-206277196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A212C22A-1F45-4366-B5AD-BC551E7F0767}"/>
              </a:ext>
            </a:extLst>
          </p:cNvPr>
          <p:cNvSpPr>
            <a:spLocks noGrp="1"/>
          </p:cNvSpPr>
          <p:nvPr>
            <p:ph type="title"/>
          </p:nvPr>
        </p:nvSpPr>
        <p:spPr>
          <a:xfrm>
            <a:off x="3148958" y="306371"/>
            <a:ext cx="8116073" cy="1341462"/>
          </a:xfrm>
        </p:spPr>
        <p:txBody>
          <a:bodyPr>
            <a:normAutofit fontScale="90000"/>
          </a:bodyPr>
          <a:lstStyle/>
          <a:p>
            <a:pPr>
              <a:lnSpc>
                <a:spcPct val="150000"/>
              </a:lnSpc>
            </a:pPr>
            <a:r>
              <a:rPr lang="en-GB" sz="3600" dirty="0" err="1">
                <a:latin typeface="Bahnschrift SemiBold" panose="020B0502040204020203" pitchFamily="34" charset="0"/>
              </a:rPr>
              <a:t>Przestrzeń</a:t>
            </a:r>
            <a:r>
              <a:rPr lang="en-GB" sz="3600" dirty="0">
                <a:latin typeface="Bahnschrift SemiBold" panose="020B0502040204020203" pitchFamily="34" charset="0"/>
              </a:rPr>
              <a:t> </a:t>
            </a:r>
            <a:r>
              <a:rPr lang="en-GB" sz="3600" dirty="0" err="1">
                <a:latin typeface="Bahnschrift SemiBold" panose="020B0502040204020203" pitchFamily="34" charset="0"/>
              </a:rPr>
              <a:t>dialogu</a:t>
            </a:r>
            <a:r>
              <a:rPr lang="en-GB" sz="3600" dirty="0">
                <a:latin typeface="Bahnschrift SemiBold" panose="020B0502040204020203" pitchFamily="34" charset="0"/>
              </a:rPr>
              <a:t> </a:t>
            </a:r>
            <a:br>
              <a:rPr lang="en-GB" sz="3600" dirty="0">
                <a:latin typeface="Bahnschrift SemiBold" panose="020B0502040204020203" pitchFamily="34" charset="0"/>
              </a:rPr>
            </a:br>
            <a:r>
              <a:rPr lang="en-GB" sz="3600" dirty="0" err="1">
                <a:latin typeface="Bahnschrift SemiBold" panose="020B0502040204020203" pitchFamily="34" charset="0"/>
              </a:rPr>
              <a:t>Chrześcijaństwo</a:t>
            </a:r>
            <a:r>
              <a:rPr lang="en-GB" sz="3600" dirty="0">
                <a:latin typeface="Bahnschrift SemiBold" panose="020B0502040204020203" pitchFamily="34" charset="0"/>
              </a:rPr>
              <a:t> </a:t>
            </a:r>
            <a:r>
              <a:rPr lang="pl-PL" sz="3600" dirty="0">
                <a:latin typeface="Bahnschrift SemiBold" panose="020B0502040204020203" pitchFamily="34" charset="0"/>
                <a:sym typeface="Wingdings" panose="05000000000000000000" pitchFamily="2" charset="2"/>
              </a:rPr>
              <a:t></a:t>
            </a:r>
            <a:r>
              <a:rPr lang="en-GB" sz="3600" dirty="0">
                <a:latin typeface="Bahnschrift SemiBold" panose="020B0502040204020203" pitchFamily="34" charset="0"/>
              </a:rPr>
              <a:t> </a:t>
            </a:r>
            <a:r>
              <a:rPr lang="en-GB" sz="3600" dirty="0" err="1">
                <a:latin typeface="Bahnschrift SemiBold" panose="020B0502040204020203" pitchFamily="34" charset="0"/>
              </a:rPr>
              <a:t>Transhumanizm</a:t>
            </a:r>
            <a:endParaRPr lang="en-GB" sz="3600" dirty="0">
              <a:latin typeface="Bahnschrift SemiBold" panose="020B0502040204020203" pitchFamily="34" charset="0"/>
            </a:endParaRPr>
          </a:p>
        </p:txBody>
      </p:sp>
      <p:sp>
        <p:nvSpPr>
          <p:cNvPr id="10" name="Freeform 6">
            <a:extLst>
              <a:ext uri="{FF2B5EF4-FFF2-40B4-BE49-F238E27FC236}">
                <a16:creationId xmlns:a16="http://schemas.microsoft.com/office/drawing/2014/main" id="{E34CC1C8-EBDD-4AEA-83E6-B27575B6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649700" y="0"/>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2" name="Freeform 7">
            <a:extLst>
              <a:ext uri="{FF2B5EF4-FFF2-40B4-BE49-F238E27FC236}">
                <a16:creationId xmlns:a16="http://schemas.microsoft.com/office/drawing/2014/main" id="{D6B38644-B85D-4211-9526-5B4C2A662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2116425" y="0"/>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sp>
      <p:sp>
        <p:nvSpPr>
          <p:cNvPr id="14" name="Freeform 12">
            <a:extLst>
              <a:ext uri="{FF2B5EF4-FFF2-40B4-BE49-F238E27FC236}">
                <a16:creationId xmlns:a16="http://schemas.microsoft.com/office/drawing/2014/main" id="{8A8B2820-6B8F-4C19-BFC5-D28EE44E5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457487" y="2587625"/>
            <a:ext cx="2693987" cy="4270375"/>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sp>
      <p:sp>
        <p:nvSpPr>
          <p:cNvPr id="16" name="Freeform: Shape 15">
            <a:extLst>
              <a:ext uri="{FF2B5EF4-FFF2-40B4-BE49-F238E27FC236}">
                <a16:creationId xmlns:a16="http://schemas.microsoft.com/office/drawing/2014/main" id="{DCA45AB7-441E-40A8-A98B-557D68F48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 y="2692400"/>
            <a:ext cx="2713324" cy="3390788"/>
          </a:xfrm>
          <a:custGeom>
            <a:avLst/>
            <a:gdLst>
              <a:gd name="connsiteX0" fmla="*/ 0 w 2713324"/>
              <a:gd name="connsiteY0" fmla="*/ 0 h 3390788"/>
              <a:gd name="connsiteX1" fmla="*/ 4763 w 2713324"/>
              <a:gd name="connsiteY1" fmla="*/ 4763 h 3390788"/>
              <a:gd name="connsiteX2" fmla="*/ 2713324 w 2713324"/>
              <a:gd name="connsiteY2" fmla="*/ 3390788 h 3390788"/>
              <a:gd name="connsiteX3" fmla="*/ 2713324 w 2713324"/>
              <a:gd name="connsiteY3" fmla="*/ 2368619 h 3390788"/>
              <a:gd name="connsiteX4" fmla="*/ 357188 w 2713324"/>
              <a:gd name="connsiteY4" fmla="*/ 90488 h 3390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324" h="3390788">
                <a:moveTo>
                  <a:pt x="0" y="0"/>
                </a:moveTo>
                <a:lnTo>
                  <a:pt x="4763" y="4763"/>
                </a:lnTo>
                <a:lnTo>
                  <a:pt x="2713324" y="3390788"/>
                </a:lnTo>
                <a:lnTo>
                  <a:pt x="2713324" y="2368619"/>
                </a:lnTo>
                <a:lnTo>
                  <a:pt x="357188" y="90488"/>
                </a:lnTo>
                <a:close/>
              </a:path>
            </a:pathLst>
          </a:custGeom>
          <a:solidFill>
            <a:schemeClr val="accent1">
              <a:lumMod val="75000"/>
            </a:schemeClr>
          </a:solidFill>
          <a:ln>
            <a:noFill/>
          </a:ln>
        </p:spPr>
      </p:sp>
      <p:sp>
        <p:nvSpPr>
          <p:cNvPr id="18" name="Freeform: Shape 17">
            <a:extLst>
              <a:ext uri="{FF2B5EF4-FFF2-40B4-BE49-F238E27FC236}">
                <a16:creationId xmlns:a16="http://schemas.microsoft.com/office/drawing/2014/main" id="{5F516030-4F00-4C48-AD93-91EFA17A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582863"/>
            <a:ext cx="3151474" cy="4275137"/>
          </a:xfrm>
          <a:custGeom>
            <a:avLst/>
            <a:gdLst>
              <a:gd name="connsiteX0" fmla="*/ 0 w 3151474"/>
              <a:gd name="connsiteY0" fmla="*/ 0 h 4275137"/>
              <a:gd name="connsiteX1" fmla="*/ 0 w 3151474"/>
              <a:gd name="connsiteY1" fmla="*/ 4757 h 4275137"/>
              <a:gd name="connsiteX2" fmla="*/ 2693987 w 3151474"/>
              <a:gd name="connsiteY2" fmla="*/ 4275137 h 4275137"/>
              <a:gd name="connsiteX3" fmla="*/ 3151474 w 3151474"/>
              <a:gd name="connsiteY3" fmla="*/ 4275137 h 4275137"/>
              <a:gd name="connsiteX4" fmla="*/ 3151474 w 3151474"/>
              <a:gd name="connsiteY4" fmla="*/ 3714295 h 4275137"/>
              <a:gd name="connsiteX5" fmla="*/ 419100 w 3151474"/>
              <a:gd name="connsiteY5" fmla="*/ 176017 h 4275137"/>
              <a:gd name="connsiteX6" fmla="*/ 361950 w 3151474"/>
              <a:gd name="connsiteY6" fmla="*/ 95144 h 4275137"/>
              <a:gd name="connsiteX7" fmla="*/ 357188 w 3151474"/>
              <a:gd name="connsiteY7" fmla="*/ 90387 h 42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1474" h="4275137">
                <a:moveTo>
                  <a:pt x="0" y="0"/>
                </a:moveTo>
                <a:lnTo>
                  <a:pt x="0" y="4757"/>
                </a:lnTo>
                <a:lnTo>
                  <a:pt x="2693987" y="4275137"/>
                </a:lnTo>
                <a:lnTo>
                  <a:pt x="3151474" y="4275137"/>
                </a:lnTo>
                <a:lnTo>
                  <a:pt x="3151474" y="3714295"/>
                </a:lnTo>
                <a:lnTo>
                  <a:pt x="419100" y="176017"/>
                </a:lnTo>
                <a:lnTo>
                  <a:pt x="361950" y="95144"/>
                </a:lnTo>
                <a:lnTo>
                  <a:pt x="357188" y="90387"/>
                </a:lnTo>
                <a:close/>
              </a:path>
            </a:pathLst>
          </a:custGeom>
          <a:solidFill>
            <a:srgbClr val="404040"/>
          </a:solidFill>
          <a:ln>
            <a:noFill/>
          </a:ln>
        </p:spPr>
      </p:sp>
      <p:sp>
        <p:nvSpPr>
          <p:cNvPr id="20" name="Freeform: Shape 19">
            <a:extLst>
              <a:ext uri="{FF2B5EF4-FFF2-40B4-BE49-F238E27FC236}">
                <a16:creationId xmlns:a16="http://schemas.microsoft.com/office/drawing/2014/main" id="{5820085E-2582-4A95-98EE-45DFFD5C0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697164"/>
            <a:ext cx="2706398" cy="3513899"/>
          </a:xfrm>
          <a:custGeom>
            <a:avLst/>
            <a:gdLst>
              <a:gd name="connsiteX0" fmla="*/ 0 w 2706398"/>
              <a:gd name="connsiteY0" fmla="*/ 0 h 3513899"/>
              <a:gd name="connsiteX1" fmla="*/ 2706398 w 2706398"/>
              <a:gd name="connsiteY1" fmla="*/ 3513899 h 3513899"/>
              <a:gd name="connsiteX2" fmla="*/ 2706398 w 2706398"/>
              <a:gd name="connsiteY2" fmla="*/ 3383321 h 3513899"/>
            </a:gdLst>
            <a:ahLst/>
            <a:cxnLst>
              <a:cxn ang="0">
                <a:pos x="connsiteX0" y="connsiteY0"/>
              </a:cxn>
              <a:cxn ang="0">
                <a:pos x="connsiteX1" y="connsiteY1"/>
              </a:cxn>
              <a:cxn ang="0">
                <a:pos x="connsiteX2" y="connsiteY2"/>
              </a:cxn>
            </a:cxnLst>
            <a:rect l="l" t="t" r="r" b="b"/>
            <a:pathLst>
              <a:path w="2706398" h="3513899">
                <a:moveTo>
                  <a:pt x="0" y="0"/>
                </a:moveTo>
                <a:lnTo>
                  <a:pt x="2706398" y="3513899"/>
                </a:lnTo>
                <a:lnTo>
                  <a:pt x="2706398" y="3383321"/>
                </a:lnTo>
                <a:close/>
              </a:path>
            </a:pathLst>
          </a:custGeom>
          <a:solidFill>
            <a:schemeClr val="accent1">
              <a:lumMod val="50000"/>
            </a:schemeClr>
          </a:solidFill>
          <a:ln>
            <a:noFill/>
          </a:ln>
        </p:spPr>
      </p:sp>
      <p:sp>
        <p:nvSpPr>
          <p:cNvPr id="3" name="Symbol zastępczy zawartości 2">
            <a:extLst>
              <a:ext uri="{FF2B5EF4-FFF2-40B4-BE49-F238E27FC236}">
                <a16:creationId xmlns:a16="http://schemas.microsoft.com/office/drawing/2014/main" id="{46F2EB3C-146D-4BA1-9CA0-C103753F765C}"/>
              </a:ext>
            </a:extLst>
          </p:cNvPr>
          <p:cNvSpPr>
            <a:spLocks noGrp="1"/>
          </p:cNvSpPr>
          <p:nvPr>
            <p:ph idx="1"/>
          </p:nvPr>
        </p:nvSpPr>
        <p:spPr>
          <a:xfrm>
            <a:off x="3421930" y="2026763"/>
            <a:ext cx="7843101" cy="4524866"/>
          </a:xfrm>
        </p:spPr>
        <p:txBody>
          <a:bodyPr anchor="t">
            <a:normAutofit/>
          </a:bodyPr>
          <a:lstStyle/>
          <a:p>
            <a:pPr algn="just"/>
            <a:r>
              <a:rPr lang="pl-PL" sz="2800" dirty="0"/>
              <a:t>wypełnienie pustki duchowej idei </a:t>
            </a:r>
            <a:r>
              <a:rPr lang="pl-PL" sz="2800" dirty="0" err="1"/>
              <a:t>transhumanistycznych</a:t>
            </a:r>
            <a:r>
              <a:rPr lang="pl-PL" sz="2800" dirty="0"/>
              <a:t> treścią chrześcijańskiej doskonałości</a:t>
            </a:r>
          </a:p>
          <a:p>
            <a:pPr algn="just"/>
            <a:r>
              <a:rPr lang="pl-PL" sz="2800" dirty="0"/>
              <a:t>odniesienie do Osoby Jezusa Chrystusa jako moralnego przykładu do naśladowania</a:t>
            </a:r>
          </a:p>
          <a:p>
            <a:pPr algn="just"/>
            <a:r>
              <a:rPr lang="pl-PL" sz="2800" dirty="0"/>
              <a:t>Nowy Adam jako cel dążeń </a:t>
            </a:r>
            <a:r>
              <a:rPr lang="pl-PL" sz="2800" dirty="0" err="1"/>
              <a:t>transhumanistycznych</a:t>
            </a:r>
            <a:r>
              <a:rPr lang="pl-PL" sz="2800" dirty="0"/>
              <a:t> na gruncie chrześcijaństwa</a:t>
            </a:r>
          </a:p>
          <a:p>
            <a:pPr algn="just"/>
            <a:r>
              <a:rPr lang="pl-PL" sz="2800" dirty="0"/>
              <a:t>postulat chrześcijańskiego transhumanizmu</a:t>
            </a:r>
          </a:p>
        </p:txBody>
      </p:sp>
    </p:spTree>
    <p:extLst>
      <p:ext uri="{BB962C8B-B14F-4D97-AF65-F5344CB8AC3E}">
        <p14:creationId xmlns:p14="http://schemas.microsoft.com/office/powerpoint/2010/main" val="1759278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98300D-80B4-4198-A7BD-B15BC31C9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44C032A-4258-4394-8B95-0AC6A1CE6B6A}"/>
              </a:ext>
            </a:extLst>
          </p:cNvPr>
          <p:cNvPicPr>
            <a:picLocks noChangeAspect="1"/>
          </p:cNvPicPr>
          <p:nvPr/>
        </p:nvPicPr>
        <p:blipFill rotWithShape="1">
          <a:blip r:embed="rId3"/>
          <a:srcRect l="20096" t="9091" r="25737"/>
          <a:stretch/>
        </p:blipFill>
        <p:spPr>
          <a:xfrm>
            <a:off x="20" y="10"/>
            <a:ext cx="5448280" cy="6857990"/>
          </a:xfrm>
          <a:prstGeom prst="rect">
            <a:avLst/>
          </a:prstGeom>
        </p:spPr>
      </p:pic>
      <p:grpSp>
        <p:nvGrpSpPr>
          <p:cNvPr id="11" name="Group 10">
            <a:extLst>
              <a:ext uri="{FF2B5EF4-FFF2-40B4-BE49-F238E27FC236}">
                <a16:creationId xmlns:a16="http://schemas.microsoft.com/office/drawing/2014/main" id="{AEE4B65F-3548-4B65-9353-5B888725B8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36718" y="0"/>
            <a:ext cx="2611581" cy="6858000"/>
            <a:chOff x="2836718" y="0"/>
            <a:chExt cx="2611581" cy="6858000"/>
          </a:xfrm>
        </p:grpSpPr>
        <p:sp useBgFill="1">
          <p:nvSpPr>
            <p:cNvPr id="6" name="Rectangle 19">
              <a:extLst>
                <a:ext uri="{FF2B5EF4-FFF2-40B4-BE49-F238E27FC236}">
                  <a16:creationId xmlns:a16="http://schemas.microsoft.com/office/drawing/2014/main" id="{E84ABF24-FB51-4950-AA13-9C38FA273D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36718" y="0"/>
              <a:ext cx="2611581" cy="2554287"/>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1581" h="2554287">
                  <a:moveTo>
                    <a:pt x="675409" y="0"/>
                  </a:moveTo>
                  <a:lnTo>
                    <a:pt x="2611581" y="0"/>
                  </a:lnTo>
                  <a:lnTo>
                    <a:pt x="2611581" y="2554287"/>
                  </a:lnTo>
                  <a:lnTo>
                    <a:pt x="0" y="2554287"/>
                  </a:lnTo>
                  <a:lnTo>
                    <a:pt x="67540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20">
              <a:extLst>
                <a:ext uri="{FF2B5EF4-FFF2-40B4-BE49-F238E27FC236}">
                  <a16:creationId xmlns:a16="http://schemas.microsoft.com/office/drawing/2014/main" id="{66B54044-7162-4346-93AF-91F5EF08F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36718" y="2554287"/>
              <a:ext cx="2611581" cy="4303713"/>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1581" h="4303713">
                  <a:moveTo>
                    <a:pt x="0" y="0"/>
                  </a:moveTo>
                  <a:lnTo>
                    <a:pt x="2611581" y="0"/>
                  </a:lnTo>
                  <a:lnTo>
                    <a:pt x="2611581" y="4303713"/>
                  </a:lnTo>
                  <a:lnTo>
                    <a:pt x="2171701" y="363869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7EF05D2A-6417-4683-B103-2F6594C7F9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59100" y="-4763"/>
            <a:ext cx="5014912" cy="6862763"/>
            <a:chOff x="2928938" y="-4763"/>
            <a:chExt cx="5014912" cy="6862763"/>
          </a:xfrm>
        </p:grpSpPr>
        <p:sp>
          <p:nvSpPr>
            <p:cNvPr id="7" name="Freeform 6">
              <a:extLst>
                <a:ext uri="{FF2B5EF4-FFF2-40B4-BE49-F238E27FC236}">
                  <a16:creationId xmlns:a16="http://schemas.microsoft.com/office/drawing/2014/main" id="{98F07F70-C0D3-4397-AABB-1B48599EE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8" name="Freeform 7">
              <a:extLst>
                <a:ext uri="{FF2B5EF4-FFF2-40B4-BE49-F238E27FC236}">
                  <a16:creationId xmlns:a16="http://schemas.microsoft.com/office/drawing/2014/main" id="{DA8D4D12-8066-414D-9ADE-E57A157B13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0" name="Freeform 9">
              <a:extLst>
                <a:ext uri="{FF2B5EF4-FFF2-40B4-BE49-F238E27FC236}">
                  <a16:creationId xmlns:a16="http://schemas.microsoft.com/office/drawing/2014/main" id="{1B5991B5-30B0-43FC-B480-D46CDADA55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4" name="Freeform 10">
              <a:extLst>
                <a:ext uri="{FF2B5EF4-FFF2-40B4-BE49-F238E27FC236}">
                  <a16:creationId xmlns:a16="http://schemas.microsoft.com/office/drawing/2014/main" id="{37C3E8EB-F89D-4213-AF06-BEC76C9846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2" name="Freeform 11">
              <a:extLst>
                <a:ext uri="{FF2B5EF4-FFF2-40B4-BE49-F238E27FC236}">
                  <a16:creationId xmlns:a16="http://schemas.microsoft.com/office/drawing/2014/main" id="{EBEC147A-2E68-4A61-9B16-14DEB275B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3" name="Freeform 12">
              <a:extLst>
                <a:ext uri="{FF2B5EF4-FFF2-40B4-BE49-F238E27FC236}">
                  <a16:creationId xmlns:a16="http://schemas.microsoft.com/office/drawing/2014/main" id="{60875B87-EA27-4C1C-B44D-CA16609D7A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ytuł 1">
            <a:extLst>
              <a:ext uri="{FF2B5EF4-FFF2-40B4-BE49-F238E27FC236}">
                <a16:creationId xmlns:a16="http://schemas.microsoft.com/office/drawing/2014/main" id="{B51041DC-54D5-44AF-A51B-6D326286DC33}"/>
              </a:ext>
            </a:extLst>
          </p:cNvPr>
          <p:cNvSpPr>
            <a:spLocks noGrp="1"/>
          </p:cNvSpPr>
          <p:nvPr>
            <p:ph type="ctrTitle"/>
          </p:nvPr>
        </p:nvSpPr>
        <p:spPr>
          <a:xfrm>
            <a:off x="2836718" y="1191420"/>
            <a:ext cx="7740156" cy="1591468"/>
          </a:xfrm>
        </p:spPr>
        <p:txBody>
          <a:bodyPr>
            <a:normAutofit/>
          </a:bodyPr>
          <a:lstStyle/>
          <a:p>
            <a:r>
              <a:rPr lang="pl-PL" sz="6000" dirty="0">
                <a:latin typeface="Bahnschrift SemiBold" panose="020B0502040204020203" pitchFamily="34" charset="0"/>
                <a:cs typeface="Aldhabi" panose="020B0604020202020204" pitchFamily="2" charset="-78"/>
              </a:rPr>
              <a:t>Dziękuję za uwagę</a:t>
            </a:r>
            <a:endParaRPr lang="en-GB" sz="6000" dirty="0">
              <a:latin typeface="Bahnschrift SemiBold" panose="020B0502040204020203" pitchFamily="34" charset="0"/>
              <a:cs typeface="Aldhabi" panose="020B0604020202020204" pitchFamily="2" charset="-78"/>
            </a:endParaRPr>
          </a:p>
        </p:txBody>
      </p:sp>
      <p:sp>
        <p:nvSpPr>
          <p:cNvPr id="27" name="Podtytuł 2">
            <a:extLst>
              <a:ext uri="{FF2B5EF4-FFF2-40B4-BE49-F238E27FC236}">
                <a16:creationId xmlns:a16="http://schemas.microsoft.com/office/drawing/2014/main" id="{1EBEA49F-F212-4521-8914-3F302A0F170B}"/>
              </a:ext>
            </a:extLst>
          </p:cNvPr>
          <p:cNvSpPr txBox="1">
            <a:spLocks/>
          </p:cNvSpPr>
          <p:nvPr/>
        </p:nvSpPr>
        <p:spPr>
          <a:xfrm>
            <a:off x="5560856" y="5590095"/>
            <a:ext cx="5942165" cy="833226"/>
          </a:xfrm>
          <a:prstGeom prst="rect">
            <a:avLst/>
          </a:prstGeom>
        </p:spPr>
        <p:txBody>
          <a:bodyPr vert="horz" lIns="91440" tIns="45720" rIns="91440" bIns="45720" rtlCol="0" anchor="t">
            <a:norm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pl-PL" sz="2800" dirty="0">
                <a:latin typeface="Bahnschrift Light SemiCondensed" panose="020B0502040204020203" pitchFamily="34" charset="0"/>
              </a:rPr>
              <a:t>ks. Paweł Robert Surowiec</a:t>
            </a:r>
          </a:p>
        </p:txBody>
      </p:sp>
      <p:sp>
        <p:nvSpPr>
          <p:cNvPr id="5" name="Podtytuł 2">
            <a:extLst>
              <a:ext uri="{FF2B5EF4-FFF2-40B4-BE49-F238E27FC236}">
                <a16:creationId xmlns:a16="http://schemas.microsoft.com/office/drawing/2014/main" id="{4ABEA756-3E1A-433B-BD98-ABEF86222147}"/>
              </a:ext>
            </a:extLst>
          </p:cNvPr>
          <p:cNvSpPr txBox="1">
            <a:spLocks/>
          </p:cNvSpPr>
          <p:nvPr/>
        </p:nvSpPr>
        <p:spPr>
          <a:xfrm>
            <a:off x="281981" y="272214"/>
            <a:ext cx="3456579" cy="2610686"/>
          </a:xfrm>
          <a:prstGeom prst="rect">
            <a:avLst/>
          </a:prstGeom>
        </p:spPr>
        <p:txBody>
          <a:bodyPr vert="horz" lIns="91440" tIns="45720" rIns="91440" bIns="45720" rtlCol="0" anchor="t">
            <a:norm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pl-PL" sz="1800" dirty="0">
                <a:solidFill>
                  <a:schemeClr val="bg1"/>
                </a:solidFill>
                <a:latin typeface="Bahnschrift Light SemiCondensed" panose="020B0502040204020203" pitchFamily="34" charset="0"/>
              </a:rPr>
              <a:t>II Ogólnopolska Konferencja Naukowa </a:t>
            </a:r>
            <a:br>
              <a:rPr lang="pl-PL" sz="1800" dirty="0">
                <a:solidFill>
                  <a:schemeClr val="bg1"/>
                </a:solidFill>
                <a:latin typeface="Bahnschrift Light SemiCondensed" panose="020B0502040204020203" pitchFamily="34" charset="0"/>
              </a:rPr>
            </a:br>
            <a:r>
              <a:rPr lang="pl-PL" sz="1800" dirty="0">
                <a:solidFill>
                  <a:schemeClr val="bg1"/>
                </a:solidFill>
                <a:latin typeface="Bahnschrift Light SemiCondensed" panose="020B0502040204020203" pitchFamily="34" charset="0"/>
              </a:rPr>
              <a:t>"My się śmierci nie boimy - zmiany w postrzeganiu </a:t>
            </a:r>
            <a:br>
              <a:rPr lang="pl-PL" sz="1800" dirty="0">
                <a:solidFill>
                  <a:schemeClr val="bg1"/>
                </a:solidFill>
                <a:latin typeface="Bahnschrift Light SemiCondensed" panose="020B0502040204020203" pitchFamily="34" charset="0"/>
              </a:rPr>
            </a:br>
            <a:r>
              <a:rPr lang="pl-PL" sz="1800" dirty="0">
                <a:solidFill>
                  <a:schemeClr val="bg1"/>
                </a:solidFill>
                <a:latin typeface="Bahnschrift Light SemiCondensed" panose="020B0502040204020203" pitchFamily="34" charset="0"/>
              </a:rPr>
              <a:t>śmierci na przestrzeni </a:t>
            </a:r>
            <a:br>
              <a:rPr lang="pl-PL" sz="1800" dirty="0">
                <a:solidFill>
                  <a:schemeClr val="bg1"/>
                </a:solidFill>
                <a:latin typeface="Bahnschrift Light SemiCondensed" panose="020B0502040204020203" pitchFamily="34" charset="0"/>
              </a:rPr>
            </a:br>
            <a:r>
              <a:rPr lang="pl-PL" sz="1800" dirty="0">
                <a:solidFill>
                  <a:schemeClr val="bg1"/>
                </a:solidFill>
                <a:latin typeface="Bahnschrift Light SemiCondensed" panose="020B0502040204020203" pitchFamily="34" charset="0"/>
              </a:rPr>
              <a:t>dziejów" (2. edycja) </a:t>
            </a:r>
          </a:p>
          <a:p>
            <a:pPr algn="l"/>
            <a:r>
              <a:rPr lang="pl-PL" sz="1800" dirty="0">
                <a:solidFill>
                  <a:schemeClr val="bg1"/>
                </a:solidFill>
                <a:latin typeface="Bahnschrift Light SemiCondensed" panose="020B0502040204020203" pitchFamily="34" charset="0"/>
              </a:rPr>
              <a:t>Warszawa, </a:t>
            </a:r>
            <a:br>
              <a:rPr lang="pl-PL" sz="1800" dirty="0">
                <a:solidFill>
                  <a:schemeClr val="bg1"/>
                </a:solidFill>
                <a:latin typeface="Bahnschrift Light SemiCondensed" panose="020B0502040204020203" pitchFamily="34" charset="0"/>
              </a:rPr>
            </a:br>
            <a:r>
              <a:rPr lang="pl-PL" sz="1800" dirty="0">
                <a:solidFill>
                  <a:schemeClr val="bg1"/>
                </a:solidFill>
                <a:latin typeface="Bahnschrift Light SemiCondensed" panose="020B0502040204020203" pitchFamily="34" charset="0"/>
              </a:rPr>
              <a:t>26/10/2019</a:t>
            </a:r>
          </a:p>
        </p:txBody>
      </p:sp>
      <p:sp>
        <p:nvSpPr>
          <p:cNvPr id="17" name="Podtytuł 2">
            <a:extLst>
              <a:ext uri="{FF2B5EF4-FFF2-40B4-BE49-F238E27FC236}">
                <a16:creationId xmlns:a16="http://schemas.microsoft.com/office/drawing/2014/main" id="{037298A2-3D3C-4C14-8A38-70B654636678}"/>
              </a:ext>
            </a:extLst>
          </p:cNvPr>
          <p:cNvSpPr txBox="1">
            <a:spLocks/>
          </p:cNvSpPr>
          <p:nvPr/>
        </p:nvSpPr>
        <p:spPr>
          <a:xfrm>
            <a:off x="5560855" y="272214"/>
            <a:ext cx="5942165" cy="833226"/>
          </a:xfrm>
          <a:prstGeom prst="rect">
            <a:avLst/>
          </a:prstGeom>
        </p:spPr>
        <p:txBody>
          <a:bodyPr vert="horz" lIns="91440" tIns="45720" rIns="91440" bIns="45720" rtlCol="0" anchor="t">
            <a:normAutofit fontScale="85000" lnSpcReduction="20000"/>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pl-PL" sz="2800" b="1" dirty="0">
                <a:latin typeface="Bahnschrift Light SemiCondensed" panose="020B0502040204020203" pitchFamily="34" charset="0"/>
              </a:rPr>
              <a:t>identyfikator DOI:</a:t>
            </a:r>
          </a:p>
          <a:p>
            <a:r>
              <a:rPr lang="pl-PL" sz="2800" dirty="0">
                <a:latin typeface="Bahnschrift Light SemiCondensed" panose="020B0502040204020203" pitchFamily="34" charset="0"/>
              </a:rPr>
              <a:t>doi.org/10.5281/zenodo.4026204</a:t>
            </a:r>
          </a:p>
        </p:txBody>
      </p:sp>
    </p:spTree>
    <p:extLst>
      <p:ext uri="{BB962C8B-B14F-4D97-AF65-F5344CB8AC3E}">
        <p14:creationId xmlns:p14="http://schemas.microsoft.com/office/powerpoint/2010/main" val="17111952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aksa">
  <a:themeElements>
    <a:clrScheme name="Paralaksa">
      <a:dk1>
        <a:sysClr val="windowText" lastClr="000000"/>
      </a:dk1>
      <a:lt1>
        <a:sysClr val="window" lastClr="FFFFFF"/>
      </a:lt1>
      <a:dk2>
        <a:srgbClr val="212121"/>
      </a:dk2>
      <a:lt2>
        <a:srgbClr val="CDD0D1"/>
      </a:lt2>
      <a:accent1>
        <a:srgbClr val="8BB434"/>
      </a:accent1>
      <a:accent2>
        <a:srgbClr val="33A583"/>
      </a:accent2>
      <a:accent3>
        <a:srgbClr val="3594B4"/>
      </a:accent3>
      <a:accent4>
        <a:srgbClr val="6063B4"/>
      </a:accent4>
      <a:accent5>
        <a:srgbClr val="D35731"/>
      </a:accent5>
      <a:accent6>
        <a:srgbClr val="EBAC4B"/>
      </a:accent6>
      <a:hlink>
        <a:srgbClr val="65AD30"/>
      </a:hlink>
      <a:folHlink>
        <a:srgbClr val="8ED25B"/>
      </a:folHlink>
    </a:clrScheme>
    <a:fontScheme name="Paralaksa">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aksa">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1A9F9826-882C-40B9-8F38-5A3B8CFD196D}"/>
    </a:ext>
  </a:extLst>
</a:theme>
</file>

<file path=docProps/app.xml><?xml version="1.0" encoding="utf-8"?>
<Properties xmlns="http://schemas.openxmlformats.org/officeDocument/2006/extended-properties" xmlns:vt="http://schemas.openxmlformats.org/officeDocument/2006/docPropsVTypes">
  <TotalTime>138</TotalTime>
  <Words>695</Words>
  <Application>Microsoft Office PowerPoint</Application>
  <PresentationFormat>Panoramiczny</PresentationFormat>
  <Paragraphs>76</Paragraphs>
  <Slides>17</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17</vt:i4>
      </vt:variant>
    </vt:vector>
  </HeadingPairs>
  <TitlesOfParts>
    <vt:vector size="22" baseType="lpstr">
      <vt:lpstr>Arial</vt:lpstr>
      <vt:lpstr>Bahnschrift Light SemiCondensed</vt:lpstr>
      <vt:lpstr>Bahnschrift SemiBold</vt:lpstr>
      <vt:lpstr>Corbel</vt:lpstr>
      <vt:lpstr>Paralaksa</vt:lpstr>
      <vt:lpstr>Życie śmiercią przemienione</vt:lpstr>
      <vt:lpstr>Życie – Śmierć – Życie</vt:lpstr>
      <vt:lpstr>Życie - Śmierć</vt:lpstr>
      <vt:lpstr>Transhumanizm - idee</vt:lpstr>
      <vt:lpstr>Idee transhumanizmu</vt:lpstr>
      <vt:lpstr>Idee transhumanizmu</vt:lpstr>
      <vt:lpstr>Chrystus Omegalny  – Nowy Adam</vt:lpstr>
      <vt:lpstr>Chrystus Omegalny  – Nowy Adam</vt:lpstr>
      <vt:lpstr>Chrystus Omegalny  – Nowy Adam</vt:lpstr>
      <vt:lpstr>Chrystus Omegalny  – Nowy Adam</vt:lpstr>
      <vt:lpstr>Konflikt na linii  chrześcijaństwo – transhumanizm</vt:lpstr>
      <vt:lpstr>Chrześcijaństwo  a transhumanizm.  Rozbieżności</vt:lpstr>
      <vt:lpstr>przestrzeń dialogu:  chrześcijańska doskonałość człowieka a dążenia transhumanistyczne</vt:lpstr>
      <vt:lpstr>Przestrzeń dialogu  Chrześcijaństwo  Transhumanizm</vt:lpstr>
      <vt:lpstr>Przestrzeń dialogu  Chrześcijaństwo  Transhumanizm</vt:lpstr>
      <vt:lpstr>Przestrzeń dialogu  Chrześcijaństwo  Transhumanizm</vt:lpstr>
      <vt:lpstr>Dziękuję za uwagę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Życie śmiercią przemienione</dc:title>
  <dc:creator>Paweł S</dc:creator>
  <cp:lastModifiedBy>Paweł S</cp:lastModifiedBy>
  <cp:revision>28</cp:revision>
  <dcterms:created xsi:type="dcterms:W3CDTF">2019-10-19T23:06:14Z</dcterms:created>
  <dcterms:modified xsi:type="dcterms:W3CDTF">2020-09-12T15:04:06Z</dcterms:modified>
</cp:coreProperties>
</file>