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media/image1.png" ContentType="image/png"/>
  <Override PartName="/ppt/media/image2.png" ContentType="image/png"/>
  <Override PartName="/ppt/media/image3.png" ContentType="image/png"/>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Lst>
  <p:sldSz cx="10080625" cy="567055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
        <p:nvSpPr>
          <p:cNvPr id="4" name="PlaceHolder 2"/>
          <p:cNvSpPr>
            <a:spLocks noGrp="1"/>
          </p:cNvSpPr>
          <p:nvPr>
            <p:ph type="subTitle"/>
          </p:nvPr>
        </p:nvSpPr>
        <p:spPr>
          <a:xfrm>
            <a:off x="504000" y="1326600"/>
            <a:ext cx="9072000" cy="328860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
        <p:nvSpPr>
          <p:cNvPr id="6" name="PlaceHolder 2"/>
          <p:cNvSpPr>
            <a:spLocks noGrp="1"/>
          </p:cNvSpPr>
          <p:nvPr>
            <p:ph type="body"/>
          </p:nvPr>
        </p:nvSpPr>
        <p:spPr>
          <a:xfrm>
            <a:off x="504000" y="1326600"/>
            <a:ext cx="9072000" cy="328860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
        <p:nvSpPr>
          <p:cNvPr id="8"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3200" spc="-1" strike="noStrike">
              <a:latin typeface="Arial"/>
            </a:endParaRPr>
          </a:p>
        </p:txBody>
      </p:sp>
      <p:sp>
        <p:nvSpPr>
          <p:cNvPr id="9"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504000" y="226080"/>
            <a:ext cx="9072000" cy="438840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
        <p:nvSpPr>
          <p:cNvPr id="13"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3200" spc="-1" strike="noStrike">
              <a:latin typeface="Arial"/>
            </a:endParaRPr>
          </a:p>
        </p:txBody>
      </p:sp>
      <p:sp>
        <p:nvSpPr>
          <p:cNvPr id="14"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3200" spc="-1" strike="noStrike">
              <a:latin typeface="Arial"/>
            </a:endParaRPr>
          </a:p>
        </p:txBody>
      </p:sp>
      <p:sp>
        <p:nvSpPr>
          <p:cNvPr id="15"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
        <p:nvSpPr>
          <p:cNvPr id="17"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3200" spc="-1" strike="noStrike">
              <a:latin typeface="Arial"/>
            </a:endParaRPr>
          </a:p>
        </p:txBody>
      </p:sp>
      <p:sp>
        <p:nvSpPr>
          <p:cNvPr id="18"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3200" spc="-1" strike="noStrike">
              <a:latin typeface="Arial"/>
            </a:endParaRPr>
          </a:p>
        </p:txBody>
      </p:sp>
      <p:sp>
        <p:nvSpPr>
          <p:cNvPr id="19" name="PlaceHolder 4"/>
          <p:cNvSpPr>
            <a:spLocks noGrp="1"/>
          </p:cNvSpPr>
          <p:nvPr>
            <p:ph type="body"/>
          </p:nvPr>
        </p:nvSpPr>
        <p:spPr>
          <a:xfrm>
            <a:off x="5152680" y="3044520"/>
            <a:ext cx="442692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
        <p:nvSpPr>
          <p:cNvPr id="21"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3200" spc="-1" strike="noStrike">
              <a:latin typeface="Arial"/>
            </a:endParaRPr>
          </a:p>
        </p:txBody>
      </p:sp>
      <p:sp>
        <p:nvSpPr>
          <p:cNvPr id="22"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3200" spc="-1" strike="noStrike">
              <a:latin typeface="Arial"/>
            </a:endParaRPr>
          </a:p>
        </p:txBody>
      </p:sp>
      <p:sp>
        <p:nvSpPr>
          <p:cNvPr id="23" name="PlaceHolder 4"/>
          <p:cNvSpPr>
            <a:spLocks noGrp="1"/>
          </p:cNvSpPr>
          <p:nvPr>
            <p:ph type="body"/>
          </p:nvPr>
        </p:nvSpPr>
        <p:spPr>
          <a:xfrm>
            <a:off x="504000" y="3044520"/>
            <a:ext cx="907200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
        <p:nvSpPr>
          <p:cNvPr id="25" name="PlaceHolder 2"/>
          <p:cNvSpPr>
            <a:spLocks noGrp="1"/>
          </p:cNvSpPr>
          <p:nvPr>
            <p:ph type="body"/>
          </p:nvPr>
        </p:nvSpPr>
        <p:spPr>
          <a:xfrm>
            <a:off x="504000" y="1326600"/>
            <a:ext cx="9072000" cy="1568520"/>
          </a:xfrm>
          <a:prstGeom prst="rect">
            <a:avLst/>
          </a:prstGeom>
        </p:spPr>
        <p:txBody>
          <a:bodyPr lIns="0" rIns="0" tIns="0" bIns="0">
            <a:normAutofit/>
          </a:bodyPr>
          <a:p>
            <a:endParaRPr b="0" lang="en-US" sz="3200" spc="-1" strike="noStrike">
              <a:latin typeface="Arial"/>
            </a:endParaRPr>
          </a:p>
        </p:txBody>
      </p:sp>
      <p:sp>
        <p:nvSpPr>
          <p:cNvPr id="26" name="PlaceHolder 3"/>
          <p:cNvSpPr>
            <a:spLocks noGrp="1"/>
          </p:cNvSpPr>
          <p:nvPr>
            <p:ph type="body"/>
          </p:nvPr>
        </p:nvSpPr>
        <p:spPr>
          <a:xfrm>
            <a:off x="504000" y="3044520"/>
            <a:ext cx="907200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
        <p:nvSpPr>
          <p:cNvPr id="28"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3200" spc="-1" strike="noStrike">
              <a:latin typeface="Arial"/>
            </a:endParaRPr>
          </a:p>
        </p:txBody>
      </p:sp>
      <p:sp>
        <p:nvSpPr>
          <p:cNvPr id="29"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3200" spc="-1" strike="noStrike">
              <a:latin typeface="Arial"/>
            </a:endParaRPr>
          </a:p>
        </p:txBody>
      </p:sp>
      <p:sp>
        <p:nvSpPr>
          <p:cNvPr id="30"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3200" spc="-1" strike="noStrike">
              <a:latin typeface="Arial"/>
            </a:endParaRPr>
          </a:p>
        </p:txBody>
      </p:sp>
      <p:sp>
        <p:nvSpPr>
          <p:cNvPr id="31" name="PlaceHolder 5"/>
          <p:cNvSpPr>
            <a:spLocks noGrp="1"/>
          </p:cNvSpPr>
          <p:nvPr>
            <p:ph type="body"/>
          </p:nvPr>
        </p:nvSpPr>
        <p:spPr>
          <a:xfrm>
            <a:off x="5152680" y="3044520"/>
            <a:ext cx="4426920" cy="156852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504000" y="74160"/>
            <a:ext cx="9072000" cy="1250280"/>
          </a:xfrm>
          <a:prstGeom prst="rect">
            <a:avLst/>
          </a:prstGeom>
        </p:spPr>
        <p:txBody>
          <a:bodyPr lIns="0" rIns="0" tIns="0" bIns="0" anchor="ctr">
            <a:spAutoFit/>
          </a:bodyPr>
          <a:p>
            <a:pPr algn="ctr"/>
            <a:endParaRPr b="0" lang="en-US" sz="4400" spc="-1" strike="noStrike">
              <a:latin typeface="Arial"/>
            </a:endParaRPr>
          </a:p>
        </p:txBody>
      </p:sp>
      <p:sp>
        <p:nvSpPr>
          <p:cNvPr id="33" name="PlaceHolder 2"/>
          <p:cNvSpPr>
            <a:spLocks noGrp="1"/>
          </p:cNvSpPr>
          <p:nvPr>
            <p:ph type="body"/>
          </p:nvPr>
        </p:nvSpPr>
        <p:spPr>
          <a:xfrm>
            <a:off x="504000" y="1326600"/>
            <a:ext cx="2921040" cy="1568520"/>
          </a:xfrm>
          <a:prstGeom prst="rect">
            <a:avLst/>
          </a:prstGeom>
        </p:spPr>
        <p:txBody>
          <a:bodyPr lIns="0" rIns="0" tIns="0" bIns="0">
            <a:normAutofit fontScale="56000"/>
          </a:bodyPr>
          <a:p>
            <a:endParaRPr b="0" lang="en-US" sz="3200" spc="-1" strike="noStrike">
              <a:latin typeface="Arial"/>
            </a:endParaRPr>
          </a:p>
        </p:txBody>
      </p:sp>
      <p:sp>
        <p:nvSpPr>
          <p:cNvPr id="34" name="PlaceHolder 3"/>
          <p:cNvSpPr>
            <a:spLocks noGrp="1"/>
          </p:cNvSpPr>
          <p:nvPr>
            <p:ph type="body"/>
          </p:nvPr>
        </p:nvSpPr>
        <p:spPr>
          <a:xfrm>
            <a:off x="3571560" y="1326600"/>
            <a:ext cx="2921040" cy="1568520"/>
          </a:xfrm>
          <a:prstGeom prst="rect">
            <a:avLst/>
          </a:prstGeom>
        </p:spPr>
        <p:txBody>
          <a:bodyPr lIns="0" rIns="0" tIns="0" bIns="0">
            <a:normAutofit fontScale="56000"/>
          </a:bodyPr>
          <a:p>
            <a:endParaRPr b="0" lang="en-US" sz="3200" spc="-1" strike="noStrike">
              <a:latin typeface="Arial"/>
            </a:endParaRPr>
          </a:p>
        </p:txBody>
      </p:sp>
      <p:sp>
        <p:nvSpPr>
          <p:cNvPr id="35" name="PlaceHolder 4"/>
          <p:cNvSpPr>
            <a:spLocks noGrp="1"/>
          </p:cNvSpPr>
          <p:nvPr>
            <p:ph type="body"/>
          </p:nvPr>
        </p:nvSpPr>
        <p:spPr>
          <a:xfrm>
            <a:off x="6639120" y="1326600"/>
            <a:ext cx="2921040" cy="1568520"/>
          </a:xfrm>
          <a:prstGeom prst="rect">
            <a:avLst/>
          </a:prstGeom>
        </p:spPr>
        <p:txBody>
          <a:bodyPr lIns="0" rIns="0" tIns="0" bIns="0">
            <a:normAutofit fontScale="56000"/>
          </a:bodyPr>
          <a:p>
            <a:endParaRPr b="0" lang="en-US" sz="3200" spc="-1" strike="noStrike">
              <a:latin typeface="Arial"/>
            </a:endParaRPr>
          </a:p>
        </p:txBody>
      </p:sp>
      <p:sp>
        <p:nvSpPr>
          <p:cNvPr id="36" name="PlaceHolder 5"/>
          <p:cNvSpPr>
            <a:spLocks noGrp="1"/>
          </p:cNvSpPr>
          <p:nvPr>
            <p:ph type="body"/>
          </p:nvPr>
        </p:nvSpPr>
        <p:spPr>
          <a:xfrm>
            <a:off x="504000" y="3044520"/>
            <a:ext cx="2921040" cy="1568520"/>
          </a:xfrm>
          <a:prstGeom prst="rect">
            <a:avLst/>
          </a:prstGeom>
        </p:spPr>
        <p:txBody>
          <a:bodyPr lIns="0" rIns="0" tIns="0" bIns="0">
            <a:normAutofit fontScale="56000"/>
          </a:bodyPr>
          <a:p>
            <a:endParaRPr b="0" lang="en-US" sz="3200" spc="-1" strike="noStrike">
              <a:latin typeface="Arial"/>
            </a:endParaRPr>
          </a:p>
        </p:txBody>
      </p:sp>
      <p:sp>
        <p:nvSpPr>
          <p:cNvPr id="37" name="PlaceHolder 6"/>
          <p:cNvSpPr>
            <a:spLocks noGrp="1"/>
          </p:cNvSpPr>
          <p:nvPr>
            <p:ph type="body"/>
          </p:nvPr>
        </p:nvSpPr>
        <p:spPr>
          <a:xfrm>
            <a:off x="3571560" y="3044520"/>
            <a:ext cx="2921040" cy="1568520"/>
          </a:xfrm>
          <a:prstGeom prst="rect">
            <a:avLst/>
          </a:prstGeom>
        </p:spPr>
        <p:txBody>
          <a:bodyPr lIns="0" rIns="0" tIns="0" bIns="0">
            <a:normAutofit fontScale="56000"/>
          </a:bodyPr>
          <a:p>
            <a:endParaRPr b="0" lang="en-US" sz="3200" spc="-1" strike="noStrike">
              <a:latin typeface="Arial"/>
            </a:endParaRPr>
          </a:p>
        </p:txBody>
      </p:sp>
      <p:sp>
        <p:nvSpPr>
          <p:cNvPr id="38" name="PlaceHolder 7"/>
          <p:cNvSpPr>
            <a:spLocks noGrp="1"/>
          </p:cNvSpPr>
          <p:nvPr>
            <p:ph type="body"/>
          </p:nvPr>
        </p:nvSpPr>
        <p:spPr>
          <a:xfrm>
            <a:off x="6639120" y="3044520"/>
            <a:ext cx="2921040" cy="1568520"/>
          </a:xfrm>
          <a:prstGeom prst="rect">
            <a:avLst/>
          </a:prstGeom>
        </p:spPr>
        <p:txBody>
          <a:bodyPr lIns="0" rIns="0" tIns="0" bIns="0">
            <a:normAutofit fontScale="56000"/>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 descr=""/>
          <p:cNvPicPr/>
          <p:nvPr/>
        </p:nvPicPr>
        <p:blipFill>
          <a:blip r:embed="rId2"/>
          <a:stretch/>
        </p:blipFill>
        <p:spPr>
          <a:xfrm>
            <a:off x="360" y="360"/>
            <a:ext cx="10077840" cy="5668920"/>
          </a:xfrm>
          <a:prstGeom prst="rect">
            <a:avLst/>
          </a:prstGeom>
          <a:ln>
            <a:noFill/>
          </a:ln>
        </p:spPr>
      </p:pic>
      <p:sp>
        <p:nvSpPr>
          <p:cNvPr id="1" name="PlaceHolder 1"/>
          <p:cNvSpPr>
            <a:spLocks noGrp="1"/>
          </p:cNvSpPr>
          <p:nvPr>
            <p:ph type="title"/>
          </p:nvPr>
        </p:nvSpPr>
        <p:spPr>
          <a:xfrm>
            <a:off x="504000" y="226080"/>
            <a:ext cx="9072000" cy="946440"/>
          </a:xfrm>
          <a:prstGeom prst="rect">
            <a:avLst/>
          </a:prstGeom>
        </p:spPr>
        <p:txBody>
          <a:bodyPr lIns="0" rIns="0" tIns="0" bIns="0" anchor="ctr">
            <a:noAutofit/>
          </a:bodyPr>
          <a:p>
            <a:pPr algn="ctr"/>
            <a:r>
              <a:rPr b="0" lang="en-US" sz="4400" spc="-1" strike="noStrike">
                <a:latin typeface="Arial"/>
              </a:rPr>
              <a:t>Для правки текста заглавия щёлкните мышью</a:t>
            </a:r>
            <a:endParaRPr b="0" lang="en-US" sz="4400" spc="-1" strike="noStrike">
              <a:latin typeface="Arial"/>
            </a:endParaRPr>
          </a:p>
        </p:txBody>
      </p:sp>
      <p:sp>
        <p:nvSpPr>
          <p:cNvPr id="2" name="PlaceHolder 2"/>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Для правки структуры щёлкните мышью</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Второй уровень структуры</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Третий уровень структуры</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Четвёртый уровень структуры</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Пятый уровень структуры</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Шестой уровень структуры</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Седьмой уровень структуры</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hyperlink" Target="https://ussitedir.com/" TargetMode="External"/><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hyperlink" Target="https://www.ussitedir.com/" TargetMode="External"/><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hyperlink" Target="https://ussitedir.com/add-url" TargetMode="External"/><Relationship Id="rId2" Type="http://schemas.openxmlformats.org/officeDocument/2006/relationships/image" Target="../media/image3.png"/><Relationship Id="rId3"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CustomShape 1"/>
          <p:cNvSpPr/>
          <p:nvPr/>
        </p:nvSpPr>
        <p:spPr>
          <a:xfrm>
            <a:off x="503640" y="504360"/>
            <a:ext cx="7198560" cy="395280"/>
          </a:xfrm>
          <a:prstGeom prst="rect">
            <a:avLst/>
          </a:prstGeom>
          <a:noFill/>
          <a:ln>
            <a:noFill/>
          </a:ln>
        </p:spPr>
        <p:style>
          <a:lnRef idx="0"/>
          <a:fillRef idx="0"/>
          <a:effectRef idx="0"/>
          <a:fontRef idx="minor"/>
        </p:style>
        <p:txBody>
          <a:bodyPr lIns="0" rIns="0" tIns="0" bIns="0" anchor="ctr">
            <a:spAutoFit/>
          </a:bodyPr>
          <a:p>
            <a:pPr>
              <a:lnSpc>
                <a:spcPct val="100000"/>
              </a:lnSpc>
            </a:pPr>
            <a:r>
              <a:rPr b="0" lang="en-US" sz="2600" spc="-1" strike="noStrike">
                <a:solidFill>
                  <a:srgbClr val="000000"/>
                </a:solidFill>
                <a:latin typeface="Arial"/>
                <a:ea typeface="DejaVu Sans"/>
              </a:rPr>
              <a:t>What Is Web Directory And What Is It For</a:t>
            </a:r>
            <a:endParaRPr b="0" lang="en-US" sz="2600" spc="-1" strike="noStrike">
              <a:latin typeface="Arial"/>
            </a:endParaRPr>
          </a:p>
        </p:txBody>
      </p:sp>
      <p:sp>
        <p:nvSpPr>
          <p:cNvPr id="40" name="CustomShape 2"/>
          <p:cNvSpPr/>
          <p:nvPr/>
        </p:nvSpPr>
        <p:spPr>
          <a:xfrm>
            <a:off x="503640" y="2507040"/>
            <a:ext cx="9070200" cy="974520"/>
          </a:xfrm>
          <a:prstGeom prst="rect">
            <a:avLst/>
          </a:prstGeom>
          <a:noFill/>
          <a:ln>
            <a:noFill/>
          </a:ln>
        </p:spPr>
        <p:style>
          <a:lnRef idx="0"/>
          <a:fillRef idx="0"/>
          <a:effectRef idx="0"/>
          <a:fontRef idx="minor"/>
        </p:style>
        <p:txBody>
          <a:bodyPr lIns="0" rIns="0" tIns="0" bIns="0" anchor="ctr">
            <a:spAutoFit/>
          </a:bodyPr>
          <a:p>
            <a:pPr marL="216000" indent="-215640" algn="ctr">
              <a:lnSpc>
                <a:spcPct val="100000"/>
              </a:lnSpc>
              <a:buClr>
                <a:srgbClr val="000000"/>
              </a:buClr>
              <a:buSzPct val="45000"/>
              <a:buFont typeface="Symbol"/>
              <a:buChar char=""/>
            </a:pPr>
            <a:r>
              <a:rPr b="0" lang="en-US" sz="3200" spc="-1" strike="noStrike">
                <a:solidFill>
                  <a:srgbClr val="000000"/>
                </a:solidFill>
                <a:latin typeface="Arial"/>
                <a:ea typeface="DejaVu Sans"/>
              </a:rPr>
              <a:t>The presentation was created by the web directory </a:t>
            </a:r>
            <a:r>
              <a:rPr b="0" lang="en-US" sz="3200" spc="-1" strike="noStrike" u="sng">
                <a:solidFill>
                  <a:srgbClr val="0000ff"/>
                </a:solidFill>
                <a:uFillTx/>
                <a:latin typeface="Arial"/>
                <a:ea typeface="DejaVu Sans"/>
                <a:hlinkClick r:id="rId1"/>
              </a:rPr>
              <a:t>USsiteDir.com</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CustomShape 1"/>
          <p:cNvSpPr/>
          <p:nvPr/>
        </p:nvSpPr>
        <p:spPr>
          <a:xfrm>
            <a:off x="503640" y="503280"/>
            <a:ext cx="7198560" cy="396360"/>
          </a:xfrm>
          <a:prstGeom prst="rect">
            <a:avLst/>
          </a:prstGeom>
          <a:noFill/>
          <a:ln>
            <a:noFill/>
          </a:ln>
        </p:spPr>
        <p:style>
          <a:lnRef idx="0"/>
          <a:fillRef idx="0"/>
          <a:effectRef idx="0"/>
          <a:fontRef idx="minor"/>
        </p:style>
        <p:txBody>
          <a:bodyPr lIns="0" rIns="0" tIns="0" bIns="0" anchor="ctr">
            <a:spAutoFit/>
          </a:bodyPr>
          <a:p>
            <a:pPr algn="ctr">
              <a:lnSpc>
                <a:spcPct val="100000"/>
              </a:lnSpc>
            </a:pPr>
            <a:r>
              <a:rPr b="0" lang="en-US" sz="2600" spc="-1" strike="noStrike">
                <a:solidFill>
                  <a:srgbClr val="000000"/>
                </a:solidFill>
                <a:latin typeface="Arial"/>
                <a:ea typeface="DejaVu Sans"/>
              </a:rPr>
              <a:t>What Is a Web Directory</a:t>
            </a:r>
            <a:endParaRPr b="0" lang="en-US" sz="2600" spc="-1" strike="noStrike">
              <a:latin typeface="Arial"/>
            </a:endParaRPr>
          </a:p>
        </p:txBody>
      </p:sp>
      <p:sp>
        <p:nvSpPr>
          <p:cNvPr id="42" name="CustomShape 2"/>
          <p:cNvSpPr/>
          <p:nvPr/>
        </p:nvSpPr>
        <p:spPr>
          <a:xfrm>
            <a:off x="503640" y="1326240"/>
            <a:ext cx="9070560" cy="3287520"/>
          </a:xfrm>
          <a:prstGeom prst="rect">
            <a:avLst/>
          </a:prstGeom>
          <a:noFill/>
          <a:ln>
            <a:noFill/>
          </a:ln>
        </p:spPr>
        <p:style>
          <a:lnRef idx="0"/>
          <a:fillRef idx="0"/>
          <a:effectRef idx="0"/>
          <a:fontRef idx="minor"/>
        </p:style>
        <p:txBody>
          <a:bodyPr lIns="0" rIns="0" tIns="0" bIns="0">
            <a:normAutofit fontScale="94000"/>
          </a:bodyPr>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A </a:t>
            </a:r>
            <a:r>
              <a:rPr b="1" lang="en-US" sz="2400" spc="-1" strike="noStrike">
                <a:solidFill>
                  <a:srgbClr val="000000"/>
                </a:solidFill>
                <a:latin typeface="Arial"/>
                <a:ea typeface="DejaVu Sans"/>
              </a:rPr>
              <a:t>web directory</a:t>
            </a:r>
            <a:r>
              <a:rPr b="0" lang="en-US" sz="2400" spc="-1" strike="noStrike">
                <a:solidFill>
                  <a:srgbClr val="000000"/>
                </a:solidFill>
                <a:latin typeface="Arial"/>
                <a:ea typeface="DejaVu Sans"/>
              </a:rPr>
              <a:t> is a website or page that contains links to other sites that are categorized. There were no search engines at the beginning of the formation of the Internet and directories were the only source where you could find sites on the topic you need. There are examples when the directory turned into a search engine over time. For example, the former Yahoo search engine  was originally a web directory as well as the russian search engine Yandex. As a rule, sites are added to web directories by the owners of these sites; the directories do not scan the Internet.</a:t>
            </a:r>
            <a:endParaRPr b="0" lang="en-US" sz="2400" spc="-1" strike="noStrike">
              <a:latin typeface="Arial"/>
            </a:endParaRPr>
          </a:p>
          <a:p>
            <a:pPr>
              <a:lnSpc>
                <a:spcPct val="100000"/>
              </a:lnSpc>
              <a:spcBef>
                <a:spcPts val="1063"/>
              </a:spcBef>
            </a:pP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 name="CustomShape 1"/>
          <p:cNvSpPr/>
          <p:nvPr/>
        </p:nvSpPr>
        <p:spPr>
          <a:xfrm>
            <a:off x="503640" y="503280"/>
            <a:ext cx="7198560" cy="396360"/>
          </a:xfrm>
          <a:prstGeom prst="rect">
            <a:avLst/>
          </a:prstGeom>
          <a:noFill/>
          <a:ln>
            <a:noFill/>
          </a:ln>
        </p:spPr>
        <p:style>
          <a:lnRef idx="0"/>
          <a:fillRef idx="0"/>
          <a:effectRef idx="0"/>
          <a:fontRef idx="minor"/>
        </p:style>
        <p:txBody>
          <a:bodyPr lIns="0" rIns="0" tIns="0" bIns="0" anchor="ctr">
            <a:spAutoFit/>
          </a:bodyPr>
          <a:p>
            <a:pPr algn="ctr">
              <a:lnSpc>
                <a:spcPct val="100000"/>
              </a:lnSpc>
            </a:pPr>
            <a:r>
              <a:rPr b="0" lang="en-US" sz="2600" spc="-1" strike="noStrike">
                <a:solidFill>
                  <a:srgbClr val="000000"/>
                </a:solidFill>
                <a:latin typeface="Arial"/>
                <a:ea typeface="DejaVu Sans"/>
              </a:rPr>
              <a:t>What Types Of Web Directories Are There</a:t>
            </a:r>
            <a:endParaRPr b="0" lang="en-US" sz="2600" spc="-1" strike="noStrike">
              <a:latin typeface="Arial"/>
            </a:endParaRPr>
          </a:p>
        </p:txBody>
      </p:sp>
      <p:sp>
        <p:nvSpPr>
          <p:cNvPr id="44" name="CustomShape 2"/>
          <p:cNvSpPr/>
          <p:nvPr/>
        </p:nvSpPr>
        <p:spPr>
          <a:xfrm>
            <a:off x="503640" y="1326240"/>
            <a:ext cx="9070560" cy="3287520"/>
          </a:xfrm>
          <a:prstGeom prst="rect">
            <a:avLst/>
          </a:prstGeom>
          <a:noFill/>
          <a:ln>
            <a:noFill/>
          </a:ln>
        </p:spPr>
        <p:style>
          <a:lnRef idx="0"/>
          <a:fillRef idx="0"/>
          <a:effectRef idx="0"/>
          <a:fontRef idx="minor"/>
        </p:style>
        <p:txBody>
          <a:bodyPr lIns="0" rIns="0" tIns="0" bIns="0">
            <a:normAutofit fontScale="88000"/>
          </a:bodyPr>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1. There are different types of directories: </a:t>
            </a:r>
            <a:r>
              <a:rPr b="1" lang="en-US" sz="2400" spc="-1" strike="noStrike">
                <a:solidFill>
                  <a:srgbClr val="000000"/>
                </a:solidFill>
                <a:latin typeface="Arial"/>
                <a:ea typeface="DejaVu Sans"/>
              </a:rPr>
              <a:t>general</a:t>
            </a:r>
            <a:r>
              <a:rPr b="0" lang="en-US" sz="2400" spc="-1" strike="noStrike">
                <a:solidFill>
                  <a:srgbClr val="000000"/>
                </a:solidFill>
                <a:latin typeface="Arial"/>
                <a:ea typeface="DejaVu Sans"/>
              </a:rPr>
              <a:t> and </a:t>
            </a:r>
            <a:r>
              <a:rPr b="1" lang="en-US" sz="2400" spc="-1" strike="noStrike">
                <a:solidFill>
                  <a:srgbClr val="000000"/>
                </a:solidFill>
                <a:latin typeface="Arial"/>
                <a:ea typeface="DejaVu Sans"/>
              </a:rPr>
              <a:t>specialized</a:t>
            </a:r>
            <a:r>
              <a:rPr b="0" lang="en-US" sz="2400" spc="-1" strike="noStrike">
                <a:solidFill>
                  <a:srgbClr val="000000"/>
                </a:solidFill>
                <a:latin typeface="Arial"/>
                <a:ea typeface="DejaVu Sans"/>
              </a:rPr>
              <a:t>. In general directories, you can place and find a site of any subject, and in specialized directories, you can place and find sites of limited subject matter (for example, it can be medical sites, auto sites, etc.). </a:t>
            </a:r>
            <a:endParaRPr b="0" lang="en-US" sz="2400" spc="-1" strike="noStrike">
              <a:latin typeface="Arial"/>
            </a:endParaRPr>
          </a:p>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2. Also, both types of directories can be </a:t>
            </a:r>
            <a:r>
              <a:rPr b="1" lang="en-US" sz="2400" spc="-1" strike="noStrike">
                <a:solidFill>
                  <a:srgbClr val="000000"/>
                </a:solidFill>
                <a:latin typeface="Arial"/>
                <a:ea typeface="DejaVu Sans"/>
              </a:rPr>
              <a:t>world-wide</a:t>
            </a:r>
            <a:r>
              <a:rPr b="0" lang="en-US" sz="2400" spc="-1" strike="noStrike">
                <a:solidFill>
                  <a:srgbClr val="000000"/>
                </a:solidFill>
                <a:latin typeface="Arial"/>
                <a:ea typeface="DejaVu Sans"/>
              </a:rPr>
              <a:t> or </a:t>
            </a:r>
            <a:r>
              <a:rPr b="1" lang="en-US" sz="2400" spc="-1" strike="noStrike">
                <a:solidFill>
                  <a:srgbClr val="000000"/>
                </a:solidFill>
                <a:latin typeface="Arial"/>
                <a:ea typeface="DejaVu Sans"/>
              </a:rPr>
              <a:t>local</a:t>
            </a:r>
            <a:r>
              <a:rPr b="0" lang="en-US" sz="2400" spc="-1" strike="noStrike">
                <a:solidFill>
                  <a:srgbClr val="000000"/>
                </a:solidFill>
                <a:latin typeface="Arial"/>
                <a:ea typeface="DejaVu Sans"/>
              </a:rPr>
              <a:t>. This means that in the global directory you can place and find sites from all over the world, while in the local directory you can place and find only sites from a specific region, country, state or city.</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CustomShape 1"/>
          <p:cNvSpPr/>
          <p:nvPr/>
        </p:nvSpPr>
        <p:spPr>
          <a:xfrm>
            <a:off x="503640" y="503280"/>
            <a:ext cx="7198560" cy="396360"/>
          </a:xfrm>
          <a:prstGeom prst="rect">
            <a:avLst/>
          </a:prstGeom>
          <a:noFill/>
          <a:ln>
            <a:noFill/>
          </a:ln>
        </p:spPr>
        <p:style>
          <a:lnRef idx="0"/>
          <a:fillRef idx="0"/>
          <a:effectRef idx="0"/>
          <a:fontRef idx="minor"/>
        </p:style>
        <p:txBody>
          <a:bodyPr lIns="0" rIns="0" tIns="0" bIns="0" anchor="ctr">
            <a:spAutoFit/>
          </a:bodyPr>
          <a:p>
            <a:pPr algn="ctr">
              <a:lnSpc>
                <a:spcPct val="100000"/>
              </a:lnSpc>
            </a:pPr>
            <a:r>
              <a:rPr b="0" lang="en-US" sz="2600" spc="-1" strike="noStrike">
                <a:solidFill>
                  <a:srgbClr val="000000"/>
                </a:solidFill>
                <a:latin typeface="Arial"/>
                <a:ea typeface="DejaVu Sans"/>
              </a:rPr>
              <a:t>What Types Of Web Directories Are There</a:t>
            </a:r>
            <a:endParaRPr b="0" lang="en-US" sz="2600" spc="-1" strike="noStrike">
              <a:latin typeface="Arial"/>
            </a:endParaRPr>
          </a:p>
        </p:txBody>
      </p:sp>
      <p:sp>
        <p:nvSpPr>
          <p:cNvPr id="46" name="CustomShape 2"/>
          <p:cNvSpPr/>
          <p:nvPr/>
        </p:nvSpPr>
        <p:spPr>
          <a:xfrm>
            <a:off x="503640" y="1326240"/>
            <a:ext cx="9070560" cy="3287520"/>
          </a:xfrm>
          <a:prstGeom prst="rect">
            <a:avLst/>
          </a:prstGeom>
          <a:noFill/>
          <a:ln>
            <a:noFill/>
          </a:ln>
        </p:spPr>
        <p:style>
          <a:lnRef idx="0"/>
          <a:fillRef idx="0"/>
          <a:effectRef idx="0"/>
          <a:fontRef idx="minor"/>
        </p:style>
        <p:txBody>
          <a:bodyPr lIns="0" rIns="0" tIns="0" bIns="0">
            <a:normAutofit fontScale="77000"/>
          </a:bodyPr>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3. There is also a division into </a:t>
            </a:r>
            <a:r>
              <a:rPr b="1" lang="en-US" sz="2400" spc="-1" strike="noStrike">
                <a:solidFill>
                  <a:srgbClr val="000000"/>
                </a:solidFill>
                <a:latin typeface="Arial"/>
                <a:ea typeface="DejaVu Sans"/>
              </a:rPr>
              <a:t>manually moderated directories</a:t>
            </a:r>
            <a:r>
              <a:rPr b="0" lang="en-US" sz="2400" spc="-1" strike="noStrike">
                <a:solidFill>
                  <a:srgbClr val="000000"/>
                </a:solidFill>
                <a:latin typeface="Arial"/>
                <a:ea typeface="DejaVu Sans"/>
              </a:rPr>
              <a:t> and </a:t>
            </a:r>
            <a:r>
              <a:rPr b="1" lang="en-US" sz="2400" spc="-1" strike="noStrike">
                <a:solidFill>
                  <a:srgbClr val="000000"/>
                </a:solidFill>
                <a:latin typeface="Arial"/>
                <a:ea typeface="DejaVu Sans"/>
              </a:rPr>
              <a:t>directories with automatic addition</a:t>
            </a:r>
            <a:r>
              <a:rPr b="0" lang="en-US" sz="2400" spc="-1" strike="noStrike">
                <a:solidFill>
                  <a:srgbClr val="000000"/>
                </a:solidFill>
                <a:latin typeface="Arial"/>
                <a:ea typeface="DejaVu Sans"/>
              </a:rPr>
              <a:t>. In the first case, after adding a site to the catalog, it is viewed by the moderator, and only after that it gets into this directory (if it complies with the directory rules). In the other case, there is no moderator or algorithm that checks the quality of the site and it gets into the directory immediately. </a:t>
            </a:r>
            <a:endParaRPr b="0" lang="en-US" sz="2400" spc="-1" strike="noStrike">
              <a:latin typeface="Arial"/>
            </a:endParaRPr>
          </a:p>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4. There are also </a:t>
            </a:r>
            <a:r>
              <a:rPr b="1" lang="en-US" sz="2400" spc="-1" strike="noStrike">
                <a:solidFill>
                  <a:srgbClr val="000000"/>
                </a:solidFill>
                <a:latin typeface="Arial"/>
                <a:ea typeface="DejaVu Sans"/>
              </a:rPr>
              <a:t>free</a:t>
            </a:r>
            <a:r>
              <a:rPr b="0" lang="en-US" sz="2400" spc="-1" strike="noStrike">
                <a:solidFill>
                  <a:srgbClr val="000000"/>
                </a:solidFill>
                <a:latin typeface="Arial"/>
                <a:ea typeface="DejaVu Sans"/>
              </a:rPr>
              <a:t> and </a:t>
            </a:r>
            <a:r>
              <a:rPr b="1" lang="en-US" sz="2400" spc="-1" strike="noStrike">
                <a:solidFill>
                  <a:srgbClr val="000000"/>
                </a:solidFill>
                <a:latin typeface="Arial"/>
                <a:ea typeface="DejaVu Sans"/>
              </a:rPr>
              <a:t>paid directories</a:t>
            </a:r>
            <a:r>
              <a:rPr b="0" lang="en-US" sz="2400" spc="-1" strike="noStrike">
                <a:solidFill>
                  <a:srgbClr val="000000"/>
                </a:solidFill>
                <a:latin typeface="Arial"/>
                <a:ea typeface="DejaVu Sans"/>
              </a:rPr>
              <a:t>, or with a </a:t>
            </a:r>
            <a:r>
              <a:rPr b="1" lang="en-US" sz="2400" spc="-1" strike="noStrike">
                <a:solidFill>
                  <a:srgbClr val="000000"/>
                </a:solidFill>
                <a:latin typeface="Arial"/>
                <a:ea typeface="DejaVu Sans"/>
              </a:rPr>
              <a:t>mixed form of adding</a:t>
            </a:r>
            <a:r>
              <a:rPr b="0" lang="en-US" sz="2400" spc="-1" strike="noStrike">
                <a:solidFill>
                  <a:srgbClr val="000000"/>
                </a:solidFill>
                <a:latin typeface="Arial"/>
                <a:ea typeface="DejaVu Sans"/>
              </a:rPr>
              <a:t> (when the site can be added for free, but you need to wait from 2 weeks to 6 months, and for money it will be added within 1-2 days) </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CustomShape 1"/>
          <p:cNvSpPr/>
          <p:nvPr/>
        </p:nvSpPr>
        <p:spPr>
          <a:xfrm>
            <a:off x="503640" y="503280"/>
            <a:ext cx="7198560" cy="396360"/>
          </a:xfrm>
          <a:prstGeom prst="rect">
            <a:avLst/>
          </a:prstGeom>
          <a:noFill/>
          <a:ln>
            <a:noFill/>
          </a:ln>
        </p:spPr>
        <p:style>
          <a:lnRef idx="0"/>
          <a:fillRef idx="0"/>
          <a:effectRef idx="0"/>
          <a:fontRef idx="minor"/>
        </p:style>
        <p:txBody>
          <a:bodyPr lIns="0" rIns="0" tIns="0" bIns="0" anchor="ctr">
            <a:spAutoFit/>
          </a:bodyPr>
          <a:p>
            <a:pPr algn="ctr">
              <a:lnSpc>
                <a:spcPct val="100000"/>
              </a:lnSpc>
            </a:pPr>
            <a:r>
              <a:rPr b="0" lang="en-US" sz="2600" spc="-1" strike="noStrike">
                <a:solidFill>
                  <a:srgbClr val="000000"/>
                </a:solidFill>
                <a:latin typeface="Arial"/>
                <a:ea typeface="DejaVu Sans"/>
              </a:rPr>
              <a:t>Example Of Web Category</a:t>
            </a:r>
            <a:endParaRPr b="0" lang="en-US" sz="2600" spc="-1" strike="noStrike">
              <a:latin typeface="Arial"/>
            </a:endParaRPr>
          </a:p>
        </p:txBody>
      </p:sp>
      <p:sp>
        <p:nvSpPr>
          <p:cNvPr id="48" name="CustomShape 2"/>
          <p:cNvSpPr/>
          <p:nvPr/>
        </p:nvSpPr>
        <p:spPr>
          <a:xfrm>
            <a:off x="503640" y="1326240"/>
            <a:ext cx="9070560" cy="3287520"/>
          </a:xfrm>
          <a:prstGeom prst="rect">
            <a:avLst/>
          </a:prstGeom>
          <a:noFill/>
          <a:ln>
            <a:noFill/>
          </a:ln>
        </p:spPr>
        <p:style>
          <a:lnRef idx="0"/>
          <a:fillRef idx="0"/>
          <a:effectRef idx="0"/>
          <a:fontRef idx="minor"/>
        </p:style>
        <p:txBody>
          <a:bodyPr lIns="0" rIns="0" tIns="0" bIns="0">
            <a:normAutofit/>
          </a:bodyPr>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marL="432000" indent="-323280" algn="ctr">
              <a:lnSpc>
                <a:spcPct val="100000"/>
              </a:lnSpc>
              <a:spcBef>
                <a:spcPts val="1063"/>
              </a:spcBef>
              <a:buClr>
                <a:srgbClr val="000000"/>
              </a:buClr>
              <a:buSzPct val="45000"/>
              <a:buFont typeface="Wingdings" charset="2"/>
              <a:buChar char=""/>
            </a:pPr>
            <a:r>
              <a:rPr b="0" lang="en-US" sz="1600" spc="-1" strike="noStrike">
                <a:solidFill>
                  <a:srgbClr val="000000"/>
                </a:solidFill>
                <a:latin typeface="Arial"/>
                <a:ea typeface="DejaVu Sans"/>
              </a:rPr>
              <a:t>This is how a typical web directory looks like. The image shows the main page of the </a:t>
            </a:r>
            <a:r>
              <a:rPr b="0" lang="en-US" sz="1600" spc="-1" strike="noStrike" u="sng">
                <a:solidFill>
                  <a:srgbClr val="0000ff"/>
                </a:solidFill>
                <a:uFillTx/>
                <a:latin typeface="Arial"/>
                <a:ea typeface="DejaVu Sans"/>
                <a:hlinkClick r:id="rId1"/>
              </a:rPr>
              <a:t>USsiteDir.com directory</a:t>
            </a:r>
            <a:endParaRPr b="0" lang="en-US" sz="1600" spc="-1" strike="noStrike">
              <a:latin typeface="Arial"/>
            </a:endParaRPr>
          </a:p>
        </p:txBody>
      </p:sp>
      <p:pic>
        <p:nvPicPr>
          <p:cNvPr id="49" name="" descr=""/>
          <p:cNvPicPr/>
          <p:nvPr/>
        </p:nvPicPr>
        <p:blipFill>
          <a:blip r:embed="rId2"/>
          <a:stretch/>
        </p:blipFill>
        <p:spPr>
          <a:xfrm>
            <a:off x="2560320" y="1421640"/>
            <a:ext cx="4845960" cy="2390400"/>
          </a:xfrm>
          <a:prstGeom prst="rect">
            <a:avLst/>
          </a:prstGeom>
          <a:ln>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CustomShape 1"/>
          <p:cNvSpPr/>
          <p:nvPr/>
        </p:nvSpPr>
        <p:spPr>
          <a:xfrm>
            <a:off x="503640" y="503280"/>
            <a:ext cx="7198560" cy="396360"/>
          </a:xfrm>
          <a:prstGeom prst="rect">
            <a:avLst/>
          </a:prstGeom>
          <a:noFill/>
          <a:ln>
            <a:noFill/>
          </a:ln>
        </p:spPr>
        <p:style>
          <a:lnRef idx="0"/>
          <a:fillRef idx="0"/>
          <a:effectRef idx="0"/>
          <a:fontRef idx="minor"/>
        </p:style>
        <p:txBody>
          <a:bodyPr lIns="0" rIns="0" tIns="0" bIns="0" anchor="ctr">
            <a:spAutoFit/>
          </a:bodyPr>
          <a:p>
            <a:pPr algn="ctr">
              <a:lnSpc>
                <a:spcPct val="100000"/>
              </a:lnSpc>
            </a:pPr>
            <a:r>
              <a:rPr b="0" lang="en-US" sz="2600" spc="-1" strike="noStrike">
                <a:solidFill>
                  <a:srgbClr val="000000"/>
                </a:solidFill>
                <a:latin typeface="Arial"/>
                <a:ea typeface="DejaVu Sans"/>
              </a:rPr>
              <a:t>Web Directory vs Search Engine</a:t>
            </a:r>
            <a:endParaRPr b="0" lang="en-US" sz="2600" spc="-1" strike="noStrike">
              <a:latin typeface="Arial"/>
            </a:endParaRPr>
          </a:p>
        </p:txBody>
      </p:sp>
      <p:sp>
        <p:nvSpPr>
          <p:cNvPr id="51" name="CustomShape 2"/>
          <p:cNvSpPr/>
          <p:nvPr/>
        </p:nvSpPr>
        <p:spPr>
          <a:xfrm>
            <a:off x="503640" y="1326240"/>
            <a:ext cx="9070560" cy="3287520"/>
          </a:xfrm>
          <a:prstGeom prst="rect">
            <a:avLst/>
          </a:prstGeom>
          <a:noFill/>
          <a:ln>
            <a:noFill/>
          </a:ln>
        </p:spPr>
        <p:style>
          <a:lnRef idx="0"/>
          <a:fillRef idx="0"/>
          <a:effectRef idx="0"/>
          <a:fontRef idx="minor"/>
        </p:style>
        <p:txBody>
          <a:bodyPr lIns="0" rIns="0" tIns="0" bIns="0">
            <a:normAutofit fontScale="48000"/>
          </a:bodyPr>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The main difference between web directories and search engines is that search engines have special bots (crawlers) that automatically add sites to the search engine base. In web categories, all sites are added by users (most often the owners of these sites, or the people who were hired for this). There are no algorithms in directories that allow to scan sites.</a:t>
            </a:r>
            <a:endParaRPr b="0" lang="en-US" sz="2400" spc="-1" strike="noStrike">
              <a:latin typeface="Arial"/>
            </a:endParaRPr>
          </a:p>
          <a:p>
            <a:pPr>
              <a:lnSpc>
                <a:spcPct val="100000"/>
              </a:lnSpc>
              <a:spcBef>
                <a:spcPts val="1063"/>
              </a:spcBef>
            </a:pPr>
            <a:endParaRPr b="0" lang="en-US" sz="2400" spc="-1" strike="noStrike">
              <a:latin typeface="Arial"/>
            </a:endParaRPr>
          </a:p>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The convenience of web categories is that you can search the sites you want by categories sorted by people, not algorithms.</a:t>
            </a:r>
            <a:endParaRPr b="0" lang="en-US" sz="2400" spc="-1" strike="noStrike">
              <a:latin typeface="Arial"/>
            </a:endParaRPr>
          </a:p>
          <a:p>
            <a:pPr>
              <a:lnSpc>
                <a:spcPct val="100000"/>
              </a:lnSpc>
              <a:spcBef>
                <a:spcPts val="1063"/>
              </a:spcBef>
            </a:pPr>
            <a:endParaRPr b="0" lang="en-US" sz="2400" spc="-1" strike="noStrike">
              <a:latin typeface="Arial"/>
            </a:endParaRPr>
          </a:p>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The convenience of search engines is that you can find sites faster just by entering key phrases, but all these results are formed by algorithms and AI, which may not give a very relevant result.</a:t>
            </a:r>
            <a:endParaRPr b="0" lang="en-US" sz="2400" spc="-1" strike="noStrike">
              <a:latin typeface="Arial"/>
            </a:endParaRPr>
          </a:p>
          <a:p>
            <a:pPr>
              <a:lnSpc>
                <a:spcPct val="100000"/>
              </a:lnSpc>
              <a:spcBef>
                <a:spcPts val="1063"/>
              </a:spcBef>
            </a:pP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CustomShape 1"/>
          <p:cNvSpPr/>
          <p:nvPr/>
        </p:nvSpPr>
        <p:spPr>
          <a:xfrm>
            <a:off x="503640" y="503280"/>
            <a:ext cx="7198560" cy="396360"/>
          </a:xfrm>
          <a:prstGeom prst="rect">
            <a:avLst/>
          </a:prstGeom>
          <a:noFill/>
          <a:ln>
            <a:noFill/>
          </a:ln>
        </p:spPr>
        <p:style>
          <a:lnRef idx="0"/>
          <a:fillRef idx="0"/>
          <a:effectRef idx="0"/>
          <a:fontRef idx="minor"/>
        </p:style>
        <p:txBody>
          <a:bodyPr lIns="0" rIns="0" tIns="0" bIns="0" anchor="ctr">
            <a:spAutoFit/>
          </a:bodyPr>
          <a:p>
            <a:pPr algn="ctr">
              <a:lnSpc>
                <a:spcPct val="100000"/>
              </a:lnSpc>
            </a:pPr>
            <a:r>
              <a:rPr b="0" lang="en-US" sz="2600" spc="-1" strike="noStrike">
                <a:solidFill>
                  <a:srgbClr val="000000"/>
                </a:solidFill>
                <a:latin typeface="Arial"/>
                <a:ea typeface="DejaVu Sans"/>
              </a:rPr>
              <a:t>Why Do Site Owners Need Web Directories</a:t>
            </a:r>
            <a:endParaRPr b="0" lang="en-US" sz="2600" spc="-1" strike="noStrike">
              <a:latin typeface="Arial"/>
            </a:endParaRPr>
          </a:p>
        </p:txBody>
      </p:sp>
      <p:sp>
        <p:nvSpPr>
          <p:cNvPr id="53" name="CustomShape 2"/>
          <p:cNvSpPr/>
          <p:nvPr/>
        </p:nvSpPr>
        <p:spPr>
          <a:xfrm>
            <a:off x="503640" y="1326240"/>
            <a:ext cx="9070560" cy="3287520"/>
          </a:xfrm>
          <a:prstGeom prst="rect">
            <a:avLst/>
          </a:prstGeom>
          <a:noFill/>
          <a:ln>
            <a:noFill/>
          </a:ln>
        </p:spPr>
        <p:style>
          <a:lnRef idx="0"/>
          <a:fillRef idx="0"/>
          <a:effectRef idx="0"/>
          <a:fontRef idx="minor"/>
        </p:style>
        <p:txBody>
          <a:bodyPr lIns="0" rIns="0" tIns="0" bIns="0">
            <a:normAutofit/>
          </a:bodyPr>
          <a:p>
            <a:pPr marL="432000" indent="-323280">
              <a:lnSpc>
                <a:spcPct val="100000"/>
              </a:lnSpc>
              <a:spcBef>
                <a:spcPts val="1063"/>
              </a:spcBef>
              <a:buClr>
                <a:srgbClr val="000000"/>
              </a:buClr>
              <a:buSzPct val="45000"/>
              <a:buFont typeface="Wingdings" charset="2"/>
              <a:buChar char=""/>
            </a:pPr>
            <a:r>
              <a:rPr b="0" lang="en-US" sz="3600" spc="-1" strike="noStrike">
                <a:solidFill>
                  <a:srgbClr val="000000"/>
                </a:solidFill>
                <a:latin typeface="Arial"/>
                <a:ea typeface="DejaVu Sans"/>
              </a:rPr>
              <a:t>1. To attract new users to the site</a:t>
            </a:r>
            <a:endParaRPr b="0" lang="en-US" sz="3600" spc="-1" strike="noStrike">
              <a:latin typeface="Arial"/>
            </a:endParaRPr>
          </a:p>
          <a:p>
            <a:pPr marL="432000" indent="-323280">
              <a:lnSpc>
                <a:spcPct val="100000"/>
              </a:lnSpc>
              <a:spcBef>
                <a:spcPts val="1063"/>
              </a:spcBef>
              <a:buClr>
                <a:srgbClr val="000000"/>
              </a:buClr>
              <a:buSzPct val="45000"/>
              <a:buFont typeface="Wingdings" charset="2"/>
              <a:buChar char=""/>
            </a:pPr>
            <a:r>
              <a:rPr b="0" lang="en-US" sz="3600" spc="-1" strike="noStrike">
                <a:solidFill>
                  <a:srgbClr val="000000"/>
                </a:solidFill>
                <a:latin typeface="Arial"/>
                <a:ea typeface="DejaVu Sans"/>
              </a:rPr>
              <a:t>2. To place links to their site, for better visibility of the site in search engines and better ranking in them.</a:t>
            </a:r>
            <a:endParaRPr b="0" lang="en-US" sz="3600" spc="-1" strike="noStrike">
              <a:latin typeface="Arial"/>
            </a:endParaRPr>
          </a:p>
          <a:p>
            <a:pPr>
              <a:lnSpc>
                <a:spcPct val="100000"/>
              </a:lnSpc>
              <a:spcBef>
                <a:spcPts val="1063"/>
              </a:spcBef>
            </a:pP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 name="CustomShape 1"/>
          <p:cNvSpPr/>
          <p:nvPr/>
        </p:nvSpPr>
        <p:spPr>
          <a:xfrm>
            <a:off x="503640" y="503280"/>
            <a:ext cx="7198560" cy="396360"/>
          </a:xfrm>
          <a:prstGeom prst="rect">
            <a:avLst/>
          </a:prstGeom>
          <a:noFill/>
          <a:ln>
            <a:noFill/>
          </a:ln>
        </p:spPr>
        <p:style>
          <a:lnRef idx="0"/>
          <a:fillRef idx="0"/>
          <a:effectRef idx="0"/>
          <a:fontRef idx="minor"/>
        </p:style>
        <p:txBody>
          <a:bodyPr lIns="0" rIns="0" tIns="0" bIns="0" anchor="ctr">
            <a:spAutoFit/>
          </a:bodyPr>
          <a:p>
            <a:pPr algn="ctr">
              <a:lnSpc>
                <a:spcPct val="100000"/>
              </a:lnSpc>
            </a:pPr>
            <a:r>
              <a:rPr b="0" lang="en-US" sz="2600" spc="-1" strike="noStrike">
                <a:solidFill>
                  <a:srgbClr val="000000"/>
                </a:solidFill>
                <a:latin typeface="Arial"/>
                <a:ea typeface="DejaVu Sans"/>
              </a:rPr>
              <a:t>Why Do People Need Web Directories</a:t>
            </a:r>
            <a:endParaRPr b="0" lang="en-US" sz="2600" spc="-1" strike="noStrike">
              <a:latin typeface="Arial"/>
            </a:endParaRPr>
          </a:p>
        </p:txBody>
      </p:sp>
      <p:sp>
        <p:nvSpPr>
          <p:cNvPr id="55" name="CustomShape 2"/>
          <p:cNvSpPr/>
          <p:nvPr/>
        </p:nvSpPr>
        <p:spPr>
          <a:xfrm>
            <a:off x="503640" y="1326240"/>
            <a:ext cx="9070560" cy="3287520"/>
          </a:xfrm>
          <a:prstGeom prst="rect">
            <a:avLst/>
          </a:prstGeom>
          <a:noFill/>
          <a:ln>
            <a:noFill/>
          </a:ln>
        </p:spPr>
        <p:style>
          <a:lnRef idx="0"/>
          <a:fillRef idx="0"/>
          <a:effectRef idx="0"/>
          <a:fontRef idx="minor"/>
        </p:style>
        <p:txBody>
          <a:bodyPr lIns="0" rIns="0" tIns="0" bIns="0">
            <a:normAutofit/>
          </a:bodyPr>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1. To find lists of sites of a particular subject, if they need specific categories, and cannot find these lists in a search engine. Because the search engine does not always give relevant results, in contrast to site directories, where all lists are formed by people. </a:t>
            </a:r>
            <a:endParaRPr b="0" lang="en-US" sz="2400" spc="-1" strike="noStrike">
              <a:latin typeface="Arial"/>
            </a:endParaRPr>
          </a:p>
          <a:p>
            <a:pPr marL="432000" indent="-323280">
              <a:lnSpc>
                <a:spcPct val="100000"/>
              </a:lnSpc>
              <a:spcBef>
                <a:spcPts val="1063"/>
              </a:spcBef>
              <a:buClr>
                <a:srgbClr val="000000"/>
              </a:buClr>
              <a:buSzPct val="45000"/>
              <a:buFont typeface="Wingdings" charset="2"/>
              <a:buChar char=""/>
            </a:pPr>
            <a:r>
              <a:rPr b="0" lang="en-US" sz="2400" spc="-1" strike="noStrike">
                <a:solidFill>
                  <a:srgbClr val="000000"/>
                </a:solidFill>
                <a:latin typeface="Arial"/>
                <a:ea typeface="DejaVu Sans"/>
              </a:rPr>
              <a:t>2. Searching local directories can give you more relevant data than a search engine based on your location. The search engine may not always generate a suitable list of local firms, for example.</a:t>
            </a:r>
            <a:endParaRPr b="0" lang="en-US" sz="2400" spc="-1" strike="noStrike">
              <a:latin typeface="Arial"/>
            </a:endParaRPr>
          </a:p>
          <a:p>
            <a:pPr>
              <a:lnSpc>
                <a:spcPct val="100000"/>
              </a:lnSpc>
              <a:spcBef>
                <a:spcPts val="1063"/>
              </a:spcBef>
            </a:pP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 name="CustomShape 1"/>
          <p:cNvSpPr/>
          <p:nvPr/>
        </p:nvSpPr>
        <p:spPr>
          <a:xfrm>
            <a:off x="503640" y="503280"/>
            <a:ext cx="7198560" cy="396360"/>
          </a:xfrm>
          <a:prstGeom prst="rect">
            <a:avLst/>
          </a:prstGeom>
          <a:noFill/>
          <a:ln>
            <a:noFill/>
          </a:ln>
        </p:spPr>
        <p:style>
          <a:lnRef idx="0"/>
          <a:fillRef idx="0"/>
          <a:effectRef idx="0"/>
          <a:fontRef idx="minor"/>
        </p:style>
        <p:txBody>
          <a:bodyPr lIns="0" rIns="0" tIns="0" bIns="0" anchor="ctr">
            <a:spAutoFit/>
          </a:bodyPr>
          <a:p>
            <a:pPr algn="ctr">
              <a:lnSpc>
                <a:spcPct val="100000"/>
              </a:lnSpc>
            </a:pPr>
            <a:r>
              <a:rPr b="0" lang="en-US" sz="2600" spc="-1" strike="noStrike">
                <a:solidFill>
                  <a:srgbClr val="000000"/>
                </a:solidFill>
                <a:latin typeface="Arial"/>
                <a:ea typeface="DejaVu Sans"/>
              </a:rPr>
              <a:t>Thanks for your attention!</a:t>
            </a:r>
            <a:endParaRPr b="0" lang="en-US" sz="2600" spc="-1" strike="noStrike">
              <a:latin typeface="Arial"/>
            </a:endParaRPr>
          </a:p>
        </p:txBody>
      </p:sp>
      <p:sp>
        <p:nvSpPr>
          <p:cNvPr id="57" name="CustomShape 2"/>
          <p:cNvSpPr/>
          <p:nvPr/>
        </p:nvSpPr>
        <p:spPr>
          <a:xfrm>
            <a:off x="503640" y="1326240"/>
            <a:ext cx="9070560" cy="3287520"/>
          </a:xfrm>
          <a:prstGeom prst="rect">
            <a:avLst/>
          </a:prstGeom>
          <a:noFill/>
          <a:ln>
            <a:noFill/>
          </a:ln>
        </p:spPr>
        <p:style>
          <a:lnRef idx="0"/>
          <a:fillRef idx="0"/>
          <a:effectRef idx="0"/>
          <a:fontRef idx="minor"/>
        </p:style>
        <p:txBody>
          <a:bodyPr lIns="0" rIns="0" tIns="0" bIns="0">
            <a:normAutofit/>
          </a:bodyPr>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endParaRPr b="0" lang="en-US" sz="1800" spc="-1" strike="noStrike">
              <a:latin typeface="Arial"/>
            </a:endParaRPr>
          </a:p>
          <a:p>
            <a:pPr>
              <a:lnSpc>
                <a:spcPct val="100000"/>
              </a:lnSpc>
              <a:spcBef>
                <a:spcPts val="1063"/>
              </a:spcBef>
            </a:pPr>
            <a:r>
              <a:rPr b="0" lang="en-US" sz="1600" spc="-1" strike="noStrike">
                <a:solidFill>
                  <a:srgbClr val="000000"/>
                </a:solidFill>
                <a:latin typeface="Arial"/>
                <a:ea typeface="DejaVu Sans"/>
              </a:rPr>
              <a:t>You can always add your site to our local web directory which accepts only US sites: </a:t>
            </a:r>
            <a:r>
              <a:rPr b="0" lang="en-US" sz="1600" spc="-1" strike="noStrike" u="sng">
                <a:solidFill>
                  <a:srgbClr val="0000ff"/>
                </a:solidFill>
                <a:uFillTx/>
                <a:latin typeface="Arial"/>
                <a:ea typeface="DejaVu Sans"/>
                <a:hlinkClick r:id="rId1"/>
              </a:rPr>
              <a:t>USsiteDir.com</a:t>
            </a:r>
            <a:endParaRPr b="0" lang="en-US" sz="1600" spc="-1" strike="noStrike">
              <a:latin typeface="Arial"/>
            </a:endParaRPr>
          </a:p>
        </p:txBody>
      </p:sp>
      <p:pic>
        <p:nvPicPr>
          <p:cNvPr id="58" name="" descr=""/>
          <p:cNvPicPr/>
          <p:nvPr/>
        </p:nvPicPr>
        <p:blipFill>
          <a:blip r:embed="rId2"/>
          <a:stretch/>
        </p:blipFill>
        <p:spPr>
          <a:xfrm>
            <a:off x="3291840" y="882360"/>
            <a:ext cx="2957400" cy="295740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25</TotalTime>
  <Application>LibreOffice/6.2.4.2$Windows_X86_64 LibreOffice_project/2412653d852ce75f65fbfa83fb7e7b669a126d64</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2020-08-20T12:51:22Z</dcterms:created>
  <dc:creator/>
  <dc:description/>
  <dc:language>en-US</dc:language>
  <cp:lastModifiedBy/>
  <dcterms:modified xsi:type="dcterms:W3CDTF">2020-08-20T13:22:48Z</dcterms:modified>
  <cp:revision>21</cp:revision>
  <dc:subject/>
  <dc:title>Inspiration</dc:title>
</cp:coreProperties>
</file>