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3"/>
  </p:notesMasterIdLst>
  <p:sldIdLst>
    <p:sldId id="832" r:id="rId5"/>
    <p:sldId id="1077" r:id="rId6"/>
    <p:sldId id="975" r:id="rId7"/>
    <p:sldId id="834" r:id="rId8"/>
    <p:sldId id="1158" r:id="rId9"/>
    <p:sldId id="1029" r:id="rId10"/>
    <p:sldId id="976" r:id="rId11"/>
    <p:sldId id="1027" r:id="rId12"/>
    <p:sldId id="1159" r:id="rId13"/>
    <p:sldId id="860" r:id="rId14"/>
    <p:sldId id="871" r:id="rId15"/>
    <p:sldId id="301" r:id="rId16"/>
    <p:sldId id="434" r:id="rId17"/>
    <p:sldId id="302" r:id="rId18"/>
    <p:sldId id="827" r:id="rId19"/>
    <p:sldId id="828" r:id="rId20"/>
    <p:sldId id="332" r:id="rId21"/>
    <p:sldId id="850" r:id="rId22"/>
    <p:sldId id="851" r:id="rId23"/>
    <p:sldId id="852" r:id="rId24"/>
    <p:sldId id="872" r:id="rId25"/>
    <p:sldId id="1209" r:id="rId26"/>
    <p:sldId id="1210" r:id="rId27"/>
    <p:sldId id="1036" r:id="rId28"/>
    <p:sldId id="1031" r:id="rId29"/>
    <p:sldId id="980" r:id="rId30"/>
    <p:sldId id="875" r:id="rId31"/>
    <p:sldId id="887" r:id="rId32"/>
    <p:sldId id="1160" r:id="rId33"/>
    <p:sldId id="933" r:id="rId34"/>
    <p:sldId id="892" r:id="rId35"/>
    <p:sldId id="891" r:id="rId36"/>
    <p:sldId id="937" r:id="rId37"/>
    <p:sldId id="838" r:id="rId38"/>
    <p:sldId id="878" r:id="rId39"/>
    <p:sldId id="1161" r:id="rId40"/>
    <p:sldId id="934" r:id="rId41"/>
    <p:sldId id="959" r:id="rId42"/>
    <p:sldId id="1053" r:id="rId43"/>
    <p:sldId id="939" r:id="rId44"/>
    <p:sldId id="1212" r:id="rId45"/>
    <p:sldId id="862" r:id="rId46"/>
    <p:sldId id="879" r:id="rId47"/>
    <p:sldId id="890" r:id="rId48"/>
    <p:sldId id="893" r:id="rId49"/>
    <p:sldId id="1162" r:id="rId50"/>
    <p:sldId id="895" r:id="rId51"/>
    <p:sldId id="853" r:id="rId52"/>
    <p:sldId id="984" r:id="rId53"/>
    <p:sldId id="1163" r:id="rId54"/>
    <p:sldId id="1167" r:id="rId55"/>
    <p:sldId id="1165" r:id="rId56"/>
    <p:sldId id="1166" r:id="rId57"/>
    <p:sldId id="1145" r:id="rId58"/>
    <p:sldId id="1015" r:id="rId59"/>
    <p:sldId id="1016" r:id="rId60"/>
    <p:sldId id="1017" r:id="rId61"/>
    <p:sldId id="1018" r:id="rId62"/>
    <p:sldId id="1182" r:id="rId63"/>
    <p:sldId id="1177" r:id="rId64"/>
    <p:sldId id="1180" r:id="rId65"/>
    <p:sldId id="1181" r:id="rId66"/>
    <p:sldId id="1078" r:id="rId67"/>
    <p:sldId id="1213" r:id="rId68"/>
    <p:sldId id="1149" r:id="rId69"/>
    <p:sldId id="1211" r:id="rId70"/>
    <p:sldId id="1175" r:id="rId71"/>
    <p:sldId id="1075" r:id="rId72"/>
  </p:sldIdLst>
  <p:sldSz cx="9144000" cy="5143500" type="screen16x9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3B75A66-9E91-4DD9-B746-828A96ED2253}">
          <p14:sldIdLst>
            <p14:sldId id="832"/>
            <p14:sldId id="1077"/>
            <p14:sldId id="975"/>
            <p14:sldId id="834"/>
            <p14:sldId id="1158"/>
            <p14:sldId id="1029"/>
            <p14:sldId id="976"/>
            <p14:sldId id="1027"/>
            <p14:sldId id="1159"/>
            <p14:sldId id="860"/>
            <p14:sldId id="871"/>
            <p14:sldId id="301"/>
            <p14:sldId id="434"/>
            <p14:sldId id="302"/>
            <p14:sldId id="827"/>
            <p14:sldId id="828"/>
            <p14:sldId id="332"/>
            <p14:sldId id="850"/>
            <p14:sldId id="851"/>
            <p14:sldId id="852"/>
            <p14:sldId id="872"/>
            <p14:sldId id="1209"/>
            <p14:sldId id="1210"/>
            <p14:sldId id="1036"/>
            <p14:sldId id="1031"/>
            <p14:sldId id="980"/>
            <p14:sldId id="875"/>
            <p14:sldId id="887"/>
            <p14:sldId id="1160"/>
            <p14:sldId id="933"/>
            <p14:sldId id="892"/>
            <p14:sldId id="891"/>
            <p14:sldId id="937"/>
            <p14:sldId id="838"/>
            <p14:sldId id="878"/>
            <p14:sldId id="1161"/>
            <p14:sldId id="934"/>
            <p14:sldId id="959"/>
            <p14:sldId id="1053"/>
            <p14:sldId id="939"/>
            <p14:sldId id="1212"/>
            <p14:sldId id="862"/>
            <p14:sldId id="879"/>
            <p14:sldId id="890"/>
            <p14:sldId id="893"/>
            <p14:sldId id="1162"/>
            <p14:sldId id="895"/>
            <p14:sldId id="853"/>
            <p14:sldId id="984"/>
            <p14:sldId id="1163"/>
            <p14:sldId id="1167"/>
            <p14:sldId id="1165"/>
            <p14:sldId id="1166"/>
            <p14:sldId id="1145"/>
            <p14:sldId id="1015"/>
            <p14:sldId id="1016"/>
            <p14:sldId id="1017"/>
            <p14:sldId id="1018"/>
            <p14:sldId id="1182"/>
            <p14:sldId id="1177"/>
            <p14:sldId id="1180"/>
            <p14:sldId id="1181"/>
            <p14:sldId id="1078"/>
            <p14:sldId id="1213"/>
            <p14:sldId id="1149"/>
            <p14:sldId id="1211"/>
            <p14:sldId id="1175"/>
            <p14:sldId id="107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0C0"/>
    <a:srgbClr val="007DFF"/>
    <a:srgbClr val="404040"/>
    <a:srgbClr val="D40658"/>
    <a:srgbClr val="1C1C1C"/>
    <a:srgbClr val="DEDEDE"/>
    <a:srgbClr val="66FFCC"/>
    <a:srgbClr val="3DF5A2"/>
    <a:srgbClr val="00FFFF"/>
    <a:srgbClr val="00F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93792" autoAdjust="0"/>
  </p:normalViewPr>
  <p:slideViewPr>
    <p:cSldViewPr snapToGrid="0">
      <p:cViewPr varScale="1">
        <p:scale>
          <a:sx n="79" d="100"/>
          <a:sy n="79" d="100"/>
        </p:scale>
        <p:origin x="688" y="36"/>
      </p:cViewPr>
      <p:guideLst/>
    </p:cSldViewPr>
  </p:slideViewPr>
  <p:outlineViewPr>
    <p:cViewPr>
      <p:scale>
        <a:sx n="33" d="100"/>
        <a:sy n="33" d="100"/>
      </p:scale>
      <p:origin x="0" y="-155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2780" y="56"/>
      </p:cViewPr>
      <p:guideLst/>
    </p:cSldViewPr>
  </p:notesViewPr>
  <p:gridSpacing cx="719999" cy="71999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235226-B145-4E10-983B-1CC3FFD77C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FC5A7-8C8B-4687-B28B-5BF9AEB6A4D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418932-800F-49B7-9B85-80D8118CABFE}" type="datetimeFigureOut">
              <a:rPr lang="en-GB"/>
              <a:pPr>
                <a:defRPr/>
              </a:pPr>
              <a:t>24/07/2020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6F1F158-007E-427F-8465-C26131594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E36E06-D37F-4889-B95F-01BE44729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15012-0BDA-4DFA-8088-A120A094BD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E7443-C6D5-424B-AFA3-DE5D71095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0FE0A2-34EE-413D-B87D-BE548BE2D9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172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56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3222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96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9394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6922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9669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5401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1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2072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2966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7342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8102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12FB092D-1D66-4611-BC89-CFA8A807D6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94746067-F742-455B-A948-4EDA5D960E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D47B3228-362D-48A1-B8E7-64056CC45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230A03-63F4-446B-BA5C-AE6B1C5371C1}" type="slidenum">
              <a:rPr kumimoji="0" lang="en-GB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468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837F8CC4-1F25-4AB6-B17C-97C04ABE2E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C56767FF-0C23-4E4E-8FB8-A997802832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3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0074D7BF-73BE-4D66-8EDB-C818BD93C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8F7A73-5744-40C8-BDF9-5D86BB1D4FD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780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020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93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2899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06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201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19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1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328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81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569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5692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879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9098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6931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4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41765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4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52985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84261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9008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1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0472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66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39347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147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3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39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47477"/>
            <a:ext cx="4353560" cy="454025"/>
          </a:xfrm>
        </p:spPr>
        <p:txBody>
          <a:bodyPr/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80E1784-6502-40DF-8151-F6A3B84DF5A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6C92EC-BC0C-4EBC-8D53-FF272E3DFC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5648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BD8555-5574-479C-8AEF-5074012734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40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67355"/>
            <a:ext cx="4353560" cy="454025"/>
          </a:xfrm>
        </p:spPr>
        <p:txBody>
          <a:bodyPr/>
          <a:lstStyle>
            <a:lvl1pPr marL="0" indent="0">
              <a:buNone/>
              <a:defRPr sz="2800" b="0"/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AC59EB-9A36-4EA3-AC52-BE180B22E2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40385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05BFC-AF9C-4B7E-93F7-279A1D977E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368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5726976-7A05-4BEF-8964-FA32F5CA5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981418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>
                <a:solidFill>
                  <a:schemeClr val="bg1"/>
                </a:solidFill>
              </a:defRPr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19C7F3F-A7F4-4792-82B3-96F3765D73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95488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5A5A480-3DF0-476F-BC27-7A0516C98E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45122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ading, bullets, image (L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018247D9-5503-486A-97BE-69C90ACD67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325887"/>
            <a:ext cx="3921124" cy="282867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CD9B988-3A63-4943-931E-ADE925B89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931743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>
          <p15:clr>
            <a:srgbClr val="FBAE40"/>
          </p15:clr>
        </p15:guide>
        <p15:guide id="6" pos="54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4450"/>
            <a:ext cx="3921124" cy="284010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4042E0-7FF5-484F-9E1D-4056C3E07F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37053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7162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70E3B20-94D5-4F38-BAE2-3DD3B53ED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2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85624-3F0D-443B-A4C6-FD0439CEFF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17820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EFE4AFE-B570-485B-8926-6A4990AFE3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18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9E77A27-9A41-4A09-83C0-3986423F3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1374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FA79611A-8145-4287-999D-C17E624B80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1075" y="1294731"/>
            <a:ext cx="3921125" cy="2859827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E593B8-0DC7-446B-84E2-9F8F693B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55860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  <p15:guide id="7" pos="27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1076" y="1294731"/>
            <a:ext cx="3921124" cy="2859827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9231439-2736-4BF2-9729-CC3E43F7C6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600203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1076" y="682940"/>
            <a:ext cx="3921124" cy="3471618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6DCB931-AF3E-493E-BBC5-0ACD78686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F83EAF9-96D4-4FDD-B57F-01E621C4CB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268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2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79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819D4C3-6603-43E5-90D7-20E616ECFD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179F407-0D62-49A1-B4C8-5A2B20F329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24113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3DD6AC7-34D2-4DCA-AEEA-3FFE241C70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DDC7B71-8338-4886-9324-FE10798586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7"/>
            <a:ext cx="3050407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6"/>
            <a:ext cx="3060700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9C31122-3D18-46C6-9108-0ACC75C908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47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pos="68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50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AB5B7F-65EB-40B3-8ADF-96F4B0AC0201}"/>
              </a:ext>
            </a:extLst>
          </p:cNvPr>
          <p:cNvCxnSpPr>
            <a:cxnSpLocks/>
          </p:cNvCxnSpPr>
          <p:nvPr userDrawn="1"/>
        </p:nvCxnSpPr>
        <p:spPr>
          <a:xfrm>
            <a:off x="1079500" y="2887666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68D267A-F5EA-4642-8DED-8C076DFFD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4ECC00A9-083C-4789-9FCC-AB8D7284A6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7EF0F4-6140-4CA6-AC02-2ADC1F1CA43D}"/>
              </a:ext>
            </a:extLst>
          </p:cNvPr>
          <p:cNvCxnSpPr>
            <a:cxnSpLocks/>
          </p:cNvCxnSpPr>
          <p:nvPr userDrawn="1"/>
        </p:nvCxnSpPr>
        <p:spPr>
          <a:xfrm>
            <a:off x="5003803" y="2887666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0CF1839-676C-46B5-A599-21AA96E53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6"/>
            <a:ext cx="3050407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0A1946A-052F-4EDE-BDC4-BAB850806D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5"/>
            <a:ext cx="3060700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7E33B8-20F0-425F-945D-53C91292D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435338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19363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F6DC436-4D86-413D-BBB3-A15CE4285A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337A4C9-22E2-49AC-B029-CC29936ED3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0850" y="3161758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D4E3298-09B7-4A6D-81E1-57FDEC110C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15935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  <p15:guide id="10" pos="208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C9863077-8CC3-4BBF-B430-3855EC0D6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A455E2B-2D9B-44D5-AF1B-E5C2833F6E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itle 7">
            <a:extLst>
              <a:ext uri="{FF2B5EF4-FFF2-40B4-BE49-F238E27FC236}">
                <a16:creationId xmlns:a16="http://schemas.microsoft.com/office/drawing/2014/main" id="{40A893CA-5C26-4EC6-BAD0-71AE64858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160713"/>
            <a:ext cx="2520000" cy="701304"/>
          </a:xfrm>
        </p:spPr>
        <p:txBody>
          <a:bodyPr/>
          <a:lstStyle>
            <a:lvl1pPr marL="288000" indent="-288000">
              <a:lnSpc>
                <a:spcPct val="100000"/>
              </a:lnSpc>
              <a:spcAft>
                <a:spcPts val="500"/>
              </a:spcAft>
              <a:buFontTx/>
              <a:buChar char="–"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71527B-53ED-44E4-B84A-A9BF95EDB671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B69E7F7-A753-4EE6-A6F6-2E1E773084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756934B-E4E0-4141-9A7B-4932B5A304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9E943CD3-34B8-45E5-AFBD-CA8813D4BE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56D04E-96CE-42C6-8797-23AC35DCD5B2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5CABF2-DF5C-477C-A26C-AC42B4516332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85F8A9C-838B-4FB5-87B8-7A9D3778A7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59589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7" pos="2086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5299B8-75C7-4CEB-9D2A-D2DB0A44F4D4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0D6B7F-4D7A-4A69-8F7D-C94B97D75491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81450E-2EAF-4796-B7BB-FBA6157142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2797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C0798-3A00-4D85-AA21-D37CEDB1FA2D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CB00C7-989B-45C7-AA4C-E065DBEAFA1C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8DA490F-DDDB-45E4-BA8E-6EAC2B08F3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98B511-DCBF-4838-9F07-F0BAEBE4EA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64FCC35-6330-4F26-9073-A3D5A1E80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00336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B49F0C2-B36A-49E5-B55E-0BE42CE00A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12459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  <p15:guide id="10" pos="208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9026A22-B87C-46F8-B2F4-6A0F11F9A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911C50-0DDD-4A01-9B6D-DC79062CAB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FD4059-1CEA-431F-9737-E09AE1FE1EB5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88001-0B7A-4142-B613-954FB5D1A6C1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A71E79-A98D-4A0F-8EA8-7B9B1469E422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F94767EF-D844-43F5-980B-C5081407A3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D7398D0-FEF0-498F-94C0-267E6DB754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20719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7" pos="2086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47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48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47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09D842B-21D1-45D5-A6FC-902C18A8F2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23412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1156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50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50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50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4E4481A-4ACE-4711-B580-93A8079124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262381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2608" userDrawn="1">
          <p15:clr>
            <a:srgbClr val="FBAE40"/>
          </p15:clr>
        </p15:guide>
        <p15:guide id="9" pos="3152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86F4DAB-B431-4C8F-B92F-1183DA9918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97341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3152">
          <p15:clr>
            <a:srgbClr val="FBAE40"/>
          </p15:clr>
        </p15:guide>
        <p15:guide id="9" pos="1156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6508766-540F-43B6-B3EF-230CF2F610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29239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608">
          <p15:clr>
            <a:srgbClr val="FBAE40"/>
          </p15:clr>
        </p15:guide>
        <p15:guide id="9" pos="3152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9712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971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9712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6AFD672-803A-4A36-ACBD-90E88FA58C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485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7" orient="horz" pos="2981" userDrawn="1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3606" userDrawn="1">
          <p15:clr>
            <a:srgbClr val="FBAE40"/>
          </p15:clr>
        </p15:guide>
        <p15:guide id="11" pos="403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9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800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9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5386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5387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5386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18AF280-30E5-4835-9869-6DBCD92B1E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9210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7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798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3061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06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7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3061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24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2426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24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8E39FB8-0668-42FA-954E-C94EE947AF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38544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606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4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7388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389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4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7388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6752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6753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6752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D88DCAB-9113-4AC2-8181-52F7F49C4D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59681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8"/>
            <a:ext cx="3921122" cy="346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26ACCD3-1FD3-493E-8616-B63E8A20F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2342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8A390-0093-4514-BC17-264F32655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80869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9"/>
            <a:ext cx="3921122" cy="346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B92DF82-0651-4A19-A491-404FD49C15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E86848B-BFE2-4D7D-8E33-8BFF220BD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05343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EE4AA6-C375-4A82-9820-15E9C81737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E667011-FA77-499D-AD1E-64A45A637A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A0A416F-989B-41E3-AFF8-6748AA7E1A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34139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655" userDrawn="1">
          <p15:clr>
            <a:srgbClr val="FBAE40"/>
          </p15:clr>
        </p15:guide>
        <p15:guide id="7" pos="1338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DAB8DF6-73B0-465A-A5B5-63EB5EAE6B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9" name="Title 7">
            <a:extLst>
              <a:ext uri="{FF2B5EF4-FFF2-40B4-BE49-F238E27FC236}">
                <a16:creationId xmlns:a16="http://schemas.microsoft.com/office/drawing/2014/main" id="{05F97DA4-1BA5-411A-8D02-EE02B66C04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26AF3E9D-4783-429D-B30A-761E095F50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E3E3404-208A-4DD2-9535-DC848B6F64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1F252F2-96D8-4142-970B-8EDCF4D57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91434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338" userDrawn="1">
          <p15:clr>
            <a:srgbClr val="FBAE40"/>
          </p15:clr>
        </p15:guide>
        <p15:guide id="7" pos="1655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176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5690464-3C1C-497F-8F4E-E218056E6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86212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C491EF-5B0F-4E64-AE49-B7AA5D7EDC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58459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411163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5AC2A8-8EE4-4D6D-84E5-096502CFB5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9699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411162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E669E-E698-4381-82EA-A9A0DBC87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719516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8DEE8-034B-4AA1-A8A7-6DFB691A44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F8C8BBE-C764-4266-A29F-CEF90A927B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34259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49AF7-992D-4DF7-8F38-87B6CA8397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A96754-8B5F-481D-AEAD-38B470C682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08362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58057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32000" y="4723200"/>
            <a:ext cx="828000" cy="144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AFFC8-3617-47A8-84DF-F5CDF6E3CF00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24/07/2020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6000" y="4849200"/>
            <a:ext cx="5400000" cy="144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University of Warwick Council Dinner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2000" y="4723200"/>
            <a:ext cx="540000" cy="144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2989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Heading, 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4449"/>
            <a:ext cx="3921124" cy="3028949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64074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02004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>
          <p15:clr>
            <a:srgbClr val="FBAE40"/>
          </p15:clr>
        </p15:guide>
        <p15:guide id="6" pos="54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, titl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895598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566391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5FA0B099-D98B-4334-B69B-347B6181D5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1800" y="431800"/>
            <a:ext cx="82804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64EA9-55AA-41D3-854D-4E8DBDF87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3963"/>
            <a:ext cx="8280400" cy="14430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add sub-header text</a:t>
            </a:r>
          </a:p>
          <a:p>
            <a:pPr lvl="0"/>
            <a:endParaRPr lang="en-GB" dirty="0"/>
          </a:p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43" r:id="rId2"/>
    <p:sldLayoutId id="2147483945" r:id="rId3"/>
    <p:sldLayoutId id="2147483947" r:id="rId4"/>
    <p:sldLayoutId id="2147483946" r:id="rId5"/>
    <p:sldLayoutId id="2147483948" r:id="rId6"/>
    <p:sldLayoutId id="2147483989" r:id="rId7"/>
    <p:sldLayoutId id="2147483956" r:id="rId8"/>
    <p:sldLayoutId id="2147483955" r:id="rId9"/>
    <p:sldLayoutId id="2147483957" r:id="rId10"/>
    <p:sldLayoutId id="2147483988" r:id="rId11"/>
    <p:sldLayoutId id="2147483960" r:id="rId12"/>
    <p:sldLayoutId id="2147483961" r:id="rId13"/>
    <p:sldLayoutId id="2147483962" r:id="rId14"/>
    <p:sldLayoutId id="2147483970" r:id="rId15"/>
    <p:sldLayoutId id="2147483978" r:id="rId16"/>
    <p:sldLayoutId id="2147483951" r:id="rId17"/>
    <p:sldLayoutId id="2147483950" r:id="rId18"/>
    <p:sldLayoutId id="2147483981" r:id="rId19"/>
    <p:sldLayoutId id="2147483982" r:id="rId20"/>
    <p:sldLayoutId id="2147483983" r:id="rId21"/>
    <p:sldLayoutId id="2147483984" r:id="rId22"/>
    <p:sldLayoutId id="2147483971" r:id="rId23"/>
    <p:sldLayoutId id="2147483973" r:id="rId24"/>
    <p:sldLayoutId id="2147483985" r:id="rId25"/>
    <p:sldLayoutId id="2147483986" r:id="rId26"/>
    <p:sldLayoutId id="2147483976" r:id="rId27"/>
    <p:sldLayoutId id="2147483977" r:id="rId28"/>
    <p:sldLayoutId id="2147483975" r:id="rId29"/>
    <p:sldLayoutId id="2147483974" r:id="rId30"/>
    <p:sldLayoutId id="2147483964" r:id="rId31"/>
    <p:sldLayoutId id="2147483958" r:id="rId32"/>
    <p:sldLayoutId id="2147483954" r:id="rId33"/>
    <p:sldLayoutId id="2147483953" r:id="rId34"/>
    <p:sldLayoutId id="2147483965" r:id="rId35"/>
    <p:sldLayoutId id="2147483966" r:id="rId36"/>
    <p:sldLayoutId id="2147483967" r:id="rId37"/>
    <p:sldLayoutId id="2147483968" r:id="rId38"/>
    <p:sldLayoutId id="2147483979" r:id="rId39"/>
    <p:sldLayoutId id="2147483980" r:id="rId40"/>
    <p:sldLayoutId id="2147483990" r:id="rId41"/>
    <p:sldLayoutId id="2147483991" r:id="rId42"/>
    <p:sldLayoutId id="2147483992" r:id="rId43"/>
    <p:sldLayoutId id="2147483993" r:id="rId44"/>
  </p:sldLayoutIdLst>
  <p:hf hdr="0"/>
  <p:txStyles>
    <p:titleStyle>
      <a:lvl1pPr marL="0" indent="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88000" marR="0" indent="-288000" algn="l" defTabSz="914400" rtl="0" eaLnBrk="0" fontAlgn="base" latinLnBrk="0" hangingPunct="0">
        <a:lnSpc>
          <a:spcPct val="100000"/>
        </a:lnSpc>
        <a:spcBef>
          <a:spcPct val="0"/>
        </a:spcBef>
        <a:spcAft>
          <a:spcPts val="800"/>
        </a:spcAft>
        <a:buClrTx/>
        <a:buSzTx/>
        <a:buFont typeface="Arial" panose="020B0604020202020204" pitchFamily="34" charset="0"/>
        <a:buChar char="–"/>
        <a:tabLst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8636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2954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28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microsoft.com/office/2007/relationships/hdphoto" Target="../media/hdphoto1.wdp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06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3332807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5.jpg"/><Relationship Id="rId5" Type="http://schemas.openxmlformats.org/officeDocument/2006/relationships/image" Target="../media/image114.png"/><Relationship Id="rId4" Type="http://schemas.openxmlformats.org/officeDocument/2006/relationships/image" Target="../media/image1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0D61-6563-4FCB-9C3E-A771DD76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471973" cy="1432218"/>
          </a:xfrm>
        </p:spPr>
        <p:txBody>
          <a:bodyPr/>
          <a:lstStyle/>
          <a:p>
            <a:r>
              <a:rPr lang="en-GB" dirty="0"/>
              <a:t>The Turing Way</a:t>
            </a:r>
            <a:br>
              <a:rPr lang="en-GB" dirty="0"/>
            </a:br>
            <a:r>
              <a:rPr lang="en-GB" sz="2800" dirty="0"/>
              <a:t>Reproducible, inclusive, collaborative data science</a:t>
            </a:r>
            <a:endParaRPr lang="en-GB" sz="3600" dirty="0"/>
          </a:p>
        </p:txBody>
      </p:sp>
      <p:pic>
        <p:nvPicPr>
          <p:cNvPr id="7" name="Picture Placeholder 6" descr="A close up of a computer keyboard&#10;&#10;Description automatically generated">
            <a:extLst>
              <a:ext uri="{FF2B5EF4-FFF2-40B4-BE49-F238E27FC236}">
                <a16:creationId xmlns:a16="http://schemas.microsoft.com/office/drawing/2014/main" id="{25F50532-9BD1-4B07-8642-4505F2E178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2" r="27032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51AC4-36C6-4A21-9E46-931A817AB4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D53CF47-78F7-4719-814E-40FC816992E6}"/>
              </a:ext>
            </a:extLst>
          </p:cNvPr>
          <p:cNvSpPr txBox="1">
            <a:spLocks/>
          </p:cNvSpPr>
          <p:nvPr/>
        </p:nvSpPr>
        <p:spPr>
          <a:xfrm>
            <a:off x="431800" y="3792914"/>
            <a:ext cx="4353560" cy="9735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dirty="0"/>
              <a:t>Kirstie Whitaker</a:t>
            </a:r>
          </a:p>
          <a:p>
            <a:pPr>
              <a:spcAft>
                <a:spcPts val="0"/>
              </a:spcAft>
            </a:pPr>
            <a:r>
              <a:rPr lang="en-GB" sz="2000" dirty="0"/>
              <a:t>Pronouns: she/her</a:t>
            </a:r>
          </a:p>
        </p:txBody>
      </p:sp>
    </p:spTree>
    <p:extLst>
      <p:ext uri="{BB962C8B-B14F-4D97-AF65-F5344CB8AC3E}">
        <p14:creationId xmlns:p14="http://schemas.microsoft.com/office/powerpoint/2010/main" val="344256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Turing Way is:</a:t>
            </a:r>
          </a:p>
          <a:p>
            <a:r>
              <a:rPr lang="en-GB" sz="3200" dirty="0"/>
              <a:t>a book</a:t>
            </a:r>
          </a:p>
          <a:p>
            <a:r>
              <a:rPr lang="en-GB" sz="3200" dirty="0"/>
              <a:t>a community</a:t>
            </a:r>
          </a:p>
          <a:p>
            <a:r>
              <a:rPr lang="en-GB" sz="3200" dirty="0"/>
              <a:t>a global collaboration</a:t>
            </a:r>
          </a:p>
          <a:p>
            <a:r>
              <a:rPr lang="en-GB" sz="3200" dirty="0"/>
              <a:t>a whole tonne of work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8" name="Picture 2" descr="https://ndownloader.figshare.com/files/9646846/preview/9646846/preview.jpg">
            <a:extLst>
              <a:ext uri="{FF2B5EF4-FFF2-40B4-BE49-F238E27FC236}">
                <a16:creationId xmlns:a16="http://schemas.microsoft.com/office/drawing/2014/main" id="{9409484A-8BC6-4F54-B5E0-41855DCA81D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7937"/>
          <a:stretch>
            <a:fillRect/>
          </a:stretch>
        </p:blipFill>
        <p:spPr bwMode="auto">
          <a:xfrm>
            <a:off x="5251450" y="703263"/>
            <a:ext cx="389255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7A82E8-B7B2-4E7D-BC97-53CD5D788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00" y="411163"/>
            <a:ext cx="4140000" cy="233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F22BB0-10E6-43F6-B716-2CC0D62FFE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0"/>
          <a:stretch/>
        </p:blipFill>
        <p:spPr>
          <a:xfrm>
            <a:off x="5004000" y="2438400"/>
            <a:ext cx="4140000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1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89E9E-379D-4EA2-BDE7-80EC9A3015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Thank you to all our contributors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0F34C1-D01B-40E7-9DB6-42DA3CE80120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B54F4-8A01-422B-AD27-FC4E94626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33" t="63213" r="13480" b="20361"/>
          <a:stretch/>
        </p:blipFill>
        <p:spPr>
          <a:xfrm>
            <a:off x="504000" y="1104110"/>
            <a:ext cx="3816000" cy="34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B04496-691C-4D37-AFFA-D1826E871B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35" t="79852" r="13479" b="3722"/>
          <a:stretch/>
        </p:blipFill>
        <p:spPr>
          <a:xfrm>
            <a:off x="4824000" y="1104110"/>
            <a:ext cx="3816000" cy="342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0675EC-0483-4F53-A812-4ED156C09531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https://github.com/alan-turing-institute/the-turing-way#contributors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https://allcontributors.org/docs/en/emoji-key</a:t>
            </a:r>
          </a:p>
        </p:txBody>
      </p:sp>
    </p:spTree>
    <p:extLst>
      <p:ext uri="{BB962C8B-B14F-4D97-AF65-F5344CB8AC3E}">
        <p14:creationId xmlns:p14="http://schemas.microsoft.com/office/powerpoint/2010/main" val="178729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An introduction to me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4" r="25054" b="1575"/>
          <a:stretch/>
        </p:blipFill>
        <p:spPr>
          <a:xfrm>
            <a:off x="5694204" y="0"/>
            <a:ext cx="3449796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1992312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3FFB4377-7E81-461C-AB54-091C17BE85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1" b="10861"/>
          <a:stretch>
            <a:fillRect/>
          </a:stretch>
        </p:blipFill>
        <p:spPr>
          <a:xfrm>
            <a:off x="-356085" y="510"/>
            <a:ext cx="9855191" cy="5142990"/>
          </a:xfr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236B073-131B-4896-9E0F-5A2FE939EA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Picture credit: Chris </a:t>
            </a:r>
            <a:r>
              <a:rPr lang="en-GB" dirty="0" err="1"/>
              <a:t>Gorgolewski</a:t>
            </a:r>
            <a:endParaRPr lang="en-GB" dirty="0"/>
          </a:p>
          <a:p>
            <a:r>
              <a:rPr lang="en-GB" dirty="0"/>
              <a:t> 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1573768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89E9E-379D-4EA2-BDE7-80EC9A3015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Academic errors have real world effects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D3F9F1-121B-4BB1-866A-141250876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29" y="1112464"/>
            <a:ext cx="3060000" cy="30239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https://statmodeling.stat.columbia.edu/2013/04/16/memo-to-reinhart-and-rogoff-i-think-its-best-to-admit-your-errors-and-go-on-from-there</a:t>
            </a:r>
          </a:p>
          <a:p>
            <a:r>
              <a:rPr lang="en-GB" sz="1400" dirty="0">
                <a:solidFill>
                  <a:schemeClr val="bg1"/>
                </a:solidFill>
              </a:rPr>
              <a:t>https://www.bbc.co.uk/news/magazine-22223190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0F34C1-D01B-40E7-9DB6-42DA3CE80120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30399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89E9E-379D-4EA2-BDE7-80EC9A3015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Academic errors have real world effects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D3F9F1-121B-4BB1-866A-141250876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29" y="1112464"/>
            <a:ext cx="3060000" cy="30239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https://statmodeling.stat.columbia.edu/2013/04/16/memo-to-reinhart-and-rogoff-i-think-its-best-to-admit-your-errors-and-go-on-from-there</a:t>
            </a:r>
          </a:p>
          <a:p>
            <a:r>
              <a:rPr lang="en-GB" sz="1400" dirty="0">
                <a:solidFill>
                  <a:schemeClr val="bg1"/>
                </a:solidFill>
              </a:rPr>
              <a:t>https://www.bbc.co.uk/news/magazine-22223190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076F5-66C1-4AF5-88B9-26ED9D28C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77" t="1770" r="36300" b="84681"/>
          <a:stretch/>
        </p:blipFill>
        <p:spPr>
          <a:xfrm>
            <a:off x="5313458" y="1112464"/>
            <a:ext cx="2703812" cy="3024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0F34C1-D01B-40E7-9DB6-42DA3CE80120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392151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humans are the hardest part of reproducibility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8" name="Picture 2" descr="https://ndownloader.figshare.com/files/9646846/preview/9646846/preview.jpg">
            <a:extLst>
              <a:ext uri="{FF2B5EF4-FFF2-40B4-BE49-F238E27FC236}">
                <a16:creationId xmlns:a16="http://schemas.microsoft.com/office/drawing/2014/main" id="{9409484A-8BC6-4F54-B5E0-41855DCA81D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7937"/>
          <a:stretch>
            <a:fillRect/>
          </a:stretch>
        </p:blipFill>
        <p:spPr bwMode="auto">
          <a:xfrm>
            <a:off x="5251450" y="703263"/>
            <a:ext cx="389255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31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C627D-A4C1-446A-B67C-A8DA1088A0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7E061F-47B7-4D61-85B9-9795A7BFB97C}"/>
              </a:ext>
            </a:extLst>
          </p:cNvPr>
          <p:cNvSpPr/>
          <p:nvPr/>
        </p:nvSpPr>
        <p:spPr>
          <a:xfrm>
            <a:off x="870331" y="409697"/>
            <a:ext cx="7560000" cy="387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Picture Placeholder 4">
            <a:extLst>
              <a:ext uri="{FF2B5EF4-FFF2-40B4-BE49-F238E27FC236}">
                <a16:creationId xmlns:a16="http://schemas.microsoft.com/office/drawing/2014/main" id="{864E3B77-F537-4813-9C2D-14166283D6C1}"/>
              </a:ext>
            </a:extLst>
          </p:cNvPr>
          <p:cNvGraphicFramePr>
            <a:graphicFrameLocks noGrp="1"/>
          </p:cNvGraphicFramePr>
          <p:nvPr>
            <p:ph type="pic" sz="quarter" idx="10"/>
          </p:nvPr>
        </p:nvGraphicFramePr>
        <p:xfrm>
          <a:off x="870331" y="411161"/>
          <a:ext cx="7560000" cy="386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02">
                  <a:extLst>
                    <a:ext uri="{9D8B030D-6E8A-4147-A177-3AD203B41FA5}">
                      <a16:colId xmlns:a16="http://schemas.microsoft.com/office/drawing/2014/main" val="495368565"/>
                    </a:ext>
                  </a:extLst>
                </a:gridCol>
                <a:gridCol w="840002">
                  <a:extLst>
                    <a:ext uri="{9D8B030D-6E8A-4147-A177-3AD203B41FA5}">
                      <a16:colId xmlns:a16="http://schemas.microsoft.com/office/drawing/2014/main" val="1063661409"/>
                    </a:ext>
                  </a:extLst>
                </a:gridCol>
                <a:gridCol w="2939998">
                  <a:extLst>
                    <a:ext uri="{9D8B030D-6E8A-4147-A177-3AD203B41FA5}">
                      <a16:colId xmlns:a16="http://schemas.microsoft.com/office/drawing/2014/main" val="1479851905"/>
                    </a:ext>
                  </a:extLst>
                </a:gridCol>
                <a:gridCol w="2939998">
                  <a:extLst>
                    <a:ext uri="{9D8B030D-6E8A-4147-A177-3AD203B41FA5}">
                      <a16:colId xmlns:a16="http://schemas.microsoft.com/office/drawing/2014/main" val="188804056"/>
                    </a:ext>
                  </a:extLst>
                </a:gridCol>
              </a:tblGrid>
              <a:tr h="764223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Data</a:t>
                      </a:r>
                      <a:endParaRPr lang="en-GB" sz="440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84886"/>
                  </a:ext>
                </a:extLst>
              </a:tr>
              <a:tr h="674851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Same</a:t>
                      </a:r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Different</a:t>
                      </a:r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976131"/>
                  </a:ext>
                </a:extLst>
              </a:tr>
              <a:tr h="1214731">
                <a:tc rowSpan="2"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Analysis</a:t>
                      </a:r>
                    </a:p>
                  </a:txBody>
                  <a:tcPr marL="84670" marR="84670" marT="42335" marB="42335" vert="vert270" anchor="ctr"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Same</a:t>
                      </a:r>
                    </a:p>
                  </a:txBody>
                  <a:tcPr marL="84670" marR="84670" marT="42335" marB="42335" vert="vert270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Reproducible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Replicable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40244"/>
                  </a:ext>
                </a:extLst>
              </a:tr>
              <a:tr h="121473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Different</a:t>
                      </a:r>
                      <a:endParaRPr lang="en-GB" sz="18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vert="vert270" anchor="ctr">
                    <a:solidFill>
                      <a:srgbClr val="0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Gill Sans MT" panose="020B0502020104020203" pitchFamily="34" charset="0"/>
                        </a:rPr>
                        <a:t>Robust</a:t>
                      </a: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>
                          <a:latin typeface="Gill Sans MT" panose="020B0502020104020203" pitchFamily="34" charset="0"/>
                        </a:rPr>
                        <a:t>Generalisable</a:t>
                      </a:r>
                      <a:endParaRPr lang="en-GB" sz="3200" dirty="0">
                        <a:latin typeface="Gill Sans MT" panose="020B0502020104020203" pitchFamily="34" charset="0"/>
                      </a:endParaRPr>
                    </a:p>
                  </a:txBody>
                  <a:tcPr marL="84670" marR="84670" marT="42335" marB="42335" anchor="ctr">
                    <a:solidFill>
                      <a:srgbClr val="00808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93883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CECAFC1-C5D8-4048-A0AB-6B2ACC6189CE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https://the-turing-way.netlify.app/reproducible-research/</a:t>
            </a:r>
          </a:p>
          <a:p>
            <a:r>
              <a:rPr lang="en-GB" sz="1400" dirty="0">
                <a:solidFill>
                  <a:schemeClr val="bg1"/>
                </a:solidFill>
              </a:rPr>
              <a:t>overview/overview-definitions.html</a:t>
            </a:r>
          </a:p>
        </p:txBody>
      </p:sp>
    </p:spTree>
    <p:extLst>
      <p:ext uri="{BB962C8B-B14F-4D97-AF65-F5344CB8AC3E}">
        <p14:creationId xmlns:p14="http://schemas.microsoft.com/office/powerpoint/2010/main" val="3471256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56EF4-7C06-4F61-ABA1-34B879246A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https://doi.org/10.6084/m9.figshare.5537101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75D193-D19C-4D0B-8AE2-CDC120133872}"/>
              </a:ext>
            </a:extLst>
          </p:cNvPr>
          <p:cNvSpPr txBox="1">
            <a:spLocks/>
          </p:cNvSpPr>
          <p:nvPr/>
        </p:nvSpPr>
        <p:spPr bwMode="auto">
          <a:xfrm>
            <a:off x="2015516" y="1308763"/>
            <a:ext cx="5112568" cy="269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sz="5400" dirty="0">
                <a:solidFill>
                  <a:schemeClr val="accent6"/>
                </a:solidFill>
              </a:rPr>
              <a:t>Barriers to reproducible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DB45EB-FD2E-4B16-BCE4-700295190C6E}"/>
              </a:ext>
            </a:extLst>
          </p:cNvPr>
          <p:cNvSpPr txBox="1"/>
          <p:nvPr/>
        </p:nvSpPr>
        <p:spPr>
          <a:xfrm>
            <a:off x="3401155" y="106552"/>
            <a:ext cx="3024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Held to higher standards than others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DB789-712B-4256-BB19-43DC86845489}"/>
              </a:ext>
            </a:extLst>
          </p:cNvPr>
          <p:cNvSpPr txBox="1"/>
          <p:nvPr/>
        </p:nvSpPr>
        <p:spPr>
          <a:xfrm>
            <a:off x="251520" y="603090"/>
            <a:ext cx="2876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Is not considered for promotion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9C54D-C934-49CE-9B6D-18550AB944D7}"/>
              </a:ext>
            </a:extLst>
          </p:cNvPr>
          <p:cNvSpPr txBox="1"/>
          <p:nvPr/>
        </p:nvSpPr>
        <p:spPr>
          <a:xfrm>
            <a:off x="5388309" y="3745290"/>
            <a:ext cx="1823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Takes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6FDF34-BE68-45CA-B734-A4B2E9D72E1C}"/>
              </a:ext>
            </a:extLst>
          </p:cNvPr>
          <p:cNvSpPr txBox="1"/>
          <p:nvPr/>
        </p:nvSpPr>
        <p:spPr>
          <a:xfrm>
            <a:off x="294212" y="2326922"/>
            <a:ext cx="2078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Requires additional skills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3BBF65-1255-4658-A4C1-CC5E67BC0CD5}"/>
              </a:ext>
            </a:extLst>
          </p:cNvPr>
          <p:cNvSpPr txBox="1"/>
          <p:nvPr/>
        </p:nvSpPr>
        <p:spPr>
          <a:xfrm>
            <a:off x="6300192" y="859336"/>
            <a:ext cx="2843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Publication bias towards novel findings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489D50-3CC0-4ADF-B503-CDBBDF93562D}"/>
              </a:ext>
            </a:extLst>
          </p:cNvPr>
          <p:cNvSpPr txBox="1"/>
          <p:nvPr/>
        </p:nvSpPr>
        <p:spPr>
          <a:xfrm>
            <a:off x="6838776" y="2914130"/>
            <a:ext cx="205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Plead the 5th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050F1-EB84-42A1-BD4E-B00B52FE5308}"/>
              </a:ext>
            </a:extLst>
          </p:cNvPr>
          <p:cNvSpPr txBox="1"/>
          <p:nvPr/>
        </p:nvSpPr>
        <p:spPr>
          <a:xfrm>
            <a:off x="633769" y="3791457"/>
            <a:ext cx="327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j-lt"/>
              </a:rPr>
              <a:t>Support additional users</a:t>
            </a:r>
          </a:p>
        </p:txBody>
      </p:sp>
    </p:spTree>
    <p:extLst>
      <p:ext uri="{BB962C8B-B14F-4D97-AF65-F5344CB8AC3E}">
        <p14:creationId xmlns:p14="http://schemas.microsoft.com/office/powerpoint/2010/main" val="192699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522450" cy="571512"/>
          </a:xfrm>
        </p:spPr>
        <p:txBody>
          <a:bodyPr/>
          <a:lstStyle/>
          <a:p>
            <a:r>
              <a:rPr lang="en-GB" dirty="0"/>
              <a:t>The Turing Institute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8" r="18492" b="1575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https://www.turing.ac.uk/news/enigma-machine-goes-display-alan-turing-institute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3894164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nedict Cumberbatch as Alan Turing in The Imitation Game">
            <a:extLst>
              <a:ext uri="{FF2B5EF4-FFF2-40B4-BE49-F238E27FC236}">
                <a16:creationId xmlns:a16="http://schemas.microsoft.com/office/drawing/2014/main" id="{0D9D720A-89DC-44B3-A61C-207B7A186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264" y="0"/>
            <a:ext cx="9324528" cy="582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35108CA-8684-4539-94A5-2555AEA64393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lIns="0" tIns="0" rIns="108000" bIns="72000" anchor="b"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3000"/>
              </a:lnSpc>
              <a:spcAft>
                <a:spcPts val="0"/>
              </a:spcAft>
              <a:buNone/>
            </a:pPr>
            <a:r>
              <a:rPr lang="en-GB" sz="1400" dirty="0">
                <a:solidFill>
                  <a:schemeClr val="bg1"/>
                </a:solidFill>
              </a:rPr>
              <a:t>#DSSGx #TuringWay @turingway @kirstie_j</a:t>
            </a:r>
          </a:p>
          <a:p>
            <a:pPr marL="0" indent="0" algn="r">
              <a:lnSpc>
                <a:spcPct val="113000"/>
              </a:lnSpc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2485885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62A861-7366-41FD-8C68-C07A97C17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080ED1D-D569-4AF6-B87C-3DDC52EE5625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lIns="0" tIns="0" rIns="108000" bIns="72000" anchor="b"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https://www.bbc.co.uk/programmes/p0704h04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>
                <a:solidFill>
                  <a:prstClr val="white"/>
                </a:solidFill>
              </a:rPr>
              <a:t> #DSSGx #TuringWay @turingway @kirstie_j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>
                <a:solidFill>
                  <a:prstClr val="white"/>
                </a:solidFill>
              </a:rPr>
              <a:t>https://doi.org/10.5281/zenodo.3959179</a:t>
            </a:r>
            <a:endParaRPr 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99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672F59-FE3C-405F-85F4-50B8EECBA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806"/>
            <a:ext cx="6858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47673C-9BF9-4BEA-BAF7-4644F6CC6F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3375C66-DBCF-4FDF-BD57-8853B11DEC03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lIns="0" tIns="0" rIns="108000" bIns="72000" anchor="b"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https://bletchleypark.org.uk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>
                <a:solidFill>
                  <a:prstClr val="white"/>
                </a:solidFill>
              </a:rPr>
              <a:t>#DSSGx #TuringWay @turingway @kirstie_j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>
                <a:solidFill>
                  <a:prstClr val="white"/>
                </a:solidFill>
              </a:rPr>
              <a:t>https://doi.org/10.5281/zenodo.3959179</a:t>
            </a:r>
            <a:endParaRPr 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77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169785-B3ED-4D07-ACB3-6418397B63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University network</a:t>
            </a: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27CF9BE5-0CA3-459D-9EE1-D515078D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8418" y="1312723"/>
            <a:ext cx="1339572" cy="3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6F055010-0103-4561-BFEB-D92B84CC8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536" y="1347120"/>
            <a:ext cx="1088433" cy="25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9A3199C4-953C-4ED8-821A-D88AF289A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2030808"/>
            <a:ext cx="1015472" cy="31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918A5C38-7463-4C61-874E-028839EB0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3844" y="2047607"/>
            <a:ext cx="951736" cy="27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FE4A45A0-364F-402F-A4A4-FB796C217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2151" y="1923634"/>
            <a:ext cx="793335" cy="52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C8AFD91E-39BA-4CCE-AA6E-CB6E0BF6CD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5577" y="3423966"/>
            <a:ext cx="1092855" cy="46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2B182379-7382-4B5B-94EF-2B29BAC509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0536" y="3496623"/>
            <a:ext cx="1095141" cy="31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2">
            <a:extLst>
              <a:ext uri="{FF2B5EF4-FFF2-40B4-BE49-F238E27FC236}">
                <a16:creationId xmlns:a16="http://schemas.microsoft.com/office/drawing/2014/main" id="{6DC77166-0722-4315-BBA6-45062400D0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4113" y="2743673"/>
            <a:ext cx="1048811" cy="39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4">
            <a:extLst>
              <a:ext uri="{FF2B5EF4-FFF2-40B4-BE49-F238E27FC236}">
                <a16:creationId xmlns:a16="http://schemas.microsoft.com/office/drawing/2014/main" id="{2060776B-1307-4590-8410-EEE0E3ADAB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095" y="2806366"/>
            <a:ext cx="1095141" cy="2706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>
            <a:extLst>
              <a:ext uri="{FF2B5EF4-FFF2-40B4-BE49-F238E27FC236}">
                <a16:creationId xmlns:a16="http://schemas.microsoft.com/office/drawing/2014/main" id="{BF2D99E7-E3EF-42B0-B63B-2F6C433EA8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611" y="2787769"/>
            <a:ext cx="1064607" cy="30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1">
            <a:extLst>
              <a:ext uri="{FF2B5EF4-FFF2-40B4-BE49-F238E27FC236}">
                <a16:creationId xmlns:a16="http://schemas.microsoft.com/office/drawing/2014/main" id="{797BB379-0090-4726-BE26-7ED57ED873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147" y="4202619"/>
            <a:ext cx="1093765" cy="29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">
            <a:extLst>
              <a:ext uri="{FF2B5EF4-FFF2-40B4-BE49-F238E27FC236}">
                <a16:creationId xmlns:a16="http://schemas.microsoft.com/office/drawing/2014/main" id="{2F0D99F5-1667-4B36-B4BE-4E43F91C46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9381" y="4229328"/>
            <a:ext cx="1070455" cy="23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>
            <a:extLst>
              <a:ext uri="{FF2B5EF4-FFF2-40B4-BE49-F238E27FC236}">
                <a16:creationId xmlns:a16="http://schemas.microsoft.com/office/drawing/2014/main" id="{E88A9B65-B27C-4E70-930E-743FA33702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7390" y="4168537"/>
            <a:ext cx="1092859" cy="35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2CB089-41A0-4682-AF59-456923D5C1CE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01"/>
          <a:stretch/>
        </p:blipFill>
        <p:spPr>
          <a:xfrm>
            <a:off x="4172879" y="187685"/>
            <a:ext cx="4312874" cy="4975408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F3F2E43-ADAD-4B75-BA1F-04B8520B7B63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lIns="0" tIns="0" rIns="108000" bIns="72000" anchor="b"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/>
              <a:t> #DSSGx #TuringWay @turingway @kirstie_j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/>
              <a:t>https://doi.org/10.5281/zenodo.3959179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430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D49D3-083E-4E8E-BB90-242C4EBA73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200" b="1" dirty="0"/>
              <a:t>The Institute’s partners and collaborators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282FE7-E343-4711-92D2-8A94398430E8}"/>
              </a:ext>
            </a:extLst>
          </p:cNvPr>
          <p:cNvSpPr/>
          <p:nvPr/>
        </p:nvSpPr>
        <p:spPr>
          <a:xfrm>
            <a:off x="431800" y="1184067"/>
            <a:ext cx="8280400" cy="988071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175F1C3-928B-456C-91E8-185557105E03}"/>
              </a:ext>
            </a:extLst>
          </p:cNvPr>
          <p:cNvGrpSpPr/>
          <p:nvPr/>
        </p:nvGrpSpPr>
        <p:grpSpPr>
          <a:xfrm>
            <a:off x="719900" y="1276191"/>
            <a:ext cx="7703800" cy="803822"/>
            <a:chOff x="584927" y="1100987"/>
            <a:chExt cx="7703800" cy="803822"/>
          </a:xfrm>
        </p:grpSpPr>
        <p:pic>
          <p:nvPicPr>
            <p:cNvPr id="28679" name="Picture 12">
              <a:extLst>
                <a:ext uri="{FF2B5EF4-FFF2-40B4-BE49-F238E27FC236}">
                  <a16:creationId xmlns:a16="http://schemas.microsoft.com/office/drawing/2014/main" id="{ADEB0E0C-DB68-4585-B35B-69C54B0E12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84927" y="1216702"/>
              <a:ext cx="1682489" cy="572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Picture 14">
              <a:extLst>
                <a:ext uri="{FF2B5EF4-FFF2-40B4-BE49-F238E27FC236}">
                  <a16:creationId xmlns:a16="http://schemas.microsoft.com/office/drawing/2014/main" id="{8C45B36E-E160-4E93-898F-4149ACBC6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821099" y="1155036"/>
              <a:ext cx="1063329" cy="705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8">
              <a:extLst>
                <a:ext uri="{FF2B5EF4-FFF2-40B4-BE49-F238E27FC236}">
                  <a16:creationId xmlns:a16="http://schemas.microsoft.com/office/drawing/2014/main" id="{B5EFFEA4-1BB6-491B-A8B3-20F93BEC3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768530" y="1268010"/>
              <a:ext cx="1520197" cy="469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663D2E1-1720-4879-AEC8-112143EDCE02}"/>
                </a:ext>
              </a:extLst>
            </p:cNvPr>
            <p:cNvGrpSpPr/>
            <p:nvPr/>
          </p:nvGrpSpPr>
          <p:grpSpPr>
            <a:xfrm>
              <a:off x="4432112" y="1100987"/>
              <a:ext cx="1831850" cy="803822"/>
              <a:chOff x="4472668" y="1286924"/>
              <a:chExt cx="2037290" cy="893971"/>
            </a:xfrm>
          </p:grpSpPr>
          <p:pic>
            <p:nvPicPr>
              <p:cNvPr id="29" name="Picture 20">
                <a:extLst>
                  <a:ext uri="{FF2B5EF4-FFF2-40B4-BE49-F238E27FC236}">
                    <a16:creationId xmlns:a16="http://schemas.microsoft.com/office/drawing/2014/main" id="{1DD38509-ECF8-446C-8AEA-04E6CDDE86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807826" y="1452737"/>
                <a:ext cx="702132" cy="56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1B2A856-6192-4A7F-8C33-CA26718495F5}"/>
                  </a:ext>
                </a:extLst>
              </p:cNvPr>
              <p:cNvGrpSpPr/>
              <p:nvPr/>
            </p:nvGrpSpPr>
            <p:grpSpPr>
              <a:xfrm>
                <a:off x="4472668" y="1286924"/>
                <a:ext cx="1182580" cy="893971"/>
                <a:chOff x="4476430" y="1272317"/>
                <a:chExt cx="1182580" cy="893971"/>
              </a:xfrm>
            </p:grpSpPr>
            <p:pic>
              <p:nvPicPr>
                <p:cNvPr id="31" name="Picture 22">
                  <a:extLst>
                    <a:ext uri="{FF2B5EF4-FFF2-40B4-BE49-F238E27FC236}">
                      <a16:creationId xmlns:a16="http://schemas.microsoft.com/office/drawing/2014/main" id="{96888F5A-0041-42FF-BA1C-3CFFE0F64E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476430" y="1272317"/>
                  <a:ext cx="1182580" cy="335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24">
                  <a:extLst>
                    <a:ext uri="{FF2B5EF4-FFF2-40B4-BE49-F238E27FC236}">
                      <a16:creationId xmlns:a16="http://schemas.microsoft.com/office/drawing/2014/main" id="{B8A0C8CA-EA57-477D-B7DA-65136A9F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658221" y="1785788"/>
                  <a:ext cx="818993" cy="38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E28263-CD37-4EF9-A8F5-EB8ECF5ADF8A}"/>
              </a:ext>
            </a:extLst>
          </p:cNvPr>
          <p:cNvGrpSpPr/>
          <p:nvPr/>
        </p:nvGrpSpPr>
        <p:grpSpPr>
          <a:xfrm>
            <a:off x="433173" y="3370430"/>
            <a:ext cx="8273408" cy="499948"/>
            <a:chOff x="433173" y="3164690"/>
            <a:chExt cx="8273408" cy="499948"/>
          </a:xfrm>
        </p:grpSpPr>
        <p:pic>
          <p:nvPicPr>
            <p:cNvPr id="28692" name="Picture 10">
              <a:extLst>
                <a:ext uri="{FF2B5EF4-FFF2-40B4-BE49-F238E27FC236}">
                  <a16:creationId xmlns:a16="http://schemas.microsoft.com/office/drawing/2014/main" id="{EE0F8860-25BF-4202-B366-8FB2C5E49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487737" y="3362170"/>
              <a:ext cx="881435" cy="104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5" name="Picture 34">
              <a:extLst>
                <a:ext uri="{FF2B5EF4-FFF2-40B4-BE49-F238E27FC236}">
                  <a16:creationId xmlns:a16="http://schemas.microsoft.com/office/drawing/2014/main" id="{95826986-2463-4CE6-ADD1-5AC71EDB8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33173" y="3281868"/>
              <a:ext cx="1352442" cy="26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Picture 4">
              <a:extLst>
                <a:ext uri="{FF2B5EF4-FFF2-40B4-BE49-F238E27FC236}">
                  <a16:creationId xmlns:a16="http://schemas.microsoft.com/office/drawing/2014/main" id="{4A270129-749D-4C8B-8386-CB9444809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259498" y="3330236"/>
              <a:ext cx="1061987" cy="16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6" name="Picture 16">
              <a:extLst>
                <a:ext uri="{FF2B5EF4-FFF2-40B4-BE49-F238E27FC236}">
                  <a16:creationId xmlns:a16="http://schemas.microsoft.com/office/drawing/2014/main" id="{6AC414F0-4E97-4D57-A980-ADE0B7014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810589" y="3310389"/>
              <a:ext cx="1007492" cy="20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9A869B55-3CEB-45DD-A5D2-E1C980583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762903" y="3180115"/>
              <a:ext cx="943678" cy="469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0">
              <a:extLst>
                <a:ext uri="{FF2B5EF4-FFF2-40B4-BE49-F238E27FC236}">
                  <a16:creationId xmlns:a16="http://schemas.microsoft.com/office/drawing/2014/main" id="{2C3423A4-C73E-4740-B475-655965E7FC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27032" y="3164690"/>
              <a:ext cx="819288" cy="499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D12B1B-05A2-4A8A-9E9D-3F82B835491D}"/>
              </a:ext>
            </a:extLst>
          </p:cNvPr>
          <p:cNvGrpSpPr/>
          <p:nvPr/>
        </p:nvGrpSpPr>
        <p:grpSpPr>
          <a:xfrm>
            <a:off x="431935" y="4102650"/>
            <a:ext cx="8279730" cy="680683"/>
            <a:chOff x="431935" y="3896910"/>
            <a:chExt cx="8279730" cy="680683"/>
          </a:xfrm>
        </p:grpSpPr>
        <p:pic>
          <p:nvPicPr>
            <p:cNvPr id="28694" name="Picture 30">
              <a:extLst>
                <a:ext uri="{FF2B5EF4-FFF2-40B4-BE49-F238E27FC236}">
                  <a16:creationId xmlns:a16="http://schemas.microsoft.com/office/drawing/2014/main" id="{209F37CA-A498-4090-9C04-97951927F1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025049" y="3927172"/>
              <a:ext cx="846715" cy="62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Picture 2">
              <a:extLst>
                <a:ext uri="{FF2B5EF4-FFF2-40B4-BE49-F238E27FC236}">
                  <a16:creationId xmlns:a16="http://schemas.microsoft.com/office/drawing/2014/main" id="{8E2E8721-E4E8-43C7-A924-AF9CCE0EF0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31935" y="4052602"/>
              <a:ext cx="1322920" cy="36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0">
              <a:extLst>
                <a:ext uri="{FF2B5EF4-FFF2-40B4-BE49-F238E27FC236}">
                  <a16:creationId xmlns:a16="http://schemas.microsoft.com/office/drawing/2014/main" id="{5B5B24C6-1FF9-4A27-A144-3EE6FD76E4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89576" y="3896910"/>
              <a:ext cx="400752" cy="680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6">
              <a:extLst>
                <a:ext uri="{FF2B5EF4-FFF2-40B4-BE49-F238E27FC236}">
                  <a16:creationId xmlns:a16="http://schemas.microsoft.com/office/drawing/2014/main" id="{887E08DA-88E8-4127-ACC9-2D493E3CC5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803949" y="4069873"/>
              <a:ext cx="1008209" cy="334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8109A39-6F70-47FF-936D-BB6AC31A81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246877" y="4122240"/>
              <a:ext cx="1464788" cy="230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20">
              <a:extLst>
                <a:ext uri="{FF2B5EF4-FFF2-40B4-BE49-F238E27FC236}">
                  <a16:creationId xmlns:a16="http://schemas.microsoft.com/office/drawing/2014/main" id="{F55737EC-D0BE-4C70-877D-EC13012E8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306485" y="4045053"/>
              <a:ext cx="1062743" cy="384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F7CABF-5AB7-4088-8D5F-7C790C750106}"/>
              </a:ext>
            </a:extLst>
          </p:cNvPr>
          <p:cNvGrpSpPr/>
          <p:nvPr/>
        </p:nvGrpSpPr>
        <p:grpSpPr>
          <a:xfrm>
            <a:off x="431800" y="2417450"/>
            <a:ext cx="8274781" cy="720708"/>
            <a:chOff x="431800" y="2211710"/>
            <a:chExt cx="8274781" cy="720708"/>
          </a:xfrm>
        </p:grpSpPr>
        <p:pic>
          <p:nvPicPr>
            <p:cNvPr id="28690" name="Picture 16">
              <a:extLst>
                <a:ext uri="{FF2B5EF4-FFF2-40B4-BE49-F238E27FC236}">
                  <a16:creationId xmlns:a16="http://schemas.microsoft.com/office/drawing/2014/main" id="{9C9D423D-60F1-4341-AEC5-8B1C9C1B1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915337" y="2434047"/>
              <a:ext cx="1183106" cy="276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1" name="Picture 20">
              <a:extLst>
                <a:ext uri="{FF2B5EF4-FFF2-40B4-BE49-F238E27FC236}">
                  <a16:creationId xmlns:a16="http://schemas.microsoft.com/office/drawing/2014/main" id="{C53BBC2C-2D5B-40E4-AF16-7E9B32457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936270" y="2211710"/>
              <a:ext cx="554036" cy="720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3" name="Picture 28">
              <a:extLst>
                <a:ext uri="{FF2B5EF4-FFF2-40B4-BE49-F238E27FC236}">
                  <a16:creationId xmlns:a16="http://schemas.microsoft.com/office/drawing/2014/main" id="{98F7455B-3D0D-45CB-BB46-243A3AD171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815315" y="2415855"/>
              <a:ext cx="1183105" cy="31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">
              <a:extLst>
                <a:ext uri="{FF2B5EF4-FFF2-40B4-BE49-F238E27FC236}">
                  <a16:creationId xmlns:a16="http://schemas.microsoft.com/office/drawing/2014/main" id="{655D9277-8493-41AE-A498-2F8D298062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23451" y="2436752"/>
              <a:ext cx="1087788" cy="27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id="{A1A2F21A-7B5B-4EFB-8490-FCD5E3E00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523476" y="2368100"/>
              <a:ext cx="1183105" cy="407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16">
              <a:extLst>
                <a:ext uri="{FF2B5EF4-FFF2-40B4-BE49-F238E27FC236}">
                  <a16:creationId xmlns:a16="http://schemas.microsoft.com/office/drawing/2014/main" id="{82B7BE56-0005-4234-83B0-927EE94624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1800" y="2334951"/>
              <a:ext cx="958484" cy="47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457128A1-1183-46DD-9679-7F901EB211B3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lIns="0" tIns="0" rIns="108000" bIns="72000" anchor="b"/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/>
              <a:t> #DSSGx #TuringWay @turingway @kirstie_j</a:t>
            </a:r>
          </a:p>
          <a:p>
            <a:pPr marL="0" lvl="0" indent="0" algn="r">
              <a:lnSpc>
                <a:spcPct val="114000"/>
              </a:lnSpc>
              <a:spcAft>
                <a:spcPts val="0"/>
              </a:spcAft>
              <a:buNone/>
            </a:pPr>
            <a:r>
              <a:rPr lang="en-GB" sz="1400" dirty="0"/>
              <a:t>https://doi.org/10.5281/zenodo.3959179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85834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C4C2A-C2B6-4235-A448-B271128914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b="1" dirty="0"/>
              <a:t>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E83C7-2084-49C0-85FD-A1A5E1C198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3038" name="Picture 7">
            <a:extLst>
              <a:ext uri="{FF2B5EF4-FFF2-40B4-BE49-F238E27FC236}">
                <a16:creationId xmlns:a16="http://schemas.microsoft.com/office/drawing/2014/main" id="{6E4665E1-3086-4231-BC6C-76A445DDAB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9100" y="1378441"/>
            <a:ext cx="1908000" cy="127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D66EE869-62A5-425F-B597-D42DAFDC5458}"/>
              </a:ext>
            </a:extLst>
          </p:cNvPr>
          <p:cNvSpPr/>
          <p:nvPr/>
        </p:nvSpPr>
        <p:spPr bwMode="auto">
          <a:xfrm>
            <a:off x="419100" y="1796107"/>
            <a:ext cx="1908000" cy="43497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24DB9B6-14DD-4B49-A5F3-3EA030DE2DB8}"/>
              </a:ext>
            </a:extLst>
          </p:cNvPr>
          <p:cNvSpPr txBox="1"/>
          <p:nvPr/>
        </p:nvSpPr>
        <p:spPr bwMode="auto">
          <a:xfrm>
            <a:off x="419100" y="1796107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Revolutionise healthcare</a:t>
            </a:r>
          </a:p>
        </p:txBody>
      </p:sp>
      <p:pic>
        <p:nvPicPr>
          <p:cNvPr id="43035" name="Picture 46">
            <a:extLst>
              <a:ext uri="{FF2B5EF4-FFF2-40B4-BE49-F238E27FC236}">
                <a16:creationId xmlns:a16="http://schemas.microsoft.com/office/drawing/2014/main" id="{C4258892-2D7D-4167-A41F-B514D8CBF2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46350" y="1377594"/>
            <a:ext cx="1908000" cy="12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1F3AC0E6-47C2-4435-A51D-E75E38FA3370}"/>
              </a:ext>
            </a:extLst>
          </p:cNvPr>
          <p:cNvSpPr/>
          <p:nvPr/>
        </p:nvSpPr>
        <p:spPr bwMode="auto">
          <a:xfrm>
            <a:off x="2546350" y="1796107"/>
            <a:ext cx="1908000" cy="43497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DD9AFB-3561-45C9-8EF5-7F8130482CC9}"/>
              </a:ext>
            </a:extLst>
          </p:cNvPr>
          <p:cNvSpPr txBox="1"/>
          <p:nvPr/>
        </p:nvSpPr>
        <p:spPr bwMode="auto">
          <a:xfrm>
            <a:off x="2546350" y="1796107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Deliver safer, smarter engineering</a:t>
            </a:r>
          </a:p>
        </p:txBody>
      </p:sp>
      <p:pic>
        <p:nvPicPr>
          <p:cNvPr id="43032" name="Picture 47">
            <a:extLst>
              <a:ext uri="{FF2B5EF4-FFF2-40B4-BE49-F238E27FC236}">
                <a16:creationId xmlns:a16="http://schemas.microsoft.com/office/drawing/2014/main" id="{B24FA87B-9988-4E64-B7A8-19CB89CE4A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68837" y="1378441"/>
            <a:ext cx="1908000" cy="127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0452F09B-9EB8-4B23-A9ED-BD1AFD1FB881}"/>
              </a:ext>
            </a:extLst>
          </p:cNvPr>
          <p:cNvSpPr/>
          <p:nvPr/>
        </p:nvSpPr>
        <p:spPr bwMode="auto">
          <a:xfrm>
            <a:off x="4668837" y="1796107"/>
            <a:ext cx="1908000" cy="43497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5E06A1-5705-44CF-A401-5F2552AFE656}"/>
              </a:ext>
            </a:extLst>
          </p:cNvPr>
          <p:cNvSpPr txBox="1"/>
          <p:nvPr/>
        </p:nvSpPr>
        <p:spPr bwMode="auto">
          <a:xfrm>
            <a:off x="4668837" y="1796107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Manage security in an insecure world</a:t>
            </a: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9" name="Picture 48">
            <a:extLst>
              <a:ext uri="{FF2B5EF4-FFF2-40B4-BE49-F238E27FC236}">
                <a16:creationId xmlns:a16="http://schemas.microsoft.com/office/drawing/2014/main" id="{51580F14-B5C5-49BA-81F8-0795A9C9EE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86563" y="1378441"/>
            <a:ext cx="1908000" cy="127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6F8545C8-9FE5-4BFF-8D29-38A4339DF64C}"/>
              </a:ext>
            </a:extLst>
          </p:cNvPr>
          <p:cNvSpPr/>
          <p:nvPr/>
        </p:nvSpPr>
        <p:spPr bwMode="auto">
          <a:xfrm>
            <a:off x="6786563" y="1796107"/>
            <a:ext cx="1908000" cy="434975"/>
          </a:xfrm>
          <a:prstGeom prst="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4F95986-5B1F-47DD-86F4-AB908A6DE6D6}"/>
              </a:ext>
            </a:extLst>
          </p:cNvPr>
          <p:cNvSpPr txBox="1"/>
          <p:nvPr/>
        </p:nvSpPr>
        <p:spPr bwMode="auto">
          <a:xfrm>
            <a:off x="6786563" y="1796107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Shine a light on our economy </a:t>
            </a: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9" name="TextBox 6">
            <a:extLst>
              <a:ext uri="{FF2B5EF4-FFF2-40B4-BE49-F238E27FC236}">
                <a16:creationId xmlns:a16="http://schemas.microsoft.com/office/drawing/2014/main" id="{BD58E6F1-99CC-4F7A-9D66-105E126F0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886098"/>
            <a:ext cx="760883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 data science and artificial intelligence to…</a:t>
            </a:r>
          </a:p>
        </p:txBody>
      </p:sp>
      <p:pic>
        <p:nvPicPr>
          <p:cNvPr id="43041" name="Picture 70">
            <a:extLst>
              <a:ext uri="{FF2B5EF4-FFF2-40B4-BE49-F238E27FC236}">
                <a16:creationId xmlns:a16="http://schemas.microsoft.com/office/drawing/2014/main" id="{31166C7C-E0DC-4238-8BCB-3670B86258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63" y="2873045"/>
            <a:ext cx="1908000" cy="12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39CF4A8-E24E-4F28-89DC-07450D49E0B8}"/>
              </a:ext>
            </a:extLst>
          </p:cNvPr>
          <p:cNvSpPr/>
          <p:nvPr/>
        </p:nvSpPr>
        <p:spPr bwMode="auto">
          <a:xfrm>
            <a:off x="6786563" y="3291558"/>
            <a:ext cx="1908000" cy="43497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3044" name="Picture 64">
            <a:extLst>
              <a:ext uri="{FF2B5EF4-FFF2-40B4-BE49-F238E27FC236}">
                <a16:creationId xmlns:a16="http://schemas.microsoft.com/office/drawing/2014/main" id="{1B34D0D8-F4A7-48E8-B705-0478C1557D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68837" y="2873045"/>
            <a:ext cx="1908000" cy="12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D7BBF29D-6EC2-440C-BA54-B6E95430F29E}"/>
              </a:ext>
            </a:extLst>
          </p:cNvPr>
          <p:cNvSpPr/>
          <p:nvPr/>
        </p:nvSpPr>
        <p:spPr bwMode="auto">
          <a:xfrm>
            <a:off x="4668837" y="3189958"/>
            <a:ext cx="1908000" cy="638175"/>
          </a:xfrm>
          <a:prstGeom prst="rect">
            <a:avLst/>
          </a:prstGeom>
          <a:solidFill>
            <a:schemeClr val="tx1">
              <a:lumMod val="75000"/>
              <a:lumOff val="2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BFDA838-8C2E-4223-85F3-F500F107A866}"/>
              </a:ext>
            </a:extLst>
          </p:cNvPr>
          <p:cNvSpPr txBox="1"/>
          <p:nvPr/>
        </p:nvSpPr>
        <p:spPr bwMode="auto">
          <a:xfrm>
            <a:off x="4668837" y="3291558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Supercharge research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in science and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humanities </a:t>
            </a: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6" name="Picture 62">
            <a:extLst>
              <a:ext uri="{FF2B5EF4-FFF2-40B4-BE49-F238E27FC236}">
                <a16:creationId xmlns:a16="http://schemas.microsoft.com/office/drawing/2014/main" id="{2E61EEBC-75CF-46F6-8A63-4306A9B06E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9100" y="2873892"/>
            <a:ext cx="1908000" cy="127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6EB173CA-D399-4C8C-BB8E-0BE37F76488E}"/>
              </a:ext>
            </a:extLst>
          </p:cNvPr>
          <p:cNvSpPr/>
          <p:nvPr/>
        </p:nvSpPr>
        <p:spPr bwMode="auto">
          <a:xfrm>
            <a:off x="419100" y="3189958"/>
            <a:ext cx="1908000" cy="63817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FC31090-2AB2-4E30-927B-3D2698780A39}"/>
              </a:ext>
            </a:extLst>
          </p:cNvPr>
          <p:cNvSpPr txBox="1"/>
          <p:nvPr/>
        </p:nvSpPr>
        <p:spPr bwMode="auto">
          <a:xfrm>
            <a:off x="419100" y="3291558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Make algorithmic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systems fair,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transparent, and ethical</a:t>
            </a: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3" name="Picture 63">
            <a:extLst>
              <a:ext uri="{FF2B5EF4-FFF2-40B4-BE49-F238E27FC236}">
                <a16:creationId xmlns:a16="http://schemas.microsoft.com/office/drawing/2014/main" id="{7EFFEB62-1E9E-4E70-BC4E-69ACEA6FB0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 bwMode="auto">
          <a:xfrm>
            <a:off x="2546350" y="2873045"/>
            <a:ext cx="1908000" cy="12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6AD98A78-A2CC-4C6C-A091-31289EBE3A47}"/>
              </a:ext>
            </a:extLst>
          </p:cNvPr>
          <p:cNvSpPr/>
          <p:nvPr/>
        </p:nvSpPr>
        <p:spPr bwMode="auto">
          <a:xfrm>
            <a:off x="2546350" y="3189958"/>
            <a:ext cx="1908000" cy="63817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2441ACE-6348-46ED-B738-B421E52573F7}"/>
              </a:ext>
            </a:extLst>
          </p:cNvPr>
          <p:cNvSpPr txBox="1"/>
          <p:nvPr/>
        </p:nvSpPr>
        <p:spPr bwMode="auto">
          <a:xfrm>
            <a:off x="2546350" y="3291558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Design computers for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the next generation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of algorithms</a:t>
            </a:r>
            <a:endParaRPr kumimoji="0" lang="en-GB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20BB87-F250-4403-9FBA-218BC89F4AF6}"/>
              </a:ext>
            </a:extLst>
          </p:cNvPr>
          <p:cNvSpPr txBox="1"/>
          <p:nvPr/>
        </p:nvSpPr>
        <p:spPr bwMode="auto">
          <a:xfrm>
            <a:off x="6786563" y="3291558"/>
            <a:ext cx="1908000" cy="434975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Foster government innovation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https://www.turing.ac.uk/people/researchers/martin-oreilly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Martin O’Reilly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dirty="0"/>
              <a:t>“Make reproducible research too easy not to do.”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1457442-EB4C-4F9C-AD68-1A88B0E488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4948" b="21166"/>
          <a:stretch/>
        </p:blipFill>
        <p:spPr>
          <a:xfrm>
            <a:off x="5251450" y="702659"/>
            <a:ext cx="3892550" cy="345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98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https://www.turing.ac.uk/people/researchers/martin-oreilly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Martin O’Reilly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dirty="0"/>
              <a:t>“Make reproducible research too easy not to do.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dirty="0"/>
              <a:t>Do you need a biscuit?”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1457442-EB4C-4F9C-AD68-1A88B0E488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4948" b="21166"/>
          <a:stretch/>
        </p:blipFill>
        <p:spPr>
          <a:xfrm>
            <a:off x="5251450" y="702659"/>
            <a:ext cx="3892550" cy="345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5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https://www.turing.ac.uk/people/researchers/martin-oreilly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Martin O’Reilly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dirty="0"/>
              <a:t>“Make reproducible research too easy not to do.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dirty="0"/>
              <a:t>Do you need a biscuit?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dirty="0"/>
              <a:t>If we can’t do it here, we can’t do it at all.”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1457442-EB4C-4F9C-AD68-1A88B0E488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4948" b="21166"/>
          <a:stretch/>
        </p:blipFill>
        <p:spPr>
          <a:xfrm>
            <a:off x="5251450" y="702659"/>
            <a:ext cx="3892550" cy="345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59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The Turing Way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3" t="6047" r="14643" b="-3241"/>
          <a:stretch/>
        </p:blipFill>
        <p:spPr>
          <a:xfrm>
            <a:off x="5695200" y="-12424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pPr lvl="0"/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pPr lvl="0"/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71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6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898602E-5BD0-7A41-A5A8-648F6B68C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72238" b="43703"/>
          <a:stretch/>
        </p:blipFill>
        <p:spPr>
          <a:xfrm>
            <a:off x="234092" y="259487"/>
            <a:ext cx="792148" cy="917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4CD434-0B04-1040-856A-D427DB67B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619" t="50018" r="-1380" b="-6315"/>
          <a:stretch/>
        </p:blipFill>
        <p:spPr>
          <a:xfrm>
            <a:off x="7874688" y="3176373"/>
            <a:ext cx="792148" cy="9179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497A97-4755-0842-B024-52D7AF07F1E2}"/>
              </a:ext>
            </a:extLst>
          </p:cNvPr>
          <p:cNvSpPr/>
          <p:nvPr/>
        </p:nvSpPr>
        <p:spPr>
          <a:xfrm>
            <a:off x="265232" y="907572"/>
            <a:ext cx="8581475" cy="2422715"/>
          </a:xfrm>
          <a:prstGeom prst="rect">
            <a:avLst/>
          </a:prstGeom>
          <a:solidFill>
            <a:srgbClr val="2A9686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The Turing Way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is an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open source book project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that involves and supports a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diverse research community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in ensuring that reproducible and ethical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data science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is accessible and comprehensible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for everyone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E7D677-ACF6-46BC-B10C-42ADFCEC1B89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04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6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BCD560-4891-254B-B229-940A74188AAA}"/>
              </a:ext>
            </a:extLst>
          </p:cNvPr>
          <p:cNvSpPr/>
          <p:nvPr/>
        </p:nvSpPr>
        <p:spPr>
          <a:xfrm>
            <a:off x="265232" y="907572"/>
            <a:ext cx="8581475" cy="2422715"/>
          </a:xfrm>
          <a:prstGeom prst="rect">
            <a:avLst/>
          </a:prstGeom>
          <a:solidFill>
            <a:srgbClr val="2A9686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The Turing Way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is an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open source book project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that involves and supports a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diverse research community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in ensuring that reproducible and ethical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data science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is accessible and comprehensible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for everyone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98602E-5BD0-7A41-A5A8-648F6B68C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72238" b="43703"/>
          <a:stretch/>
        </p:blipFill>
        <p:spPr>
          <a:xfrm>
            <a:off x="234092" y="259487"/>
            <a:ext cx="792148" cy="917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4CD434-0B04-1040-856A-D427DB67B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619" t="50018" r="-1380" b="-6315"/>
          <a:stretch/>
        </p:blipFill>
        <p:spPr>
          <a:xfrm>
            <a:off x="7874688" y="3176373"/>
            <a:ext cx="792148" cy="91797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8EAE94-327B-45CD-9065-A52CEE2B5DD8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#DSSGx #TuringWay @turingway @kirstie_j</a:t>
            </a:r>
          </a:p>
          <a:p>
            <a:r>
              <a:rPr lang="en-GB" dirty="0">
                <a:solidFill>
                  <a:prstClr val="white"/>
                </a:solidFill>
              </a:rPr>
              <a:t>https://doi.org/10.5281/zenodo.3959179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891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4299" cy="347162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To be fully reproducible we have to cover all the steps of the research cycle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And that is super overwhelming…but we’re here to help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6E5AEC-B095-4B4A-9726-A22F839BAA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r="2499" b="317"/>
          <a:stretch/>
        </p:blipFill>
        <p:spPr>
          <a:xfrm>
            <a:off x="4555815" y="702659"/>
            <a:ext cx="4588185" cy="3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14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FAIR….but not</a:t>
            </a:r>
            <a:br>
              <a:rPr lang="en-GB" dirty="0"/>
            </a:br>
            <a:r>
              <a:rPr lang="en-GB" dirty="0"/>
              <a:t>always open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2CC6324-64EC-4103-B83E-91F7BD24BE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245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0045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021A315-8D03-4769-B1B8-21D3FFBC6973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https://the-turing-way.netlify.com/reproducible-research/rdm.html</a:t>
            </a:r>
          </a:p>
          <a:p>
            <a:r>
              <a:rPr lang="en-GB" sz="1400" dirty="0">
                <a:solidFill>
                  <a:schemeClr val="bg1"/>
                </a:solidFill>
              </a:rPr>
              <a:t>Wilkinson et al., Sci. Data, 2016. </a:t>
            </a:r>
            <a:r>
              <a:rPr lang="en-GB" sz="1400" dirty="0" err="1">
                <a:solidFill>
                  <a:schemeClr val="bg1"/>
                </a:solidFill>
              </a:rPr>
              <a:t>doi</a:t>
            </a:r>
            <a:r>
              <a:rPr lang="en-GB" sz="1400" dirty="0">
                <a:solidFill>
                  <a:schemeClr val="bg1"/>
                </a:solidFill>
              </a:rPr>
              <a:t>: 10.1038/sdata.2016.18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C6F522-87E2-47DA-81D6-AAE0B8F7F4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" b="7994"/>
          <a:stretch/>
        </p:blipFill>
        <p:spPr>
          <a:xfrm>
            <a:off x="1114085" y="0"/>
            <a:ext cx="6915829" cy="4610956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987E7E7-E4CA-4DF4-807D-160BA58063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571C44-2229-4C12-BB1C-8A40614BF2DD}"/>
              </a:ext>
            </a:extLst>
          </p:cNvPr>
          <p:cNvSpPr/>
          <p:nvPr/>
        </p:nvSpPr>
        <p:spPr>
          <a:xfrm>
            <a:off x="6983427" y="4507264"/>
            <a:ext cx="1046487" cy="103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25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https://www.turing.ac.uk/people/business-team/catherine-lawrence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Catherine Lawrence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“We should ensure all our processes for running programmes are FAIR.</a:t>
            </a:r>
          </a:p>
          <a:p>
            <a:pPr>
              <a:buFontTx/>
              <a:buChar char="-"/>
            </a:pPr>
            <a:r>
              <a:rPr lang="en-GB" sz="2400" dirty="0"/>
              <a:t>Findable (intranet)</a:t>
            </a:r>
          </a:p>
          <a:p>
            <a:pPr>
              <a:buFontTx/>
              <a:buChar char="-"/>
            </a:pPr>
            <a:r>
              <a:rPr lang="en-GB" sz="2400" dirty="0"/>
              <a:t>Accessible (EDI)</a:t>
            </a:r>
          </a:p>
          <a:p>
            <a:pPr>
              <a:buFontTx/>
              <a:buChar char="-"/>
            </a:pPr>
            <a:r>
              <a:rPr lang="en-GB" sz="2400" dirty="0"/>
              <a:t>Interoperable across programmes and projects</a:t>
            </a:r>
          </a:p>
          <a:p>
            <a:pPr>
              <a:buFontTx/>
              <a:buChar char="-"/>
            </a:pPr>
            <a:r>
              <a:rPr lang="en-GB" sz="2400" dirty="0"/>
              <a:t>Reusable (bus factor)”</a:t>
            </a:r>
          </a:p>
        </p:txBody>
      </p:sp>
      <p:pic>
        <p:nvPicPr>
          <p:cNvPr id="7" name="Picture Placeholder 6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3EF6EC98-0694-450A-B66B-C0CC924F36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4" b="5404"/>
          <a:stretch>
            <a:fillRect/>
          </a:stretch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537037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Testing for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7" name="Picture Placeholder 6" descr="A person using a computer&#10;&#10;Description automatically generated">
            <a:extLst>
              <a:ext uri="{FF2B5EF4-FFF2-40B4-BE49-F238E27FC236}">
                <a16:creationId xmlns:a16="http://schemas.microsoft.com/office/drawing/2014/main" id="{57A38006-A2A0-4115-A6EA-5E81ACF657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3" r="18157"/>
          <a:stretch/>
        </p:blipFill>
        <p:spPr>
          <a:xfrm>
            <a:off x="5695200" y="0"/>
            <a:ext cx="3448800" cy="4573587"/>
          </a:xfrm>
        </p:spPr>
      </p:pic>
    </p:spTree>
    <p:extLst>
      <p:ext uri="{BB962C8B-B14F-4D97-AF65-F5344CB8AC3E}">
        <p14:creationId xmlns:p14="http://schemas.microsoft.com/office/powerpoint/2010/main" val="3387782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DA448A-0289-43BB-B498-B70544611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Is your code doing what you think its doing?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E8D3C6-B8A8-4CE5-AE26-18F2FDFEA3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A35A2644-5160-499A-A009-9613092E0C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>
          <a:xfrm>
            <a:off x="5251450" y="703263"/>
            <a:ext cx="3892550" cy="34512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EC584-E45E-4570-BF10-E44986B45CBD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https://the-turing-way.netlify.com/reproducible-research/testing.html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https://www.toptal.com/qa/how-to-write-testable-code-and-why-it-matters</a:t>
            </a:r>
          </a:p>
        </p:txBody>
      </p:sp>
    </p:spTree>
    <p:extLst>
      <p:ext uri="{BB962C8B-B14F-4D97-AF65-F5344CB8AC3E}">
        <p14:creationId xmlns:p14="http://schemas.microsoft.com/office/powerpoint/2010/main" val="3419992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DA448A-0289-43BB-B498-B70544611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Is your code doing what you think its doing?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E8D3C6-B8A8-4CE5-AE26-18F2FDFEA3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4C13450-1F0D-41F3-8962-8A03C54B3D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/>
      </p:pic>
      <p:pic>
        <p:nvPicPr>
          <p:cNvPr id="7" name="Picture 6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592F415F-2A58-48FB-A0D0-6E2D79AF33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r="4790" b="13661"/>
          <a:stretch/>
        </p:blipFill>
        <p:spPr>
          <a:xfrm>
            <a:off x="4947241" y="314463"/>
            <a:ext cx="1339770" cy="12836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7B6808-A2F9-458E-9904-D66DE22B3379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https://the-turing-way.netlify.com/reproducible-research/testing.html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https://www.toptal.com/qa/how-to-write-testable-code-and-why-it-matters</a:t>
            </a:r>
          </a:p>
        </p:txBody>
      </p:sp>
    </p:spTree>
    <p:extLst>
      <p:ext uri="{BB962C8B-B14F-4D97-AF65-F5344CB8AC3E}">
        <p14:creationId xmlns:p14="http://schemas.microsoft.com/office/powerpoint/2010/main" val="3777133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DA448A-0289-43BB-B498-B70544611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Is your code doing what you think its doing?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7DEBE-8DD7-42DB-9C73-B81D36CA72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804945"/>
            <a:ext cx="3921124" cy="2349611"/>
          </a:xfrm>
        </p:spPr>
        <p:txBody>
          <a:bodyPr/>
          <a:lstStyle/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Assert.AreEqual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GetTimeOfDay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</a:p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“Morning” )</a:t>
            </a:r>
          </a:p>
          <a:p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57CB18A-DAF6-4C44-A666-02E63B2C44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/>
      </p:pic>
      <p:pic>
        <p:nvPicPr>
          <p:cNvPr id="6" name="Picture 5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780C55DB-3EB5-4800-A193-F4547FE0A4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r="4790" b="13661"/>
          <a:stretch/>
        </p:blipFill>
        <p:spPr>
          <a:xfrm>
            <a:off x="4947241" y="314463"/>
            <a:ext cx="1339770" cy="1283630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7D75D0F-3AA6-4C5A-9B82-3E52253BED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D11D8-91DF-4DB3-89E9-DF28F973A111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https://the-turing-way.netlify.com/reproducible-research/testing.html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https://www.toptal.com/qa/how-to-write-testable-code-and-why-it-matters</a:t>
            </a:r>
          </a:p>
        </p:txBody>
      </p:sp>
    </p:spTree>
    <p:extLst>
      <p:ext uri="{BB962C8B-B14F-4D97-AF65-F5344CB8AC3E}">
        <p14:creationId xmlns:p14="http://schemas.microsoft.com/office/powerpoint/2010/main" val="3636558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DA448A-0289-43BB-B498-B70544611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Is your code doing what you think its doing?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7DEBE-8DD7-42DB-9C73-B81D36CA72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804945"/>
            <a:ext cx="3921124" cy="2349611"/>
          </a:xfrm>
        </p:spPr>
        <p:txBody>
          <a:bodyPr/>
          <a:lstStyle/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Assert.AreEqual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GetTimeOfDay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</a:p>
          <a:p>
            <a:pPr marL="18000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“Morning” )</a:t>
            </a:r>
          </a:p>
          <a:p>
            <a:endParaRPr lang="en-GB" dirty="0"/>
          </a:p>
        </p:txBody>
      </p:sp>
      <p:pic>
        <p:nvPicPr>
          <p:cNvPr id="9" name="Picture Placeholder 8" descr="A picture containing outdoor&#10;&#10;Description automatically generated">
            <a:extLst>
              <a:ext uri="{FF2B5EF4-FFF2-40B4-BE49-F238E27FC236}">
                <a16:creationId xmlns:a16="http://schemas.microsoft.com/office/drawing/2014/main" id="{E22401FB-9077-4CFB-81DB-60DB5ECC2C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/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9712B1E-87F1-42C0-8C02-977E2D6132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E1F0C5-8817-436F-99A9-2727ACDA37E6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https://the-turing-way.netlify.com/reproducible-research/testing.html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https://www.toptal.com/qa/how-to-write-testable-code-and-why-it-matters</a:t>
            </a:r>
          </a:p>
        </p:txBody>
      </p:sp>
    </p:spTree>
    <p:extLst>
      <p:ext uri="{BB962C8B-B14F-4D97-AF65-F5344CB8AC3E}">
        <p14:creationId xmlns:p14="http://schemas.microsoft.com/office/powerpoint/2010/main" val="2007162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https://www.turing.ac.uk/people/researchers/louise-bowler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Louise Bowler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/>
              <a:t>“Add a test before you change anything.”</a:t>
            </a:r>
          </a:p>
        </p:txBody>
      </p:sp>
      <p:pic>
        <p:nvPicPr>
          <p:cNvPr id="3074" name="Picture 2" descr="Louise Bowler">
            <a:extLst>
              <a:ext uri="{FF2B5EF4-FFF2-40B4-BE49-F238E27FC236}">
                <a16:creationId xmlns:a16="http://schemas.microsoft.com/office/drawing/2014/main" id="{ED3EDC7B-A62B-45EE-A0DC-0BC460D8533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" b="22708"/>
          <a:stretch/>
        </p:blipFill>
        <p:spPr bwMode="auto">
          <a:xfrm>
            <a:off x="5251450" y="702659"/>
            <a:ext cx="3892550" cy="34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568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https://www.turing.ac.uk/people/researchers/louise-bowler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Louise Bowler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/>
              <a:t>“Add a test before you change anything.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GB" dirty="0"/>
              <a:t>Particularly if you’re just going to tidy up your code before sharing it.”</a:t>
            </a:r>
          </a:p>
        </p:txBody>
      </p:sp>
      <p:pic>
        <p:nvPicPr>
          <p:cNvPr id="3074" name="Picture 2" descr="Louise Bowler">
            <a:extLst>
              <a:ext uri="{FF2B5EF4-FFF2-40B4-BE49-F238E27FC236}">
                <a16:creationId xmlns:a16="http://schemas.microsoft.com/office/drawing/2014/main" id="{ED3EDC7B-A62B-45EE-A0DC-0BC460D8533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" b="22708"/>
          <a:stretch/>
        </p:blipFill>
        <p:spPr bwMode="auto">
          <a:xfrm>
            <a:off x="5251450" y="702659"/>
            <a:ext cx="3892550" cy="34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499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Continuous Analysis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12635" r="31080" b="2943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270847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C1AFE6-98BA-4F70-B17A-EA8689BC64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297607-13B0-4A2D-A187-9CE19A415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50" y="702659"/>
            <a:ext cx="4595150" cy="3451894"/>
          </a:xfrm>
          <a:prstGeom prst="rect">
            <a:avLst/>
          </a:prstGeo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9F6F8E5-F381-4CC8-B84F-E981EE40F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682938"/>
            <a:ext cx="3970267" cy="4278676"/>
          </a:xfrm>
        </p:spPr>
        <p:txBody>
          <a:bodyPr/>
          <a:lstStyle/>
          <a:p>
            <a:r>
              <a:rPr lang="en-GB" sz="2400" dirty="0"/>
              <a:t>Plan and design your experiment</a:t>
            </a:r>
          </a:p>
          <a:p>
            <a:r>
              <a:rPr lang="en-GB" sz="2400" dirty="0"/>
              <a:t>Write down those steps in code</a:t>
            </a:r>
          </a:p>
          <a:p>
            <a:r>
              <a:rPr lang="en-GB" sz="2400" dirty="0"/>
              <a:t>Push to version control and run the analyses</a:t>
            </a:r>
          </a:p>
          <a:p>
            <a:pPr marL="720725" indent="-287338"/>
            <a:r>
              <a:rPr lang="en-GB" sz="1800" dirty="0"/>
              <a:t>Traditionally done on the cloud, but the important part is that </a:t>
            </a:r>
            <a:r>
              <a:rPr lang="en-GB" sz="1800" b="1" u="sng" dirty="0"/>
              <a:t>all steps</a:t>
            </a:r>
            <a:r>
              <a:rPr lang="en-GB" sz="1800" dirty="0"/>
              <a:t> are run </a:t>
            </a:r>
            <a:r>
              <a:rPr lang="en-GB" sz="1800" b="1" u="sng" dirty="0"/>
              <a:t>every time</a:t>
            </a:r>
            <a:endParaRPr lang="en-GB" sz="1400" b="1" u="sng" dirty="0"/>
          </a:p>
          <a:p>
            <a:r>
              <a:rPr lang="en-GB" sz="2400" dirty="0"/>
              <a:t>Test to see what’s changed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549B04-660E-4881-A18F-7505F281EB68}"/>
              </a:ext>
            </a:extLst>
          </p:cNvPr>
          <p:cNvSpPr txBox="1"/>
          <p:nvPr/>
        </p:nvSpPr>
        <p:spPr>
          <a:xfrm>
            <a:off x="0" y="4302177"/>
            <a:ext cx="5640150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reproducible-research/ci.html</a:t>
            </a:r>
          </a:p>
        </p:txBody>
      </p:sp>
    </p:spTree>
    <p:extLst>
      <p:ext uri="{BB962C8B-B14F-4D97-AF65-F5344CB8AC3E}">
        <p14:creationId xmlns:p14="http://schemas.microsoft.com/office/powerpoint/2010/main" val="3017804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https://github.com/alan-turing-institute/signatures-psychiatry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CBC97-785A-4D92-BE73-D08B8F95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22" y="411162"/>
            <a:ext cx="8032552" cy="37194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F632C4-7C49-4D3F-9BEF-2CFAB195C4CC}"/>
              </a:ext>
            </a:extLst>
          </p:cNvPr>
          <p:cNvSpPr txBox="1"/>
          <p:nvPr/>
        </p:nvSpPr>
        <p:spPr>
          <a:xfrm>
            <a:off x="0" y="4302177"/>
            <a:ext cx="5640150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reproducible-research/ci.html</a:t>
            </a:r>
          </a:p>
        </p:txBody>
      </p:sp>
    </p:spTree>
    <p:extLst>
      <p:ext uri="{BB962C8B-B14F-4D97-AF65-F5344CB8AC3E}">
        <p14:creationId xmlns:p14="http://schemas.microsoft.com/office/powerpoint/2010/main" val="1655234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https://github.com/alan-turing-institute/signatures-psychiatry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CBC97-785A-4D92-BE73-D08B8F95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22" y="411162"/>
            <a:ext cx="8032552" cy="37194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2320BC-8F41-4647-B42C-9419E426D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09" t="15448" b="62043"/>
          <a:stretch/>
        </p:blipFill>
        <p:spPr>
          <a:xfrm>
            <a:off x="2275493" y="411162"/>
            <a:ext cx="5034551" cy="3935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BFC981-0C89-4245-8E06-3A2649E598BA}"/>
              </a:ext>
            </a:extLst>
          </p:cNvPr>
          <p:cNvSpPr txBox="1"/>
          <p:nvPr/>
        </p:nvSpPr>
        <p:spPr>
          <a:xfrm>
            <a:off x="0" y="4302177"/>
            <a:ext cx="5640150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reproducible-research/ci.html</a:t>
            </a:r>
          </a:p>
        </p:txBody>
      </p:sp>
    </p:spTree>
    <p:extLst>
      <p:ext uri="{BB962C8B-B14F-4D97-AF65-F5344CB8AC3E}">
        <p14:creationId xmlns:p14="http://schemas.microsoft.com/office/powerpoint/2010/main" val="1503199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https://github.com/alan-turing-institute/signatures-psychiatry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CBC97-785A-4D92-BE73-D08B8F95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22" y="411162"/>
            <a:ext cx="8032552" cy="37194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2320BC-8F41-4647-B42C-9419E426D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09" t="15448" b="62043"/>
          <a:stretch/>
        </p:blipFill>
        <p:spPr>
          <a:xfrm>
            <a:off x="2275493" y="411162"/>
            <a:ext cx="5034551" cy="3935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BFC981-0C89-4245-8E06-3A2649E598BA}"/>
              </a:ext>
            </a:extLst>
          </p:cNvPr>
          <p:cNvSpPr txBox="1"/>
          <p:nvPr/>
        </p:nvSpPr>
        <p:spPr>
          <a:xfrm>
            <a:off x="0" y="4302177"/>
            <a:ext cx="5640150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reproducible-research/ci.html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21C6F-BF20-4D14-8700-E9E2A70AF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55" t="33378" r="22684" b="64661"/>
          <a:stretch/>
        </p:blipFill>
        <p:spPr>
          <a:xfrm>
            <a:off x="1" y="2096443"/>
            <a:ext cx="9144000" cy="95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14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803424-CA96-44B1-932B-E18608152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682938"/>
            <a:ext cx="4140199" cy="4278676"/>
          </a:xfrm>
        </p:spPr>
        <p:txBody>
          <a:bodyPr/>
          <a:lstStyle/>
          <a:p>
            <a:r>
              <a:rPr lang="en-GB" sz="2400" dirty="0"/>
              <a:t>Run the analysis from start to finish as you work</a:t>
            </a:r>
          </a:p>
          <a:p>
            <a:r>
              <a:rPr lang="en-GB" sz="2400" dirty="0"/>
              <a:t>Many times tests will fail as expected: you’re developing the analysis!</a:t>
            </a:r>
          </a:p>
          <a:p>
            <a:r>
              <a:rPr lang="en-GB" sz="2400" dirty="0"/>
              <a:t>Sometimes tests will fail unexpectedly</a:t>
            </a:r>
          </a:p>
          <a:p>
            <a:r>
              <a:rPr lang="en-GB" sz="2400" dirty="0"/>
              <a:t>CI makes you be explicit about what has changed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4185-7910-4A09-9A7D-502FF31E35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EBE82B-3509-4568-89E7-93914604A166}"/>
              </a:ext>
            </a:extLst>
          </p:cNvPr>
          <p:cNvSpPr txBox="1"/>
          <p:nvPr/>
        </p:nvSpPr>
        <p:spPr>
          <a:xfrm>
            <a:off x="0" y="4302177"/>
            <a:ext cx="5640150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reproducible-research/ci.html</a:t>
            </a:r>
          </a:p>
        </p:txBody>
      </p:sp>
      <p:pic>
        <p:nvPicPr>
          <p:cNvPr id="6" name="Picture 6" descr="trailer ok GIF">
            <a:extLst>
              <a:ext uri="{FF2B5EF4-FFF2-40B4-BE49-F238E27FC236}">
                <a16:creationId xmlns:a16="http://schemas.microsoft.com/office/drawing/2014/main" id="{521EB728-0FD4-4C65-9E9B-30EC019800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682938"/>
            <a:ext cx="5100071" cy="280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4516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FC981-0C89-4245-8E06-3A2649E598BA}"/>
              </a:ext>
            </a:extLst>
          </p:cNvPr>
          <p:cNvSpPr txBox="1"/>
          <p:nvPr/>
        </p:nvSpPr>
        <p:spPr>
          <a:xfrm>
            <a:off x="-1" y="4302177"/>
            <a:ext cx="5680609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>
              <a:defRPr/>
            </a:pPr>
            <a:r>
              <a:rPr lang="en-GB" sz="1400" dirty="0">
                <a:solidFill>
                  <a:prstClr val="white"/>
                </a:solidFill>
              </a:rPr>
              <a:t>https://insidegovuk.blog.gov.uk/2016/07/20/changes-to-the-style-guide-no-more-eg-and-ie-etc</a:t>
            </a:r>
          </a:p>
          <a:p>
            <a:pPr>
              <a:defRPr/>
            </a:pPr>
            <a:r>
              <a:rPr lang="en-GB" sz="1400" dirty="0">
                <a:solidFill>
                  <a:prstClr val="white"/>
                </a:solidFill>
              </a:rPr>
              <a:t>https://github.com/alan-turing-institute/the-turing-way/pull/1257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97388-0499-4F74-8C31-2EC37EABF8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4" r="2142" b="1772"/>
          <a:stretch/>
        </p:blipFill>
        <p:spPr>
          <a:xfrm>
            <a:off x="431800" y="1"/>
            <a:ext cx="8280400" cy="42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687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https://software.ac.uk/about/fellows/becky-arnold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Becky Arnold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“There are a lot of things you need to know before you can jump into continuous integration.</a:t>
            </a:r>
          </a:p>
          <a:p>
            <a:pPr marL="0" indent="0">
              <a:buNone/>
            </a:pPr>
            <a:r>
              <a:rPr lang="en-GB" dirty="0"/>
              <a:t>Version control is a prerequisite for pretty much everything.”</a:t>
            </a:r>
          </a:p>
        </p:txBody>
      </p:sp>
      <p:pic>
        <p:nvPicPr>
          <p:cNvPr id="7" name="Picture Placeholder 6" descr="A close up of a coral&#10;&#10;Description automatically generated">
            <a:extLst>
              <a:ext uri="{FF2B5EF4-FFF2-40B4-BE49-F238E27FC236}">
                <a16:creationId xmlns:a16="http://schemas.microsoft.com/office/drawing/2014/main" id="{F9324FF5-53C9-452D-811C-B08D08976D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r="25843"/>
          <a:stretch/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42839467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https://the-turing-way.netlify.com/reproducible-research/ci.html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9BEB48-F799-4F76-B91A-1AEE13B3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593" y="0"/>
            <a:ext cx="6878813" cy="42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14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Version control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5242" r="5100" b="-753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1420099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5" name="Picture 2" descr="http://3.bp.blogspot.com/-SnWr9oa-G30/UY6tZKwGZPI/AAAAAAAABLc/dyQGoX_i3E8/s800/Github.png">
            <a:extLst>
              <a:ext uri="{FF2B5EF4-FFF2-40B4-BE49-F238E27FC236}">
                <a16:creationId xmlns:a16="http://schemas.microsoft.com/office/drawing/2014/main" id="{CACFA405-6141-4E7E-8F64-8A3427F8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660"/>
            <a:ext cx="4787900" cy="3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A981C-9BA7-4BC5-BE3D-BB58F6B1F6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334" t="23913" r="46854" b="50580"/>
          <a:stretch/>
        </p:blipFill>
        <p:spPr>
          <a:xfrm>
            <a:off x="1906904" y="2522000"/>
            <a:ext cx="906708" cy="90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A1039D-A8D8-4243-B8D8-75FB53B3DC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341" t="44898" r="46848" b="29592"/>
          <a:stretch/>
        </p:blipFill>
        <p:spPr>
          <a:xfrm>
            <a:off x="3282169" y="2532568"/>
            <a:ext cx="906708" cy="906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A98C0-CA58-4D59-AB47-6272CA788A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64" t="17107" r="46527" b="57382"/>
          <a:stretch/>
        </p:blipFill>
        <p:spPr>
          <a:xfrm>
            <a:off x="531640" y="2532568"/>
            <a:ext cx="906708" cy="9067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4088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https://the-turing-way.netlify.com/collaboration/github-collaboration.html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https://the-turing-way.netlify.com/reproducible-research/vcs.html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15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5" name="Picture 2" descr="http://3.bp.blogspot.com/-SnWr9oa-G30/UY6tZKwGZPI/AAAAAAAABLc/dyQGoX_i3E8/s800/Github.png">
            <a:extLst>
              <a:ext uri="{FF2B5EF4-FFF2-40B4-BE49-F238E27FC236}">
                <a16:creationId xmlns:a16="http://schemas.microsoft.com/office/drawing/2014/main" id="{CACFA405-6141-4E7E-8F64-8A3427F8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660"/>
            <a:ext cx="4787900" cy="3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A981C-9BA7-4BC5-BE3D-BB58F6B1F6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334" t="23913" r="46854" b="50580"/>
          <a:stretch/>
        </p:blipFill>
        <p:spPr>
          <a:xfrm>
            <a:off x="1906904" y="2522000"/>
            <a:ext cx="906708" cy="90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A1039D-A8D8-4243-B8D8-75FB53B3DC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341" t="44898" r="46848" b="29592"/>
          <a:stretch/>
        </p:blipFill>
        <p:spPr>
          <a:xfrm>
            <a:off x="3282169" y="2532568"/>
            <a:ext cx="906708" cy="906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A98C0-CA58-4D59-AB47-6272CA788A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64" t="17107" r="46527" b="57382"/>
          <a:stretch/>
        </p:blipFill>
        <p:spPr>
          <a:xfrm>
            <a:off x="531640" y="2532568"/>
            <a:ext cx="906708" cy="906708"/>
          </a:xfrm>
          <a:prstGeom prst="rect">
            <a:avLst/>
          </a:prstGeom>
        </p:spPr>
      </p:pic>
      <p:pic>
        <p:nvPicPr>
          <p:cNvPr id="10" name="Picture 9" descr="A person standing in front of a whiteboard&#10;&#10;Description automatically generated">
            <a:extLst>
              <a:ext uri="{FF2B5EF4-FFF2-40B4-BE49-F238E27FC236}">
                <a16:creationId xmlns:a16="http://schemas.microsoft.com/office/drawing/2014/main" id="{083587D5-6237-4EC6-B073-9197018A5B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64" t="7889" r="11267" b="16002"/>
          <a:stretch/>
        </p:blipFill>
        <p:spPr>
          <a:xfrm>
            <a:off x="5251450" y="702660"/>
            <a:ext cx="3892550" cy="34518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207495-5829-48C6-BCE1-DAD2B075CFE1}"/>
              </a:ext>
            </a:extLst>
          </p:cNvPr>
          <p:cNvSpPr txBox="1"/>
          <p:nvPr/>
        </p:nvSpPr>
        <p:spPr>
          <a:xfrm>
            <a:off x="-1" y="4302177"/>
            <a:ext cx="6692114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https://the-turing-way.netlify.com/collaboration/github-collaboration.html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https://the-turing-way.netlify.com/reproducible-research/vcs.html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https://neurohackademy.org</a:t>
            </a:r>
          </a:p>
        </p:txBody>
      </p:sp>
    </p:spTree>
    <p:extLst>
      <p:ext uri="{BB962C8B-B14F-4D97-AF65-F5344CB8AC3E}">
        <p14:creationId xmlns:p14="http://schemas.microsoft.com/office/powerpoint/2010/main" val="1879002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https://neurohackademy.org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 err="1"/>
              <a:t>Neurohackademy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“Every hackathon should have a gong that you can ring when you complete your first pull request.”</a:t>
            </a:r>
          </a:p>
        </p:txBody>
      </p:sp>
      <p:pic>
        <p:nvPicPr>
          <p:cNvPr id="10" name="Picture Placeholder 9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0697934A-0733-4F07-A185-F859497854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r="13083"/>
          <a:stretch/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25588561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7">
            <a:extLst>
              <a:ext uri="{FF2B5EF4-FFF2-40B4-BE49-F238E27FC236}">
                <a16:creationId xmlns:a16="http://schemas.microsoft.com/office/drawing/2014/main" id="{9CD77559-FC12-4F95-B17A-8EEB27DD57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5" t="2956" r="95" b="15247"/>
          <a:stretch/>
        </p:blipFill>
        <p:spPr>
          <a:xfrm>
            <a:off x="5695200" y="0"/>
            <a:ext cx="3448800" cy="4312800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Beyond reproducibility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924214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Ethical and transparent research goes beyond reproducibility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409484A-8BC6-4F54-B5E0-41855DCA81D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51450" y="978694"/>
            <a:ext cx="3892550" cy="29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A5C764-182A-40BD-BBE7-6B30F7001FD5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https://twitter.com/eturnermd1/status/737436322344927232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https://doi.org/10.6084/m9.figshare.3381379</a:t>
            </a:r>
          </a:p>
        </p:txBody>
      </p:sp>
    </p:spTree>
    <p:extLst>
      <p:ext uri="{BB962C8B-B14F-4D97-AF65-F5344CB8AC3E}">
        <p14:creationId xmlns:p14="http://schemas.microsoft.com/office/powerpoint/2010/main" val="9889180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8AE95A-77FE-4B7C-9B42-32F39170E046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1026" name="Picture 2" descr="The Turing Way project is illustrated as a road or path with shops for different data science skills. People can go in and out with their shopping cart and pick and choose what they need">
            <a:extLst>
              <a:ext uri="{FF2B5EF4-FFF2-40B4-BE49-F238E27FC236}">
                <a16:creationId xmlns:a16="http://schemas.microsoft.com/office/drawing/2014/main" id="{B0A1CDD9-F6FD-4B90-8A42-A10CC6193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2" b="5448"/>
          <a:stretch/>
        </p:blipFill>
        <p:spPr bwMode="auto">
          <a:xfrm>
            <a:off x="833757" y="0"/>
            <a:ext cx="7476486" cy="454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F56B2F-297D-4E84-A816-8B25058689F5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prstClr val="white"/>
                </a:solidFill>
              </a:rPr>
              <a:t>https://doi.org/10.5281/zenodo.3332807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716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9156E-B13B-4371-8625-3AD26F6779DE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6" descr="A network of people exchanging and sharing different information with each other">
            <a:extLst>
              <a:ext uri="{FF2B5EF4-FFF2-40B4-BE49-F238E27FC236}">
                <a16:creationId xmlns:a16="http://schemas.microsoft.com/office/drawing/2014/main" id="{D54F889E-EAEB-4042-86BA-4D586C581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66" y="-1"/>
            <a:ext cx="3848234" cy="454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roup of people collaboratively developing a project plan by writing on a giant canvas with a giant pencil to signify its importance in our work">
            <a:extLst>
              <a:ext uri="{FF2B5EF4-FFF2-40B4-BE49-F238E27FC236}">
                <a16:creationId xmlns:a16="http://schemas.microsoft.com/office/drawing/2014/main" id="{34E1A470-8BD0-4C7A-AADE-BEFCB3FAB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1" y="-1"/>
            <a:ext cx="4103339" cy="450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030F3A-8378-45BF-833F-A0B8132EC6B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https://the-turing-way.netlify.app/project-design/project-design.html</a:t>
            </a:r>
          </a:p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https://the-turing-way.netlify.app/communication/communication.html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545616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9156E-B13B-4371-8625-3AD26F6779DE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8" name="Picture 10" descr="An illustration of a wooden judge hammer labeled with law is hitting a plank labeled with ethics with a quotation &quot;consider necessary restriction around sharing different types of data&quot;">
            <a:extLst>
              <a:ext uri="{FF2B5EF4-FFF2-40B4-BE49-F238E27FC236}">
                <a16:creationId xmlns:a16="http://schemas.microsoft.com/office/drawing/2014/main" id="{3C99A120-DF63-4371-82CE-79247CCEA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61" y="97550"/>
            <a:ext cx="8166277" cy="43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0C5997-0E4F-41F9-9647-7182913CF067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https://the-turing-way.netlify.app/ethical-research/ethical-research.html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735909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BB935-C881-4199-A436-FADCBECF02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9156E-B13B-4371-8625-3AD26F6779DE}"/>
              </a:ext>
            </a:extLst>
          </p:cNvPr>
          <p:cNvSpPr/>
          <p:nvPr/>
        </p:nvSpPr>
        <p:spPr>
          <a:xfrm>
            <a:off x="431800" y="0"/>
            <a:ext cx="8280400" cy="4540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8" descr="An iceberg's tip is labelled with the project related technical terms, and a few divers are exploring a huge part of iceberg underwater which are labelled with community oriented collaborative terms">
            <a:extLst>
              <a:ext uri="{FF2B5EF4-FFF2-40B4-BE49-F238E27FC236}">
                <a16:creationId xmlns:a16="http://schemas.microsoft.com/office/drawing/2014/main" id="{9028FBB7-95FB-4275-B613-CDE3D4D31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711" y="62653"/>
            <a:ext cx="6509497" cy="447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0C65F9-FE23-4B9B-A4D1-BAC4789C8658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https://the-turing-way.netlify.app/collaboration/collaboration.html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47433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58;p80">
            <a:extLst>
              <a:ext uri="{FF2B5EF4-FFF2-40B4-BE49-F238E27FC236}">
                <a16:creationId xmlns:a16="http://schemas.microsoft.com/office/drawing/2014/main" id="{46330036-D075-43DD-8FC3-C82F799FF1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7396" t="5169" b="1971"/>
          <a:stretch/>
        </p:blipFill>
        <p:spPr>
          <a:xfrm>
            <a:off x="5251450" y="703878"/>
            <a:ext cx="3892550" cy="347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347162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Every project has a culture</a:t>
            </a:r>
          </a:p>
          <a:p>
            <a:r>
              <a:rPr lang="en-GB" dirty="0"/>
              <a:t>Whose work is valued? </a:t>
            </a:r>
          </a:p>
          <a:p>
            <a:r>
              <a:rPr lang="en-GB" dirty="0"/>
              <a:t>Who is glue?</a:t>
            </a:r>
          </a:p>
          <a:p>
            <a:r>
              <a:rPr lang="en-GB" dirty="0"/>
              <a:t>Beware a tyranny of </a:t>
            </a:r>
            <a:r>
              <a:rPr lang="en-GB" dirty="0" err="1"/>
              <a:t>structurelessness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595AC-4373-4230-83D7-216DFF7D906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https://noidea.dog/glue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white"/>
                </a:solidFill>
                <a:latin typeface="Arial"/>
                <a:ea typeface="Trebuchet MS"/>
                <a:cs typeface="Trebuchet MS"/>
                <a:sym typeface="Trebuchet MS"/>
              </a:rPr>
              <a:t>https://www.jofreeman.com/joreen/tyranny.htm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Trebuchet MS"/>
              <a:cs typeface="Trebuchet MS"/>
              <a:sym typeface="Trebuchet M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400" dirty="0">
                <a:solidFill>
                  <a:prstClr val="white"/>
                </a:solidFill>
              </a:rPr>
              <a:t>https://www.wired.com/story/silicon-valley-tyranny-of-structurelessness</a:t>
            </a:r>
          </a:p>
        </p:txBody>
      </p:sp>
    </p:spTree>
    <p:extLst>
      <p:ext uri="{BB962C8B-B14F-4D97-AF65-F5344CB8AC3E}">
        <p14:creationId xmlns:p14="http://schemas.microsoft.com/office/powerpoint/2010/main" val="42534733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88B960-1339-4FD1-9630-9D1771711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https://medium.com/@penguinpress/an-excerpt-from-how-not-to-be-wrong-by-jordan-ellenberg-664e708cfc3d</a:t>
            </a:r>
          </a:p>
        </p:txBody>
      </p:sp>
      <p:pic>
        <p:nvPicPr>
          <p:cNvPr id="10" name="Google Shape;696;p108">
            <a:extLst>
              <a:ext uri="{FF2B5EF4-FFF2-40B4-BE49-F238E27FC236}">
                <a16:creationId xmlns:a16="http://schemas.microsoft.com/office/drawing/2014/main" id="{D64E302B-CDEB-497A-924C-ADA3FDBA18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575" y="0"/>
            <a:ext cx="8283625" cy="4348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52132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88B960-1339-4FD1-9630-9D1771711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https://medium.com/@penguinpress/an-excerpt-from-how-not-to-be-wrong-by-jordan-ellenberg-664e708cfc3d</a:t>
            </a:r>
          </a:p>
        </p:txBody>
      </p:sp>
      <p:pic>
        <p:nvPicPr>
          <p:cNvPr id="10" name="Google Shape;696;p108">
            <a:extLst>
              <a:ext uri="{FF2B5EF4-FFF2-40B4-BE49-F238E27FC236}">
                <a16:creationId xmlns:a16="http://schemas.microsoft.com/office/drawing/2014/main" id="{D64E302B-CDEB-497A-924C-ADA3FDBA18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575" y="0"/>
            <a:ext cx="8283625" cy="434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8;p109">
            <a:extLst>
              <a:ext uri="{FF2B5EF4-FFF2-40B4-BE49-F238E27FC236}">
                <a16:creationId xmlns:a16="http://schemas.microsoft.com/office/drawing/2014/main" id="{1A74B302-3E4B-41C4-A09B-394B76DA75F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163" y="2990880"/>
            <a:ext cx="7487675" cy="92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061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29FAC965-490E-42C1-AAD3-C0672C272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1" r="11510"/>
          <a:stretch/>
        </p:blipFill>
        <p:spPr bwMode="auto">
          <a:xfrm>
            <a:off x="5251450" y="702659"/>
            <a:ext cx="3892550" cy="34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Whose voices are missing?</a:t>
            </a:r>
          </a:p>
          <a:p>
            <a:r>
              <a:rPr lang="en-GB" sz="3200" dirty="0"/>
              <a:t>In this room</a:t>
            </a:r>
          </a:p>
          <a:p>
            <a:r>
              <a:rPr lang="en-GB" sz="3200" dirty="0"/>
              <a:t>In your friend group</a:t>
            </a:r>
          </a:p>
          <a:p>
            <a:r>
              <a:rPr lang="en-GB" sz="3200" dirty="0"/>
              <a:t>At open science events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15263411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88B960-1339-4FD1-9630-9D1771711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C2A42-A088-4AF8-AD9D-9F1FBC0C4C5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https://www.americanscientist.org/article/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open-science-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isnt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-always-open-to-all-scientists </a:t>
            </a:r>
          </a:p>
        </p:txBody>
      </p:sp>
      <p:pic>
        <p:nvPicPr>
          <p:cNvPr id="5" name="Picture 4" descr="https://www.americanscientist.org/sites/americanscientist.org/files/2019-107-2-78-ethics-2-figcap.jpg">
            <a:extLst>
              <a:ext uri="{FF2B5EF4-FFF2-40B4-BE49-F238E27FC236}">
                <a16:creationId xmlns:a16="http://schemas.microsoft.com/office/drawing/2014/main" id="{0FF9BA48-C631-4660-AC9D-4A1E1E2A0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0"/>
            <a:ext cx="7200000" cy="452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87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AEAC3E1-04ED-45C9-8764-DADDEE11F7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8" r="28673"/>
          <a:stretch/>
        </p:blipFill>
        <p:spPr>
          <a:xfrm>
            <a:off x="5695200" y="1587"/>
            <a:ext cx="3452272" cy="4311213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Open source tools, practices and systems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342967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1ACFBF-CEC2-4657-8EB6-2D829F440E2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7" b="9887"/>
          <a:stretch>
            <a:fillRect/>
          </a:stretch>
        </p:blipFill>
        <p:spPr bwMode="auto">
          <a:xfrm>
            <a:off x="431800" y="0"/>
            <a:ext cx="8280398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94141B-9123-4707-844A-5F7575CDD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79A9E-0A07-483A-8EF7-C9A0405E71A8}"/>
              </a:ext>
            </a:extLst>
          </p:cNvPr>
          <p:cNvSpPr txBox="1">
            <a:spLocks/>
          </p:cNvSpPr>
          <p:nvPr/>
        </p:nvSpPr>
        <p:spPr>
          <a:xfrm>
            <a:off x="0" y="4279697"/>
            <a:ext cx="8712200" cy="863802"/>
          </a:xfrm>
          <a:prstGeom prst="rect">
            <a:avLst/>
          </a:prstGeom>
        </p:spPr>
        <p:txBody>
          <a:bodyPr vert="horz" lIns="10800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https://www.lifescienceindustrynews.com/people-places/</a:t>
            </a:r>
          </a:p>
          <a:p>
            <a:pPr algn="l"/>
            <a:r>
              <a:rPr lang="en-GB" dirty="0"/>
              <a:t>development-agreement-for-new-</a:t>
            </a:r>
            <a:r>
              <a:rPr lang="en-GB" dirty="0" err="1"/>
              <a:t>london</a:t>
            </a:r>
            <a:r>
              <a:rPr lang="en-GB" dirty="0"/>
              <a:t>-hub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0198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1ACFBF-CEC2-4657-8EB6-2D829F440E2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7" b="9887"/>
          <a:stretch>
            <a:fillRect/>
          </a:stretch>
        </p:blipFill>
        <p:spPr bwMode="auto">
          <a:xfrm>
            <a:off x="431802" y="0"/>
            <a:ext cx="8280398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8D899F7F-5EE1-499F-AAE5-6C8D34625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96" y="-1"/>
            <a:ext cx="3644404" cy="51435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839DF8-72BC-42CB-9D7B-6D258FDDD9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05B488A-3E15-459F-BBFE-6E6728675BB8}"/>
              </a:ext>
            </a:extLst>
          </p:cNvPr>
          <p:cNvSpPr txBox="1">
            <a:spLocks/>
          </p:cNvSpPr>
          <p:nvPr/>
        </p:nvSpPr>
        <p:spPr>
          <a:xfrm>
            <a:off x="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https://www.lifescienceindustrynews.com/people-places/</a:t>
            </a:r>
          </a:p>
          <a:p>
            <a:pPr algn="l"/>
            <a:r>
              <a:rPr lang="en-GB" dirty="0"/>
              <a:t>development-agreement-for-new-</a:t>
            </a:r>
            <a:r>
              <a:rPr lang="en-GB" dirty="0" err="1"/>
              <a:t>london</a:t>
            </a:r>
            <a:r>
              <a:rPr lang="en-GB" dirty="0"/>
              <a:t>-hub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378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4D2DB7-C7EB-4790-8BC9-189C18DB3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9" t="7230" r="65166" b="47221"/>
          <a:stretch/>
        </p:blipFill>
        <p:spPr>
          <a:xfrm>
            <a:off x="6120000" y="0"/>
            <a:ext cx="1512000" cy="1404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3C3A96-7F36-481A-A0C8-0DCD92C239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9" t="50519" r="66129" b="6966"/>
          <a:stretch/>
        </p:blipFill>
        <p:spPr>
          <a:xfrm>
            <a:off x="7632000" y="1386000"/>
            <a:ext cx="1512000" cy="140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579DFA-EB75-48C2-ABED-C01BF896CB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4" t="7039" r="33080" b="47412"/>
          <a:stretch/>
        </p:blipFill>
        <p:spPr>
          <a:xfrm>
            <a:off x="7632000" y="0"/>
            <a:ext cx="1512000" cy="140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E3B4A8-9D30-467E-899D-F300773ABC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261" t="8207" r="2626" b="49280"/>
          <a:stretch/>
        </p:blipFill>
        <p:spPr>
          <a:xfrm>
            <a:off x="6120000" y="1386000"/>
            <a:ext cx="1512000" cy="140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D49A45-48B7-444B-978F-C9B0A08CD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91" t="51725" r="33597" b="5760"/>
          <a:stretch/>
        </p:blipFill>
        <p:spPr>
          <a:xfrm>
            <a:off x="6120000" y="2772000"/>
            <a:ext cx="1512000" cy="140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6E6FD8-730A-4588-AEA5-E85D844AB0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96" t="51609" r="2793" b="5876"/>
          <a:stretch/>
        </p:blipFill>
        <p:spPr>
          <a:xfrm>
            <a:off x="7632000" y="2772000"/>
            <a:ext cx="1512000" cy="1404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3200" dirty="0"/>
              <a:t>Trustworthy systems</a:t>
            </a:r>
          </a:p>
          <a:p>
            <a:r>
              <a:rPr lang="en-GB" sz="3200" dirty="0"/>
              <a:t>Transparent reporting</a:t>
            </a:r>
          </a:p>
          <a:p>
            <a:r>
              <a:rPr lang="en-GB" sz="3200" dirty="0"/>
              <a:t>Inclusive interoperable design</a:t>
            </a:r>
          </a:p>
          <a:p>
            <a:r>
              <a:rPr lang="en-GB" sz="3200" dirty="0"/>
              <a:t>Ethical integrity</a:t>
            </a:r>
          </a:p>
          <a:p>
            <a:r>
              <a:rPr lang="en-GB" sz="3200" dirty="0"/>
              <a:t>Respectful co-creation</a:t>
            </a:r>
          </a:p>
          <a:p>
            <a:r>
              <a:rPr lang="en-GB" sz="3200" dirty="0"/>
              <a:t>Leadership in open research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C0790E9-C3DF-4C21-9847-AAC4A513D2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02BD219-8AFF-4F31-A49D-12D3425218DC}"/>
              </a:ext>
            </a:extLst>
          </p:cNvPr>
          <p:cNvSpPr txBox="1">
            <a:spLocks/>
          </p:cNvSpPr>
          <p:nvPr/>
        </p:nvSpPr>
        <p:spPr>
          <a:xfrm>
            <a:off x="0" y="4279697"/>
            <a:ext cx="8712200" cy="863802"/>
          </a:xfrm>
          <a:prstGeom prst="rect">
            <a:avLst/>
          </a:prstGeom>
        </p:spPr>
        <p:txBody>
          <a:bodyPr vert="horz" lIns="10800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https://www.turing.ac.uk/research/</a:t>
            </a:r>
          </a:p>
          <a:p>
            <a:pPr algn="l"/>
            <a:r>
              <a:rPr lang="en-GB" dirty="0"/>
              <a:t>research-programmes/tools-practices-and-systems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438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DB011E7-3C13-4DCE-B4A2-15F8389EA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8" r="21121"/>
          <a:stretch/>
        </p:blipFill>
        <p:spPr>
          <a:xfrm>
            <a:off x="5692439" y="0"/>
            <a:ext cx="3451561" cy="4514400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Travelling together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9874050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https://martinagvilas.github.io</a:t>
            </a:r>
          </a:p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Martina Vilas 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The co-working hours are friendly for introverts who might be intimidated working with new people. These personal interactions are also crucial for staying motivated!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Placeholder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074CE1F-5159-429B-839B-2954092006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56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9167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A note on the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7475" cy="3406451"/>
          </a:xfrm>
        </p:spPr>
        <p:txBody>
          <a:bodyPr/>
          <a:lstStyle/>
          <a:p>
            <a:r>
              <a:rPr lang="en-GB" sz="2400" dirty="0"/>
              <a:t>I never thought the name would be approved!</a:t>
            </a:r>
          </a:p>
          <a:p>
            <a:r>
              <a:rPr lang="en-GB" sz="2400" dirty="0"/>
              <a:t>This is </a:t>
            </a:r>
            <a:r>
              <a:rPr lang="en-GB" sz="2400" u="sng" dirty="0"/>
              <a:t>not</a:t>
            </a:r>
            <a:r>
              <a:rPr lang="en-GB" sz="2400" dirty="0"/>
              <a:t> a Turing project (although it has great support from the Institute)</a:t>
            </a:r>
          </a:p>
          <a:p>
            <a:r>
              <a:rPr lang="en-GB" sz="2400" dirty="0"/>
              <a:t>We are creating guidance together, </a:t>
            </a:r>
            <a:r>
              <a:rPr lang="en-GB" sz="2400" u="sng" dirty="0"/>
              <a:t>the way</a:t>
            </a:r>
            <a:r>
              <a:rPr lang="en-GB" sz="2400" dirty="0"/>
              <a:t> is a journey not a set of rules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7F6B4-5A63-4F24-9FAD-BC22329482A4}"/>
              </a:ext>
            </a:extLst>
          </p:cNvPr>
          <p:cNvSpPr/>
          <p:nvPr/>
        </p:nvSpPr>
        <p:spPr>
          <a:xfrm>
            <a:off x="4735956" y="663210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7BE68-A2A0-4DEE-A8CC-262CECBD9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015" y="662551"/>
            <a:ext cx="3157925" cy="3492000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BF66B0-3E9E-4FF6-B024-67240848C37F}"/>
              </a:ext>
            </a:extLst>
          </p:cNvPr>
          <p:cNvSpPr txBox="1"/>
          <p:nvPr/>
        </p:nvSpPr>
        <p:spPr>
          <a:xfrm>
            <a:off x="-1" y="4147457"/>
            <a:ext cx="5748793" cy="99604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/>
            <a:r>
              <a:rPr lang="en-GB" sz="1400" dirty="0">
                <a:solidFill>
                  <a:prstClr val="white"/>
                </a:solidFill>
              </a:rPr>
              <a:t>https://www.turing.ac.uk/research/</a:t>
            </a:r>
          </a:p>
          <a:p>
            <a:pPr lvl="0"/>
            <a:r>
              <a:rPr lang="en-GB" sz="1400" dirty="0">
                <a:solidFill>
                  <a:prstClr val="white"/>
                </a:solidFill>
              </a:rPr>
              <a:t>impact-stories/changing-culture-data-science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2870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813231-E45A-4030-835D-3F534F3BDA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b="1" dirty="0"/>
              <a:t>Your work covers all of these topics!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1182C-D168-4E3A-9F3A-E5A4E09E41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7475" cy="3406451"/>
          </a:xfrm>
        </p:spPr>
        <p:txBody>
          <a:bodyPr/>
          <a:lstStyle/>
          <a:p>
            <a:endParaRPr lang="en-GB" sz="2400" dirty="0"/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Reproducibility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Scoping and designing a data science project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Ethics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Communication and visualisation</a:t>
            </a:r>
          </a:p>
          <a:p>
            <a:pPr marL="720725" lvl="0" indent="-287338"/>
            <a:r>
              <a:rPr lang="en-GB" sz="2000" dirty="0">
                <a:solidFill>
                  <a:prstClr val="white"/>
                </a:solidFill>
              </a:rPr>
              <a:t>Collaborative working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095C734-27BD-4260-BF62-DA64554674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1028" name="Picture 4" descr="hope please GIF">
            <a:extLst>
              <a:ext uri="{FF2B5EF4-FFF2-40B4-BE49-F238E27FC236}">
                <a16:creationId xmlns:a16="http://schemas.microsoft.com/office/drawing/2014/main" id="{22C50509-ED58-43FD-B4D2-7ABD2988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00" y="702659"/>
            <a:ext cx="4320000" cy="24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03E048-C689-499E-9237-B1DDECB23BC9}"/>
              </a:ext>
            </a:extLst>
          </p:cNvPr>
          <p:cNvSpPr txBox="1">
            <a:spLocks/>
          </p:cNvSpPr>
          <p:nvPr/>
        </p:nvSpPr>
        <p:spPr>
          <a:xfrm>
            <a:off x="4791076" y="1920899"/>
            <a:ext cx="3921124" cy="34064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marR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A2F986-5BC3-49F2-B935-A78C566073C2}"/>
              </a:ext>
            </a:extLst>
          </p:cNvPr>
          <p:cNvSpPr/>
          <p:nvPr/>
        </p:nvSpPr>
        <p:spPr>
          <a:xfrm>
            <a:off x="4791075" y="3557237"/>
            <a:ext cx="4597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https://github.com/</a:t>
            </a:r>
          </a:p>
          <a:p>
            <a:pPr>
              <a:tabLst>
                <a:tab pos="357188" algn="l"/>
              </a:tabLst>
            </a:pPr>
            <a:r>
              <a:rPr lang="en-GB" sz="1600" dirty="0">
                <a:solidFill>
                  <a:schemeClr val="bg1"/>
                </a:solidFill>
              </a:rPr>
              <a:t>	</a:t>
            </a:r>
            <a:r>
              <a:rPr lang="en-GB" sz="1600" dirty="0" err="1">
                <a:solidFill>
                  <a:schemeClr val="bg1"/>
                </a:solidFill>
              </a:rPr>
              <a:t>alan</a:t>
            </a:r>
            <a:r>
              <a:rPr lang="en-GB" sz="1600" dirty="0">
                <a:solidFill>
                  <a:schemeClr val="bg1"/>
                </a:solidFill>
              </a:rPr>
              <a:t>-</a:t>
            </a:r>
            <a:r>
              <a:rPr lang="en-GB" sz="1600" dirty="0" err="1">
                <a:solidFill>
                  <a:schemeClr val="bg1"/>
                </a:solidFill>
              </a:rPr>
              <a:t>turing</a:t>
            </a:r>
            <a:r>
              <a:rPr lang="en-GB" sz="1600" dirty="0">
                <a:solidFill>
                  <a:schemeClr val="bg1"/>
                </a:solidFill>
              </a:rPr>
              <a:t>-institute/the-</a:t>
            </a:r>
            <a:r>
              <a:rPr lang="en-GB" sz="1600" dirty="0" err="1">
                <a:solidFill>
                  <a:schemeClr val="bg1"/>
                </a:solidFill>
              </a:rPr>
              <a:t>turing</a:t>
            </a:r>
            <a:r>
              <a:rPr lang="en-GB" sz="1600" dirty="0">
                <a:solidFill>
                  <a:schemeClr val="bg1"/>
                </a:solidFill>
              </a:rPr>
              <a:t>-way/</a:t>
            </a:r>
          </a:p>
          <a:p>
            <a:pPr>
              <a:tabLst>
                <a:tab pos="357188" algn="l"/>
              </a:tabLst>
            </a:pPr>
            <a:r>
              <a:rPr lang="en-GB" sz="1600" dirty="0">
                <a:solidFill>
                  <a:schemeClr val="bg1"/>
                </a:solidFill>
              </a:rPr>
              <a:t>	blob/master/</a:t>
            </a:r>
            <a:r>
              <a:rPr lang="en-GB" sz="1600" dirty="0" err="1">
                <a:solidFill>
                  <a:schemeClr val="bg1"/>
                </a:solidFill>
              </a:rPr>
              <a:t>project_management</a:t>
            </a:r>
            <a:r>
              <a:rPr lang="en-GB" sz="1600" dirty="0">
                <a:solidFill>
                  <a:schemeClr val="bg1"/>
                </a:solidFill>
              </a:rPr>
              <a:t>/</a:t>
            </a:r>
          </a:p>
          <a:p>
            <a:pPr>
              <a:tabLst>
                <a:tab pos="357188" algn="l"/>
              </a:tabLst>
            </a:pPr>
            <a:r>
              <a:rPr lang="en-GB" sz="1600" dirty="0">
                <a:solidFill>
                  <a:schemeClr val="bg1"/>
                </a:solidFill>
              </a:rPr>
              <a:t>	tps-funding-application-20190429.md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7BE68-A2A0-4DEE-A8CC-262CECBD9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08" y="702659"/>
            <a:ext cx="4334291" cy="28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673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795C5E-BBD2-4B54-90D9-37767CD37D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b="1" dirty="0"/>
              <a:t>The Turing has convening power and international influence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1630381"/>
            <a:ext cx="4423414" cy="295414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2600" dirty="0"/>
              <a:t>Tools, practices and systems embed values into research processes.</a:t>
            </a:r>
          </a:p>
          <a:p>
            <a:pPr marL="0" indent="0">
              <a:buNone/>
            </a:pPr>
            <a:r>
              <a:rPr lang="en-GB" sz="2600" dirty="0"/>
              <a:t>It is our responsibility to lead the conversation and deliver infrastructure that empowers the data science community.</a:t>
            </a:r>
            <a:endParaRPr lang="en-US" sz="2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1024B6-527D-4D7B-A20A-7FC186528684}"/>
              </a:ext>
            </a:extLst>
          </p:cNvPr>
          <p:cNvGrpSpPr/>
          <p:nvPr/>
        </p:nvGrpSpPr>
        <p:grpSpPr>
          <a:xfrm>
            <a:off x="4852337" y="1778191"/>
            <a:ext cx="4294540" cy="2658525"/>
            <a:chOff x="3633668" y="547337"/>
            <a:chExt cx="4536000" cy="280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E45A1C-6310-4D56-A9A2-16D6F44C0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99" t="7230" r="65166" b="47221"/>
            <a:stretch/>
          </p:blipFill>
          <p:spPr>
            <a:xfrm>
              <a:off x="3633668" y="547337"/>
              <a:ext cx="1512000" cy="1404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62A7830-80D3-489F-BA1A-D9338B1BE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584" t="7039" r="33080" b="47412"/>
            <a:stretch/>
          </p:blipFill>
          <p:spPr>
            <a:xfrm>
              <a:off x="5145668" y="547337"/>
              <a:ext cx="1512000" cy="1404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13AF58E-A0C9-41BA-84AD-753E42B27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261" t="8207" r="2626" b="49280"/>
            <a:stretch/>
          </p:blipFill>
          <p:spPr>
            <a:xfrm>
              <a:off x="6657668" y="547337"/>
              <a:ext cx="1512000" cy="140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DF44D01-718C-46E0-9C0F-51018F334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59" t="50519" r="66129" b="6966"/>
            <a:stretch/>
          </p:blipFill>
          <p:spPr>
            <a:xfrm>
              <a:off x="3633668" y="1951337"/>
              <a:ext cx="1512000" cy="1404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DAF2DCB-94F3-409C-904C-77F5B07CC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291" t="51725" r="33597" b="5760"/>
            <a:stretch/>
          </p:blipFill>
          <p:spPr>
            <a:xfrm>
              <a:off x="5145668" y="1951337"/>
              <a:ext cx="1512000" cy="1404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0B51E1-2BCA-4EA3-8885-43C681A840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096" t="51609" r="2793" b="5876"/>
            <a:stretch/>
          </p:blipFill>
          <p:spPr>
            <a:xfrm>
              <a:off x="6657668" y="1951337"/>
              <a:ext cx="1512000" cy="1404000"/>
            </a:xfrm>
            <a:prstGeom prst="rect">
              <a:avLst/>
            </a:prstGeom>
          </p:spPr>
        </p:pic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BA8CF6E-1D09-4429-960E-49CBA2933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https://doi.org/10.5281/zenodo.3959179</a:t>
            </a:r>
          </a:p>
        </p:txBody>
      </p:sp>
    </p:spTree>
    <p:extLst>
      <p:ext uri="{BB962C8B-B14F-4D97-AF65-F5344CB8AC3E}">
        <p14:creationId xmlns:p14="http://schemas.microsoft.com/office/powerpoint/2010/main" val="21045531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547625-BFEB-49B7-BF26-4ED6BF2B92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6B5A0-1EEF-4427-85D5-E869E10D7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1196390"/>
            <a:ext cx="8273626" cy="394710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2000" dirty="0"/>
              <a:t>Book: </a:t>
            </a:r>
            <a:r>
              <a:rPr lang="en-GB" sz="2000" u="sng" dirty="0">
                <a:solidFill>
                  <a:schemeClr val="accent3"/>
                </a:solidFill>
              </a:rPr>
              <a:t>https://the-turing-way.netlify.com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Newsletter: </a:t>
            </a:r>
            <a:r>
              <a:rPr lang="en-GB" sz="2000" u="sng" dirty="0">
                <a:solidFill>
                  <a:schemeClr val="accent3"/>
                </a:solidFill>
              </a:rPr>
              <a:t>https://tinyletter.com/TuringWay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GitHub: </a:t>
            </a:r>
            <a:r>
              <a:rPr lang="en-GB" sz="2000" u="sng" dirty="0">
                <a:solidFill>
                  <a:schemeClr val="accent3"/>
                </a:solidFill>
              </a:rPr>
              <a:t>https://github.com/alan-turing-institute/the-turing-way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Chat: </a:t>
            </a:r>
            <a:r>
              <a:rPr lang="en-GB" sz="2000" u="sng" dirty="0">
                <a:solidFill>
                  <a:schemeClr val="accent3"/>
                </a:solidFill>
              </a:rPr>
              <a:t>https://gitter.im/alan-turing-institute/the-turing-way</a:t>
            </a: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Next Collaboration Café: 2 September at 3pm UK, 4pm CEST</a:t>
            </a:r>
          </a:p>
          <a:p>
            <a:pPr>
              <a:spcAft>
                <a:spcPts val="600"/>
              </a:spcAft>
            </a:pPr>
            <a:r>
              <a:rPr lang="en-GB" sz="1400" dirty="0"/>
              <a:t>This work was supported by The UKRI Strategic Priorities Fund under the EPSRC Grant EP/T001569/1, particularly the "Tools, Practices and Systems" theme within that grant, and by The Alan Turing Institute under the EPSRC grant EP/N510129/1. </a:t>
            </a:r>
            <a:r>
              <a:rPr lang="en-GB" sz="1400" dirty="0" err="1"/>
              <a:t>Unsplash</a:t>
            </a:r>
            <a:r>
              <a:rPr lang="en-GB" sz="1400" dirty="0"/>
              <a:t> photos by Adolfo </a:t>
            </a:r>
            <a:r>
              <a:rPr lang="en-GB" sz="1400" dirty="0" err="1"/>
              <a:t>Felix,Daniil</a:t>
            </a:r>
            <a:r>
              <a:rPr lang="en-GB" sz="1400" dirty="0"/>
              <a:t> </a:t>
            </a:r>
            <a:r>
              <a:rPr lang="en-GB" sz="1400" dirty="0" err="1"/>
              <a:t>Silantev</a:t>
            </a:r>
            <a:r>
              <a:rPr lang="en-GB" sz="1400" dirty="0"/>
              <a:t>, James Pond, Kinson Leung, Mateo </a:t>
            </a:r>
            <a:r>
              <a:rPr lang="en-GB" sz="1400" dirty="0" err="1"/>
              <a:t>Vrbnjak</a:t>
            </a:r>
            <a:r>
              <a:rPr lang="en-GB" sz="1400" dirty="0"/>
              <a:t>, Toa </a:t>
            </a:r>
            <a:r>
              <a:rPr lang="en-GB" sz="1400" dirty="0" err="1"/>
              <a:t>Heftiba</a:t>
            </a:r>
            <a:r>
              <a:rPr lang="en-GB" sz="1400" dirty="0"/>
              <a:t>, Thomas Q, Waldemar Brandt. Noun Project icons by </a:t>
            </a:r>
            <a:r>
              <a:rPr lang="en-GB" sz="1400" dirty="0" err="1"/>
              <a:t>Aybige</a:t>
            </a:r>
            <a:r>
              <a:rPr lang="en-GB" sz="1400" dirty="0"/>
              <a:t>, Luis Prado, Edward Boatman, </a:t>
            </a:r>
            <a:r>
              <a:rPr lang="en-GB" sz="1400" dirty="0" err="1"/>
              <a:t>Becris</a:t>
            </a:r>
            <a:r>
              <a:rPr lang="en-GB" sz="1400" dirty="0"/>
              <a:t>, Rose Alice Design, </a:t>
            </a:r>
            <a:r>
              <a:rPr lang="en-GB" sz="1400" dirty="0" err="1"/>
              <a:t>Hyemm.work</a:t>
            </a:r>
            <a:r>
              <a:rPr lang="en-GB" sz="1400" dirty="0"/>
              <a:t>. Original artwork by </a:t>
            </a:r>
            <a:r>
              <a:rPr lang="en-GB" sz="1400" dirty="0" err="1"/>
              <a:t>Scriberia</a:t>
            </a:r>
            <a:r>
              <a:rPr lang="en-GB" sz="1400" dirty="0"/>
              <a:t>:</a:t>
            </a:r>
            <a:r>
              <a:rPr lang="en-GB" sz="1400" dirty="0">
                <a:solidFill>
                  <a:schemeClr val="accent3"/>
                </a:solidFill>
              </a:rPr>
              <a:t> </a:t>
            </a:r>
            <a:r>
              <a:rPr lang="en-GB" sz="1400" u="sng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https://doi.org/10.5281/zenodo.3332807</a:t>
            </a:r>
            <a:r>
              <a:rPr lang="en-GB" sz="1400" u="sng" dirty="0">
                <a:solidFill>
                  <a:schemeClr val="accent3"/>
                </a:solidFill>
              </a:rPr>
              <a:t>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E562D7F-2B90-466D-A872-CD702A065B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#DSSGx #TuringWay @turingway @kirstie_j</a:t>
            </a:r>
          </a:p>
          <a:p>
            <a:r>
              <a:rPr lang="en-US" dirty="0"/>
              <a:t>https://doi.org/10.5281/zenodo.3959179</a:t>
            </a:r>
          </a:p>
        </p:txBody>
      </p:sp>
      <p:pic>
        <p:nvPicPr>
          <p:cNvPr id="7" name="Picture 6" descr="ATI_logo_white.ai">
            <a:extLst>
              <a:ext uri="{FF2B5EF4-FFF2-40B4-BE49-F238E27FC236}">
                <a16:creationId xmlns:a16="http://schemas.microsoft.com/office/drawing/2014/main" id="{75CAF629-25B7-4072-BB58-8745F983CF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128" y="515777"/>
            <a:ext cx="1381299" cy="576000"/>
          </a:xfrm>
          <a:prstGeom prst="rect">
            <a:avLst/>
          </a:prstGeom>
        </p:spPr>
      </p:pic>
      <p:pic>
        <p:nvPicPr>
          <p:cNvPr id="9" name="Picture 2" descr="Image result for mozilla">
            <a:extLst>
              <a:ext uri="{FF2B5EF4-FFF2-40B4-BE49-F238E27FC236}">
                <a16:creationId xmlns:a16="http://schemas.microsoft.com/office/drawing/2014/main" id="{1157A22C-2E1F-4152-9929-F263B4769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28" y="1187249"/>
            <a:ext cx="1382400" cy="39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204FA0-86CC-4BA9-99E7-BF7EA2D7A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128" y="1572305"/>
            <a:ext cx="1382400" cy="36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2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uring Presentation Palette">
      <a:dk1>
        <a:srgbClr val="1C1C1C"/>
      </a:dk1>
      <a:lt1>
        <a:sysClr val="window" lastClr="FFFFFF"/>
      </a:lt1>
      <a:dk2>
        <a:srgbClr val="404040"/>
      </a:dk2>
      <a:lt2>
        <a:srgbClr val="DEDEDE"/>
      </a:lt2>
      <a:accent1>
        <a:srgbClr val="00B0F0"/>
      </a:accent1>
      <a:accent2>
        <a:srgbClr val="0070C0"/>
      </a:accent2>
      <a:accent3>
        <a:srgbClr val="06CA7B"/>
      </a:accent3>
      <a:accent4>
        <a:srgbClr val="002060"/>
      </a:accent4>
      <a:accent5>
        <a:srgbClr val="7D02C2"/>
      </a:accent5>
      <a:accent6>
        <a:srgbClr val="FF007D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Arial" panose="020B0604020202020204" pitchFamily="34" charset="0"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 Alan Turing Master PPT with intro slides_widescreen_v3" id="{5DFD5C9A-0A2C-4E03-B4D8-1CB4749D4479}" vid="{9C62355F-E4EE-46CD-BECD-0FFB3DDDDA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A62DCEA4FAE4394823B509BA2709F" ma:contentTypeVersion="" ma:contentTypeDescription="Create a new document." ma:contentTypeScope="" ma:versionID="f5f144880e0222ce0d875f5b6d538bcd">
  <xsd:schema xmlns:xsd="http://www.w3.org/2001/XMLSchema" xmlns:xs="http://www.w3.org/2001/XMLSchema" xmlns:p="http://schemas.microsoft.com/office/2006/metadata/properties" xmlns:ns2="ddc16f2e-ac79-420b-bf02-152a3fab2b22" xmlns:ns3="e5618448-e42b-40ea-80d2-fe7c2030a18b" targetNamespace="http://schemas.microsoft.com/office/2006/metadata/properties" ma:root="true" ma:fieldsID="d8f14032b450dcf0b5dfeee191d447cb" ns2:_="" ns3:_="">
    <xsd:import namespace="ddc16f2e-ac79-420b-bf02-152a3fab2b22"/>
    <xsd:import namespace="e5618448-e42b-40ea-80d2-fe7c2030a1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16f2e-ac79-420b-bf02-152a3fab2b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18448-e42b-40ea-80d2-fe7c2030a1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A361FC-9574-4D3A-922B-90EB7E3EAC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AED0E6-9361-461C-840A-554672395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16f2e-ac79-420b-bf02-152a3fab2b22"/>
    <ds:schemaRef ds:uri="e5618448-e42b-40ea-80d2-fe7c2030a1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D3EDB7-0ABD-4BC6-9C2A-32E4FC10473A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dc16f2e-ac79-420b-bf02-152a3fab2b22"/>
    <ds:schemaRef ds:uri="e5618448-e42b-40ea-80d2-fe7c2030a18b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25771</TotalTime>
  <Words>3321</Words>
  <Application>Microsoft Office PowerPoint</Application>
  <PresentationFormat>On-screen Show (16:9)</PresentationFormat>
  <Paragraphs>432</Paragraphs>
  <Slides>68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Arial</vt:lpstr>
      <vt:lpstr>Calibri</vt:lpstr>
      <vt:lpstr>Courier New</vt:lpstr>
      <vt:lpstr>Gill Sans MT</vt:lpstr>
      <vt:lpstr>Raleway</vt:lpstr>
      <vt:lpstr>Office Theme</vt:lpstr>
      <vt:lpstr>The Turing Way Reproducible, inclusive, collaborative data science</vt:lpstr>
      <vt:lpstr>PowerPoint Presentation</vt:lpstr>
      <vt:lpstr>PowerPoint Presentation</vt:lpstr>
      <vt:lpstr>An introduction to 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Turing Institute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Turing Way</vt:lpstr>
      <vt:lpstr>PowerPoint Presentation</vt:lpstr>
      <vt:lpstr>PowerPoint Presentation</vt:lpstr>
      <vt:lpstr>PowerPoint Presentation</vt:lpstr>
      <vt:lpstr>FAIR….but not always open</vt:lpstr>
      <vt:lpstr>PowerPoint Presentation</vt:lpstr>
      <vt:lpstr>PowerPoint Presentation</vt:lpstr>
      <vt:lpstr>Testing for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Continuous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Version control</vt:lpstr>
      <vt:lpstr>PowerPoint Presentation</vt:lpstr>
      <vt:lpstr>PowerPoint Presentation</vt:lpstr>
      <vt:lpstr>PowerPoint Presentation</vt:lpstr>
      <vt:lpstr>Beyond reproducibility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source tools, practices and systems</vt:lpstr>
      <vt:lpstr>PowerPoint Presentation</vt:lpstr>
      <vt:lpstr>PowerPoint Presentation</vt:lpstr>
      <vt:lpstr>PowerPoint Presentation</vt:lpstr>
      <vt:lpstr>Travelling together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Yellow Balloon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Alan Turing Institute</dc:title>
  <dc:creator>Sophie Mclvor</dc:creator>
  <cp:lastModifiedBy>Kirstie Whitaker</cp:lastModifiedBy>
  <cp:revision>346</cp:revision>
  <cp:lastPrinted>2017-11-14T13:34:51Z</cp:lastPrinted>
  <dcterms:created xsi:type="dcterms:W3CDTF">2017-03-06T16:45:41Z</dcterms:created>
  <dcterms:modified xsi:type="dcterms:W3CDTF">2020-07-24T14:56:52Z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0x01010059AA62DCEA4FAE4394823B509BA2709F</vt:lpwstr>
  </property>
  <property fmtid="{D5CDD505-2E9C-101B-9397-08002B2CF9AE}" pid="3" name="Document Keywords">
    <vt:lpwstr/>
  </property>
</Properties>
</file>