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994" r:id="rId5"/>
  </p:sldMasterIdLst>
  <p:notesMasterIdLst>
    <p:notesMasterId r:id="rId65"/>
  </p:notesMasterIdLst>
  <p:sldIdLst>
    <p:sldId id="1056" r:id="rId6"/>
    <p:sldId id="1166" r:id="rId7"/>
    <p:sldId id="488" r:id="rId8"/>
    <p:sldId id="1168" r:id="rId9"/>
    <p:sldId id="1169" r:id="rId10"/>
    <p:sldId id="1170" r:id="rId11"/>
    <p:sldId id="1171" r:id="rId12"/>
    <p:sldId id="899" r:id="rId13"/>
    <p:sldId id="842" r:id="rId14"/>
    <p:sldId id="844" r:id="rId15"/>
    <p:sldId id="843" r:id="rId16"/>
    <p:sldId id="920" r:id="rId17"/>
    <p:sldId id="922" r:id="rId18"/>
    <p:sldId id="930" r:id="rId19"/>
    <p:sldId id="941" r:id="rId20"/>
    <p:sldId id="1052" r:id="rId21"/>
    <p:sldId id="1050" r:id="rId22"/>
    <p:sldId id="942" r:id="rId23"/>
    <p:sldId id="902" r:id="rId24"/>
    <p:sldId id="904" r:id="rId25"/>
    <p:sldId id="910" r:id="rId26"/>
    <p:sldId id="909" r:id="rId27"/>
    <p:sldId id="905" r:id="rId28"/>
    <p:sldId id="906" r:id="rId29"/>
    <p:sldId id="907" r:id="rId30"/>
    <p:sldId id="911" r:id="rId31"/>
    <p:sldId id="908" r:id="rId32"/>
    <p:sldId id="1173" r:id="rId33"/>
    <p:sldId id="1174" r:id="rId34"/>
    <p:sldId id="1175" r:id="rId35"/>
    <p:sldId id="1176" r:id="rId36"/>
    <p:sldId id="1178" r:id="rId37"/>
    <p:sldId id="1177" r:id="rId38"/>
    <p:sldId id="1180" r:id="rId39"/>
    <p:sldId id="1183" r:id="rId40"/>
    <p:sldId id="1184" r:id="rId41"/>
    <p:sldId id="862" r:id="rId42"/>
    <p:sldId id="890" r:id="rId43"/>
    <p:sldId id="893" r:id="rId44"/>
    <p:sldId id="1187" r:id="rId45"/>
    <p:sldId id="1188" r:id="rId46"/>
    <p:sldId id="1189" r:id="rId47"/>
    <p:sldId id="1185" r:id="rId48"/>
    <p:sldId id="1190" r:id="rId49"/>
    <p:sldId id="1192" r:id="rId50"/>
    <p:sldId id="1193" r:id="rId51"/>
    <p:sldId id="1194" r:id="rId52"/>
    <p:sldId id="1195" r:id="rId53"/>
    <p:sldId id="1196" r:id="rId54"/>
    <p:sldId id="1197" r:id="rId55"/>
    <p:sldId id="845" r:id="rId56"/>
    <p:sldId id="943" r:id="rId57"/>
    <p:sldId id="947" r:id="rId58"/>
    <p:sldId id="948" r:id="rId59"/>
    <p:sldId id="949" r:id="rId60"/>
    <p:sldId id="950" r:id="rId61"/>
    <p:sldId id="951" r:id="rId62"/>
    <p:sldId id="952" r:id="rId63"/>
    <p:sldId id="837" r:id="rId64"/>
  </p:sldIdLst>
  <p:sldSz cx="9144000" cy="5143500" type="screen16x9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3B75A66-9E91-4DD9-B746-828A96ED2253}">
          <p14:sldIdLst>
            <p14:sldId id="1056"/>
            <p14:sldId id="1166"/>
            <p14:sldId id="488"/>
            <p14:sldId id="1168"/>
            <p14:sldId id="1169"/>
            <p14:sldId id="1170"/>
            <p14:sldId id="1171"/>
            <p14:sldId id="899"/>
            <p14:sldId id="842"/>
            <p14:sldId id="844"/>
            <p14:sldId id="843"/>
            <p14:sldId id="920"/>
            <p14:sldId id="922"/>
            <p14:sldId id="930"/>
            <p14:sldId id="941"/>
            <p14:sldId id="1052"/>
            <p14:sldId id="1050"/>
            <p14:sldId id="942"/>
            <p14:sldId id="902"/>
            <p14:sldId id="904"/>
            <p14:sldId id="910"/>
            <p14:sldId id="909"/>
            <p14:sldId id="905"/>
            <p14:sldId id="906"/>
            <p14:sldId id="907"/>
            <p14:sldId id="911"/>
            <p14:sldId id="908"/>
            <p14:sldId id="1173"/>
            <p14:sldId id="1174"/>
            <p14:sldId id="1175"/>
            <p14:sldId id="1176"/>
            <p14:sldId id="1178"/>
            <p14:sldId id="1177"/>
            <p14:sldId id="1180"/>
            <p14:sldId id="1183"/>
            <p14:sldId id="1184"/>
            <p14:sldId id="862"/>
            <p14:sldId id="890"/>
            <p14:sldId id="893"/>
            <p14:sldId id="1187"/>
            <p14:sldId id="1188"/>
            <p14:sldId id="1189"/>
            <p14:sldId id="1185"/>
            <p14:sldId id="1190"/>
            <p14:sldId id="1192"/>
            <p14:sldId id="1193"/>
            <p14:sldId id="1194"/>
            <p14:sldId id="1195"/>
            <p14:sldId id="1196"/>
            <p14:sldId id="1197"/>
            <p14:sldId id="845"/>
            <p14:sldId id="943"/>
            <p14:sldId id="947"/>
            <p14:sldId id="948"/>
            <p14:sldId id="949"/>
            <p14:sldId id="950"/>
            <p14:sldId id="951"/>
            <p14:sldId id="952"/>
            <p14:sldId id="83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04040"/>
    <a:srgbClr val="D40658"/>
    <a:srgbClr val="1C1C1C"/>
    <a:srgbClr val="DEDEDE"/>
    <a:srgbClr val="66FFCC"/>
    <a:srgbClr val="3DF5A2"/>
    <a:srgbClr val="00FFFF"/>
    <a:srgbClr val="00FF40"/>
    <a:srgbClr val="CCFF99"/>
    <a:srgbClr val="007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817" autoAdjust="0"/>
  </p:normalViewPr>
  <p:slideViewPr>
    <p:cSldViewPr snapToGrid="0">
      <p:cViewPr varScale="1">
        <p:scale>
          <a:sx n="79" d="100"/>
          <a:sy n="79" d="100"/>
        </p:scale>
        <p:origin x="872" y="36"/>
      </p:cViewPr>
      <p:guideLst/>
    </p:cSldViewPr>
  </p:slideViewPr>
  <p:outlineViewPr>
    <p:cViewPr>
      <p:scale>
        <a:sx n="33" d="100"/>
        <a:sy n="33" d="100"/>
      </p:scale>
      <p:origin x="0" y="-6009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360"/>
    </p:cViewPr>
  </p:sorterViewPr>
  <p:notesViewPr>
    <p:cSldViewPr snapToGrid="0">
      <p:cViewPr varScale="1">
        <p:scale>
          <a:sx n="44" d="100"/>
          <a:sy n="44" d="100"/>
        </p:scale>
        <p:origin x="2780" y="60"/>
      </p:cViewPr>
      <p:guideLst/>
    </p:cSldViewPr>
  </p:notesViewPr>
  <p:gridSpacing cx="719999" cy="71999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235226-B145-4E10-983B-1CC3FFD77C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CFC5A7-8C8B-4687-B28B-5BF9AEB6A4D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418932-800F-49B7-9B85-80D8118CABFE}" type="datetimeFigureOut">
              <a:rPr lang="en-GB"/>
              <a:pPr>
                <a:defRPr/>
              </a:pPr>
              <a:t>11/06/2020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6F1F158-007E-427F-8465-C261315941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4E36E06-D37F-4889-B95F-01BE44729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15012-0BDA-4DFA-8088-A120A094BD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E7443-C6D5-424B-AFA3-DE5D71095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0FE0A2-34EE-413D-B87D-BE548BE2D9D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FE0A2-34EE-413D-B87D-BE548BE2D9D5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1724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TIMING: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33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33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832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33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798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82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328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644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TIMING: 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0FE0A2-34EE-413D-B87D-BE548BE2D9D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785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 slid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3560" cy="57151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Slidedeck</a:t>
            </a:r>
            <a:r>
              <a:rPr lang="en-US" dirty="0"/>
              <a:t>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356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C3458B68-B602-4B1E-8CDB-6CDDA65301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16704"/>
            <a:ext cx="2174239" cy="953238"/>
          </a:xfrm>
          <a:prstGeom prst="rect">
            <a:avLst/>
          </a:prstGeom>
        </p:spPr>
      </p:pic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7E58FB9-FEF2-4FAA-AB76-18AB01605D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647477"/>
            <a:ext cx="4353560" cy="454025"/>
          </a:xfrm>
        </p:spPr>
        <p:txBody>
          <a:bodyPr/>
          <a:lstStyle>
            <a:lvl1pPr marL="0" indent="0">
              <a:buNone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  <a:endParaRPr lang="en-GB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80E1784-6502-40DF-8151-F6A3B84DF5A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3pPr marL="180975" indent="0">
              <a:buNone/>
              <a:defRPr/>
            </a:lvl3pPr>
            <a:lvl4pPr marL="612775" indent="0">
              <a:buNone/>
              <a:defRPr/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6C92EC-BC0C-4EBC-8D53-FF272E3DFC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756482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 slide (Light)"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3560" cy="571512"/>
          </a:xfrm>
        </p:spPr>
        <p:txBody>
          <a:bodyPr/>
          <a:lstStyle>
            <a:lvl1pPr>
              <a:lnSpc>
                <a:spcPct val="100000"/>
              </a:lnSpc>
              <a:defRPr sz="3400" b="1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Slidedeck</a:t>
            </a:r>
            <a:r>
              <a:rPr lang="en-US" dirty="0"/>
              <a:t> title</a:t>
            </a:r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BD8555-5574-479C-8AEF-5074012734A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3pPr marL="180975" indent="0">
              <a:buNone/>
              <a:defRPr/>
            </a:lvl3pPr>
            <a:lvl4pPr marL="612775" indent="0">
              <a:buNone/>
              <a:defRPr/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356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C3458B68-B602-4B1E-8CDB-6CDDA65301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16704"/>
            <a:ext cx="2174240" cy="953238"/>
          </a:xfrm>
          <a:prstGeom prst="rect">
            <a:avLst/>
          </a:prstGeom>
        </p:spPr>
      </p:pic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7E58FB9-FEF2-4FAA-AB76-18AB01605D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667355"/>
            <a:ext cx="4353560" cy="454025"/>
          </a:xfrm>
        </p:spPr>
        <p:txBody>
          <a:bodyPr/>
          <a:lstStyle>
            <a:lvl1pPr marL="0" indent="0">
              <a:buNone/>
              <a:defRPr sz="2800" b="0"/>
            </a:lvl1pPr>
          </a:lstStyle>
          <a:p>
            <a:pPr lvl="0"/>
            <a:r>
              <a:rPr lang="en-US" dirty="0"/>
              <a:t>Presenter name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8AC59EB-9A36-4EA3-AC52-BE180B22E2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940385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no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82804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8280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805BFC-AF9C-4B7E-93F7-279A1D977E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7368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no image (Light)"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82804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8280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5726976-7A05-4BEF-8964-FA32F5CA5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981418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61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61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BD67C99-C0BD-4075-A538-B65ED75A430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3pPr marL="180975" indent="0">
              <a:buNone/>
              <a:defRPr/>
            </a:lvl3pPr>
            <a:lvl4pPr marL="612775" indent="0">
              <a:buNone/>
              <a:defRPr>
                <a:solidFill>
                  <a:schemeClr val="bg1"/>
                </a:solidFill>
              </a:defRPr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19C7F3F-A7F4-4792-82B3-96F3765D73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095488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, image (Light)"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184922"/>
            <a:ext cx="4356100" cy="571512"/>
          </a:xfrm>
        </p:spPr>
        <p:txBody>
          <a:bodyPr/>
          <a:lstStyle>
            <a:lvl1pPr>
              <a:lnSpc>
                <a:spcPct val="100000"/>
              </a:lnSpc>
              <a:defRPr sz="3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divider title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2184922"/>
            <a:ext cx="43561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BD67C99-C0BD-4075-A538-B65ED75A430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872" y="0"/>
            <a:ext cx="3493714" cy="4573587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3pPr marL="180975" indent="0">
              <a:buNone/>
              <a:defRPr/>
            </a:lvl3pPr>
            <a:lvl4pPr marL="612775" indent="0">
              <a:buNone/>
              <a:defRPr/>
            </a:lvl4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icon to insert picture. Don’t change slide background colour on this layout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5A5A480-3DF0-476F-BC27-7A0516C98E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545122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eading, bullets, image (Ligh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31800" y="702773"/>
            <a:ext cx="39211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702659"/>
            <a:ext cx="3921125" cy="545115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838B155-C9C2-4DB1-8588-E414A618F5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5189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018247D9-5503-486A-97BE-69C90ACD67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1325887"/>
            <a:ext cx="3921124" cy="282867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4 to 6 bullet points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3CD9B988-3A63-4943-931E-ADE925B898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931743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>
          <p15:clr>
            <a:srgbClr val="FBAE40"/>
          </p15:clr>
        </p15:guide>
        <p15:guide id="6" pos="548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bullets, imag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31800" y="702773"/>
            <a:ext cx="39211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702659"/>
            <a:ext cx="3921125" cy="54511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8E39823-F30B-468B-8008-58BE47430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4450"/>
            <a:ext cx="3921124" cy="2840108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bg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838B155-C9C2-4DB1-8588-E414A618F5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5189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4042E0-7FF5-484F-9E1D-4056C3E07F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637053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 userDrawn="1">
          <p15:clr>
            <a:srgbClr val="FBAE40"/>
          </p15:clr>
        </p15:guide>
        <p15:guide id="6" pos="548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1BA11250-F612-4164-9C20-CAEEC9CF7F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682938"/>
            <a:ext cx="3921124" cy="347162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70E3B20-94D5-4F38-BAE2-3DD3B53ED0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7162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185624-3F0D-443B-A4C6-FD0439CEFF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17820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 userDrawn="1">
          <p15:clr>
            <a:srgbClr val="FBAE40"/>
          </p15:clr>
        </p15:guide>
        <p15:guide id="6" pos="5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3F70B52-F7B4-4FC4-9472-3F73A12A49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682940"/>
            <a:ext cx="3920400" cy="3471618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tx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EFE4AFE-B570-485B-8926-6A4990AFE3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51450" y="702659"/>
            <a:ext cx="3892550" cy="3471618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9E77A27-9A41-4A09-83C0-3986423F3C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213745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2744" userDrawn="1">
          <p15:clr>
            <a:srgbClr val="FBAE40"/>
          </p15:clr>
        </p15:guide>
        <p15:guide id="6" pos="548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bullets, image (Dark) (Al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791076" y="683054"/>
            <a:ext cx="39211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1075" y="682940"/>
            <a:ext cx="3921125" cy="545115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57E95CB-6286-4E8D-8ABC-6A9BD85351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FA79611A-8145-4287-999D-C17E624B80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1075" y="1294731"/>
            <a:ext cx="3921125" cy="2859827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4 to 6 bullet points</a:t>
            </a:r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CE593B8-0DC7-446B-84E2-9F8F693BA5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558609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>
          <p15:clr>
            <a:srgbClr val="FBAE40"/>
          </p15:clr>
        </p15:guide>
        <p15:guide id="7" pos="27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bullets, image (Light) (Al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4791076" y="683054"/>
            <a:ext cx="39211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8CE3D8B-96CC-4FD0-93BD-2231108554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1075" y="682940"/>
            <a:ext cx="3921125" cy="545115"/>
          </a:xfrm>
        </p:spPr>
        <p:txBody>
          <a:bodyPr/>
          <a:lstStyle>
            <a:lvl1pPr marL="0" indent="0">
              <a:buNone/>
              <a:defRPr sz="2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Summary heading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8E39823-F30B-468B-8008-58BE47430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1076" y="1294731"/>
            <a:ext cx="3921124" cy="2859827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bg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57E95CB-6286-4E8D-8ABC-6A9BD85351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39231439-2736-4BF2-9729-CC3E43F7C6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600203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 userDrawn="1">
          <p15:clr>
            <a:srgbClr val="FBAE40"/>
          </p15:clr>
        </p15:guide>
        <p15:guide id="7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Dark) (Al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1BA11250-F612-4164-9C20-CAEEC9CF7F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1076" y="682940"/>
            <a:ext cx="3921124" cy="3471618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6DCB931-AF3E-493E-BBC5-0ACD78686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F83EAF9-96D4-4FDD-B57F-01E621C4CB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793268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72" userDrawn="1">
          <p15:clr>
            <a:srgbClr val="FBAE40"/>
          </p15:clr>
        </p15:guide>
        <p15:guide id="7" pos="301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image (Al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3F70B52-F7B4-4FC4-9472-3F73A12A49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7900" y="682940"/>
            <a:ext cx="3920400" cy="3471618"/>
          </a:xfrm>
        </p:spPr>
        <p:txBody>
          <a:bodyPr/>
          <a:lstStyle>
            <a:lvl2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2pPr>
            <a:lvl3pPr marL="180975" indent="0">
              <a:buNone/>
              <a:defRPr sz="2800">
                <a:solidFill>
                  <a:schemeClr val="tx1"/>
                </a:solidFill>
              </a:defRPr>
            </a:lvl3pPr>
          </a:lstStyle>
          <a:p>
            <a:pPr lvl="1"/>
            <a:r>
              <a:rPr lang="en-US" dirty="0"/>
              <a:t>4 to 6 bullet points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819D4C3-6603-43E5-90D7-20E616ECFD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02659"/>
            <a:ext cx="3892550" cy="3451899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179F407-0D62-49A1-B4C8-5A2B20F329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24113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016" userDrawn="1">
          <p15:clr>
            <a:srgbClr val="FBAE40"/>
          </p15:clr>
        </p15:guide>
        <p15:guide id="7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3DD6AC7-34D2-4DCA-AEEA-3FFE241C70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9500" y="755968"/>
            <a:ext cx="3060700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DDC7B71-8338-4886-9324-FE10798586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03801" y="755968"/>
            <a:ext cx="3060699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E9D6D81-F605-4611-878D-235C279E4A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2918147"/>
            <a:ext cx="3050407" cy="996946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EC6CF01-8567-4E9F-AA45-61AA44F6B9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2" y="2918146"/>
            <a:ext cx="3060700" cy="996946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9C31122-3D18-46C6-9108-0ACC75C908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79347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 userDrawn="1">
          <p15:clr>
            <a:srgbClr val="FBAE40"/>
          </p15:clr>
        </p15:guide>
        <p15:guide id="7" pos="680" userDrawn="1">
          <p15:clr>
            <a:srgbClr val="FBAE40"/>
          </p15:clr>
        </p15:guide>
        <p15:guide id="8" pos="3152" userDrawn="1">
          <p15:clr>
            <a:srgbClr val="FBAE40"/>
          </p15:clr>
        </p15:guide>
        <p15:guide id="9" pos="50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0AB5B7F-65EB-40B3-8ADF-96F4B0AC0201}"/>
              </a:ext>
            </a:extLst>
          </p:cNvPr>
          <p:cNvCxnSpPr>
            <a:cxnSpLocks/>
          </p:cNvCxnSpPr>
          <p:nvPr userDrawn="1"/>
        </p:nvCxnSpPr>
        <p:spPr>
          <a:xfrm>
            <a:off x="1079500" y="2887666"/>
            <a:ext cx="303458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D68D267A-F5EA-4642-8DED-8C076DFFD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9500" y="755968"/>
            <a:ext cx="3060700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4ECC00A9-083C-4789-9FCC-AB8D7284A6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03801" y="755968"/>
            <a:ext cx="3060699" cy="1923283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7EF0F4-6140-4CA6-AC02-2ADC1F1CA43D}"/>
              </a:ext>
            </a:extLst>
          </p:cNvPr>
          <p:cNvCxnSpPr>
            <a:cxnSpLocks/>
          </p:cNvCxnSpPr>
          <p:nvPr userDrawn="1"/>
        </p:nvCxnSpPr>
        <p:spPr>
          <a:xfrm>
            <a:off x="5003803" y="2887666"/>
            <a:ext cx="30607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80CF1839-676C-46B5-A599-21AA96E532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2918146"/>
            <a:ext cx="3050407" cy="1027427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0A1946A-052F-4EDE-BDC4-BAB850806D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2" y="2918145"/>
            <a:ext cx="3060700" cy="1027427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7E33B8-20F0-425F-945D-53C91292D0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435338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pos="680">
          <p15:clr>
            <a:srgbClr val="FBAE40"/>
          </p15:clr>
        </p15:guide>
        <p15:guide id="8" pos="3152">
          <p15:clr>
            <a:srgbClr val="FBAE40"/>
          </p15:clr>
        </p15:guide>
        <p15:guide id="9" pos="50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EC9224A-09C5-42AB-BE72-2D01A39D18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1525" y="3160713"/>
            <a:ext cx="2520950" cy="701302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23FD6B0-E4D1-480A-8912-97C55DB2C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2200" y="3160713"/>
            <a:ext cx="2520950" cy="701301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0" y="3132603"/>
            <a:ext cx="251936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0" y="1254440"/>
            <a:ext cx="2519363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F6DC436-4D86-413D-BBB3-A15CE4285A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12000" y="1254440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337A4C9-22E2-49AC-B029-CC29936ED3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2200" y="1254442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3312000" y="3124983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A2A627-4CB8-4EF2-85D8-B14D75F9C353}"/>
              </a:ext>
            </a:extLst>
          </p:cNvPr>
          <p:cNvCxnSpPr>
            <a:cxnSpLocks/>
          </p:cNvCxnSpPr>
          <p:nvPr userDrawn="1"/>
        </p:nvCxnSpPr>
        <p:spPr>
          <a:xfrm>
            <a:off x="6192200" y="3124983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5972E1-EF4A-4234-99B1-AF32BAA9EA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0850" y="3161758"/>
            <a:ext cx="2519363" cy="700256"/>
          </a:xfrm>
        </p:spPr>
        <p:txBody>
          <a:bodyPr/>
          <a:lstStyle>
            <a:lvl1pPr marL="216000" indent="-216000">
              <a:spcAft>
                <a:spcPts val="600"/>
              </a:spcAft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9D4E3298-09B7-4A6D-81E1-57FDEC110C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015935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 userDrawn="1">
          <p15:clr>
            <a:srgbClr val="FBAE40"/>
          </p15:clr>
        </p15:guide>
        <p15:guide id="8" pos="3674" userDrawn="1">
          <p15:clr>
            <a:srgbClr val="FBAE40"/>
          </p15:clr>
        </p15:guide>
        <p15:guide id="9" pos="3901" userDrawn="1">
          <p15:clr>
            <a:srgbClr val="FBAE40"/>
          </p15:clr>
        </p15:guide>
        <p15:guide id="10" pos="208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C9863077-8CC3-4BBF-B430-3855EC0D66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1525" y="3160713"/>
            <a:ext cx="2520950" cy="701302"/>
          </a:xfrm>
        </p:spPr>
        <p:txBody>
          <a:bodyPr/>
          <a:lstStyle>
            <a:lvl1pPr marL="288000" indent="-288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DA455E2B-2D9B-44D5-AF1B-E5C2833F6E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2200" y="3160713"/>
            <a:ext cx="2520950" cy="701301"/>
          </a:xfrm>
        </p:spPr>
        <p:txBody>
          <a:bodyPr/>
          <a:lstStyle>
            <a:lvl1pPr marL="288000" indent="-288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5" name="Title 7">
            <a:extLst>
              <a:ext uri="{FF2B5EF4-FFF2-40B4-BE49-F238E27FC236}">
                <a16:creationId xmlns:a16="http://schemas.microsoft.com/office/drawing/2014/main" id="{40A893CA-5C26-4EC6-BAD0-71AE648588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3160713"/>
            <a:ext cx="2520000" cy="701304"/>
          </a:xfrm>
        </p:spPr>
        <p:txBody>
          <a:bodyPr/>
          <a:lstStyle>
            <a:lvl1pPr marL="288000" indent="-288000">
              <a:lnSpc>
                <a:spcPct val="100000"/>
              </a:lnSpc>
              <a:spcAft>
                <a:spcPts val="500"/>
              </a:spcAft>
              <a:buFontTx/>
              <a:buChar char="–"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471527B-53ED-44E4-B84A-A9BF95EDB671}"/>
              </a:ext>
            </a:extLst>
          </p:cNvPr>
          <p:cNvCxnSpPr>
            <a:cxnSpLocks/>
          </p:cNvCxnSpPr>
          <p:nvPr userDrawn="1"/>
        </p:nvCxnSpPr>
        <p:spPr>
          <a:xfrm>
            <a:off x="431800" y="3132603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B69E7F7-A753-4EE6-A6F6-2E1E773084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0" y="1254440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C756934B-E4E0-4141-9A7B-4932B5A304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12000" y="1254440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9E943CD3-34B8-45E5-AFBD-CA8813D4BE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2200" y="1254442"/>
            <a:ext cx="2520000" cy="1692000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356D04E-96CE-42C6-8797-23AC35DCD5B2}"/>
              </a:ext>
            </a:extLst>
          </p:cNvPr>
          <p:cNvCxnSpPr>
            <a:cxnSpLocks/>
          </p:cNvCxnSpPr>
          <p:nvPr userDrawn="1"/>
        </p:nvCxnSpPr>
        <p:spPr>
          <a:xfrm>
            <a:off x="3312000" y="3124983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F5CABF2-DF5C-477C-A26C-AC42B4516332}"/>
              </a:ext>
            </a:extLst>
          </p:cNvPr>
          <p:cNvCxnSpPr>
            <a:cxnSpLocks/>
          </p:cNvCxnSpPr>
          <p:nvPr userDrawn="1"/>
        </p:nvCxnSpPr>
        <p:spPr>
          <a:xfrm>
            <a:off x="6192200" y="3124983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885F8A9C-838B-4FB5-87B8-7A9D3778A7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259589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 userDrawn="1">
          <p15:clr>
            <a:srgbClr val="FBAE40"/>
          </p15:clr>
        </p15:guide>
        <p15:guide id="7" pos="2086" userDrawn="1">
          <p15:clr>
            <a:srgbClr val="FBAE40"/>
          </p15:clr>
        </p15:guide>
        <p15:guide id="8" pos="3674" userDrawn="1">
          <p15:clr>
            <a:srgbClr val="FBAE40"/>
          </p15:clr>
        </p15:guide>
        <p15:guide id="9" pos="3901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box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B5299B8-75C7-4CEB-9D2A-D2DB0A44F4D4}"/>
              </a:ext>
            </a:extLst>
          </p:cNvPr>
          <p:cNvCxnSpPr>
            <a:cxnSpLocks/>
          </p:cNvCxnSpPr>
          <p:nvPr userDrawn="1"/>
        </p:nvCxnSpPr>
        <p:spPr>
          <a:xfrm>
            <a:off x="1079498" y="1606370"/>
            <a:ext cx="303458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0D6B7F-4D7A-4A69-8F7D-C94B97D75491}"/>
              </a:ext>
            </a:extLst>
          </p:cNvPr>
          <p:cNvCxnSpPr>
            <a:cxnSpLocks/>
          </p:cNvCxnSpPr>
          <p:nvPr userDrawn="1"/>
        </p:nvCxnSpPr>
        <p:spPr>
          <a:xfrm>
            <a:off x="5003801" y="1606370"/>
            <a:ext cx="30607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E9D6D81-F605-4611-878D-235C279E4A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498" y="1636850"/>
            <a:ext cx="3050407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EC6CF01-8567-4E9F-AA45-61AA44F6B9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0" y="1636849"/>
            <a:ext cx="3060700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181450E-2EAF-4796-B7BB-FBA6157142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627973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pos="680">
          <p15:clr>
            <a:srgbClr val="FBAE40"/>
          </p15:clr>
        </p15:guide>
        <p15:guide id="8" pos="3152">
          <p15:clr>
            <a:srgbClr val="FBAE40"/>
          </p15:clr>
        </p15:guide>
        <p15:guide id="9" pos="50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box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4C0798-3A00-4D85-AA21-D37CEDB1FA2D}"/>
              </a:ext>
            </a:extLst>
          </p:cNvPr>
          <p:cNvCxnSpPr>
            <a:cxnSpLocks/>
          </p:cNvCxnSpPr>
          <p:nvPr userDrawn="1"/>
        </p:nvCxnSpPr>
        <p:spPr>
          <a:xfrm>
            <a:off x="1079498" y="1606370"/>
            <a:ext cx="303458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CB00C7-989B-45C7-AA4C-E065DBEAFA1C}"/>
              </a:ext>
            </a:extLst>
          </p:cNvPr>
          <p:cNvCxnSpPr>
            <a:cxnSpLocks/>
          </p:cNvCxnSpPr>
          <p:nvPr userDrawn="1"/>
        </p:nvCxnSpPr>
        <p:spPr>
          <a:xfrm>
            <a:off x="5003801" y="1606370"/>
            <a:ext cx="30607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8DA490F-DDDB-45E4-BA8E-6EAC2B08F3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498" y="1636850"/>
            <a:ext cx="3050407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98B511-DCBF-4838-9F07-F0BAEBE4EA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800" y="1636849"/>
            <a:ext cx="3060700" cy="1362389"/>
          </a:xfrm>
        </p:spPr>
        <p:txBody>
          <a:bodyPr/>
          <a:lstStyle>
            <a:lvl1pPr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64FCC35-6330-4F26-9073-A3D5A1E804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00336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pos="680">
          <p15:clr>
            <a:srgbClr val="FBAE40"/>
          </p15:clr>
        </p15:guide>
        <p15:guide id="8" pos="3152">
          <p15:clr>
            <a:srgbClr val="FBAE40"/>
          </p15:clr>
        </p15:guide>
        <p15:guide id="9" pos="50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box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EC9224A-09C5-42AB-BE72-2D01A39D18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0575" y="1539436"/>
            <a:ext cx="2520950" cy="701302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23FD6B0-E4D1-480A-8912-97C55DB2C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1250" y="1539436"/>
            <a:ext cx="2520950" cy="701301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0850" y="1511326"/>
            <a:ext cx="251936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B48A-5D76-4651-AC28-8612610BAC93}"/>
              </a:ext>
            </a:extLst>
          </p:cNvPr>
          <p:cNvCxnSpPr>
            <a:cxnSpLocks/>
          </p:cNvCxnSpPr>
          <p:nvPr userDrawn="1"/>
        </p:nvCxnSpPr>
        <p:spPr>
          <a:xfrm>
            <a:off x="3311050" y="1503706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A2A627-4CB8-4EF2-85D8-B14D75F9C353}"/>
              </a:ext>
            </a:extLst>
          </p:cNvPr>
          <p:cNvCxnSpPr>
            <a:cxnSpLocks/>
          </p:cNvCxnSpPr>
          <p:nvPr userDrawn="1"/>
        </p:nvCxnSpPr>
        <p:spPr>
          <a:xfrm>
            <a:off x="6191250" y="1503706"/>
            <a:ext cx="25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5972E1-EF4A-4234-99B1-AF32BAA9EA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900" y="1540481"/>
            <a:ext cx="2519363" cy="700256"/>
          </a:xfrm>
        </p:spPr>
        <p:txBody>
          <a:bodyPr/>
          <a:lstStyle>
            <a:lvl1pPr marL="216000" indent="-216000">
              <a:spcAft>
                <a:spcPts val="600"/>
              </a:spcAft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B49F0C2-B36A-49E5-B55E-0BE42CE00A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12459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>
          <p15:clr>
            <a:srgbClr val="FBAE40"/>
          </p15:clr>
        </p15:guide>
        <p15:guide id="8" pos="3674">
          <p15:clr>
            <a:srgbClr val="FBAE40"/>
          </p15:clr>
        </p15:guide>
        <p15:guide id="9" pos="3901">
          <p15:clr>
            <a:srgbClr val="FBAE40"/>
          </p15:clr>
        </p15:guide>
        <p15:guide id="10" pos="208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box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9026A22-B87C-46F8-B2F4-6A0F11F9A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0575" y="1539436"/>
            <a:ext cx="2520950" cy="701302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1911C50-0DDD-4A01-9B6D-DC79062CAB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1250" y="1539436"/>
            <a:ext cx="2520950" cy="701301"/>
          </a:xfrm>
        </p:spPr>
        <p:txBody>
          <a:bodyPr/>
          <a:lstStyle>
            <a:lvl1pPr marL="216000" indent="-216000">
              <a:spcAft>
                <a:spcPts val="500"/>
              </a:spcAft>
              <a:buFontTx/>
              <a:buChar char="–"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FD4059-1CEA-431F-9737-E09AE1FE1EB5}"/>
              </a:ext>
            </a:extLst>
          </p:cNvPr>
          <p:cNvCxnSpPr>
            <a:cxnSpLocks/>
          </p:cNvCxnSpPr>
          <p:nvPr userDrawn="1"/>
        </p:nvCxnSpPr>
        <p:spPr>
          <a:xfrm>
            <a:off x="430850" y="1511326"/>
            <a:ext cx="251936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C88001-0B7A-4142-B613-954FB5D1A6C1}"/>
              </a:ext>
            </a:extLst>
          </p:cNvPr>
          <p:cNvCxnSpPr>
            <a:cxnSpLocks/>
          </p:cNvCxnSpPr>
          <p:nvPr userDrawn="1"/>
        </p:nvCxnSpPr>
        <p:spPr>
          <a:xfrm>
            <a:off x="3311050" y="1503706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7A71E79-A98D-4A0F-8EA8-7B9B1469E422}"/>
              </a:ext>
            </a:extLst>
          </p:cNvPr>
          <p:cNvCxnSpPr>
            <a:cxnSpLocks/>
          </p:cNvCxnSpPr>
          <p:nvPr userDrawn="1"/>
        </p:nvCxnSpPr>
        <p:spPr>
          <a:xfrm>
            <a:off x="6191250" y="1503706"/>
            <a:ext cx="252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F94767EF-D844-43F5-980B-C5081407A3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900" y="1540481"/>
            <a:ext cx="2519363" cy="700256"/>
          </a:xfrm>
        </p:spPr>
        <p:txBody>
          <a:bodyPr/>
          <a:lstStyle>
            <a:lvl1pPr marL="216000" indent="-216000"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D7398D0-FEF0-498F-94C0-267E6DB754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020719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859">
          <p15:clr>
            <a:srgbClr val="FBAE40"/>
          </p15:clr>
        </p15:guide>
        <p15:guide id="7" pos="2086">
          <p15:clr>
            <a:srgbClr val="FBAE40"/>
          </p15:clr>
        </p15:guide>
        <p15:guide id="8" pos="3674">
          <p15:clr>
            <a:srgbClr val="FBAE40"/>
          </p15:clr>
        </p15:guide>
        <p15:guide id="9" pos="390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3471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3471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34709" y="420336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34710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5010147" y="420336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10148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4709" y="4203347"/>
            <a:ext cx="2299138" cy="322707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0147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09D842B-21D1-45D5-A6FC-902C18A8F2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823412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 userDrawn="1">
          <p15:clr>
            <a:srgbClr val="FBAE40"/>
          </p15:clr>
        </p15:guide>
        <p15:guide id="7" orient="horz" pos="1620" userDrawn="1">
          <p15:clr>
            <a:srgbClr val="FBAE40"/>
          </p15:clr>
        </p15:guide>
        <p15:guide id="8" pos="3152" userDrawn="1">
          <p15:clr>
            <a:srgbClr val="FBAE40"/>
          </p15:clr>
        </p15:guide>
        <p15:guide id="9" pos="1156" userDrawn="1">
          <p15:clr>
            <a:srgbClr val="FBAE40"/>
          </p15:clr>
        </p15:guide>
        <p15:guide id="10" pos="4604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1062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41063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41062" y="419425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1062" y="257633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5010150" y="419425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10150" y="257633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41062" y="4194240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0150" y="4194240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4E4481A-4ACE-4711-B580-93A8079124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262381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156" userDrawn="1">
          <p15:clr>
            <a:srgbClr val="FBAE40"/>
          </p15:clr>
        </p15:guide>
        <p15:guide id="7" orient="horz" pos="1620" userDrawn="1">
          <p15:clr>
            <a:srgbClr val="FBAE40"/>
          </p15:clr>
        </p15:guide>
        <p15:guide id="8" pos="2608" userDrawn="1">
          <p15:clr>
            <a:srgbClr val="FBAE40"/>
          </p15:clr>
        </p15:guide>
        <p15:guide id="9" pos="3152" userDrawn="1">
          <p15:clr>
            <a:srgbClr val="FBAE40"/>
          </p15:clr>
        </p15:guide>
        <p15:guide id="10" pos="460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Dark) (Al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3471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3471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34709" y="420336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34710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4709" y="4203347"/>
            <a:ext cx="2299138" cy="322707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86F4DAB-B431-4C8F-B92F-1183DA9918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897341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608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3152">
          <p15:clr>
            <a:srgbClr val="FBAE40"/>
          </p15:clr>
        </p15:guide>
        <p15:guide id="9" pos="1156">
          <p15:clr>
            <a:srgbClr val="FBAE40"/>
          </p15:clr>
        </p15:guide>
        <p15:guide id="10" pos="460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(Light) (Al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1062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1841063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471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1841062" y="419425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1062" y="257633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5010149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0150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0147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41062" y="4194240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6508766-540F-43B6-B3EF-230CF2F610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29239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156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2608">
          <p15:clr>
            <a:srgbClr val="FBAE40"/>
          </p15:clr>
        </p15:guide>
        <p15:guide id="9" pos="3152">
          <p15:clr>
            <a:srgbClr val="FBAE40"/>
          </p15:clr>
        </p15:guide>
        <p15:guide id="10" pos="460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6125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6125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125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9712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9712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9712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6AFD672-803A-4A36-ACBD-90E88FA58C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4853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7" orient="horz" pos="2981" userDrawn="1">
          <p15:clr>
            <a:srgbClr val="FBAE40"/>
          </p15:clr>
        </p15:guide>
        <p15:guide id="8" pos="1723" userDrawn="1">
          <p15:clr>
            <a:srgbClr val="FBAE40"/>
          </p15:clr>
        </p15:guide>
        <p15:guide id="9" pos="2154" userDrawn="1">
          <p15:clr>
            <a:srgbClr val="FBAE40"/>
          </p15:clr>
        </p15:guide>
        <p15:guide id="10" pos="3606" userDrawn="1">
          <p15:clr>
            <a:srgbClr val="FBAE40"/>
          </p15:clr>
        </p15:guide>
        <p15:guide id="11" pos="4037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1799" y="4202205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800" y="258428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799" y="420219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5386" y="4202205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5387" y="2584284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5386" y="420219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218AF280-30E5-4835-9869-6DBCD92B1E5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092106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723" userDrawn="1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2154" userDrawn="1">
          <p15:clr>
            <a:srgbClr val="FBAE40"/>
          </p15:clr>
        </p15:guide>
        <p15:guide id="9" pos="3606" userDrawn="1">
          <p15:clr>
            <a:srgbClr val="FBAE40"/>
          </p15:clr>
        </p15:guide>
        <p15:guide id="10" pos="403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imag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1797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798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6413061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3062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797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13061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2425" y="4189671"/>
            <a:ext cx="2299138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2426" y="257175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2425" y="418965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F8E39FB8-0668-42FA-954E-C94EE947AF4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538544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3606" userDrawn="1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1723" userDrawn="1">
          <p15:clr>
            <a:srgbClr val="FBAE40"/>
          </p15:clr>
        </p15:guide>
        <p15:guide id="9" pos="2154" userDrawn="1">
          <p15:clr>
            <a:srgbClr val="FBAE40"/>
          </p15:clr>
        </p15:guide>
        <p15:guide id="10" pos="4037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imag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2029070"/>
            <a:ext cx="2299138" cy="31978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2F9DB4-9D8E-427B-99DD-E998B980D507}"/>
              </a:ext>
            </a:extLst>
          </p:cNvPr>
          <p:cNvCxnSpPr>
            <a:cxnSpLocks/>
          </p:cNvCxnSpPr>
          <p:nvPr userDrawn="1"/>
        </p:nvCxnSpPr>
        <p:spPr>
          <a:xfrm>
            <a:off x="431801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DAFBE0-E4BE-49CE-B6AE-E13838084BB3}"/>
              </a:ext>
            </a:extLst>
          </p:cNvPr>
          <p:cNvCxnSpPr>
            <a:cxnSpLocks/>
          </p:cNvCxnSpPr>
          <p:nvPr userDrawn="1"/>
        </p:nvCxnSpPr>
        <p:spPr>
          <a:xfrm>
            <a:off x="436124" y="4203361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0EA1AD3-FB09-47F8-BB9C-4F38BB33C2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6125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48226E-5BD0-47BC-A2CE-6028EB18DC46}"/>
              </a:ext>
            </a:extLst>
          </p:cNvPr>
          <p:cNvCxnSpPr>
            <a:cxnSpLocks/>
          </p:cNvCxnSpPr>
          <p:nvPr userDrawn="1"/>
        </p:nvCxnSpPr>
        <p:spPr>
          <a:xfrm>
            <a:off x="6413064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5F72582F-7373-4398-BCD6-DF8E97287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3065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EB59B0-E923-4D9F-8187-603AD6A3E427}"/>
              </a:ext>
            </a:extLst>
          </p:cNvPr>
          <p:cNvCxnSpPr>
            <a:cxnSpLocks/>
          </p:cNvCxnSpPr>
          <p:nvPr userDrawn="1"/>
        </p:nvCxnSpPr>
        <p:spPr>
          <a:xfrm>
            <a:off x="6417388" y="4203361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1E76E5CD-B03D-469E-8ED5-430B55782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7389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5DE99255-44CA-441C-BB41-85736567E2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3062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A523708E-9964-4FCA-9B54-EE04DBF6E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124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A5DC7855-36C4-4F12-B064-148DB3EC7C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17388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172800-1790-4DDC-B421-71C390A398BC}"/>
              </a:ext>
            </a:extLst>
          </p:cNvPr>
          <p:cNvCxnSpPr>
            <a:cxnSpLocks/>
          </p:cNvCxnSpPr>
          <p:nvPr userDrawn="1"/>
        </p:nvCxnSpPr>
        <p:spPr>
          <a:xfrm>
            <a:off x="3422428" y="2029084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ACCC488-E951-4C81-B7B8-7BDAB396F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22429" y="411163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ECB912-D2D4-4451-97CA-8959BE18AE3F}"/>
              </a:ext>
            </a:extLst>
          </p:cNvPr>
          <p:cNvCxnSpPr>
            <a:cxnSpLocks/>
          </p:cNvCxnSpPr>
          <p:nvPr userDrawn="1"/>
        </p:nvCxnSpPr>
        <p:spPr>
          <a:xfrm>
            <a:off x="3426752" y="4203361"/>
            <a:ext cx="22991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59268D9-83A6-43BE-857F-4A80A1AFF6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26753" y="2585440"/>
            <a:ext cx="2299138" cy="1485084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052E2BF-E587-4DC9-85FF-50ABA8434D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426" y="2029071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DA4DDD4-B4BF-4187-8FEB-DA7785CA09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6752" y="4203347"/>
            <a:ext cx="2299138" cy="319786"/>
          </a:xfrm>
        </p:spPr>
        <p:txBody>
          <a:bodyPr/>
          <a:lstStyle>
            <a:lvl1pPr marL="0" indent="0">
              <a:spcAft>
                <a:spcPts val="500"/>
              </a:spcAft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5D88DCAB-9113-4AC2-8181-52F7F49C4D5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596812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723" userDrawn="1">
          <p15:clr>
            <a:srgbClr val="FBAE40"/>
          </p15:clr>
        </p15:guide>
        <p15:guide id="7" orient="horz" pos="1620">
          <p15:clr>
            <a:srgbClr val="FBAE40"/>
          </p15:clr>
        </p15:guide>
        <p15:guide id="8" pos="2154" userDrawn="1">
          <p15:clr>
            <a:srgbClr val="FBAE40"/>
          </p15:clr>
        </p15:guide>
        <p15:guide id="9" pos="3606" userDrawn="1">
          <p15:clr>
            <a:srgbClr val="FBAE40"/>
          </p15:clr>
        </p15:guide>
        <p15:guide id="10" pos="4037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chart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75E0450-A966-4DE2-A878-B35B1C17081C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4791077" y="682938"/>
            <a:ext cx="3921122" cy="346234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chart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226ACCD3-1FD3-493E-8616-B63E8A20F5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682938"/>
            <a:ext cx="3921124" cy="3462342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B8A390-0093-4514-BC17-264F326550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180869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744" userDrawn="1">
          <p15:clr>
            <a:srgbClr val="FBAE40"/>
          </p15:clr>
        </p15:guide>
        <p15:guide id="7" pos="301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, chart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75E0450-A966-4DE2-A878-B35B1C17081C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4791077" y="682939"/>
            <a:ext cx="3921122" cy="3463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chart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AB92DF82-0651-4A19-A491-404FD49C15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682938"/>
            <a:ext cx="3921124" cy="34632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E86848B-BFE2-4D7D-8E33-8BFF220BDB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600" y="4407112"/>
            <a:ext cx="8280400" cy="736388"/>
          </a:xfrm>
        </p:spPr>
        <p:txBody>
          <a:bodyPr anchor="b"/>
          <a:lstStyle>
            <a:lvl1pPr marL="0" indent="0" algn="r">
              <a:spcAft>
                <a:spcPts val="2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105343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2744" userDrawn="1">
          <p15:clr>
            <a:srgbClr val="FBAE40"/>
          </p15:clr>
        </p15:guide>
        <p15:guide id="7" pos="3016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ople circles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23FD6B0-E4D1-480A-8912-97C55DB2C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27933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3348537"/>
            <a:ext cx="1692000" cy="701304"/>
          </a:xfrm>
        </p:spPr>
        <p:txBody>
          <a:bodyPr/>
          <a:lstStyle>
            <a:lvl1pPr algn="ctr">
              <a:lnSpc>
                <a:spcPct val="100000"/>
              </a:lnSpc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name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8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8AD8BE2-39B8-493E-A60F-709B51DE3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7933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86CEE51E-47DA-420E-A605-A66715C1C7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824066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3DFB02D-3DF9-49E2-9A6D-B72407AD2A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202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5AEE4AA6-C375-4A82-9820-15E9C81737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4066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DE667011-FA77-499D-AD1E-64A45A637A6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0200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People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A0A416F-989B-41E3-AFF8-6748AA7E1A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934139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655" userDrawn="1">
          <p15:clr>
            <a:srgbClr val="FBAE40"/>
          </p15:clr>
        </p15:guide>
        <p15:guide id="7" pos="1338" userDrawn="1">
          <p15:clr>
            <a:srgbClr val="FBAE40"/>
          </p15:clr>
        </p15:guide>
        <p15:guide id="8" pos="2721" userDrawn="1">
          <p15:clr>
            <a:srgbClr val="FBAE40"/>
          </p15:clr>
        </p15:guide>
        <p15:guide id="9" pos="3039" userDrawn="1">
          <p15:clr>
            <a:srgbClr val="FBAE40"/>
          </p15:clr>
        </p15:guide>
        <p15:guide id="10" pos="4105" userDrawn="1">
          <p15:clr>
            <a:srgbClr val="FBAE40"/>
          </p15:clr>
        </p15:guide>
        <p15:guide id="11" pos="4422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ople circles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2433C-D1E5-434C-A331-94DFD8E56D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8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8AD8BE2-39B8-493E-A60F-709B51DE3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7933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86CEE51E-47DA-420E-A605-A66715C1C7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824066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3DFB02D-3DF9-49E2-9A6D-B72407AD2A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20200" y="1565550"/>
            <a:ext cx="1692000" cy="1692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 dirty="0"/>
              <a:t>Click icon to add person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People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2DAB8DF6-73B0-465A-A5B5-63EB5EAE6B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27933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29" name="Title 7">
            <a:extLst>
              <a:ext uri="{FF2B5EF4-FFF2-40B4-BE49-F238E27FC236}">
                <a16:creationId xmlns:a16="http://schemas.microsoft.com/office/drawing/2014/main" id="{05F97DA4-1BA5-411A-8D02-EE02B66C04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3348537"/>
            <a:ext cx="1692000" cy="701304"/>
          </a:xfrm>
        </p:spPr>
        <p:txBody>
          <a:bodyPr/>
          <a:lstStyle>
            <a:lvl1pPr algn="ctr">
              <a:lnSpc>
                <a:spcPct val="100000"/>
              </a:lnSpc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name</a:t>
            </a:r>
            <a:endParaRPr lang="en-GB" dirty="0"/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26AF3E9D-4783-429D-B30A-761E095F50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4066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BE3E3404-208A-4DD2-9535-DC848B6F64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0200" y="3348539"/>
            <a:ext cx="1692000" cy="701301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1F252F2-96D8-4142-970B-8EDCF4D57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891434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  <p15:guide id="6" pos="1338" userDrawn="1">
          <p15:clr>
            <a:srgbClr val="FBAE40"/>
          </p15:clr>
        </p15:guide>
        <p15:guide id="7" pos="1655" userDrawn="1">
          <p15:clr>
            <a:srgbClr val="FBAE40"/>
          </p15:clr>
        </p15:guide>
        <p15:guide id="8" pos="2721" userDrawn="1">
          <p15:clr>
            <a:srgbClr val="FBAE40"/>
          </p15:clr>
        </p15:guide>
        <p15:guide id="9" pos="3039" userDrawn="1">
          <p15:clr>
            <a:srgbClr val="FBAE40"/>
          </p15:clr>
        </p15:guide>
        <p15:guide id="10" pos="4105" userDrawn="1">
          <p15:clr>
            <a:srgbClr val="FBAE40"/>
          </p15:clr>
        </p15:guide>
        <p15:guide id="11" pos="4422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, titl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Slide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1447800"/>
            <a:ext cx="5645149" cy="265176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5690464-3C1C-497F-8F4E-E218056E62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386212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, titl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27FD-C822-457E-ACFE-E489F48EBE31}"/>
              </a:ext>
            </a:extLst>
          </p:cNvPr>
          <p:cNvCxnSpPr>
            <a:cxnSpLocks/>
          </p:cNvCxnSpPr>
          <p:nvPr userDrawn="1"/>
        </p:nvCxnSpPr>
        <p:spPr>
          <a:xfrm>
            <a:off x="431800" y="428485"/>
            <a:ext cx="8280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26AA44-1BC6-46D8-9879-903C5DA57F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800" y="411163"/>
            <a:ext cx="8280400" cy="701301"/>
          </a:xfrm>
        </p:spPr>
        <p:txBody>
          <a:bodyPr/>
          <a:lstStyle>
            <a:lvl1pPr marL="0" indent="0">
              <a:buNone/>
              <a:defRPr sz="34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Slide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1447800"/>
            <a:ext cx="5645149" cy="26532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8C491EF-5B0F-4E64-AE49-B7AA5D7EDC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2058459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0" y="411163"/>
            <a:ext cx="5645149" cy="28800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5AC2A8-8EE4-4D6D-84E5-096502CFB5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96994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318D92-7125-4A8E-9F23-CCE84E4A66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801" y="411162"/>
            <a:ext cx="5645149" cy="2880000"/>
          </a:xfrm>
        </p:spPr>
        <p:txBody>
          <a:bodyPr/>
          <a:lstStyle>
            <a:lvl1pPr marL="288000" indent="-288000"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4 to 6 bullet points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BE669E-E698-4381-82EA-A9A0DBC87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1719516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38DEE8-034B-4AA1-A8A7-6DFB691A44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2"/>
            <a:ext cx="8280398" cy="4321175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F8C8BBE-C764-4266-A29F-CEF90A927B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4234259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(Ligh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549AF7-992D-4DF7-8F38-87B6CA8397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02" y="411162"/>
            <a:ext cx="8280398" cy="4321175"/>
          </a:xfr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5A96754-8B5F-481D-AEAD-38B470C682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279697"/>
            <a:ext cx="8712200" cy="863802"/>
          </a:xfrm>
        </p:spPr>
        <p:txBody>
          <a:bodyPr lIns="0" rIns="108000" bIns="72000" anchor="b"/>
          <a:lstStyle>
            <a:lvl1pPr marL="0" indent="0" algn="r">
              <a:lnSpc>
                <a:spcPct val="114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Figure/Paper references. This line can get quite long…… Watch out for that.</a:t>
            </a:r>
          </a:p>
          <a:p>
            <a:pPr lvl="0"/>
            <a:r>
              <a:rPr lang="en-US" dirty="0"/>
              <a:t>#</a:t>
            </a:r>
            <a:r>
              <a:rPr lang="en-US" dirty="0" err="1"/>
              <a:t>EventHashtag</a:t>
            </a:r>
            <a:r>
              <a:rPr lang="en-US" dirty="0"/>
              <a:t>; @</a:t>
            </a:r>
            <a:r>
              <a:rPr lang="en-US" dirty="0" err="1"/>
              <a:t>kirstie_j</a:t>
            </a:r>
            <a:endParaRPr lang="en-US" dirty="0"/>
          </a:p>
          <a:p>
            <a:pPr lvl="0"/>
            <a:r>
              <a:rPr lang="en-US" dirty="0"/>
              <a:t>https://doi.org/10.5281/zenodo.1234567</a:t>
            </a:r>
          </a:p>
        </p:txBody>
      </p:sp>
    </p:spTree>
    <p:extLst>
      <p:ext uri="{BB962C8B-B14F-4D97-AF65-F5344CB8AC3E}">
        <p14:creationId xmlns:p14="http://schemas.microsoft.com/office/powerpoint/2010/main" val="808362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">
          <p15:clr>
            <a:srgbClr val="FBAE40"/>
          </p15:clr>
        </p15:guide>
        <p15:guide id="3" orient="horz" pos="2981">
          <p15:clr>
            <a:srgbClr val="FBAE40"/>
          </p15:clr>
        </p15:guide>
        <p15:guide id="4" orient="horz" pos="259">
          <p15:clr>
            <a:srgbClr val="FBAE40"/>
          </p15:clr>
        </p15:guide>
        <p15:guide id="5" pos="5488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 slide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8EE18E70-7502-4E0F-8EC1-1C1B9EE726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95400" y="4722813"/>
            <a:ext cx="36004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GB" altLang="en-US" sz="800" dirty="0">
                <a:solidFill>
                  <a:schemeClr val="bg1"/>
                </a:solidFill>
              </a:rPr>
              <a:t>The Alan Turing Institute</a:t>
            </a:r>
          </a:p>
        </p:txBody>
      </p:sp>
      <p:cxnSp>
        <p:nvCxnSpPr>
          <p:cNvPr id="7" name="Straight Connector 5">
            <a:extLst>
              <a:ext uri="{FF2B5EF4-FFF2-40B4-BE49-F238E27FC236}">
                <a16:creationId xmlns:a16="http://schemas.microsoft.com/office/drawing/2014/main" id="{0C394799-DA55-420D-9FFF-2A9FEBFE55AF}"/>
              </a:ext>
            </a:extLst>
          </p:cNvPr>
          <p:cNvCxnSpPr/>
          <p:nvPr userDrawn="1"/>
        </p:nvCxnSpPr>
        <p:spPr>
          <a:xfrm>
            <a:off x="431800" y="4716463"/>
            <a:ext cx="82804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1" descr="ATI_logo_white.ai">
            <a:extLst>
              <a:ext uri="{FF2B5EF4-FFF2-40B4-BE49-F238E27FC236}">
                <a16:creationId xmlns:a16="http://schemas.microsoft.com/office/drawing/2014/main" id="{AC5B6B32-AC06-4123-B59B-DEA7C560C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1381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787775" y="0"/>
            <a:ext cx="5356225" cy="4572000"/>
          </a:xfrm>
          <a:custGeom>
            <a:avLst/>
            <a:gdLst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0 w 5356225"/>
              <a:gd name="connsiteY5" fmla="*/ 4572000 h 4572000"/>
              <a:gd name="connsiteX6" fmla="*/ 0 w 5356225"/>
              <a:gd name="connsiteY6" fmla="*/ 4572000 h 4572000"/>
              <a:gd name="connsiteX7" fmla="*/ 0 w 5356225"/>
              <a:gd name="connsiteY7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0 w 5356225"/>
              <a:gd name="connsiteY5" fmla="*/ 4572000 h 4572000"/>
              <a:gd name="connsiteX6" fmla="*/ 2925147 w 5356225"/>
              <a:gd name="connsiteY6" fmla="*/ 2430624 h 4572000"/>
              <a:gd name="connsiteX7" fmla="*/ 0 w 5356225"/>
              <a:gd name="connsiteY7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0 w 5356225"/>
              <a:gd name="connsiteY5" fmla="*/ 4572000 h 4572000"/>
              <a:gd name="connsiteX6" fmla="*/ 3289041 w 5356225"/>
              <a:gd name="connsiteY6" fmla="*/ 2206689 h 4572000"/>
              <a:gd name="connsiteX7" fmla="*/ 0 w 5356225"/>
              <a:gd name="connsiteY7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0 w 5356225"/>
              <a:gd name="connsiteY5" fmla="*/ 4572000 h 4572000"/>
              <a:gd name="connsiteX6" fmla="*/ 3820886 w 5356225"/>
              <a:gd name="connsiteY6" fmla="*/ 1870787 h 4572000"/>
              <a:gd name="connsiteX7" fmla="*/ 0 w 5356225"/>
              <a:gd name="connsiteY7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0 w 5356225"/>
              <a:gd name="connsiteY5" fmla="*/ 4572000 h 4572000"/>
              <a:gd name="connsiteX6" fmla="*/ 3359021 w 5356225"/>
              <a:gd name="connsiteY6" fmla="*/ 2006081 h 4572000"/>
              <a:gd name="connsiteX7" fmla="*/ 0 w 5356225"/>
              <a:gd name="connsiteY7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3359021 w 5356225"/>
              <a:gd name="connsiteY5" fmla="*/ 2006081 h 4572000"/>
              <a:gd name="connsiteX6" fmla="*/ 0 w 5356225"/>
              <a:gd name="connsiteY6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3399502 w 5356225"/>
              <a:gd name="connsiteY5" fmla="*/ 1975124 h 4572000"/>
              <a:gd name="connsiteX6" fmla="*/ 0 w 5356225"/>
              <a:gd name="connsiteY6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3359020 w 5356225"/>
              <a:gd name="connsiteY5" fmla="*/ 2013224 h 4572000"/>
              <a:gd name="connsiteX6" fmla="*/ 0 w 5356225"/>
              <a:gd name="connsiteY6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56225" h="4572000">
                <a:moveTo>
                  <a:pt x="0" y="0"/>
                </a:moveTo>
                <a:lnTo>
                  <a:pt x="5356225" y="0"/>
                </a:lnTo>
                <a:lnTo>
                  <a:pt x="5356225" y="0"/>
                </a:lnTo>
                <a:lnTo>
                  <a:pt x="5356225" y="4572000"/>
                </a:lnTo>
                <a:lnTo>
                  <a:pt x="5356225" y="4572000"/>
                </a:lnTo>
                <a:lnTo>
                  <a:pt x="3359020" y="201322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b="0"/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9B561648-857D-4B6B-8706-B5D40722772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E278E41-C2A3-41BC-9DA0-C859D3432B9D}" type="datetime1">
              <a:rPr lang="en-GB"/>
              <a:pPr>
                <a:defRPr/>
              </a:pPr>
              <a:t>11/06/2020</a:t>
            </a:fld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4C1BDB-33CC-4BEF-A547-6A55FA12790D}"/>
              </a:ext>
            </a:extLst>
          </p:cNvPr>
          <p:cNvSpPr/>
          <p:nvPr userDrawn="1"/>
        </p:nvSpPr>
        <p:spPr>
          <a:xfrm>
            <a:off x="431800" y="1835768"/>
            <a:ext cx="6228432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7">
            <a:extLst>
              <a:ext uri="{FF2B5EF4-FFF2-40B4-BE49-F238E27FC236}">
                <a16:creationId xmlns:a16="http://schemas.microsoft.com/office/drawing/2014/main" id="{F4CF05EA-F898-4007-AD46-0661D2E5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887742"/>
            <a:ext cx="6228432" cy="612000"/>
          </a:xfrm>
        </p:spPr>
        <p:txBody>
          <a:bodyPr/>
          <a:lstStyle>
            <a:lvl1pPr>
              <a:lnSpc>
                <a:spcPct val="10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2918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age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787775" y="0"/>
            <a:ext cx="5356225" cy="4572000"/>
          </a:xfrm>
          <a:custGeom>
            <a:avLst/>
            <a:gdLst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0 w 5356225"/>
              <a:gd name="connsiteY5" fmla="*/ 4572000 h 4572000"/>
              <a:gd name="connsiteX6" fmla="*/ 0 w 5356225"/>
              <a:gd name="connsiteY6" fmla="*/ 4572000 h 4572000"/>
              <a:gd name="connsiteX7" fmla="*/ 0 w 5356225"/>
              <a:gd name="connsiteY7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0 w 5356225"/>
              <a:gd name="connsiteY5" fmla="*/ 4572000 h 4572000"/>
              <a:gd name="connsiteX6" fmla="*/ 2925147 w 5356225"/>
              <a:gd name="connsiteY6" fmla="*/ 2430624 h 4572000"/>
              <a:gd name="connsiteX7" fmla="*/ 0 w 5356225"/>
              <a:gd name="connsiteY7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0 w 5356225"/>
              <a:gd name="connsiteY5" fmla="*/ 4572000 h 4572000"/>
              <a:gd name="connsiteX6" fmla="*/ 3289041 w 5356225"/>
              <a:gd name="connsiteY6" fmla="*/ 2206689 h 4572000"/>
              <a:gd name="connsiteX7" fmla="*/ 0 w 5356225"/>
              <a:gd name="connsiteY7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0 w 5356225"/>
              <a:gd name="connsiteY5" fmla="*/ 4572000 h 4572000"/>
              <a:gd name="connsiteX6" fmla="*/ 3820886 w 5356225"/>
              <a:gd name="connsiteY6" fmla="*/ 1870787 h 4572000"/>
              <a:gd name="connsiteX7" fmla="*/ 0 w 5356225"/>
              <a:gd name="connsiteY7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0 w 5356225"/>
              <a:gd name="connsiteY5" fmla="*/ 4572000 h 4572000"/>
              <a:gd name="connsiteX6" fmla="*/ 3359021 w 5356225"/>
              <a:gd name="connsiteY6" fmla="*/ 2006081 h 4572000"/>
              <a:gd name="connsiteX7" fmla="*/ 0 w 5356225"/>
              <a:gd name="connsiteY7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3359021 w 5356225"/>
              <a:gd name="connsiteY5" fmla="*/ 2006081 h 4572000"/>
              <a:gd name="connsiteX6" fmla="*/ 0 w 5356225"/>
              <a:gd name="connsiteY6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3399502 w 5356225"/>
              <a:gd name="connsiteY5" fmla="*/ 1975124 h 4572000"/>
              <a:gd name="connsiteX6" fmla="*/ 0 w 5356225"/>
              <a:gd name="connsiteY6" fmla="*/ 0 h 4572000"/>
              <a:gd name="connsiteX0" fmla="*/ 0 w 5356225"/>
              <a:gd name="connsiteY0" fmla="*/ 0 h 4572000"/>
              <a:gd name="connsiteX1" fmla="*/ 5356225 w 5356225"/>
              <a:gd name="connsiteY1" fmla="*/ 0 h 4572000"/>
              <a:gd name="connsiteX2" fmla="*/ 5356225 w 5356225"/>
              <a:gd name="connsiteY2" fmla="*/ 0 h 4572000"/>
              <a:gd name="connsiteX3" fmla="*/ 5356225 w 5356225"/>
              <a:gd name="connsiteY3" fmla="*/ 4572000 h 4572000"/>
              <a:gd name="connsiteX4" fmla="*/ 5356225 w 5356225"/>
              <a:gd name="connsiteY4" fmla="*/ 4572000 h 4572000"/>
              <a:gd name="connsiteX5" fmla="*/ 3359020 w 5356225"/>
              <a:gd name="connsiteY5" fmla="*/ 2013224 h 4572000"/>
              <a:gd name="connsiteX6" fmla="*/ 0 w 5356225"/>
              <a:gd name="connsiteY6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56225" h="4572000">
                <a:moveTo>
                  <a:pt x="0" y="0"/>
                </a:moveTo>
                <a:lnTo>
                  <a:pt x="5356225" y="0"/>
                </a:lnTo>
                <a:lnTo>
                  <a:pt x="5356225" y="0"/>
                </a:lnTo>
                <a:lnTo>
                  <a:pt x="5356225" y="4572000"/>
                </a:lnTo>
                <a:lnTo>
                  <a:pt x="5356225" y="4572000"/>
                </a:lnTo>
                <a:lnTo>
                  <a:pt x="3359020" y="201322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b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4AF4EE99-6FEE-42D3-860B-599D4E558DC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95400" y="4722813"/>
            <a:ext cx="36004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GB" altLang="en-US" sz="800"/>
              <a:t>The Alan Turing Institute</a:t>
            </a:r>
          </a:p>
        </p:txBody>
      </p:sp>
      <p:cxnSp>
        <p:nvCxnSpPr>
          <p:cNvPr id="7" name="Straight Connector 5">
            <a:extLst>
              <a:ext uri="{FF2B5EF4-FFF2-40B4-BE49-F238E27FC236}">
                <a16:creationId xmlns:a16="http://schemas.microsoft.com/office/drawing/2014/main" id="{E9E18ACC-BB54-453A-A3D9-AF5D1DCEA316}"/>
              </a:ext>
            </a:extLst>
          </p:cNvPr>
          <p:cNvCxnSpPr/>
          <p:nvPr userDrawn="1"/>
        </p:nvCxnSpPr>
        <p:spPr>
          <a:xfrm>
            <a:off x="431800" y="4716463"/>
            <a:ext cx="8280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31800" y="1887742"/>
            <a:ext cx="6228432" cy="612000"/>
          </a:xfrm>
        </p:spPr>
        <p:txBody>
          <a:bodyPr/>
          <a:lstStyle>
            <a:lvl1pPr>
              <a:lnSpc>
                <a:spcPct val="100000"/>
              </a:lnSpc>
              <a:defRPr sz="3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D2BA7735-2333-43F4-B2BF-F926BE4CC1F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65C08DA-D09C-43A5-8C8B-653F36EFF964}" type="datetime1">
              <a:rPr lang="en-GB"/>
              <a:pPr>
                <a:defRPr/>
              </a:pPr>
              <a:t>11/06/2020</a:t>
            </a:fld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FC0F6C-55F0-4536-8E87-B69AC1305A87}"/>
              </a:ext>
            </a:extLst>
          </p:cNvPr>
          <p:cNvSpPr/>
          <p:nvPr userDrawn="1"/>
        </p:nvSpPr>
        <p:spPr>
          <a:xfrm>
            <a:off x="431800" y="1835768"/>
            <a:ext cx="6228432" cy="7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8119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no content black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871C8010-C10A-4680-87CD-8A2A30BCE24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95400" y="4722813"/>
            <a:ext cx="36004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GB" altLang="en-US" sz="800" dirty="0">
                <a:solidFill>
                  <a:schemeClr val="bg1"/>
                </a:solidFill>
              </a:rPr>
              <a:t>The Alan Turing Institute</a:t>
            </a:r>
          </a:p>
        </p:txBody>
      </p:sp>
      <p:cxnSp>
        <p:nvCxnSpPr>
          <p:cNvPr id="5" name="Straight Connector 5">
            <a:extLst>
              <a:ext uri="{FF2B5EF4-FFF2-40B4-BE49-F238E27FC236}">
                <a16:creationId xmlns:a16="http://schemas.microsoft.com/office/drawing/2014/main" id="{8371B85C-0188-4221-8821-B68670C6C3FA}"/>
              </a:ext>
            </a:extLst>
          </p:cNvPr>
          <p:cNvCxnSpPr/>
          <p:nvPr userDrawn="1"/>
        </p:nvCxnSpPr>
        <p:spPr>
          <a:xfrm>
            <a:off x="431800" y="4716463"/>
            <a:ext cx="82804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D789B564-B65F-4C15-BAD8-3C1B8B545D5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DB4E203-694E-4411-A5E5-A01B82384425}" type="datetime1">
              <a:rPr lang="en-GB"/>
              <a:pPr>
                <a:defRPr/>
              </a:pPr>
              <a:t>11/06/2020</a:t>
            </a:fld>
            <a:endParaRPr lang="en-GB" dirty="0"/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2E6F1581-B58A-429C-8271-FD022B15C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339502"/>
            <a:ext cx="8280000" cy="612000"/>
          </a:xfrm>
        </p:spPr>
        <p:txBody>
          <a:bodyPr/>
          <a:lstStyle>
            <a:lvl1pPr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6F1A75-16D6-4BC8-B120-1A5EA3D437FF}"/>
              </a:ext>
            </a:extLst>
          </p:cNvPr>
          <p:cNvSpPr/>
          <p:nvPr userDrawn="1"/>
        </p:nvSpPr>
        <p:spPr>
          <a:xfrm>
            <a:off x="431800" y="342674"/>
            <a:ext cx="8280000" cy="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8778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grey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F5B9C085-8AC3-4268-A366-B29751EB4ED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F8D4DA4-3550-40C6-BD78-4E337056BB0F}" type="datetime1">
              <a:rPr lang="en-GB"/>
              <a:pPr>
                <a:defRPr/>
              </a:pPr>
              <a:t>11/06/2020</a:t>
            </a:fld>
            <a:endParaRPr lang="en-GB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46458DB0-81E4-473C-8F05-E673AC6AA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339502"/>
            <a:ext cx="8280000" cy="612000"/>
          </a:xfrm>
        </p:spPr>
        <p:txBody>
          <a:bodyPr/>
          <a:lstStyle>
            <a:lvl1pPr>
              <a:lnSpc>
                <a:spcPct val="100000"/>
              </a:lnSpc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DD2D0D-BFE2-4B5F-B262-A88AE171CB5E}"/>
              </a:ext>
            </a:extLst>
          </p:cNvPr>
          <p:cNvSpPr/>
          <p:nvPr userDrawn="1"/>
        </p:nvSpPr>
        <p:spPr>
          <a:xfrm>
            <a:off x="431800" y="342674"/>
            <a:ext cx="8280000" cy="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3586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31800" y="339502"/>
            <a:ext cx="8280000" cy="612000"/>
          </a:xfrm>
        </p:spPr>
        <p:txBody>
          <a:bodyPr/>
          <a:lstStyle>
            <a:lvl1pPr>
              <a:lnSpc>
                <a:spcPct val="100000"/>
              </a:lnSpc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DE1E0-EE2C-45DE-9148-0261E27AE5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44FEF-6268-4FBA-80BF-49F171E1319F}" type="datetime1">
              <a:rPr lang="en-GB"/>
              <a:pPr>
                <a:defRPr/>
              </a:pPr>
              <a:t>11/06/2020</a:t>
            </a:fld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00508B-71A0-427E-8E7A-E086E3EDCF4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3F4AA-6BDB-435B-B70F-96D631AC163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E0BBD1-F037-4859-9F9A-032B9CA15F4B}"/>
              </a:ext>
            </a:extLst>
          </p:cNvPr>
          <p:cNvSpPr/>
          <p:nvPr userDrawn="1"/>
        </p:nvSpPr>
        <p:spPr>
          <a:xfrm>
            <a:off x="431800" y="342674"/>
            <a:ext cx="8280000" cy="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082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3pPr marL="432000" indent="-252000">
              <a:defRPr/>
            </a:lvl3pPr>
            <a:lvl4pPr marL="864000" indent="-252000">
              <a:defRPr/>
            </a:lvl4pPr>
            <a:lvl5pPr marL="1296000" indent="-252000">
              <a:defRPr/>
            </a:lvl5pPr>
            <a:lvl6pPr indent="-252000">
              <a:defRPr/>
            </a:lvl6pPr>
            <a:lvl7pPr indent="-252000">
              <a:defRPr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2BAAF-63B8-4AB8-8C6A-3CE7F66D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60A3B-1E4F-477E-A40D-63FA6238B88F}" type="datetime1">
              <a:rPr lang="en-GB"/>
              <a:pPr>
                <a:defRPr/>
              </a:pPr>
              <a:t>11/06/2020</a:t>
            </a:fld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AC404C7-7B93-412B-8DC9-E56CD266AB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A4729-CA73-46FD-B7FB-3083EDFB8E2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681CA01A-567E-48A3-8D45-58C342F8A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339502"/>
            <a:ext cx="8280000" cy="612000"/>
          </a:xfrm>
        </p:spPr>
        <p:txBody>
          <a:bodyPr/>
          <a:lstStyle>
            <a:lvl1pPr>
              <a:lnSpc>
                <a:spcPct val="100000"/>
              </a:lnSpc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2ABB75-115E-465D-B19F-A054C4049C7D}"/>
              </a:ext>
            </a:extLst>
          </p:cNvPr>
          <p:cNvSpPr/>
          <p:nvPr userDrawn="1"/>
        </p:nvSpPr>
        <p:spPr>
          <a:xfrm>
            <a:off x="431800" y="342674"/>
            <a:ext cx="8280000" cy="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047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99" y="432000"/>
            <a:ext cx="8280000" cy="2376000"/>
          </a:xfrm>
        </p:spPr>
        <p:txBody>
          <a:bodyPr/>
          <a:lstStyle>
            <a:lvl1pPr>
              <a:lnSpc>
                <a:spcPct val="85000"/>
              </a:lnSpc>
              <a:spcAft>
                <a:spcPts val="1800"/>
              </a:spcAft>
              <a:defRPr sz="2400" b="0" baseline="0"/>
            </a:lvl1pPr>
            <a:lvl2pPr>
              <a:defRPr sz="1800" b="1"/>
            </a:lvl2pPr>
            <a:lvl3pPr marL="0" indent="0">
              <a:buFontTx/>
              <a:buNone/>
              <a:defRPr sz="1800"/>
            </a:lvl3pPr>
            <a:lvl4pPr marL="468000" indent="-234000">
              <a:defRPr sz="1800"/>
            </a:lvl4pPr>
            <a:lvl5pPr marL="702000" indent="-234000">
              <a:defRPr sz="1800"/>
            </a:lvl5pPr>
            <a:lvl6pPr>
              <a:defRPr sz="1800"/>
            </a:lvl6pPr>
            <a:lvl7pPr>
              <a:defRPr sz="1800"/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32000" y="1530000"/>
            <a:ext cx="2160000" cy="54000"/>
          </a:xfrm>
          <a:solidFill>
            <a:schemeClr val="tx1"/>
          </a:solidFill>
        </p:spPr>
        <p:txBody>
          <a:bodyPr/>
          <a:lstStyle>
            <a:lvl1pPr>
              <a:defRPr sz="1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32000" y="3096000"/>
            <a:ext cx="1080000" cy="1080000"/>
          </a:xfrm>
        </p:spPr>
        <p:txBody>
          <a:bodyPr/>
          <a:lstStyle>
            <a:lvl1pPr>
              <a:defRPr sz="1000" b="0"/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312000" y="3096000"/>
            <a:ext cx="1080000" cy="1080000"/>
          </a:xfrm>
        </p:spPr>
        <p:txBody>
          <a:bodyPr/>
          <a:lstStyle>
            <a:lvl1pPr>
              <a:defRPr sz="1000" b="0"/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4752000" y="3096000"/>
            <a:ext cx="1080000" cy="1080000"/>
          </a:xfrm>
        </p:spPr>
        <p:txBody>
          <a:bodyPr/>
          <a:lstStyle>
            <a:lvl1pPr>
              <a:defRPr sz="1000" b="0"/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6192000" y="3096000"/>
            <a:ext cx="1080000" cy="1080000"/>
          </a:xfrm>
        </p:spPr>
        <p:txBody>
          <a:bodyPr/>
          <a:lstStyle>
            <a:lvl1pPr>
              <a:defRPr sz="1000" b="0"/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9"/>
          </p:nvPr>
        </p:nvSpPr>
        <p:spPr>
          <a:xfrm>
            <a:off x="7632000" y="3096000"/>
            <a:ext cx="1080000" cy="1080000"/>
          </a:xfrm>
        </p:spPr>
        <p:txBody>
          <a:bodyPr/>
          <a:lstStyle>
            <a:lvl1pPr>
              <a:defRPr sz="1000" b="0"/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21"/>
          </p:nvPr>
        </p:nvSpPr>
        <p:spPr>
          <a:xfrm>
            <a:off x="1872000" y="3096000"/>
            <a:ext cx="1080000" cy="1080000"/>
          </a:xfrm>
        </p:spPr>
        <p:txBody>
          <a:bodyPr/>
          <a:lstStyle>
            <a:lvl1pPr>
              <a:defRPr sz="1000" b="0"/>
            </a:lvl1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25C8C3B-1B48-4871-A27A-E21F2C18FFF9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D311E-B66D-40F8-A1FB-0E56A90FC6D5}" type="datetime1">
              <a:rPr lang="en-GB"/>
              <a:pPr>
                <a:defRPr/>
              </a:pPr>
              <a:t>11/06/2020</a:t>
            </a:fld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B452863-23BB-408C-8690-5ACA294022B5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013DD-1452-4B0F-9E7A-AB6E0392C2A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D8D25E-5D4A-4348-9095-DFA43477E15C}"/>
              </a:ext>
            </a:extLst>
          </p:cNvPr>
          <p:cNvSpPr/>
          <p:nvPr userDrawn="1"/>
        </p:nvSpPr>
        <p:spPr>
          <a:xfrm>
            <a:off x="431800" y="342674"/>
            <a:ext cx="8280000" cy="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8079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ECBD2-724D-44E0-B506-603A94A123C2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6F8C4-2D7F-41C7-A2DA-1B9B574A019F}" type="datetime1">
              <a:rPr lang="en-GB"/>
              <a:pPr>
                <a:defRPr/>
              </a:pPr>
              <a:t>11/06/2020</a:t>
            </a:fld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4A33973-F439-4630-9F01-06C4371A237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5BD0D-EBF5-429D-BD54-7FC942F384E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766517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Details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676DD3BB-A8C8-44E0-85A7-8F180878BA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95400" y="4722813"/>
            <a:ext cx="36004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GB" altLang="en-US" sz="800" dirty="0">
                <a:solidFill>
                  <a:schemeClr val="bg1"/>
                </a:solidFill>
              </a:rPr>
              <a:t>The Alan Turing Institute</a:t>
            </a:r>
          </a:p>
        </p:txBody>
      </p:sp>
      <p:cxnSp>
        <p:nvCxnSpPr>
          <p:cNvPr id="5" name="Straight Connector 5">
            <a:extLst>
              <a:ext uri="{FF2B5EF4-FFF2-40B4-BE49-F238E27FC236}">
                <a16:creationId xmlns:a16="http://schemas.microsoft.com/office/drawing/2014/main" id="{66A13792-893F-453A-854B-23B09BC6C1AF}"/>
              </a:ext>
            </a:extLst>
          </p:cNvPr>
          <p:cNvCxnSpPr/>
          <p:nvPr userDrawn="1"/>
        </p:nvCxnSpPr>
        <p:spPr>
          <a:xfrm>
            <a:off x="431800" y="4716463"/>
            <a:ext cx="82804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 descr="ATI_logo_white.ai">
            <a:extLst>
              <a:ext uri="{FF2B5EF4-FFF2-40B4-BE49-F238E27FC236}">
                <a16:creationId xmlns:a16="http://schemas.microsoft.com/office/drawing/2014/main" id="{9DF29087-D290-4B3A-A800-022C8840A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12080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F33FD4B3-D552-4731-A7AF-1C3D4533A42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89463CF-D6DA-4FFD-9351-B2F4EABA36A7}" type="datetime1">
              <a:rPr lang="en-GB"/>
              <a:pPr>
                <a:defRPr/>
              </a:pPr>
              <a:t>11/06/2020</a:t>
            </a:fld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AD7EC05-A11A-4736-92A0-3F65A9E76E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C439F6A-78F2-4692-956A-FE4F6A87BD0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509E7D-82C7-45D3-9892-AC18E45BA323}"/>
              </a:ext>
            </a:extLst>
          </p:cNvPr>
          <p:cNvSpPr/>
          <p:nvPr userDrawn="1"/>
        </p:nvSpPr>
        <p:spPr>
          <a:xfrm>
            <a:off x="431800" y="3006130"/>
            <a:ext cx="1331888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0C8032-9544-4AC4-9DCC-C3715FEA9979}"/>
              </a:ext>
            </a:extLst>
          </p:cNvPr>
          <p:cNvSpPr txBox="1"/>
          <p:nvPr userDrawn="1"/>
        </p:nvSpPr>
        <p:spPr>
          <a:xfrm>
            <a:off x="431800" y="3095625"/>
            <a:ext cx="1331888" cy="11521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turing.ac.uk</a:t>
            </a:r>
            <a:b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@turinginst</a:t>
            </a:r>
          </a:p>
        </p:txBody>
      </p:sp>
    </p:spTree>
    <p:extLst>
      <p:ext uri="{BB962C8B-B14F-4D97-AF65-F5344CB8AC3E}">
        <p14:creationId xmlns:p14="http://schemas.microsoft.com/office/powerpoint/2010/main" val="385017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5FA0B099-D98B-4334-B69B-347B6181D5C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31800" y="431800"/>
            <a:ext cx="828040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  <a:endParaRPr lang="en-GB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64EA9-55AA-41D3-854D-4E8DBDF87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223963"/>
            <a:ext cx="8280400" cy="14430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dirty="0"/>
              <a:t>Click to add sub-header text</a:t>
            </a:r>
          </a:p>
          <a:p>
            <a:pPr lvl="0"/>
            <a:endParaRPr lang="en-GB" dirty="0"/>
          </a:p>
          <a:p>
            <a:pPr marL="288000" marR="0" lvl="0" indent="-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43" r:id="rId2"/>
    <p:sldLayoutId id="2147483945" r:id="rId3"/>
    <p:sldLayoutId id="2147483947" r:id="rId4"/>
    <p:sldLayoutId id="2147483946" r:id="rId5"/>
    <p:sldLayoutId id="2147483948" r:id="rId6"/>
    <p:sldLayoutId id="2147483989" r:id="rId7"/>
    <p:sldLayoutId id="2147483956" r:id="rId8"/>
    <p:sldLayoutId id="2147483955" r:id="rId9"/>
    <p:sldLayoutId id="2147483957" r:id="rId10"/>
    <p:sldLayoutId id="2147483988" r:id="rId11"/>
    <p:sldLayoutId id="2147483960" r:id="rId12"/>
    <p:sldLayoutId id="2147483961" r:id="rId13"/>
    <p:sldLayoutId id="2147483962" r:id="rId14"/>
    <p:sldLayoutId id="2147483970" r:id="rId15"/>
    <p:sldLayoutId id="2147483978" r:id="rId16"/>
    <p:sldLayoutId id="2147483951" r:id="rId17"/>
    <p:sldLayoutId id="2147483950" r:id="rId18"/>
    <p:sldLayoutId id="2147483981" r:id="rId19"/>
    <p:sldLayoutId id="2147483982" r:id="rId20"/>
    <p:sldLayoutId id="2147483983" r:id="rId21"/>
    <p:sldLayoutId id="2147483984" r:id="rId22"/>
    <p:sldLayoutId id="2147483971" r:id="rId23"/>
    <p:sldLayoutId id="2147483973" r:id="rId24"/>
    <p:sldLayoutId id="2147483985" r:id="rId25"/>
    <p:sldLayoutId id="2147483986" r:id="rId26"/>
    <p:sldLayoutId id="2147483976" r:id="rId27"/>
    <p:sldLayoutId id="2147483977" r:id="rId28"/>
    <p:sldLayoutId id="2147483975" r:id="rId29"/>
    <p:sldLayoutId id="2147483974" r:id="rId30"/>
    <p:sldLayoutId id="2147483964" r:id="rId31"/>
    <p:sldLayoutId id="2147483958" r:id="rId32"/>
    <p:sldLayoutId id="2147483954" r:id="rId33"/>
    <p:sldLayoutId id="2147483953" r:id="rId34"/>
    <p:sldLayoutId id="2147483965" r:id="rId35"/>
    <p:sldLayoutId id="2147483966" r:id="rId36"/>
    <p:sldLayoutId id="2147483967" r:id="rId37"/>
    <p:sldLayoutId id="2147483968" r:id="rId38"/>
    <p:sldLayoutId id="2147483979" r:id="rId39"/>
    <p:sldLayoutId id="2147483980" r:id="rId40"/>
  </p:sldLayoutIdLst>
  <p:hf hdr="0"/>
  <p:txStyles>
    <p:titleStyle>
      <a:lvl1pPr marL="0" indent="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88000" marR="0" indent="-288000" algn="l" defTabSz="914400" rtl="0" eaLnBrk="0" fontAlgn="base" latinLnBrk="0" hangingPunct="0">
        <a:lnSpc>
          <a:spcPct val="100000"/>
        </a:lnSpc>
        <a:spcBef>
          <a:spcPct val="0"/>
        </a:spcBef>
        <a:spcAft>
          <a:spcPts val="800"/>
        </a:spcAft>
        <a:buClrTx/>
        <a:buSzTx/>
        <a:buFont typeface="Arial" panose="020B0604020202020204" pitchFamily="34" charset="0"/>
        <a:buChar char="–"/>
        <a:tabLst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4318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8636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2954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28000" indent="-252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160000" indent="-252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Box 12">
            <a:extLst>
              <a:ext uri="{FF2B5EF4-FFF2-40B4-BE49-F238E27FC236}">
                <a16:creationId xmlns:a16="http://schemas.microsoft.com/office/drawing/2014/main" id="{3B78A1B5-5D60-4CB3-BE35-45F09174924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95400" y="4722813"/>
            <a:ext cx="36004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GB" altLang="en-US" sz="800">
                <a:solidFill>
                  <a:srgbClr val="000000"/>
                </a:solidFill>
              </a:rPr>
              <a:t>The Alan Turing Institute</a:t>
            </a:r>
          </a:p>
        </p:txBody>
      </p: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5FA0B099-D98B-4334-B69B-347B6181D5C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31800" y="431800"/>
            <a:ext cx="828040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64EA9-55AA-41D3-854D-4E8DBDF87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223963"/>
            <a:ext cx="8280400" cy="32400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dirty="0"/>
              <a:t>Click to add sub-header text. Indent for secondary levels and bullets. Or use buttons to add content. 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D0711-CF50-4324-AACA-9A3E08F430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800" y="4722813"/>
            <a:ext cx="828675" cy="14446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360AFA-6596-4D94-916C-85BA12D9FB46}" type="datetime1">
              <a:rPr lang="en-GB"/>
              <a:pPr>
                <a:defRPr/>
              </a:pPr>
              <a:t>11/06/2020</a:t>
            </a:fld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101B8-A913-4DC6-83DA-276AC8DA9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2450" y="4722813"/>
            <a:ext cx="539750" cy="14446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800" b="1"/>
            </a:lvl1pPr>
          </a:lstStyle>
          <a:p>
            <a:pPr>
              <a:defRPr/>
            </a:pPr>
            <a:fld id="{F5125F9C-A842-4714-8AB3-35D4838AD6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2BC769-0FEC-48A6-A33C-FA6B8451362A}"/>
              </a:ext>
            </a:extLst>
          </p:cNvPr>
          <p:cNvCxnSpPr/>
          <p:nvPr userDrawn="1"/>
        </p:nvCxnSpPr>
        <p:spPr>
          <a:xfrm>
            <a:off x="431800" y="4716463"/>
            <a:ext cx="8280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136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</p:sldLayoutIdLst>
  <p:hf hd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4318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8636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295400" indent="-25082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28000" indent="-252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160000" indent="-252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the-turing-way.netlify.com/reproducible_environments/02/package-management.html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0.xml"/><Relationship Id="rId6" Type="http://schemas.openxmlformats.org/officeDocument/2006/relationships/hyperlink" Target="http://www.freestockphotos.biz/stockphoto/14525" TargetMode="External"/><Relationship Id="rId5" Type="http://schemas.openxmlformats.org/officeDocument/2006/relationships/image" Target="../media/image51.png"/><Relationship Id="rId4" Type="http://schemas.openxmlformats.org/officeDocument/2006/relationships/hyperlink" Target="http://emergentbydesign.com/2010/07/01/guidelines-for-group-collaboration-and-emergence/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44E8EF-5E4B-439A-A9DD-8DEDB17B1AC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sz="3600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AE71F-320A-40B3-90A1-BDF57E49C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995320"/>
            <a:ext cx="8280399" cy="3617140"/>
          </a:xfrm>
        </p:spPr>
        <p:txBody>
          <a:bodyPr/>
          <a:lstStyle/>
          <a:p>
            <a:pPr marL="0" indent="0">
              <a:buNone/>
              <a:tabLst>
                <a:tab pos="1254125" algn="l"/>
              </a:tabLst>
            </a:pPr>
            <a:r>
              <a:rPr lang="en-GB" dirty="0"/>
              <a:t>Boost your reproducibility with Binder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13:00	Registration and introductions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13:10	Introduction to the workshop and The Turing Way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13:20 	Presentation: Why you need a reproducible computing 		environment and how Binder can help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14:30 	Coffee break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15:00 	Code along demo: Zero to Binder, build a Binder resource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16:00 	Build your own Binder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16:30 	Feedback, group picture and close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A83B2-F9CB-417B-8FE0-10413251B7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</p:spTree>
    <p:extLst>
      <p:ext uri="{BB962C8B-B14F-4D97-AF65-F5344CB8AC3E}">
        <p14:creationId xmlns:p14="http://schemas.microsoft.com/office/powerpoint/2010/main" val="4063573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00D61-6563-4FCB-9C3E-A771DD769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732868" cy="571512"/>
          </a:xfrm>
        </p:spPr>
        <p:txBody>
          <a:bodyPr/>
          <a:lstStyle/>
          <a:p>
            <a:r>
              <a:rPr lang="en-GB" dirty="0"/>
              <a:t>Reproducible Computational Environments</a:t>
            </a:r>
            <a:br>
              <a:rPr lang="en-GB" dirty="0"/>
            </a:br>
            <a:endParaRPr lang="en-GB" sz="3600" dirty="0"/>
          </a:p>
        </p:txBody>
      </p:sp>
      <p:pic>
        <p:nvPicPr>
          <p:cNvPr id="7" name="Picture Placeholder 6" descr="A close up of a computer keyboard&#10;&#10;Description automatically generated">
            <a:extLst>
              <a:ext uri="{FF2B5EF4-FFF2-40B4-BE49-F238E27FC236}">
                <a16:creationId xmlns:a16="http://schemas.microsoft.com/office/drawing/2014/main" id="{25F50532-9BD1-4B07-8642-4505F2E178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2" r="27032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851AC4-36C6-4A21-9E46-931A817AB4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761DDE9-1C89-4EC2-BA18-266E52497AC1}"/>
              </a:ext>
            </a:extLst>
          </p:cNvPr>
          <p:cNvSpPr txBox="1">
            <a:spLocks/>
          </p:cNvSpPr>
          <p:nvPr/>
        </p:nvSpPr>
        <p:spPr>
          <a:xfrm>
            <a:off x="431800" y="3792914"/>
            <a:ext cx="4353560" cy="97356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GB" dirty="0"/>
              <a:t>Kirstie Whitaker</a:t>
            </a:r>
          </a:p>
          <a:p>
            <a:pPr>
              <a:spcAft>
                <a:spcPts val="0"/>
              </a:spcAft>
            </a:pPr>
            <a:r>
              <a:rPr lang="en-GB" sz="2000" dirty="0"/>
              <a:t>Pronouns: she/her</a:t>
            </a:r>
          </a:p>
        </p:txBody>
      </p:sp>
    </p:spTree>
    <p:extLst>
      <p:ext uri="{BB962C8B-B14F-4D97-AF65-F5344CB8AC3E}">
        <p14:creationId xmlns:p14="http://schemas.microsoft.com/office/powerpoint/2010/main" val="3615167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CFE2DF-D342-4442-8718-E358DA950499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E6F8C4-2D7F-41C7-A2DA-1B9B574A019F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11/06/2020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A4CD95-FB95-4E02-9AF2-7F5045A8706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05BD0D-EBF5-429D-BD54-7FC942F384EC}" type="slidenum">
              <a:rPr kumimoji="0" lang="en-GB" alt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F97A1B0-225F-4A11-96BA-6C96091B2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410FF4-E0A3-4F6D-B60B-370ED913CB5E}"/>
              </a:ext>
            </a:extLst>
          </p:cNvPr>
          <p:cNvSpPr/>
          <p:nvPr/>
        </p:nvSpPr>
        <p:spPr>
          <a:xfrm>
            <a:off x="0" y="4688834"/>
            <a:ext cx="9143999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Slide courtesy of Chris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Holdraf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and the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Jupyter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Team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A3E1F8D-4725-48B9-AA0E-EA75D2D086BB}"/>
              </a:ext>
            </a:extLst>
          </p:cNvPr>
          <p:cNvSpPr txBox="1">
            <a:spLocks/>
          </p:cNvSpPr>
          <p:nvPr/>
        </p:nvSpPr>
        <p:spPr>
          <a:xfrm>
            <a:off x="431800" y="4279697"/>
            <a:ext cx="8712200" cy="863802"/>
          </a:xfrm>
          <a:prstGeom prst="rect">
            <a:avLst/>
          </a:prstGeom>
        </p:spPr>
        <p:txBody>
          <a:bodyPr vert="horz" lIns="0" tIns="0" rIns="108000" bIns="72000" rtlCol="0" anchor="b" anchorCtr="0">
            <a:noAutofit/>
          </a:bodyPr>
          <a:lstStyle>
            <a:lvl1pPr marL="0" marR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18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6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5400" indent="-250825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0" indent="-2520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#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TuringWay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@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kirstie_j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@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mybinderteam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https://doi.org/10.5281/zenodo.2598529</a:t>
            </a:r>
          </a:p>
        </p:txBody>
      </p:sp>
    </p:spTree>
    <p:extLst>
      <p:ext uri="{BB962C8B-B14F-4D97-AF65-F5344CB8AC3E}">
        <p14:creationId xmlns:p14="http://schemas.microsoft.com/office/powerpoint/2010/main" val="1121985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Upsetting take home message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885445"/>
            <a:ext cx="3921124" cy="2846894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Sharing your code and data isn’t enough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F985E215-BA37-4B5B-8FE6-E8BD122C0D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" b="207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99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44E8EF-5E4B-439A-A9DD-8DEDB17B1AC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sz="3200" dirty="0"/>
              <a:t>You need the computational environment too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A83B2-F9CB-417B-8FE0-10413251B7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DDB9E11-1DB1-40BF-ABE3-3F578E3D2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153"/>
            <a:ext cx="9144000" cy="28217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C8F7EB-957B-49E7-8ED9-79B1A50A04DC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Peng, 2011, </a:t>
            </a:r>
            <a:r>
              <a:rPr lang="en-GB" sz="1400" dirty="0" err="1">
                <a:solidFill>
                  <a:schemeClr val="bg1"/>
                </a:solidFill>
              </a:rPr>
              <a:t>doi</a:t>
            </a:r>
            <a:r>
              <a:rPr lang="en-GB" sz="1400" dirty="0">
                <a:solidFill>
                  <a:schemeClr val="bg1"/>
                </a:solidFill>
              </a:rPr>
              <a:t>: 10.1126/science.1213847</a:t>
            </a:r>
          </a:p>
        </p:txBody>
      </p:sp>
    </p:spTree>
    <p:extLst>
      <p:ext uri="{BB962C8B-B14F-4D97-AF65-F5344CB8AC3E}">
        <p14:creationId xmlns:p14="http://schemas.microsoft.com/office/powerpoint/2010/main" val="3092442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44E8EF-5E4B-439A-A9DD-8DEDB17B1AC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sz="3200" dirty="0"/>
              <a:t>You need the computational environment too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A83B2-F9CB-417B-8FE0-10413251B7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DDB9E11-1DB1-40BF-ABE3-3F578E3D2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153"/>
            <a:ext cx="9144000" cy="28217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D17B66-1578-4C78-92F3-472F81C24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884" y="1787855"/>
            <a:ext cx="4860032" cy="27337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957051-8524-435B-A39F-01A841D86C6C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Peng, 2011, </a:t>
            </a:r>
            <a:r>
              <a:rPr lang="en-GB" sz="1400" dirty="0" err="1">
                <a:solidFill>
                  <a:schemeClr val="bg1"/>
                </a:solidFill>
              </a:rPr>
              <a:t>doi</a:t>
            </a:r>
            <a:r>
              <a:rPr lang="en-GB" sz="1400" dirty="0">
                <a:solidFill>
                  <a:schemeClr val="bg1"/>
                </a:solidFill>
              </a:rPr>
              <a:t>: 10.1126/science.1213847</a:t>
            </a:r>
          </a:p>
        </p:txBody>
      </p:sp>
    </p:spTree>
    <p:extLst>
      <p:ext uri="{BB962C8B-B14F-4D97-AF65-F5344CB8AC3E}">
        <p14:creationId xmlns:p14="http://schemas.microsoft.com/office/powerpoint/2010/main" val="2213209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ristmas GIF">
            <a:extLst>
              <a:ext uri="{FF2B5EF4-FFF2-40B4-BE49-F238E27FC236}">
                <a16:creationId xmlns:a16="http://schemas.microsoft.com/office/drawing/2014/main" id="{9CF6466A-2AD6-475F-8A4C-3226A5A0F04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1254643"/>
            <a:ext cx="4588185" cy="813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682938"/>
            <a:ext cx="3924299" cy="3913338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computational environment includes:</a:t>
            </a:r>
          </a:p>
          <a:p>
            <a:r>
              <a:rPr lang="en-GB" sz="2400" dirty="0"/>
              <a:t>Hardware (GPU, CPU)</a:t>
            </a:r>
          </a:p>
          <a:p>
            <a:r>
              <a:rPr lang="en-GB" sz="2400" dirty="0"/>
              <a:t>Operating system (mac, windows, </a:t>
            </a:r>
            <a:r>
              <a:rPr lang="en-GB" sz="2400" dirty="0" err="1"/>
              <a:t>linux</a:t>
            </a:r>
            <a:r>
              <a:rPr lang="en-GB" sz="2400" dirty="0"/>
              <a:t>)</a:t>
            </a:r>
          </a:p>
          <a:p>
            <a:pPr>
              <a:spcAft>
                <a:spcPts val="0"/>
              </a:spcAft>
            </a:pPr>
            <a:r>
              <a:rPr lang="en-GB" sz="2400" dirty="0"/>
              <a:t>Software</a:t>
            </a:r>
          </a:p>
          <a:p>
            <a:pPr lvl="2">
              <a:spcAft>
                <a:spcPts val="0"/>
              </a:spcAft>
            </a:pPr>
            <a:r>
              <a:rPr lang="en-GB" sz="2400" dirty="0">
                <a:solidFill>
                  <a:schemeClr val="bg1"/>
                </a:solidFill>
              </a:rPr>
              <a:t>Language version</a:t>
            </a:r>
          </a:p>
          <a:p>
            <a:pPr lvl="2">
              <a:spcAft>
                <a:spcPts val="800"/>
              </a:spcAft>
            </a:pPr>
            <a:r>
              <a:rPr lang="en-GB" sz="2400" dirty="0">
                <a:solidFill>
                  <a:schemeClr val="bg1"/>
                </a:solidFill>
              </a:rPr>
              <a:t>Package version(s)</a:t>
            </a:r>
          </a:p>
          <a:p>
            <a:pPr lvl="1" indent="-250825">
              <a:spcAft>
                <a:spcPts val="800"/>
              </a:spcAft>
            </a:pPr>
            <a:r>
              <a:rPr lang="en-GB" sz="2400" b="1" u="sng" dirty="0">
                <a:solidFill>
                  <a:schemeClr val="bg1"/>
                </a:solidFill>
              </a:rPr>
              <a:t>And all the interactions between the layers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FE51AE-69BA-4208-8E92-23D1F49D2283}"/>
              </a:ext>
            </a:extLst>
          </p:cNvPr>
          <p:cNvSpPr/>
          <p:nvPr/>
        </p:nvSpPr>
        <p:spPr>
          <a:xfrm>
            <a:off x="4213490" y="4430411"/>
            <a:ext cx="5272834" cy="863802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8EA82E-4028-45CD-B971-881BA27A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0"/>
            <a:r>
              <a:rPr lang="en-GB" dirty="0">
                <a:solidFill>
                  <a:prstClr val="white"/>
                </a:solidFill>
              </a:rPr>
              <a:t>#</a:t>
            </a:r>
            <a:r>
              <a:rPr lang="en-GB" dirty="0" err="1">
                <a:solidFill>
                  <a:prstClr val="white"/>
                </a:solidFill>
              </a:rPr>
              <a:t>TuringWay</a:t>
            </a:r>
            <a:r>
              <a:rPr lang="en-GB" dirty="0">
                <a:solidFill>
                  <a:prstClr val="white"/>
                </a:solidFill>
              </a:rPr>
              <a:t> @</a:t>
            </a:r>
            <a:r>
              <a:rPr lang="en-GB" dirty="0" err="1">
                <a:solidFill>
                  <a:prstClr val="white"/>
                </a:solidFill>
              </a:rPr>
              <a:t>kirstie_j</a:t>
            </a:r>
            <a:r>
              <a:rPr lang="en-GB" dirty="0">
                <a:solidFill>
                  <a:prstClr val="white"/>
                </a:solidFill>
              </a:rPr>
              <a:t> @</a:t>
            </a:r>
            <a:r>
              <a:rPr lang="en-GB" dirty="0" err="1">
                <a:solidFill>
                  <a:prstClr val="white"/>
                </a:solidFill>
              </a:rPr>
              <a:t>mybinderteam</a:t>
            </a:r>
            <a:endParaRPr lang="en-GB" dirty="0">
              <a:solidFill>
                <a:prstClr val="white"/>
              </a:solidFill>
            </a:endParaRPr>
          </a:p>
          <a:p>
            <a:pPr lvl="0"/>
            <a:r>
              <a:rPr lang="en-US" dirty="0">
                <a:solidFill>
                  <a:prstClr val="white"/>
                </a:solidFill>
              </a:rPr>
              <a:t>https://doi.org/10.5281/zenodo.2598529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A8245E-D3F5-4DC8-BFEF-34BC70F85707}"/>
              </a:ext>
            </a:extLst>
          </p:cNvPr>
          <p:cNvSpPr/>
          <p:nvPr/>
        </p:nvSpPr>
        <p:spPr>
          <a:xfrm>
            <a:off x="4455957" y="-162829"/>
            <a:ext cx="5272834" cy="863802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36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What is Binder?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CA07D7-6D0A-4EEF-A334-B354EE9700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2" t="7569" r="35559" b="-199"/>
          <a:stretch/>
        </p:blipFill>
        <p:spPr>
          <a:xfrm>
            <a:off x="5695200" y="0"/>
            <a:ext cx="3448800" cy="4572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</p:spTree>
    <p:extLst>
      <p:ext uri="{BB962C8B-B14F-4D97-AF65-F5344CB8AC3E}">
        <p14:creationId xmlns:p14="http://schemas.microsoft.com/office/powerpoint/2010/main" val="578694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Courtesy of Juliette Taka: </a:t>
            </a:r>
            <a:r>
              <a:rPr lang="en-GB" dirty="0"/>
              <a:t>https://twitter.com/mybinderteam/status/1082556317842264064</a:t>
            </a:r>
            <a:endParaRPr lang="en-US" dirty="0"/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C3D021E-4F3F-4CEE-96D5-75D2BF7E0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829" y="411163"/>
            <a:ext cx="5474341" cy="386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79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Courtesy of Juliette Taka: </a:t>
            </a:r>
            <a:r>
              <a:rPr lang="en-GB" dirty="0"/>
              <a:t>https://twitter.com/mybinderteam/status/1082556317842264064</a:t>
            </a:r>
            <a:endParaRPr lang="en-US" dirty="0"/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C3D021E-4F3F-4CEE-96D5-75D2BF7E0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829" y="411163"/>
            <a:ext cx="5474341" cy="3868534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AE6BE61-D0BB-4F49-A832-C65ACF841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7"/>
          <a:stretch/>
        </p:blipFill>
        <p:spPr>
          <a:xfrm flipH="1">
            <a:off x="5656832" y="3565939"/>
            <a:ext cx="1556119" cy="134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53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9DFFD2-D5B7-48BD-A995-0BAFA7ABF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682938"/>
            <a:ext cx="3921124" cy="4049400"/>
          </a:xfrm>
        </p:spPr>
        <p:txBody>
          <a:bodyPr/>
          <a:lstStyle/>
          <a:p>
            <a:r>
              <a:rPr lang="en-GB" dirty="0"/>
              <a:t>Coordinate cloud computing resources with Kubernetes (k8s)</a:t>
            </a:r>
          </a:p>
          <a:p>
            <a:r>
              <a:rPr lang="en-GB" dirty="0"/>
              <a:t>Make it easy for users to access with a </a:t>
            </a:r>
            <a:r>
              <a:rPr lang="en-GB" dirty="0" err="1"/>
              <a:t>JupyterHub</a:t>
            </a:r>
            <a:endParaRPr lang="en-GB" dirty="0"/>
          </a:p>
          <a:p>
            <a:r>
              <a:rPr lang="en-GB" dirty="0"/>
              <a:t>Set up the environment from your GitHub repository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4F476-A266-4BC5-A6B4-BF4BA615B4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https://binderhub.readthedocs.io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845022-F4B3-4D8B-8642-205BAA6F64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721" t="88637" r="16076"/>
          <a:stretch/>
        </p:blipFill>
        <p:spPr>
          <a:xfrm>
            <a:off x="4356100" y="448755"/>
            <a:ext cx="1064871" cy="1042413"/>
          </a:xfrm>
          <a:prstGeom prst="rect">
            <a:avLst/>
          </a:prstGeom>
        </p:spPr>
      </p:pic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792B43FC-2764-446A-BFF9-E17164BB06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861" b="-551"/>
          <a:stretch/>
        </p:blipFill>
        <p:spPr>
          <a:xfrm>
            <a:off x="5251451" y="448755"/>
            <a:ext cx="3892550" cy="399600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20CE190A-0445-4553-A0F6-59A5A48F5D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7"/>
          <a:stretch/>
        </p:blipFill>
        <p:spPr>
          <a:xfrm flipH="1">
            <a:off x="4009839" y="297766"/>
            <a:ext cx="2189792" cy="189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24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https://www.turing.ac.uk/people/researchers/sarah-gibson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Sarah Gibson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7"/>
            <a:ext cx="3921124" cy="3406452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“It took me a while to feel like I knew enough to contribute to Binder. But the team are always so excited to have my input. Its really motivating to be part of such a welcoming community.”</a:t>
            </a:r>
            <a:endParaRPr lang="en-GB" dirty="0"/>
          </a:p>
        </p:txBody>
      </p:sp>
      <p:pic>
        <p:nvPicPr>
          <p:cNvPr id="2050" name="Picture 2" descr="Sarah Gibson">
            <a:extLst>
              <a:ext uri="{FF2B5EF4-FFF2-40B4-BE49-F238E27FC236}">
                <a16:creationId xmlns:a16="http://schemas.microsoft.com/office/drawing/2014/main" id="{2F194E2C-C896-4E35-8C6E-CE251D0032F8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9" b="20395"/>
          <a:stretch/>
        </p:blipFill>
        <p:spPr bwMode="auto">
          <a:xfrm>
            <a:off x="5251450" y="702659"/>
            <a:ext cx="3892550" cy="345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062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803424-CA96-44B1-932B-E18608152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682938"/>
            <a:ext cx="3921124" cy="4278676"/>
          </a:xfrm>
        </p:spPr>
        <p:txBody>
          <a:bodyPr/>
          <a:lstStyle/>
          <a:p>
            <a:r>
              <a:rPr lang="en-GB" dirty="0"/>
              <a:t>Check analysis on my phone</a:t>
            </a:r>
          </a:p>
          <a:p>
            <a:r>
              <a:rPr lang="en-GB" dirty="0"/>
              <a:t>Share the responsibility with busy PIs</a:t>
            </a:r>
          </a:p>
          <a:p>
            <a:r>
              <a:rPr lang="en-GB" dirty="0"/>
              <a:t>Requires version control, capturing environment and new build for each change</a:t>
            </a:r>
          </a:p>
        </p:txBody>
      </p:sp>
      <p:pic>
        <p:nvPicPr>
          <p:cNvPr id="6" name="Picture Placeholder 5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E9F94C0C-AAE5-43DD-83C0-4F5D783CFA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9" r="19805"/>
          <a:stretch/>
        </p:blipFill>
        <p:spPr>
          <a:xfrm rot="5400000">
            <a:off x="5462587" y="471801"/>
            <a:ext cx="3470275" cy="389255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C4185-7910-4A09-9A7D-502FF31E35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</p:spTree>
    <p:extLst>
      <p:ext uri="{BB962C8B-B14F-4D97-AF65-F5344CB8AC3E}">
        <p14:creationId xmlns:p14="http://schemas.microsoft.com/office/powerpoint/2010/main" val="889618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https://mybinder.readthedocs.io/en/latest/faq.html#how-much-does-running-mybinder-org-cost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49A6DC-8F3E-4AC8-A374-AF3FFC20C8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"/>
          <a:stretch/>
        </p:blipFill>
        <p:spPr>
          <a:xfrm>
            <a:off x="432200" y="411163"/>
            <a:ext cx="8280000" cy="38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17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https://mybinder.readthedocs.io/en/latest/faq.html#how-much-does-running-mybinder-org-cost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C2EE5-BEDC-4FDC-892B-B9C564614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411163"/>
            <a:ext cx="8280400" cy="378224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86EC04-C74A-4D3B-9667-2962E5964A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7" r="2467"/>
          <a:stretch/>
        </p:blipFill>
        <p:spPr>
          <a:xfrm>
            <a:off x="431799" y="411163"/>
            <a:ext cx="8280401" cy="378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308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https://mybinder.readthedocs.io/en/latest/faq.html#how-much-does-running-mybinder-org-cost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C2EE5-BEDC-4FDC-892B-B9C564614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411163"/>
            <a:ext cx="8280400" cy="378224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86EC04-C74A-4D3B-9667-2962E5964A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7" r="2467"/>
          <a:stretch/>
        </p:blipFill>
        <p:spPr>
          <a:xfrm>
            <a:off x="431799" y="411163"/>
            <a:ext cx="8280401" cy="378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86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https://mybinder.readthedocs.io/en/latest/faq.html#how-much-does-running-mybinder-org-cost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C2EE5-BEDC-4FDC-892B-B9C564614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411163"/>
            <a:ext cx="8280400" cy="378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57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https://mybinder.readthedocs.io/en/latest/faq.html#how-much-does-running-mybinder-org-cost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855B88-8F64-40DF-9BF9-0BD145EFA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411163"/>
            <a:ext cx="8280000" cy="37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2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https://gertjanvandenburg.com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2659"/>
            <a:ext cx="4140201" cy="545115"/>
          </a:xfrm>
        </p:spPr>
        <p:txBody>
          <a:bodyPr/>
          <a:lstStyle/>
          <a:p>
            <a:r>
              <a:rPr lang="en-US" sz="3200" b="1" dirty="0" err="1"/>
              <a:t>Gertjan</a:t>
            </a:r>
            <a:r>
              <a:rPr lang="en-US" sz="3200" b="1" dirty="0"/>
              <a:t> van den Burg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“The fun part of data science is the modelling. Being able to read in information from a csv file should not be the hardest part.”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9" name="Picture Placeholder 8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20CA6459-2E3F-4613-905E-13577B1558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0" b="35336"/>
          <a:stretch/>
        </p:blipFill>
        <p:spPr>
          <a:xfrm>
            <a:off x="5251450" y="702659"/>
            <a:ext cx="3892550" cy="3451894"/>
          </a:xfrm>
        </p:spPr>
      </p:pic>
    </p:spTree>
    <p:extLst>
      <p:ext uri="{BB962C8B-B14F-4D97-AF65-F5344CB8AC3E}">
        <p14:creationId xmlns:p14="http://schemas.microsoft.com/office/powerpoint/2010/main" val="30024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49834-F66A-4CF8-AD21-A4B22950B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36498" y="682940"/>
            <a:ext cx="3375702" cy="347161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400" dirty="0"/>
              <a:t>https://github.com/</a:t>
            </a:r>
          </a:p>
          <a:p>
            <a:pPr marL="0" indent="0">
              <a:spcAft>
                <a:spcPts val="0"/>
              </a:spcAft>
              <a:buNone/>
              <a:tabLst>
                <a:tab pos="269875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alan</a:t>
            </a:r>
            <a:r>
              <a:rPr lang="en-US" sz="2400" dirty="0"/>
              <a:t>-</a:t>
            </a:r>
            <a:r>
              <a:rPr lang="en-US" sz="2400" dirty="0" err="1"/>
              <a:t>turing</a:t>
            </a:r>
            <a:r>
              <a:rPr lang="en-US" sz="2400" dirty="0"/>
              <a:t>-institute/</a:t>
            </a:r>
          </a:p>
          <a:p>
            <a:pPr marL="0" indent="0">
              <a:spcAft>
                <a:spcPts val="0"/>
              </a:spcAft>
              <a:buNone/>
              <a:tabLst>
                <a:tab pos="269875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CleverCSVDemo</a:t>
            </a:r>
            <a:endParaRPr lang="en-US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26DF8C-F89D-48EA-AE4F-1328CD5794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398A56-43D4-430D-B93E-F012B08B61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12" b="12983"/>
          <a:stretch/>
        </p:blipFill>
        <p:spPr>
          <a:xfrm>
            <a:off x="0" y="411163"/>
            <a:ext cx="5092162" cy="432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98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49834-F66A-4CF8-AD21-A4B22950B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36498" y="682940"/>
            <a:ext cx="3375702" cy="347161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400" dirty="0"/>
              <a:t>https://github.com/</a:t>
            </a:r>
          </a:p>
          <a:p>
            <a:pPr marL="0" indent="0">
              <a:spcAft>
                <a:spcPts val="0"/>
              </a:spcAft>
              <a:buNone/>
              <a:tabLst>
                <a:tab pos="269875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alan</a:t>
            </a:r>
            <a:r>
              <a:rPr lang="en-US" sz="2400" dirty="0"/>
              <a:t>-</a:t>
            </a:r>
            <a:r>
              <a:rPr lang="en-US" sz="2400" dirty="0" err="1"/>
              <a:t>turing</a:t>
            </a:r>
            <a:r>
              <a:rPr lang="en-US" sz="2400" dirty="0"/>
              <a:t>-institute/</a:t>
            </a:r>
          </a:p>
          <a:p>
            <a:pPr marL="0" indent="0">
              <a:spcAft>
                <a:spcPts val="0"/>
              </a:spcAft>
              <a:buNone/>
              <a:tabLst>
                <a:tab pos="269875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CleverCSVDemo</a:t>
            </a:r>
            <a:endParaRPr lang="en-US" sz="2400" dirty="0"/>
          </a:p>
          <a:p>
            <a:pPr marL="0" indent="0">
              <a:spcAft>
                <a:spcPts val="0"/>
              </a:spcAft>
              <a:buNone/>
              <a:tabLst>
                <a:tab pos="269875" algn="l"/>
              </a:tabLst>
            </a:pPr>
            <a:endParaRPr lang="en-US" sz="2400" dirty="0"/>
          </a:p>
          <a:p>
            <a:pPr>
              <a:spcAft>
                <a:spcPts val="0"/>
              </a:spcAft>
              <a:tabLst>
                <a:tab pos="269875" algn="l"/>
              </a:tabLst>
            </a:pPr>
            <a:r>
              <a:rPr lang="en-GB" sz="2400" dirty="0"/>
              <a:t>“Wrangling Messy CSV Files by Detecting Row and Type Patterns”</a:t>
            </a:r>
          </a:p>
          <a:p>
            <a:pPr marL="0" indent="0">
              <a:spcAft>
                <a:spcPts val="0"/>
              </a:spcAft>
              <a:buNone/>
              <a:tabLst>
                <a:tab pos="269875" algn="l"/>
              </a:tabLst>
            </a:pPr>
            <a:r>
              <a:rPr lang="en-GB" sz="2400" dirty="0"/>
              <a:t>		arXiv:1811.11242</a:t>
            </a:r>
          </a:p>
          <a:p>
            <a:pPr marL="0" indent="0">
              <a:spcAft>
                <a:spcPts val="0"/>
              </a:spcAft>
              <a:buNone/>
              <a:tabLst>
                <a:tab pos="269875" algn="l"/>
              </a:tabLst>
            </a:pPr>
            <a:endParaRPr lang="en-US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26DF8C-F89D-48EA-AE4F-1328CD5794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398A56-43D4-430D-B93E-F012B08B61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12" b="12983"/>
          <a:stretch/>
        </p:blipFill>
        <p:spPr>
          <a:xfrm>
            <a:off x="0" y="411163"/>
            <a:ext cx="5092162" cy="4321176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D25A5E5D-51B0-4103-8B30-667D1B4697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8" t="10845" r="14445" b="23352"/>
          <a:stretch/>
        </p:blipFill>
        <p:spPr>
          <a:xfrm>
            <a:off x="607101" y="3757856"/>
            <a:ext cx="732163" cy="7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31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49834-F66A-4CF8-AD21-A4B22950BD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https://github.com/alan-turing-institute/CleverCSVDemo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172882-CEA7-45C8-B9D3-D2AFE944A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603"/>
            <a:ext cx="9144000" cy="417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35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49834-F66A-4CF8-AD21-A4B22950BD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https://github.com/alan-turing-institute/CleverCSVDemo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9F5952-B15B-419E-81D8-1416D9559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984"/>
            <a:ext cx="9144000" cy="41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58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49834-F66A-4CF8-AD21-A4B22950BD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https://github.com/alan-turing-institute/CleverCSVDemo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ADDFE5-A45A-4273-8AAF-C360F5EDA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984"/>
            <a:ext cx="9144000" cy="41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08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49834-F66A-4CF8-AD21-A4B22950BD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https://github.com/alan-turing-institute/CleverCSVDemo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5BE77B-65FF-4C9C-BB75-FBC8A4B4B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984"/>
            <a:ext cx="9144000" cy="41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05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49834-F66A-4CF8-AD21-A4B22950BD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https://github.com/alan-turing-institute/CleverCSVDemo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5BE77B-65FF-4C9C-BB75-FBC8A4B4B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984"/>
            <a:ext cx="9144000" cy="417671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53B8EB9-8288-47F7-8A22-F6C370B2CDFA}"/>
              </a:ext>
            </a:extLst>
          </p:cNvPr>
          <p:cNvCxnSpPr>
            <a:cxnSpLocks/>
          </p:cNvCxnSpPr>
          <p:nvPr/>
        </p:nvCxnSpPr>
        <p:spPr>
          <a:xfrm>
            <a:off x="5908046" y="1382652"/>
            <a:ext cx="1249757" cy="0"/>
          </a:xfrm>
          <a:prstGeom prst="line">
            <a:avLst/>
          </a:prstGeom>
          <a:ln w="38100" cap="rnd">
            <a:solidFill>
              <a:srgbClr val="D406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5DBE91D-319A-4D3D-92C8-2697A273F1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6820" y="863803"/>
            <a:ext cx="16383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07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49834-F66A-4CF8-AD21-A4B22950BD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https://github.com/alan-turing-institute/CleverCSVDemo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4E62DA-18D3-42DE-9D50-A887E46E7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984"/>
            <a:ext cx="9144000" cy="41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19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CA07D7-6D0A-4EEF-A334-B354EE9700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0" r="31021"/>
          <a:stretch/>
        </p:blipFill>
        <p:spPr>
          <a:xfrm>
            <a:off x="5695200" y="0"/>
            <a:ext cx="3448800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Defining your computational environment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</p:spTree>
    <p:extLst>
      <p:ext uri="{BB962C8B-B14F-4D97-AF65-F5344CB8AC3E}">
        <p14:creationId xmlns:p14="http://schemas.microsoft.com/office/powerpoint/2010/main" val="1960539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474ABC-386D-4D56-864A-DBF0CF95E8FC}"/>
              </a:ext>
            </a:extLst>
          </p:cNvPr>
          <p:cNvSpPr/>
          <p:nvPr/>
        </p:nvSpPr>
        <p:spPr>
          <a:xfrm>
            <a:off x="4735955" y="702659"/>
            <a:ext cx="4408044" cy="349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2F3CEF-AEE0-4AB2-AC5E-E4CA4ED63F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/>
              <a:t>pip freeze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B690C-DE57-4B55-9C48-4067835B07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Python Package Index (</a:t>
            </a:r>
            <a:r>
              <a:rPr lang="en-GB" dirty="0" err="1"/>
              <a:t>PyPI</a:t>
            </a:r>
            <a:r>
              <a:rPr lang="en-GB" dirty="0"/>
              <a:t>)</a:t>
            </a:r>
          </a:p>
          <a:p>
            <a:r>
              <a:rPr lang="en-GB" dirty="0"/>
              <a:t>Pip is a recursive acronym that can stand for either "Pip Installs Packages" or "Pip Installs Python"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6313E33-65A8-4BF1-848E-8E9C8DC250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9798" t="3535" r="41013" b="71665"/>
          <a:stretch/>
        </p:blipFill>
        <p:spPr>
          <a:xfrm>
            <a:off x="4734367" y="702660"/>
            <a:ext cx="4408044" cy="3357276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DD70A5-9EF7-4018-9790-44EB4B46C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610F5-45C9-4CD8-A455-7183A2BACF1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>
              <a:defRPr/>
            </a:pPr>
            <a:r>
              <a:rPr lang="en-GB" sz="1400" dirty="0">
                <a:solidFill>
                  <a:prstClr val="white"/>
                </a:solidFill>
              </a:rPr>
              <a:t>https://pip.pypa.io/en/stable/reference/pip_freeze</a:t>
            </a:r>
          </a:p>
        </p:txBody>
      </p:sp>
    </p:spTree>
    <p:extLst>
      <p:ext uri="{BB962C8B-B14F-4D97-AF65-F5344CB8AC3E}">
        <p14:creationId xmlns:p14="http://schemas.microsoft.com/office/powerpoint/2010/main" val="1718728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474ABC-386D-4D56-864A-DBF0CF95E8FC}"/>
              </a:ext>
            </a:extLst>
          </p:cNvPr>
          <p:cNvSpPr/>
          <p:nvPr/>
        </p:nvSpPr>
        <p:spPr>
          <a:xfrm>
            <a:off x="4735955" y="702659"/>
            <a:ext cx="4408044" cy="349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2F3CEF-AEE0-4AB2-AC5E-E4CA4ED63F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/>
              <a:t>pip freeze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B690C-DE57-4B55-9C48-4067835B07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pip freeze </a:t>
            </a:r>
            <a:r>
              <a:rPr lang="en-GB" dirty="0"/>
              <a:t>captures the versions of all packages that you’re currently using</a:t>
            </a:r>
          </a:p>
          <a:p>
            <a:r>
              <a:rPr lang="en-GB" dirty="0"/>
              <a:t>Can print to screen or save in a file called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requirements.txt</a:t>
            </a:r>
            <a:endParaRPr lang="en-GB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6313E33-65A8-4BF1-848E-8E9C8DC250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9798" t="66466" r="41013" b="8734"/>
          <a:stretch/>
        </p:blipFill>
        <p:spPr>
          <a:xfrm>
            <a:off x="4735955" y="684000"/>
            <a:ext cx="4408044" cy="3357276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DD70A5-9EF7-4018-9790-44EB4B46C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610F5-45C9-4CD8-A455-7183A2BACF1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>
              <a:defRPr/>
            </a:pPr>
            <a:r>
              <a:rPr lang="en-GB" sz="1400" dirty="0">
                <a:solidFill>
                  <a:prstClr val="white"/>
                </a:solidFill>
              </a:rPr>
              <a:t>https://pip.pypa.io/en/stable/reference/pip_freeze</a:t>
            </a:r>
          </a:p>
        </p:txBody>
      </p:sp>
    </p:spTree>
    <p:extLst>
      <p:ext uri="{BB962C8B-B14F-4D97-AF65-F5344CB8AC3E}">
        <p14:creationId xmlns:p14="http://schemas.microsoft.com/office/powerpoint/2010/main" val="888222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6D6AD05-43DE-49D5-AD7C-6461ABCD16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Binder example: requirements.txt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2F3CEF-AEE0-4AB2-AC5E-E4CA4ED63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pip freeze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DD70A5-9EF7-4018-9790-44EB4B46C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610F5-45C9-4CD8-A455-7183A2BACF1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https://github.com/binder-examples/requirements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8A19B2-D1C7-45C4-BD37-D625F9D18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0" t="22422" r="18500" b="41382"/>
          <a:stretch/>
        </p:blipFill>
        <p:spPr>
          <a:xfrm>
            <a:off x="-18875" y="1043940"/>
            <a:ext cx="9162875" cy="240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507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474ABC-386D-4D56-864A-DBF0CF95E8FC}"/>
              </a:ext>
            </a:extLst>
          </p:cNvPr>
          <p:cNvSpPr/>
          <p:nvPr/>
        </p:nvSpPr>
        <p:spPr>
          <a:xfrm>
            <a:off x="4735955" y="702659"/>
            <a:ext cx="4408044" cy="349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2F3CEF-AEE0-4AB2-AC5E-E4CA4ED63F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 err="1"/>
              <a:t>Conda</a:t>
            </a:r>
            <a:r>
              <a:rPr lang="en-GB" sz="3200" dirty="0"/>
              <a:t> env create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B690C-DE57-4B55-9C48-4067835B07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Package manager for multiple languages</a:t>
            </a:r>
          </a:p>
          <a:p>
            <a:r>
              <a:rPr lang="en-GB" dirty="0"/>
              <a:t>Information about installed software saved in file called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environment.yml</a:t>
            </a: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DD70A5-9EF7-4018-9790-44EB4B46C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610F5-45C9-4CD8-A455-7183A2BACF1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>
              <a:defRPr/>
            </a:pPr>
            <a:r>
              <a:rPr lang="en-GB" sz="1400" dirty="0">
                <a:solidFill>
                  <a:schemeClr val="bg1"/>
                </a:solidFill>
              </a:rPr>
              <a:t>https://docs.conda.io/projects/conda/en/latest/user-guide/</a:t>
            </a:r>
          </a:p>
          <a:p>
            <a:pPr lvl="0">
              <a:defRPr/>
            </a:pPr>
            <a:r>
              <a:rPr lang="en-GB" sz="1400" dirty="0">
                <a:solidFill>
                  <a:schemeClr val="bg1"/>
                </a:solidFill>
              </a:rPr>
              <a:t>tasks/manage-environments.html</a:t>
            </a:r>
          </a:p>
          <a:p>
            <a:pPr lvl="0">
              <a:defRPr/>
            </a:pPr>
            <a:r>
              <a:rPr lang="en-GB" sz="1400" dirty="0">
                <a:solidFill>
                  <a:schemeClr val="bg1"/>
                </a:solidFill>
              </a:rPr>
              <a:t>https://the-turing-way.netlify.com</a:t>
            </a:r>
            <a:r>
              <a:rPr lang="en-GB" sz="14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GB" sz="1400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en-GB" sz="1400" dirty="0" err="1">
                <a:solidFill>
                  <a:schemeClr val="bg1"/>
                </a:solidFill>
              </a:rPr>
              <a:t>reproducible_environments</a:t>
            </a:r>
            <a:r>
              <a:rPr lang="en-GB" sz="1400" dirty="0">
                <a:solidFill>
                  <a:schemeClr val="bg1"/>
                </a:solidFill>
              </a:rPr>
              <a:t>/02/package-management.html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D6572-4E66-4E36-9A33-11637722F1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11" r="22083" b="32736"/>
          <a:stretch/>
        </p:blipFill>
        <p:spPr>
          <a:xfrm>
            <a:off x="4735956" y="1168287"/>
            <a:ext cx="4408044" cy="265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8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6D6AD05-43DE-49D5-AD7C-6461ABCD16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Binder example: </a:t>
            </a:r>
            <a:r>
              <a:rPr lang="en-GB" dirty="0" err="1"/>
              <a:t>environment.yml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2F3CEF-AEE0-4AB2-AC5E-E4CA4ED63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pip freeze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DD70A5-9EF7-4018-9790-44EB4B46C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610F5-45C9-4CD8-A455-7183A2BACF1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>
              <a:defRPr/>
            </a:pPr>
            <a:r>
              <a:rPr lang="en-GB" sz="1400" dirty="0">
                <a:solidFill>
                  <a:prstClr val="white"/>
                </a:solidFill>
              </a:rPr>
              <a:t>https://github.com/binder-examples/python-conda_pip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8A19B2-D1C7-45C4-BD37-D625F9D18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0" t="22422" r="18500" b="41382"/>
          <a:stretch/>
        </p:blipFill>
        <p:spPr>
          <a:xfrm>
            <a:off x="-18875" y="1043940"/>
            <a:ext cx="9162875" cy="24051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7026BE-4E90-41E9-AC78-4FB9B7A855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26" t="24548" r="17713" b="22732"/>
          <a:stretch/>
        </p:blipFill>
        <p:spPr>
          <a:xfrm>
            <a:off x="-18875" y="1043939"/>
            <a:ext cx="9162875" cy="347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83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474ABC-386D-4D56-864A-DBF0CF95E8FC}"/>
              </a:ext>
            </a:extLst>
          </p:cNvPr>
          <p:cNvSpPr/>
          <p:nvPr/>
        </p:nvSpPr>
        <p:spPr>
          <a:xfrm>
            <a:off x="4735955" y="702659"/>
            <a:ext cx="4408044" cy="349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2F3CEF-AEE0-4AB2-AC5E-E4CA4ED63F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 err="1"/>
              <a:t>install.R</a:t>
            </a:r>
            <a:endParaRPr lang="en-GB" sz="3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B690C-DE57-4B55-9C48-4067835B07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70255"/>
            <a:ext cx="3921124" cy="2884302"/>
          </a:xfrm>
        </p:spPr>
        <p:txBody>
          <a:bodyPr/>
          <a:lstStyle/>
          <a:p>
            <a:r>
              <a:rPr lang="en-GB" dirty="0"/>
              <a:t>Binder interface includes </a:t>
            </a:r>
            <a:r>
              <a:rPr lang="en-GB" dirty="0" err="1"/>
              <a:t>Rstudio</a:t>
            </a:r>
            <a:endParaRPr lang="en-GB" dirty="0"/>
          </a:p>
          <a:p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install.R</a:t>
            </a:r>
            <a:r>
              <a:rPr lang="en-GB" dirty="0"/>
              <a:t> contains required packages</a:t>
            </a:r>
          </a:p>
          <a:p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runtime.txt</a:t>
            </a:r>
            <a:r>
              <a:rPr lang="en-GB" dirty="0"/>
              <a:t> sets the version on MRAN</a:t>
            </a:r>
          </a:p>
          <a:p>
            <a:pPr marL="0" indent="0">
              <a:buNone/>
            </a:pPr>
            <a:endParaRPr lang="en-GB" dirty="0">
              <a:cs typeface="Courier New" panose="02070309020205020404" pitchFamily="49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DD70A5-9EF7-4018-9790-44EB4B46C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610F5-45C9-4CD8-A455-7183A2BACF1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>
              <a:defRPr/>
            </a:pPr>
            <a:r>
              <a:rPr lang="en-GB" sz="1400" dirty="0">
                <a:solidFill>
                  <a:schemeClr val="bg1"/>
                </a:solidFill>
              </a:rPr>
              <a:t>https://mybinder.readthedocs.io/en/latest/sample_repos.html#specifying-an-r-environment-with-a-runtime-txt-file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9FFFE5-9BAD-4510-807B-44017129E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73" t="11686" r="26806" b="3071"/>
          <a:stretch/>
        </p:blipFill>
        <p:spPr>
          <a:xfrm>
            <a:off x="4735955" y="862362"/>
            <a:ext cx="4397552" cy="317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211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6D6AD05-43DE-49D5-AD7C-6461ABCD16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Binder example: </a:t>
            </a:r>
            <a:r>
              <a:rPr lang="en-GB" dirty="0" err="1"/>
              <a:t>install.R</a:t>
            </a:r>
            <a:endParaRPr lang="en-GB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DD70A5-9EF7-4018-9790-44EB4B46C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610F5-45C9-4CD8-A455-7183A2BACF1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https://github.com/binder-examples/binder-r-description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DECD17C-9501-4BC8-A508-CA82712E75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50" t="22577" r="17050" b="55600"/>
          <a:stretch/>
        </p:blipFill>
        <p:spPr>
          <a:xfrm>
            <a:off x="-9000" y="1026907"/>
            <a:ext cx="9162000" cy="238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169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6D6AD05-43DE-49D5-AD7C-6461ABCD16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Binder example: </a:t>
            </a:r>
            <a:r>
              <a:rPr lang="en-GB" dirty="0" err="1"/>
              <a:t>install.R</a:t>
            </a:r>
            <a:endParaRPr lang="en-GB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DD70A5-9EF7-4018-9790-44EB4B46C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610F5-45C9-4CD8-A455-7183A2BACF1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https://github.com/binder-examples/binder-r-description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DECD17C-9501-4BC8-A508-CA82712E75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50" t="22577" r="17050" b="55600"/>
          <a:stretch/>
        </p:blipFill>
        <p:spPr>
          <a:xfrm>
            <a:off x="-9000" y="1026907"/>
            <a:ext cx="9162000" cy="23803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86131B3-F936-43C1-9A35-2A5B3A8F6E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50" t="48861" r="17050" b="14117"/>
          <a:stretch/>
        </p:blipFill>
        <p:spPr>
          <a:xfrm>
            <a:off x="836278" y="1026908"/>
            <a:ext cx="7452568" cy="328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964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https://software.ac.uk/about/fellows/becky-arnold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Becky Arnold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6"/>
            <a:ext cx="3921124" cy="38176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“There are a lot of things you need to know before you can jump into continuous integration.</a:t>
            </a:r>
          </a:p>
          <a:p>
            <a:pPr marL="0" indent="0">
              <a:buNone/>
            </a:pPr>
            <a:r>
              <a:rPr lang="en-GB" dirty="0"/>
              <a:t>Version control is a prerequisite for pretty much everything.”</a:t>
            </a:r>
          </a:p>
        </p:txBody>
      </p:sp>
      <p:pic>
        <p:nvPicPr>
          <p:cNvPr id="7" name="Picture Placeholder 6" descr="A close up of a coral&#10;&#10;Description automatically generated">
            <a:extLst>
              <a:ext uri="{FF2B5EF4-FFF2-40B4-BE49-F238E27FC236}">
                <a16:creationId xmlns:a16="http://schemas.microsoft.com/office/drawing/2014/main" id="{F9324FF5-53C9-452D-811C-B08D08976D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r="25843"/>
          <a:stretch/>
        </p:blipFill>
        <p:spPr>
          <a:xfrm>
            <a:off x="5251450" y="702659"/>
            <a:ext cx="3892550" cy="3451894"/>
          </a:xfrm>
        </p:spPr>
      </p:pic>
    </p:spTree>
    <p:extLst>
      <p:ext uri="{BB962C8B-B14F-4D97-AF65-F5344CB8AC3E}">
        <p14:creationId xmlns:p14="http://schemas.microsoft.com/office/powerpoint/2010/main" val="42839467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Distributed and remote version control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CA07D7-6D0A-4EEF-A334-B354EE9700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" t="5242" r="5100" b="-753"/>
          <a:stretch/>
        </p:blipFill>
        <p:spPr>
          <a:xfrm>
            <a:off x="5695200" y="0"/>
            <a:ext cx="3448800" cy="4572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</p:spTree>
    <p:extLst>
      <p:ext uri="{BB962C8B-B14F-4D97-AF65-F5344CB8AC3E}">
        <p14:creationId xmlns:p14="http://schemas.microsoft.com/office/powerpoint/2010/main" val="14200994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AF5B6-009D-43D5-82B6-861C577D2A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http://phdcomics.com/comics/archive.php?comicid=1531</a:t>
            </a:r>
          </a:p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5" name="Picture 2" descr="http://3.bp.blogspot.com/-SnWr9oa-G30/UY6tZKwGZPI/AAAAAAAABLc/dyQGoX_i3E8/s800/Github.png">
            <a:extLst>
              <a:ext uri="{FF2B5EF4-FFF2-40B4-BE49-F238E27FC236}">
                <a16:creationId xmlns:a16="http://schemas.microsoft.com/office/drawing/2014/main" id="{CACFA405-6141-4E7E-8F64-8A3427F89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1" y="411163"/>
            <a:ext cx="4787900" cy="324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27609E-CD7D-4ADA-8ABA-58B68D5AE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67462" cy="51566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6A981C-9BA7-4BC5-BE3D-BB58F6B1F6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334" t="23913" r="46854" b="50580"/>
          <a:stretch/>
        </p:blipFill>
        <p:spPr>
          <a:xfrm>
            <a:off x="6263005" y="2230503"/>
            <a:ext cx="906708" cy="9067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A1039D-A8D8-4243-B8D8-75FB53B3DC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1341" t="44898" r="46848" b="29592"/>
          <a:stretch/>
        </p:blipFill>
        <p:spPr>
          <a:xfrm>
            <a:off x="7638270" y="2241071"/>
            <a:ext cx="906708" cy="906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BA98C0-CA58-4D59-AB47-6272CA788A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664" t="17107" r="46527" b="57382"/>
          <a:stretch/>
        </p:blipFill>
        <p:spPr>
          <a:xfrm>
            <a:off x="4887741" y="2241071"/>
            <a:ext cx="906708" cy="90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150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3F791F-59E1-4411-978D-5990A8C9357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The cloud is just someone else’s computer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B441A8E-46F6-4A75-8504-D22B29BBB7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10" name="Picture 2" descr="Image result for matrix gif">
            <a:extLst>
              <a:ext uri="{FF2B5EF4-FFF2-40B4-BE49-F238E27FC236}">
                <a16:creationId xmlns:a16="http://schemas.microsoft.com/office/drawing/2014/main" id="{A834EC13-B472-493B-B4A1-A126E867FF1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10" y="976078"/>
            <a:ext cx="8250290" cy="348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6269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D5A734-575E-48F0-985B-6094F2E049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0" b="66801"/>
          <a:stretch/>
        </p:blipFill>
        <p:spPr>
          <a:xfrm>
            <a:off x="-23960" y="-1"/>
            <a:ext cx="9167960" cy="569799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3F791F-59E1-4411-978D-5990A8C935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A601C-A4F4-495F-B240-B3AB51515F00}"/>
              </a:ext>
            </a:extLst>
          </p:cNvPr>
          <p:cNvSpPr txBox="1"/>
          <p:nvPr/>
        </p:nvSpPr>
        <p:spPr>
          <a:xfrm>
            <a:off x="-1" y="4302177"/>
            <a:ext cx="589100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https://aws.amazon.com/compliance/data-center/data-centers</a:t>
            </a:r>
          </a:p>
        </p:txBody>
      </p:sp>
    </p:spTree>
    <p:extLst>
      <p:ext uri="{BB962C8B-B14F-4D97-AF65-F5344CB8AC3E}">
        <p14:creationId xmlns:p14="http://schemas.microsoft.com/office/powerpoint/2010/main" val="9916161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D5A734-575E-48F0-985B-6094F2E049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0" b="66801"/>
          <a:stretch/>
        </p:blipFill>
        <p:spPr>
          <a:xfrm>
            <a:off x="-23960" y="-1"/>
            <a:ext cx="9167960" cy="569799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3F791F-59E1-4411-978D-5990A8C935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A601C-A4F4-495F-B240-B3AB51515F00}"/>
              </a:ext>
            </a:extLst>
          </p:cNvPr>
          <p:cNvSpPr txBox="1"/>
          <p:nvPr/>
        </p:nvSpPr>
        <p:spPr>
          <a:xfrm>
            <a:off x="-1" y="4302177"/>
            <a:ext cx="589100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https://aws.amazon.com/compliance/data-center/data-centers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28BB1C-6F53-4F50-B73F-45F6915D7A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10" t="36000" r="50119" b="48008"/>
          <a:stretch/>
        </p:blipFill>
        <p:spPr>
          <a:xfrm>
            <a:off x="158357" y="2814575"/>
            <a:ext cx="2088054" cy="1830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30D647-C51A-4E2E-8B76-B76CA0015E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90" t="36000" r="11139" b="48008"/>
          <a:stretch/>
        </p:blipFill>
        <p:spPr>
          <a:xfrm>
            <a:off x="4651179" y="2814575"/>
            <a:ext cx="2088054" cy="18301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1EF124-74E5-444E-A0CD-B7E1AC707B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28" t="52043" r="50301" b="31285"/>
          <a:stretch/>
        </p:blipFill>
        <p:spPr>
          <a:xfrm>
            <a:off x="2404768" y="2814575"/>
            <a:ext cx="2088054" cy="190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4F52E1-D2A0-4F2D-A1B1-5B267B3301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90" t="52050" r="11139" b="31278"/>
          <a:stretch/>
        </p:blipFill>
        <p:spPr>
          <a:xfrm>
            <a:off x="6897590" y="2814575"/>
            <a:ext cx="2088054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45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 dirty="0"/>
              <a:t>Containers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CA07D7-6D0A-4EEF-A334-B354EE9700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" t="5242" r="5100" b="-753"/>
          <a:stretch/>
        </p:blipFill>
        <p:spPr>
          <a:xfrm>
            <a:off x="5695200" y="0"/>
            <a:ext cx="3448800" cy="4572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5" name="Picture Placeholder 7">
            <a:extLst>
              <a:ext uri="{FF2B5EF4-FFF2-40B4-BE49-F238E27FC236}">
                <a16:creationId xmlns:a16="http://schemas.microsoft.com/office/drawing/2014/main" id="{43715507-0B2B-4F2C-9126-3906C6C3F0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9" t="24889" r="25895" b="15704"/>
          <a:stretch/>
        </p:blipFill>
        <p:spPr>
          <a:xfrm>
            <a:off x="5695200" y="0"/>
            <a:ext cx="3448800" cy="4572000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18407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474ABC-386D-4D56-864A-DBF0CF95E8FC}"/>
              </a:ext>
            </a:extLst>
          </p:cNvPr>
          <p:cNvSpPr/>
          <p:nvPr/>
        </p:nvSpPr>
        <p:spPr>
          <a:xfrm>
            <a:off x="4735955" y="702659"/>
            <a:ext cx="4408044" cy="3491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2F3CEF-AEE0-4AB2-AC5E-E4CA4ED63F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/>
              <a:t>Docker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B690C-DE57-4B55-9C48-4067835B07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70255"/>
            <a:ext cx="3921124" cy="2884302"/>
          </a:xfrm>
        </p:spPr>
        <p:txBody>
          <a:bodyPr/>
          <a:lstStyle/>
          <a:p>
            <a:r>
              <a:rPr lang="en-GB" dirty="0"/>
              <a:t>A container that bundles all the infrastructure and software together.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DD70A5-9EF7-4018-9790-44EB4B46C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279697"/>
            <a:ext cx="8712200" cy="863802"/>
          </a:xfrm>
        </p:spPr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610F5-45C9-4CD8-A455-7183A2BACF1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lvl="0">
              <a:defRPr/>
            </a:pPr>
            <a:r>
              <a:rPr lang="en-GB" sz="1400" dirty="0">
                <a:solidFill>
                  <a:schemeClr val="bg1"/>
                </a:solidFill>
              </a:rPr>
              <a:t>https://mybinder.readthedocs.io/en/latest/sample_repos.html#specifying-an-r-environment-with-a-runtime-txt-file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6C990F-37E8-465F-961C-43006B975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546" y="1039212"/>
            <a:ext cx="4228862" cy="281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604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AE9FD7-825C-431B-8B5A-5FE7C04A4F60}"/>
              </a:ext>
            </a:extLst>
          </p:cNvPr>
          <p:cNvSpPr/>
          <p:nvPr/>
        </p:nvSpPr>
        <p:spPr>
          <a:xfrm>
            <a:off x="361950" y="1257300"/>
            <a:ext cx="8420100" cy="322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3F791F-59E1-4411-978D-5990A8C9357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Human and machine readable files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B441A8E-46F6-4A75-8504-D22B29BBB7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5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89F2B91-534C-4607-894E-9057D7C645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23" y="625251"/>
            <a:ext cx="8293154" cy="410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126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6D6AD05-43DE-49D5-AD7C-6461ABCD16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Binder example: docker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DD70A5-9EF7-4018-9790-44EB4B46CA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610F5-45C9-4CD8-A455-7183A2BACF1A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https://github.com/binder-examples/binder-r-description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9594B1-AD3A-43E2-9788-368DC0BC5F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13" t="20519" r="17713" b="19044"/>
          <a:stretch/>
        </p:blipFill>
        <p:spPr>
          <a:xfrm>
            <a:off x="1141098" y="1112464"/>
            <a:ext cx="6861803" cy="343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737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3C65-AF4C-4B30-83B9-0FFDCB50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2184922"/>
            <a:ext cx="4360334" cy="571512"/>
          </a:xfrm>
        </p:spPr>
        <p:txBody>
          <a:bodyPr/>
          <a:lstStyle/>
          <a:p>
            <a:r>
              <a:rPr lang="en-GB"/>
              <a:t>Small group exercise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1CE1D-A4C1-469F-AD56-7612603E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9" name="Picture Placeholder 7">
            <a:extLst>
              <a:ext uri="{FF2B5EF4-FFF2-40B4-BE49-F238E27FC236}">
                <a16:creationId xmlns:a16="http://schemas.microsoft.com/office/drawing/2014/main" id="{B128C133-A2C2-40BC-9B31-6B04374AAA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2" t="7569" r="35559" b="-199"/>
          <a:stretch/>
        </p:blipFill>
        <p:spPr>
          <a:xfrm>
            <a:off x="5695200" y="0"/>
            <a:ext cx="3448800" cy="4572000"/>
          </a:xfrm>
          <a:custGeom>
            <a:avLst/>
            <a:gdLst>
              <a:gd name="connsiteX0" fmla="*/ 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0 w 3816350"/>
              <a:gd name="connsiteY4" fmla="*/ 0 h 3240087"/>
              <a:gd name="connsiteX0" fmla="*/ 6858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685800 w 3816350"/>
              <a:gd name="connsiteY4" fmla="*/ 0 h 3240087"/>
              <a:gd name="connsiteX0" fmla="*/ 1892300 w 3816350"/>
              <a:gd name="connsiteY0" fmla="*/ 0 h 3240087"/>
              <a:gd name="connsiteX1" fmla="*/ 3816350 w 3816350"/>
              <a:gd name="connsiteY1" fmla="*/ 0 h 3240087"/>
              <a:gd name="connsiteX2" fmla="*/ 3816350 w 3816350"/>
              <a:gd name="connsiteY2" fmla="*/ 3240087 h 3240087"/>
              <a:gd name="connsiteX3" fmla="*/ 0 w 3816350"/>
              <a:gd name="connsiteY3" fmla="*/ 3240087 h 3240087"/>
              <a:gd name="connsiteX4" fmla="*/ 1892300 w 3816350"/>
              <a:gd name="connsiteY4" fmla="*/ 0 h 3240087"/>
              <a:gd name="connsiteX0" fmla="*/ 1206500 w 3130550"/>
              <a:gd name="connsiteY0" fmla="*/ 0 h 3240087"/>
              <a:gd name="connsiteX1" fmla="*/ 3130550 w 3130550"/>
              <a:gd name="connsiteY1" fmla="*/ 0 h 3240087"/>
              <a:gd name="connsiteX2" fmla="*/ 3130550 w 3130550"/>
              <a:gd name="connsiteY2" fmla="*/ 3240087 h 3240087"/>
              <a:gd name="connsiteX3" fmla="*/ 0 w 3130550"/>
              <a:gd name="connsiteY3" fmla="*/ 1754187 h 3240087"/>
              <a:gd name="connsiteX4" fmla="*/ 1206500 w 3130550"/>
              <a:gd name="connsiteY4" fmla="*/ 0 h 3240087"/>
              <a:gd name="connsiteX0" fmla="*/ 1822450 w 3746500"/>
              <a:gd name="connsiteY0" fmla="*/ 0 h 3240087"/>
              <a:gd name="connsiteX1" fmla="*/ 3746500 w 3746500"/>
              <a:gd name="connsiteY1" fmla="*/ 0 h 3240087"/>
              <a:gd name="connsiteX2" fmla="*/ 3746500 w 3746500"/>
              <a:gd name="connsiteY2" fmla="*/ 3240087 h 3240087"/>
              <a:gd name="connsiteX3" fmla="*/ 0 w 3746500"/>
              <a:gd name="connsiteY3" fmla="*/ 2154237 h 3240087"/>
              <a:gd name="connsiteX4" fmla="*/ 1822450 w 3746500"/>
              <a:gd name="connsiteY4" fmla="*/ 0 h 3240087"/>
              <a:gd name="connsiteX0" fmla="*/ 1822450 w 3752850"/>
              <a:gd name="connsiteY0" fmla="*/ 0 h 4097337"/>
              <a:gd name="connsiteX1" fmla="*/ 3746500 w 3752850"/>
              <a:gd name="connsiteY1" fmla="*/ 0 h 4097337"/>
              <a:gd name="connsiteX2" fmla="*/ 3752850 w 3752850"/>
              <a:gd name="connsiteY2" fmla="*/ 4097337 h 4097337"/>
              <a:gd name="connsiteX3" fmla="*/ 0 w 3752850"/>
              <a:gd name="connsiteY3" fmla="*/ 2154237 h 4097337"/>
              <a:gd name="connsiteX4" fmla="*/ 1822450 w 3752850"/>
              <a:gd name="connsiteY4" fmla="*/ 0 h 4097337"/>
              <a:gd name="connsiteX0" fmla="*/ 1682750 w 3613150"/>
              <a:gd name="connsiteY0" fmla="*/ 0 h 4097337"/>
              <a:gd name="connsiteX1" fmla="*/ 3606800 w 3613150"/>
              <a:gd name="connsiteY1" fmla="*/ 0 h 4097337"/>
              <a:gd name="connsiteX2" fmla="*/ 3613150 w 3613150"/>
              <a:gd name="connsiteY2" fmla="*/ 4097337 h 4097337"/>
              <a:gd name="connsiteX3" fmla="*/ 0 w 3613150"/>
              <a:gd name="connsiteY3" fmla="*/ 2014537 h 4097337"/>
              <a:gd name="connsiteX4" fmla="*/ 1682750 w 3613150"/>
              <a:gd name="connsiteY4" fmla="*/ 0 h 4097337"/>
              <a:gd name="connsiteX0" fmla="*/ 1682750 w 3613150"/>
              <a:gd name="connsiteY0" fmla="*/ 0 h 4573587"/>
              <a:gd name="connsiteX1" fmla="*/ 3606800 w 3613150"/>
              <a:gd name="connsiteY1" fmla="*/ 0 h 4573587"/>
              <a:gd name="connsiteX2" fmla="*/ 3613150 w 3613150"/>
              <a:gd name="connsiteY2" fmla="*/ 4573587 h 4573587"/>
              <a:gd name="connsiteX3" fmla="*/ 0 w 3613150"/>
              <a:gd name="connsiteY3" fmla="*/ 2014537 h 4573587"/>
              <a:gd name="connsiteX4" fmla="*/ 1682750 w 3613150"/>
              <a:gd name="connsiteY4" fmla="*/ 0 h 4573587"/>
              <a:gd name="connsiteX0" fmla="*/ 1682750 w 3610769"/>
              <a:gd name="connsiteY0" fmla="*/ 0 h 4573587"/>
              <a:gd name="connsiteX1" fmla="*/ 3606800 w 3610769"/>
              <a:gd name="connsiteY1" fmla="*/ 0 h 4573587"/>
              <a:gd name="connsiteX2" fmla="*/ 3610769 w 3610769"/>
              <a:gd name="connsiteY2" fmla="*/ 4573587 h 4573587"/>
              <a:gd name="connsiteX3" fmla="*/ 0 w 3610769"/>
              <a:gd name="connsiteY3" fmla="*/ 2014537 h 4573587"/>
              <a:gd name="connsiteX4" fmla="*/ 1682750 w 3610769"/>
              <a:gd name="connsiteY4" fmla="*/ 0 h 4573587"/>
              <a:gd name="connsiteX0" fmla="*/ 1682750 w 3607332"/>
              <a:gd name="connsiteY0" fmla="*/ 0 h 4573587"/>
              <a:gd name="connsiteX1" fmla="*/ 3606800 w 3607332"/>
              <a:gd name="connsiteY1" fmla="*/ 0 h 4573587"/>
              <a:gd name="connsiteX2" fmla="*/ 3606007 w 3607332"/>
              <a:gd name="connsiteY2" fmla="*/ 4573587 h 4573587"/>
              <a:gd name="connsiteX3" fmla="*/ 0 w 3607332"/>
              <a:gd name="connsiteY3" fmla="*/ 2014537 h 4573587"/>
              <a:gd name="connsiteX4" fmla="*/ 1682750 w 3607332"/>
              <a:gd name="connsiteY4" fmla="*/ 0 h 4573587"/>
              <a:gd name="connsiteX0" fmla="*/ 1682750 w 3608388"/>
              <a:gd name="connsiteY0" fmla="*/ 0 h 4573587"/>
              <a:gd name="connsiteX1" fmla="*/ 3606800 w 3608388"/>
              <a:gd name="connsiteY1" fmla="*/ 0 h 4573587"/>
              <a:gd name="connsiteX2" fmla="*/ 3608388 w 3608388"/>
              <a:gd name="connsiteY2" fmla="*/ 4573587 h 4573587"/>
              <a:gd name="connsiteX3" fmla="*/ 0 w 3608388"/>
              <a:gd name="connsiteY3" fmla="*/ 2014537 h 4573587"/>
              <a:gd name="connsiteX4" fmla="*/ 1682750 w 3608388"/>
              <a:gd name="connsiteY4" fmla="*/ 0 h 457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8388" h="4573587">
                <a:moveTo>
                  <a:pt x="1682750" y="0"/>
                </a:moveTo>
                <a:lnTo>
                  <a:pt x="3606800" y="0"/>
                </a:lnTo>
                <a:cubicBezTo>
                  <a:pt x="3608917" y="1365779"/>
                  <a:pt x="3606271" y="3207808"/>
                  <a:pt x="3608388" y="4573587"/>
                </a:cubicBezTo>
                <a:lnTo>
                  <a:pt x="0" y="2014537"/>
                </a:lnTo>
                <a:lnTo>
                  <a:pt x="168275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71073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44E8EF-5E4B-439A-A9DD-8DEDB17B1AC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sz="3600" dirty="0"/>
              <a:t>Small group exercise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AE71F-320A-40B3-90A1-BDF57E49C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995320"/>
            <a:ext cx="8280399" cy="3617140"/>
          </a:xfrm>
        </p:spPr>
        <p:txBody>
          <a:bodyPr/>
          <a:lstStyle/>
          <a:p>
            <a:pPr marL="0" indent="0">
              <a:buNone/>
              <a:tabLst>
                <a:tab pos="1254125" algn="l"/>
              </a:tabLst>
            </a:pPr>
            <a:r>
              <a:rPr lang="en-GB" dirty="0"/>
              <a:t>Get into groups of 2-3 and explore these examples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Are there differences between different branches?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Does that give different results?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Did you get what you’d expect?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>
                <a:solidFill>
                  <a:schemeClr val="accent6"/>
                </a:solidFill>
              </a:rPr>
              <a:t>	</a:t>
            </a:r>
            <a:r>
              <a:rPr lang="en-GB" sz="2000" dirty="0"/>
              <a:t>https://github.com/alan-turing-institute/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/>
              <a:t>		the-</a:t>
            </a:r>
            <a:r>
              <a:rPr lang="en-GB" sz="2000" dirty="0" err="1"/>
              <a:t>turing</a:t>
            </a:r>
            <a:r>
              <a:rPr lang="en-GB" sz="2000" dirty="0"/>
              <a:t>-way/blob/master/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/>
              <a:t>			workshops/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/>
              <a:t>				boost-research-reproducibility-binder/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/>
              <a:t>					paired_examples.md </a:t>
            </a:r>
          </a:p>
          <a:p>
            <a:pPr marL="0" indent="0">
              <a:buNone/>
              <a:tabLst>
                <a:tab pos="1254125" algn="l"/>
              </a:tabLst>
            </a:pPr>
            <a:endParaRPr lang="en-GB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A83B2-F9CB-417B-8FE0-10413251B7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</p:spTree>
    <p:extLst>
      <p:ext uri="{BB962C8B-B14F-4D97-AF65-F5344CB8AC3E}">
        <p14:creationId xmlns:p14="http://schemas.microsoft.com/office/powerpoint/2010/main" val="17847062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44E8EF-5E4B-439A-A9DD-8DEDB17B1AC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sz="3600" dirty="0"/>
              <a:t>Zero to Binder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AE71F-320A-40B3-90A1-BDF57E49C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995320"/>
            <a:ext cx="8280399" cy="3617140"/>
          </a:xfrm>
        </p:spPr>
        <p:txBody>
          <a:bodyPr/>
          <a:lstStyle/>
          <a:p>
            <a:pPr marL="0" indent="0">
              <a:buNone/>
              <a:tabLst>
                <a:tab pos="1254125" algn="l"/>
              </a:tabLst>
            </a:pPr>
            <a:r>
              <a:rPr lang="en-GB" dirty="0"/>
              <a:t>Please open these instructions in your browser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>
                <a:solidFill>
                  <a:schemeClr val="accent6"/>
                </a:solidFill>
              </a:rPr>
              <a:t>	</a:t>
            </a:r>
            <a:r>
              <a:rPr lang="en-GB" sz="2000" dirty="0"/>
              <a:t>https://github.com/alan-turing-institute/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/>
              <a:t>		the-</a:t>
            </a:r>
            <a:r>
              <a:rPr lang="en-GB" sz="2000" dirty="0" err="1"/>
              <a:t>turing</a:t>
            </a:r>
            <a:r>
              <a:rPr lang="en-GB" sz="2000" dirty="0"/>
              <a:t>-way/blob/master/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/>
              <a:t>			workshops/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/>
              <a:t>				boost-research-reproducibility-binder/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/>
              <a:t>					workshop-presentations/</a:t>
            </a:r>
          </a:p>
          <a:p>
            <a:pPr marL="0" indent="0">
              <a:buNone/>
              <a:tabLst>
                <a:tab pos="1797050" algn="l"/>
                <a:tab pos="2063750" algn="l"/>
                <a:tab pos="2330450" algn="l"/>
                <a:tab pos="2597150" algn="l"/>
                <a:tab pos="2873375" algn="l"/>
                <a:tab pos="3140075" algn="l"/>
                <a:tab pos="3406775" algn="l"/>
                <a:tab pos="3673475" algn="l"/>
              </a:tabLst>
            </a:pPr>
            <a:r>
              <a:rPr lang="en-GB" sz="2000" dirty="0"/>
              <a:t>						zero-to-binder.md</a:t>
            </a:r>
          </a:p>
          <a:p>
            <a:pPr marL="0" indent="0">
              <a:buNone/>
              <a:tabLst>
                <a:tab pos="1254125" algn="l"/>
              </a:tabLst>
            </a:pPr>
            <a:endParaRPr lang="en-GB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A83B2-F9CB-417B-8FE0-10413251B7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</p:spTree>
    <p:extLst>
      <p:ext uri="{BB962C8B-B14F-4D97-AF65-F5344CB8AC3E}">
        <p14:creationId xmlns:p14="http://schemas.microsoft.com/office/powerpoint/2010/main" val="39928981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44E8EF-5E4B-439A-A9DD-8DEDB17B1AC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sz="3600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AE71F-320A-40B3-90A1-BDF57E49C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995320"/>
            <a:ext cx="8280399" cy="3617140"/>
          </a:xfrm>
        </p:spPr>
        <p:txBody>
          <a:bodyPr/>
          <a:lstStyle/>
          <a:p>
            <a:pPr marL="0" indent="0">
              <a:buNone/>
              <a:tabLst>
                <a:tab pos="1254125" algn="l"/>
              </a:tabLst>
            </a:pPr>
            <a:r>
              <a:rPr lang="en-GB" dirty="0"/>
              <a:t>Boost your reproducibility with Binder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13:00	Registration and introductions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13:10	Introduction to the workshop and The Turing Way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13:20 	Presentation: Why you need a reproducible computing 		environment and how Binder can help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14:30 	Coffee break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15:00 	Code along demo: Zero to Binder, build a Binder resource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16:00 	Build your own Binder</a:t>
            </a:r>
          </a:p>
          <a:p>
            <a:pPr>
              <a:tabLst>
                <a:tab pos="1254125" algn="l"/>
              </a:tabLst>
            </a:pPr>
            <a:r>
              <a:rPr lang="en-GB" sz="2000" dirty="0"/>
              <a:t>16:30 	Feedback, group picture and close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A83B2-F9CB-417B-8FE0-10413251B7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r>
              <a:rPr lang="en-GB" dirty="0"/>
              <a:t> @</a:t>
            </a:r>
            <a:r>
              <a:rPr lang="en-GB" dirty="0" err="1"/>
              <a:t>mybinderteam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</p:spTree>
    <p:extLst>
      <p:ext uri="{BB962C8B-B14F-4D97-AF65-F5344CB8AC3E}">
        <p14:creationId xmlns:p14="http://schemas.microsoft.com/office/powerpoint/2010/main" val="17837894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Courtesy of Juliette Taka: </a:t>
            </a:r>
            <a:r>
              <a:rPr lang="en-GB" dirty="0"/>
              <a:t>https://twitter.com/mybinderteam/status/1082556317842264064</a:t>
            </a:r>
            <a:endParaRPr lang="en-US" dirty="0"/>
          </a:p>
          <a:p>
            <a:r>
              <a:rPr lang="en-GB" dirty="0"/>
              <a:t>#</a:t>
            </a:r>
            <a:r>
              <a:rPr lang="en-GB" dirty="0" err="1"/>
              <a:t>PyDataLDN</a:t>
            </a:r>
            <a:r>
              <a:rPr lang="en-GB" dirty="0"/>
              <a:t> 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C3D021E-4F3F-4CEE-96D5-75D2BF7E0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829" y="411163"/>
            <a:ext cx="5474341" cy="38685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10BC60-E044-4D92-8F06-D0DD741B83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55812" t="52800" r="9051" b="13307"/>
          <a:stretch/>
        </p:blipFill>
        <p:spPr>
          <a:xfrm>
            <a:off x="5698120" y="2483549"/>
            <a:ext cx="1443343" cy="1044163"/>
          </a:xfrm>
          <a:prstGeom prst="roundRect">
            <a:avLst>
              <a:gd name="adj" fmla="val 50000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89E370-DCAB-49EC-AF5C-D9F7A20CE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304766" y="1755648"/>
            <a:ext cx="2229159" cy="229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798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508FD61-FBF5-4729-A1A7-8DE6442F4630}"/>
              </a:ext>
            </a:extLst>
          </p:cNvPr>
          <p:cNvSpPr/>
          <p:nvPr/>
        </p:nvSpPr>
        <p:spPr>
          <a:xfrm>
            <a:off x="431800" y="411163"/>
            <a:ext cx="8280400" cy="3880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https://github.com/kochkinaelena/branchLSTM (on Turing Way Hub)</a:t>
            </a:r>
          </a:p>
          <a:p>
            <a:r>
              <a:rPr lang="en-GB" dirty="0"/>
              <a:t>#</a:t>
            </a:r>
            <a:r>
              <a:rPr lang="en-GB" dirty="0" err="1"/>
              <a:t>PyDataLDN</a:t>
            </a:r>
            <a:r>
              <a:rPr lang="en-GB" dirty="0"/>
              <a:t> 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871EE4B-66CC-4E8F-B8CF-9F24C565A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7"/>
          <a:stretch/>
        </p:blipFill>
        <p:spPr>
          <a:xfrm>
            <a:off x="1048712" y="411163"/>
            <a:ext cx="7046576" cy="388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768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12BD89-8C7D-40B7-94EA-68CBD75A269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sz="3200" b="1" dirty="0"/>
              <a:t>Champion: Elena </a:t>
            </a:r>
            <a:r>
              <a:rPr lang="en-GB" sz="3200" b="1" dirty="0" err="1"/>
              <a:t>Kochkina</a:t>
            </a:r>
            <a:endParaRPr lang="en-GB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22EA3-4403-45C4-AAB4-1217C8744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1060078"/>
            <a:ext cx="8280399" cy="3039482"/>
          </a:xfrm>
        </p:spPr>
        <p:txBody>
          <a:bodyPr/>
          <a:lstStyle/>
          <a:p>
            <a:pPr marL="0" indent="0" algn="ctr">
              <a:spcAft>
                <a:spcPts val="0"/>
              </a:spcAft>
              <a:buNone/>
            </a:pPr>
            <a:r>
              <a:rPr lang="en-GB" sz="2000" dirty="0"/>
              <a:t>Turing at SemEval-2017 Task 8: Sequential Approach</a:t>
            </a:r>
          </a:p>
          <a:p>
            <a:pPr marL="0" indent="0" algn="ctr">
              <a:buNone/>
            </a:pPr>
            <a:r>
              <a:rPr lang="en-GB" sz="2000" dirty="0"/>
              <a:t>to Rumour Stance Classification with Branch-LSTM</a:t>
            </a:r>
          </a:p>
          <a:p>
            <a:pPr marL="0" indent="0" algn="ctr">
              <a:buNone/>
            </a:pPr>
            <a:r>
              <a:rPr lang="en-GB" sz="2000" dirty="0"/>
              <a:t>Elena </a:t>
            </a:r>
            <a:r>
              <a:rPr lang="en-GB" sz="2000" dirty="0" err="1"/>
              <a:t>Kochkina</a:t>
            </a:r>
            <a:r>
              <a:rPr lang="en-GB" sz="2000" dirty="0"/>
              <a:t>, Maria </a:t>
            </a:r>
            <a:r>
              <a:rPr lang="en-GB" sz="2000" dirty="0" err="1"/>
              <a:t>Liakata</a:t>
            </a:r>
            <a:r>
              <a:rPr lang="en-GB" sz="2000" dirty="0"/>
              <a:t>, Isabelle </a:t>
            </a:r>
            <a:r>
              <a:rPr lang="en-GB" sz="2000" dirty="0" err="1"/>
              <a:t>Augenstein</a:t>
            </a:r>
            <a:endParaRPr lang="en-GB" sz="2000" dirty="0"/>
          </a:p>
          <a:p>
            <a:pPr marL="0" indent="0" algn="ctr">
              <a:buNone/>
            </a:pPr>
            <a:endParaRPr lang="en-GB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6B41F-1259-4F05-B7F9-23EBEA0AD7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#</a:t>
            </a:r>
            <a:r>
              <a:rPr lang="en-GB" dirty="0" err="1"/>
              <a:t>PyDataLDN</a:t>
            </a:r>
            <a:r>
              <a:rPr lang="en-GB" dirty="0"/>
              <a:t> 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D3B35F-ED0A-4BED-BE49-E84A8B905CCC}"/>
              </a:ext>
            </a:extLst>
          </p:cNvPr>
          <p:cNvSpPr txBox="1"/>
          <p:nvPr/>
        </p:nvSpPr>
        <p:spPr>
          <a:xfrm>
            <a:off x="-1" y="4302177"/>
            <a:ext cx="5748793" cy="841323"/>
          </a:xfrm>
          <a:prstGeom prst="rect">
            <a:avLst/>
          </a:prstGeom>
          <a:noFill/>
        </p:spPr>
        <p:txBody>
          <a:bodyPr wrap="square" lIns="108000" tIns="0" rIns="0" bIns="7200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https://github.com/kochkinaelena/branchLSTM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https://doi.org/10.18653/v1/S17-2083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4F5CC-931B-4CDD-A8F4-814913DC0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2" t="2" r="7948" b="20877"/>
          <a:stretch/>
        </p:blipFill>
        <p:spPr>
          <a:xfrm>
            <a:off x="7704000" y="0"/>
            <a:ext cx="1440000" cy="1440000"/>
          </a:xfrm>
          <a:prstGeom prst="ellipse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279E2730-FAFC-4A7B-A360-C9ADAAC27533}"/>
              </a:ext>
            </a:extLst>
          </p:cNvPr>
          <p:cNvGrpSpPr/>
          <p:nvPr/>
        </p:nvGrpSpPr>
        <p:grpSpPr>
          <a:xfrm>
            <a:off x="485776" y="2381033"/>
            <a:ext cx="8172448" cy="2168040"/>
            <a:chOff x="539552" y="2381033"/>
            <a:chExt cx="8172448" cy="2168040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44AB94D-F99D-466B-80E1-E33508B7FEB3}"/>
                </a:ext>
              </a:extLst>
            </p:cNvPr>
            <p:cNvCxnSpPr>
              <a:cxnSpLocks/>
            </p:cNvCxnSpPr>
            <p:nvPr/>
          </p:nvCxnSpPr>
          <p:spPr>
            <a:xfrm>
              <a:off x="4977881" y="2558514"/>
              <a:ext cx="582982" cy="0"/>
            </a:xfrm>
            <a:prstGeom prst="line">
              <a:avLst/>
            </a:prstGeom>
            <a:noFill/>
            <a:ln w="25400" cap="flat" cmpd="sng" algn="ctr">
              <a:solidFill>
                <a:srgbClr val="B4DCFA"/>
              </a:solidFill>
              <a:prstDash val="soli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53F9267-8E57-47FD-8C08-3E8B97EC39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10620" y="2539991"/>
              <a:ext cx="522735" cy="409168"/>
            </a:xfrm>
            <a:prstGeom prst="line">
              <a:avLst/>
            </a:prstGeom>
            <a:noFill/>
            <a:ln w="25400" cap="flat" cmpd="sng" algn="ctr">
              <a:solidFill>
                <a:srgbClr val="B4DCFA"/>
              </a:solidFill>
              <a:prstDash val="soli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0573E6E-8566-41A8-B9AF-A513EDEAFD60}"/>
                </a:ext>
              </a:extLst>
            </p:cNvPr>
            <p:cNvCxnSpPr>
              <a:cxnSpLocks/>
            </p:cNvCxnSpPr>
            <p:nvPr/>
          </p:nvCxnSpPr>
          <p:spPr>
            <a:xfrm>
              <a:off x="3961169" y="3847399"/>
              <a:ext cx="481481" cy="159043"/>
            </a:xfrm>
            <a:prstGeom prst="line">
              <a:avLst/>
            </a:prstGeom>
            <a:noFill/>
            <a:ln w="25400" cap="flat" cmpd="sng" algn="ctr">
              <a:solidFill>
                <a:srgbClr val="B4DCFA"/>
              </a:solidFill>
              <a:prstDash val="solid"/>
            </a:ln>
            <a:effectLst/>
          </p:spPr>
        </p:cxnSp>
        <p:sp>
          <p:nvSpPr>
            <p:cNvPr id="79" name="Rounded Rectangle 10">
              <a:extLst>
                <a:ext uri="{FF2B5EF4-FFF2-40B4-BE49-F238E27FC236}">
                  <a16:creationId xmlns:a16="http://schemas.microsoft.com/office/drawing/2014/main" id="{6931FAB8-3FBE-47BF-9168-894957C38DA6}"/>
                </a:ext>
              </a:extLst>
            </p:cNvPr>
            <p:cNvSpPr/>
            <p:nvPr/>
          </p:nvSpPr>
          <p:spPr>
            <a:xfrm>
              <a:off x="1611825" y="2754224"/>
              <a:ext cx="2700115" cy="1329198"/>
            </a:xfrm>
            <a:prstGeom prst="roundRect">
              <a:avLst>
                <a:gd name="adj" fmla="val 50000"/>
              </a:avLst>
            </a:prstGeom>
            <a:solidFill>
              <a:srgbClr val="B4DCFA"/>
            </a:solidFill>
            <a:ln w="25400" cap="flat" cmpd="sng" algn="ctr">
              <a:noFill/>
              <a:prstDash val="solid"/>
            </a:ln>
            <a:effectLst/>
          </p:spPr>
          <p:txBody>
            <a:bodyPr lIns="54000" tIns="54000" rIns="54000" bIns="54000"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France: 10 people dead after shooting at HQ of satirical weekly newspaper #</a:t>
              </a:r>
              <a:r>
                <a:rPr kumimoji="0" lang="en-GB" sz="1400" b="0" i="0" u="none" strike="noStrike" kern="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CharlieHebdo</a:t>
              </a:r>
              <a:r>
                <a: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, according to witnesses [link]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A432B49-5325-47B9-A062-906508B71E7C}"/>
                </a:ext>
              </a:extLst>
            </p:cNvPr>
            <p:cNvSpPr txBox="1"/>
            <p:nvPr/>
          </p:nvSpPr>
          <p:spPr>
            <a:xfrm>
              <a:off x="539552" y="2770646"/>
              <a:ext cx="1107168" cy="1300009"/>
            </a:xfrm>
            <a:prstGeom prst="rect">
              <a:avLst/>
            </a:prstGeom>
            <a:noFill/>
          </p:spPr>
          <p:txBody>
            <a:bodyPr wrap="square" lIns="0" tIns="0" rIns="0" bIns="0" numCol="1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E67C8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Support	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8021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Deny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7EA5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A7EA52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Query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DCEA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Comment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4E640E7-D002-47E0-A128-BF1AFB038B03}"/>
                </a:ext>
              </a:extLst>
            </p:cNvPr>
            <p:cNvSpPr txBox="1"/>
            <p:nvPr/>
          </p:nvSpPr>
          <p:spPr>
            <a:xfrm>
              <a:off x="1953954" y="2387783"/>
              <a:ext cx="2015856" cy="2929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Source tweet</a:t>
              </a:r>
            </a:p>
          </p:txBody>
        </p:sp>
        <p:sp>
          <p:nvSpPr>
            <p:cNvPr id="82" name="Rounded Rectangle 18">
              <a:extLst>
                <a:ext uri="{FF2B5EF4-FFF2-40B4-BE49-F238E27FC236}">
                  <a16:creationId xmlns:a16="http://schemas.microsoft.com/office/drawing/2014/main" id="{19513E4A-0C86-4194-A643-8EF86C2F1AB4}"/>
                </a:ext>
              </a:extLst>
            </p:cNvPr>
            <p:cNvSpPr/>
            <p:nvPr/>
          </p:nvSpPr>
          <p:spPr>
            <a:xfrm>
              <a:off x="4402296" y="3856646"/>
              <a:ext cx="622252" cy="299592"/>
            </a:xfrm>
            <a:prstGeom prst="roundRect">
              <a:avLst>
                <a:gd name="adj" fmla="val 50000"/>
              </a:avLst>
            </a:prstGeom>
            <a:solidFill>
              <a:srgbClr val="B4DCFA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83" name="Rounded Rectangle 19">
              <a:extLst>
                <a:ext uri="{FF2B5EF4-FFF2-40B4-BE49-F238E27FC236}">
                  <a16:creationId xmlns:a16="http://schemas.microsoft.com/office/drawing/2014/main" id="{2E7334E7-2444-4554-8CFC-658233A3B8D9}"/>
                </a:ext>
              </a:extLst>
            </p:cNvPr>
            <p:cNvSpPr/>
            <p:nvPr/>
          </p:nvSpPr>
          <p:spPr>
            <a:xfrm>
              <a:off x="4465193" y="2414498"/>
              <a:ext cx="622252" cy="299592"/>
            </a:xfrm>
            <a:prstGeom prst="roundRect">
              <a:avLst>
                <a:gd name="adj" fmla="val 50000"/>
              </a:avLst>
            </a:prstGeom>
            <a:solidFill>
              <a:srgbClr val="B4DCFA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84" name="Rounded Rectangle 20">
              <a:extLst>
                <a:ext uri="{FF2B5EF4-FFF2-40B4-BE49-F238E27FC236}">
                  <a16:creationId xmlns:a16="http://schemas.microsoft.com/office/drawing/2014/main" id="{EECA7B53-3871-44B2-974D-7F01A9800D8C}"/>
                </a:ext>
              </a:extLst>
            </p:cNvPr>
            <p:cNvSpPr/>
            <p:nvPr/>
          </p:nvSpPr>
          <p:spPr>
            <a:xfrm>
              <a:off x="5496947" y="2393104"/>
              <a:ext cx="622252" cy="299592"/>
            </a:xfrm>
            <a:prstGeom prst="roundRect">
              <a:avLst>
                <a:gd name="adj" fmla="val 50000"/>
              </a:avLst>
            </a:prstGeom>
            <a:solidFill>
              <a:srgbClr val="B4DCFA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3B9A4F0-3570-4629-9E98-D8FF5747E7F9}"/>
                </a:ext>
              </a:extLst>
            </p:cNvPr>
            <p:cNvSpPr txBox="1"/>
            <p:nvPr/>
          </p:nvSpPr>
          <p:spPr>
            <a:xfrm>
              <a:off x="4443359" y="2698397"/>
              <a:ext cx="727927" cy="2415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4E67C8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S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8021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D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7EA52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Q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5DCEA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629B77B-0EE9-41AB-8596-4A49BC9F678E}"/>
                </a:ext>
              </a:extLst>
            </p:cNvPr>
            <p:cNvSpPr txBox="1"/>
            <p:nvPr/>
          </p:nvSpPr>
          <p:spPr>
            <a:xfrm>
              <a:off x="5444109" y="2697465"/>
              <a:ext cx="727927" cy="2415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4E67C8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S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8021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D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7EA52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Q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5DCEA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A5FDE1B-5057-4BDC-B042-34BEA0F3B822}"/>
                </a:ext>
              </a:extLst>
            </p:cNvPr>
            <p:cNvSpPr txBox="1"/>
            <p:nvPr/>
          </p:nvSpPr>
          <p:spPr>
            <a:xfrm>
              <a:off x="4349458" y="4168051"/>
              <a:ext cx="727927" cy="2415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4E67C8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S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8021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D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7EA52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Q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5DCEA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C</a:t>
              </a:r>
            </a:p>
          </p:txBody>
        </p: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1F5C3483-DE6E-4528-A903-931F5B497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3843" y="3062570"/>
              <a:ext cx="3388157" cy="1486503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B1F68C8-05A6-4985-B917-7FCA4C84D89D}"/>
                </a:ext>
              </a:extLst>
            </p:cNvPr>
            <p:cNvSpPr txBox="1"/>
            <p:nvPr/>
          </p:nvSpPr>
          <p:spPr>
            <a:xfrm>
              <a:off x="5161613" y="2494842"/>
              <a:ext cx="0" cy="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68056F3-D2AB-42EA-A3DB-4174E10A9F69}"/>
                </a:ext>
              </a:extLst>
            </p:cNvPr>
            <p:cNvSpPr txBox="1"/>
            <p:nvPr/>
          </p:nvSpPr>
          <p:spPr>
            <a:xfrm>
              <a:off x="6204098" y="2381033"/>
              <a:ext cx="0" cy="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531A0F1-504B-49D8-B545-FB8EC20F9F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3936" y="2397591"/>
              <a:ext cx="432048" cy="122159"/>
            </a:xfrm>
            <a:prstGeom prst="line">
              <a:avLst/>
            </a:prstGeom>
            <a:noFill/>
            <a:ln w="25400" cap="flat" cmpd="sng" algn="ctr">
              <a:solidFill>
                <a:srgbClr val="B4DCFA"/>
              </a:solidFill>
              <a:prstDash val="sysDash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3AE5834E-74A3-4A62-8BC8-44EFB704B60E}"/>
                </a:ext>
              </a:extLst>
            </p:cNvPr>
            <p:cNvCxnSpPr>
              <a:cxnSpLocks/>
            </p:cNvCxnSpPr>
            <p:nvPr/>
          </p:nvCxnSpPr>
          <p:spPr>
            <a:xfrm>
              <a:off x="6012717" y="2558605"/>
              <a:ext cx="432048" cy="122159"/>
            </a:xfrm>
            <a:prstGeom prst="line">
              <a:avLst/>
            </a:prstGeom>
            <a:noFill/>
            <a:ln w="25400" cap="flat" cmpd="sng" algn="ctr">
              <a:solidFill>
                <a:srgbClr val="B4DCFA"/>
              </a:solidFill>
              <a:prstDash val="sysDash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668829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https://github.com/kochkinaelena/branchLSTM (on Turing Way Hub)</a:t>
            </a:r>
          </a:p>
          <a:p>
            <a:r>
              <a:rPr lang="en-GB" dirty="0"/>
              <a:t>#</a:t>
            </a:r>
            <a:r>
              <a:rPr lang="en-GB" dirty="0" err="1"/>
              <a:t>PyDataLDN</a:t>
            </a:r>
            <a:r>
              <a:rPr lang="en-GB" dirty="0"/>
              <a:t> 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1EE4B-66CC-4E8F-B8CF-9F24C565A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7"/>
          <a:stretch>
            <a:fillRect/>
          </a:stretch>
        </p:blipFill>
        <p:spPr>
          <a:xfrm>
            <a:off x="731322" y="411163"/>
            <a:ext cx="7681355" cy="388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950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https://github.com/kochkinaelena/branchLSTM (on Turing Way Hub)</a:t>
            </a:r>
          </a:p>
          <a:p>
            <a:r>
              <a:rPr lang="en-GB" dirty="0"/>
              <a:t>#</a:t>
            </a:r>
            <a:r>
              <a:rPr lang="en-GB" dirty="0" err="1"/>
              <a:t>PyDataLDN</a:t>
            </a:r>
            <a:r>
              <a:rPr lang="en-GB" dirty="0"/>
              <a:t> 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1EE4B-66CC-4E8F-B8CF-9F24C565A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7"/>
          <a:stretch>
            <a:fillRect/>
          </a:stretch>
        </p:blipFill>
        <p:spPr>
          <a:xfrm>
            <a:off x="731322" y="411163"/>
            <a:ext cx="7681355" cy="388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241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https://github.com/kochkinaelena/branchLSTM (on Turing Way Hub)</a:t>
            </a:r>
          </a:p>
          <a:p>
            <a:r>
              <a:rPr lang="en-GB" dirty="0"/>
              <a:t>#</a:t>
            </a:r>
            <a:r>
              <a:rPr lang="en-GB" dirty="0" err="1"/>
              <a:t>PyDataLDN</a:t>
            </a:r>
            <a:r>
              <a:rPr lang="en-GB" dirty="0"/>
              <a:t> 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1EE4B-66CC-4E8F-B8CF-9F24C565A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7"/>
          <a:stretch>
            <a:fillRect/>
          </a:stretch>
        </p:blipFill>
        <p:spPr>
          <a:xfrm>
            <a:off x="731322" y="411163"/>
            <a:ext cx="7681355" cy="388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8769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https://github.com/kochkinaelena/branchLSTM (on Turing Way Hub)</a:t>
            </a:r>
          </a:p>
          <a:p>
            <a:r>
              <a:rPr lang="en-GB" dirty="0"/>
              <a:t>#</a:t>
            </a:r>
            <a:r>
              <a:rPr lang="en-GB" dirty="0" err="1"/>
              <a:t>PyDataLDN</a:t>
            </a:r>
            <a:r>
              <a:rPr lang="en-GB" dirty="0"/>
              <a:t> 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1EE4B-66CC-4E8F-B8CF-9F24C565A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7"/>
          <a:stretch>
            <a:fillRect/>
          </a:stretch>
        </p:blipFill>
        <p:spPr>
          <a:xfrm>
            <a:off x="731322" y="411163"/>
            <a:ext cx="7681355" cy="387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732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5406C-A6D1-4067-8E06-5FFB4133D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https://github.com/kochkinaelena/branchLSTM (on Turing Way Hub)</a:t>
            </a:r>
          </a:p>
          <a:p>
            <a:r>
              <a:rPr lang="en-GB" dirty="0"/>
              <a:t>#</a:t>
            </a:r>
            <a:r>
              <a:rPr lang="en-GB" dirty="0" err="1"/>
              <a:t>PyDataLDN</a:t>
            </a:r>
            <a:r>
              <a:rPr lang="en-GB" dirty="0"/>
              <a:t> 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1EE4B-66CC-4E8F-B8CF-9F24C565A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7"/>
          <a:stretch>
            <a:fillRect/>
          </a:stretch>
        </p:blipFill>
        <p:spPr>
          <a:xfrm>
            <a:off x="731322" y="411163"/>
            <a:ext cx="7681355" cy="387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608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8F4F5-565C-4B4C-BEC1-D4574DC48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https://warwick.ac.uk/fac/sci/dcs/people/research/mapmbc</a:t>
            </a:r>
          </a:p>
          <a:p>
            <a:r>
              <a:rPr lang="en-GB" dirty="0"/>
              <a:t>#</a:t>
            </a:r>
            <a:r>
              <a:rPr lang="en-GB" dirty="0" err="1"/>
              <a:t>PyDataLDN</a:t>
            </a:r>
            <a:r>
              <a:rPr lang="en-GB" dirty="0"/>
              <a:t> #</a:t>
            </a:r>
            <a:r>
              <a:rPr lang="en-GB" dirty="0" err="1"/>
              <a:t>TuringWay</a:t>
            </a:r>
            <a:r>
              <a:rPr lang="en-GB" dirty="0"/>
              <a:t> @</a:t>
            </a:r>
            <a:r>
              <a:rPr lang="en-GB" dirty="0" err="1"/>
              <a:t>kirstie_j</a:t>
            </a:r>
            <a:endParaRPr lang="en-GB" dirty="0"/>
          </a:p>
          <a:p>
            <a:r>
              <a:rPr lang="en-US" dirty="0"/>
              <a:t>https://doi.org/10.5281/zenodo.2598529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D406-2E76-482F-9363-DF69154BB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702659"/>
            <a:ext cx="4140201" cy="545115"/>
          </a:xfrm>
        </p:spPr>
        <p:txBody>
          <a:bodyPr/>
          <a:lstStyle/>
          <a:p>
            <a:r>
              <a:rPr lang="en-GB" sz="3200" b="1" dirty="0"/>
              <a:t>Elena </a:t>
            </a:r>
            <a:r>
              <a:rPr lang="en-GB" sz="3200" b="1" dirty="0" err="1"/>
              <a:t>Kochkina</a:t>
            </a:r>
            <a:endParaRPr lang="en-US" sz="32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00AD1A-AE6C-4882-90FD-23CA8D769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25887"/>
            <a:ext cx="3921124" cy="3451894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/>
              <a:t>“How would I have known that it would be different on a different machine?! I only have access to the university HPC to run deep learning analyses.”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9" name="Picture Placeholder 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44F8A9DF-5C73-497D-9ADC-3C155E0F3C7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8" b="57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42747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uring Presentation Palette">
      <a:dk1>
        <a:srgbClr val="1C1C1C"/>
      </a:dk1>
      <a:lt1>
        <a:sysClr val="window" lastClr="FFFFFF"/>
      </a:lt1>
      <a:dk2>
        <a:srgbClr val="404040"/>
      </a:dk2>
      <a:lt2>
        <a:srgbClr val="DEDEDE"/>
      </a:lt2>
      <a:accent1>
        <a:srgbClr val="00B0F0"/>
      </a:accent1>
      <a:accent2>
        <a:srgbClr val="0070C0"/>
      </a:accent2>
      <a:accent3>
        <a:srgbClr val="06CA7B"/>
      </a:accent3>
      <a:accent4>
        <a:srgbClr val="002060"/>
      </a:accent4>
      <a:accent5>
        <a:srgbClr val="7D02C2"/>
      </a:accent5>
      <a:accent6>
        <a:srgbClr val="FF007D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 typeface="Arial" panose="020B0604020202020204" pitchFamily="34" charset="0"/>
          <a:buNone/>
          <a:tabLst/>
          <a:defRPr kumimoji="0" sz="1600" b="0" i="0" u="none" strike="noStrike" kern="120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 Alan Turing Master PPT with intro slides_widescreen_v3" id="{5DFD5C9A-0A2C-4E03-B4D8-1CB4749D4479}" vid="{9C62355F-E4EE-46CD-BECD-0FFB3DDDDA07}"/>
    </a:ext>
  </a:extLst>
</a:theme>
</file>

<file path=ppt/theme/theme2.xml><?xml version="1.0" encoding="utf-8"?>
<a:theme xmlns:a="http://schemas.openxmlformats.org/drawingml/2006/main" name="1_Office Theme">
  <a:themeElements>
    <a:clrScheme name="Red&amp;White - Alan Turing">
      <a:dk1>
        <a:sysClr val="windowText" lastClr="000000"/>
      </a:dk1>
      <a:lt1>
        <a:sysClr val="window" lastClr="FFFFFF"/>
      </a:lt1>
      <a:dk2>
        <a:srgbClr val="00FF00"/>
      </a:dk2>
      <a:lt2>
        <a:srgbClr val="00FFFF"/>
      </a:lt2>
      <a:accent1>
        <a:srgbClr val="0000FF"/>
      </a:accent1>
      <a:accent2>
        <a:srgbClr val="7D00FF"/>
      </a:accent2>
      <a:accent3>
        <a:srgbClr val="FF00FF"/>
      </a:accent3>
      <a:accent4>
        <a:srgbClr val="FF0000"/>
      </a:accent4>
      <a:accent5>
        <a:srgbClr val="FF7D00"/>
      </a:accent5>
      <a:accent6>
        <a:srgbClr val="FFFF00"/>
      </a:accent6>
      <a:hlink>
        <a:srgbClr val="FF7D00"/>
      </a:hlink>
      <a:folHlink>
        <a:srgbClr val="00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 typeface="Arial" panose="020B0604020202020204" pitchFamily="34" charset="0"/>
          <a:buNone/>
          <a:tabLst/>
          <a:defRPr kumimoji="0" sz="1600" b="0" i="0" u="none" strike="noStrike" kern="120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 Alan Turing Master PPT with intro slides_widescreen_v3" id="{5DFD5C9A-0A2C-4E03-B4D8-1CB4749D4479}" vid="{9C62355F-E4EE-46CD-BECD-0FFB3DDDDA0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AA62DCEA4FAE4394823B509BA2709F" ma:contentTypeVersion="" ma:contentTypeDescription="Create a new document." ma:contentTypeScope="" ma:versionID="f5f144880e0222ce0d875f5b6d538bcd">
  <xsd:schema xmlns:xsd="http://www.w3.org/2001/XMLSchema" xmlns:xs="http://www.w3.org/2001/XMLSchema" xmlns:p="http://schemas.microsoft.com/office/2006/metadata/properties" xmlns:ns2="ddc16f2e-ac79-420b-bf02-152a3fab2b22" xmlns:ns3="e5618448-e42b-40ea-80d2-fe7c2030a18b" targetNamespace="http://schemas.microsoft.com/office/2006/metadata/properties" ma:root="true" ma:fieldsID="d8f14032b450dcf0b5dfeee191d447cb" ns2:_="" ns3:_="">
    <xsd:import namespace="ddc16f2e-ac79-420b-bf02-152a3fab2b22"/>
    <xsd:import namespace="e5618448-e42b-40ea-80d2-fe7c2030a18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16f2e-ac79-420b-bf02-152a3fab2b2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18448-e42b-40ea-80d2-fe7c2030a1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AED0E6-9361-461C-840A-5546723953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16f2e-ac79-420b-bf02-152a3fab2b22"/>
    <ds:schemaRef ds:uri="e5618448-e42b-40ea-80d2-fe7c2030a1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D3EDB7-0ABD-4BC6-9C2A-32E4FC10473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ddc16f2e-ac79-420b-bf02-152a3fab2b22"/>
    <ds:schemaRef ds:uri="e5618448-e42b-40ea-80d2-fe7c2030a18b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6A361FC-9574-4D3A-922B-90EB7E3EAC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25272</TotalTime>
  <Words>2531</Words>
  <Application>Microsoft Office PowerPoint</Application>
  <PresentationFormat>On-screen Show (16:9)</PresentationFormat>
  <Paragraphs>300</Paragraphs>
  <Slides>59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Calibri</vt:lpstr>
      <vt:lpstr>Courier New</vt:lpstr>
      <vt:lpstr>Office Theme</vt:lpstr>
      <vt:lpstr>1_Office Theme</vt:lpstr>
      <vt:lpstr>PowerPoint Presentation</vt:lpstr>
      <vt:lpstr>Reproducible Computational Environments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Binder?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Defining your computational environment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Distributed and remote version control</vt:lpstr>
      <vt:lpstr>PowerPoint Presentation</vt:lpstr>
      <vt:lpstr>PowerPoint Presentation</vt:lpstr>
      <vt:lpstr>PowerPoint Presentation</vt:lpstr>
      <vt:lpstr>PowerPoint Presentation</vt:lpstr>
      <vt:lpstr>Containers</vt:lpstr>
      <vt:lpstr>PowerPoint Presentation</vt:lpstr>
      <vt:lpstr>PowerPoint Presentation</vt:lpstr>
      <vt:lpstr>PowerPoint Presentation</vt:lpstr>
      <vt:lpstr>Small group exercise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Yellow Balloon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Alan Turing Institute</dc:title>
  <dc:creator>Sophie Mclvor</dc:creator>
  <cp:lastModifiedBy>Kirstie Whitaker</cp:lastModifiedBy>
  <cp:revision>315</cp:revision>
  <cp:lastPrinted>2017-11-14T13:34:51Z</cp:lastPrinted>
  <dcterms:created xsi:type="dcterms:W3CDTF">2017-03-06T16:45:41Z</dcterms:created>
  <dcterms:modified xsi:type="dcterms:W3CDTF">2020-06-11T12:03:23Z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0x01010059AA62DCEA4FAE4394823B509BA2709F</vt:lpwstr>
  </property>
  <property fmtid="{D5CDD505-2E9C-101B-9397-08002B2CF9AE}" pid="3" name="Document Keywords">
    <vt:lpwstr/>
  </property>
</Properties>
</file>