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6" r:id="rId1"/>
  </p:sldMasterIdLst>
  <p:notesMasterIdLst>
    <p:notesMasterId r:id="rId15"/>
  </p:notesMasterIdLst>
  <p:sldIdLst>
    <p:sldId id="256" r:id="rId2"/>
    <p:sldId id="257" r:id="rId3"/>
    <p:sldId id="259" r:id="rId4"/>
    <p:sldId id="261" r:id="rId5"/>
    <p:sldId id="263" r:id="rId6"/>
    <p:sldId id="264" r:id="rId7"/>
    <p:sldId id="266" r:id="rId8"/>
    <p:sldId id="258" r:id="rId9"/>
    <p:sldId id="267" r:id="rId10"/>
    <p:sldId id="268" r:id="rId11"/>
    <p:sldId id="270" r:id="rId12"/>
    <p:sldId id="271" r:id="rId13"/>
    <p:sldId id="269" r:id="rId14"/>
  </p:sldIdLst>
  <p:sldSz cx="9144000" cy="5143500" type="screen16x9"/>
  <p:notesSz cx="6858000" cy="9144000"/>
  <p:embeddedFontLst>
    <p:embeddedFont>
      <p:font typeface="Bahnschrift Light SemiCondensed" panose="020B0502040204020203" pitchFamily="34" charset="0"/>
      <p:regular r:id="rId16"/>
    </p:embeddedFont>
    <p:embeddedFont>
      <p:font typeface="Abadi Extra Light" panose="020B0604020202020204" charset="0"/>
      <p:regular r:id="rId17"/>
    </p:embeddedFont>
    <p:embeddedFont>
      <p:font typeface="Comfortaa" panose="020B0604020202020204" charset="0"/>
      <p:regular r:id="rId18"/>
      <p:bold r:id="rId19"/>
    </p:embeddedFont>
    <p:embeddedFont>
      <p:font typeface="Amatic SC" panose="020B0604020202020204" charset="-79"/>
      <p:regular r:id="rId20"/>
      <p:bold r:id="rId21"/>
    </p:embeddedFont>
    <p:embeddedFont>
      <p:font typeface="Rockwell" panose="02060603020205020403" pitchFamily="18" charset="0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634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4221052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0944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6e277fb2b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6e277fb2b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79048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6e277fb2b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6e277fb2b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96882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6e7c7c59e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6e7c7c59e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22877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6e277fb2b2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6e277fb2b2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90430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6e7c7c59e9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6e7c7c59e9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11918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6e277fb2b2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6e277fb2b2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89398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6e277fb2b2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6e277fb2b2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74743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6e7c7c59e9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6e7c7c59e9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23919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6e277fb2b2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6e277fb2b2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6412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6e7c7c59e9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6e7c7c59e9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8273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247255" y="-44532"/>
            <a:ext cx="9386888" cy="5192849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251970" y="889863"/>
            <a:ext cx="6636259" cy="3358450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9428" y="1556628"/>
            <a:ext cx="6509936" cy="1311547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4050" spc="-113"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9428" y="2929700"/>
            <a:ext cx="6505070" cy="991940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350" b="0">
                <a:solidFill>
                  <a:srgbClr val="FFFEFF"/>
                </a:solidFill>
              </a:defRPr>
            </a:lvl1pPr>
            <a:lvl2pPr marL="342900" indent="0" algn="ctr">
              <a:buNone/>
              <a:defRPr sz="135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3504" y="240030"/>
            <a:ext cx="2743200" cy="24003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smtClean="0"/>
              <a:pPr/>
              <a:t>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3504" y="4670298"/>
            <a:ext cx="7941564" cy="24003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2410" y="240030"/>
            <a:ext cx="685800" cy="24003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918516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313135" y="0"/>
            <a:ext cx="9438086" cy="5139929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600108" y="1274692"/>
            <a:ext cx="2755857" cy="2602816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474" y="1762444"/>
            <a:ext cx="2624234" cy="184233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8836" y="602389"/>
            <a:ext cx="4711405" cy="3936467"/>
          </a:xfrm>
        </p:spPr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22336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247255" y="-44532"/>
            <a:ext cx="9386888" cy="5192849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2444659" y="889863"/>
            <a:ext cx="4249609" cy="3358450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162" y="1556047"/>
            <a:ext cx="4117668" cy="1267043"/>
          </a:xfrm>
        </p:spPr>
        <p:txBody>
          <a:bodyPr bIns="0" anchor="b">
            <a:normAutofit/>
          </a:bodyPr>
          <a:lstStyle>
            <a:lvl1pPr algn="ctr">
              <a:defRPr sz="3300"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08162" y="2885138"/>
            <a:ext cx="4117667" cy="1037828"/>
          </a:xfrm>
        </p:spPr>
        <p:txBody>
          <a:bodyPr tIns="0">
            <a:normAutofit/>
          </a:bodyPr>
          <a:lstStyle>
            <a:lvl1pPr marL="0" indent="0" algn="ctr">
              <a:buNone/>
              <a:defRPr sz="1350">
                <a:solidFill>
                  <a:srgbClr val="FFFEFF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3504" y="240030"/>
            <a:ext cx="2743200" cy="24003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3504" y="4670298"/>
            <a:ext cx="7941564" cy="24003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2410" y="240030"/>
            <a:ext cx="685800" cy="24003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340640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313135" y="0"/>
            <a:ext cx="9438086" cy="5139929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600108" y="1274692"/>
            <a:ext cx="2755857" cy="2602816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750" y="1754752"/>
            <a:ext cx="2625621" cy="1852549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40659" y="602391"/>
            <a:ext cx="4702193" cy="17869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38835" y="2754121"/>
            <a:ext cx="4704017" cy="178769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3504" y="240030"/>
            <a:ext cx="2743200" cy="24003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3504" y="4670298"/>
            <a:ext cx="7941564" cy="24003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2410" y="240030"/>
            <a:ext cx="685800" cy="24003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176311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313135" y="0"/>
            <a:ext cx="9438086" cy="5139929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600108" y="1274692"/>
            <a:ext cx="2755857" cy="2602816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751" y="1772937"/>
            <a:ext cx="2625621" cy="1845373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3853" y="602389"/>
            <a:ext cx="4698816" cy="51435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5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43979" y="1116739"/>
            <a:ext cx="4698263" cy="127264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38989" y="2749415"/>
            <a:ext cx="4698311" cy="51435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5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38835" y="3263765"/>
            <a:ext cx="4699191" cy="127804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3504" y="240030"/>
            <a:ext cx="2743200" cy="24003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03504" y="4670298"/>
            <a:ext cx="7941564" cy="24003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52410" y="240030"/>
            <a:ext cx="685800" cy="24003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15927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13135" y="0"/>
            <a:ext cx="9438086" cy="5139929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600108" y="1274692"/>
            <a:ext cx="2755857" cy="2602816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474" y="1762444"/>
            <a:ext cx="2625897" cy="184233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517425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3504" y="240030"/>
            <a:ext cx="2743200" cy="24003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3504" y="4670298"/>
            <a:ext cx="7941564" cy="24003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52410" y="240030"/>
            <a:ext cx="685800" cy="24003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897513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313135" y="0"/>
            <a:ext cx="9438086" cy="5139929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600108" y="1274692"/>
            <a:ext cx="2755857" cy="2602816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474" y="1764019"/>
            <a:ext cx="2625898" cy="917474"/>
          </a:xfrm>
        </p:spPr>
        <p:txBody>
          <a:bodyPr bIns="0" anchor="b">
            <a:noAutofit/>
          </a:bodyPr>
          <a:lstStyle>
            <a:lvl1pPr algn="ctr">
              <a:defRPr sz="2400"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2488" y="602107"/>
            <a:ext cx="4706276" cy="3937455"/>
          </a:xfrm>
        </p:spPr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6474" y="2685140"/>
            <a:ext cx="2625898" cy="915873"/>
          </a:xfrm>
        </p:spPr>
        <p:txBody>
          <a:bodyPr/>
          <a:lstStyle>
            <a:lvl1pPr marL="0" indent="0" algn="ctr">
              <a:buNone/>
              <a:defRPr sz="1200">
                <a:solidFill>
                  <a:srgbClr val="FFFE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592002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247255" y="-44532"/>
            <a:ext cx="9386888" cy="5192849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604002" y="1273749"/>
            <a:ext cx="4456155" cy="2602816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57632" y="0"/>
            <a:ext cx="3486368" cy="51435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082" y="1770191"/>
            <a:ext cx="4332485" cy="883524"/>
          </a:xfrm>
        </p:spPr>
        <p:txBody>
          <a:bodyPr bIns="0" anchor="b">
            <a:normAutofit/>
          </a:bodyPr>
          <a:lstStyle>
            <a:lvl1pPr>
              <a:defRPr sz="2700"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082" y="2658759"/>
            <a:ext cx="4332485" cy="955649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rgbClr val="FFFE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3504" y="240030"/>
            <a:ext cx="2743200" cy="24003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3505" y="4670298"/>
            <a:ext cx="4456652" cy="24003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71283" y="240030"/>
            <a:ext cx="685800" cy="24003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74753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313135" y="0"/>
            <a:ext cx="9438086" cy="5139929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600108" y="1274692"/>
            <a:ext cx="2755857" cy="2602816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474" y="1762444"/>
            <a:ext cx="2625897" cy="184233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32488" y="596039"/>
            <a:ext cx="4706276" cy="394281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934987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9438086" cy="5139929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5789211" y="1274692"/>
            <a:ext cx="2755857" cy="2602816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55578" y="1762444"/>
            <a:ext cx="2625896" cy="184233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2060" y="598834"/>
            <a:ext cx="4701467" cy="394297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3504" y="240030"/>
            <a:ext cx="2743200" cy="24003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3504" y="4670298"/>
            <a:ext cx="7941564" cy="24003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2410" y="240030"/>
            <a:ext cx="685800" cy="24003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196976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1247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8371" y="1768794"/>
            <a:ext cx="2624000" cy="1842364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6237" y="596039"/>
            <a:ext cx="4462527" cy="39428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3504" y="240030"/>
            <a:ext cx="2743200" cy="240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3504" y="4670298"/>
            <a:ext cx="7941564" cy="240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52410" y="240030"/>
            <a:ext cx="685800" cy="240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8730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hf sldNum="0" hdr="0" ftr="0" dt="0"/>
  <p:txStyles>
    <p:titleStyle>
      <a:lvl1pPr algn="ctr" defTabSz="685800" rtl="0" eaLnBrk="1" latinLnBrk="0" hangingPunct="1">
        <a:lnSpc>
          <a:spcPct val="85000"/>
        </a:lnSpc>
        <a:spcBef>
          <a:spcPct val="0"/>
        </a:spcBef>
        <a:buNone/>
        <a:defRPr sz="3000" b="0" i="0" kern="1200" cap="none" spc="-113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35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05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caromein.n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stefano.bazzaco.1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>
            <a:spLocks noGrp="1"/>
          </p:cNvSpPr>
          <p:nvPr>
            <p:ph type="ctrTitle"/>
          </p:nvPr>
        </p:nvSpPr>
        <p:spPr>
          <a:xfrm>
            <a:off x="1253765" y="1492300"/>
            <a:ext cx="6636470" cy="24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0" b="1">
                <a:latin typeface="Amatic SC"/>
                <a:ea typeface="Amatic SC"/>
                <a:cs typeface="Amatic SC"/>
                <a:sym typeface="Amatic SC"/>
              </a:rPr>
              <a:t>Want to become</a:t>
            </a:r>
            <a:br>
              <a:rPr lang="en" sz="6500" b="1">
                <a:latin typeface="Amatic SC"/>
                <a:ea typeface="Amatic SC"/>
                <a:cs typeface="Amatic SC"/>
                <a:sym typeface="Amatic SC"/>
              </a:rPr>
            </a:br>
            <a:r>
              <a:rPr lang="it-IT" sz="6500" b="1">
                <a:latin typeface="Amatic SC"/>
                <a:ea typeface="Amatic SC"/>
                <a:cs typeface="Amatic SC"/>
                <a:sym typeface="Amatic SC"/>
              </a:rPr>
              <a:t>A </a:t>
            </a:r>
            <a:r>
              <a:rPr lang="en" sz="6500" b="1">
                <a:latin typeface="Amatic SC"/>
                <a:ea typeface="Amatic SC"/>
                <a:cs typeface="Amatic SC"/>
                <a:sym typeface="Amatic SC"/>
              </a:rPr>
              <a:t>trainer for Transkribus?</a:t>
            </a:r>
            <a:endParaRPr sz="6500"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78" name="Google Shape;278;p13"/>
          <p:cNvSpPr txBox="1">
            <a:spLocks noGrp="1"/>
          </p:cNvSpPr>
          <p:nvPr>
            <p:ph type="subTitle" idx="1"/>
          </p:nvPr>
        </p:nvSpPr>
        <p:spPr>
          <a:xfrm>
            <a:off x="63212" y="4364421"/>
            <a:ext cx="5016406" cy="7155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  <a:latin typeface="Comfortaa"/>
                <a:ea typeface="Comfortaa"/>
                <a:cs typeface="Comfortaa"/>
                <a:sym typeface="Comfortaa"/>
              </a:rPr>
              <a:t>Annemieke Romein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  <a:latin typeface="Comfortaa"/>
                <a:ea typeface="Comfortaa"/>
                <a:cs typeface="Comfortaa"/>
                <a:sym typeface="Comfortaa"/>
              </a:rPr>
              <a:t>(Ghent University/ Erasmus </a:t>
            </a:r>
            <a:r>
              <a:rPr lang="en" dirty="0" smtClean="0">
                <a:solidFill>
                  <a:schemeClr val="tx1"/>
                </a:solidFill>
                <a:latin typeface="Comfortaa"/>
                <a:ea typeface="Comfortaa"/>
                <a:cs typeface="Comfortaa"/>
                <a:sym typeface="Comfortaa"/>
              </a:rPr>
              <a:t>University Rotterdam/ </a:t>
            </a:r>
            <a:r>
              <a:rPr lang="en" dirty="0">
                <a:solidFill>
                  <a:schemeClr val="tx1"/>
                </a:solidFill>
                <a:latin typeface="Comfortaa"/>
                <a:ea typeface="Comfortaa"/>
                <a:cs typeface="Comfortaa"/>
                <a:sym typeface="Comfortaa"/>
              </a:rPr>
              <a:t>Huygens ING</a:t>
            </a:r>
            <a:r>
              <a:rPr lang="en" dirty="0" smtClean="0">
                <a:solidFill>
                  <a:schemeClr val="tx1"/>
                </a:solidFill>
                <a:latin typeface="Comfortaa"/>
                <a:ea typeface="Comfortaa"/>
                <a:cs typeface="Comfortaa"/>
                <a:sym typeface="Comfortaa"/>
              </a:rPr>
              <a:t>) </a:t>
            </a:r>
            <a:r>
              <a:rPr lang="en" dirty="0" smtClean="0">
                <a:solidFill>
                  <a:schemeClr val="accent1">
                    <a:lumMod val="75000"/>
                  </a:schemeClr>
                </a:solidFill>
                <a:latin typeface="Comfortaa"/>
                <a:ea typeface="Comfortaa"/>
                <a:cs typeface="Comfortaa"/>
                <a:sym typeface="Comfortaa"/>
                <a:hlinkClick r:id="rId3"/>
              </a:rPr>
              <a:t>info@caromein.nl</a:t>
            </a:r>
            <a:r>
              <a:rPr lang="en" dirty="0" smtClean="0">
                <a:solidFill>
                  <a:schemeClr val="accent1">
                    <a:lumMod val="75000"/>
                  </a:schemeClr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 dirty="0">
              <a:solidFill>
                <a:schemeClr val="accent1">
                  <a:lumMod val="75000"/>
                </a:schemeClr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13BDFEBB-5993-4F4B-A50F-BB953AA5E561}"/>
              </a:ext>
            </a:extLst>
          </p:cNvPr>
          <p:cNvSpPr txBox="1"/>
          <p:nvPr/>
        </p:nvSpPr>
        <p:spPr>
          <a:xfrm>
            <a:off x="6132286" y="4364422"/>
            <a:ext cx="285931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it-IT" sz="1350">
                <a:latin typeface="Comfortaa"/>
                <a:ea typeface="Comfortaa"/>
                <a:cs typeface="Comfortaa"/>
                <a:sym typeface="Comfortaa"/>
              </a:rPr>
              <a:t>Stefano Bazzaco</a:t>
            </a:r>
          </a:p>
          <a:p>
            <a:pPr lvl="0" algn="r"/>
            <a:r>
              <a:rPr lang="it-IT" sz="1350">
                <a:latin typeface="Comfortaa"/>
                <a:ea typeface="Comfortaa"/>
                <a:cs typeface="Comfortaa"/>
                <a:sym typeface="Comfortaa"/>
              </a:rPr>
              <a:t>(University of Verona)</a:t>
            </a:r>
          </a:p>
          <a:p>
            <a:pPr lvl="0" algn="r"/>
            <a:r>
              <a:rPr lang="it-IT" sz="1350">
                <a:solidFill>
                  <a:schemeClr val="accent1">
                    <a:lumMod val="75000"/>
                  </a:schemeClr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stefano.bazzaco.1@gmail.com</a:t>
            </a:r>
            <a:endParaRPr lang="it-IT" sz="135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DA63B709-30F4-4C1C-9334-F8F66E9012A0}"/>
              </a:ext>
            </a:extLst>
          </p:cNvPr>
          <p:cNvSpPr txBox="1"/>
          <p:nvPr/>
        </p:nvSpPr>
        <p:spPr>
          <a:xfrm>
            <a:off x="2411242" y="967705"/>
            <a:ext cx="4321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>
                <a:solidFill>
                  <a:schemeClr val="bg1"/>
                </a:solidFill>
                <a:latin typeface="Abadi Extra Light" panose="020B0204020104020204" pitchFamily="34" charset="0"/>
              </a:rPr>
              <a:t>Transkribus User Conference 2020, Innsbruck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4"/>
          <p:cNvSpPr txBox="1">
            <a:spLocks noGrp="1"/>
          </p:cNvSpPr>
          <p:nvPr>
            <p:ph type="title"/>
          </p:nvPr>
        </p:nvSpPr>
        <p:spPr>
          <a:xfrm>
            <a:off x="368711" y="180249"/>
            <a:ext cx="5433948" cy="567236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Bahnschrift Light SemiCondensed" panose="020B0502040204020203" pitchFamily="34" charset="0"/>
              </a:rPr>
              <a:t>Stefano Bazzaco (Progetto Mambrino)</a:t>
            </a:r>
            <a:endParaRPr dirty="0">
              <a:latin typeface="Bahnschrift Light SemiCondensed" panose="020B0502040204020203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6C3DCD98-CE34-4813-899E-74112467DF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7791" y="246881"/>
            <a:ext cx="2414932" cy="433973"/>
          </a:xfrm>
          <a:prstGeom prst="rect">
            <a:avLst/>
          </a:prstGeom>
        </p:spPr>
      </p:pic>
      <p:pic>
        <p:nvPicPr>
          <p:cNvPr id="5" name="Picture 807" descr="C:\Users\neri\Desktop\logo mambrino.png">
            <a:extLst>
              <a:ext uri="{FF2B5EF4-FFF2-40B4-BE49-F238E27FC236}">
                <a16:creationId xmlns:a16="http://schemas.microsoft.com/office/drawing/2014/main" xmlns="" id="{A6EFEEA1-B355-4C47-BEF9-ABCB7D0023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43" t="17267" b="18138"/>
          <a:stretch/>
        </p:blipFill>
        <p:spPr bwMode="auto">
          <a:xfrm rot="16200000">
            <a:off x="6665567" y="1447177"/>
            <a:ext cx="3016701" cy="161731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07" descr="C:\Users\neri\Desktop\logo mambrino.png">
            <a:extLst>
              <a:ext uri="{FF2B5EF4-FFF2-40B4-BE49-F238E27FC236}">
                <a16:creationId xmlns:a16="http://schemas.microsoft.com/office/drawing/2014/main" xmlns="" id="{60A124BF-B4FF-4406-BC2B-DC8064AE78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67" r="64946" b="18138"/>
          <a:stretch/>
        </p:blipFill>
        <p:spPr bwMode="auto">
          <a:xfrm>
            <a:off x="7635608" y="3629700"/>
            <a:ext cx="1386044" cy="141512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99CCACCD-AE09-4892-B664-42E1768C9816}"/>
              </a:ext>
            </a:extLst>
          </p:cNvPr>
          <p:cNvSpPr txBox="1"/>
          <p:nvPr/>
        </p:nvSpPr>
        <p:spPr>
          <a:xfrm>
            <a:off x="368711" y="995516"/>
            <a:ext cx="6243628" cy="3811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b="1">
                <a:solidFill>
                  <a:srgbClr val="595959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Role: </a:t>
            </a:r>
            <a:r>
              <a:rPr lang="en-US">
                <a:solidFill>
                  <a:srgbClr val="595959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Research fellow in the Dept. of Foreign Languages and Literatures, University of Verona</a:t>
            </a:r>
          </a:p>
          <a:p>
            <a:pPr lvl="0" algn="just">
              <a:spcBef>
                <a:spcPts val="1600"/>
              </a:spcBef>
            </a:pPr>
            <a:r>
              <a:rPr lang="en-US" b="1">
                <a:solidFill>
                  <a:srgbClr val="595959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Matter of study: </a:t>
            </a:r>
            <a:r>
              <a:rPr lang="en-US">
                <a:solidFill>
                  <a:srgbClr val="595959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Renaissance chivalric fiction, at the moment is realizing a Digital Scholarly Edition of Italians translations and adaptations of Spanish “books of chivalry”</a:t>
            </a:r>
          </a:p>
          <a:p>
            <a:pPr lvl="0" algn="just">
              <a:spcBef>
                <a:spcPts val="1600"/>
              </a:spcBef>
            </a:pPr>
            <a:r>
              <a:rPr lang="en-US" b="1">
                <a:solidFill>
                  <a:srgbClr val="595959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Source books features: </a:t>
            </a:r>
            <a:r>
              <a:rPr lang="en-US">
                <a:solidFill>
                  <a:srgbClr val="595959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printed books (Venice, 1530-1580)</a:t>
            </a:r>
          </a:p>
          <a:p>
            <a:pPr lvl="0" algn="just"/>
            <a:r>
              <a:rPr lang="en-US" sz="160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•</a:t>
            </a:r>
            <a:r>
              <a:rPr lang="en-US" sz="1600">
                <a:solidFill>
                  <a:srgbClr val="595959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written in italics (Aldo Manuzio’s italic)</a:t>
            </a:r>
          </a:p>
          <a:p>
            <a:pPr lvl="0" algn="just"/>
            <a:r>
              <a:rPr lang="en-US" sz="160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•</a:t>
            </a:r>
            <a:r>
              <a:rPr lang="en-US" sz="1600">
                <a:solidFill>
                  <a:srgbClr val="595959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format: octavo (saddlebag books)</a:t>
            </a:r>
          </a:p>
          <a:p>
            <a:pPr lvl="0" algn="just"/>
            <a:r>
              <a:rPr lang="en-US" sz="160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•</a:t>
            </a:r>
            <a:r>
              <a:rPr lang="en-US" sz="1600">
                <a:solidFill>
                  <a:srgbClr val="595959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extension: about 450-500 leaves (1000 pages)</a:t>
            </a:r>
          </a:p>
          <a:p>
            <a:pPr lvl="0" algn="just"/>
            <a:endParaRPr lang="en-US" b="1">
              <a:solidFill>
                <a:srgbClr val="595959"/>
              </a:solidFill>
              <a:latin typeface="Abadi Extra Light" panose="020B0204020104020204" pitchFamily="34" charset="0"/>
              <a:ea typeface="Comfortaa"/>
              <a:cs typeface="Comfortaa"/>
              <a:sym typeface="Comfortaa"/>
            </a:endParaRPr>
          </a:p>
          <a:p>
            <a:pPr lvl="0" algn="just">
              <a:spcBef>
                <a:spcPts val="600"/>
              </a:spcBef>
              <a:spcAft>
                <a:spcPts val="1600"/>
              </a:spcAft>
            </a:pPr>
            <a:r>
              <a:rPr lang="en-US" b="1">
                <a:solidFill>
                  <a:srgbClr val="595959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Affiliation to Transkribus:</a:t>
            </a:r>
            <a:r>
              <a:rPr lang="en-US">
                <a:solidFill>
                  <a:srgbClr val="595959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 Mambrino Project signed a MOU (Memorandum of Understanding) with Transkribus on 2018</a:t>
            </a:r>
            <a:endParaRPr lang="en-US">
              <a:latin typeface="Abadi Extra Light" panose="020B0204020104020204" pitchFamily="34" charset="0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6"/>
          <p:cNvSpPr txBox="1">
            <a:spLocks noGrp="1"/>
          </p:cNvSpPr>
          <p:nvPr>
            <p:ph type="title"/>
          </p:nvPr>
        </p:nvSpPr>
        <p:spPr>
          <a:xfrm>
            <a:off x="407325" y="359090"/>
            <a:ext cx="5360958" cy="5410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Bahnschrift Light SemiCondensed" panose="020B0502040204020203" pitchFamily="34" charset="0"/>
              </a:rPr>
              <a:t>Transkribus workshops: experiences</a:t>
            </a:r>
            <a:endParaRPr dirty="0">
              <a:latin typeface="Bahnschrift Light SemiCondensed" panose="020B0502040204020203" pitchFamily="34" charset="0"/>
            </a:endParaRPr>
          </a:p>
        </p:txBody>
      </p:sp>
      <p:pic>
        <p:nvPicPr>
          <p:cNvPr id="297" name="Google Shape;29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4822" y="1863550"/>
            <a:ext cx="4516414" cy="2976964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F17DFFD6-C2B3-41AF-B3ED-7A5F7A64C0B5}"/>
              </a:ext>
            </a:extLst>
          </p:cNvPr>
          <p:cNvSpPr txBox="1"/>
          <p:nvPr/>
        </p:nvSpPr>
        <p:spPr>
          <a:xfrm>
            <a:off x="407325" y="965200"/>
            <a:ext cx="8382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>
                <a:latin typeface="Abadi Extra Light" panose="020B0204020104020204" pitchFamily="34" charset="0"/>
              </a:rPr>
              <a:t>First workshop: </a:t>
            </a:r>
            <a:r>
              <a:rPr lang="en-US">
                <a:latin typeface="Abadi Extra Light" panose="020B0204020104020204" pitchFamily="34" charset="0"/>
              </a:rPr>
              <a:t>5th june 2018. «Transcribing. Towards an OCR for old fonts», University of Verona, Italy (with Günter Mühlberger)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42C72C32-B83D-4207-A0BF-4AC8D675C852}"/>
              </a:ext>
            </a:extLst>
          </p:cNvPr>
          <p:cNvSpPr txBox="1"/>
          <p:nvPr/>
        </p:nvSpPr>
        <p:spPr>
          <a:xfrm>
            <a:off x="486697" y="1863550"/>
            <a:ext cx="3701845" cy="2954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t-IT" b="1">
                <a:latin typeface="Abadi Extra Light" panose="020B0204020104020204" pitchFamily="34" charset="0"/>
              </a:rPr>
              <a:t>Researchers seminars / labs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t-IT" b="1">
                <a:latin typeface="Abadi Extra Light" panose="020B0204020104020204" pitchFamily="34" charset="0"/>
              </a:rPr>
              <a:t>Students workshops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t-IT" b="1">
                <a:latin typeface="Abadi Extra Light" panose="020B0204020104020204" pitchFamily="34" charset="0"/>
              </a:rPr>
              <a:t>Phd seminars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t-IT" b="1">
                <a:latin typeface="Abadi Extra Light" panose="020B0204020104020204" pitchFamily="34" charset="0"/>
              </a:rPr>
              <a:t>Summer/Winter Schools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t-IT" b="1">
                <a:latin typeface="Abadi Extra Light" panose="020B0204020104020204" pitchFamily="34" charset="0"/>
              </a:rPr>
              <a:t>Lab opening event (Congress)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t-IT" b="1">
                <a:latin typeface="Abadi Extra Light" panose="020B0204020104020204" pitchFamily="34" charset="0"/>
              </a:rPr>
              <a:t>Counselling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t-IT" b="1">
                <a:latin typeface="Abadi Extra Light" panose="020B0204020104020204" pitchFamily="34" charset="0"/>
              </a:rPr>
              <a:t>Open Showcase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8"/>
          <p:cNvSpPr txBox="1">
            <a:spLocks noGrp="1"/>
          </p:cNvSpPr>
          <p:nvPr>
            <p:ph type="title"/>
          </p:nvPr>
        </p:nvSpPr>
        <p:spPr>
          <a:xfrm>
            <a:off x="449944" y="375375"/>
            <a:ext cx="5820006" cy="62475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Bahnschrift Light SemiCondensed" panose="020B0502040204020203" pitchFamily="34" charset="0"/>
              </a:rPr>
              <a:t>Transkribus workshops:  </a:t>
            </a:r>
            <a:r>
              <a:rPr lang="it-IT" sz="3600">
                <a:latin typeface="Bahnschrift Light SemiCondensed" panose="020B0502040204020203" pitchFamily="34" charset="0"/>
              </a:rPr>
              <a:t>audience</a:t>
            </a:r>
            <a:endParaRPr sz="3600">
              <a:latin typeface="Bahnschrift Light SemiCondensed" panose="020B0502040204020203" pitchFamily="34" charset="0"/>
            </a:endParaRPr>
          </a:p>
        </p:txBody>
      </p:sp>
      <p:sp>
        <p:nvSpPr>
          <p:cNvPr id="310" name="Google Shape;310;p18"/>
          <p:cNvSpPr txBox="1"/>
          <p:nvPr/>
        </p:nvSpPr>
        <p:spPr>
          <a:xfrm>
            <a:off x="246143" y="1283675"/>
            <a:ext cx="5313050" cy="32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b="1"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Different types of workshops:</a:t>
            </a:r>
            <a:endParaRPr b="1">
              <a:latin typeface="Abadi Extra Light" panose="020B0204020104020204" pitchFamily="34" charset="0"/>
              <a:ea typeface="Comfortaa"/>
              <a:cs typeface="Comfortaa"/>
              <a:sym typeface="Comfortaa"/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SzPts val="1600"/>
              <a:buFont typeface="Comfortaa"/>
              <a:buAutoNum type="alphaUcPeriod"/>
            </a:pPr>
            <a:r>
              <a:rPr lang="en"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brief presentation of OCR/HTR technologies and Transkribus platform (about 1 Hour)</a:t>
            </a:r>
            <a:endParaRPr>
              <a:latin typeface="Abadi Extra Light" panose="020B0204020104020204" pitchFamily="34" charset="0"/>
              <a:ea typeface="Comfortaa"/>
              <a:cs typeface="Comfortaa"/>
              <a:sym typeface="Comfortaa"/>
            </a:endParaRPr>
          </a:p>
          <a:p>
            <a:pPr marL="457200" lvl="0" indent="-330200" algn="just" rtl="0">
              <a:spcBef>
                <a:spcPts val="1000"/>
              </a:spcBef>
              <a:spcAft>
                <a:spcPts val="0"/>
              </a:spcAft>
              <a:buSzPts val="1600"/>
              <a:buFont typeface="Comfortaa"/>
              <a:buAutoNum type="alphaUcPeriod"/>
            </a:pPr>
            <a:r>
              <a:rPr lang="en"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presentation of OCR/HTR history and technologies; introduction to the use of Transkribus (about 2 hours)</a:t>
            </a:r>
            <a:endParaRPr>
              <a:latin typeface="Abadi Extra Light" panose="020B0204020104020204" pitchFamily="34" charset="0"/>
              <a:ea typeface="Comfortaa"/>
              <a:cs typeface="Comfortaa"/>
              <a:sym typeface="Comfortaa"/>
            </a:endParaRPr>
          </a:p>
          <a:p>
            <a:pPr marL="457200" lvl="0" indent="-330200" algn="just" rtl="0">
              <a:spcBef>
                <a:spcPts val="1000"/>
              </a:spcBef>
              <a:spcAft>
                <a:spcPts val="0"/>
              </a:spcAft>
              <a:buSzPts val="1600"/>
              <a:buFont typeface="Comfortaa"/>
              <a:buAutoNum type="alphaUcPeriod"/>
            </a:pPr>
            <a:r>
              <a:rPr lang="en"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presentation of OCR/HTR history and technologies; extended introduction to Transkribus; Transkribus in practice (also with personal materials from the attendees – about 4/6 hours)</a:t>
            </a:r>
            <a:endParaRPr>
              <a:latin typeface="Abadi Extra Light" panose="020B0204020104020204" pitchFamily="34" charset="0"/>
              <a:ea typeface="Comfortaa"/>
              <a:cs typeface="Comfortaa"/>
              <a:sym typeface="Comfortaa"/>
            </a:endParaRPr>
          </a:p>
        </p:txBody>
      </p:sp>
      <p:sp>
        <p:nvSpPr>
          <p:cNvPr id="312" name="Google Shape;312;p18"/>
          <p:cNvSpPr txBox="1"/>
          <p:nvPr/>
        </p:nvSpPr>
        <p:spPr>
          <a:xfrm>
            <a:off x="6269950" y="1808025"/>
            <a:ext cx="26484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mfortaa"/>
                <a:ea typeface="Comfortaa"/>
                <a:cs typeface="Comfortaa"/>
                <a:sym typeface="Comfortaa"/>
              </a:rPr>
              <a:t>Different audiences:</a:t>
            </a:r>
            <a:endParaRPr sz="1800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v"/>
            </a:pPr>
            <a:r>
              <a:rPr lang="en" sz="1800" b="1">
                <a:latin typeface="Comfortaa"/>
                <a:ea typeface="Comfortaa"/>
                <a:cs typeface="Comfortaa"/>
                <a:sym typeface="Comfortaa"/>
              </a:rPr>
              <a:t>academic researchers</a:t>
            </a:r>
            <a:endParaRPr sz="1800" b="1"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v"/>
            </a:pPr>
            <a:r>
              <a:rPr lang="en" sz="1800" b="1">
                <a:latin typeface="Comfortaa"/>
                <a:ea typeface="Comfortaa"/>
                <a:cs typeface="Comfortaa"/>
                <a:sym typeface="Comfortaa"/>
              </a:rPr>
              <a:t>independent researchers</a:t>
            </a:r>
            <a:endParaRPr sz="1800" b="1"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v"/>
            </a:pPr>
            <a:r>
              <a:rPr lang="en" sz="1800" b="1">
                <a:latin typeface="Comfortaa"/>
                <a:ea typeface="Comfortaa"/>
                <a:cs typeface="Comfortaa"/>
                <a:sym typeface="Comfortaa"/>
              </a:rPr>
              <a:t>students</a:t>
            </a:r>
            <a:endParaRPr sz="1800" b="1">
              <a:latin typeface="Comfortaa"/>
              <a:ea typeface="Comfortaa"/>
              <a:cs typeface="Comfortaa"/>
              <a:sym typeface="Comfortaa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xmlns="" id="{F6FC3E43-705F-4590-9D14-52177E27B9E4}"/>
              </a:ext>
            </a:extLst>
          </p:cNvPr>
          <p:cNvCxnSpPr/>
          <p:nvPr/>
        </p:nvCxnSpPr>
        <p:spPr>
          <a:xfrm>
            <a:off x="5914571" y="1486875"/>
            <a:ext cx="0" cy="32664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4752842C-45A2-43B0-99FB-C036B70B0B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483" t="23794" r="27447" b="29407"/>
          <a:stretch/>
        </p:blipFill>
        <p:spPr>
          <a:xfrm>
            <a:off x="6994166" y="487574"/>
            <a:ext cx="962384" cy="99930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0"/>
          <p:cNvSpPr txBox="1">
            <a:spLocks noGrp="1"/>
          </p:cNvSpPr>
          <p:nvPr>
            <p:ph type="title"/>
          </p:nvPr>
        </p:nvSpPr>
        <p:spPr>
          <a:xfrm>
            <a:off x="449539" y="363723"/>
            <a:ext cx="4658726" cy="1093601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>
                <a:latin typeface="Bahnschrift Light SemiCondensed" panose="020B0502040204020203" pitchFamily="34" charset="0"/>
              </a:rPr>
              <a:t>Why using </a:t>
            </a:r>
            <a:r>
              <a:rPr lang="en" sz="3600">
                <a:latin typeface="Bahnschrift Light SemiCondensed" panose="020B0502040204020203" pitchFamily="34" charset="0"/>
              </a:rPr>
              <a:t>Transkribus?</a:t>
            </a:r>
            <a:br>
              <a:rPr lang="en" sz="3600">
                <a:latin typeface="Bahnschrift Light SemiCondensed" panose="020B0502040204020203" pitchFamily="34" charset="0"/>
              </a:rPr>
            </a:br>
            <a:r>
              <a:rPr lang="en" sz="3600">
                <a:latin typeface="Bahnschrift Light SemiCondensed" panose="020B0502040204020203" pitchFamily="34" charset="0"/>
              </a:rPr>
              <a:t>users’ expectations</a:t>
            </a:r>
            <a:endParaRPr sz="3600">
              <a:latin typeface="Bahnschrift Light SemiCondensed" panose="020B0502040204020203" pitchFamily="34" charset="0"/>
            </a:endParaRPr>
          </a:p>
        </p:txBody>
      </p:sp>
      <p:sp>
        <p:nvSpPr>
          <p:cNvPr id="324" name="Google Shape;324;p20"/>
          <p:cNvSpPr txBox="1">
            <a:spLocks noGrp="1"/>
          </p:cNvSpPr>
          <p:nvPr>
            <p:ph type="body" idx="1"/>
          </p:nvPr>
        </p:nvSpPr>
        <p:spPr>
          <a:xfrm>
            <a:off x="449539" y="1664757"/>
            <a:ext cx="8244921" cy="31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[ In the </a:t>
            </a:r>
            <a:r>
              <a:rPr lang="it-IT" sz="2400" b="1"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Humanities ]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it-IT" sz="2000">
              <a:latin typeface="Abadi Extra Light" panose="020B0204020104020204" pitchFamily="34" charset="0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2400" b="1">
                <a:solidFill>
                  <a:schemeClr val="accent1">
                    <a:lumMod val="75000"/>
                  </a:schemeClr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there is </a:t>
            </a:r>
            <a:r>
              <a:rPr lang="en-US" sz="2400" b="1">
                <a:solidFill>
                  <a:schemeClr val="accent1">
                    <a:lumMod val="75000"/>
                  </a:schemeClr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a sort of bias towards automatic transcription technologies</a:t>
            </a:r>
            <a:endParaRPr lang="en-US" sz="2400" b="1">
              <a:solidFill>
                <a:schemeClr val="accent1">
                  <a:lumMod val="75000"/>
                </a:schemeClr>
              </a:solidFill>
              <a:latin typeface="Abadi Extra Light" panose="020B0204020104020204" pitchFamily="34" charset="0"/>
              <a:ea typeface="Comfortaa"/>
              <a:cs typeface="Comfortaa"/>
              <a:sym typeface="Nunito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(it belongs mostly to the ‘90s when OCR techniques were still raw for historical texts –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automatic transcription </a:t>
            </a:r>
            <a:r>
              <a:rPr lang="it-IT" sz="160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is still </a:t>
            </a:r>
            <a:r>
              <a:rPr lang="en" sz="160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considered an errorfull operation)</a:t>
            </a:r>
            <a:endParaRPr sz="1600">
              <a:solidFill>
                <a:srgbClr val="000000"/>
              </a:solidFill>
              <a:latin typeface="Abadi Extra Light" panose="020B0204020104020204" pitchFamily="34" charset="0"/>
              <a:ea typeface="Comfortaa"/>
              <a:cs typeface="Comfortaa"/>
              <a:sym typeface="Comfortaa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>
              <a:solidFill>
                <a:srgbClr val="000000"/>
              </a:solidFill>
              <a:latin typeface="Abadi Extra Light" panose="020B0204020104020204" pitchFamily="34" charset="0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Trainers should “break” with this premature judgement: make clear that Transkribus can be the best solution to improve a humanistic research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(without the need of a technical expertise)</a:t>
            </a:r>
            <a:endParaRPr sz="2000" b="1">
              <a:solidFill>
                <a:srgbClr val="000000"/>
              </a:solidFill>
              <a:latin typeface="Abadi Extra Light" panose="020B0204020104020204" pitchFamily="34" charset="0"/>
              <a:ea typeface="Comfortaa"/>
              <a:cs typeface="Comfortaa"/>
              <a:sym typeface="Comfortaa"/>
            </a:endParaRPr>
          </a:p>
          <a:p>
            <a:pPr marL="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7" name="Picture 2" descr="data:image/jpeg;base64,/9j/4AAQSkZJRgABAQAAAQABAAD/2wCEAAkGBxMSEhUTEhMVFhUXGB8ZGBgXGCEdHhshHh0dHRgfGB0gHSkhIB8lHh0iIjEiJS0rLi4uHiAzODMtNygtLisBCgoKDg0OGhAQGi0lHx8tLS0rLS0tLS0tLS0tLS0tLS0tLS0tLS0tLS0tLS0tLS0tLS0tLS0tLS0tLS0tLS0tLf/AABEIAOEA4QMBIgACEQEDEQH/xAAcAAACAwEBAQEAAAAAAAAAAAAFBgAEBwMCAQj/xABDEAACAQIEBAQDBAgDBwUBAAABAgMEEQAFEiEGEzFBIjJRYQdxgRQjQpFSYnJzobGywRUz8CQ0Q1Nj0eEWgqLC8bP/xAAYAQADAQEAAAAAAAAAAAAAAAAAAQMCBP/EACURAQEAAgICAQQCAwAAAAAAAAABAhEhMQMSQSJRYXEyoZHh8P/aAAwDAQACEQMRAD8ANfD8Xnf92f6lxoSphA+HX+8Sfuj/AFLjRBjlw6by7ctGOEsY74ssccHbGmQfOF5mmBdmfv2Atuf/ABhiAwv211cenfRct+rsQD87npj3mucSlzBRIksq25jOSI4b2P3luradwinVuCbDfBDotXVscK65XVF9SevsB1J9hvgYcwqZrfZoRGhF+bU3HXpphFnPyYpj7lXDyRuJpnaeosRzZPwg9VjQeFF+W/qTghmeYR08TzTNpjQXY/2AG5J6ADcnGiB+HMxqDUVNLUtFI0KxOJI0KAiUNsylmsQU9ehGGLADhCicJLUzKVlqpDKynqq+WFG91jAuPUnB/CoTC3xTxlBQ7OkshGkuIlvy1ZtKtISQAC2wHU9hscF82rDGngCtK3hiRjYM1iQD7CxJPYA4T2y8TTpQBucEcVOYTWHjcbwxtb3AOnsiKO+HID4DffH3ExypqlJBqjdXAJW6kEXU2YXHcEWIwg64mJivXVscKGSaRY0XqzmwHzJwBYxMVqGuimRZIpFdG8rKbg/I4s4AmJiYFcTZx9kp2lC65CQkUf6cjbIv1PU9hc4A8ZpnRWT7PToJakrq0k2SNegeZvwgnYAXY9hYEgLn8eZQrFMlWjvzI0aBYQEk1OFfSSS4sp1deik4LUUMVBTtLO41t455beKRz2AAu2/hVBc2sBjMOP8AM8winpqiSRoDNr5MS7mECwUP2MjBjq7DpvhhtZxMKfw94hmqobVQUTKSDYW1AW3t9cUsy4/JzBMvoYPtEga07k2WMAgPv3K9z0vYC5NsKfV0LNHnEwhZtxTWPUoKOMGBZtL3RmklRT9+6DbTGvlB3Lt093LKq9aiJZVWRA17LKhRhYkbqdx0/K2HoPdfXRwIZJnVEXqzGw9vr7Yzb4iZt9oWArDMkYLFXlXQHuF8qk6xb9YDrhm4cQVz/wCIS+JAzLSRnyoqkqZbdDI5B8XZbAdTdc+J2apK8cSXbkswdx5dRC3QHuygAkdtQxnLo8eyPiYmJiKp/wDh6fv5P3Z/qXGhBsZnwdVcuV2sSNFjYXt4l3PtjQYpwwBBuD0xTHpPLt2kfAtppZWZYNPgI1Fjbc+m2LVXVKgux+Q7n5YFUvMeW0ayRq/+bdSARYjYkbHfqN8MRxkq/EtNTSBqqa4llTcQIL6n9LgkKo7sb9jhhybKo6WIRRA6QSfEbsSxuSzHcknud8A+CaFVkrJQxa83JW9tliAFrj9csfrhqxrplwrqxIY3llYJGilmY9ABhPy/PKevqSlQ6LyrSxUzne22mWfsHB6R3uoIJFz4WXiPJY62nenlLBHtcobMCrBlIPzAwO/9C5eVRXpY30AgM41Mbm7M5PmYnck77nDmgNrXRFggljLkXC6xqI9QL3IxMwrY4I3llYJGg1Mx6AYU8i4Dhp65qlIooo410QJHuTqHjkkY736qF3sL+uLPEqCtnTL7XiAE1UQfwg/dR7d3Yaj+qp9cGgXs/wCNoUmQ81IqiZdETSg2pYW3Mki9eY5AYIbG2i9gDe/k3F+TUUQhiqkPi8b2Zmdz5pJGC73P4+nQXwZTgejFNLTcskTD7yRmvK5uDdpDck3Hy9sEqTIKaNi6QoGKLGTa91Tyj02/sMPcBRz34jwvEIsu1T1Mz8mP7t1VGb8TllHQeK316XOAXDXE1Rl6RpNSGHL4ZXhlne5d3JNpCLXsX6kAjxWvtjUarK4pJIpHS7wsWjNyLFl0kkA2PhNt72xS4wyT7bSSU4YKX0kEi4urBgGHobWPscEsDlwzxC9YXb7LLFDpVopZCPvQ191UbjYA7+vbCxxbXVFXG1OKOpSqgnEsJWMPC+gnlszsQmlgdwdwfW2GLgXI5qKnaGZ0P3jMix6tMat0RS25ANzv62wxk4W9UMI4x4crqaKFpnU3maVvs2pQrSEagB7MRYjr9N2vg3implljSVyY4o31A+aRiUWLU1uo33vvffBijQZnNJVeamiDQU46rKbgzS+hBI0L+yT3wDmohE00VPYuxUle9lu235jbubdcS82dx5imGPsM8JZ1UT5lXxNOrQQEKI2TS4YgAlT15dwbE9bjFj4jTyQJBWJyitLIzskrFdepGRQhCnx3bYW74XuHeII6eeR3S8koVXYk6rJsAL7AAHptjRaeeGoUMumRQQwuAbEdDY9CPXGsPJMmcsLGY5tnmaJCMzqaSBEiZeXBJI1wG8N1QC3NJOzMbhSQFG91/i9M0qwkldGsFpmECAWZOhvcG5GwsTvcH2xoVPCc0rOe5/2GkkIhXtNMuzS9PKhuo63Ivjl8UqrSIbbsup/psDjWeWpwWM3SplXEk0d5lVWlUHSGNtbaSLMRa5O+/cqPXDFRVMIhlmoIDHNV2M0zqwXmP5ljDWZjcsfD4RuSbixX+BIY5MweN11RyRMVF9vELn69bHtfBvLqaRM0jppXLpEzGO52sULgkdNWwB7Xv6458bcJqfK2pl38B1bmVXR1cOWQTQapyqyOkJ5kOsnSbtIdZCBj0AXbYXGNSy6laKJI2keVlWxkfzMfVrYgy+ESmYRR80ixk0jWR6FrX7Ys46doM6yGnr2yWGmpAIKlCYZTNqUxgFizJ4TqJuLEbbmx2wucRZVV0kcVPPyTCjHkPENOq6oZNS3LX1b6mJLEk42jGX/EfOoqjlLCS6xs4MgHgLWW6o3Ritt7bC474WV4p49knExMTEFWgfDxNU0qnvCR+bLhlpMgkCaHltp8mj+bXH8P44V+AqlIpZpJGVEWElmY2AGpepw65BnsVYsjwhwI5DGdaFDcBSbA72sw6jFcZwnleXqhyoI2t2Mj9iRsv7I/vgljlU1CxqXc2UC5P/YdSfYb4WuHs6qKyrlZVEdHEDGLi7ySbarnto3BA7mxNwQNaZe8hq+TWVVHJsXc1MB/TRwOYB6sjg3HoRhnxQzfJ4KpQk8YcKdSnoynsyMLFT7g4FjhVlsIq+ujUfh5iyfW8sbn+OGDHiYAw8Nn/iVtbJ85Qn/80XB1RYWwgG8SZwtJTvMRqI2RO7u2yIPcttjhwpk5pofvTqqJTzJ3/SduoH6qiygeijHnNsmeerppXZeRT6pNHdpSNKMdrWVdRG/U4OYYTExMcqqfloz2LaVLWHU2F7DCDriYyxvirJHKebAnJ1bWuHAPQncgn8sH+F/iDFVSNHIFjN7ob7EdrnsbYXtGrjTpha4nmaolTL4mI5g11LrsUh3FgezSMNI9gxxdn4iiRyhvcY95fmMEjsyaRIQFJsAzAXIF+4Fzb5nBM5vsvWrTtFTQk2EcUSXso2VVHYD0GMhkzdJppZ4xZdRYWNxY6AP5E+30w48c58BeBWUhwVO59N9we/S3vjMcpmAd4XJMbi1z1sdt/cX1fTEvJdq+Odmi0NW3LmbTKf8ALlG2/wCi5HU+/XrgfU1c1C5hl1BXUrdWIJDCxsdvfoe22E+glcHRusisVuOoZTbb5MP9Xw9UtW+aUklPOpFTAupH9bdL/PC9Pv8ADMyaHwXm8E0CRwgII1ChB0AGwthL+MblnSMGx0rb85C38AMJfB2cvTyA3t4h67dtx6Hphg47rxJWIezIHA+agb/W4+mNW3qjXyofC2otmEAY7qrxn28J0/x2xoNVb/HY/Xk3/wDhLjJMmcw5jA4PWVT8hcXv6bY1Liatjp83gnkayLGFci5tq5gBsBf8V9u2DLWpfzGvH3f1T+TgFXcW0yScmNmqJ/8Ak041sP2zfSg93IGOdZmtJWKYAgqQ1rpbw9QQWv0AO98GqCjSFAkcaRqPwooVfoBimOUvSVlnYBJklRVuTWyBYL+GlgJAP7+XZn90Wy/tYB/FKBI4qVI1CopcKqiwAsnQDGh4QPi15ab9qT+SYMrwMe2cYmJiYiqcOGquKAyzyoH5cd0W1yXLqsYUfpFiAPnhwykfYKRRKDJUys0jxx7tJNIdThL/AIQTa52Ci5OE7hKn11KkRmRk8Si9lB8uuT1CgkgddWm2+4ba5mhl5UF566cXMj9IY721EdFQHyxjdiO+7C2HSeXbjUwyzzojN9+F+80G8dIrDfT01zsLqrkbC5sBszRl9FHBGsUKBI0FlUdAMc8ry1KdNCXN93c+Z2Pmdz3Y+v8AbFzDZTEwtZzNmazs1NFA0CxbCRzqkbc2UAeE9tyRgpw7mf2qlhqNOjmxq+m99NxuL2F7etsGgI4mJhdgzV0zOSlkcFJIFlgGm1ipZZlv+L8Lb/2wAxYmJgFxVxbS5citUuRrNlVRqY26m3oO59x64AO4mOM9SiI0jsAiqWLHsALk/lhfpKR69VnqC6U7ANFTqSupSNmqCLFiQb8vou17noaDNuMMvRZn02aIsUYLv4b2DC3XTt62u5/DgJl2SlLxFmEiEsjEW1C52G51EAElbAjxDfwk6hxjk6xhTEiqgUKF6L4drHta3r2LdcIEUfJAQkiI62ppQBemKqeYHY7k3OjR1IAv7Y/Cv5X80qHeJeYE1ljc7EFx0KnorEHUB0O9uxIejz6ppywUCVb7oQVdegJvcm9yN+nvhro6QSF4Zk21CNlBDXJDaXU2Fxte/YFgdxgXLw9LA19BmVT4d/HbrZWvcj0U45/43mK/ynCumchmIicv+kh8yHuu+x9L2xUraLUxa4SQb6bEBxt0Pl/jgRn9JCSXRikjC/iDIbXubodr3FvCRuOmKmV5r4VjmZ3Q7b+LQTe1jvcX7H2xqYbm41JrrsxRUQkfXEdMnRgdg46BgdrP0Bv1Nrb4b8ooXSSGTQVtqVwRvZrfwvbbCLTzugUiMkA2DbDqdxYsT19fyHTF6fjGZLLfYXsG2sf5H5Xtv0xnm8UXD5gVmFPypZirC/MYAH02O/t/I2OO/GMw5tJJbYxAX9+vUelx+ePfFcyTlpYm0lzc6hbcgXt2IJ74C1lWJKWKM7vG7WNx0Kjb23HTFsZvlz3jhZp5VM0bHqGBa/UAeY/lfGhcHZMc1qJq6su0XMtHFvpNugb1VRYW7n6go3DGX8555bAKsMjEtsTcaBYH0ve49MPvAvF0NJTLBIOhLalYG+ti24NrEfPpbCvrMtVTGX0tx7abBCqDSihR6KLD+GOmAtNxTSSJqSUXsbKbqxt2AI64k+epIBHTOjzsPCvVV9TJboB3+Y7kA03EbjV3M82gpwDPKkdzZdR3Y+ijqT7AYzj4gcQ09WsKwOxaNn1q8bxsNQXSdLqDY2O/scPOR8NxwHmuTPUsPHUSbsfZL30J6KthhC+J1Qr1gCi/LjCO4t5iS+gn1VWDW/XGHlrVLHso4mJiYiqcOFcxeGVhFHzJpE5cS76dRIN5CPKgAJJ9rDcjGiZJlQgU6m5kznVLKRYu3yubKOirewGMvyriT7AzSiF52YBFROpuwLEbHooJ6fl1DXQcXCurKSKnE8aBZJ5eZGY76V0LHvs1mcE2JGw3OLYT6U8uzdmFdHBG0srBEUXJP8h6k9AB1wF4V4ilrHnvTmKGMhY5C4Jc/iFgLAr0NibHY7ggJebcW0s1VKuZa1jpZjyaaONyX0GyzTGwuOmldl33vtgzl3xSoSFV454DrePQYiQpW9lOkW1G1tK3IJtjemTTn2YzRBVgppJ3e4UqVCIfwmUk3C3PUA9Dtj1w1lIpKWGmDauUgXV6n8R37E327YD0XH9JNSTVUZa0N9Ub2ElwbKNIJtrOyg7n0wMyL4mLUaB9iq7mNi5SPUOYltaKL9B+k1vTrhaoP2FPjzJGdVracf7XS+OLc+JQbyR2761uPyxfyDiqCscxxrMriNZCssTIdLEgdeu4PTb0x94gzGTXHSUxAnmBJc/8KMEB5LdC24CqdieuwOCdhZyfPYKiGKZJEAlQMoLC+/UWv1B2PuMJ1bGMwzGopympI2ijkYjZYkCzOoNt2llYKR+jGSe1/PCfDuXpS1T1McMkK1M1pplW5VWsSWsPxAjbbFPgytrYEgNPRK1LUSTuNF9VmcmBpWO0aaSB+I2W/e2Hr7BpWYUMc8bwyrqjcaWXcXB6jbfHZECgAAAAWAHYDpbGZ5RxtmcmZtRyU0WiIs0zRK58IQldJYjq1gDbe+CFFmOdzyxTrTQw05Fmgmazm9/HqClhbYW2vY+He+FoDvGtWkcKhxs8gUn9EWJJ/wBeuECUqGdJELxMVLL1P/SePbxyWUtpUeUWJJFsXuKGrwZo6uWneMMskQUAPY6VtpuSq3uQTck9+wqUseqKNSdMqeFHPUg6Qw38twLA9R19byy4qmN4dqOJkIVm5y2LQSg7yF9bs7Ne+11GkE7798Fc2phNGV1MksZ06o3Fwem573PZhufngZl7B+YjqAWBMsflAewLSRddOm6qw2VixP7RRJdOhnCRjxawp162Y72JsLbAb2tbt0xPObjcuqEZsaeRRDUKdYHhZkspNt9LdAfqPritDw1TrGOSCshsSQutSR23PS/ywXrMkSqjsArbi+oEEEXv0OxuBcW2B98dqTh4qLSOsgI0sukjw9u+5Hc7X9sPDd7h5XU4pboaAyl1mUalNwVJ8QN/49fXtvcbLPGlGacpIqgBtyT0J7EfX+WNEzorBp5JW42Ivc2UbXub7E/zxnmYu0zCokI8NgqtbSNLAXIH6TG+/Y4rNRO7rjRIksFz92dwSNhcDxFlsFt3v8x1wPy9wZluC2xJXa562I3tqt1HUYZYSsoOmIqpJJBHVjuAN/U7D+JticRxpo1R6VUeEadtxe5Bte4N8Tl7U3xq8l6OtJcCTwqwKm29rEHdR03H4ffDnlHBEdVHrpqwpKCdQdAVI30kWIIBX1vffthFkhO7N4wWBBF9xuG6jY9D8/ni1R5pJA8fLmMYTUCx38I9rdbf2xr152zM7JppuTcFtAedWTwCOHxHlJpJA3+8awKqAL7/AJjBD/E48vp1nECmrqm0QwRrawO8UfsoABdh1Yn2wMbhmtqKOVhUEzVdkdSRy449d7gDvo6gbksdztjhHRVX+IutLOal6SnID1i7RySm45ehVuSq2ubgAn0timOMieWdy7ajVwyNHpWTlsRuyqGI9dIO1/QkH5Yz74k5ekENMkY21SEkm7MSEuzt1Zj3JxafhjNFlEkFeqrM5eoBGy3RUvCpQ3YWJ3KqDbw9cVPiNRmGno42lklKmQcyQgs3k81gBhZ9Fj2Q8TExMRVaF8OP94k/dH+pcPFbUwRMskzRox8Cs5AJv4ioJ/Zvb2xnnBWZxU8zvKxVTHpuEZrHUp30qbDbqbDGiU1TDUx6kKSxtceoPqCDiuHSeXYFkHCSxzVNTPIKmSpYG7KNKxg3jRRv023/AFRhleNSQzBbruCQPD6kHthafhg0zc3Ln5PdqY7wyW3sq3+6Y9NS7eoOKme8Sc+hC06MKiqY0yROLMjkES6x20LdienT1xvtkOpKxszreZRpCaOkY2Z7qstQR5wFXxBATYm27X32wzaayCM8mnpH8RYojtFcndrXQgsWJJJI7YF5DKuU0yU08TrHHss8UbSI99y0gQFkYk76hbpYnsx5dnNPUC8M8cn7LAkfMdRh0KXC7q4lfkTQyl/vRPuxNriz3KsgB20mw32GOWe5DE0prGqZqfTCUlKMqgxglzqJUlbb7qQffBjM1cwvy20vpJU2vuNxcehtY+xwuZuk2Y0NLJTrHpkaGaSKRiAyWDlCyg97X23tbvhQBWa07SQIAhj5xENDBa3LDCzTyC+7ql3F/KLfiJw90VKsUaRoLKihVHsBYYW8vqx/iXJmXmVP2fmF1H3cKFgFjjvvd+pJ3bSO1gGkm256YKH3CVDxFLmJcZeSsKPp5trayPNZiCFj7XF3NzYILNjznPEFbUWXK0jI1L97JvqU9XUXAVAPxNu1vCCN8MmcNOkSpTKDIzKmqw0xgnxyEE7gC5C9yR74AWs24XipqOZh4pXKvLJ0ZypFhuSdI9CSTvckknCfW1LFDptpYdbfMH8gfTvjVJYhHSlaqXmWWzSFQpY38PhX8RNhYdT0xmPL0cxGUqVNrEbgdQLdjvvjPrui3UVuFcyaXTHIDrVSFkvvYbeL+Y26gH3w0UgJZo2Q2tuWB0kWA83ztv8AI7G+FrhyMRzaiDZhYdL3v7e+HMzkbK2+I5zVVxu48Q0PLJaHcki6MxG469r3OwPrscFIB4vTa9jYn+ex9u+BMmcaCBJHsO6kdOwN/TrjnU8YRpG2mJybdWIUCw7Hc/lh4ZT5LKVz43+zwwE2HMa5HUn3v3t16++M/kjV4lYjsosB6XudsFczleaRZGFw0ZF+va9hc3Hbr74qx0rND0tYC9r9f9f/ALiefk3eFMceBWGiCJExFlVmDEdPFsDf1GFLMqSRUMd05dwHVr72OxG23Ub3vjQciqw0YDne1m26H3+Y/tgVxHCgU6QACLH3/iThTKybPXOgenyduWSCDEfKwIPl3sdv+17YXKTLQtSqOxXfY36WYX+exGw9Dhzy6sdKdNa2W9rdNhsL/QDC1xLy2nFmtdibd/QW333B6X643hlbbE7jpplBNUy0cKwWXU4El3seWmzKhCkjURa43te2+C/C1bE71SxhjJzQZpXQgM2kBVT2VAAPax3vfAHg8GWBlu8Y1lbj5AsBsffftfb2csqghRVWMqFudIBtc73tYWJ6369MWwv0xjKaojHIRsRv7W/74Rviy10ptj1f+SYfY0UbqAPl/fGe/E6sjmipnidZF1SjUhBFxoBFx74Muix7Z/iYmJiSo5R1lakipl+nny6k8YuAAjP8gboACdrnDJW8S500wp4cuVW0I7SNJdeoLjXYJc7rYXIvffHr4cf7xJ+6P9S40TFsLwnl2Qsq4yzGdvDld1V5IpCs6izxm2xYAaN7at72aw23XqKSo5tbmy0d6gzLTQQl9So1lhmcFRZvEoBNhsDvjXbYrZbQJTxLFELIvS5udySSSdySSST3JxvbJGXjHMaOBHrsudgqEySRyJ5g1luo2UEEW3J9sMl6apm5T0qOyIHkZ41YRMbFULEf5new6AAm1xczV0iSgLIoYBlYA9LqbqfoRfHREA6AC5ubC256n54WwBZ5kMrooo6j7IQxZtMesPcWsw1DaxOw729MLUvBVWqwwQ1Tx01JEGi0Ea5pwS15AdtF9tJuN8aJiYJQz/4UNWN9qetgdZXZCZnUozkLYoFI8sdrAjY3PrfHHiisaszGCiikd4GSRpluVifQANOpVvIA3mUNa50m1rY0KeIOrKb2YEG2x3FtjgZw/wAN09EumBDewXU7F2sOi6m6L+qLD2wb+QT+GKbPFjjJjoadFc3pwui62sN01AWO4HU9zgq755pPhoAyvfzP40v03Hg277/IYcsL3F9NUTiKlhDLHM1qiZSBojUXZRvfU/lBHS5wb2AqKoeslFbIwWhpVZ4x0E8ig6pd/wDhLvov1O/phdkppjSwVcgYtOvNcn8OtiwHsulgPkB6Y0etySCWFIHj+5TTpjBKrZPKCFIuot5TcH0wL4rqC7wUMNhJM2pjYHlwxkc1re9wg929sMmT1ldYWXwte3S1tiDpP98OnD9UZY0ckAk7d/yA/ID5YMz/AA8pnJYtJub9fzwOp+Gno5F++Uxk6RdBdR1JBJtfbqdhfGMpK1jwv51lzLu62A7kX/lhVmpNchU202v873uCPp/HGmZjUKyBPMxANh2HqTt+eEbNYGDFrBVUHp6H/wAf29sR82Mx5jePIVURAKCQAiiygfKxv/r1xzyuQFF263Fj/M/TvgrWU/MjsLfI9O2AM1O0cpK3ZRt6b/2H/cY5vyvOOF+SmCAsGudtt/qNvp+eAGZB2XziMHci21xb0PuPXv0wbSsXl6GvqO/8en+vTFLMAjpuNwAPl3/1/wCMEy1RYB09RLM5gOh2YkLZtO4GwsR3tba2+BtTNO5iIiZY4ZBqJ3I3sbbG3fe2CkkAdlMahJFBIPQgjdTcdGv0+Qx8grRuOhckmzb6iT9T4jY/ME9cWmcnMid61a0XIBGkGgLqikF2ViGBvfVv3BuPS2+LNDwZRaY9InUQ6tK86QAa7k99tyelupwA4bLLAocrsLi3YHext3H54ZcvqyOh+v1xfG6iFu6pxfDKmLRK09UY49R5XOOklr3vYC17m5Fid7nALjLhumoEjipiwEkkkpRnJC3CAaR2G1r9duu22iwVJ2ESX6Dc/wA9sKPxSLaabVpvd/L8k79xjWVvqePbP8TExMRVaF8OP94k/dH+pcaJjL+DZZ1lf7NGjuY7feOVVRqW7NYEn5Ab37dcM9d/i8aGRHo5mUX5IidNXqFkMpsfS439sVwnCeXZpxMCeH+IIauNHjNmaMO0Z8yXuLOOx1Aj3tjxxTnZpIkKIHlllSGJCbAu5sNRtso3J+WNaZGcTCzNBmygMs1FIw6xmF0B9g/MYj5kfTFrh3iIVLPFJE8FTFbmQvvYHysjDZlPYjD0BzExMTCCYmJhZz2qllrIqGORoVaFp5ZE85VWVAkZOyklt262G1r3wAzWxMLT8D0mkBBMjjcSrPJzAfXUWN/kQR7YLZdWKzSQXdng0Bme121KCG2233vsNwdsML+AFfmlDS1LO7j7TJGqsq6pH0IWK+BQSq3Y72F7/LB/FPLMripwwiTSXYs7dWYkkksx3PXb0GwwoFPLeJ6SeTlRzLzf+W4KOfcI4BI9xgpURalIwN4k4ehrojHMu/VJBs8bDysjdQQd8VOCcxmlheOp3nppWgkb9MqAVf8A9ysD88MB3E8dTTQs8IDAn7xiSWA9dxuB3/vhFqOIZTZGF97Hbf5na56/6642thfY4z7iPgGR5Q9M0YSxujkg/IEA7fPpYYjnjfhTCz5CKepVwLHV6gHbb1t9T9PfHsyXutt7/mTufoOn0x5yTgSqVpjJ4ACNA1XuLHoQLb9x1Fh6455hldVTOC6BlA/Dcmw3N7D2/wD3EMvFlOlZnjVWvptQuLbdR3t7YERQt4t7lrH5bWsPpYY+S53dvW9gevTqf9e2BFTmrHZBuNLbdrMx/wDt0wp48qPeCWbZgsSnpY3B9mvYX728t/ZhhcyWRWYFuxGw+ZF7362sL97YqVshZiJdSqx2uPp19bC2DScPxrGrLJ4+ot/f1x0SY+OftLLeTSMpkhKrbsOhP9sHadVvuLDGZZHmzwWEttBIF/fr0Nrdf9bYfoKoMoK7g77Y1NI3cNeWTL0GlVG/5b3+v1wnfFPRan02vd72/wDbbpi7TqxPt73wK+IzgpT9Or9OnRMayv0tYXkkYmJiYis0L4cf7xJ+6P8AUuHzMaxYYpJXNljQux9gL4Q/hybTyE/8o/1Liv8AEHNJqiOJotS0C1Eayup0yzeMAcgEboGsb/i6jYXNvHOE8u3HhjLZqKWGOkl1TVBSaup3UMkStu7axYo1jpVSTqI6WBw5cb5PJU0w5NufDIk8OroXjNwD+0Lr9cUI+KMpoD9mWoiRrksBd2LDzGVwCTIT+kdROPifE7LDptUGzGwPKkAB9GOjY7dMb5ZFeHOJoasFR93Om0sD+F4z3uD1HowuCMUsyUjN6MqbE004k/WUNGVH0Y3/ADwDrq0ZoS0GVmeNQRFVSScg6hs2k25qgHbbuO3XHjJxVUzvW1VLWSNy+VDAJFneNRZpWL+EWZgABux09+xoNHwNynO4ql50iJbkPy3a3h1W8QU9yvQ4WDmeb1al6SCCmgdCENRq5wPZig2F+wPTYn0IylpMxymgVjNSMVa5h5Ts0zyN5RJzLs7E2Fl9O2DQaZgNnmQ8+SGeOVoZ4SdDgBgVa2tHU9VNh6WOCHOfk6+X95y9XLvfxab6b/Pa+EOjzvMxAJqyWCmsrF4+QZZiL3BCKwC/oqGv2vcm2FIGiM1gSdgOuFzhyNpaqrq2QoknLii1CxdIwxLkHcAs5Av2UHvgPkdTngiUSQQSFix5k0wVlB3QOiJa422BPpt1xzzqfNqWAVFRV0ixwtqlKxNeQXso69ywAUadwPFvh6DQMTCpRT5ssMGqOmlkfxSsXMYQHdVCqrA2HUgnf88cpc1zaBGealo5FUElo6hk2vsArRtvbbrufnbC0Dhha4KkLmuf8LVsmg+oVUQ//JSPphfoM6zCvnlhWZMvljFzTyQcx9DAASCQsAdz0UbG18O+SZXHSwRwRX0oLXJuSSbsWPckkk/PBeAoV2dSNI0FHEssibSO7aYoydwrEAszkb6VBsCLkXGPfCOdtWU/Mkj5UiSPFIgNwGjbS2k9xfAf7f8A4ZTyxkCWoknleGOO7PJzHLKzKBqAF7E9LL7jA2gzKZIZKKCGWBoozLPUvoJGsM7sqqzfeub2VvLe5BsAXoNEwGzPiaigYpPURIwtqDHp6avT64WuCqx/8CL08jTTrBK+okseaQz2ufMQSBgvwZFTNlkJVVeJ4tUtxqLsReUv3Zi1733vhaD7mfBlHUnmBQpbfUnRrjrbob4TargyWm1HQroOjAbW7agNx/L3xQ4XkzilUSx000lGiP8AZ6cuoJEjnlahu5Cg3sbWA7AYa6ObPzy4pI6NNWrXPu+nfw/dhh1GwAv0ubd8Z+GVqZ2M7zSkEkgRyqk3sP0rC9gel7b22v64GwIKaRQl3gfZkJsAL7lb9CO4P598O+Z8H5hJLUSNDDMyMnIYFYgwsDJy4wTZjcjU7DyjArMuC5kpxC6gM9QFjjZgeYWsxWOwJCgX1Ntp0sdxjE8dnHwftLyC8RHUkqgMI4121A2YdfndTff2H1beCIZ+Spk8rKGAvc3/AJb7H64daThMIUF4ygHiBW5vb8N9rX7kYH0dM0tWEpWU0sLETPy7C4FuVGwbxEE7lQAtrbnbGscNRjK7WKSNi+kMASCbHqQOtgcBPiUEEdMqkagX1Da/4OoHTvg3xLkUCTLVvUyweAxMkfiaQHosexcHrsgv3264Qc84eWkXWsDR86aV9TkBiLjQmgFtKqDsSbks1wMas+kYzkHxMTExFYzZNlc9S7RwPGvhu4lDFHUEeFlUgsL22Jsbb36Y0HLsiZikld9nnmiY8lkiKiMbeUFjvt17YT+DMyjp5ZHkJ3j0qqgszsWWyoo3Zj6DDjlvEnMqDTS081PIU5kYk0kSL0bSUYjUp6r1Fxi2H8U8u16lyOliOqOmhQli11jUG56m4HU+uLn2dNhoWwNxsNj6j398dMTDZfAMfcVM0zGOnjMszaUFh0JJJNgFUbsxOwA3OKuTZ/DUiUpzE5TaZBKhjKkqGFw1iAQb4At5nXxwRtLK1kXqbXJubAKBuWJIAA3JIwvRC1swzE6Cv+RAd+Tq2A0jd6hgbGwJHlXuTYoQK6dam5+zwMwgHaVrFXlPqouVT3BbuMXM74fSqkhkaSVGhLFeW+nzgBr7HewsCNxc2wwG12ZVEhYKDGANoYirVL6vKzknTApsdzc+6nbFSiiRH+9QzSowYU9OC6xNYG80jEB5e4eQggeUdzfqYUhH2WktD4eZPMTcxp3LOxJMrb2Lk2AZt7AGLSPOOTCGgox5nBIknvudB8yqb7yHxtva1wxAK5Bm6VlPHURhwkguA4s2xI3H0wJreF5KhWjq6ySWBmuYlRI7i+oI7L4io9rXtvgpnFHK1OYqR1hc6VVrbItxq0i1rhb27XtgbFw/UQzRvBXTNHf72KoIkDDuUawZW/hgBjVQAANgNhgXxHln2mIRCYwvrSRGADG8Thx4T5hcC4x3zfMhAmrSXdiFjjXzOx8qj+ZPQAEnYYXOEaOSaqnrpn1kDkRW8i6WvNy/1ddkBIu3LJ77EAtleQcuY1M87zz6OXrZVRVQkMVRF2FyASTc4p1edT1LNFlwUAGz1bi8S+oiA/zXHsdI7nthjqIFkVkdQysCrKehBFiD9MeSUhj/AApGi+wVVA/IADBsFyaniyyFpEBmqpSEDyH7ydz0DN+FBuxA8KqpNtsWOG/s8FKZjUxSCRmkmqNa6HcmznVqICi2kC+wAGEnMK1qwxVUsbGOqlMNJCR/wlVpGZhb/jMoUntGetr475DksdTRqJmj+ygsoa6rGgDfeMq3sskrk2J8iWtZju9BpVJIjIrRFWjYXUoQVIO4K22IPthYn4eejeWopKxaaJjrkimj5kIP4mSzqUJO9gbE4Kpm1JBRmaOSP7LChAMZBUBNtK26nawHrhdoM4leA5lXpoiG9LTLux1G0bOCfFK9wFHQA+p2UD3kfEklZLLT/akhlQgBDTaJWBUNqVJJWNrEdV9PXDqi2ABJJHc9T7m235YznI8tpaat+2VdZCtY0Ukk6FxtrYdydljUBALAnc+wbU4uoTKIhVQ6jGJPOLaTax1eXe4Nr3th2AbwHosi01DVM0rTyeIRalAEKMblYwO52Bc7kAYIQV0TmySxsetlYE/kDjhnWcQ0kfNncKt7Ad2bchVHdjbYYyAzNql6mY0UDMiqAamVTugO6xIe0jje/VVserLi9UTQ0UKJHGAP8uGFAAXaxIVR9CSegAJPTCNwtx7TQU4WWOpNVI8zuiwszO4kIYKehKrbYGygAbY60vxDpnmecRzSFvuaQcplDGwLrrYBVdn677Kq+4xrVBuyjJ2VjUVTLJUm/iA8MSn8EN91X1bqx3O1gEv4kZrHULAYbtGrOBIB4GPguEP4gP0hcb9bg2qZJnsBqZaisnqaiXXyfs8UcjxxbXe6KNLC9xbxW9zvjpx5n8FWlPyNdl1k6o2QC+kADUALjSbgdNvUYznODx7J2JiYmIKtA+HUYNS5IBKxkg+niUG30JGC/wASVaOGGsitzqWZGTV0YSMInQnsCH7emBXw4/3iT90f6lw85llsVQEWVdQR1kUXI8Sm6k262O9vliuHSeXZAyHjiRVl1LU1k0hMsSRwlVCAhLIxAGm4LDrta5LYPQceQ80Q1EFTSudRHOjABCgEkMrMD1A27nF/iPiMUxCInMlYX03sFHYsff09sJaIlVUNLWzrCwAUetuto73AG1z1JONWwpiYeL53qRClGsjyK4ninTQYUdbqomLMLqQxuACe4F7YXuIMorRejFXE8uYSFqgiLTpXlhdiWaykIFAtc798VqPJ1l1HT4bmzdNQB2JHyx6npFAKhWkI3Yi5KjYAn+AwTNr0MvD2UZnHLTpUTxCmggA0wC2twNGly3iKgeK407222w05rXrTwyzv5YkZ2+Si5t77YXuAaOSOORmDLGzDQrbH9Y2PS+35YYc0oEqIZIJL6JEKNY2NmFjY+uDe2KSIMqr6iOQBOQ5JcSTFWV5GAIfQtyQvlQPsqqp0sdgWGUZofNmUa3jAOmmXZx3XUehHW/va2GDK6IwxLGZZJdIsHk06iO1yqqD87XxZkQMCp6EWP164ewzKnzTM5ayFKasUwTRsySTQLpflEByioAwjOrw6mJNiehGGVoswijd6qvpkjQFi6U+9hvdtUmnp2A/74t8OcJw0ZBSSaQohjj5zhuUhIJSOygAXA63Ow3xUrIzX1XKI/wBjpmUyf9WYbrH7pH4WPqxA/CcPYDMnoMwqQstQwUyoRzLBHiiLX0RxgHTLIttTMfDsBuMEH4cngUmPM5YYYwCFMUJRES5I8gsoXqeu1yThtwPzjKxUBEdiIg4Z0A/zLeVWP6GqxI72A6XutgP4K+0NC0lRK8glcvDzFVWWM2CagqgXPmtba4HbFCQf4q80RLCgjJibTdTUSAjVZhuI06bW1NcdBuc4laoFNIKRNU7DTHchQpY21Ek9FB1eu2KlXPDlVBcbRwIqrc9SSFGo+7G5PzOAFuDLUps0ip6ZZnIpCQ0kjyJCGfTq8bHT4UKgL1Ngdtxfl+GtGaU0qmUL1Qly/LOrVqRSdIJPU23BIx34Nyh1mqayQszT6FDNsXVATr0nyBmYhV7Kq33Jxf4tzSSKNIqfeoqH5UNxcLfzyN7It2+YA74e+QX6LIIp2ShS7UVG+qUtb7+cnWVa3VVJLMAANTAdARgjTA11brt/stGxWP0lnAszj9WLdB+sT6YsVuWy01AKahBaQ2jEhIupc/ezvci7C5c9y2DOVZelPDHBGPBGoUX6n1J9ydz7k4WwBUPAGXxPNJ9nV2lYsTINWnULFUJ3AO5v1uTvi3lvB1BBGIo6WLQL21rrO5ufE1z/ABwdwDzqpklkWkgOliA08n/LjNxZf+o5Gkeg1N2FzdARkOUU8le9VBCkUUCGBGRQolcseadvMqWCA+pf0Bw1ZhQRzpy5kDpcNY+qkMp+hAOOlLTJEixxqFRAFVR0AGwAx1wWgPzutSnhed0Z+Wp2Rbub28Ke5NsLXBvDmpY56qmWEx3FNTdRApNyzbnVM58RY7i46G+HXEwbDidESs1lRRdmIAA9WJtjAsy4ubMqueQEiFNKwr6LdrsR6sdz9B2w0fGnj1oLUVK5WU2aV1O6Dqqgjox2J9Bb1wgcPO8kbTyJ4nexk/T0gdR0uL9R1v7YWU+m08exTExMTEFTrwcZ+c32cwhtG/O1WtqXppIOq9v4465fxHmCO5kkjlIJUx6LKpB/CQbm3zwIyqg5zlbdBf8A1+eHjKckVEsRimN4Zuth2UZc8sjTS+Zzc+g9h7DFzM8hV2vbB+GIKLDHsjDLahS5cqppthfzHLpYZOZA7I3Qkdx6EdCMOAGOcsYPXAWyPNTVNT/nys1twOgB9bDv74+0c81HKJTzJQQQylzv+jcm/Q4dY4AOgxRzai1r4f5YD2Af+ravWGKxhAbmMDcjvve98PFBWxzIJImDKfTt6gjscZxBQMX0EWYEnmb3YH8LDpb0PbBLI680UxjYAxyuLnupOwPuOmCUWHXMI5GidYnEchUhHIvpJGxtcXt6Y4ZHlaUsEcEdyEFix6sTuzN+szEk+5xfxMaYTExMTAEx8ZQRYgEe+PuJgCYmJiYAmJiYmAOVWH0Ny7B9J0aul7bX9r4G8L5OaWALI/MmcmSaU9Xc2ufkAAoHYADBfEwBMTExMATC7x3xOuXUrTGxkPhiU92te5/VHU/l1IweqJ1jVndgqKCzMTYADck4/NXxN4levqyovoXZV/RHoffu3vYfhGNYzYLuV0M+Y1YS7PJK92Y7nfdicbRxrkkdHSUcEYsF139zZLnFz4QcGikh+0SL97INrjdV7YsfFry037Un8kwvJdw8e2cYmJiY51T1wKl529oz/UuH4DCJwB/nv+7P9S4f1GKY9MZdvirj6Vx7UY+kY0y8hceGGO4GPBGAnIDHxlx2Ax5ZcBqBpFuW72wp55C0UiShdWhg1j0Nje2HcjFWtpldSDhHKv0lWkqCRGBQjr6et/Q+2O6sCLggg9CMZVmmXKsgUEjWwXrZdza5w+00K5fRsWJZYUZ2t3tdiFHYdhhzngrNDOJhC4jzjMYKaOp5kCcx415QiLaOZ0u5bxEd7AYO5UmYLNaqnpGiCk2jVldvQm5soHXa+LXxWTe4x7GDEx5LjY3G/TfrfpbHnnra+pbdL3FvzviWq06YmPisDexBtsfb544z1ICuQQWRSxW+42JF+4vbDkod8TAPhDPDV0cVTIEjMl9gdhZiosT32wZ5q7+Ibdd+l+l8Fxsuil294mFDOuJ6qmo6qokgiDRS6I1D6gyEgBnt0O/TbDVFMCt7jYb79Nrm/p9cay8dk2JY64mOfOXbxLv03G/y9cUs8zPkQyMi8yVY2dIgRqcgbWHW3qcY0ZU+IvHUFIGp2XmMy2K7EBmHhDKeotuR2unW+E7gPgNJZ0mZg625koXdAxN1RD3A7++EXIMuqc2r/GSXZtcjH8Nzc/L0Hy9sfprJssjpoUhjACqLfP3ONWaC4qgCw6DCD8WvLTftSfyTD/hA+LXlpv2pP5JieXR49s4xMTExJU/fD/8Az3/dn+pcP64z/gD/AD3/AHZ/qXD8oxTHpPLt2XHrHhRj2MaZfbY+EY9Y+HDDxbHknHthjmwwg8NjhOwAN8dmGKtZTaxbCOEvOJFMgZLloyH6XAsb3b2xcyziHxzfbn1RyIAEC3Xcm4AA6WPU4o5lRPFzFDWjkA5g23ANwL9t8GeFuHoZqcSTx6mckrckWUGy2t2Nr+98EbutOHxGRFy6ARm8YngCG9/CPLudzt3OOWf5bHUZ3HFMupDSNqW5GrxHY2IJHqO+GrOsghqYUgfUiI6MojIFtHlG4It7Y9SZHG1YtYS/NWMxAXGmxNzcWvf646sPLJj+ef7QuO6UcryuGTNZad0BgoaeNII23VdaqzML997Xwp2H+AQre16yw9fM3T3HX6Y1DNOFoZ5ufrmjkKctzE+jmJ+i+xuPcWOBkvw5pCujVOqCTmIgcaYze55YKmwPvc26WxXHz4cbv2/rv/PbNxoZS0sNDnZSICKJqHmy79SsjgsxPU2W9/n64HZVViOtecsBHmFG8xJOwYa2UH00x2G/vh3zzhaCqlWaQyq6oYyY3060NyUfYnTueluuK9PwTTrIJHeaZlQpHznDiMH/AJY0jcdibnCnmw1u961R61nvCk80EOWzTJFJTtNyYkN9UbM5Bl66S17jcGwG1iThgyvIKeszHNFqE1qJIyF1EC+k7kAi5HYnpc4YjwTT/ZIaTVMFhfmRuGAkVrlgb6bdT6Yt5Bw1FSPNJG8rNMQXMjBtxfcGwNzck3J+mDPz43dnf+xMLxtmOZm2XZx2/wBv2/NcGuKKJKarpvsyCPnUs6zKgsGVYmYFgPQ9+vTDPU8CUkjTl+YVnJZo9fgDkW1oLXD9dyTa5xayzhWCFmdmlmdo+VrnfUQn6C2AAH0ucO+fD/v1IPSkSAD7LkH77++KHGeYyVFU8lPdQ8q0Im9BcatPtqLH6Dt1ek+H1MEVBLU/dsGhPNF4bHV914bC563uTYb460/AtMrRnXUOkb81Ynkuge9y5Gm5N99za5O2FfL47zv7iTJa4T4XioYlRBd9IDOerW9cHsTExxqphA+LXlpv2pP5Jh/wgfFry037Un8kxnLo8e2cYmJiYkqfvh//AJ7/ALs/1Lh/XExMUx6Ty7dFx7GJiY0y+4mJiYYeTjmcfcTCDk2Ob4mJhGSOL/K2H+h/y4/2F/liYmCNZdO+JiYmNMJiYmJgCYmJiYAmJiYmAJiYmJgCYmJiYAmJiYmAJhA+LXlpv2pP5JiYmM5dHj2zjExMTElX/9k=">
            <a:extLst>
              <a:ext uri="{FF2B5EF4-FFF2-40B4-BE49-F238E27FC236}">
                <a16:creationId xmlns:a16="http://schemas.microsoft.com/office/drawing/2014/main" xmlns="" id="{FC1C5206-B7A1-4BF1-8776-FD8809EED9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91" y="461538"/>
            <a:ext cx="1447091" cy="14470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1"/>
          <p:cNvSpPr txBox="1">
            <a:spLocks noGrp="1"/>
          </p:cNvSpPr>
          <p:nvPr>
            <p:ph type="title"/>
          </p:nvPr>
        </p:nvSpPr>
        <p:spPr>
          <a:xfrm>
            <a:off x="4207615" y="268762"/>
            <a:ext cx="4200580" cy="99540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/>
            <a:r>
              <a:rPr lang="it-IT" sz="3200" dirty="0">
                <a:latin typeface="Bahnschrift Light SemiCondensed" panose="020B0502040204020203" pitchFamily="34" charset="0"/>
              </a:rPr>
              <a:t>Why using </a:t>
            </a:r>
            <a:r>
              <a:rPr lang="en" sz="3200" dirty="0">
                <a:latin typeface="Bahnschrift Light SemiCondensed" panose="020B0502040204020203" pitchFamily="34" charset="0"/>
              </a:rPr>
              <a:t>Transkribus?</a:t>
            </a:r>
            <a:br>
              <a:rPr lang="en" sz="3200" dirty="0">
                <a:latin typeface="Bahnschrift Light SemiCondensed" panose="020B0502040204020203" pitchFamily="34" charset="0"/>
              </a:rPr>
            </a:br>
            <a:r>
              <a:rPr lang="en" sz="3200" dirty="0">
                <a:latin typeface="Bahnschrift Light SemiCondensed" panose="020B0502040204020203" pitchFamily="34" charset="0"/>
              </a:rPr>
              <a:t>users’ expectations (2)</a:t>
            </a:r>
            <a:endParaRPr dirty="0"/>
          </a:p>
        </p:txBody>
      </p:sp>
      <p:sp>
        <p:nvSpPr>
          <p:cNvPr id="333" name="Google Shape;333;p21"/>
          <p:cNvSpPr txBox="1">
            <a:spLocks noGrp="1"/>
          </p:cNvSpPr>
          <p:nvPr>
            <p:ph type="body" idx="1"/>
          </p:nvPr>
        </p:nvSpPr>
        <p:spPr>
          <a:xfrm>
            <a:off x="214921" y="1514664"/>
            <a:ext cx="8714157" cy="16322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Researchers and students can make use of Transkribus to:</a:t>
            </a:r>
            <a:endParaRPr sz="2000">
              <a:solidFill>
                <a:srgbClr val="000000"/>
              </a:solidFill>
              <a:latin typeface="Abadi Extra Light" panose="020B0204020104020204" pitchFamily="34" charset="0"/>
              <a:ea typeface="Comfortaa"/>
              <a:cs typeface="Comfortaa"/>
              <a:sym typeface="Comfortaa"/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"/>
              <a:buAutoNum type="arabicPeriod"/>
            </a:pPr>
            <a:r>
              <a:rPr lang="en" sz="200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solve specific transcription issues in their humanities fields;</a:t>
            </a:r>
            <a:endParaRPr sz="2000">
              <a:solidFill>
                <a:srgbClr val="000000"/>
              </a:solidFill>
              <a:latin typeface="Abadi Extra Light" panose="020B0204020104020204" pitchFamily="34" charset="0"/>
              <a:ea typeface="Comfortaa"/>
              <a:cs typeface="Comfortaa"/>
              <a:sym typeface="Comfortaa"/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"/>
              <a:buAutoNum type="arabicPeriod"/>
            </a:pPr>
            <a:r>
              <a:rPr lang="en" sz="200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enhance DH projects (f.e. Distant Reading projects, DSE projects);</a:t>
            </a:r>
            <a:endParaRPr sz="2000">
              <a:solidFill>
                <a:srgbClr val="000000"/>
              </a:solidFill>
              <a:latin typeface="Abadi Extra Light" panose="020B0204020104020204" pitchFamily="34" charset="0"/>
              <a:ea typeface="Comfortaa"/>
              <a:cs typeface="Comfortaa"/>
              <a:sym typeface="Comfortaa"/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"/>
              <a:buAutoNum type="arabicPeriod"/>
            </a:pPr>
            <a:r>
              <a:rPr lang="en" sz="200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sustain and improve the research on automatic transcription itself.</a:t>
            </a:r>
            <a:endParaRPr sz="2000">
              <a:solidFill>
                <a:srgbClr val="000000"/>
              </a:solidFill>
              <a:latin typeface="Abadi Extra Light" panose="020B0204020104020204" pitchFamily="34" charset="0"/>
              <a:ea typeface="Comfortaa"/>
              <a:cs typeface="Comfortaa"/>
              <a:sym typeface="Comfortaa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43A5FFDF-9AEB-42E3-ADDB-593649BC8AC9}"/>
              </a:ext>
            </a:extLst>
          </p:cNvPr>
          <p:cNvSpPr txBox="1"/>
          <p:nvPr/>
        </p:nvSpPr>
        <p:spPr>
          <a:xfrm>
            <a:off x="107154" y="3601305"/>
            <a:ext cx="8929689" cy="13234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US" sz="200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Trainers should put the stress on the main features of Transkribus:</a:t>
            </a:r>
          </a:p>
          <a:p>
            <a:pPr marL="914400" lvl="1" indent="-330200">
              <a:buClr>
                <a:srgbClr val="000000"/>
              </a:buClr>
              <a:buSzPts val="1600"/>
              <a:buFont typeface="Comfortaa"/>
              <a:buChar char="❖"/>
            </a:pPr>
            <a:r>
              <a:rPr lang="en-US" sz="200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its clear and simple usage (</a:t>
            </a:r>
            <a:r>
              <a:rPr lang="en-US" sz="2000" b="1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comfortable user interface</a:t>
            </a:r>
            <a:r>
              <a:rPr lang="en-US" sz="200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)</a:t>
            </a:r>
          </a:p>
          <a:p>
            <a:pPr marL="914400" lvl="1" indent="-330200">
              <a:buClr>
                <a:srgbClr val="000000"/>
              </a:buClr>
              <a:buSzPts val="1600"/>
              <a:buFont typeface="Comfortaa"/>
              <a:buChar char="❖"/>
            </a:pPr>
            <a:r>
              <a:rPr lang="en-US" sz="200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its productiveness, mainly with historical and handwritten materials (</a:t>
            </a:r>
            <a:r>
              <a:rPr lang="en-US" sz="2000" b="1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efficiency</a:t>
            </a:r>
            <a:r>
              <a:rPr lang="en-US" sz="200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)</a:t>
            </a:r>
          </a:p>
          <a:p>
            <a:pPr marL="914400" lvl="1" indent="-330200">
              <a:buClr>
                <a:srgbClr val="000000"/>
              </a:buClr>
              <a:buSzPts val="1600"/>
              <a:buFont typeface="Comfortaa"/>
              <a:buChar char="❖"/>
            </a:pPr>
            <a:r>
              <a:rPr lang="en-US" sz="200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the growth of its community (</a:t>
            </a:r>
            <a:r>
              <a:rPr lang="en-US" sz="2000" b="1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sustainability</a:t>
            </a:r>
            <a:r>
              <a:rPr lang="en-US" sz="200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" name="Group 93">
            <a:extLst>
              <a:ext uri="{FF2B5EF4-FFF2-40B4-BE49-F238E27FC236}">
                <a16:creationId xmlns:a16="http://schemas.microsoft.com/office/drawing/2014/main" xmlns="" id="{15E1AC81-83F2-45A8-9054-15570F4E25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313134" y="0"/>
            <a:ext cx="9438087" cy="5139928"/>
            <a:chOff x="-417513" y="0"/>
            <a:chExt cx="12584114" cy="6853238"/>
          </a:xfrm>
        </p:grpSpPr>
        <p:sp>
          <p:nvSpPr>
            <p:cNvPr id="95" name="Freeform 5">
              <a:extLst>
                <a:ext uri="{FF2B5EF4-FFF2-40B4-BE49-F238E27FC236}">
                  <a16:creationId xmlns:a16="http://schemas.microsoft.com/office/drawing/2014/main" xmlns="" id="{B15AA7C5-9BFE-4B90-A119-467AFACE9EB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6">
              <a:extLst>
                <a:ext uri="{FF2B5EF4-FFF2-40B4-BE49-F238E27FC236}">
                  <a16:creationId xmlns:a16="http://schemas.microsoft.com/office/drawing/2014/main" xmlns="" id="{944AB87D-35AF-4719-9940-5822E770235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7">
              <a:extLst>
                <a:ext uri="{FF2B5EF4-FFF2-40B4-BE49-F238E27FC236}">
                  <a16:creationId xmlns:a16="http://schemas.microsoft.com/office/drawing/2014/main" xmlns="" id="{E8B33BE3-7890-4628-9322-7EFBA3375BB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8">
              <a:extLst>
                <a:ext uri="{FF2B5EF4-FFF2-40B4-BE49-F238E27FC236}">
                  <a16:creationId xmlns:a16="http://schemas.microsoft.com/office/drawing/2014/main" xmlns="" id="{01AD3ECF-519E-45E2-99DA-F5C1B507158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9">
              <a:extLst>
                <a:ext uri="{FF2B5EF4-FFF2-40B4-BE49-F238E27FC236}">
                  <a16:creationId xmlns:a16="http://schemas.microsoft.com/office/drawing/2014/main" xmlns="" id="{C050E700-0FF1-4D25-B54C-84BA04FCDC4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0">
              <a:extLst>
                <a:ext uri="{FF2B5EF4-FFF2-40B4-BE49-F238E27FC236}">
                  <a16:creationId xmlns:a16="http://schemas.microsoft.com/office/drawing/2014/main" xmlns="" id="{720D9C11-F5C9-41B0-B2F2-EE20BC3D0CE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1">
              <a:extLst>
                <a:ext uri="{FF2B5EF4-FFF2-40B4-BE49-F238E27FC236}">
                  <a16:creationId xmlns:a16="http://schemas.microsoft.com/office/drawing/2014/main" xmlns="" id="{623A9DA0-857E-4CDE-80EA-F30F1CE55C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2">
              <a:extLst>
                <a:ext uri="{FF2B5EF4-FFF2-40B4-BE49-F238E27FC236}">
                  <a16:creationId xmlns:a16="http://schemas.microsoft.com/office/drawing/2014/main" xmlns="" id="{C48B8F4C-2C83-46F6-AFCD-58166AEB188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3">
              <a:extLst>
                <a:ext uri="{FF2B5EF4-FFF2-40B4-BE49-F238E27FC236}">
                  <a16:creationId xmlns:a16="http://schemas.microsoft.com/office/drawing/2014/main" xmlns="" id="{234C3795-C44D-41A7-A8F6-891387A668C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4">
              <a:extLst>
                <a:ext uri="{FF2B5EF4-FFF2-40B4-BE49-F238E27FC236}">
                  <a16:creationId xmlns:a16="http://schemas.microsoft.com/office/drawing/2014/main" xmlns="" id="{91CC36F4-5DFA-4954-B354-97B180E98F6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15">
              <a:extLst>
                <a:ext uri="{FF2B5EF4-FFF2-40B4-BE49-F238E27FC236}">
                  <a16:creationId xmlns:a16="http://schemas.microsoft.com/office/drawing/2014/main" xmlns="" id="{7087A08E-C024-457D-8F99-1F340CED61D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16">
              <a:extLst>
                <a:ext uri="{FF2B5EF4-FFF2-40B4-BE49-F238E27FC236}">
                  <a16:creationId xmlns:a16="http://schemas.microsoft.com/office/drawing/2014/main" xmlns="" id="{61CFBC61-7F57-45D7-860E-BF51B0EDA5B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17">
              <a:extLst>
                <a:ext uri="{FF2B5EF4-FFF2-40B4-BE49-F238E27FC236}">
                  <a16:creationId xmlns:a16="http://schemas.microsoft.com/office/drawing/2014/main" xmlns="" id="{2591C3DB-4880-431E-BC3D-37F1378AC5E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18">
              <a:extLst>
                <a:ext uri="{FF2B5EF4-FFF2-40B4-BE49-F238E27FC236}">
                  <a16:creationId xmlns:a16="http://schemas.microsoft.com/office/drawing/2014/main" xmlns="" id="{79557EFE-4199-4E24-8A13-1B9CC1715AE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9" name="Freeform 19">
              <a:extLst>
                <a:ext uri="{FF2B5EF4-FFF2-40B4-BE49-F238E27FC236}">
                  <a16:creationId xmlns:a16="http://schemas.microsoft.com/office/drawing/2014/main" xmlns="" id="{0B965615-6052-4907-A136-9CAD14604CA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0" name="Freeform 20">
              <a:extLst>
                <a:ext uri="{FF2B5EF4-FFF2-40B4-BE49-F238E27FC236}">
                  <a16:creationId xmlns:a16="http://schemas.microsoft.com/office/drawing/2014/main" xmlns="" id="{F788FFC4-205D-47C1-91E7-DD1A52E0AFF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1" name="Freeform 21">
              <a:extLst>
                <a:ext uri="{FF2B5EF4-FFF2-40B4-BE49-F238E27FC236}">
                  <a16:creationId xmlns:a16="http://schemas.microsoft.com/office/drawing/2014/main" xmlns="" id="{462FADD6-C927-46ED-A6E6-273B35C2F1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2" name="Freeform 22">
              <a:extLst>
                <a:ext uri="{FF2B5EF4-FFF2-40B4-BE49-F238E27FC236}">
                  <a16:creationId xmlns:a16="http://schemas.microsoft.com/office/drawing/2014/main" xmlns="" id="{AF64005E-134D-4444-9425-FB1C188985C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3" name="Freeform 23">
              <a:extLst>
                <a:ext uri="{FF2B5EF4-FFF2-40B4-BE49-F238E27FC236}">
                  <a16:creationId xmlns:a16="http://schemas.microsoft.com/office/drawing/2014/main" xmlns="" id="{E2565CA7-A8CB-463D-8D25-4F41235BC19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4" name="Freeform 24">
              <a:extLst>
                <a:ext uri="{FF2B5EF4-FFF2-40B4-BE49-F238E27FC236}">
                  <a16:creationId xmlns:a16="http://schemas.microsoft.com/office/drawing/2014/main" xmlns="" id="{41ABBFC0-4EEA-4634-A73B-945729D6BA0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5" name="Freeform 25">
              <a:extLst>
                <a:ext uri="{FF2B5EF4-FFF2-40B4-BE49-F238E27FC236}">
                  <a16:creationId xmlns:a16="http://schemas.microsoft.com/office/drawing/2014/main" xmlns="" id="{E422F11F-726A-4A93-9D1B-B1400B06111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48" name="Group 116">
            <a:extLst>
              <a:ext uri="{FF2B5EF4-FFF2-40B4-BE49-F238E27FC236}">
                <a16:creationId xmlns:a16="http://schemas.microsoft.com/office/drawing/2014/main" xmlns="" id="{FBF129BC-EA9E-4D20-898B-399F7727DF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600108" y="1274691"/>
            <a:ext cx="2755857" cy="2602816"/>
            <a:chOff x="697883" y="1816768"/>
            <a:chExt cx="3674476" cy="3470421"/>
          </a:xfrm>
        </p:grpSpPr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xmlns="" id="{CFF42BAE-3249-46C8-9108-A83C87206BC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19" name="Isosceles Triangle 22">
              <a:extLst>
                <a:ext uri="{FF2B5EF4-FFF2-40B4-BE49-F238E27FC236}">
                  <a16:creationId xmlns:a16="http://schemas.microsoft.com/office/drawing/2014/main" xmlns="" id="{4DDE2BA8-4174-4A99-BB09-0BA28F2685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xmlns="" id="{4A893933-F7DD-4DA6-85C7-4CFF58741E0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49" name="Rectangle 121">
            <a:extLst>
              <a:ext uri="{FF2B5EF4-FFF2-40B4-BE49-F238E27FC236}">
                <a16:creationId xmlns:a16="http://schemas.microsoft.com/office/drawing/2014/main" xmlns="" id="{E2366EBA-92FD-44AE-87A9-25E5135EB2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51519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0" name="Group 123">
            <a:extLst>
              <a:ext uri="{FF2B5EF4-FFF2-40B4-BE49-F238E27FC236}">
                <a16:creationId xmlns:a16="http://schemas.microsoft.com/office/drawing/2014/main" xmlns="" id="{B437F5FC-01F7-4EB4-81E7-C27D917E95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313134" y="0"/>
            <a:ext cx="9438087" cy="5139928"/>
            <a:chOff x="-417513" y="0"/>
            <a:chExt cx="12584114" cy="6853238"/>
          </a:xfrm>
        </p:grpSpPr>
        <p:sp>
          <p:nvSpPr>
            <p:cNvPr id="125" name="Freeform 5">
              <a:extLst>
                <a:ext uri="{FF2B5EF4-FFF2-40B4-BE49-F238E27FC236}">
                  <a16:creationId xmlns:a16="http://schemas.microsoft.com/office/drawing/2014/main" xmlns="" id="{4B0CFF10-4805-4BFA-961B-1F60DAEB948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6" name="Freeform 6">
              <a:extLst>
                <a:ext uri="{FF2B5EF4-FFF2-40B4-BE49-F238E27FC236}">
                  <a16:creationId xmlns:a16="http://schemas.microsoft.com/office/drawing/2014/main" xmlns="" id="{BE054536-C03E-4857-B4AE-D687A58F9A9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7" name="Freeform 7">
              <a:extLst>
                <a:ext uri="{FF2B5EF4-FFF2-40B4-BE49-F238E27FC236}">
                  <a16:creationId xmlns:a16="http://schemas.microsoft.com/office/drawing/2014/main" xmlns="" id="{FE33E51C-23D8-43F5-98C4-A2ED2C4C99C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8" name="Freeform 8">
              <a:extLst>
                <a:ext uri="{FF2B5EF4-FFF2-40B4-BE49-F238E27FC236}">
                  <a16:creationId xmlns:a16="http://schemas.microsoft.com/office/drawing/2014/main" xmlns="" id="{89E18891-DEB2-4CFD-A907-2868B2A910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9" name="Freeform 9">
              <a:extLst>
                <a:ext uri="{FF2B5EF4-FFF2-40B4-BE49-F238E27FC236}">
                  <a16:creationId xmlns:a16="http://schemas.microsoft.com/office/drawing/2014/main" xmlns="" id="{0002C1BB-DB60-4314-A2FC-203E54D94C7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0" name="Freeform 10">
              <a:extLst>
                <a:ext uri="{FF2B5EF4-FFF2-40B4-BE49-F238E27FC236}">
                  <a16:creationId xmlns:a16="http://schemas.microsoft.com/office/drawing/2014/main" xmlns="" id="{9B75BDFA-6D78-4FB1-9F21-5280855C49F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1" name="Freeform 11">
              <a:extLst>
                <a:ext uri="{FF2B5EF4-FFF2-40B4-BE49-F238E27FC236}">
                  <a16:creationId xmlns:a16="http://schemas.microsoft.com/office/drawing/2014/main" xmlns="" id="{0B632D6B-A327-41AB-BBCF-9A03AD2AB73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2" name="Freeform 12">
              <a:extLst>
                <a:ext uri="{FF2B5EF4-FFF2-40B4-BE49-F238E27FC236}">
                  <a16:creationId xmlns:a16="http://schemas.microsoft.com/office/drawing/2014/main" xmlns="" id="{F514BBC5-1736-4813-BECB-5A6B6738E58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3" name="Freeform 13">
              <a:extLst>
                <a:ext uri="{FF2B5EF4-FFF2-40B4-BE49-F238E27FC236}">
                  <a16:creationId xmlns:a16="http://schemas.microsoft.com/office/drawing/2014/main" xmlns="" id="{94A2C868-7AEC-4209-BFA3-7185B11D330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4" name="Freeform 14">
              <a:extLst>
                <a:ext uri="{FF2B5EF4-FFF2-40B4-BE49-F238E27FC236}">
                  <a16:creationId xmlns:a16="http://schemas.microsoft.com/office/drawing/2014/main" xmlns="" id="{FF56CB70-2B25-4695-ADC8-6092D0D1129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5" name="Freeform 15">
              <a:extLst>
                <a:ext uri="{FF2B5EF4-FFF2-40B4-BE49-F238E27FC236}">
                  <a16:creationId xmlns:a16="http://schemas.microsoft.com/office/drawing/2014/main" xmlns="" id="{BA411BEF-2182-4458-B9AF-1634B5C2316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6" name="Freeform 16">
              <a:extLst>
                <a:ext uri="{FF2B5EF4-FFF2-40B4-BE49-F238E27FC236}">
                  <a16:creationId xmlns:a16="http://schemas.microsoft.com/office/drawing/2014/main" xmlns="" id="{53F27E63-3F11-4C85-AC72-1EE8508C4C4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7" name="Freeform 17">
              <a:extLst>
                <a:ext uri="{FF2B5EF4-FFF2-40B4-BE49-F238E27FC236}">
                  <a16:creationId xmlns:a16="http://schemas.microsoft.com/office/drawing/2014/main" xmlns="" id="{68B589BA-F70F-4E0B-94B9-EEB83EDF3F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8" name="Freeform 18">
              <a:extLst>
                <a:ext uri="{FF2B5EF4-FFF2-40B4-BE49-F238E27FC236}">
                  <a16:creationId xmlns:a16="http://schemas.microsoft.com/office/drawing/2014/main" xmlns="" id="{9D0B991D-CB0A-415F-8D77-A5565F66F0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9" name="Freeform 19">
              <a:extLst>
                <a:ext uri="{FF2B5EF4-FFF2-40B4-BE49-F238E27FC236}">
                  <a16:creationId xmlns:a16="http://schemas.microsoft.com/office/drawing/2014/main" xmlns="" id="{701E99DE-74F0-41D1-BBF4-5A57053BB6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0" name="Freeform 20">
              <a:extLst>
                <a:ext uri="{FF2B5EF4-FFF2-40B4-BE49-F238E27FC236}">
                  <a16:creationId xmlns:a16="http://schemas.microsoft.com/office/drawing/2014/main" xmlns="" id="{C02EE40A-8F17-4182-9495-9506463B794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bg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1" name="Freeform 21">
              <a:extLst>
                <a:ext uri="{FF2B5EF4-FFF2-40B4-BE49-F238E27FC236}">
                  <a16:creationId xmlns:a16="http://schemas.microsoft.com/office/drawing/2014/main" xmlns="" id="{924210CA-0A35-4127-925F-D4084B7DC39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2" name="Freeform 22">
              <a:extLst>
                <a:ext uri="{FF2B5EF4-FFF2-40B4-BE49-F238E27FC236}">
                  <a16:creationId xmlns:a16="http://schemas.microsoft.com/office/drawing/2014/main" xmlns="" id="{DC13CEF1-DD2D-474C-B81C-820CEF3D9C3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3" name="Freeform 23">
              <a:extLst>
                <a:ext uri="{FF2B5EF4-FFF2-40B4-BE49-F238E27FC236}">
                  <a16:creationId xmlns:a16="http://schemas.microsoft.com/office/drawing/2014/main" xmlns="" id="{F889481A-8038-43E6-8EF1-A5F802CEDF1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4" name="Freeform 24">
              <a:extLst>
                <a:ext uri="{FF2B5EF4-FFF2-40B4-BE49-F238E27FC236}">
                  <a16:creationId xmlns:a16="http://schemas.microsoft.com/office/drawing/2014/main" xmlns="" id="{128BD14A-9093-4854-A73A-F666B2ED2D2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5" name="Freeform 25">
              <a:extLst>
                <a:ext uri="{FF2B5EF4-FFF2-40B4-BE49-F238E27FC236}">
                  <a16:creationId xmlns:a16="http://schemas.microsoft.com/office/drawing/2014/main" xmlns="" id="{22D884F4-76EC-4371-B903-E79CF191E30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 useBgFill="1">
        <p:nvSpPr>
          <p:cNvPr id="351" name="Rectangle 146">
            <a:extLst>
              <a:ext uri="{FF2B5EF4-FFF2-40B4-BE49-F238E27FC236}">
                <a16:creationId xmlns:a16="http://schemas.microsoft.com/office/drawing/2014/main" xmlns="" id="{7C462C46-EFB7-4580-9921-DFC346FCC3C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442748" y="0"/>
            <a:ext cx="7701252" cy="51519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4" name="Google Shape;344;p23"/>
          <p:cNvSpPr txBox="1">
            <a:spLocks noGrp="1"/>
          </p:cNvSpPr>
          <p:nvPr>
            <p:ph type="title"/>
          </p:nvPr>
        </p:nvSpPr>
        <p:spPr>
          <a:xfrm>
            <a:off x="1863664" y="144661"/>
            <a:ext cx="4673143" cy="755340"/>
          </a:xfrm>
          <a:prstGeom prst="rect">
            <a:avLst/>
          </a:prstGeom>
        </p:spPr>
        <p:txBody>
          <a:bodyPr spcFirstLastPara="1" vert="horz" lIns="228600" tIns="228600" rIns="228600" bIns="228600" rtlCol="0" anchor="t" anchorCtr="0">
            <a:normAutofit fontScale="90000"/>
          </a:bodyPr>
          <a:lstStyle/>
          <a:p>
            <a:pPr marL="0" lvl="0" indent="0" algn="l" defTabSz="914400">
              <a:spcBef>
                <a:spcPct val="0"/>
              </a:spcBef>
              <a:spcAft>
                <a:spcPts val="0"/>
              </a:spcAft>
            </a:pPr>
            <a:r>
              <a:rPr lang="en-US" sz="3200" spc="-150">
                <a:latin typeface="Abadi Extra Light" panose="020B0204020104020204" pitchFamily="34" charset="0"/>
              </a:rPr>
              <a:t>How do I prepare a workshop</a:t>
            </a:r>
          </a:p>
        </p:txBody>
      </p:sp>
      <p:sp>
        <p:nvSpPr>
          <p:cNvPr id="352" name="Isosceles Triangle 148">
            <a:extLst>
              <a:ext uri="{FF2B5EF4-FFF2-40B4-BE49-F238E27FC236}">
                <a16:creationId xmlns:a16="http://schemas.microsoft.com/office/drawing/2014/main" xmlns="" id="{B8B918B4-AB10-4E3A-916E-A9625586EA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1348427" y="716110"/>
            <a:ext cx="225581" cy="194466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45" name="Google Shape;345;p23"/>
          <p:cNvSpPr txBox="1">
            <a:spLocks noGrp="1"/>
          </p:cNvSpPr>
          <p:nvPr>
            <p:ph type="body" idx="1"/>
          </p:nvPr>
        </p:nvSpPr>
        <p:spPr>
          <a:xfrm>
            <a:off x="1873755" y="1057275"/>
            <a:ext cx="6821378" cy="3721894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 fontScale="92500" lnSpcReduction="20000"/>
          </a:bodyPr>
          <a:lstStyle/>
          <a:p>
            <a:pPr marL="0" lvl="0" indent="-228600" defTabSz="9144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10000"/>
              <a:buFont typeface="Wingdings" panose="05000000000000000000" pitchFamily="2" charset="2"/>
              <a:buChar char="Ø"/>
            </a:pPr>
            <a:r>
              <a:rPr lang="en-US" sz="1800" b="1">
                <a:latin typeface="Abadi Extra Light" panose="020B0204020104020204" pitchFamily="34" charset="0"/>
                <a:sym typeface="Comfortaa"/>
              </a:rPr>
              <a:t>1) Introduction. </a:t>
            </a:r>
            <a:r>
              <a:rPr lang="en-US" sz="1800">
                <a:latin typeface="Abadi Extra Light" panose="020B0204020104020204" pitchFamily="34" charset="0"/>
                <a:sym typeface="Comfortaa"/>
              </a:rPr>
              <a:t>Adjust  the first part of the training to the audience expectations (introduction to automatic text transcription, OCR/HTR history and techniques, Transkribus) </a:t>
            </a:r>
          </a:p>
          <a:p>
            <a:pPr marL="0" lvl="0" indent="-228600" defTabSz="91440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ct val="110000"/>
              <a:buFont typeface="Wingdings" panose="05000000000000000000" pitchFamily="2" charset="2"/>
              <a:buChar char="Ø"/>
            </a:pPr>
            <a:r>
              <a:rPr lang="en-US" sz="1800" b="1">
                <a:latin typeface="Abadi Extra Light" panose="020B0204020104020204" pitchFamily="34" charset="0"/>
                <a:sym typeface="Comfortaa"/>
              </a:rPr>
              <a:t>2) Transkribus in theory.</a:t>
            </a:r>
            <a:r>
              <a:rPr lang="en-US" sz="1800">
                <a:latin typeface="Abadi Extra Light" panose="020B0204020104020204" pitchFamily="34" charset="0"/>
                <a:sym typeface="Comfortaa"/>
              </a:rPr>
              <a:t> Spend almost one hour explaining Transkribus usage in theory (image improvement; image segmentation - automatic LA; how to manage collections, documents and users inside the platform; HTR and HTR+; how to use an HTR model)</a:t>
            </a:r>
          </a:p>
          <a:p>
            <a:pPr marL="0" lvl="0" indent="-228600" defTabSz="91440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ct val="110000"/>
              <a:buFont typeface="Wingdings" panose="05000000000000000000" pitchFamily="2" charset="2"/>
              <a:buChar char="Ø"/>
            </a:pPr>
            <a:r>
              <a:rPr lang="en-US" sz="1800" b="1">
                <a:latin typeface="Abadi Extra Light" panose="020B0204020104020204" pitchFamily="34" charset="0"/>
                <a:sym typeface="Comfortaa"/>
              </a:rPr>
              <a:t>3) Transkribus in practice. </a:t>
            </a:r>
            <a:r>
              <a:rPr lang="en-US" sz="1800">
                <a:latin typeface="Abadi Extra Light" panose="020B0204020104020204" pitchFamily="34" charset="0"/>
                <a:sym typeface="Comfortaa"/>
              </a:rPr>
              <a:t>Create a special collection for the workshop (including: different documents in different scripts; various models; in case: use that space also to upload audience materials). Then let the audience to experiment with the platform features.</a:t>
            </a:r>
          </a:p>
          <a:p>
            <a:pPr marL="0" lvl="0" indent="-228600" defTabSz="914400">
              <a:lnSpc>
                <a:spcPct val="110000"/>
              </a:lnSpc>
              <a:spcBef>
                <a:spcPts val="1600"/>
              </a:spcBef>
              <a:spcAft>
                <a:spcPts val="1600"/>
              </a:spcAft>
              <a:buSzPct val="110000"/>
              <a:buFont typeface="Wingdings" panose="05000000000000000000" pitchFamily="2" charset="2"/>
              <a:buChar char="Ø"/>
            </a:pPr>
            <a:r>
              <a:rPr lang="en-US" sz="1800">
                <a:latin typeface="Abadi Extra Light" panose="020B0204020104020204" pitchFamily="34" charset="0"/>
                <a:sym typeface="Comfortaa"/>
              </a:rPr>
              <a:t>[</a:t>
            </a:r>
            <a:r>
              <a:rPr lang="en-US" sz="1800" b="1">
                <a:latin typeface="Abadi Extra Light" panose="020B0204020104020204" pitchFamily="34" charset="0"/>
                <a:sym typeface="Comfortaa"/>
              </a:rPr>
              <a:t>4) Closing. </a:t>
            </a:r>
            <a:r>
              <a:rPr lang="en-US" sz="1800">
                <a:latin typeface="Abadi Extra Light" panose="020B0204020104020204" pitchFamily="34" charset="0"/>
                <a:sym typeface="Comfortaa"/>
              </a:rPr>
              <a:t>Scan Tent showcase]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Presenting own projects (Annemieke)</a:t>
            </a:r>
            <a:endParaRPr/>
          </a:p>
        </p:txBody>
      </p:sp>
      <p:sp>
        <p:nvSpPr>
          <p:cNvPr id="290" name="Google Shape;290;p1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Not associated to Transkribus (no formal contract)</a:t>
            </a:r>
            <a:endParaRPr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 rotWithShape="1">
          <a:blip r:embed="rId3"/>
          <a:srcRect l="10301" t="134" r="10301" b="3625"/>
          <a:stretch/>
        </p:blipFill>
        <p:spPr>
          <a:xfrm>
            <a:off x="673767" y="0"/>
            <a:ext cx="7507706" cy="511889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 rotWithShape="1">
          <a:blip r:embed="rId3"/>
          <a:srcRect l="10827" r="10451"/>
          <a:stretch/>
        </p:blipFill>
        <p:spPr>
          <a:xfrm>
            <a:off x="990026" y="0"/>
            <a:ext cx="7198323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 rotWithShape="1">
          <a:blip r:embed="rId3"/>
          <a:srcRect l="10225" t="134" r="10076" b="3893"/>
          <a:stretch/>
        </p:blipFill>
        <p:spPr>
          <a:xfrm>
            <a:off x="639392" y="6875"/>
            <a:ext cx="7583333" cy="513663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/>
          <a:srcRect l="10226" t="-401" r="10226" b="2958"/>
          <a:stretch/>
        </p:blipFill>
        <p:spPr>
          <a:xfrm>
            <a:off x="708144" y="-20626"/>
            <a:ext cx="7500830" cy="516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838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/>
          <a:srcRect l="10977" t="400" r="10446" b="3877"/>
          <a:stretch/>
        </p:blipFill>
        <p:spPr>
          <a:xfrm>
            <a:off x="658848" y="-55002"/>
            <a:ext cx="7536375" cy="519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6453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6"/>
          <p:cNvSpPr txBox="1">
            <a:spLocks noGrp="1"/>
          </p:cNvSpPr>
          <p:nvPr>
            <p:ph type="title"/>
          </p:nvPr>
        </p:nvSpPr>
        <p:spPr>
          <a:xfrm>
            <a:off x="653719" y="386924"/>
            <a:ext cx="2839576" cy="584625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…any su</a:t>
            </a:r>
            <a:r>
              <a:rPr lang="en"/>
              <a:t>ggestion?</a:t>
            </a:r>
            <a:endParaRPr/>
          </a:p>
        </p:txBody>
      </p:sp>
      <p:sp>
        <p:nvSpPr>
          <p:cNvPr id="363" name="Google Shape;363;p26"/>
          <p:cNvSpPr txBox="1">
            <a:spLocks noGrp="1"/>
          </p:cNvSpPr>
          <p:nvPr>
            <p:ph type="body" idx="1"/>
          </p:nvPr>
        </p:nvSpPr>
        <p:spPr>
          <a:xfrm>
            <a:off x="149569" y="1153875"/>
            <a:ext cx="8672962" cy="378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Need some </a:t>
            </a:r>
            <a:r>
              <a:rPr lang="en" sz="2000" b="1" dirty="0" smtClean="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infrastructure</a:t>
            </a:r>
            <a:r>
              <a:rPr lang="en" sz="2000" b="1" dirty="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??</a:t>
            </a:r>
            <a:endParaRPr sz="2000" b="1" dirty="0">
              <a:solidFill>
                <a:srgbClr val="000000"/>
              </a:solidFill>
              <a:latin typeface="Abadi Extra Light" panose="020B0204020104020204" pitchFamily="34" charset="0"/>
              <a:ea typeface="Comfortaa"/>
              <a:cs typeface="Comfortaa"/>
              <a:sym typeface="Comforta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mfortaa"/>
              <a:buChar char="➔"/>
            </a:pPr>
            <a:r>
              <a:rPr lang="en" sz="2000" dirty="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workshops’ slides </a:t>
            </a:r>
            <a:r>
              <a:rPr lang="en" sz="2000" dirty="0" smtClean="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repository or shared document where links are kept</a:t>
            </a:r>
            <a:endParaRPr sz="2000" dirty="0">
              <a:solidFill>
                <a:srgbClr val="000000"/>
              </a:solidFill>
              <a:latin typeface="Abadi Extra Light" panose="020B0204020104020204" pitchFamily="34" charset="0"/>
              <a:ea typeface="Comfortaa"/>
              <a:cs typeface="Comfortaa"/>
              <a:sym typeface="Comforta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mfortaa"/>
              <a:buChar char="➔"/>
            </a:pPr>
            <a:r>
              <a:rPr lang="en" sz="2000" dirty="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a faq page or chat, in which people can share their doubts and ask trainers questions about their works </a:t>
            </a:r>
            <a:r>
              <a:rPr lang="it-IT" sz="2000" dirty="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on Transkribus</a:t>
            </a:r>
            <a:endParaRPr sz="2000" dirty="0">
              <a:solidFill>
                <a:srgbClr val="000000"/>
              </a:solidFill>
              <a:latin typeface="Abadi Extra Light" panose="020B0204020104020204" pitchFamily="34" charset="0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	</a:t>
            </a:r>
            <a:r>
              <a:rPr lang="en" sz="2000" b="1" dirty="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Specific doubts??</a:t>
            </a:r>
            <a:endParaRPr sz="2000" b="1" dirty="0">
              <a:solidFill>
                <a:srgbClr val="000000"/>
              </a:solidFill>
              <a:latin typeface="Abadi Extra Light" panose="020B0204020104020204" pitchFamily="34" charset="0"/>
              <a:ea typeface="Comfortaa"/>
              <a:cs typeface="Comfortaa"/>
              <a:sym typeface="Comforta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mfortaa"/>
              <a:buChar char="➔"/>
            </a:pPr>
            <a:r>
              <a:rPr lang="en" sz="2000" dirty="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for academic researchers: how get advantage of being a trainer?</a:t>
            </a:r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" sz="2000" dirty="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	(f.e. recognized position</a:t>
            </a:r>
            <a:r>
              <a:rPr lang="it-IT" sz="2000" dirty="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s</a:t>
            </a:r>
            <a:r>
              <a:rPr lang="en" sz="2000" dirty="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, product</a:t>
            </a:r>
            <a:r>
              <a:rPr lang="it-IT" sz="2000" dirty="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s</a:t>
            </a:r>
            <a:r>
              <a:rPr lang="en" sz="2000" dirty="0">
                <a:solidFill>
                  <a:srgbClr val="000000"/>
                </a:solidFill>
                <a:latin typeface="Abadi Extra Light" panose="020B0204020104020204" pitchFamily="34" charset="0"/>
                <a:ea typeface="Comfortaa"/>
                <a:cs typeface="Comfortaa"/>
                <a:sym typeface="Comfortaa"/>
              </a:rPr>
              <a:t> of the research,...)</a:t>
            </a:r>
            <a:endParaRPr sz="2000" dirty="0">
              <a:solidFill>
                <a:srgbClr val="000000"/>
              </a:solidFill>
              <a:latin typeface="Abadi Extra Light" panose="020B0204020104020204" pitchFamily="34" charset="0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tlante">
  <a:themeElements>
    <a:clrScheme name="Atlante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nt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nt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629</Words>
  <Application>Microsoft Office PowerPoint</Application>
  <PresentationFormat>Diavoorstelling (16:9)</PresentationFormat>
  <Paragraphs>67</Paragraphs>
  <Slides>13</Slides>
  <Notes>11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9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23" baseType="lpstr">
      <vt:lpstr>Bahnschrift Light SemiCondensed</vt:lpstr>
      <vt:lpstr>Abadi Extra Light</vt:lpstr>
      <vt:lpstr>Nunito</vt:lpstr>
      <vt:lpstr>Comfortaa</vt:lpstr>
      <vt:lpstr>Wingdings</vt:lpstr>
      <vt:lpstr>Amatic SC</vt:lpstr>
      <vt:lpstr>Arial</vt:lpstr>
      <vt:lpstr>Rockwell</vt:lpstr>
      <vt:lpstr>Calibri Light</vt:lpstr>
      <vt:lpstr>Atlante</vt:lpstr>
      <vt:lpstr>Want to become A trainer for Transkribus?</vt:lpstr>
      <vt:lpstr>Stefano Bazzaco (Progetto Mambrino)</vt:lpstr>
      <vt:lpstr>Transkribus workshops: experiences</vt:lpstr>
      <vt:lpstr>Transkribus workshops:  audience</vt:lpstr>
      <vt:lpstr>Why using Transkribus? users’ expectations</vt:lpstr>
      <vt:lpstr>Why using Transkribus? users’ expectations (2)</vt:lpstr>
      <vt:lpstr>How do I prepare a workshop</vt:lpstr>
      <vt:lpstr>Presenting own projects (Annemieke)</vt:lpstr>
      <vt:lpstr>PowerPoint-presentatie</vt:lpstr>
      <vt:lpstr>PowerPoint-presentatie</vt:lpstr>
      <vt:lpstr>PowerPoint-presentatie</vt:lpstr>
      <vt:lpstr>PowerPoint-presentatie</vt:lpstr>
      <vt:lpstr>…any suggestion?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Want to become A trainer for Transkribus?</dc:title>
  <dc:creator>Stefano Bazzaco</dc:creator>
  <cp:lastModifiedBy>Annemieke werk</cp:lastModifiedBy>
  <cp:revision>4</cp:revision>
  <dcterms:created xsi:type="dcterms:W3CDTF">2020-02-03T19:20:37Z</dcterms:created>
  <dcterms:modified xsi:type="dcterms:W3CDTF">2020-02-05T13:18:56Z</dcterms:modified>
</cp:coreProperties>
</file>