
<file path=[Content_Types].xml><?xml version="1.0" encoding="utf-8"?>
<Types xmlns="http://schemas.openxmlformats.org/package/2006/content-types"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14"/>
  </p:notesMasterIdLst>
  <p:sldIdLst>
    <p:sldId id="256" r:id="rId2"/>
    <p:sldId id="288" r:id="rId3"/>
    <p:sldId id="303" r:id="rId4"/>
    <p:sldId id="289" r:id="rId5"/>
    <p:sldId id="260" r:id="rId6"/>
    <p:sldId id="300" r:id="rId7"/>
    <p:sldId id="301" r:id="rId8"/>
    <p:sldId id="302" r:id="rId9"/>
    <p:sldId id="291" r:id="rId10"/>
    <p:sldId id="292" r:id="rId11"/>
    <p:sldId id="295" r:id="rId12"/>
    <p:sldId id="27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D2E"/>
    <a:srgbClr val="ED1F5E"/>
    <a:srgbClr val="DD1E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62"/>
    <p:restoredTop sz="83489"/>
  </p:normalViewPr>
  <p:slideViewPr>
    <p:cSldViewPr snapToGrid="0" snapToObjects="1">
      <p:cViewPr varScale="1">
        <p:scale>
          <a:sx n="162" d="100"/>
          <a:sy n="162" d="100"/>
        </p:scale>
        <p:origin x="15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F8FDB1-87B9-5E4E-9311-DA0795CF28B4}" type="doc">
      <dgm:prSet loTypeId="urn:microsoft.com/office/officeart/2005/8/layout/venn2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4202C44-D968-EC40-AF27-571BB831639F}">
      <dgm:prSet phldrT="[Text]"/>
      <dgm:spPr>
        <a:solidFill>
          <a:srgbClr val="113D2E"/>
        </a:solidFill>
      </dgm:spPr>
      <dgm:t>
        <a:bodyPr/>
        <a:lstStyle/>
        <a:p>
          <a:r>
            <a:rPr lang="en-GB" dirty="0"/>
            <a:t> </a:t>
          </a:r>
        </a:p>
      </dgm:t>
    </dgm:pt>
    <dgm:pt modelId="{36EFA411-BFE5-224E-B0C4-DFD16F0B7FB1}" type="parTrans" cxnId="{08B8A01D-BC48-574F-953D-3DF410F9AA42}">
      <dgm:prSet/>
      <dgm:spPr/>
      <dgm:t>
        <a:bodyPr/>
        <a:lstStyle/>
        <a:p>
          <a:endParaRPr lang="en-GB"/>
        </a:p>
      </dgm:t>
    </dgm:pt>
    <dgm:pt modelId="{FB592EA8-C7EA-F840-9FCE-B5A16453FAF2}" type="sibTrans" cxnId="{08B8A01D-BC48-574F-953D-3DF410F9AA42}">
      <dgm:prSet/>
      <dgm:spPr/>
      <dgm:t>
        <a:bodyPr/>
        <a:lstStyle/>
        <a:p>
          <a:endParaRPr lang="en-GB"/>
        </a:p>
      </dgm:t>
    </dgm:pt>
    <dgm:pt modelId="{0840A057-0169-5545-AB88-17D0DF3C24FF}">
      <dgm:prSet phldrT="[Text]"/>
      <dgm:spPr>
        <a:solidFill>
          <a:srgbClr val="ED1F5E"/>
        </a:solidFill>
      </dgm:spPr>
      <dgm:t>
        <a:bodyPr/>
        <a:lstStyle/>
        <a:p>
          <a:r>
            <a:rPr lang="en-GB" dirty="0"/>
            <a:t> </a:t>
          </a:r>
        </a:p>
      </dgm:t>
    </dgm:pt>
    <dgm:pt modelId="{94F05275-8EE0-364D-8654-102E2729B231}" type="parTrans" cxnId="{2B477497-84B1-CD43-810F-9A6A2A264BFB}">
      <dgm:prSet/>
      <dgm:spPr/>
      <dgm:t>
        <a:bodyPr/>
        <a:lstStyle/>
        <a:p>
          <a:endParaRPr lang="en-GB"/>
        </a:p>
      </dgm:t>
    </dgm:pt>
    <dgm:pt modelId="{7421CA65-F1DA-6145-9B03-31C1F80D394D}" type="sibTrans" cxnId="{2B477497-84B1-CD43-810F-9A6A2A264BFB}">
      <dgm:prSet/>
      <dgm:spPr/>
      <dgm:t>
        <a:bodyPr/>
        <a:lstStyle/>
        <a:p>
          <a:endParaRPr lang="en-GB"/>
        </a:p>
      </dgm:t>
    </dgm:pt>
    <dgm:pt modelId="{D1C80A08-590B-5642-B073-E11DD5E42755}">
      <dgm:prSet phldrT="[Text]"/>
      <dgm:spPr/>
      <dgm:t>
        <a:bodyPr/>
        <a:lstStyle/>
        <a:p>
          <a:pPr algn="ctr"/>
          <a:r>
            <a:rPr lang="en-GB" dirty="0"/>
            <a:t>DTW (python package)</a:t>
          </a:r>
        </a:p>
      </dgm:t>
    </dgm:pt>
    <dgm:pt modelId="{F93FE018-7874-F547-BA76-2F02165661F4}" type="parTrans" cxnId="{752D757A-8FED-AF40-84F2-5504FEED6D04}">
      <dgm:prSet/>
      <dgm:spPr/>
      <dgm:t>
        <a:bodyPr/>
        <a:lstStyle/>
        <a:p>
          <a:endParaRPr lang="en-GB"/>
        </a:p>
      </dgm:t>
    </dgm:pt>
    <dgm:pt modelId="{13E49E7C-C86D-5644-9FA6-92DDDF4FF5B6}" type="sibTrans" cxnId="{752D757A-8FED-AF40-84F2-5504FEED6D04}">
      <dgm:prSet/>
      <dgm:spPr/>
      <dgm:t>
        <a:bodyPr/>
        <a:lstStyle/>
        <a:p>
          <a:endParaRPr lang="en-GB"/>
        </a:p>
      </dgm:t>
    </dgm:pt>
    <dgm:pt modelId="{7AA0A179-9FAB-7D4D-83AC-07254EC1AEF0}" type="pres">
      <dgm:prSet presAssocID="{A5F8FDB1-87B9-5E4E-9311-DA0795CF28B4}" presName="Name0" presStyleCnt="0">
        <dgm:presLayoutVars>
          <dgm:chMax val="7"/>
          <dgm:resizeHandles val="exact"/>
        </dgm:presLayoutVars>
      </dgm:prSet>
      <dgm:spPr/>
    </dgm:pt>
    <dgm:pt modelId="{FC8A346A-D087-4A46-B6DE-15ED35B04B10}" type="pres">
      <dgm:prSet presAssocID="{A5F8FDB1-87B9-5E4E-9311-DA0795CF28B4}" presName="comp1" presStyleCnt="0"/>
      <dgm:spPr/>
    </dgm:pt>
    <dgm:pt modelId="{E3EEF1A7-77A2-5741-A112-BC26D8AC2799}" type="pres">
      <dgm:prSet presAssocID="{A5F8FDB1-87B9-5E4E-9311-DA0795CF28B4}" presName="circle1" presStyleLbl="node1" presStyleIdx="0" presStyleCnt="3"/>
      <dgm:spPr/>
    </dgm:pt>
    <dgm:pt modelId="{EC13EE78-8ED3-7243-A764-715A7372CF81}" type="pres">
      <dgm:prSet presAssocID="{A5F8FDB1-87B9-5E4E-9311-DA0795CF28B4}" presName="c1text" presStyleLbl="node1" presStyleIdx="0" presStyleCnt="3">
        <dgm:presLayoutVars>
          <dgm:bulletEnabled val="1"/>
        </dgm:presLayoutVars>
      </dgm:prSet>
      <dgm:spPr/>
    </dgm:pt>
    <dgm:pt modelId="{A5D3BFDA-A497-8842-845D-F9BCA4F65A6E}" type="pres">
      <dgm:prSet presAssocID="{A5F8FDB1-87B9-5E4E-9311-DA0795CF28B4}" presName="comp2" presStyleCnt="0"/>
      <dgm:spPr/>
    </dgm:pt>
    <dgm:pt modelId="{F6F96D1C-8B75-3A40-91F9-C1B73A20A123}" type="pres">
      <dgm:prSet presAssocID="{A5F8FDB1-87B9-5E4E-9311-DA0795CF28B4}" presName="circle2" presStyleLbl="node1" presStyleIdx="1" presStyleCnt="3"/>
      <dgm:spPr/>
    </dgm:pt>
    <dgm:pt modelId="{48A21081-4E47-8B4A-80F6-2C29B3E5806A}" type="pres">
      <dgm:prSet presAssocID="{A5F8FDB1-87B9-5E4E-9311-DA0795CF28B4}" presName="c2text" presStyleLbl="node1" presStyleIdx="1" presStyleCnt="3">
        <dgm:presLayoutVars>
          <dgm:bulletEnabled val="1"/>
        </dgm:presLayoutVars>
      </dgm:prSet>
      <dgm:spPr/>
    </dgm:pt>
    <dgm:pt modelId="{A41AD2FF-31FA-C149-B7F6-6D4812BE11D5}" type="pres">
      <dgm:prSet presAssocID="{A5F8FDB1-87B9-5E4E-9311-DA0795CF28B4}" presName="comp3" presStyleCnt="0"/>
      <dgm:spPr/>
    </dgm:pt>
    <dgm:pt modelId="{C4F141C6-B37B-6D4F-A757-590B2026DE8F}" type="pres">
      <dgm:prSet presAssocID="{A5F8FDB1-87B9-5E4E-9311-DA0795CF28B4}" presName="circle3" presStyleLbl="node1" presStyleIdx="2" presStyleCnt="3"/>
      <dgm:spPr/>
    </dgm:pt>
    <dgm:pt modelId="{B264C561-6B9F-014E-A0FD-C9DC6D073857}" type="pres">
      <dgm:prSet presAssocID="{A5F8FDB1-87B9-5E4E-9311-DA0795CF28B4}" presName="c3text" presStyleLbl="node1" presStyleIdx="2" presStyleCnt="3">
        <dgm:presLayoutVars>
          <dgm:bulletEnabled val="1"/>
        </dgm:presLayoutVars>
      </dgm:prSet>
      <dgm:spPr/>
    </dgm:pt>
  </dgm:ptLst>
  <dgm:cxnLst>
    <dgm:cxn modelId="{1C086402-5BEE-444A-B04B-51A3AB9CA69E}" type="presOf" srcId="{D1C80A08-590B-5642-B073-E11DD5E42755}" destId="{B264C561-6B9F-014E-A0FD-C9DC6D073857}" srcOrd="1" destOrd="0" presId="urn:microsoft.com/office/officeart/2005/8/layout/venn2"/>
    <dgm:cxn modelId="{08B8A01D-BC48-574F-953D-3DF410F9AA42}" srcId="{A5F8FDB1-87B9-5E4E-9311-DA0795CF28B4}" destId="{F4202C44-D968-EC40-AF27-571BB831639F}" srcOrd="0" destOrd="0" parTransId="{36EFA411-BFE5-224E-B0C4-DFD16F0B7FB1}" sibTransId="{FB592EA8-C7EA-F840-9FCE-B5A16453FAF2}"/>
    <dgm:cxn modelId="{96E55321-9DF7-E347-A2C6-992ABE7BE06F}" type="presOf" srcId="{0840A057-0169-5545-AB88-17D0DF3C24FF}" destId="{F6F96D1C-8B75-3A40-91F9-C1B73A20A123}" srcOrd="0" destOrd="0" presId="urn:microsoft.com/office/officeart/2005/8/layout/venn2"/>
    <dgm:cxn modelId="{29C33579-42BD-404D-8DB6-60D5ADB0DBF4}" type="presOf" srcId="{D1C80A08-590B-5642-B073-E11DD5E42755}" destId="{C4F141C6-B37B-6D4F-A757-590B2026DE8F}" srcOrd="0" destOrd="0" presId="urn:microsoft.com/office/officeart/2005/8/layout/venn2"/>
    <dgm:cxn modelId="{752D757A-8FED-AF40-84F2-5504FEED6D04}" srcId="{A5F8FDB1-87B9-5E4E-9311-DA0795CF28B4}" destId="{D1C80A08-590B-5642-B073-E11DD5E42755}" srcOrd="2" destOrd="0" parTransId="{F93FE018-7874-F547-BA76-2F02165661F4}" sibTransId="{13E49E7C-C86D-5644-9FA6-92DDDF4FF5B6}"/>
    <dgm:cxn modelId="{2B477497-84B1-CD43-810F-9A6A2A264BFB}" srcId="{A5F8FDB1-87B9-5E4E-9311-DA0795CF28B4}" destId="{0840A057-0169-5545-AB88-17D0DF3C24FF}" srcOrd="1" destOrd="0" parTransId="{94F05275-8EE0-364D-8654-102E2729B231}" sibTransId="{7421CA65-F1DA-6145-9B03-31C1F80D394D}"/>
    <dgm:cxn modelId="{B9C086B0-8D51-794C-9205-332F24AEA767}" type="presOf" srcId="{F4202C44-D968-EC40-AF27-571BB831639F}" destId="{EC13EE78-8ED3-7243-A764-715A7372CF81}" srcOrd="1" destOrd="0" presId="urn:microsoft.com/office/officeart/2005/8/layout/venn2"/>
    <dgm:cxn modelId="{4E8620C4-AFC6-0A40-A8D0-00F01D7D9FA7}" type="presOf" srcId="{0840A057-0169-5545-AB88-17D0DF3C24FF}" destId="{48A21081-4E47-8B4A-80F6-2C29B3E5806A}" srcOrd="1" destOrd="0" presId="urn:microsoft.com/office/officeart/2005/8/layout/venn2"/>
    <dgm:cxn modelId="{773703CC-1A3F-8C4E-9B61-7717DA922F1A}" type="presOf" srcId="{F4202C44-D968-EC40-AF27-571BB831639F}" destId="{E3EEF1A7-77A2-5741-A112-BC26D8AC2799}" srcOrd="0" destOrd="0" presId="urn:microsoft.com/office/officeart/2005/8/layout/venn2"/>
    <dgm:cxn modelId="{6B97B8D9-A82B-7543-A8F5-63A482A829AE}" type="presOf" srcId="{A5F8FDB1-87B9-5E4E-9311-DA0795CF28B4}" destId="{7AA0A179-9FAB-7D4D-83AC-07254EC1AEF0}" srcOrd="0" destOrd="0" presId="urn:microsoft.com/office/officeart/2005/8/layout/venn2"/>
    <dgm:cxn modelId="{E4FA69AA-04CB-974A-A194-5DA8D671B3B5}" type="presParOf" srcId="{7AA0A179-9FAB-7D4D-83AC-07254EC1AEF0}" destId="{FC8A346A-D087-4A46-B6DE-15ED35B04B10}" srcOrd="0" destOrd="0" presId="urn:microsoft.com/office/officeart/2005/8/layout/venn2"/>
    <dgm:cxn modelId="{3314FFD0-3F42-8D4D-954F-29FE206FD54B}" type="presParOf" srcId="{FC8A346A-D087-4A46-B6DE-15ED35B04B10}" destId="{E3EEF1A7-77A2-5741-A112-BC26D8AC2799}" srcOrd="0" destOrd="0" presId="urn:microsoft.com/office/officeart/2005/8/layout/venn2"/>
    <dgm:cxn modelId="{98B0CA86-2DA6-1144-A7BF-4B14FA309916}" type="presParOf" srcId="{FC8A346A-D087-4A46-B6DE-15ED35B04B10}" destId="{EC13EE78-8ED3-7243-A764-715A7372CF81}" srcOrd="1" destOrd="0" presId="urn:microsoft.com/office/officeart/2005/8/layout/venn2"/>
    <dgm:cxn modelId="{122DA91E-C488-5E44-8E7C-CE5AF662972E}" type="presParOf" srcId="{7AA0A179-9FAB-7D4D-83AC-07254EC1AEF0}" destId="{A5D3BFDA-A497-8842-845D-F9BCA4F65A6E}" srcOrd="1" destOrd="0" presId="urn:microsoft.com/office/officeart/2005/8/layout/venn2"/>
    <dgm:cxn modelId="{0BD4300D-FAAF-5140-B8B9-1FEFC5CB6C21}" type="presParOf" srcId="{A5D3BFDA-A497-8842-845D-F9BCA4F65A6E}" destId="{F6F96D1C-8B75-3A40-91F9-C1B73A20A123}" srcOrd="0" destOrd="0" presId="urn:microsoft.com/office/officeart/2005/8/layout/venn2"/>
    <dgm:cxn modelId="{3DAD722D-C848-F640-AC5F-9677CC908637}" type="presParOf" srcId="{A5D3BFDA-A497-8842-845D-F9BCA4F65A6E}" destId="{48A21081-4E47-8B4A-80F6-2C29B3E5806A}" srcOrd="1" destOrd="0" presId="urn:microsoft.com/office/officeart/2005/8/layout/venn2"/>
    <dgm:cxn modelId="{4786F0BF-3CD7-CD45-9893-0010DAABF19E}" type="presParOf" srcId="{7AA0A179-9FAB-7D4D-83AC-07254EC1AEF0}" destId="{A41AD2FF-31FA-C149-B7F6-6D4812BE11D5}" srcOrd="2" destOrd="0" presId="urn:microsoft.com/office/officeart/2005/8/layout/venn2"/>
    <dgm:cxn modelId="{06FC0036-7C62-D647-9448-B090223436D6}" type="presParOf" srcId="{A41AD2FF-31FA-C149-B7F6-6D4812BE11D5}" destId="{C4F141C6-B37B-6D4F-A757-590B2026DE8F}" srcOrd="0" destOrd="0" presId="urn:microsoft.com/office/officeart/2005/8/layout/venn2"/>
    <dgm:cxn modelId="{33D0F463-A11B-344C-B315-F589EAAC9F49}" type="presParOf" srcId="{A41AD2FF-31FA-C149-B7F6-6D4812BE11D5}" destId="{B264C561-6B9F-014E-A0FD-C9DC6D07385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EF1A7-77A2-5741-A112-BC26D8AC2799}">
      <dsp:nvSpPr>
        <dsp:cNvPr id="0" name=""/>
        <dsp:cNvSpPr/>
      </dsp:nvSpPr>
      <dsp:spPr>
        <a:xfrm>
          <a:off x="2465622" y="0"/>
          <a:ext cx="3909541" cy="3909541"/>
        </a:xfrm>
        <a:prstGeom prst="ellipse">
          <a:avLst/>
        </a:prstGeom>
        <a:solidFill>
          <a:srgbClr val="113D2E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 </a:t>
          </a:r>
        </a:p>
      </dsp:txBody>
      <dsp:txXfrm>
        <a:off x="3737201" y="195477"/>
        <a:ext cx="1366384" cy="586431"/>
      </dsp:txXfrm>
    </dsp:sp>
    <dsp:sp modelId="{F6F96D1C-8B75-3A40-91F9-C1B73A20A123}">
      <dsp:nvSpPr>
        <dsp:cNvPr id="0" name=""/>
        <dsp:cNvSpPr/>
      </dsp:nvSpPr>
      <dsp:spPr>
        <a:xfrm>
          <a:off x="2954315" y="977385"/>
          <a:ext cx="2932155" cy="2932155"/>
        </a:xfrm>
        <a:prstGeom prst="ellipse">
          <a:avLst/>
        </a:prstGeom>
        <a:solidFill>
          <a:srgbClr val="ED1F5E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 </a:t>
          </a:r>
        </a:p>
      </dsp:txBody>
      <dsp:txXfrm>
        <a:off x="3737201" y="1160644"/>
        <a:ext cx="1366384" cy="549779"/>
      </dsp:txXfrm>
    </dsp:sp>
    <dsp:sp modelId="{C4F141C6-B37B-6D4F-A757-590B2026DE8F}">
      <dsp:nvSpPr>
        <dsp:cNvPr id="0" name=""/>
        <dsp:cNvSpPr/>
      </dsp:nvSpPr>
      <dsp:spPr>
        <a:xfrm>
          <a:off x="3443008" y="1954770"/>
          <a:ext cx="1954770" cy="195477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DTW (python package)</a:t>
          </a:r>
        </a:p>
      </dsp:txBody>
      <dsp:txXfrm>
        <a:off x="3729277" y="2443463"/>
        <a:ext cx="1382231" cy="977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378361da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2378361da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378361da1_0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7927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AF3C6-28AD-864F-89ED-268C49281EC4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44571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AF3C6-28AD-864F-89ED-268C49281EC4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60047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4535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526798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961235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AF3C6-28AD-864F-89ED-268C49281EC4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19226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AF3C6-28AD-864F-89ED-268C49281EC4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50082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506968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378361da1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6" name="Google Shape;306;g2378361da1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0" y="-1"/>
            <a:ext cx="9143999" cy="3391456"/>
          </a:xfrm>
          <a:prstGeom prst="rect">
            <a:avLst/>
          </a:prstGeom>
          <a:solidFill>
            <a:srgbClr val="8592BC"/>
          </a:solidFill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defRPr sz="1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2"/>
          </p:nvPr>
        </p:nvSpPr>
        <p:spPr>
          <a:xfrm>
            <a:off x="1" y="1"/>
            <a:ext cx="9144000" cy="27895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defRPr sz="1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1117415" y="789552"/>
            <a:ext cx="7664860" cy="124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eorgia"/>
              <a:buNone/>
              <a:defRPr sz="40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3"/>
          </p:nvPr>
        </p:nvSpPr>
        <p:spPr>
          <a:xfrm>
            <a:off x="1117415" y="2950958"/>
            <a:ext cx="5186042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pic>
        <p:nvPicPr>
          <p:cNvPr id="63" name="Google Shape;6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1543" y="3666491"/>
            <a:ext cx="1965225" cy="87856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5597580" y="2951013"/>
            <a:ext cx="3243080" cy="29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000"/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/>
          <p:nvPr/>
        </p:nvSpPr>
        <p:spPr>
          <a:xfrm>
            <a:off x="0" y="4840002"/>
            <a:ext cx="9144000" cy="30349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/>
          <p:nvPr/>
        </p:nvSpPr>
        <p:spPr>
          <a:xfrm>
            <a:off x="4571999" y="4840002"/>
            <a:ext cx="4572000" cy="30349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209575" y="4794375"/>
            <a:ext cx="35826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Discover the world at Leiden University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00%">
  <p:cSld name="Text 100%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03339" y="939627"/>
            <a:ext cx="8537321" cy="3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 75%/25%">
  <p:cSld name="Text &amp; Image 75%/25%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1"/>
          </p:nvPr>
        </p:nvSpPr>
        <p:spPr>
          <a:xfrm>
            <a:off x="303339" y="939627"/>
            <a:ext cx="5941976" cy="3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>
            <a:spLocks noGrp="1"/>
          </p:cNvSpPr>
          <p:nvPr>
            <p:ph type="pic" idx="2"/>
          </p:nvPr>
        </p:nvSpPr>
        <p:spPr>
          <a:xfrm>
            <a:off x="6396984" y="939403"/>
            <a:ext cx="2443565" cy="3596878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 50%/50%">
  <p:cSld name="Text &amp; Image 50%/50%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>
            <a:off x="303339" y="939627"/>
            <a:ext cx="4192827" cy="3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>
            <a:spLocks noGrp="1"/>
          </p:cNvSpPr>
          <p:nvPr>
            <p:ph type="pic" idx="2"/>
          </p:nvPr>
        </p:nvSpPr>
        <p:spPr>
          <a:xfrm>
            <a:off x="4648160" y="939403"/>
            <a:ext cx="4192389" cy="3596878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 25%/75%">
  <p:cSld name="Text &amp; Image 25%/75%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1"/>
          </p:nvPr>
        </p:nvSpPr>
        <p:spPr>
          <a:xfrm>
            <a:off x="303339" y="939627"/>
            <a:ext cx="2649325" cy="3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6" name="Google Shape;86;p20"/>
          <p:cNvSpPr>
            <a:spLocks noGrp="1"/>
          </p:cNvSpPr>
          <p:nvPr>
            <p:ph type="pic" idx="2"/>
          </p:nvPr>
        </p:nvSpPr>
        <p:spPr>
          <a:xfrm>
            <a:off x="3104334" y="939403"/>
            <a:ext cx="5736215" cy="3596878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 4x">
  <p:cSld name="Text &amp; Image 4x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03339" y="939627"/>
            <a:ext cx="4192827" cy="3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3" name="Google Shape;93;p22"/>
          <p:cNvSpPr>
            <a:spLocks noGrp="1"/>
          </p:cNvSpPr>
          <p:nvPr>
            <p:ph type="pic" idx="2"/>
          </p:nvPr>
        </p:nvSpPr>
        <p:spPr>
          <a:xfrm>
            <a:off x="4648161" y="939403"/>
            <a:ext cx="2020252" cy="1722787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4" name="Google Shape;94;p22"/>
          <p:cNvSpPr>
            <a:spLocks noGrp="1"/>
          </p:cNvSpPr>
          <p:nvPr>
            <p:ph type="pic" idx="3"/>
          </p:nvPr>
        </p:nvSpPr>
        <p:spPr>
          <a:xfrm>
            <a:off x="6820408" y="939403"/>
            <a:ext cx="2020252" cy="1722787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5" name="Google Shape;95;p22"/>
          <p:cNvSpPr>
            <a:spLocks noGrp="1"/>
          </p:cNvSpPr>
          <p:nvPr>
            <p:ph type="pic" idx="4"/>
          </p:nvPr>
        </p:nvSpPr>
        <p:spPr>
          <a:xfrm>
            <a:off x="4648161" y="2813717"/>
            <a:ext cx="2020252" cy="1722787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6" name="Google Shape;96;p22"/>
          <p:cNvSpPr>
            <a:spLocks noGrp="1"/>
          </p:cNvSpPr>
          <p:nvPr>
            <p:ph type="pic" idx="5"/>
          </p:nvPr>
        </p:nvSpPr>
        <p:spPr>
          <a:xfrm>
            <a:off x="6820408" y="2813717"/>
            <a:ext cx="2020252" cy="1722787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pic>
        <p:nvPicPr>
          <p:cNvPr id="97" name="Google Shape;97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38320" y="4907532"/>
            <a:ext cx="2690161" cy="2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 2x">
  <p:cSld name="Text &amp; Image 2x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1"/>
          </p:nvPr>
        </p:nvSpPr>
        <p:spPr>
          <a:xfrm>
            <a:off x="303339" y="939627"/>
            <a:ext cx="4192827" cy="3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1" name="Google Shape;101;p23"/>
          <p:cNvSpPr>
            <a:spLocks noGrp="1"/>
          </p:cNvSpPr>
          <p:nvPr>
            <p:ph type="pic" idx="2"/>
          </p:nvPr>
        </p:nvSpPr>
        <p:spPr>
          <a:xfrm>
            <a:off x="4647835" y="939403"/>
            <a:ext cx="2020252" cy="3597101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2" name="Google Shape;102;p23"/>
          <p:cNvSpPr>
            <a:spLocks noGrp="1"/>
          </p:cNvSpPr>
          <p:nvPr>
            <p:ph type="pic" idx="3"/>
          </p:nvPr>
        </p:nvSpPr>
        <p:spPr>
          <a:xfrm>
            <a:off x="6820082" y="939403"/>
            <a:ext cx="2020252" cy="3597101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 100%">
  <p:cSld name="Graph 100%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105" name="Google Shape;105;p24"/>
          <p:cNvSpPr>
            <a:spLocks noGrp="1"/>
          </p:cNvSpPr>
          <p:nvPr>
            <p:ph type="chart" idx="2"/>
          </p:nvPr>
        </p:nvSpPr>
        <p:spPr>
          <a:xfrm>
            <a:off x="303339" y="939627"/>
            <a:ext cx="8537321" cy="3596877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100%">
  <p:cSld name="Video 100%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108" name="Google Shape;108;p25"/>
          <p:cNvSpPr>
            <a:spLocks noGrp="1"/>
          </p:cNvSpPr>
          <p:nvPr>
            <p:ph type="media" idx="2"/>
          </p:nvPr>
        </p:nvSpPr>
        <p:spPr>
          <a:xfrm>
            <a:off x="303339" y="939627"/>
            <a:ext cx="8537321" cy="3596877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ctr" rtl="0">
              <a:lnSpc>
                <a:spcPct val="25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266700" marR="0" lvl="1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139700" marR="0" lvl="5" indent="-133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66700" marR="0" lvl="6" indent="-1397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body" idx="1"/>
          </p:nvPr>
        </p:nvSpPr>
        <p:spPr>
          <a:xfrm>
            <a:off x="1" y="1"/>
            <a:ext cx="9144000" cy="339145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defRPr sz="1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1117415" y="789552"/>
            <a:ext cx="7664860" cy="124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eorgia"/>
              <a:buNone/>
              <a:defRPr sz="40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pic>
        <p:nvPicPr>
          <p:cNvPr id="112" name="Google Shape;112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1543" y="3666491"/>
            <a:ext cx="1965225" cy="87856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6"/>
          <p:cNvSpPr/>
          <p:nvPr/>
        </p:nvSpPr>
        <p:spPr>
          <a:xfrm>
            <a:off x="0" y="4840002"/>
            <a:ext cx="9144000" cy="30349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6"/>
          <p:cNvSpPr/>
          <p:nvPr/>
        </p:nvSpPr>
        <p:spPr>
          <a:xfrm>
            <a:off x="4571999" y="4840002"/>
            <a:ext cx="4572000" cy="30349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209575" y="4794375"/>
            <a:ext cx="35826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Discover the world at Leiden University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944C8-48FE-E54B-8894-94EA0CD19F2C}" type="datetimeFigureOut">
              <a:rPr lang="en-NL" smtClean="0"/>
              <a:t>31/05/2020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A5092-3B28-B445-9ACD-95D1DDBA230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6895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03339" y="303498"/>
            <a:ext cx="853732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Georgia"/>
              <a:buNone/>
              <a:defRPr sz="30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indent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03339" y="939627"/>
            <a:ext cx="8537321" cy="3596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>
            <a:lvl1pPr marL="457200" marR="0" lvl="0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2"/>
              </a:buClr>
              <a:buSzPts val="1000"/>
              <a:buFont typeface="Arial"/>
              <a:buNone/>
              <a:defRPr sz="1300" b="1" i="0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0" y="4840002"/>
            <a:ext cx="9144000" cy="30349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4"/>
          <p:cNvSpPr txBox="1"/>
          <p:nvPr/>
        </p:nvSpPr>
        <p:spPr>
          <a:xfrm>
            <a:off x="209575" y="4794375"/>
            <a:ext cx="35826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Discover the world at Leiden University</a:t>
            </a:r>
            <a:endParaRPr>
              <a:solidFill>
                <a:schemeClr val="lt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upress.gallaudet.edu/excerpts/GDASLpic3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gnbsl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gnsprog.d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nsorflow.org/lite/models/pose_estimation/overview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nanonets.com/blog/human-pose-estimation-2d-guid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nanonets.com/blog/human-pose-estimation-2d-guide/" TargetMode="External"/><Relationship Id="rId3" Type="http://schemas.openxmlformats.org/officeDocument/2006/relationships/image" Target="../media/image12.sv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atabricks.com/blog/2019/04/30/understanding-dynamic-time-warping.html" TargetMode="Externa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th.wikipedia.org/wiki/Dynamic_time_warpi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body" idx="1"/>
          </p:nvPr>
        </p:nvSpPr>
        <p:spPr>
          <a:xfrm>
            <a:off x="0" y="-1"/>
            <a:ext cx="9144000" cy="3391500"/>
          </a:xfrm>
          <a:prstGeom prst="rect">
            <a:avLst/>
          </a:prstGeom>
          <a:solidFill>
            <a:srgbClr val="8592B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endParaRPr sz="100" b="0" i="0" u="none" strike="noStrike" cap="non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2"/>
          </p:nvPr>
        </p:nvSpPr>
        <p:spPr>
          <a:xfrm>
            <a:off x="1" y="1"/>
            <a:ext cx="9144000" cy="278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endParaRPr sz="100" b="1" i="0" u="none" strike="noStrike" cap="non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3" name="Google Shape;123;p27"/>
          <p:cNvSpPr txBox="1">
            <a:spLocks noGrp="1"/>
          </p:cNvSpPr>
          <p:nvPr>
            <p:ph type="title"/>
          </p:nvPr>
        </p:nvSpPr>
        <p:spPr>
          <a:xfrm>
            <a:off x="736415" y="789552"/>
            <a:ext cx="76650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GB" sz="3600" dirty="0"/>
              <a:t>Find the Sign: Signing as Input for Sign Language Dictionary Search Using Pose Estimation</a:t>
            </a:r>
          </a:p>
        </p:txBody>
      </p:sp>
      <p:sp>
        <p:nvSpPr>
          <p:cNvPr id="124" name="Google Shape;124;p27"/>
          <p:cNvSpPr txBox="1">
            <a:spLocks noGrp="1"/>
          </p:cNvSpPr>
          <p:nvPr>
            <p:ph type="body" idx="3"/>
          </p:nvPr>
        </p:nvSpPr>
        <p:spPr>
          <a:xfrm>
            <a:off x="736415" y="2950958"/>
            <a:ext cx="51861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GB" dirty="0"/>
              <a:t>Manolis Fragkiadakis, Victoria </a:t>
            </a:r>
            <a:r>
              <a:rPr lang="en-GB" dirty="0" err="1"/>
              <a:t>Nyst</a:t>
            </a:r>
            <a:endParaRPr sz="1800" b="0" i="0" u="none" strike="noStrike" cap="none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5" name="Google Shape;125;p27"/>
          <p:cNvSpPr txBox="1">
            <a:spLocks noGrp="1"/>
          </p:cNvSpPr>
          <p:nvPr>
            <p:ph type="dt" idx="10"/>
          </p:nvPr>
        </p:nvSpPr>
        <p:spPr>
          <a:xfrm>
            <a:off x="5597580" y="2951013"/>
            <a:ext cx="32430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04-06-2020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16AC8-43A2-9145-8039-D46789A95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Sign Language Dictionaries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73AB2-1A19-684F-A70E-1ACE31B04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339" y="939627"/>
            <a:ext cx="4268661" cy="3596877"/>
          </a:xfrm>
        </p:spPr>
        <p:txBody>
          <a:bodyPr/>
          <a:lstStyle/>
          <a:p>
            <a:endParaRPr lang="en-NL" sz="2000" dirty="0"/>
          </a:p>
          <a:p>
            <a:r>
              <a:rPr lang="en-GB" sz="2000" dirty="0"/>
              <a:t>﻿Major source for people who want to learn sign languages, teachers and researchers</a:t>
            </a:r>
            <a:r>
              <a:rPr lang="en-NL" sz="2000" dirty="0"/>
              <a:t> </a:t>
            </a:r>
          </a:p>
          <a:p>
            <a:pPr marL="146050" indent="0">
              <a:buNone/>
            </a:pPr>
            <a:endParaRPr lang="en-NL" sz="2000" dirty="0"/>
          </a:p>
          <a:p>
            <a:r>
              <a:rPr lang="en-NL" sz="2000" dirty="0"/>
              <a:t>Initially paper based</a:t>
            </a:r>
          </a:p>
          <a:p>
            <a:endParaRPr lang="en-NL" sz="2000" dirty="0"/>
          </a:p>
          <a:p>
            <a:r>
              <a:rPr lang="en-NL" sz="2000" dirty="0"/>
              <a:t>Nowadays: Online</a:t>
            </a:r>
          </a:p>
          <a:p>
            <a:pPr marL="0" indent="0">
              <a:buNone/>
            </a:pPr>
            <a:endParaRPr lang="en-NL" sz="2000" dirty="0"/>
          </a:p>
          <a:p>
            <a:pPr marL="0" indent="0">
              <a:buNone/>
            </a:pPr>
            <a:endParaRPr lang="en-NL" sz="2000" dirty="0"/>
          </a:p>
          <a:p>
            <a:endParaRPr lang="en-NL" sz="2000" dirty="0"/>
          </a:p>
          <a:p>
            <a:endParaRPr lang="en-NL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51DAF-620E-AC45-95F8-04A592CB4CAA}"/>
              </a:ext>
            </a:extLst>
          </p:cNvPr>
          <p:cNvSpPr txBox="1"/>
          <p:nvPr/>
        </p:nvSpPr>
        <p:spPr>
          <a:xfrm>
            <a:off x="5463735" y="4536504"/>
            <a:ext cx="32512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hlinkClick r:id="rId3"/>
              </a:rPr>
              <a:t>http://gupress.gallaudet.edu/excerpts/GDASLpic3.html</a:t>
            </a:r>
            <a:endParaRPr lang="en-NL" sz="1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D0194A-829D-9D43-A90F-1265A1B3E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231" y="717516"/>
            <a:ext cx="2618974" cy="370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7416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DD280-AF61-AA4A-B8DB-4AB796E1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Search Functionality (1/2)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6B96-0FE7-2842-B692-D6736389ECFF}"/>
              </a:ext>
            </a:extLst>
          </p:cNvPr>
          <p:cNvSpPr txBox="1"/>
          <p:nvPr/>
        </p:nvSpPr>
        <p:spPr>
          <a:xfrm>
            <a:off x="3776750" y="4593781"/>
            <a:ext cx="15905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hlinkClick r:id="rId3"/>
              </a:rPr>
              <a:t>https://www.signbsl.com/</a:t>
            </a:r>
            <a:endParaRPr lang="en-NL" sz="10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6B5C5B5-849C-114C-A6A3-1181C068F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12604" y="652352"/>
            <a:ext cx="7718792" cy="3878856"/>
          </a:xfrm>
        </p:spPr>
      </p:pic>
    </p:spTree>
    <p:extLst>
      <p:ext uri="{BB962C8B-B14F-4D97-AF65-F5344CB8AC3E}">
        <p14:creationId xmlns:p14="http://schemas.microsoft.com/office/powerpoint/2010/main" val="2506362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DD280-AF61-AA4A-B8DB-4AB796E1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Search Functionality (2/2)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9DA633-DA45-AD41-8C27-0A4F81D6224F}"/>
              </a:ext>
            </a:extLst>
          </p:cNvPr>
          <p:cNvSpPr txBox="1"/>
          <p:nvPr/>
        </p:nvSpPr>
        <p:spPr>
          <a:xfrm>
            <a:off x="3778353" y="4585030"/>
            <a:ext cx="15872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hlinkClick r:id="rId3"/>
              </a:rPr>
              <a:t>http://www.tegnsprog.dk/</a:t>
            </a:r>
            <a:endParaRPr lang="en-NL" sz="1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349233-FE04-AA4E-BB64-79817B37B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283" y="718714"/>
            <a:ext cx="4149434" cy="386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21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9404F-4991-D34C-9925-FA8C5F1F8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BE43D-B8E4-824D-A97B-2A4F89008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872836"/>
            <a:ext cx="7136493" cy="3759887"/>
          </a:xfrm>
        </p:spPr>
        <p:txBody>
          <a:bodyPr>
            <a:normAutofit/>
          </a:bodyPr>
          <a:lstStyle/>
          <a:p>
            <a:r>
              <a:rPr lang="en-NL" sz="2000" dirty="0"/>
              <a:t>Create a more user-friendly search functionality</a:t>
            </a:r>
          </a:p>
          <a:p>
            <a:pPr marL="0" indent="0">
              <a:buNone/>
            </a:pPr>
            <a:endParaRPr lang="en-NL" sz="2000" dirty="0"/>
          </a:p>
          <a:p>
            <a:pPr marL="0" indent="0">
              <a:buNone/>
            </a:pPr>
            <a:endParaRPr lang="en-NL" sz="2000" dirty="0"/>
          </a:p>
          <a:p>
            <a:r>
              <a:rPr lang="en-NL" sz="2000" dirty="0"/>
              <a:t>Language neutral</a:t>
            </a:r>
          </a:p>
          <a:p>
            <a:pPr marL="146050" indent="0">
              <a:buNone/>
            </a:pPr>
            <a:endParaRPr lang="en-NL" sz="2000" dirty="0"/>
          </a:p>
          <a:p>
            <a:pPr marL="146050" indent="0">
              <a:buNone/>
            </a:pPr>
            <a:endParaRPr lang="en-NL" sz="2000" dirty="0"/>
          </a:p>
          <a:p>
            <a:r>
              <a:rPr lang="en-NL" sz="2000" dirty="0"/>
              <a:t>No training required</a:t>
            </a:r>
          </a:p>
          <a:p>
            <a:pPr marL="146050" indent="0">
              <a:buNone/>
            </a:pPr>
            <a:endParaRPr lang="en-NL" sz="2000" dirty="0"/>
          </a:p>
          <a:p>
            <a:pPr marL="146050" indent="0">
              <a:buNone/>
            </a:pPr>
            <a:endParaRPr lang="en-NL" sz="2000" dirty="0"/>
          </a:p>
          <a:p>
            <a:r>
              <a:rPr lang="en-NL" sz="2000" dirty="0"/>
              <a:t>Not classification but rather a suggestion system</a:t>
            </a:r>
          </a:p>
        </p:txBody>
      </p:sp>
    </p:spTree>
    <p:extLst>
      <p:ext uri="{BB962C8B-B14F-4D97-AF65-F5344CB8AC3E}">
        <p14:creationId xmlns:p14="http://schemas.microsoft.com/office/powerpoint/2010/main" val="3792275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ACAE-A863-2349-A7ED-9C05FD17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Example</a:t>
            </a:r>
          </a:p>
        </p:txBody>
      </p:sp>
      <p:pic>
        <p:nvPicPr>
          <p:cNvPr id="4" name="2020-05-04_10-20-42.mp4" descr="2020-05-04_10-20-42.mp4">
            <a:hlinkClick r:id="" action="ppaction://media"/>
            <a:extLst>
              <a:ext uri="{FF2B5EF4-FFF2-40B4-BE49-F238E27FC236}">
                <a16:creationId xmlns:a16="http://schemas.microsoft.com/office/drawing/2014/main" id="{9EFB7A1C-5031-AD4B-99A3-A8A43CA1A2CB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0767.8785" end="3500.0223"/>
                </p14:media>
              </p:ext>
            </p:extLst>
          </p:nvPr>
        </p:nvPicPr>
        <p:blipFill rotWithShape="1">
          <a:blip r:embed="rId5"/>
          <a:srcRect t="6308"/>
          <a:stretch/>
        </p:blipFill>
        <p:spPr>
          <a:xfrm>
            <a:off x="1104851" y="851338"/>
            <a:ext cx="6934297" cy="3654893"/>
          </a:xfrm>
        </p:spPr>
      </p:pic>
    </p:spTree>
    <p:extLst>
      <p:ext uri="{BB962C8B-B14F-4D97-AF65-F5344CB8AC3E}">
        <p14:creationId xmlns:p14="http://schemas.microsoft.com/office/powerpoint/2010/main" val="110116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9778-CB1A-A146-8E1E-8BB53028D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  <a:r>
              <a:rPr lang="en-NL" dirty="0"/>
              <a:t> </a:t>
            </a:r>
          </a:p>
        </p:txBody>
      </p:sp>
      <p:pic>
        <p:nvPicPr>
          <p:cNvPr id="7" name="Content Placeholder 6" descr="Web cam">
            <a:extLst>
              <a:ext uri="{FF2B5EF4-FFF2-40B4-BE49-F238E27FC236}">
                <a16:creationId xmlns:a16="http://schemas.microsoft.com/office/drawing/2014/main" id="{09DB8634-9820-D147-B7CD-C047E4088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6926" y="2176793"/>
            <a:ext cx="1487345" cy="1487345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F96AE1-4D61-5049-9A61-6938836E10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179"/>
          <a:stretch/>
        </p:blipFill>
        <p:spPr>
          <a:xfrm>
            <a:off x="5390977" y="1823892"/>
            <a:ext cx="3113185" cy="22129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3768C8-5E07-3F46-8FB8-03331F3F22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536" r="47688"/>
          <a:stretch/>
        </p:blipFill>
        <p:spPr>
          <a:xfrm>
            <a:off x="3042076" y="1873148"/>
            <a:ext cx="1401097" cy="18532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A691C5D-97D7-0D44-86E5-1CE8C485EAAD}"/>
              </a:ext>
            </a:extLst>
          </p:cNvPr>
          <p:cNvSpPr txBox="1"/>
          <p:nvPr/>
        </p:nvSpPr>
        <p:spPr>
          <a:xfrm>
            <a:off x="303339" y="1034897"/>
            <a:ext cx="3760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2200" b="1" dirty="0">
                <a:latin typeface="Georgia" panose="02040502050405020303" pitchFamily="18" charset="0"/>
              </a:rPr>
              <a:t>Front end: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C206A-C19D-6F4C-8802-298B2A120B33}"/>
              </a:ext>
            </a:extLst>
          </p:cNvPr>
          <p:cNvSpPr txBox="1"/>
          <p:nvPr/>
        </p:nvSpPr>
        <p:spPr>
          <a:xfrm>
            <a:off x="3306446" y="3800826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>
                <a:latin typeface="Georgia" panose="02040502050405020303" pitchFamily="18" charset="0"/>
              </a:rPr>
              <a:t>PoseNet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C158144-1B88-2742-BA6B-39F16C638B0A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094271" y="2920466"/>
            <a:ext cx="80378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57C7CBD-50E2-1142-B21D-E9FECA729B95}"/>
              </a:ext>
            </a:extLst>
          </p:cNvPr>
          <p:cNvCxnSpPr>
            <a:cxnSpLocks/>
          </p:cNvCxnSpPr>
          <p:nvPr/>
        </p:nvCxnSpPr>
        <p:spPr>
          <a:xfrm>
            <a:off x="4513461" y="2920466"/>
            <a:ext cx="80378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EF6E9C9-4784-A24D-B20F-3F8CF7F94558}"/>
              </a:ext>
            </a:extLst>
          </p:cNvPr>
          <p:cNvSpPr txBox="1"/>
          <p:nvPr/>
        </p:nvSpPr>
        <p:spPr>
          <a:xfrm>
            <a:off x="2027402" y="4534251"/>
            <a:ext cx="40735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Georgia" panose="02040502050405020303" pitchFamily="18" charset="0"/>
                <a:hlinkClick r:id="rId8"/>
              </a:rPr>
              <a:t>https://www.tensorflow.org/lite/models/pose_estimation/overview</a:t>
            </a:r>
            <a:endParaRPr lang="en-NL" sz="1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2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9778-CB1A-A146-8E1E-8BB53028D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  <a:r>
              <a:rPr lang="en-NL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691C5D-97D7-0D44-86E5-1CE8C485EAAD}"/>
              </a:ext>
            </a:extLst>
          </p:cNvPr>
          <p:cNvSpPr txBox="1"/>
          <p:nvPr/>
        </p:nvSpPr>
        <p:spPr>
          <a:xfrm>
            <a:off x="303339" y="1034897"/>
            <a:ext cx="3760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2200" b="1" dirty="0">
                <a:latin typeface="Georgia" panose="02040502050405020303" pitchFamily="18" charset="0"/>
              </a:rPr>
              <a:t>Back end:</a:t>
            </a:r>
          </a:p>
        </p:txBody>
      </p:sp>
      <p:pic>
        <p:nvPicPr>
          <p:cNvPr id="6" name="Graphic 5" descr="Database">
            <a:extLst>
              <a:ext uri="{FF2B5EF4-FFF2-40B4-BE49-F238E27FC236}">
                <a16:creationId xmlns:a16="http://schemas.microsoft.com/office/drawing/2014/main" id="{F9AD14CF-7855-8E4D-AEA0-F84E00E2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3338" y="1873147"/>
            <a:ext cx="1477463" cy="1477463"/>
          </a:xfrm>
          <a:prstGeom prst="rect">
            <a:avLst/>
          </a:prstGeom>
        </p:spPr>
      </p:pic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id="{B2E4AB2B-83DF-724D-AA69-61F5F0ACA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4451" y="3350610"/>
            <a:ext cx="668515" cy="668515"/>
          </a:xfrm>
          <a:prstGeom prst="rect">
            <a:avLst/>
          </a:prstGeom>
        </p:spPr>
      </p:pic>
      <p:pic>
        <p:nvPicPr>
          <p:cNvPr id="13" name="Content Placeholder 6">
            <a:extLst>
              <a:ext uri="{FF2B5EF4-FFF2-40B4-BE49-F238E27FC236}">
                <a16:creationId xmlns:a16="http://schemas.microsoft.com/office/drawing/2014/main" id="{245C57BF-EAD1-C548-818F-366A73BEF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85240" r="2126"/>
          <a:stretch/>
        </p:blipFill>
        <p:spPr>
          <a:xfrm>
            <a:off x="3036663" y="2235650"/>
            <a:ext cx="2752183" cy="752455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3B9143-3233-4247-9F20-00DDEC5DE7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536" r="47688"/>
          <a:stretch/>
        </p:blipFill>
        <p:spPr>
          <a:xfrm>
            <a:off x="7044708" y="1741299"/>
            <a:ext cx="1401097" cy="18532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B7CC90-BBF5-B44B-A1E6-8B0F7622E058}"/>
              </a:ext>
            </a:extLst>
          </p:cNvPr>
          <p:cNvSpPr txBox="1"/>
          <p:nvPr/>
        </p:nvSpPr>
        <p:spPr>
          <a:xfrm>
            <a:off x="7254576" y="3684867"/>
            <a:ext cx="1032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>
                <a:latin typeface="Georgia" panose="02040502050405020303" pitchFamily="18" charset="0"/>
              </a:rPr>
              <a:t>OpenPose</a:t>
            </a:r>
            <a:r>
              <a:rPr lang="en-NL" baseline="30000" dirty="0">
                <a:latin typeface="Georgia" panose="02040502050405020303" pitchFamily="18" charset="0"/>
              </a:rPr>
              <a:t>1</a:t>
            </a:r>
            <a:endParaRPr lang="en-NL" dirty="0">
              <a:latin typeface="Georgia" panose="02040502050405020303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C9FF833-48BA-E946-8349-BA0319A73B2F}"/>
              </a:ext>
            </a:extLst>
          </p:cNvPr>
          <p:cNvCxnSpPr>
            <a:cxnSpLocks/>
          </p:cNvCxnSpPr>
          <p:nvPr/>
        </p:nvCxnSpPr>
        <p:spPr>
          <a:xfrm>
            <a:off x="1925223" y="2587651"/>
            <a:ext cx="80378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D4992D-0F00-6A46-8089-C5F374CE5DD2}"/>
              </a:ext>
            </a:extLst>
          </p:cNvPr>
          <p:cNvCxnSpPr>
            <a:cxnSpLocks/>
          </p:cNvCxnSpPr>
          <p:nvPr/>
        </p:nvCxnSpPr>
        <p:spPr>
          <a:xfrm>
            <a:off x="6013128" y="2571750"/>
            <a:ext cx="80378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144E274-A309-234C-AE2B-86D1D8300AB1}"/>
              </a:ext>
            </a:extLst>
          </p:cNvPr>
          <p:cNvSpPr txBox="1"/>
          <p:nvPr/>
        </p:nvSpPr>
        <p:spPr>
          <a:xfrm>
            <a:off x="1925223" y="4515967"/>
            <a:ext cx="72987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aseline="30000" dirty="0">
                <a:solidFill>
                  <a:srgbClr val="002060"/>
                </a:solidFill>
                <a:latin typeface="Georgia" panose="02040502050405020303" pitchFamily="18" charset="0"/>
              </a:rPr>
              <a:t>1</a:t>
            </a:r>
            <a:r>
              <a:rPr lang="en-GB" sz="900" dirty="0">
                <a:solidFill>
                  <a:srgbClr val="002060"/>
                </a:solidFill>
                <a:latin typeface="Georgia" panose="02040502050405020303" pitchFamily="18" charset="0"/>
              </a:rPr>
              <a:t> Cao, </a:t>
            </a:r>
            <a:r>
              <a:rPr lang="en-GB" sz="900" dirty="0" err="1">
                <a:solidFill>
                  <a:srgbClr val="002060"/>
                </a:solidFill>
                <a:latin typeface="Georgia" panose="02040502050405020303" pitchFamily="18" charset="0"/>
              </a:rPr>
              <a:t>Zhe</a:t>
            </a:r>
            <a:r>
              <a:rPr lang="en-GB" sz="900" dirty="0">
                <a:solidFill>
                  <a:srgbClr val="002060"/>
                </a:solidFill>
                <a:latin typeface="Georgia" panose="02040502050405020303" pitchFamily="18" charset="0"/>
              </a:rPr>
              <a:t>, et al. "</a:t>
            </a:r>
            <a:r>
              <a:rPr lang="en-GB" sz="900" dirty="0" err="1">
                <a:solidFill>
                  <a:srgbClr val="002060"/>
                </a:solidFill>
                <a:latin typeface="Georgia" panose="02040502050405020303" pitchFamily="18" charset="0"/>
              </a:rPr>
              <a:t>OpenPose</a:t>
            </a:r>
            <a:r>
              <a:rPr lang="en-GB" sz="900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GB" sz="900" dirty="0" err="1">
                <a:solidFill>
                  <a:srgbClr val="002060"/>
                </a:solidFill>
                <a:latin typeface="Georgia" panose="02040502050405020303" pitchFamily="18" charset="0"/>
              </a:rPr>
              <a:t>realtime</a:t>
            </a:r>
            <a:r>
              <a:rPr lang="en-GB" sz="900" dirty="0">
                <a:solidFill>
                  <a:srgbClr val="002060"/>
                </a:solidFill>
                <a:latin typeface="Georgia" panose="02040502050405020303" pitchFamily="18" charset="0"/>
              </a:rPr>
              <a:t> multi-person 2D pose estimation using Part Affinity Fields." </a:t>
            </a:r>
            <a:r>
              <a:rPr lang="en-GB" sz="900" i="1" dirty="0" err="1">
                <a:solidFill>
                  <a:srgbClr val="002060"/>
                </a:solidFill>
                <a:latin typeface="Georgia" panose="02040502050405020303" pitchFamily="18" charset="0"/>
              </a:rPr>
              <a:t>arXiv</a:t>
            </a:r>
            <a:r>
              <a:rPr lang="en-GB" sz="900" i="1" dirty="0">
                <a:solidFill>
                  <a:srgbClr val="002060"/>
                </a:solidFill>
                <a:latin typeface="Georgia" panose="02040502050405020303" pitchFamily="18" charset="0"/>
              </a:rPr>
              <a:t> preprint arXiv:1812.08008</a:t>
            </a:r>
            <a:r>
              <a:rPr lang="en-GB" sz="900" dirty="0">
                <a:solidFill>
                  <a:srgbClr val="002060"/>
                </a:solidFill>
                <a:latin typeface="Georgia" panose="02040502050405020303" pitchFamily="18" charset="0"/>
              </a:rPr>
              <a:t> (2018)</a:t>
            </a:r>
            <a:endParaRPr lang="en-NL" sz="9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13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D1550-63F4-BD47-89F0-D64DE423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Dynamic Time Warping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F5B6A-517A-5045-A5F1-C3E05A1A0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sz="2000" dirty="0">
                <a:latin typeface="Georgia" panose="02040502050405020303" pitchFamily="18" charset="0"/>
              </a:rPr>
              <a:t>Dynamic programming algorithm</a:t>
            </a:r>
          </a:p>
          <a:p>
            <a:pPr marL="0" indent="0">
              <a:buNone/>
            </a:pPr>
            <a:endParaRPr lang="en-NL" sz="2000" dirty="0">
              <a:latin typeface="Georgia" panose="02040502050405020303" pitchFamily="18" charset="0"/>
            </a:endParaRPr>
          </a:p>
          <a:p>
            <a:r>
              <a:rPr lang="en-GB" sz="2000" dirty="0">
                <a:latin typeface="Georgia" panose="02040502050405020303" pitchFamily="18" charset="0"/>
              </a:rPr>
              <a:t>Measures similarity between two temporal sequences</a:t>
            </a:r>
          </a:p>
          <a:p>
            <a:pPr marL="0" indent="0">
              <a:buNone/>
            </a:pPr>
            <a:endParaRPr lang="en-NL" sz="2000" dirty="0">
              <a:latin typeface="Georgia" panose="02040502050405020303" pitchFamily="18" charset="0"/>
            </a:endParaRPr>
          </a:p>
          <a:p>
            <a:r>
              <a:rPr lang="en-NL" sz="2000" dirty="0">
                <a:latin typeface="Georgia" panose="02040502050405020303" pitchFamily="18" charset="0"/>
              </a:rPr>
              <a:t>Used in speech, gesture and sign language recognition</a:t>
            </a:r>
          </a:p>
          <a:p>
            <a:endParaRPr lang="en-NL" sz="2000" dirty="0">
              <a:latin typeface="Georgia" panose="02040502050405020303" pitchFamily="18" charset="0"/>
            </a:endParaRPr>
          </a:p>
          <a:p>
            <a:r>
              <a:rPr lang="en-NL" sz="2000" dirty="0">
                <a:latin typeface="Georgia" panose="02040502050405020303" pitchFamily="18" charset="0"/>
              </a:rPr>
              <a:t>Requires no training</a:t>
            </a:r>
          </a:p>
          <a:p>
            <a:pPr marL="146050" indent="0">
              <a:buNone/>
            </a:pPr>
            <a:endParaRPr lang="en-NL" sz="20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DCE3084-8C65-FF46-8128-1660B9EFA33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17741" y="550219"/>
            <a:ext cx="2811903" cy="398628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E8D5D1-8AE3-5949-807E-8416C8792C4C}"/>
              </a:ext>
            </a:extLst>
          </p:cNvPr>
          <p:cNvSpPr txBox="1">
            <a:spLocks noChangeAspect="1"/>
          </p:cNvSpPr>
          <p:nvPr/>
        </p:nvSpPr>
        <p:spPr>
          <a:xfrm>
            <a:off x="2820982" y="-1365063"/>
            <a:ext cx="1365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900">
                <a:hlinkClick r:id="rId4" tooltip="https://th.wikipedia.org/wiki/Dynamic_time_warping"/>
              </a:rPr>
              <a:t>This Photo</a:t>
            </a:r>
            <a:r>
              <a:rPr lang="en-NL" sz="900"/>
              <a:t> by Unknown Author is licensed under </a:t>
            </a:r>
            <a:r>
              <a:rPr lang="en-NL" sz="900">
                <a:hlinkClick r:id="rId5" tooltip="https://creativecommons.org/licenses/by-sa/3.0/"/>
              </a:rPr>
              <a:t>CC BY-SA</a:t>
            </a:r>
            <a:endParaRPr lang="en-NL"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13B816-D799-4F4B-93A2-94F8332A4595}"/>
              </a:ext>
            </a:extLst>
          </p:cNvPr>
          <p:cNvSpPr txBox="1"/>
          <p:nvPr/>
        </p:nvSpPr>
        <p:spPr>
          <a:xfrm>
            <a:off x="184330" y="4532225"/>
            <a:ext cx="5113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Georgia" panose="02040502050405020303" pitchFamily="18" charset="0"/>
                <a:hlinkClick r:id="rId6"/>
              </a:rPr>
              <a:t>https://databricks.com/blog/2019/04/30/understanding-dynamic-time-warping.html</a:t>
            </a:r>
            <a:endParaRPr lang="en-NL" sz="1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407284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D82E-D02C-6E4B-B579-E20BCAC7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Architecture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6C2B131-0661-6C43-AAA5-D2F507414B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820578"/>
              </p:ext>
            </p:extLst>
          </p:nvPr>
        </p:nvGraphicFramePr>
        <p:xfrm>
          <a:off x="303213" y="627534"/>
          <a:ext cx="8840787" cy="3909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842D33D1-6965-FC4B-BA69-ED7861505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7500" y="865249"/>
            <a:ext cx="1181284" cy="66151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C934D6-99F0-BB42-B7D8-EBB37484FB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3642" y="1885480"/>
            <a:ext cx="889000" cy="57150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1382521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D6B9A-6C66-784A-B84A-09B09D83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7F5D9-9A61-1244-B335-2E8DE6F15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49572"/>
            <a:ext cx="7886700" cy="3530379"/>
          </a:xfrm>
        </p:spPr>
        <p:txBody>
          <a:bodyPr>
            <a:normAutofit/>
          </a:bodyPr>
          <a:lstStyle/>
          <a:p>
            <a:r>
              <a:rPr lang="en-NL" sz="2000" dirty="0"/>
              <a:t>Suggestion tool for sign retrieval in SL dictionaries</a:t>
            </a:r>
          </a:p>
          <a:p>
            <a:pPr marL="0" indent="0">
              <a:buNone/>
            </a:pPr>
            <a:endParaRPr lang="en-NL" sz="2000" dirty="0"/>
          </a:p>
          <a:p>
            <a:pPr marL="0" indent="0">
              <a:buNone/>
            </a:pPr>
            <a:endParaRPr lang="en-NL" sz="2000" dirty="0"/>
          </a:p>
          <a:p>
            <a:r>
              <a:rPr lang="en-GB" sz="2000" dirty="0"/>
              <a:t>﻿Use only of the trajectory of the dominant hand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Needs to be tested with a larger vocabulary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﻿Future application for sign language corpora annotation</a:t>
            </a:r>
          </a:p>
          <a:p>
            <a:pPr marL="0" indent="0">
              <a:buNone/>
            </a:pPr>
            <a:endParaRPr lang="en-NL" sz="2000" dirty="0"/>
          </a:p>
        </p:txBody>
      </p:sp>
    </p:spTree>
    <p:extLst>
      <p:ext uri="{BB962C8B-B14F-4D97-AF65-F5344CB8AC3E}">
        <p14:creationId xmlns:p14="http://schemas.microsoft.com/office/powerpoint/2010/main" val="2836296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7"/>
          <p:cNvSpPr txBox="1">
            <a:spLocks noGrp="1"/>
          </p:cNvSpPr>
          <p:nvPr>
            <p:ph type="body" idx="1"/>
          </p:nvPr>
        </p:nvSpPr>
        <p:spPr>
          <a:xfrm>
            <a:off x="1" y="1"/>
            <a:ext cx="9144000" cy="3391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US" sz="100" b="0" i="0" u="none" strike="noStrike" cap="none" dirty="0" err="1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adsa</a:t>
            </a:r>
            <a:endParaRPr sz="100" b="0" i="0" u="none" strike="noStrike" cap="none" dirty="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9" name="Google Shape;309;p47"/>
          <p:cNvSpPr txBox="1">
            <a:spLocks noGrp="1"/>
          </p:cNvSpPr>
          <p:nvPr>
            <p:ph type="title"/>
          </p:nvPr>
        </p:nvSpPr>
        <p:spPr>
          <a:xfrm>
            <a:off x="164595" y="753429"/>
            <a:ext cx="8456890" cy="3127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Georgia"/>
              <a:buNone/>
            </a:pPr>
            <a:r>
              <a:rPr lang="en-GB" dirty="0"/>
              <a:t>Thank you!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Contact:</a:t>
            </a:r>
            <a:br>
              <a:rPr lang="en-GB" sz="2000" dirty="0"/>
            </a:br>
            <a:r>
              <a:rPr lang="en-GB" sz="2000" dirty="0" err="1"/>
              <a:t>m.fragkiadakis@hum.leidenuniv.nl</a:t>
            </a:r>
            <a:br>
              <a:rPr lang="en-GB" dirty="0"/>
            </a:br>
            <a:br>
              <a:rPr lang="en-GB" dirty="0"/>
            </a:br>
            <a:endParaRPr sz="4000" b="1" i="0" u="none" strike="noStrike" cap="none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10" name="Google Shape;31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3400" y="3613051"/>
            <a:ext cx="3629025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286</Words>
  <Application>Microsoft Macintosh PowerPoint</Application>
  <PresentationFormat>On-screen Show (16:9)</PresentationFormat>
  <Paragraphs>69</Paragraphs>
  <Slides>12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Corporate template-set Universiteit Leiden</vt:lpstr>
      <vt:lpstr>Find the Sign: Signing as Input for Sign Language Dictionary Search Using Pose Estimation</vt:lpstr>
      <vt:lpstr>Sign Language Dictionaries</vt:lpstr>
      <vt:lpstr>Search Functionality (1/2)</vt:lpstr>
      <vt:lpstr>Search Functionality (2/2)</vt:lpstr>
      <vt:lpstr>Goals</vt:lpstr>
      <vt:lpstr>Example</vt:lpstr>
      <vt:lpstr>How does it work? </vt:lpstr>
      <vt:lpstr>How does it work? </vt:lpstr>
      <vt:lpstr>Dynamic Time Warping</vt:lpstr>
      <vt:lpstr>Architecture</vt:lpstr>
      <vt:lpstr>Conclusions</vt:lpstr>
      <vt:lpstr>Thank you!     Contact: m.fragkiadakis@hum.leidenuniv.nl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for sign langiage corpora and dictionaries</dc:title>
  <cp:lastModifiedBy>manolis fragkiadakis</cp:lastModifiedBy>
  <cp:revision>96</cp:revision>
  <cp:lastPrinted>2020-05-06T07:20:35Z</cp:lastPrinted>
  <dcterms:modified xsi:type="dcterms:W3CDTF">2020-05-31T07:20:57Z</dcterms:modified>
</cp:coreProperties>
</file>