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3"/>
  </p:notesMasterIdLst>
  <p:handoutMasterIdLst>
    <p:handoutMasterId r:id="rId94"/>
  </p:handoutMasterIdLst>
  <p:sldIdLst>
    <p:sldId id="831" r:id="rId2"/>
    <p:sldId id="654" r:id="rId3"/>
    <p:sldId id="680" r:id="rId4"/>
    <p:sldId id="832" r:id="rId5"/>
    <p:sldId id="751" r:id="rId6"/>
    <p:sldId id="752" r:id="rId7"/>
    <p:sldId id="673" r:id="rId8"/>
    <p:sldId id="674" r:id="rId9"/>
    <p:sldId id="681" r:id="rId10"/>
    <p:sldId id="834" r:id="rId11"/>
    <p:sldId id="804" r:id="rId12"/>
    <p:sldId id="682" r:id="rId13"/>
    <p:sldId id="689" r:id="rId14"/>
    <p:sldId id="683" r:id="rId15"/>
    <p:sldId id="835" r:id="rId16"/>
    <p:sldId id="685" r:id="rId17"/>
    <p:sldId id="686" r:id="rId18"/>
    <p:sldId id="687" r:id="rId19"/>
    <p:sldId id="688" r:id="rId20"/>
    <p:sldId id="690" r:id="rId21"/>
    <p:sldId id="691" r:id="rId22"/>
    <p:sldId id="692" r:id="rId23"/>
    <p:sldId id="672" r:id="rId24"/>
    <p:sldId id="653" r:id="rId25"/>
    <p:sldId id="643" r:id="rId26"/>
    <p:sldId id="722" r:id="rId27"/>
    <p:sldId id="755" r:id="rId28"/>
    <p:sldId id="642" r:id="rId29"/>
    <p:sldId id="647" r:id="rId30"/>
    <p:sldId id="724" r:id="rId31"/>
    <p:sldId id="562" r:id="rId32"/>
    <p:sldId id="526" r:id="rId33"/>
    <p:sldId id="295" r:id="rId34"/>
    <p:sldId id="511" r:id="rId35"/>
    <p:sldId id="512" r:id="rId36"/>
    <p:sldId id="656" r:id="rId37"/>
    <p:sldId id="517" r:id="rId38"/>
    <p:sldId id="528" r:id="rId39"/>
    <p:sldId id="555" r:id="rId40"/>
    <p:sldId id="695" r:id="rId41"/>
    <p:sldId id="663" r:id="rId42"/>
    <p:sldId id="553" r:id="rId43"/>
    <p:sldId id="844" r:id="rId44"/>
    <p:sldId id="532" r:id="rId45"/>
    <p:sldId id="530" r:id="rId46"/>
    <p:sldId id="531" r:id="rId47"/>
    <p:sldId id="603" r:id="rId48"/>
    <p:sldId id="604" r:id="rId49"/>
    <p:sldId id="605" r:id="rId50"/>
    <p:sldId id="606" r:id="rId51"/>
    <p:sldId id="845" r:id="rId52"/>
    <p:sldId id="846" r:id="rId53"/>
    <p:sldId id="853" r:id="rId54"/>
    <p:sldId id="730" r:id="rId55"/>
    <p:sldId id="799" r:id="rId56"/>
    <p:sldId id="814" r:id="rId57"/>
    <p:sldId id="754" r:id="rId58"/>
    <p:sldId id="848" r:id="rId59"/>
    <p:sldId id="849" r:id="rId60"/>
    <p:sldId id="850" r:id="rId61"/>
    <p:sldId id="851" r:id="rId62"/>
    <p:sldId id="725" r:id="rId63"/>
    <p:sldId id="533" r:id="rId64"/>
    <p:sldId id="658" r:id="rId65"/>
    <p:sldId id="665" r:id="rId66"/>
    <p:sldId id="800" r:id="rId67"/>
    <p:sldId id="735" r:id="rId68"/>
    <p:sldId id="801" r:id="rId69"/>
    <p:sldId id="259" r:id="rId70"/>
    <p:sldId id="802" r:id="rId71"/>
    <p:sldId id="836" r:id="rId72"/>
    <p:sldId id="837" r:id="rId73"/>
    <p:sldId id="664" r:id="rId74"/>
    <p:sldId id="808" r:id="rId75"/>
    <p:sldId id="854" r:id="rId76"/>
    <p:sldId id="759" r:id="rId77"/>
    <p:sldId id="741" r:id="rId78"/>
    <p:sldId id="599" r:id="rId79"/>
    <p:sldId id="740" r:id="rId80"/>
    <p:sldId id="743" r:id="rId81"/>
    <p:sldId id="714" r:id="rId82"/>
    <p:sldId id="406" r:id="rId83"/>
    <p:sldId id="477" r:id="rId84"/>
    <p:sldId id="499" r:id="rId85"/>
    <p:sldId id="485" r:id="rId86"/>
    <p:sldId id="537" r:id="rId87"/>
    <p:sldId id="536" r:id="rId88"/>
    <p:sldId id="855" r:id="rId89"/>
    <p:sldId id="856" r:id="rId90"/>
    <p:sldId id="852" r:id="rId91"/>
    <p:sldId id="737" r:id="rId92"/>
  </p:sldIdLst>
  <p:sldSz cx="16256000" cy="9144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4768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4768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4768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4768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4768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4768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4768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4768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4768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687E6"/>
    <a:srgbClr val="2C3192"/>
    <a:srgbClr val="D1D212"/>
    <a:srgbClr val="809E26"/>
    <a:srgbClr val="4C69FA"/>
    <a:srgbClr val="3D5F10"/>
    <a:srgbClr val="5587DF"/>
    <a:srgbClr val="003CC2"/>
    <a:srgbClr val="F2F2F2"/>
    <a:srgbClr val="E656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3175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3175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175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B8B8B8"/>
              </a:solidFill>
              <a:prstDash val="solid"/>
              <a:miter lim="400000"/>
            </a:ln>
          </a:left>
          <a:right>
            <a:ln w="3175" cap="flat">
              <a:solidFill>
                <a:srgbClr val="B8B8B8"/>
              </a:solidFill>
              <a:prstDash val="solid"/>
              <a:miter lim="400000"/>
            </a:ln>
          </a:right>
          <a:top>
            <a:ln w="3175" cap="flat">
              <a:solidFill>
                <a:srgbClr val="B8B8B8"/>
              </a:solidFill>
              <a:prstDash val="solid"/>
              <a:miter lim="400000"/>
            </a:ln>
          </a:top>
          <a:bottom>
            <a:ln w="3175" cap="flat">
              <a:solidFill>
                <a:srgbClr val="B8B8B8"/>
              </a:solidFill>
              <a:prstDash val="solid"/>
              <a:miter lim="400000"/>
            </a:ln>
          </a:bottom>
          <a:insideH>
            <a:ln w="3175" cap="flat">
              <a:solidFill>
                <a:srgbClr val="B8B8B8"/>
              </a:solidFill>
              <a:prstDash val="solid"/>
              <a:miter lim="400000"/>
            </a:ln>
          </a:insideH>
          <a:insideV>
            <a:ln w="3175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606060"/>
              </a:solidFill>
              <a:prstDash val="solid"/>
              <a:miter lim="400000"/>
            </a:ln>
          </a:left>
          <a:right>
            <a:ln w="3175" cap="flat">
              <a:solidFill>
                <a:srgbClr val="606060"/>
              </a:solidFill>
              <a:prstDash val="solid"/>
              <a:miter lim="400000"/>
            </a:ln>
          </a:right>
          <a:top>
            <a:ln w="3175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606060"/>
              </a:solidFill>
              <a:prstDash val="solid"/>
              <a:miter lim="400000"/>
            </a:ln>
          </a:insideH>
          <a:insideV>
            <a:ln w="3175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B8B8B8"/>
              </a:solidFill>
              <a:prstDash val="solid"/>
              <a:miter lim="400000"/>
            </a:ln>
          </a:left>
          <a:right>
            <a:ln w="3175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B8B8B8"/>
              </a:solidFill>
              <a:prstDash val="solid"/>
              <a:miter lim="400000"/>
            </a:ln>
          </a:insideH>
          <a:insideV>
            <a:ln w="3175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606060"/>
              </a:solidFill>
              <a:prstDash val="solid"/>
              <a:miter lim="400000"/>
            </a:ln>
          </a:left>
          <a:right>
            <a:ln w="3175" cap="flat">
              <a:solidFill>
                <a:srgbClr val="606060"/>
              </a:solidFill>
              <a:prstDash val="solid"/>
              <a:miter lim="400000"/>
            </a:ln>
          </a:right>
          <a:top>
            <a:ln w="3175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606060"/>
              </a:solidFill>
              <a:prstDash val="solid"/>
              <a:miter lim="400000"/>
            </a:ln>
          </a:insideH>
          <a:insideV>
            <a:ln w="3175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9882"/>
    <p:restoredTop sz="95903"/>
  </p:normalViewPr>
  <p:slideViewPr>
    <p:cSldViewPr snapToGrid="0" snapToObjects="1">
      <p:cViewPr varScale="1">
        <p:scale>
          <a:sx n="66" d="100"/>
          <a:sy n="66" d="100"/>
        </p:scale>
        <p:origin x="232" y="1520"/>
      </p:cViewPr>
      <p:guideLst/>
    </p:cSldViewPr>
  </p:slideViewPr>
  <p:outlineViewPr>
    <p:cViewPr>
      <p:scale>
        <a:sx n="33" d="100"/>
        <a:sy n="33" d="100"/>
      </p:scale>
      <p:origin x="0" y="-4308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notesViewPr>
    <p:cSldViewPr snapToGrid="0" snapToObjects="1">
      <p:cViewPr varScale="1">
        <p:scale>
          <a:sx n="113" d="100"/>
          <a:sy n="113" d="100"/>
        </p:scale>
        <p:origin x="5616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presProps" Target="pres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notesMaster" Target="notesMasters/notesMaster1.xml"/><Relationship Id="rId98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jpg"/><Relationship Id="rId2" Type="http://schemas.microsoft.com/office/2007/relationships/hdphoto" Target="../media/hdphoto1.wdp"/><Relationship Id="rId1" Type="http://schemas.openxmlformats.org/officeDocument/2006/relationships/image" Target="../media/image206.png"/><Relationship Id="rId6" Type="http://schemas.microsoft.com/office/2007/relationships/hdphoto" Target="../media/hdphoto2.wdp"/><Relationship Id="rId5" Type="http://schemas.openxmlformats.org/officeDocument/2006/relationships/image" Target="../media/image209.png"/><Relationship Id="rId4" Type="http://schemas.openxmlformats.org/officeDocument/2006/relationships/image" Target="../media/image208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jpg"/><Relationship Id="rId2" Type="http://schemas.microsoft.com/office/2007/relationships/hdphoto" Target="../media/hdphoto1.wdp"/><Relationship Id="rId1" Type="http://schemas.openxmlformats.org/officeDocument/2006/relationships/image" Target="../media/image206.png"/><Relationship Id="rId6" Type="http://schemas.microsoft.com/office/2007/relationships/hdphoto" Target="../media/hdphoto2.wdp"/><Relationship Id="rId5" Type="http://schemas.openxmlformats.org/officeDocument/2006/relationships/image" Target="../media/image209.png"/><Relationship Id="rId4" Type="http://schemas.openxmlformats.org/officeDocument/2006/relationships/image" Target="../media/image208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2C478A6-AF92-DF49-A961-A94BB9B031C5}" type="doc">
      <dgm:prSet loTypeId="urn:microsoft.com/office/officeart/2008/layout/TitlePictureLineup" loCatId="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085B78CC-8370-D041-84A5-074C6CE00231}">
      <dgm:prSet phldrT="[Text]"/>
      <dgm:spPr/>
      <dgm:t>
        <a:bodyPr/>
        <a:lstStyle/>
        <a:p>
          <a:r>
            <a:rPr lang="en-US" b="1" dirty="0"/>
            <a:t>Policy Open Science</a:t>
          </a:r>
        </a:p>
      </dgm:t>
    </dgm:pt>
    <dgm:pt modelId="{6940B644-17EC-A24F-8ABF-53D6B9D6B676}" type="parTrans" cxnId="{0202FC89-0D73-8748-914A-AC3FAFB10B13}">
      <dgm:prSet/>
      <dgm:spPr/>
      <dgm:t>
        <a:bodyPr/>
        <a:lstStyle/>
        <a:p>
          <a:endParaRPr lang="en-US"/>
        </a:p>
      </dgm:t>
    </dgm:pt>
    <dgm:pt modelId="{ADD66890-473D-BB4E-8A03-BABF80F0B278}" type="sibTrans" cxnId="{0202FC89-0D73-8748-914A-AC3FAFB10B13}">
      <dgm:prSet/>
      <dgm:spPr/>
      <dgm:t>
        <a:bodyPr/>
        <a:lstStyle/>
        <a:p>
          <a:endParaRPr lang="en-US"/>
        </a:p>
      </dgm:t>
    </dgm:pt>
    <dgm:pt modelId="{417686A4-7DC1-8841-9F8B-F151C54CBCB2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 err="1"/>
            <a:t>Armonizzazione</a:t>
          </a:r>
          <a:r>
            <a:rPr lang="en-US" sz="2400" dirty="0"/>
            <a:t> </a:t>
          </a:r>
          <a:r>
            <a:rPr lang="en-US" sz="2400" dirty="0" err="1"/>
            <a:t>delle</a:t>
          </a:r>
          <a:r>
            <a:rPr lang="en-US" sz="2400" dirty="0"/>
            <a:t> policy OA e OS</a:t>
          </a:r>
        </a:p>
      </dgm:t>
    </dgm:pt>
    <dgm:pt modelId="{EA0D76F3-CD73-D24D-948A-F46B266078E8}" type="parTrans" cxnId="{BE87DE1A-C28B-9542-AA2E-2A2F573D9C73}">
      <dgm:prSet/>
      <dgm:spPr/>
      <dgm:t>
        <a:bodyPr/>
        <a:lstStyle/>
        <a:p>
          <a:endParaRPr lang="en-US"/>
        </a:p>
      </dgm:t>
    </dgm:pt>
    <dgm:pt modelId="{1BE2B87B-8E2D-0A4B-8B47-DBECF2FE214D}" type="sibTrans" cxnId="{BE87DE1A-C28B-9542-AA2E-2A2F573D9C73}">
      <dgm:prSet/>
      <dgm:spPr/>
      <dgm:t>
        <a:bodyPr/>
        <a:lstStyle/>
        <a:p>
          <a:endParaRPr lang="en-US"/>
        </a:p>
      </dgm:t>
    </dgm:pt>
    <dgm:pt modelId="{142AFF1A-0451-2441-9E32-13A71A158D91}">
      <dgm:prSet phldrT="[Text]"/>
      <dgm:spPr/>
      <dgm:t>
        <a:bodyPr/>
        <a:lstStyle/>
        <a:p>
          <a:r>
            <a:rPr lang="en-US" b="1" dirty="0" err="1"/>
            <a:t>Infrastrutture</a:t>
          </a:r>
          <a:endParaRPr lang="en-US" b="1" dirty="0"/>
        </a:p>
      </dgm:t>
    </dgm:pt>
    <dgm:pt modelId="{6A6777EF-9567-3342-ACC8-23D5920281C9}" type="parTrans" cxnId="{4C60AF85-FD56-7941-A44C-CC3C5B30DC29}">
      <dgm:prSet/>
      <dgm:spPr/>
      <dgm:t>
        <a:bodyPr/>
        <a:lstStyle/>
        <a:p>
          <a:endParaRPr lang="en-US"/>
        </a:p>
      </dgm:t>
    </dgm:pt>
    <dgm:pt modelId="{FE91BB2D-BF67-8D44-8EF5-87A72BC2B585}" type="sibTrans" cxnId="{4C60AF85-FD56-7941-A44C-CC3C5B30DC29}">
      <dgm:prSet/>
      <dgm:spPr/>
      <dgm:t>
        <a:bodyPr/>
        <a:lstStyle/>
        <a:p>
          <a:endParaRPr lang="en-US"/>
        </a:p>
      </dgm:t>
    </dgm:pt>
    <dgm:pt modelId="{14776428-1DEE-974C-90A6-39DF4C693110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 err="1"/>
            <a:t>Interoperabilità</a:t>
          </a:r>
          <a:endParaRPr lang="en-US" sz="2400" dirty="0"/>
        </a:p>
      </dgm:t>
    </dgm:pt>
    <dgm:pt modelId="{D29EADE0-F0AF-9C44-8311-BA472107B037}" type="parTrans" cxnId="{ED63A884-FB11-2648-8A3F-543D394722D7}">
      <dgm:prSet/>
      <dgm:spPr/>
      <dgm:t>
        <a:bodyPr/>
        <a:lstStyle/>
        <a:p>
          <a:endParaRPr lang="en-US"/>
        </a:p>
      </dgm:t>
    </dgm:pt>
    <dgm:pt modelId="{9E286862-F98E-9E41-B44F-67FE988897C5}" type="sibTrans" cxnId="{ED63A884-FB11-2648-8A3F-543D394722D7}">
      <dgm:prSet/>
      <dgm:spPr/>
      <dgm:t>
        <a:bodyPr/>
        <a:lstStyle/>
        <a:p>
          <a:endParaRPr lang="en-US"/>
        </a:p>
      </dgm:t>
    </dgm:pt>
    <dgm:pt modelId="{CC9B9A65-FA0C-9349-8C1B-1CB5546266E4}">
      <dgm:prSet phldrT="[Text]"/>
      <dgm:spPr/>
      <dgm:t>
        <a:bodyPr/>
        <a:lstStyle/>
        <a:p>
          <a:r>
            <a:rPr lang="en-US" b="1"/>
            <a:t>Open Research Data</a:t>
          </a:r>
          <a:endParaRPr lang="en-US" b="1" dirty="0"/>
        </a:p>
      </dgm:t>
    </dgm:pt>
    <dgm:pt modelId="{525A4784-B0A3-764C-A9D6-A7718184718F}" type="parTrans" cxnId="{8DF33CB4-BEBE-C145-9B6E-1AA38C39F2D1}">
      <dgm:prSet/>
      <dgm:spPr/>
      <dgm:t>
        <a:bodyPr/>
        <a:lstStyle/>
        <a:p>
          <a:endParaRPr lang="en-US"/>
        </a:p>
      </dgm:t>
    </dgm:pt>
    <dgm:pt modelId="{C2EF891E-7FA9-F643-A7F9-81A074108545}" type="sibTrans" cxnId="{8DF33CB4-BEBE-C145-9B6E-1AA38C39F2D1}">
      <dgm:prSet/>
      <dgm:spPr/>
      <dgm:t>
        <a:bodyPr/>
        <a:lstStyle/>
        <a:p>
          <a:endParaRPr lang="en-US"/>
        </a:p>
      </dgm:t>
    </dgm:pt>
    <dgm:pt modelId="{175ABC24-7789-D44A-BE6C-D62878D0E424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/>
            <a:t>FAIR</a:t>
          </a:r>
        </a:p>
      </dgm:t>
    </dgm:pt>
    <dgm:pt modelId="{A646B7DE-A5CA-174E-9F6F-3AE9BAF1A00F}" type="parTrans" cxnId="{DD28E474-9A7C-614E-9CFD-99023A0BF499}">
      <dgm:prSet/>
      <dgm:spPr/>
      <dgm:t>
        <a:bodyPr/>
        <a:lstStyle/>
        <a:p>
          <a:endParaRPr lang="en-US"/>
        </a:p>
      </dgm:t>
    </dgm:pt>
    <dgm:pt modelId="{6270E8AA-C1E0-4047-AAD3-5AECD50B7B35}" type="sibTrans" cxnId="{DD28E474-9A7C-614E-9CFD-99023A0BF499}">
      <dgm:prSet/>
      <dgm:spPr/>
      <dgm:t>
        <a:bodyPr/>
        <a:lstStyle/>
        <a:p>
          <a:endParaRPr lang="en-US"/>
        </a:p>
      </dgm:t>
    </dgm:pt>
    <dgm:pt modelId="{0D4DCFF3-4943-3C4E-A808-0541E055CC64}">
      <dgm:prSet phldrT="[Text]"/>
      <dgm:spPr/>
      <dgm:t>
        <a:bodyPr/>
        <a:lstStyle/>
        <a:p>
          <a:r>
            <a:rPr lang="en-US" b="1" dirty="0"/>
            <a:t>OA </a:t>
          </a:r>
          <a:r>
            <a:rPr lang="en-US" b="1" dirty="0" err="1"/>
            <a:t>Letteratura</a:t>
          </a:r>
          <a:endParaRPr lang="en-US" b="1" dirty="0"/>
        </a:p>
      </dgm:t>
    </dgm:pt>
    <dgm:pt modelId="{92D3019A-1AEE-9541-86FF-E7A0EBA4EC55}" type="parTrans" cxnId="{1E327764-BAA0-E84E-9D3F-B9DA5C5E3829}">
      <dgm:prSet/>
      <dgm:spPr/>
      <dgm:t>
        <a:bodyPr/>
        <a:lstStyle/>
        <a:p>
          <a:endParaRPr lang="en-US"/>
        </a:p>
      </dgm:t>
    </dgm:pt>
    <dgm:pt modelId="{6D37BE5F-7A00-8E4B-9A09-6302535546A8}" type="sibTrans" cxnId="{1E327764-BAA0-E84E-9D3F-B9DA5C5E3829}">
      <dgm:prSet/>
      <dgm:spPr/>
      <dgm:t>
        <a:bodyPr/>
        <a:lstStyle/>
        <a:p>
          <a:endParaRPr lang="en-US"/>
        </a:p>
      </dgm:t>
    </dgm:pt>
    <dgm:pt modelId="{A2420598-B574-684C-9FEA-44B6C854A207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/>
            <a:t>Guide</a:t>
          </a:r>
        </a:p>
      </dgm:t>
    </dgm:pt>
    <dgm:pt modelId="{6B08DF1B-6E05-A143-9582-560805093347}" type="parTrans" cxnId="{38AA315A-6FE9-8A48-9938-3DD017B2BF0C}">
      <dgm:prSet/>
      <dgm:spPr/>
      <dgm:t>
        <a:bodyPr/>
        <a:lstStyle/>
        <a:p>
          <a:endParaRPr lang="en-US"/>
        </a:p>
      </dgm:t>
    </dgm:pt>
    <dgm:pt modelId="{ADB4E923-4318-4147-AE55-3C28311D6020}" type="sibTrans" cxnId="{38AA315A-6FE9-8A48-9938-3DD017B2BF0C}">
      <dgm:prSet/>
      <dgm:spPr/>
      <dgm:t>
        <a:bodyPr/>
        <a:lstStyle/>
        <a:p>
          <a:endParaRPr lang="en-US"/>
        </a:p>
      </dgm:t>
    </dgm:pt>
    <dgm:pt modelId="{85335468-E171-B249-9FD7-AABCAD7A2798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 err="1"/>
            <a:t>Formazione</a:t>
          </a:r>
          <a:endParaRPr lang="en-US" sz="2400" dirty="0"/>
        </a:p>
      </dgm:t>
    </dgm:pt>
    <dgm:pt modelId="{29B7BCD3-E874-9349-8E7A-9E2BEFEFB23D}" type="parTrans" cxnId="{325760A7-489A-A348-ABFF-CB2336C5DB1D}">
      <dgm:prSet/>
      <dgm:spPr/>
      <dgm:t>
        <a:bodyPr/>
        <a:lstStyle/>
        <a:p>
          <a:endParaRPr lang="en-US"/>
        </a:p>
      </dgm:t>
    </dgm:pt>
    <dgm:pt modelId="{4098C077-DB55-6A42-B573-3A4649060287}" type="sibTrans" cxnId="{325760A7-489A-A348-ABFF-CB2336C5DB1D}">
      <dgm:prSet/>
      <dgm:spPr/>
      <dgm:t>
        <a:bodyPr/>
        <a:lstStyle/>
        <a:p>
          <a:endParaRPr lang="en-US"/>
        </a:p>
      </dgm:t>
    </dgm:pt>
    <dgm:pt modelId="{EE6B2B0B-A0B8-F043-A8B8-DC8A226A57FA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 err="1"/>
            <a:t>Supporto</a:t>
          </a:r>
          <a:endParaRPr lang="en-US" sz="2400" dirty="0"/>
        </a:p>
      </dgm:t>
    </dgm:pt>
    <dgm:pt modelId="{F0A28277-C59A-8040-AF07-7EED719C38F6}" type="parTrans" cxnId="{D08ACEE4-222B-F646-A923-1E9FE705F984}">
      <dgm:prSet/>
      <dgm:spPr/>
      <dgm:t>
        <a:bodyPr/>
        <a:lstStyle/>
        <a:p>
          <a:endParaRPr lang="en-US"/>
        </a:p>
      </dgm:t>
    </dgm:pt>
    <dgm:pt modelId="{27127654-604F-AF4F-85AB-04319E6DC632}" type="sibTrans" cxnId="{D08ACEE4-222B-F646-A923-1E9FE705F984}">
      <dgm:prSet/>
      <dgm:spPr/>
      <dgm:t>
        <a:bodyPr/>
        <a:lstStyle/>
        <a:p>
          <a:endParaRPr lang="en-US"/>
        </a:p>
      </dgm:t>
    </dgm:pt>
    <dgm:pt modelId="{05704950-32B3-A24E-BBA4-C2CEC404479D}">
      <dgm:prSet phldrT="[Text]" custT="1"/>
      <dgm:spPr/>
      <dgm:t>
        <a:bodyPr/>
        <a:lstStyle/>
        <a:p>
          <a:pPr>
            <a:lnSpc>
              <a:spcPct val="100000"/>
            </a:lnSpc>
          </a:pPr>
          <a:endParaRPr lang="en-US" sz="2400" dirty="0"/>
        </a:p>
      </dgm:t>
    </dgm:pt>
    <dgm:pt modelId="{290068CB-4473-AA4D-8058-72B7E13AC7EB}" type="parTrans" cxnId="{4100EC3D-63BA-8849-967D-69414D698119}">
      <dgm:prSet/>
      <dgm:spPr/>
      <dgm:t>
        <a:bodyPr/>
        <a:lstStyle/>
        <a:p>
          <a:endParaRPr lang="en-US"/>
        </a:p>
      </dgm:t>
    </dgm:pt>
    <dgm:pt modelId="{1B8F421C-E6B9-854B-B605-1EFE5D3B7F1D}" type="sibTrans" cxnId="{4100EC3D-63BA-8849-967D-69414D698119}">
      <dgm:prSet/>
      <dgm:spPr/>
      <dgm:t>
        <a:bodyPr/>
        <a:lstStyle/>
        <a:p>
          <a:endParaRPr lang="en-US"/>
        </a:p>
      </dgm:t>
    </dgm:pt>
    <dgm:pt modelId="{A1F34ECD-541C-A444-9FD5-E2C6CA5A8B02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 err="1"/>
            <a:t>Connettività</a:t>
          </a:r>
          <a:endParaRPr lang="en-US" sz="2400" dirty="0"/>
        </a:p>
      </dgm:t>
    </dgm:pt>
    <dgm:pt modelId="{046533E8-EC1E-0C4C-BA74-097CE63898E5}" type="parTrans" cxnId="{859671FB-1E28-CC41-8364-8E4BE3301065}">
      <dgm:prSet/>
      <dgm:spPr/>
      <dgm:t>
        <a:bodyPr/>
        <a:lstStyle/>
        <a:p>
          <a:endParaRPr lang="en-US"/>
        </a:p>
      </dgm:t>
    </dgm:pt>
    <dgm:pt modelId="{9715D865-587C-C044-B989-FCC8EC861E43}" type="sibTrans" cxnId="{859671FB-1E28-CC41-8364-8E4BE3301065}">
      <dgm:prSet/>
      <dgm:spPr/>
      <dgm:t>
        <a:bodyPr/>
        <a:lstStyle/>
        <a:p>
          <a:endParaRPr lang="en-US"/>
        </a:p>
      </dgm:t>
    </dgm:pt>
    <dgm:pt modelId="{C7F177C6-9B84-0748-9268-2D75D0E06B17}">
      <dgm:prSet phldrT="[Text]" custT="1"/>
      <dgm:spPr/>
      <dgm:t>
        <a:bodyPr/>
        <a:lstStyle/>
        <a:p>
          <a:pPr>
            <a:lnSpc>
              <a:spcPct val="100000"/>
            </a:lnSpc>
          </a:pPr>
          <a:endParaRPr lang="en-US" sz="2400" dirty="0"/>
        </a:p>
      </dgm:t>
    </dgm:pt>
    <dgm:pt modelId="{FCC98C1A-DFE0-C248-AC4F-6E833DA5D51A}" type="parTrans" cxnId="{96C62F38-6D30-9A48-8521-C901C763C0E6}">
      <dgm:prSet/>
      <dgm:spPr/>
      <dgm:t>
        <a:bodyPr/>
        <a:lstStyle/>
        <a:p>
          <a:endParaRPr lang="en-US"/>
        </a:p>
      </dgm:t>
    </dgm:pt>
    <dgm:pt modelId="{3B0FCF78-AC10-A549-A997-B2F3AD4733BD}" type="sibTrans" cxnId="{96C62F38-6D30-9A48-8521-C901C763C0E6}">
      <dgm:prSet/>
      <dgm:spPr/>
      <dgm:t>
        <a:bodyPr/>
        <a:lstStyle/>
        <a:p>
          <a:endParaRPr lang="en-US"/>
        </a:p>
      </dgm:t>
    </dgm:pt>
    <dgm:pt modelId="{83DD644B-A0B9-424B-9F8D-24227BD59AC3}">
      <dgm:prSet phldrT="[Text]" custT="1"/>
      <dgm:spPr/>
      <dgm:t>
        <a:bodyPr/>
        <a:lstStyle/>
        <a:p>
          <a:pPr>
            <a:lnSpc>
              <a:spcPct val="100000"/>
            </a:lnSpc>
          </a:pPr>
          <a:endParaRPr lang="en-US" sz="2400" dirty="0"/>
        </a:p>
      </dgm:t>
    </dgm:pt>
    <dgm:pt modelId="{51E89EE1-65D6-D844-8ACC-CBE0C671F8C0}" type="parTrans" cxnId="{34C0DD92-02BB-6945-95C2-060EC03FDB0E}">
      <dgm:prSet/>
      <dgm:spPr/>
      <dgm:t>
        <a:bodyPr/>
        <a:lstStyle/>
        <a:p>
          <a:endParaRPr lang="en-US"/>
        </a:p>
      </dgm:t>
    </dgm:pt>
    <dgm:pt modelId="{8BC6F847-448B-CE41-A5E6-F187C8900EEA}" type="sibTrans" cxnId="{34C0DD92-02BB-6945-95C2-060EC03FDB0E}">
      <dgm:prSet/>
      <dgm:spPr/>
      <dgm:t>
        <a:bodyPr/>
        <a:lstStyle/>
        <a:p>
          <a:endParaRPr lang="en-US"/>
        </a:p>
      </dgm:t>
    </dgm:pt>
    <dgm:pt modelId="{04A35530-828A-E84A-8B49-9DE872B05348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/>
            <a:t>Design e </a:t>
          </a:r>
          <a:r>
            <a:rPr lang="en-US" sz="2400" dirty="0" err="1"/>
            <a:t>sviluppo</a:t>
          </a:r>
          <a:endParaRPr lang="en-US" sz="2400" dirty="0"/>
        </a:p>
      </dgm:t>
    </dgm:pt>
    <dgm:pt modelId="{D98E3F41-1988-0E43-945E-5672E06B3B61}" type="parTrans" cxnId="{58BFA2D3-4E00-CE45-BF12-46A49B3116CC}">
      <dgm:prSet/>
      <dgm:spPr/>
      <dgm:t>
        <a:bodyPr/>
        <a:lstStyle/>
        <a:p>
          <a:endParaRPr lang="en-US"/>
        </a:p>
      </dgm:t>
    </dgm:pt>
    <dgm:pt modelId="{E6A3A67B-4754-434B-BAB3-C3AFF972C6C7}" type="sibTrans" cxnId="{58BFA2D3-4E00-CE45-BF12-46A49B3116CC}">
      <dgm:prSet/>
      <dgm:spPr/>
      <dgm:t>
        <a:bodyPr/>
        <a:lstStyle/>
        <a:p>
          <a:endParaRPr lang="en-US"/>
        </a:p>
      </dgm:t>
    </dgm:pt>
    <dgm:pt modelId="{2B8F7DDA-AB38-2E46-A30E-7BA1BA04A6CB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/>
            <a:t>Repository</a:t>
          </a:r>
        </a:p>
      </dgm:t>
    </dgm:pt>
    <dgm:pt modelId="{295D0721-F476-2244-A072-154B29749E3B}" type="parTrans" cxnId="{68E8FC44-1735-C741-A47A-1CCFDAB802E0}">
      <dgm:prSet/>
      <dgm:spPr/>
      <dgm:t>
        <a:bodyPr/>
        <a:lstStyle/>
        <a:p>
          <a:endParaRPr lang="en-US"/>
        </a:p>
      </dgm:t>
    </dgm:pt>
    <dgm:pt modelId="{40BE39F9-41A8-4E41-8D70-F3B2A4AC27C8}" type="sibTrans" cxnId="{68E8FC44-1735-C741-A47A-1CCFDAB802E0}">
      <dgm:prSet/>
      <dgm:spPr/>
      <dgm:t>
        <a:bodyPr/>
        <a:lstStyle/>
        <a:p>
          <a:endParaRPr lang="en-US"/>
        </a:p>
      </dgm:t>
    </dgm:pt>
    <dgm:pt modelId="{386BCE79-0F69-A044-A1DE-16F38DF6B25E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/>
            <a:t>Open data</a:t>
          </a:r>
        </a:p>
      </dgm:t>
    </dgm:pt>
    <dgm:pt modelId="{6C0A46AF-5B8E-AF41-9C6B-2419803177A3}" type="parTrans" cxnId="{970BF690-DC66-214A-BA4B-248BDEF3FAE6}">
      <dgm:prSet/>
      <dgm:spPr/>
      <dgm:t>
        <a:bodyPr/>
        <a:lstStyle/>
        <a:p>
          <a:endParaRPr lang="en-US"/>
        </a:p>
      </dgm:t>
    </dgm:pt>
    <dgm:pt modelId="{38EE2E5B-C8F4-DF41-939A-2A7DF81E86D6}" type="sibTrans" cxnId="{970BF690-DC66-214A-BA4B-248BDEF3FAE6}">
      <dgm:prSet/>
      <dgm:spPr/>
      <dgm:t>
        <a:bodyPr/>
        <a:lstStyle/>
        <a:p>
          <a:endParaRPr lang="en-US"/>
        </a:p>
      </dgm:t>
    </dgm:pt>
    <dgm:pt modelId="{944C50B7-F2A7-064A-89C7-A6C9CAD03610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 err="1"/>
            <a:t>Conformità</a:t>
          </a:r>
          <a:r>
            <a:rPr lang="en-US" sz="2400" dirty="0"/>
            <a:t> </a:t>
          </a:r>
          <a:r>
            <a:rPr lang="en-US" sz="2400" dirty="0" err="1"/>
            <a:t>agli</a:t>
          </a:r>
          <a:r>
            <a:rPr lang="en-US" sz="2400" dirty="0"/>
            <a:t> standard</a:t>
          </a:r>
        </a:p>
      </dgm:t>
    </dgm:pt>
    <dgm:pt modelId="{E33B67B0-2E33-E84D-8D58-E74701151357}" type="parTrans" cxnId="{6F6A271B-F85C-3649-A9E9-73ABF2A7C832}">
      <dgm:prSet/>
      <dgm:spPr/>
      <dgm:t>
        <a:bodyPr/>
        <a:lstStyle/>
        <a:p>
          <a:endParaRPr lang="en-US"/>
        </a:p>
      </dgm:t>
    </dgm:pt>
    <dgm:pt modelId="{496C0D5F-5942-C44B-B4C4-445B378CBD02}" type="sibTrans" cxnId="{6F6A271B-F85C-3649-A9E9-73ABF2A7C832}">
      <dgm:prSet/>
      <dgm:spPr/>
      <dgm:t>
        <a:bodyPr/>
        <a:lstStyle/>
        <a:p>
          <a:endParaRPr lang="en-US"/>
        </a:p>
      </dgm:t>
    </dgm:pt>
    <dgm:pt modelId="{7A2125A6-6604-6840-81CE-D64F4FABBED4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 err="1"/>
            <a:t>Licenze</a:t>
          </a:r>
          <a:endParaRPr lang="en-US" sz="2400" dirty="0"/>
        </a:p>
      </dgm:t>
    </dgm:pt>
    <dgm:pt modelId="{91A7DD07-CFB8-DB42-9200-7CCF092F5130}" type="parTrans" cxnId="{29FEFAB9-5B51-A148-8C9F-8D9844E2FCF5}">
      <dgm:prSet/>
      <dgm:spPr/>
      <dgm:t>
        <a:bodyPr/>
        <a:lstStyle/>
        <a:p>
          <a:endParaRPr lang="en-US"/>
        </a:p>
      </dgm:t>
    </dgm:pt>
    <dgm:pt modelId="{48A359A0-684E-5C47-8D76-843447E0F2DA}" type="sibTrans" cxnId="{29FEFAB9-5B51-A148-8C9F-8D9844E2FCF5}">
      <dgm:prSet/>
      <dgm:spPr/>
      <dgm:t>
        <a:bodyPr/>
        <a:lstStyle/>
        <a:p>
          <a:endParaRPr lang="en-US"/>
        </a:p>
      </dgm:t>
    </dgm:pt>
    <dgm:pt modelId="{6B869AA0-E0A2-E44A-953D-1617E697ED6E}">
      <dgm:prSet phldrT="[Text]" custT="1"/>
      <dgm:spPr/>
      <dgm:t>
        <a:bodyPr/>
        <a:lstStyle/>
        <a:p>
          <a:pPr>
            <a:lnSpc>
              <a:spcPct val="100000"/>
            </a:lnSpc>
          </a:pPr>
          <a:endParaRPr lang="en-US" sz="2400" dirty="0"/>
        </a:p>
      </dgm:t>
    </dgm:pt>
    <dgm:pt modelId="{69AD148D-DC4D-F64D-AA00-5FCBAB7CA88F}" type="parTrans" cxnId="{0C24FFC4-4389-C949-9287-54BA924C3B13}">
      <dgm:prSet/>
      <dgm:spPr/>
      <dgm:t>
        <a:bodyPr/>
        <a:lstStyle/>
        <a:p>
          <a:endParaRPr lang="en-US"/>
        </a:p>
      </dgm:t>
    </dgm:pt>
    <dgm:pt modelId="{BC782CA0-B40D-8B46-88C5-17C5B0690E6E}" type="sibTrans" cxnId="{0C24FFC4-4389-C949-9287-54BA924C3B13}">
      <dgm:prSet/>
      <dgm:spPr/>
      <dgm:t>
        <a:bodyPr/>
        <a:lstStyle/>
        <a:p>
          <a:endParaRPr lang="en-US"/>
        </a:p>
      </dgm:t>
    </dgm:pt>
    <dgm:pt modelId="{5BA394F2-D418-D046-B08E-70BEFEE4AA30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 err="1"/>
            <a:t>Conformità</a:t>
          </a:r>
          <a:r>
            <a:rPr lang="en-US" sz="2400" dirty="0"/>
            <a:t> </a:t>
          </a:r>
          <a:r>
            <a:rPr lang="en-US" sz="2400" dirty="0" err="1"/>
            <a:t>agli</a:t>
          </a:r>
          <a:r>
            <a:rPr lang="en-US" sz="2400" dirty="0"/>
            <a:t> standard</a:t>
          </a:r>
        </a:p>
      </dgm:t>
    </dgm:pt>
    <dgm:pt modelId="{E29B8749-B44D-FA4E-8783-295452E315A1}" type="parTrans" cxnId="{17475614-1FC0-F341-BD62-53FC2319379B}">
      <dgm:prSet/>
      <dgm:spPr/>
      <dgm:t>
        <a:bodyPr/>
        <a:lstStyle/>
        <a:p>
          <a:endParaRPr lang="en-US"/>
        </a:p>
      </dgm:t>
    </dgm:pt>
    <dgm:pt modelId="{D3741A0E-9470-0D40-8D61-DAA1A2BE98AF}" type="sibTrans" cxnId="{17475614-1FC0-F341-BD62-53FC2319379B}">
      <dgm:prSet/>
      <dgm:spPr/>
      <dgm:t>
        <a:bodyPr/>
        <a:lstStyle/>
        <a:p>
          <a:endParaRPr lang="en-US"/>
        </a:p>
      </dgm:t>
    </dgm:pt>
    <dgm:pt modelId="{B9A8D73C-BF17-B142-8C39-E954018E99BF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 err="1"/>
            <a:t>Aspetti</a:t>
          </a:r>
          <a:r>
            <a:rPr lang="en-US" sz="2400" dirty="0"/>
            <a:t> </a:t>
          </a:r>
          <a:r>
            <a:rPr lang="en-US" sz="2400" dirty="0" err="1"/>
            <a:t>Legali</a:t>
          </a:r>
          <a:endParaRPr lang="en-US" sz="2400" dirty="0"/>
        </a:p>
      </dgm:t>
    </dgm:pt>
    <dgm:pt modelId="{75D777F8-E835-BA46-A3D1-6BBEB8B4AE6E}" type="parTrans" cxnId="{BC4528FF-C12A-A648-AC7C-B61A40AFBB16}">
      <dgm:prSet/>
      <dgm:spPr/>
      <dgm:t>
        <a:bodyPr/>
        <a:lstStyle/>
        <a:p>
          <a:endParaRPr lang="en-US"/>
        </a:p>
      </dgm:t>
    </dgm:pt>
    <dgm:pt modelId="{CF447BFE-A644-454C-8F2D-98911499CA2F}" type="sibTrans" cxnId="{BC4528FF-C12A-A648-AC7C-B61A40AFBB16}">
      <dgm:prSet/>
      <dgm:spPr/>
      <dgm:t>
        <a:bodyPr/>
        <a:lstStyle/>
        <a:p>
          <a:endParaRPr lang="en-US"/>
        </a:p>
      </dgm:t>
    </dgm:pt>
    <dgm:pt modelId="{61A13E79-BF28-BC41-941E-D5068B4222DC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 err="1"/>
            <a:t>Servizi</a:t>
          </a:r>
          <a:endParaRPr lang="en-US" sz="2400" dirty="0"/>
        </a:p>
      </dgm:t>
    </dgm:pt>
    <dgm:pt modelId="{4866A918-51DA-A348-9233-C13C76B38691}" type="parTrans" cxnId="{EF54EB32-E09E-6843-9230-6D3E5E1CD6EE}">
      <dgm:prSet/>
      <dgm:spPr/>
      <dgm:t>
        <a:bodyPr/>
        <a:lstStyle/>
        <a:p>
          <a:endParaRPr lang="it-IT"/>
        </a:p>
      </dgm:t>
    </dgm:pt>
    <dgm:pt modelId="{C8F88CB0-E0CA-7641-90CC-F98DBFF6E893}" type="sibTrans" cxnId="{EF54EB32-E09E-6843-9230-6D3E5E1CD6EE}">
      <dgm:prSet/>
      <dgm:spPr/>
      <dgm:t>
        <a:bodyPr/>
        <a:lstStyle/>
        <a:p>
          <a:endParaRPr lang="it-IT"/>
        </a:p>
      </dgm:t>
    </dgm:pt>
    <dgm:pt modelId="{E7357A53-5949-0C47-B26C-6525128AE119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 err="1"/>
            <a:t>Servizi</a:t>
          </a:r>
          <a:endParaRPr lang="en-US" sz="2400" dirty="0"/>
        </a:p>
      </dgm:t>
    </dgm:pt>
    <dgm:pt modelId="{D0898687-3D12-D540-A2B5-93687F708887}" type="parTrans" cxnId="{1CBD2EE9-0D27-4847-9A2B-70352C0DD8AF}">
      <dgm:prSet/>
      <dgm:spPr/>
      <dgm:t>
        <a:bodyPr/>
        <a:lstStyle/>
        <a:p>
          <a:endParaRPr lang="it-IT"/>
        </a:p>
      </dgm:t>
    </dgm:pt>
    <dgm:pt modelId="{6990CA0B-1C65-4149-9E7E-8DF0970BA06A}" type="sibTrans" cxnId="{1CBD2EE9-0D27-4847-9A2B-70352C0DD8AF}">
      <dgm:prSet/>
      <dgm:spPr/>
      <dgm:t>
        <a:bodyPr/>
        <a:lstStyle/>
        <a:p>
          <a:endParaRPr lang="it-IT"/>
        </a:p>
      </dgm:t>
    </dgm:pt>
    <dgm:pt modelId="{2977A5B8-1325-5C4D-BF35-0633FDEC4C2C}" type="pres">
      <dgm:prSet presAssocID="{02C478A6-AF92-DF49-A961-A94BB9B031C5}" presName="Name0" presStyleCnt="0">
        <dgm:presLayoutVars>
          <dgm:dir/>
        </dgm:presLayoutVars>
      </dgm:prSet>
      <dgm:spPr/>
    </dgm:pt>
    <dgm:pt modelId="{06BCE7CA-292B-0B4A-925B-EA0A5D5BA8AB}" type="pres">
      <dgm:prSet presAssocID="{085B78CC-8370-D041-84A5-074C6CE00231}" presName="composite" presStyleCnt="0"/>
      <dgm:spPr/>
    </dgm:pt>
    <dgm:pt modelId="{177B1A8B-4A82-B746-86AC-58860E0ECF06}" type="pres">
      <dgm:prSet presAssocID="{085B78CC-8370-D041-84A5-074C6CE00231}" presName="Accent" presStyleLbl="alignAcc1" presStyleIdx="0" presStyleCnt="4"/>
      <dgm:spPr/>
    </dgm:pt>
    <dgm:pt modelId="{10E266A5-1AB8-A84F-955D-03AAABD2E774}" type="pres">
      <dgm:prSet presAssocID="{085B78CC-8370-D041-84A5-074C6CE00231}" presName="Image" presStyleLbl="node1" presStyleIdx="0" presStyleCnt="4"/>
      <dgm:spPr>
        <a:blipFill>
          <a:blip xmlns:r="http://schemas.openxmlformats.org/officeDocument/2006/relationships"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</dgm:pt>
    <dgm:pt modelId="{D03E22D9-30A3-0B46-9F2D-97C8479E3F9F}" type="pres">
      <dgm:prSet presAssocID="{085B78CC-8370-D041-84A5-074C6CE00231}" presName="Child" presStyleLbl="revTx" presStyleIdx="0" presStyleCnt="4" custLinFactNeighborY="8916">
        <dgm:presLayoutVars>
          <dgm:bulletEnabled val="1"/>
        </dgm:presLayoutVars>
      </dgm:prSet>
      <dgm:spPr/>
    </dgm:pt>
    <dgm:pt modelId="{357D8C08-4037-2046-B9A8-2E07E36748FA}" type="pres">
      <dgm:prSet presAssocID="{085B78CC-8370-D041-84A5-074C6CE00231}" presName="Parent" presStyleLbl="alignNode1" presStyleIdx="0" presStyleCnt="4">
        <dgm:presLayoutVars>
          <dgm:bulletEnabled val="1"/>
        </dgm:presLayoutVars>
      </dgm:prSet>
      <dgm:spPr/>
    </dgm:pt>
    <dgm:pt modelId="{381F700D-BA7B-DC49-927F-43C17FF3C5DF}" type="pres">
      <dgm:prSet presAssocID="{ADD66890-473D-BB4E-8A03-BABF80F0B278}" presName="sibTrans" presStyleCnt="0"/>
      <dgm:spPr/>
    </dgm:pt>
    <dgm:pt modelId="{AD78D19B-DC4D-944A-82AF-83AF09581DF1}" type="pres">
      <dgm:prSet presAssocID="{142AFF1A-0451-2441-9E32-13A71A158D91}" presName="composite" presStyleCnt="0"/>
      <dgm:spPr/>
    </dgm:pt>
    <dgm:pt modelId="{61F3B68C-C9C4-8442-B0B9-B3DA4C12B052}" type="pres">
      <dgm:prSet presAssocID="{142AFF1A-0451-2441-9E32-13A71A158D91}" presName="Accent" presStyleLbl="alignAcc1" presStyleIdx="1" presStyleCnt="4"/>
      <dgm:spPr/>
    </dgm:pt>
    <dgm:pt modelId="{092D4465-69B5-5447-A097-2AA719916E56}" type="pres">
      <dgm:prSet presAssocID="{142AFF1A-0451-2441-9E32-13A71A158D91}" presName="Image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A8870819-4964-7048-96FF-472AA2A9D589}" type="pres">
      <dgm:prSet presAssocID="{142AFF1A-0451-2441-9E32-13A71A158D91}" presName="Child" presStyleLbl="revTx" presStyleIdx="1" presStyleCnt="4" custLinFactNeighborY="8916">
        <dgm:presLayoutVars>
          <dgm:bulletEnabled val="1"/>
        </dgm:presLayoutVars>
      </dgm:prSet>
      <dgm:spPr/>
    </dgm:pt>
    <dgm:pt modelId="{2F600874-3818-E34C-80C8-1FE0B9780291}" type="pres">
      <dgm:prSet presAssocID="{142AFF1A-0451-2441-9E32-13A71A158D91}" presName="Parent" presStyleLbl="alignNode1" presStyleIdx="1" presStyleCnt="4">
        <dgm:presLayoutVars>
          <dgm:bulletEnabled val="1"/>
        </dgm:presLayoutVars>
      </dgm:prSet>
      <dgm:spPr/>
    </dgm:pt>
    <dgm:pt modelId="{827DFE2A-6A4C-5B4D-AFDB-D5B563D37453}" type="pres">
      <dgm:prSet presAssocID="{FE91BB2D-BF67-8D44-8EF5-87A72BC2B585}" presName="sibTrans" presStyleCnt="0"/>
      <dgm:spPr/>
    </dgm:pt>
    <dgm:pt modelId="{832D4094-E185-6943-A85C-F42EF8F4995C}" type="pres">
      <dgm:prSet presAssocID="{CC9B9A65-FA0C-9349-8C1B-1CB5546266E4}" presName="composite" presStyleCnt="0"/>
      <dgm:spPr/>
    </dgm:pt>
    <dgm:pt modelId="{52E07B69-BAAB-3843-A7E6-A7D1616C6E9F}" type="pres">
      <dgm:prSet presAssocID="{CC9B9A65-FA0C-9349-8C1B-1CB5546266E4}" presName="Accent" presStyleLbl="alignAcc1" presStyleIdx="2" presStyleCnt="4"/>
      <dgm:spPr/>
    </dgm:pt>
    <dgm:pt modelId="{CE936652-8902-1443-8EA2-86EC5F0A94AF}" type="pres">
      <dgm:prSet presAssocID="{CC9B9A65-FA0C-9349-8C1B-1CB5546266E4}" presName="Image" presStyleLbl="node1" presStyleIdx="2" presStyleCnt="4"/>
      <dgm:spPr>
        <a:blipFill>
          <a:blip xmlns:r="http://schemas.openxmlformats.org/officeDocument/2006/relationships"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5052DAF-91F2-AF45-819C-3E9AC17A6BFB}" type="pres">
      <dgm:prSet presAssocID="{CC9B9A65-FA0C-9349-8C1B-1CB5546266E4}" presName="Child" presStyleLbl="revTx" presStyleIdx="2" presStyleCnt="4" custLinFactNeighborY="8917">
        <dgm:presLayoutVars>
          <dgm:bulletEnabled val="1"/>
        </dgm:presLayoutVars>
      </dgm:prSet>
      <dgm:spPr/>
    </dgm:pt>
    <dgm:pt modelId="{90C89BE3-6E85-9A4C-9F2C-1C69BB800AE2}" type="pres">
      <dgm:prSet presAssocID="{CC9B9A65-FA0C-9349-8C1B-1CB5546266E4}" presName="Parent" presStyleLbl="alignNode1" presStyleIdx="2" presStyleCnt="4">
        <dgm:presLayoutVars>
          <dgm:bulletEnabled val="1"/>
        </dgm:presLayoutVars>
      </dgm:prSet>
      <dgm:spPr/>
    </dgm:pt>
    <dgm:pt modelId="{D120B634-B1CF-9C40-88D4-2A211D0D03D8}" type="pres">
      <dgm:prSet presAssocID="{C2EF891E-7FA9-F643-A7F9-81A074108545}" presName="sibTrans" presStyleCnt="0"/>
      <dgm:spPr/>
    </dgm:pt>
    <dgm:pt modelId="{2F034B82-458A-2140-B251-44AED701CFE3}" type="pres">
      <dgm:prSet presAssocID="{0D4DCFF3-4943-3C4E-A808-0541E055CC64}" presName="composite" presStyleCnt="0"/>
      <dgm:spPr/>
    </dgm:pt>
    <dgm:pt modelId="{701BE657-6E0A-624D-ACCA-0B698B687385}" type="pres">
      <dgm:prSet presAssocID="{0D4DCFF3-4943-3C4E-A808-0541E055CC64}" presName="Accent" presStyleLbl="alignAcc1" presStyleIdx="3" presStyleCnt="4"/>
      <dgm:spPr/>
    </dgm:pt>
    <dgm:pt modelId="{1D75C657-DCC4-9C43-8752-5F27065CE1A7}" type="pres">
      <dgm:prSet presAssocID="{0D4DCFF3-4943-3C4E-A808-0541E055CC64}" presName="Image" presStyleLbl="node1" presStyleIdx="3" presStyleCnt="4"/>
      <dgm:spPr>
        <a:blipFill>
          <a:blip xmlns:r="http://schemas.openxmlformats.org/officeDocument/2006/relationships"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</dgm:spPr>
    </dgm:pt>
    <dgm:pt modelId="{4CC86D1B-BC86-4A40-8A59-77FA1D2AB34E}" type="pres">
      <dgm:prSet presAssocID="{0D4DCFF3-4943-3C4E-A808-0541E055CC64}" presName="Child" presStyleLbl="revTx" presStyleIdx="3" presStyleCnt="4" custLinFactNeighborY="8173">
        <dgm:presLayoutVars>
          <dgm:bulletEnabled val="1"/>
        </dgm:presLayoutVars>
      </dgm:prSet>
      <dgm:spPr/>
    </dgm:pt>
    <dgm:pt modelId="{50CD2BB4-C661-9C4E-87F5-98FA36F2C259}" type="pres">
      <dgm:prSet presAssocID="{0D4DCFF3-4943-3C4E-A808-0541E055CC64}" presName="Parent" presStyleLbl="alignNode1" presStyleIdx="3" presStyleCnt="4">
        <dgm:presLayoutVars>
          <dgm:bulletEnabled val="1"/>
        </dgm:presLayoutVars>
      </dgm:prSet>
      <dgm:spPr/>
    </dgm:pt>
  </dgm:ptLst>
  <dgm:cxnLst>
    <dgm:cxn modelId="{2EAF280E-9428-8B4D-B430-4F2332792EDC}" type="presOf" srcId="{386BCE79-0F69-A044-A1DE-16F38DF6B25E}" destId="{A5052DAF-91F2-AF45-819C-3E9AC17A6BFB}" srcOrd="0" destOrd="1" presId="urn:microsoft.com/office/officeart/2008/layout/TitlePictureLineup"/>
    <dgm:cxn modelId="{17475614-1FC0-F341-BD62-53FC2319379B}" srcId="{0D4DCFF3-4943-3C4E-A808-0541E055CC64}" destId="{5BA394F2-D418-D046-B08E-70BEFEE4AA30}" srcOrd="3" destOrd="0" parTransId="{E29B8749-B44D-FA4E-8783-295452E315A1}" sibTransId="{D3741A0E-9470-0D40-8D61-DAA1A2BE98AF}"/>
    <dgm:cxn modelId="{BE87DE1A-C28B-9542-AA2E-2A2F573D9C73}" srcId="{085B78CC-8370-D041-84A5-074C6CE00231}" destId="{417686A4-7DC1-8841-9F8B-F151C54CBCB2}" srcOrd="0" destOrd="0" parTransId="{EA0D76F3-CD73-D24D-948A-F46B266078E8}" sibTransId="{1BE2B87B-8E2D-0A4B-8B47-DBECF2FE214D}"/>
    <dgm:cxn modelId="{6F6A271B-F85C-3649-A9E9-73ABF2A7C832}" srcId="{CC9B9A65-FA0C-9349-8C1B-1CB5546266E4}" destId="{944C50B7-F2A7-064A-89C7-A6C9CAD03610}" srcOrd="4" destOrd="0" parTransId="{E33B67B0-2E33-E84D-8D58-E74701151357}" sibTransId="{496C0D5F-5942-C44B-B4C4-445B378CBD02}"/>
    <dgm:cxn modelId="{4B8B932B-7742-E342-8F1B-7A0AABA109AC}" type="presOf" srcId="{417686A4-7DC1-8841-9F8B-F151C54CBCB2}" destId="{D03E22D9-30A3-0B46-9F2D-97C8479E3F9F}" srcOrd="0" destOrd="0" presId="urn:microsoft.com/office/officeart/2008/layout/TitlePictureLineup"/>
    <dgm:cxn modelId="{90944D31-0486-0D4B-84A5-E915AF487A7C}" type="presOf" srcId="{A2420598-B574-684C-9FEA-44B6C854A207}" destId="{4CC86D1B-BC86-4A40-8A59-77FA1D2AB34E}" srcOrd="0" destOrd="0" presId="urn:microsoft.com/office/officeart/2008/layout/TitlePictureLineup"/>
    <dgm:cxn modelId="{EF54EB32-E09E-6843-9230-6D3E5E1CD6EE}" srcId="{CC9B9A65-FA0C-9349-8C1B-1CB5546266E4}" destId="{61A13E79-BF28-BC41-941E-D5068B4222DC}" srcOrd="2" destOrd="0" parTransId="{4866A918-51DA-A348-9233-C13C76B38691}" sibTransId="{C8F88CB0-E0CA-7641-90CC-F98DBFF6E893}"/>
    <dgm:cxn modelId="{AE32C935-49B7-D843-A0C2-7CB0D9DE72B7}" type="presOf" srcId="{61A13E79-BF28-BC41-941E-D5068B4222DC}" destId="{A5052DAF-91F2-AF45-819C-3E9AC17A6BFB}" srcOrd="0" destOrd="2" presId="urn:microsoft.com/office/officeart/2008/layout/TitlePictureLineup"/>
    <dgm:cxn modelId="{96C62F38-6D30-9A48-8521-C901C763C0E6}" srcId="{142AFF1A-0451-2441-9E32-13A71A158D91}" destId="{C7F177C6-9B84-0748-9268-2D75D0E06B17}" srcOrd="4" destOrd="0" parTransId="{FCC98C1A-DFE0-C248-AC4F-6E833DA5D51A}" sibTransId="{3B0FCF78-AC10-A549-A997-B2F3AD4733BD}"/>
    <dgm:cxn modelId="{A567853A-377D-654C-BB3F-240AE03711EF}" type="presOf" srcId="{E7357A53-5949-0C47-B26C-6525128AE119}" destId="{4CC86D1B-BC86-4A40-8A59-77FA1D2AB34E}" srcOrd="0" destOrd="1" presId="urn:microsoft.com/office/officeart/2008/layout/TitlePictureLineup"/>
    <dgm:cxn modelId="{C45E0C3C-78A0-094F-A5EA-465283125BE2}" type="presOf" srcId="{B9A8D73C-BF17-B142-8C39-E954018E99BF}" destId="{A5052DAF-91F2-AF45-819C-3E9AC17A6BFB}" srcOrd="0" destOrd="3" presId="urn:microsoft.com/office/officeart/2008/layout/TitlePictureLineup"/>
    <dgm:cxn modelId="{4100EC3D-63BA-8849-967D-69414D698119}" srcId="{085B78CC-8370-D041-84A5-074C6CE00231}" destId="{05704950-32B3-A24E-BBA4-C2CEC404479D}" srcOrd="3" destOrd="0" parTransId="{290068CB-4473-AA4D-8058-72B7E13AC7EB}" sibTransId="{1B8F421C-E6B9-854B-B605-1EFE5D3B7F1D}"/>
    <dgm:cxn modelId="{DAF24040-3567-3546-8508-24316529BEA4}" type="presOf" srcId="{CC9B9A65-FA0C-9349-8C1B-1CB5546266E4}" destId="{90C89BE3-6E85-9A4C-9F2C-1C69BB800AE2}" srcOrd="0" destOrd="0" presId="urn:microsoft.com/office/officeart/2008/layout/TitlePictureLineup"/>
    <dgm:cxn modelId="{68E8FC44-1735-C741-A47A-1CCFDAB802E0}" srcId="{142AFF1A-0451-2441-9E32-13A71A158D91}" destId="{2B8F7DDA-AB38-2E46-A30E-7BA1BA04A6CB}" srcOrd="3" destOrd="0" parTransId="{295D0721-F476-2244-A072-154B29749E3B}" sibTransId="{40BE39F9-41A8-4E41-8D70-F3B2A4AC27C8}"/>
    <dgm:cxn modelId="{CB02E049-6F40-834C-AC56-5D841819C802}" type="presOf" srcId="{C7F177C6-9B84-0748-9268-2D75D0E06B17}" destId="{A8870819-4964-7048-96FF-472AA2A9D589}" srcOrd="0" destOrd="4" presId="urn:microsoft.com/office/officeart/2008/layout/TitlePictureLineup"/>
    <dgm:cxn modelId="{38AA315A-6FE9-8A48-9938-3DD017B2BF0C}" srcId="{0D4DCFF3-4943-3C4E-A808-0541E055CC64}" destId="{A2420598-B574-684C-9FEA-44B6C854A207}" srcOrd="0" destOrd="0" parTransId="{6B08DF1B-6E05-A143-9582-560805093347}" sibTransId="{ADB4E923-4318-4147-AE55-3C28311D6020}"/>
    <dgm:cxn modelId="{50481464-EAC9-9946-9A2F-5767ABA07906}" type="presOf" srcId="{0D4DCFF3-4943-3C4E-A808-0541E055CC64}" destId="{50CD2BB4-C661-9C4E-87F5-98FA36F2C259}" srcOrd="0" destOrd="0" presId="urn:microsoft.com/office/officeart/2008/layout/TitlePictureLineup"/>
    <dgm:cxn modelId="{1E327764-BAA0-E84E-9D3F-B9DA5C5E3829}" srcId="{02C478A6-AF92-DF49-A961-A94BB9B031C5}" destId="{0D4DCFF3-4943-3C4E-A808-0541E055CC64}" srcOrd="3" destOrd="0" parTransId="{92D3019A-1AEE-9541-86FF-E7A0EBA4EC55}" sibTransId="{6D37BE5F-7A00-8E4B-9A09-6302535546A8}"/>
    <dgm:cxn modelId="{DB87A667-7B2D-184F-ACD0-B23A396A6480}" type="presOf" srcId="{7A2125A6-6604-6840-81CE-D64F4FABBED4}" destId="{4CC86D1B-BC86-4A40-8A59-77FA1D2AB34E}" srcOrd="0" destOrd="2" presId="urn:microsoft.com/office/officeart/2008/layout/TitlePictureLineup"/>
    <dgm:cxn modelId="{76793468-B7CE-DD48-838F-F46D6BEEC6D7}" type="presOf" srcId="{83DD644B-A0B9-424B-9F8D-24227BD59AC3}" destId="{A5052DAF-91F2-AF45-819C-3E9AC17A6BFB}" srcOrd="0" destOrd="5" presId="urn:microsoft.com/office/officeart/2008/layout/TitlePictureLineup"/>
    <dgm:cxn modelId="{FA2D8371-F45C-C94A-97FE-E01F837C6022}" type="presOf" srcId="{944C50B7-F2A7-064A-89C7-A6C9CAD03610}" destId="{A5052DAF-91F2-AF45-819C-3E9AC17A6BFB}" srcOrd="0" destOrd="4" presId="urn:microsoft.com/office/officeart/2008/layout/TitlePictureLineup"/>
    <dgm:cxn modelId="{806B9C73-D0ED-5A4E-9504-A38D7878E21A}" type="presOf" srcId="{02C478A6-AF92-DF49-A961-A94BB9B031C5}" destId="{2977A5B8-1325-5C4D-BF35-0633FDEC4C2C}" srcOrd="0" destOrd="0" presId="urn:microsoft.com/office/officeart/2008/layout/TitlePictureLineup"/>
    <dgm:cxn modelId="{DD28E474-9A7C-614E-9CFD-99023A0BF499}" srcId="{CC9B9A65-FA0C-9349-8C1B-1CB5546266E4}" destId="{175ABC24-7789-D44A-BE6C-D62878D0E424}" srcOrd="0" destOrd="0" parTransId="{A646B7DE-A5CA-174E-9F6F-3AE9BAF1A00F}" sibTransId="{6270E8AA-C1E0-4047-AAD3-5AECD50B7B35}"/>
    <dgm:cxn modelId="{02C6B677-2607-E946-85CC-D5C08D69B9AE}" type="presOf" srcId="{14776428-1DEE-974C-90A6-39DF4C693110}" destId="{A8870819-4964-7048-96FF-472AA2A9D589}" srcOrd="0" destOrd="0" presId="urn:microsoft.com/office/officeart/2008/layout/TitlePictureLineup"/>
    <dgm:cxn modelId="{ED63A884-FB11-2648-8A3F-543D394722D7}" srcId="{142AFF1A-0451-2441-9E32-13A71A158D91}" destId="{14776428-1DEE-974C-90A6-39DF4C693110}" srcOrd="0" destOrd="0" parTransId="{D29EADE0-F0AF-9C44-8311-BA472107B037}" sibTransId="{9E286862-F98E-9E41-B44F-67FE988897C5}"/>
    <dgm:cxn modelId="{4C60AF85-FD56-7941-A44C-CC3C5B30DC29}" srcId="{02C478A6-AF92-DF49-A961-A94BB9B031C5}" destId="{142AFF1A-0451-2441-9E32-13A71A158D91}" srcOrd="1" destOrd="0" parTransId="{6A6777EF-9567-3342-ACC8-23D5920281C9}" sibTransId="{FE91BB2D-BF67-8D44-8EF5-87A72BC2B585}"/>
    <dgm:cxn modelId="{0202FC89-0D73-8748-914A-AC3FAFB10B13}" srcId="{02C478A6-AF92-DF49-A961-A94BB9B031C5}" destId="{085B78CC-8370-D041-84A5-074C6CE00231}" srcOrd="0" destOrd="0" parTransId="{6940B644-17EC-A24F-8ABF-53D6B9D6B676}" sibTransId="{ADD66890-473D-BB4E-8A03-BABF80F0B278}"/>
    <dgm:cxn modelId="{970BF690-DC66-214A-BA4B-248BDEF3FAE6}" srcId="{CC9B9A65-FA0C-9349-8C1B-1CB5546266E4}" destId="{386BCE79-0F69-A044-A1DE-16F38DF6B25E}" srcOrd="1" destOrd="0" parTransId="{6C0A46AF-5B8E-AF41-9C6B-2419803177A3}" sibTransId="{38EE2E5B-C8F4-DF41-939A-2A7DF81E86D6}"/>
    <dgm:cxn modelId="{34C0DD92-02BB-6945-95C2-060EC03FDB0E}" srcId="{CC9B9A65-FA0C-9349-8C1B-1CB5546266E4}" destId="{83DD644B-A0B9-424B-9F8D-24227BD59AC3}" srcOrd="5" destOrd="0" parTransId="{51E89EE1-65D6-D844-8ACC-CBE0C671F8C0}" sibTransId="{8BC6F847-448B-CE41-A5E6-F187C8900EEA}"/>
    <dgm:cxn modelId="{B79DF39A-27BB-3747-83CB-29D7C24570EC}" type="presOf" srcId="{142AFF1A-0451-2441-9E32-13A71A158D91}" destId="{2F600874-3818-E34C-80C8-1FE0B9780291}" srcOrd="0" destOrd="0" presId="urn:microsoft.com/office/officeart/2008/layout/TitlePictureLineup"/>
    <dgm:cxn modelId="{325760A7-489A-A348-ABFF-CB2336C5DB1D}" srcId="{085B78CC-8370-D041-84A5-074C6CE00231}" destId="{85335468-E171-B249-9FD7-AABCAD7A2798}" srcOrd="1" destOrd="0" parTransId="{29B7BCD3-E874-9349-8E7A-9E2BEFEFB23D}" sibTransId="{4098C077-DB55-6A42-B573-3A4649060287}"/>
    <dgm:cxn modelId="{BE6630AA-DD6A-2645-A5EB-606F94B25466}" type="presOf" srcId="{EE6B2B0B-A0B8-F043-A8B8-DC8A226A57FA}" destId="{D03E22D9-30A3-0B46-9F2D-97C8479E3F9F}" srcOrd="0" destOrd="2" presId="urn:microsoft.com/office/officeart/2008/layout/TitlePictureLineup"/>
    <dgm:cxn modelId="{8DF33CB4-BEBE-C145-9B6E-1AA38C39F2D1}" srcId="{02C478A6-AF92-DF49-A961-A94BB9B031C5}" destId="{CC9B9A65-FA0C-9349-8C1B-1CB5546266E4}" srcOrd="2" destOrd="0" parTransId="{525A4784-B0A3-764C-A9D6-A7718184718F}" sibTransId="{C2EF891E-7FA9-F643-A7F9-81A074108545}"/>
    <dgm:cxn modelId="{313303B6-E8F0-DF4F-929A-4B382BD97C98}" type="presOf" srcId="{085B78CC-8370-D041-84A5-074C6CE00231}" destId="{357D8C08-4037-2046-B9A8-2E07E36748FA}" srcOrd="0" destOrd="0" presId="urn:microsoft.com/office/officeart/2008/layout/TitlePictureLineup"/>
    <dgm:cxn modelId="{29FEFAB9-5B51-A148-8C9F-8D9844E2FCF5}" srcId="{0D4DCFF3-4943-3C4E-A808-0541E055CC64}" destId="{7A2125A6-6604-6840-81CE-D64F4FABBED4}" srcOrd="2" destOrd="0" parTransId="{91A7DD07-CFB8-DB42-9200-7CCF092F5130}" sibTransId="{48A359A0-684E-5C47-8D76-843447E0F2DA}"/>
    <dgm:cxn modelId="{0C24FFC4-4389-C949-9287-54BA924C3B13}" srcId="{0D4DCFF3-4943-3C4E-A808-0541E055CC64}" destId="{6B869AA0-E0A2-E44A-953D-1617E697ED6E}" srcOrd="4" destOrd="0" parTransId="{69AD148D-DC4D-F64D-AA00-5FCBAB7CA88F}" sibTransId="{BC782CA0-B40D-8B46-88C5-17C5B0690E6E}"/>
    <dgm:cxn modelId="{3C6C2BCB-0346-BA4A-9634-F140D9FBE960}" type="presOf" srcId="{175ABC24-7789-D44A-BE6C-D62878D0E424}" destId="{A5052DAF-91F2-AF45-819C-3E9AC17A6BFB}" srcOrd="0" destOrd="0" presId="urn:microsoft.com/office/officeart/2008/layout/TitlePictureLineup"/>
    <dgm:cxn modelId="{864C4ACC-CD00-2841-B405-5D54FB94E9CE}" type="presOf" srcId="{85335468-E171-B249-9FD7-AABCAD7A2798}" destId="{D03E22D9-30A3-0B46-9F2D-97C8479E3F9F}" srcOrd="0" destOrd="1" presId="urn:microsoft.com/office/officeart/2008/layout/TitlePictureLineup"/>
    <dgm:cxn modelId="{58BFA2D3-4E00-CE45-BF12-46A49B3116CC}" srcId="{142AFF1A-0451-2441-9E32-13A71A158D91}" destId="{04A35530-828A-E84A-8B49-9DE872B05348}" srcOrd="1" destOrd="0" parTransId="{D98E3F41-1988-0E43-945E-5672E06B3B61}" sibTransId="{E6A3A67B-4754-434B-BAB3-C3AFF972C6C7}"/>
    <dgm:cxn modelId="{057EDFD4-E1CA-594F-9781-15A802A04507}" type="presOf" srcId="{6B869AA0-E0A2-E44A-953D-1617E697ED6E}" destId="{4CC86D1B-BC86-4A40-8A59-77FA1D2AB34E}" srcOrd="0" destOrd="4" presId="urn:microsoft.com/office/officeart/2008/layout/TitlePictureLineup"/>
    <dgm:cxn modelId="{5953E6D4-AAE6-144A-B740-4480BF010180}" type="presOf" srcId="{A1F34ECD-541C-A444-9FD5-E2C6CA5A8B02}" destId="{A8870819-4964-7048-96FF-472AA2A9D589}" srcOrd="0" destOrd="2" presId="urn:microsoft.com/office/officeart/2008/layout/TitlePictureLineup"/>
    <dgm:cxn modelId="{6079ADDB-4766-9745-814F-F2E1F831F36F}" type="presOf" srcId="{04A35530-828A-E84A-8B49-9DE872B05348}" destId="{A8870819-4964-7048-96FF-472AA2A9D589}" srcOrd="0" destOrd="1" presId="urn:microsoft.com/office/officeart/2008/layout/TitlePictureLineup"/>
    <dgm:cxn modelId="{057469E1-86E0-794C-8287-59E15299503C}" type="presOf" srcId="{5BA394F2-D418-D046-B08E-70BEFEE4AA30}" destId="{4CC86D1B-BC86-4A40-8A59-77FA1D2AB34E}" srcOrd="0" destOrd="3" presId="urn:microsoft.com/office/officeart/2008/layout/TitlePictureLineup"/>
    <dgm:cxn modelId="{D08ACEE4-222B-F646-A923-1E9FE705F984}" srcId="{085B78CC-8370-D041-84A5-074C6CE00231}" destId="{EE6B2B0B-A0B8-F043-A8B8-DC8A226A57FA}" srcOrd="2" destOrd="0" parTransId="{F0A28277-C59A-8040-AF07-7EED719C38F6}" sibTransId="{27127654-604F-AF4F-85AB-04319E6DC632}"/>
    <dgm:cxn modelId="{1CBD2EE9-0D27-4847-9A2B-70352C0DD8AF}" srcId="{0D4DCFF3-4943-3C4E-A808-0541E055CC64}" destId="{E7357A53-5949-0C47-B26C-6525128AE119}" srcOrd="1" destOrd="0" parTransId="{D0898687-3D12-D540-A2B5-93687F708887}" sibTransId="{6990CA0B-1C65-4149-9E7E-8DF0970BA06A}"/>
    <dgm:cxn modelId="{7B998BF1-0E45-2843-936E-0DB130A4899F}" type="presOf" srcId="{05704950-32B3-A24E-BBA4-C2CEC404479D}" destId="{D03E22D9-30A3-0B46-9F2D-97C8479E3F9F}" srcOrd="0" destOrd="3" presId="urn:microsoft.com/office/officeart/2008/layout/TitlePictureLineup"/>
    <dgm:cxn modelId="{F25FADF2-C0E3-E941-95DB-7EB1241ED6AA}" type="presOf" srcId="{2B8F7DDA-AB38-2E46-A30E-7BA1BA04A6CB}" destId="{A8870819-4964-7048-96FF-472AA2A9D589}" srcOrd="0" destOrd="3" presId="urn:microsoft.com/office/officeart/2008/layout/TitlePictureLineup"/>
    <dgm:cxn modelId="{859671FB-1E28-CC41-8364-8E4BE3301065}" srcId="{142AFF1A-0451-2441-9E32-13A71A158D91}" destId="{A1F34ECD-541C-A444-9FD5-E2C6CA5A8B02}" srcOrd="2" destOrd="0" parTransId="{046533E8-EC1E-0C4C-BA74-097CE63898E5}" sibTransId="{9715D865-587C-C044-B989-FCC8EC861E43}"/>
    <dgm:cxn modelId="{BC4528FF-C12A-A648-AC7C-B61A40AFBB16}" srcId="{CC9B9A65-FA0C-9349-8C1B-1CB5546266E4}" destId="{B9A8D73C-BF17-B142-8C39-E954018E99BF}" srcOrd="3" destOrd="0" parTransId="{75D777F8-E835-BA46-A3D1-6BBEB8B4AE6E}" sibTransId="{CF447BFE-A644-454C-8F2D-98911499CA2F}"/>
    <dgm:cxn modelId="{EB276BD9-F4EB-B84E-BFE3-0660636B7606}" type="presParOf" srcId="{2977A5B8-1325-5C4D-BF35-0633FDEC4C2C}" destId="{06BCE7CA-292B-0B4A-925B-EA0A5D5BA8AB}" srcOrd="0" destOrd="0" presId="urn:microsoft.com/office/officeart/2008/layout/TitlePictureLineup"/>
    <dgm:cxn modelId="{B37E8FC7-A7F0-6B47-A370-36BF426548E0}" type="presParOf" srcId="{06BCE7CA-292B-0B4A-925B-EA0A5D5BA8AB}" destId="{177B1A8B-4A82-B746-86AC-58860E0ECF06}" srcOrd="0" destOrd="0" presId="urn:microsoft.com/office/officeart/2008/layout/TitlePictureLineup"/>
    <dgm:cxn modelId="{4C9053B3-CED3-944D-B3C5-DBDE0CD148B1}" type="presParOf" srcId="{06BCE7CA-292B-0B4A-925B-EA0A5D5BA8AB}" destId="{10E266A5-1AB8-A84F-955D-03AAABD2E774}" srcOrd="1" destOrd="0" presId="urn:microsoft.com/office/officeart/2008/layout/TitlePictureLineup"/>
    <dgm:cxn modelId="{81D0C2A2-EED1-3A42-9324-BBD75175D8DF}" type="presParOf" srcId="{06BCE7CA-292B-0B4A-925B-EA0A5D5BA8AB}" destId="{D03E22D9-30A3-0B46-9F2D-97C8479E3F9F}" srcOrd="2" destOrd="0" presId="urn:microsoft.com/office/officeart/2008/layout/TitlePictureLineup"/>
    <dgm:cxn modelId="{E9611684-EE12-4A45-A172-B7A4E39AFCE7}" type="presParOf" srcId="{06BCE7CA-292B-0B4A-925B-EA0A5D5BA8AB}" destId="{357D8C08-4037-2046-B9A8-2E07E36748FA}" srcOrd="3" destOrd="0" presId="urn:microsoft.com/office/officeart/2008/layout/TitlePictureLineup"/>
    <dgm:cxn modelId="{FAFDE36A-3B3E-C64C-B77A-327C4BFE1D5F}" type="presParOf" srcId="{2977A5B8-1325-5C4D-BF35-0633FDEC4C2C}" destId="{381F700D-BA7B-DC49-927F-43C17FF3C5DF}" srcOrd="1" destOrd="0" presId="urn:microsoft.com/office/officeart/2008/layout/TitlePictureLineup"/>
    <dgm:cxn modelId="{CEE17825-8EAF-FD45-AB74-AB787624F015}" type="presParOf" srcId="{2977A5B8-1325-5C4D-BF35-0633FDEC4C2C}" destId="{AD78D19B-DC4D-944A-82AF-83AF09581DF1}" srcOrd="2" destOrd="0" presId="urn:microsoft.com/office/officeart/2008/layout/TitlePictureLineup"/>
    <dgm:cxn modelId="{C38A3740-73AF-274D-A3B1-19C1F8056545}" type="presParOf" srcId="{AD78D19B-DC4D-944A-82AF-83AF09581DF1}" destId="{61F3B68C-C9C4-8442-B0B9-B3DA4C12B052}" srcOrd="0" destOrd="0" presId="urn:microsoft.com/office/officeart/2008/layout/TitlePictureLineup"/>
    <dgm:cxn modelId="{C9E6A0D4-BE14-754D-A580-7929E35FE467}" type="presParOf" srcId="{AD78D19B-DC4D-944A-82AF-83AF09581DF1}" destId="{092D4465-69B5-5447-A097-2AA719916E56}" srcOrd="1" destOrd="0" presId="urn:microsoft.com/office/officeart/2008/layout/TitlePictureLineup"/>
    <dgm:cxn modelId="{B9F23DF9-A0CD-FA4C-9A2C-1FD92649D704}" type="presParOf" srcId="{AD78D19B-DC4D-944A-82AF-83AF09581DF1}" destId="{A8870819-4964-7048-96FF-472AA2A9D589}" srcOrd="2" destOrd="0" presId="urn:microsoft.com/office/officeart/2008/layout/TitlePictureLineup"/>
    <dgm:cxn modelId="{7F8B7F70-5725-AE47-801B-F3EE68DE3939}" type="presParOf" srcId="{AD78D19B-DC4D-944A-82AF-83AF09581DF1}" destId="{2F600874-3818-E34C-80C8-1FE0B9780291}" srcOrd="3" destOrd="0" presId="urn:microsoft.com/office/officeart/2008/layout/TitlePictureLineup"/>
    <dgm:cxn modelId="{CEDA306C-44A7-9646-ABFB-578EDD73AD13}" type="presParOf" srcId="{2977A5B8-1325-5C4D-BF35-0633FDEC4C2C}" destId="{827DFE2A-6A4C-5B4D-AFDB-D5B563D37453}" srcOrd="3" destOrd="0" presId="urn:microsoft.com/office/officeart/2008/layout/TitlePictureLineup"/>
    <dgm:cxn modelId="{5FC6EC18-A0FE-B147-8681-BF7191FDA914}" type="presParOf" srcId="{2977A5B8-1325-5C4D-BF35-0633FDEC4C2C}" destId="{832D4094-E185-6943-A85C-F42EF8F4995C}" srcOrd="4" destOrd="0" presId="urn:microsoft.com/office/officeart/2008/layout/TitlePictureLineup"/>
    <dgm:cxn modelId="{314F5187-C0FA-D940-BF68-D6755AAD3B21}" type="presParOf" srcId="{832D4094-E185-6943-A85C-F42EF8F4995C}" destId="{52E07B69-BAAB-3843-A7E6-A7D1616C6E9F}" srcOrd="0" destOrd="0" presId="urn:microsoft.com/office/officeart/2008/layout/TitlePictureLineup"/>
    <dgm:cxn modelId="{C9CBB10D-4F04-1648-8C5C-987169A7BDB3}" type="presParOf" srcId="{832D4094-E185-6943-A85C-F42EF8F4995C}" destId="{CE936652-8902-1443-8EA2-86EC5F0A94AF}" srcOrd="1" destOrd="0" presId="urn:microsoft.com/office/officeart/2008/layout/TitlePictureLineup"/>
    <dgm:cxn modelId="{D6A1F3E7-0447-4043-8A0B-01F9A990FE2E}" type="presParOf" srcId="{832D4094-E185-6943-A85C-F42EF8F4995C}" destId="{A5052DAF-91F2-AF45-819C-3E9AC17A6BFB}" srcOrd="2" destOrd="0" presId="urn:microsoft.com/office/officeart/2008/layout/TitlePictureLineup"/>
    <dgm:cxn modelId="{26D5DDF0-94AA-CF41-B5F4-B32951243D34}" type="presParOf" srcId="{832D4094-E185-6943-A85C-F42EF8F4995C}" destId="{90C89BE3-6E85-9A4C-9F2C-1C69BB800AE2}" srcOrd="3" destOrd="0" presId="urn:microsoft.com/office/officeart/2008/layout/TitlePictureLineup"/>
    <dgm:cxn modelId="{E2479489-7C84-DA4C-AC9D-B697E32A4296}" type="presParOf" srcId="{2977A5B8-1325-5C4D-BF35-0633FDEC4C2C}" destId="{D120B634-B1CF-9C40-88D4-2A211D0D03D8}" srcOrd="5" destOrd="0" presId="urn:microsoft.com/office/officeart/2008/layout/TitlePictureLineup"/>
    <dgm:cxn modelId="{B5C02115-DB0F-0C40-B12A-23FAA9508112}" type="presParOf" srcId="{2977A5B8-1325-5C4D-BF35-0633FDEC4C2C}" destId="{2F034B82-458A-2140-B251-44AED701CFE3}" srcOrd="6" destOrd="0" presId="urn:microsoft.com/office/officeart/2008/layout/TitlePictureLineup"/>
    <dgm:cxn modelId="{89414F35-8BA9-674D-8587-F7854C5021FD}" type="presParOf" srcId="{2F034B82-458A-2140-B251-44AED701CFE3}" destId="{701BE657-6E0A-624D-ACCA-0B698B687385}" srcOrd="0" destOrd="0" presId="urn:microsoft.com/office/officeart/2008/layout/TitlePictureLineup"/>
    <dgm:cxn modelId="{E99A3623-21FC-6D4E-8146-67D2BFD95B64}" type="presParOf" srcId="{2F034B82-458A-2140-B251-44AED701CFE3}" destId="{1D75C657-DCC4-9C43-8752-5F27065CE1A7}" srcOrd="1" destOrd="0" presId="urn:microsoft.com/office/officeart/2008/layout/TitlePictureLineup"/>
    <dgm:cxn modelId="{B231641D-B712-D248-B9C3-C02BC18A6D61}" type="presParOf" srcId="{2F034B82-458A-2140-B251-44AED701CFE3}" destId="{4CC86D1B-BC86-4A40-8A59-77FA1D2AB34E}" srcOrd="2" destOrd="0" presId="urn:microsoft.com/office/officeart/2008/layout/TitlePictureLineup"/>
    <dgm:cxn modelId="{A049575E-D37A-414F-A736-FCB35CCF5210}" type="presParOf" srcId="{2F034B82-458A-2140-B251-44AED701CFE3}" destId="{50CD2BB4-C661-9C4E-87F5-98FA36F2C259}" srcOrd="3" destOrd="0" presId="urn:microsoft.com/office/officeart/2008/layout/TitlePictureLineup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7B1A8B-4A82-B746-86AC-58860E0ECF06}">
      <dsp:nvSpPr>
        <dsp:cNvPr id="0" name=""/>
        <dsp:cNvSpPr/>
      </dsp:nvSpPr>
      <dsp:spPr>
        <a:xfrm>
          <a:off x="7014" y="1015374"/>
          <a:ext cx="0" cy="5410875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E266A5-1AB8-A84F-955D-03AAABD2E774}">
      <dsp:nvSpPr>
        <dsp:cNvPr id="0" name=""/>
        <dsp:cNvSpPr/>
      </dsp:nvSpPr>
      <dsp:spPr>
        <a:xfrm>
          <a:off x="157316" y="1195736"/>
          <a:ext cx="2845819" cy="243489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25400" dist="12700" dir="5400000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03E22D9-30A3-0B46-9F2D-97C8479E3F9F}">
      <dsp:nvSpPr>
        <dsp:cNvPr id="0" name=""/>
        <dsp:cNvSpPr/>
      </dsp:nvSpPr>
      <dsp:spPr>
        <a:xfrm>
          <a:off x="157316" y="3879887"/>
          <a:ext cx="2845819" cy="27956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 err="1"/>
            <a:t>Armonizzazione</a:t>
          </a:r>
          <a:r>
            <a:rPr lang="en-US" sz="2400" kern="1200" dirty="0"/>
            <a:t> </a:t>
          </a:r>
          <a:r>
            <a:rPr lang="en-US" sz="2400" kern="1200" dirty="0" err="1"/>
            <a:t>delle</a:t>
          </a:r>
          <a:r>
            <a:rPr lang="en-US" sz="2400" kern="1200" dirty="0"/>
            <a:t> policy OA e OS</a:t>
          </a:r>
        </a:p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 err="1"/>
            <a:t>Formazione</a:t>
          </a:r>
          <a:endParaRPr lang="en-US" sz="2400" kern="1200" dirty="0"/>
        </a:p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 err="1"/>
            <a:t>Supporto</a:t>
          </a:r>
          <a:endParaRPr lang="en-US" sz="2400" kern="1200" dirty="0"/>
        </a:p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/>
        </a:p>
      </dsp:txBody>
      <dsp:txXfrm>
        <a:off x="157316" y="3879887"/>
        <a:ext cx="2845819" cy="2795618"/>
      </dsp:txXfrm>
    </dsp:sp>
    <dsp:sp modelId="{357D8C08-4037-2046-B9A8-2E07E36748FA}">
      <dsp:nvSpPr>
        <dsp:cNvPr id="0" name=""/>
        <dsp:cNvSpPr/>
      </dsp:nvSpPr>
      <dsp:spPr>
        <a:xfrm>
          <a:off x="7014" y="414165"/>
          <a:ext cx="3006041" cy="60120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25400" dist="12700" dir="5400000" rotWithShape="0">
            <a:srgbClr val="000000">
              <a:alpha val="50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8420" tIns="58420" rIns="58420" bIns="5842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/>
            <a:t>Policy Open Science</a:t>
          </a:r>
        </a:p>
      </dsp:txBody>
      <dsp:txXfrm>
        <a:off x="7014" y="414165"/>
        <a:ext cx="3006041" cy="601208"/>
      </dsp:txXfrm>
    </dsp:sp>
    <dsp:sp modelId="{61F3B68C-C9C4-8442-B0B9-B3DA4C12B052}">
      <dsp:nvSpPr>
        <dsp:cNvPr id="0" name=""/>
        <dsp:cNvSpPr/>
      </dsp:nvSpPr>
      <dsp:spPr>
        <a:xfrm>
          <a:off x="3622413" y="1015374"/>
          <a:ext cx="0" cy="5410875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-284038"/>
              <a:satOff val="4545"/>
              <a:lumOff val="457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2D4465-69B5-5447-A097-2AA719916E56}">
      <dsp:nvSpPr>
        <dsp:cNvPr id="0" name=""/>
        <dsp:cNvSpPr/>
      </dsp:nvSpPr>
      <dsp:spPr>
        <a:xfrm>
          <a:off x="3772715" y="1195736"/>
          <a:ext cx="2845819" cy="243489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25400" dist="12700" dir="5400000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8870819-4964-7048-96FF-472AA2A9D589}">
      <dsp:nvSpPr>
        <dsp:cNvPr id="0" name=""/>
        <dsp:cNvSpPr/>
      </dsp:nvSpPr>
      <dsp:spPr>
        <a:xfrm>
          <a:off x="3772715" y="3879887"/>
          <a:ext cx="2845819" cy="27956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 err="1"/>
            <a:t>Interoperabilità</a:t>
          </a:r>
          <a:endParaRPr lang="en-US" sz="2400" kern="1200" dirty="0"/>
        </a:p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Design e </a:t>
          </a:r>
          <a:r>
            <a:rPr lang="en-US" sz="2400" kern="1200" dirty="0" err="1"/>
            <a:t>sviluppo</a:t>
          </a:r>
          <a:endParaRPr lang="en-US" sz="2400" kern="1200" dirty="0"/>
        </a:p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 err="1"/>
            <a:t>Connettività</a:t>
          </a:r>
          <a:endParaRPr lang="en-US" sz="2400" kern="1200" dirty="0"/>
        </a:p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Repository</a:t>
          </a:r>
        </a:p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/>
        </a:p>
      </dsp:txBody>
      <dsp:txXfrm>
        <a:off x="3772715" y="3879887"/>
        <a:ext cx="2845819" cy="2795618"/>
      </dsp:txXfrm>
    </dsp:sp>
    <dsp:sp modelId="{2F600874-3818-E34C-80C8-1FE0B9780291}">
      <dsp:nvSpPr>
        <dsp:cNvPr id="0" name=""/>
        <dsp:cNvSpPr/>
      </dsp:nvSpPr>
      <dsp:spPr>
        <a:xfrm>
          <a:off x="3622413" y="414165"/>
          <a:ext cx="3006041" cy="601208"/>
        </a:xfrm>
        <a:prstGeom prst="rect">
          <a:avLst/>
        </a:prstGeom>
        <a:solidFill>
          <a:schemeClr val="accent2">
            <a:hueOff val="-284038"/>
            <a:satOff val="4545"/>
            <a:lumOff val="4575"/>
            <a:alphaOff val="0"/>
          </a:schemeClr>
        </a:solidFill>
        <a:ln w="25400" cap="flat" cmpd="sng" algn="ctr">
          <a:solidFill>
            <a:schemeClr val="accent2">
              <a:hueOff val="-284038"/>
              <a:satOff val="4545"/>
              <a:lumOff val="4575"/>
              <a:alphaOff val="0"/>
            </a:schemeClr>
          </a:solidFill>
          <a:prstDash val="solid"/>
        </a:ln>
        <a:effectLst>
          <a:outerShdw blurRad="25400" dist="12700" dir="5400000" rotWithShape="0">
            <a:srgbClr val="000000">
              <a:alpha val="50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8420" tIns="58420" rIns="58420" bIns="5842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 err="1"/>
            <a:t>Infrastrutture</a:t>
          </a:r>
          <a:endParaRPr lang="en-US" sz="2300" b="1" kern="1200" dirty="0"/>
        </a:p>
      </dsp:txBody>
      <dsp:txXfrm>
        <a:off x="3622413" y="414165"/>
        <a:ext cx="3006041" cy="601208"/>
      </dsp:txXfrm>
    </dsp:sp>
    <dsp:sp modelId="{52E07B69-BAAB-3843-A7E6-A7D1616C6E9F}">
      <dsp:nvSpPr>
        <dsp:cNvPr id="0" name=""/>
        <dsp:cNvSpPr/>
      </dsp:nvSpPr>
      <dsp:spPr>
        <a:xfrm>
          <a:off x="7237812" y="1015374"/>
          <a:ext cx="0" cy="5410875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-568076"/>
              <a:satOff val="9089"/>
              <a:lumOff val="915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936652-8902-1443-8EA2-86EC5F0A94AF}">
      <dsp:nvSpPr>
        <dsp:cNvPr id="0" name=""/>
        <dsp:cNvSpPr/>
      </dsp:nvSpPr>
      <dsp:spPr>
        <a:xfrm>
          <a:off x="7388114" y="1195736"/>
          <a:ext cx="2845819" cy="2434893"/>
        </a:xfrm>
        <a:prstGeom prst="rect">
          <a:avLst/>
        </a:prstGeom>
        <a:blipFill>
          <a:blip xmlns:r="http://schemas.openxmlformats.org/officeDocument/2006/relationships"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25400" dist="12700" dir="5400000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5052DAF-91F2-AF45-819C-3E9AC17A6BFB}">
      <dsp:nvSpPr>
        <dsp:cNvPr id="0" name=""/>
        <dsp:cNvSpPr/>
      </dsp:nvSpPr>
      <dsp:spPr>
        <a:xfrm>
          <a:off x="7388114" y="3879915"/>
          <a:ext cx="2845819" cy="27956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FAIR</a:t>
          </a:r>
        </a:p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Open data</a:t>
          </a:r>
        </a:p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 err="1"/>
            <a:t>Servizi</a:t>
          </a:r>
          <a:endParaRPr lang="en-US" sz="2400" kern="1200" dirty="0"/>
        </a:p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 err="1"/>
            <a:t>Aspetti</a:t>
          </a:r>
          <a:r>
            <a:rPr lang="en-US" sz="2400" kern="1200" dirty="0"/>
            <a:t> </a:t>
          </a:r>
          <a:r>
            <a:rPr lang="en-US" sz="2400" kern="1200" dirty="0" err="1"/>
            <a:t>Legali</a:t>
          </a:r>
          <a:endParaRPr lang="en-US" sz="2400" kern="1200" dirty="0"/>
        </a:p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 err="1"/>
            <a:t>Conformità</a:t>
          </a:r>
          <a:r>
            <a:rPr lang="en-US" sz="2400" kern="1200" dirty="0"/>
            <a:t> </a:t>
          </a:r>
          <a:r>
            <a:rPr lang="en-US" sz="2400" kern="1200" dirty="0" err="1"/>
            <a:t>agli</a:t>
          </a:r>
          <a:r>
            <a:rPr lang="en-US" sz="2400" kern="1200" dirty="0"/>
            <a:t> standard</a:t>
          </a:r>
        </a:p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/>
        </a:p>
      </dsp:txBody>
      <dsp:txXfrm>
        <a:off x="7388114" y="3879915"/>
        <a:ext cx="2845819" cy="2795618"/>
      </dsp:txXfrm>
    </dsp:sp>
    <dsp:sp modelId="{90C89BE3-6E85-9A4C-9F2C-1C69BB800AE2}">
      <dsp:nvSpPr>
        <dsp:cNvPr id="0" name=""/>
        <dsp:cNvSpPr/>
      </dsp:nvSpPr>
      <dsp:spPr>
        <a:xfrm>
          <a:off x="7237812" y="414165"/>
          <a:ext cx="3006041" cy="601208"/>
        </a:xfrm>
        <a:prstGeom prst="rect">
          <a:avLst/>
        </a:prstGeom>
        <a:solidFill>
          <a:schemeClr val="accent2">
            <a:hueOff val="-568076"/>
            <a:satOff val="9089"/>
            <a:lumOff val="9150"/>
            <a:alphaOff val="0"/>
          </a:schemeClr>
        </a:solidFill>
        <a:ln w="25400" cap="flat" cmpd="sng" algn="ctr">
          <a:solidFill>
            <a:schemeClr val="accent2">
              <a:hueOff val="-568076"/>
              <a:satOff val="9089"/>
              <a:lumOff val="9150"/>
              <a:alphaOff val="0"/>
            </a:schemeClr>
          </a:solidFill>
          <a:prstDash val="solid"/>
        </a:ln>
        <a:effectLst>
          <a:outerShdw blurRad="25400" dist="12700" dir="5400000" rotWithShape="0">
            <a:srgbClr val="000000">
              <a:alpha val="50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8420" tIns="58420" rIns="58420" bIns="5842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/>
            <a:t>Open Research Data</a:t>
          </a:r>
          <a:endParaRPr lang="en-US" sz="2300" b="1" kern="1200" dirty="0"/>
        </a:p>
      </dsp:txBody>
      <dsp:txXfrm>
        <a:off x="7237812" y="414165"/>
        <a:ext cx="3006041" cy="601208"/>
      </dsp:txXfrm>
    </dsp:sp>
    <dsp:sp modelId="{701BE657-6E0A-624D-ACCA-0B698B687385}">
      <dsp:nvSpPr>
        <dsp:cNvPr id="0" name=""/>
        <dsp:cNvSpPr/>
      </dsp:nvSpPr>
      <dsp:spPr>
        <a:xfrm>
          <a:off x="10853211" y="1015374"/>
          <a:ext cx="0" cy="5410875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-852113"/>
              <a:satOff val="13634"/>
              <a:lumOff val="1372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75C657-DCC4-9C43-8752-5F27065CE1A7}">
      <dsp:nvSpPr>
        <dsp:cNvPr id="0" name=""/>
        <dsp:cNvSpPr/>
      </dsp:nvSpPr>
      <dsp:spPr>
        <a:xfrm>
          <a:off x="11003514" y="1195736"/>
          <a:ext cx="2845819" cy="2434893"/>
        </a:xfrm>
        <a:prstGeom prst="rect">
          <a:avLst/>
        </a:prstGeom>
        <a:blipFill>
          <a:blip xmlns:r="http://schemas.openxmlformats.org/officeDocument/2006/relationships"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25400" dist="12700" dir="5400000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CC86D1B-BC86-4A40-8A59-77FA1D2AB34E}">
      <dsp:nvSpPr>
        <dsp:cNvPr id="0" name=""/>
        <dsp:cNvSpPr/>
      </dsp:nvSpPr>
      <dsp:spPr>
        <a:xfrm>
          <a:off x="11003514" y="3859116"/>
          <a:ext cx="2845819" cy="27956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Guide</a:t>
          </a:r>
        </a:p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 err="1"/>
            <a:t>Servizi</a:t>
          </a:r>
          <a:endParaRPr lang="en-US" sz="2400" kern="1200" dirty="0"/>
        </a:p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 err="1"/>
            <a:t>Licenze</a:t>
          </a:r>
          <a:endParaRPr lang="en-US" sz="2400" kern="1200" dirty="0"/>
        </a:p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 err="1"/>
            <a:t>Conformità</a:t>
          </a:r>
          <a:r>
            <a:rPr lang="en-US" sz="2400" kern="1200" dirty="0"/>
            <a:t> </a:t>
          </a:r>
          <a:r>
            <a:rPr lang="en-US" sz="2400" kern="1200" dirty="0" err="1"/>
            <a:t>agli</a:t>
          </a:r>
          <a:r>
            <a:rPr lang="en-US" sz="2400" kern="1200" dirty="0"/>
            <a:t> standard</a:t>
          </a:r>
        </a:p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/>
        </a:p>
      </dsp:txBody>
      <dsp:txXfrm>
        <a:off x="11003514" y="3859116"/>
        <a:ext cx="2845819" cy="2795618"/>
      </dsp:txXfrm>
    </dsp:sp>
    <dsp:sp modelId="{50CD2BB4-C661-9C4E-87F5-98FA36F2C259}">
      <dsp:nvSpPr>
        <dsp:cNvPr id="0" name=""/>
        <dsp:cNvSpPr/>
      </dsp:nvSpPr>
      <dsp:spPr>
        <a:xfrm>
          <a:off x="10853211" y="414165"/>
          <a:ext cx="3006041" cy="601208"/>
        </a:xfrm>
        <a:prstGeom prst="rect">
          <a:avLst/>
        </a:prstGeom>
        <a:solidFill>
          <a:schemeClr val="accent2">
            <a:hueOff val="-852113"/>
            <a:satOff val="13634"/>
            <a:lumOff val="13725"/>
            <a:alphaOff val="0"/>
          </a:schemeClr>
        </a:solidFill>
        <a:ln w="25400" cap="flat" cmpd="sng" algn="ctr">
          <a:solidFill>
            <a:schemeClr val="accent2">
              <a:hueOff val="-852113"/>
              <a:satOff val="13634"/>
              <a:lumOff val="13725"/>
              <a:alphaOff val="0"/>
            </a:schemeClr>
          </a:solidFill>
          <a:prstDash val="solid"/>
        </a:ln>
        <a:effectLst>
          <a:outerShdw blurRad="25400" dist="12700" dir="5400000" rotWithShape="0">
            <a:srgbClr val="000000">
              <a:alpha val="50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8420" tIns="58420" rIns="58420" bIns="5842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/>
            <a:t>OA </a:t>
          </a:r>
          <a:r>
            <a:rPr lang="en-US" sz="2300" b="1" kern="1200" dirty="0" err="1"/>
            <a:t>Letteratura</a:t>
          </a:r>
          <a:endParaRPr lang="en-US" sz="2300" b="1" kern="1200" dirty="0"/>
        </a:p>
      </dsp:txBody>
      <dsp:txXfrm>
        <a:off x="10853211" y="414165"/>
        <a:ext cx="3006041" cy="6012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TitlePictureLineup">
  <dgm:title val=""/>
  <dgm:desc val=""/>
  <dgm:catLst>
    <dgm:cat type="picture" pri="18000"/>
    <dgm:cat type="pictureconvert" pri="18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linDir" val="fromL"/>
          <dgm:param type="fallback" val="1D"/>
          <dgm:param type="horzAlign" val="ctr"/>
          <dgm:param type="vertAlign" val="mid"/>
          <dgm:param type="nodeVertAlign" val="t"/>
        </dgm:alg>
      </dgm:if>
      <dgm:else name="Name3">
        <dgm:alg type="lin">
          <dgm:param type="linDir" val="fromR"/>
          <dgm:param type="fallback" val="1D"/>
          <dgm:param type="horzAlign" val="ctr"/>
          <dgm:param type="vertAlign" val="mid"/>
          <dgm:param type="nodeVertAlign" val="t"/>
        </dgm:alg>
      </dgm:else>
    </dgm:choose>
    <dgm:shape xmlns:r="http://schemas.openxmlformats.org/officeDocument/2006/relationships" r:blip="">
      <dgm:adjLst/>
    </dgm:shape>
    <dgm:constrLst>
      <dgm:constr type="h" for="des" forName="Child" op="equ"/>
      <dgm:constr type="w" for="des" forName="Child" op="equ"/>
      <dgm:constr type="h" for="des" forName="Accent" op="equ"/>
      <dgm:constr type="w" for="des" forName="Accent" op="equ"/>
      <dgm:constr type="primFontSz" for="des" forName="Parent" op="equ"/>
      <dgm:constr type="primFontSz" for="des" forName="Child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 fact="0"/>
              <dgm:constr type="b" for="ch" forName="Accent" refType="h"/>
              <dgm:constr type="w" for="ch" forName="Accent" refType="w" fact="0"/>
              <dgm:constr type="h" for="ch" forName="Accent" refType="h" fact="0.9"/>
              <dgm:constr type="l" for="ch" forName="Image" refType="w" fact="0.05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.05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if>
          <dgm:else name="Name6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/>
              <dgm:constr type="b" for="ch" forName="Accent" refType="h"/>
              <dgm:constr type="h" for="ch" forName="Accent" refType="h" fact="0.9"/>
              <dgm:constr type="l" for="ch" forName="Image" refType="w" fact="0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else>
        </dgm:choose>
        <dgm:forEach name="Name7" axis="self" ptType="node">
          <dgm:layoutNode name="Accent" styleLbl="alignAcc1">
            <dgm:alg type="sp"/>
            <dgm:shape xmlns:r="http://schemas.openxmlformats.org/officeDocument/2006/relationships" type="line" r:blip="">
              <dgm:adjLst/>
            </dgm:shape>
            <dgm:presOf/>
          </dgm:layoutNode>
          <dgm:layoutNode name="Image">
            <dgm:alg type="sp"/>
            <dgm:shape xmlns:r="http://schemas.openxmlformats.org/officeDocument/2006/relationships" type="rect" r:blip="" blipPhldr="1">
              <dgm:adjLst/>
            </dgm:shape>
            <dgm:presOf/>
          </dgm:layoutNode>
          <dgm:layoutNode name="Child" styleLbl="revTx">
            <dgm:varLst>
              <dgm:bulletEnabled val="1"/>
            </dgm:varLst>
            <dgm:choose name="Name8">
              <dgm:if name="Name9" axis="ch" ptType="node" func="cnt" op="gt" val="1">
                <dgm:choose name="Name10">
                  <dgm:if name="Name11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if>
                  <dgm:else name="Name12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else>
                </dgm:choose>
              </dgm:if>
              <dgm:else name="Name13">
                <dgm:choose name="Name14">
                  <dgm:if name="Name15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if>
                  <dgm:else name="Name16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  <dgm:layoutNode name="Parent" styleLbl="alignNode1">
            <dgm:varLst>
              <dgm:bulletEnabled val="1"/>
            </dgm:varLst>
            <dgm:alg type="tx">
              <dgm:param type="shpTxLTRAlignCh" val="ctr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F239F5-19E1-724A-8F0B-922E848C9F3F}" type="datetimeFigureOut">
              <a:rPr lang="en-US" smtClean="0"/>
              <a:t>5/15/20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4F47F3-A4D4-424B-B094-07974689391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8666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5-13T23:50:32.551"/>
    </inkml:context>
    <inkml:brush xml:id="br0">
      <inkml:brushProperty name="width" value="0.5" units="cm"/>
      <inkml:brushProperty name="height" value="1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0 109,'74'0,"-1"0,17 0,2 0,-1 0,3 0,-22 0,2 0,2 0,11 0,3 0,0 0,1 0,1 0,3 0,-11 0,3 0,1 0,-1 0,-5 0,-1 0,1 0,1 0,10 0,3 0,-2 0,-6 0,-3 0,-6 0,4 0,-2 0,4 0,0 0,-8 0,21 0,0 0,-5 0,7 0,-5 0,-24 0,-4 0,2 0,11 0,2 0,-6 0,8 0,-3 0,17-1,-3 2,-23 5,-2 1,8-7,0 3,-8 9,-3 0,-5-10,-2-1,0 5,-2 0,-6-5,-2-2,37 1,-2 0,-28 0,10 0,-21 0,9 0,-12 0,-1 0,-10 0,8 0,-8 0,1 0,7 0,-8 0,10 0,-9 0,7 0,-8 0,10 0,1 0,12 0,-9 0,8 0,-11 0,12 0,-10 0,10 0,0 0,-9 0,8 0,1 0,-9 0,9 0,-13 0,1 0,-1 0,1 0,0 0,12 0,-10 0,10 0,-13 0,1 0,-1 0,1 0,0 0,-1 0,1 0,0 0,18 0,-14 0,15 0,-30 0,8 0,-8 0,0 0,8 0,-8 0,11 0,-1 0,-10 0,8 0,-7 0,9 0,1 0,-11 0,8 0,-18 0,18 0,-18 0,7 0,-1 0,-7 0,16 0,-16 0,7 0,-1 0,-6 0,14 0,-15 0,14 0,-13 0,13 0,-13 0,6 0,0 0,-6 0,15 0,-15 0,6 0,0 0,-6 0,14 0,-14 0,6 0,0 0,0 0,1 0,5 0,-13 0,14 0,-12 0,15 0,-5-19,11 14,26-14,-8 19,2 0,6 0,-5 0,2 0,21 1,4-2,7-5,1-2,-31 3,0-1,-1 0,25-3,0 0,-22 4,2 0,-2 1,23-4,-2 2,-24 4,0 2,1-2,4-2,2-2,-3 2,21 3,-1 2,7-1,1 0,-10 0,0 0,-2 0,3 0,-10 0,4 0,-5 0,1 0,0 0,-9 0,4 0,-5 0,1 0,-3 0,3 0,0 0,8 0,-2 0,-16 0,-1 0,8 0,-2 0,25 0,-33 0,-1 0,16 0,11 0,1-11,-12 8,11-9,1 12,-12 0,25 0,-10 0,-37 0,0 0,0 0,0 0,-1 0,1 0,0 0,0 0,0 0,0 0,0 0,-1 0,1 0,0 0,0 0,0 0,8 0,0 0,-7 0,2 0,12 0,1 0,-6 0,0 0,8 0,0 0,-8 0,-1 0,8 0,-2 0,-13 0,0 0,14 0,0 0,-14 0,-1 0,8 0,-2 0,30 0,10 0,-24 0,-2 10,-5-8,-22 8,10-1,-12-7,-1 8,-9-2,7-5,-19 5,19-8,-18 0,8 0,-11 25,-8-10,-3 20,-8-7,0-6,0 14,0-15,0 6,0-1,0 3,0-1,0 0,0-10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5-13T23:50:34.532"/>
    </inkml:context>
    <inkml:brush xml:id="br0">
      <inkml:brushProperty name="width" value="0.5" units="cm"/>
      <inkml:brushProperty name="height" value="1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0,'76'0,"5"0,-23 0,12 0,0 0,0 10,0 3,0 11,0-1,0-10,0 7,14-6,-34-7,3 0,15 5,3 0,7-10,4-1,-11 3,3 0,-1 1,-4 0,-1 0,3-1,22-2,6-2,-2 2,-11 2,-1 2,-2-2,-4-3,-1-2,0 1,1 0,0 0,-3 0,17 0,-1 0,-20-1,3 1,0 1,-1 3,1 1,-2 0,-5-4,0-1,-2 2,34 5,-2 0,-8-7,-2 0,-15 6,-2-1,-2-3,-3-1,-14 5,-2-1,37-5,-15 0,-5 0,-21 0,-2 0,-4 0,-18 0,8 0,-3 0,-5 0,25 0,-23 0,14 0,-9 0,-7 0,8 0,0 0,-9 0,9 0,-2 0,-7 0,15 0,-14 0,6 0,-1 0,-6 0,5-24,-16-1,-2-5,-8 11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5-13T23:50:37.710"/>
    </inkml:context>
    <inkml:brush xml:id="br0">
      <inkml:brushProperty name="width" value="0.5" units="cm"/>
      <inkml:brushProperty name="height" value="1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168 372,'87'0,"0"0,10 0,1 0,-31 0,0 0,2 0,10 0,3 0,0 0,0 0,1 0,1 0,12 0,3 0,0 0,0 0,1 0,1 0,-22 0,2 0,0 0,1 0,4 0,2 0,0 0,-2 0,-9 0,-1 0,0 0,1 0,8 0,1 0,1 0,-3 0,17 0,-2 0,1 0,-20 0,1 0,0 0,0 0,0 0,0 0,-1 0,1 0,0 1,0 0,0-1,-1-2,-4-4,-2-3,1 1,0 1,5 4,1 3,-1-1,-5-3,0-5,-5-3,3 3,12 7,3 3,-4 0,9 0,-2-2,-24-2,1-3,-1 2,33 3,-2-1,-8-11,-2-1,-8 13,0-1,-2-10,-1-1,-8 4,0 2,0 0,0-1,-1-5,1 1,0 4,0 1,0 0,0-2,0-4,0 2,-8 9,-1 1,8-12,-2 1,-13 10,0 1,6-11,0 0,-8 11,-1-1,1-9,0-1,0 10,0 2,0-6,0 0,0 0,0 1,0 3,-1 1,1-5,0 0,1 6,-2 0,38 0,10 0,-24 0,10 0,-14 0,-12 0,9 0,-22 0,10 0,-12 0,-1 0,1 0,12 0,-10 0,22 0,-21 0,21 0,-22 0,22 0,-21 0,9 10,18-8,-10 18,14-17,-22 7,-1-10,-8 0,9 0,-23 9,8-7,-8 6,11-8,-11 0,8 0,-18 0,18 0,-18 0,18 0,-8 0,0 9,8-7,-7 7,-1-9,8 0,-19 0,19 9,-18-7,8 8,-1-1,-7-6,8 15,-1-16,-7 7,8-1,-1-6,-7 15,8-15,8 16,-14-7,14 1,-19 5,1-6,7 8,5 1,-1-9,-2 7,-10-16,9 15,-6-6,5-1,-16 24,-3-20,-8 22,-8-9,-3-5,-19 7,-3-9,-9 11,-1-8,-12 9,-18-9,-15 2,38-17,-2-2,2 0,-2-1,-6-4,-2-2,0 1,-2 0,-7 0,0 0,7 2,2-4,0-7,2-4,6 0,2-3,-38-23,39 15,-1 0,-38-3,38 8,-2 1,1 4,0 2,0-1,0 0,-8 0,0 0,-2-1,0 1,0 5,0 1,-6-7,0 3,6 9,0 1,-8-6,0 2,7 4,2 2,0-1,2 0,7 0,0 0,0 0,0 0,0 0,1 0,-1 0,-1 0,2 0,-2 0,-6 0,-2 0,0-1,-1 2,-16 4,-2 3,1-1,-4 2,10 0,-4 2,5 0,-5 3,-3 0,-9-2,-9-1,7 0,-1 4,2-1,2-2,-5-1,5 0,-5 4,-1-1,3-2,-7-1,3 0,19 0,2-1,-3 0,-21 2,-4 0,1-1,11 0,1 0,0 0,-8 4,-1 0,1-1,9-2,2 0,-2 0,-8 2,-1 1,4-1,16-3,4 0,-3-1,-13 1,-2 0,1 0,12 0,1 0,-2-1,-17-3,-3-1,3 0,12 4,2 1,-2-3,-14-5,-2-3,1 1,4 3,2 1,1 1,6-2,1 1,0-1,-3-3,-1-2,3 4,7 5,2 4,0-4,0-5,-1-3,1 1,-5 4,0 0,4 0,-17-5,5 0,6 0,2 0,3 0,4 0,21 0,0 0,-6 0,1 0,6 0,2 0,-2 0,2 0,-38 0,-11 0,26 0,1-10,17 8,12-8,0 0,10 8,3-16,11 16,9-31,2 11,8-14,0 9,0 8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5-13T23:50:48.524"/>
    </inkml:context>
    <inkml:brush xml:id="br0">
      <inkml:brushProperty name="width" value="0.5" units="cm"/>
      <inkml:brushProperty name="height" value="1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1 123,'72'0,"-11"0,-42 0,0 0,18 0,-14 0,24 0,-25 0,18 0,-8 0,0 0,20 0,-16 0,31 0,-9 0,26 0,-11 0,26 0,-12 0,-37 0,2 0,7 1,0-2,-7-10,2-1,12 9,1 1,-6-10,0 1,7 9,2 4,-2-2,1 0,0 0,0 0,-8 0,-1 0,0 0,-2 0,-6 0,-2 0,2 1,-2-2,38-10,10 9,-24-19,10 18,-14-7,0-1,0 9,0-9,14 11,-10 0,24 0,-24 0,10 0,-14 0,-12 0,8 0,-20 0,8 0,-11 0,0 0,-1 0,1 0,-1 0,9 0,-6 0,-4 0,-11 0,-11 0,9 0,1 0,1 0,-3 0,-8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5-13T23:50:51.366"/>
    </inkml:context>
    <inkml:brush xml:id="br0">
      <inkml:brushProperty name="width" value="0.5" units="cm"/>
      <inkml:brushProperty name="height" value="1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0 103,'74'0,"-1"0,7 0,2 0,6 0,4 0,-20 0,2 0,3 0,3 0,3 0,3 0,-10 0,3 0,2 0,1 0,6 0,2 0,0 0,1 0,-2 0,1 0,0 0,2 0,-13 0,1 0,1 0,0 0,-2 0,18 0,-2 0,0 0,0 0,-3 0,-1 0,-1 0,-2 0,-8 0,-1 0,-2 0,-2 0,13 0,-3 0,4 0,-8 0,4 0,-1 0,-6 0,-4 0,-6 0,6 0,13 0,8 0,0 0,-11 0,14 0,-6 0,-18 0,1 0,0 0,25 0,-3 0,-7 0,-2 0,-8 0,0 0,-1 1,-3-2,-14-4,-2-1,-1 5,0-1,-8-4,-1 1,38 5,-5 0,2 0,-12 0,11 0,-14 0,0 0,-12 0,9 0,-9 0,0 0,9 0,-22 0,10 0,0 0,-10 0,10 0,-23 0,8 0,-8 0,0 0,-2 0,0 0,-8 0,7 0,-1 0,-7 0,16 0,-16 0,6 0,-119-35,74 27,-33-9,0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36997680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2225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34324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35846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19026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" name="Google Shape;2150;g44ef9e5775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51" name="Google Shape;2151;g44ef9e5775_0_6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b="0" i="0" u="none" strike="noStrike" cap="none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4100281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9" name="Google Shape;2159;g44ef9e5775_0_12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60" name="Google Shape;2160;g44ef9e5775_0_122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b="0" i="0" u="none" strike="noStrike" cap="none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4503276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891157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05642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em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image" Target="../media/image10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7" Type="http://schemas.openxmlformats.org/officeDocument/2006/relationships/image" Target="../media/image11.emf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7" Type="http://schemas.openxmlformats.org/officeDocument/2006/relationships/image" Target="../media/image11.emf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13.emf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image" Target="../media/image17.png"/><Relationship Id="rId7" Type="http://schemas.openxmlformats.org/officeDocument/2006/relationships/image" Target="../media/image12.emf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emf"/><Relationship Id="rId5" Type="http://schemas.openxmlformats.org/officeDocument/2006/relationships/image" Target="../media/image10.png"/><Relationship Id="rId4" Type="http://schemas.openxmlformats.org/officeDocument/2006/relationships/image" Target="../media/image1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emf"/><Relationship Id="rId4" Type="http://schemas.openxmlformats.org/officeDocument/2006/relationships/image" Target="../media/image10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0.jpe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image" Target="../media/image10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em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emf"/><Relationship Id="rId4" Type="http://schemas.openxmlformats.org/officeDocument/2006/relationships/image" Target="../media/image10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em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e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emf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11.emf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emf"/><Relationship Id="rId4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emf"/><Relationship Id="rId4" Type="http://schemas.openxmlformats.org/officeDocument/2006/relationships/image" Target="../media/image10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5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emf"/><Relationship Id="rId4" Type="http://schemas.openxmlformats.org/officeDocument/2006/relationships/image" Target="../media/image10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emf"/><Relationship Id="rId4" Type="http://schemas.openxmlformats.org/officeDocument/2006/relationships/image" Target="../media/image10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emf"/><Relationship Id="rId4" Type="http://schemas.openxmlformats.org/officeDocument/2006/relationships/image" Target="../media/image10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emf"/><Relationship Id="rId4" Type="http://schemas.openxmlformats.org/officeDocument/2006/relationships/image" Target="../media/image10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emf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emf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emf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emf"/><Relationship Id="rId4" Type="http://schemas.openxmlformats.org/officeDocument/2006/relationships/image" Target="../media/image10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emf"/><Relationship Id="rId4" Type="http://schemas.openxmlformats.org/officeDocument/2006/relationships/image" Target="../media/image10.pn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emf"/><Relationship Id="rId4" Type="http://schemas.openxmlformats.org/officeDocument/2006/relationships/image" Target="../media/image10.pn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g"/><Relationship Id="rId3" Type="http://schemas.openxmlformats.org/officeDocument/2006/relationships/image" Target="../media/image43.png"/><Relationship Id="rId7" Type="http://schemas.openxmlformats.org/officeDocument/2006/relationships/image" Target="../media/image46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10.png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62" y="-1"/>
            <a:ext cx="16272000" cy="914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936051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1" y="-1"/>
            <a:ext cx="16272000" cy="9165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665371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ver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7" y="324738"/>
            <a:ext cx="16234573" cy="9145935"/>
          </a:xfrm>
          <a:prstGeom prst="rect">
            <a:avLst/>
          </a:prstGeom>
        </p:spPr>
      </p:pic>
      <p:sp>
        <p:nvSpPr>
          <p:cNvPr id="26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2476500" y="2590647"/>
            <a:ext cx="11303000" cy="2765234"/>
          </a:xfrm>
          <a:prstGeom prst="rect">
            <a:avLst/>
          </a:prstGeom>
        </p:spPr>
        <p:txBody>
          <a:bodyPr wrap="square" lIns="0" tIns="0" rIns="0" bIns="72000" anchor="b" anchorCtr="1">
            <a:normAutofit/>
          </a:bodyPr>
          <a:lstStyle>
            <a:lvl1pPr marL="0" indent="0" algn="ctr">
              <a:lnSpc>
                <a:spcPts val="9600"/>
              </a:lnSpc>
              <a:spcBef>
                <a:spcPts val="0"/>
              </a:spcBef>
              <a:buNone/>
              <a:defRPr sz="8000" b="1" i="0" spc="-300" baseline="0">
                <a:solidFill>
                  <a:srgbClr val="2D3293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THIS IS THE PRESENTATION TITLE</a:t>
            </a:r>
          </a:p>
        </p:txBody>
      </p:sp>
      <p:sp>
        <p:nvSpPr>
          <p:cNvPr id="29" name="Text Placeholder 25"/>
          <p:cNvSpPr>
            <a:spLocks noGrp="1"/>
          </p:cNvSpPr>
          <p:nvPr>
            <p:ph type="body" sz="quarter" idx="11" hasCustomPrompt="1"/>
          </p:nvPr>
        </p:nvSpPr>
        <p:spPr>
          <a:xfrm>
            <a:off x="2476500" y="5355881"/>
            <a:ext cx="11303000" cy="1561771"/>
          </a:xfrm>
          <a:prstGeom prst="rect">
            <a:avLst/>
          </a:prstGeom>
        </p:spPr>
        <p:txBody>
          <a:bodyPr wrap="square" lIns="0" tIns="72000" rIns="0" bIns="0"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4200" b="0" i="0" spc="-151">
                <a:solidFill>
                  <a:srgbClr val="4687E6"/>
                </a:solidFill>
                <a:latin typeface="+mn-lt"/>
                <a:ea typeface="Open Sans" charset="0"/>
                <a:cs typeface="Open Sans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THIS IS THE SUBTITLE</a:t>
            </a:r>
          </a:p>
        </p:txBody>
      </p:sp>
      <p:sp>
        <p:nvSpPr>
          <p:cNvPr id="40" name="Text Placeholder 39"/>
          <p:cNvSpPr>
            <a:spLocks noGrp="1"/>
          </p:cNvSpPr>
          <p:nvPr>
            <p:ph type="body" sz="quarter" idx="16" hasCustomPrompt="1"/>
          </p:nvPr>
        </p:nvSpPr>
        <p:spPr>
          <a:xfrm>
            <a:off x="4176060" y="1387791"/>
            <a:ext cx="7901640" cy="49244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1">
            <a:spAutoFit/>
          </a:bodyPr>
          <a:lstStyle>
            <a:lvl1pPr marL="0" indent="0" algn="r">
              <a:buNone/>
              <a:defRPr sz="3200" b="1" i="0" spc="-151">
                <a:solidFill>
                  <a:srgbClr val="2D3293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Name Surname</a:t>
            </a:r>
          </a:p>
        </p:txBody>
      </p:sp>
      <p:sp>
        <p:nvSpPr>
          <p:cNvPr id="42" name="Text Placeholder 39"/>
          <p:cNvSpPr>
            <a:spLocks noGrp="1"/>
          </p:cNvSpPr>
          <p:nvPr>
            <p:ph type="body" sz="quarter" idx="17" hasCustomPrompt="1"/>
          </p:nvPr>
        </p:nvSpPr>
        <p:spPr>
          <a:xfrm>
            <a:off x="4176060" y="1880235"/>
            <a:ext cx="7901640" cy="52879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36000" rIns="0" bIns="0" anchor="t" anchorCtr="1">
            <a:spAutoFit/>
          </a:bodyPr>
          <a:lstStyle>
            <a:lvl1pPr marL="0" indent="0" algn="ctr">
              <a:buNone/>
              <a:defRPr sz="3200" b="0" i="0" spc="-150">
                <a:solidFill>
                  <a:schemeClr val="accent2"/>
                </a:solidFill>
                <a:latin typeface="+mn-lt"/>
                <a:ea typeface="Open Sans" charset="0"/>
                <a:cs typeface="Open Sans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University or </a:t>
            </a:r>
            <a:r>
              <a:rPr lang="en-US" dirty="0" err="1"/>
              <a:t>Organisation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3160" y="374218"/>
            <a:ext cx="967440" cy="967440"/>
          </a:xfrm>
          <a:prstGeom prst="rect">
            <a:avLst/>
          </a:prstGeom>
        </p:spPr>
      </p:pic>
      <p:sp>
        <p:nvSpPr>
          <p:cNvPr id="51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4831589" y="8416031"/>
            <a:ext cx="6890089" cy="376237"/>
          </a:xfrm>
        </p:spPr>
        <p:txBody>
          <a:bodyPr>
            <a:normAutofit/>
          </a:bodyPr>
          <a:lstStyle>
            <a:lvl1pPr marL="0" marR="0" indent="0" algn="ctr" defTabSz="54768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b="0" i="0" spc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Open Sans Light" charset="0"/>
                <a:cs typeface="Arial" panose="020B0604020202020204" pitchFamily="34" charset="0"/>
              </a:defRPr>
            </a:lvl1pPr>
          </a:lstStyle>
          <a:p>
            <a:r>
              <a:rPr lang="it-IT" dirty="0">
                <a:solidFill>
                  <a:srgbClr val="000000"/>
                </a:solidFill>
              </a:rPr>
              <a:t>Università di Pisa, Corso di didattica trasversale (LABCD5) “Curare e conservare il dato per la ricerca” – 18 </a:t>
            </a:r>
            <a:r>
              <a:rPr lang="it-IT" dirty="0" err="1">
                <a:solidFill>
                  <a:srgbClr val="000000"/>
                </a:solidFill>
              </a:rPr>
              <a:t>Dic</a:t>
            </a:r>
            <a:r>
              <a:rPr lang="it-IT" dirty="0">
                <a:solidFill>
                  <a:srgbClr val="000000"/>
                </a:solidFill>
              </a:rPr>
              <a:t> 2018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757" y="8328801"/>
            <a:ext cx="829564" cy="5760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4724879" y="8496329"/>
            <a:ext cx="703862" cy="2520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2936" y="8459262"/>
            <a:ext cx="432001" cy="360000"/>
          </a:xfrm>
          <a:prstGeom prst="rect">
            <a:avLst/>
          </a:prstGeom>
          <a:noFill/>
        </p:spPr>
      </p:pic>
      <p:sp>
        <p:nvSpPr>
          <p:cNvPr id="22" name="Title 1"/>
          <p:cNvSpPr txBox="1">
            <a:spLocks/>
          </p:cNvSpPr>
          <p:nvPr userDrawn="1"/>
        </p:nvSpPr>
        <p:spPr>
          <a:xfrm>
            <a:off x="12548937" y="8457361"/>
            <a:ext cx="1959941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b="0" i="0" kern="1200" spc="-150" baseline="0">
                <a:solidFill>
                  <a:srgbClr val="2D3293"/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pPr algn="ctr"/>
            <a:r>
              <a:rPr lang="en-US"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rPr>
              <a:t>@</a:t>
            </a:r>
            <a:r>
              <a:rPr lang="en-US" sz="1800" b="1" i="0" err="1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rPr>
              <a:t>openaire_eu</a:t>
            </a:r>
            <a:endParaRPr lang="en-US" sz="1800" b="1" i="0">
              <a:solidFill>
                <a:srgbClr val="2D3293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0399975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390" y="2732109"/>
            <a:ext cx="4272997" cy="6409496"/>
          </a:xfrm>
          <a:prstGeom prst="rect">
            <a:avLst/>
          </a:prstGeom>
        </p:spPr>
      </p:pic>
      <p:sp>
        <p:nvSpPr>
          <p:cNvPr id="18" name="Text Placeholder 25"/>
          <p:cNvSpPr>
            <a:spLocks noGrp="1"/>
          </p:cNvSpPr>
          <p:nvPr>
            <p:ph type="body" sz="quarter" idx="11" hasCustomPrompt="1"/>
          </p:nvPr>
        </p:nvSpPr>
        <p:spPr>
          <a:xfrm>
            <a:off x="2476500" y="5165381"/>
            <a:ext cx="11303000" cy="1561771"/>
          </a:xfrm>
          <a:prstGeom prst="rect">
            <a:avLst/>
          </a:prstGeom>
        </p:spPr>
        <p:txBody>
          <a:bodyPr wrap="square" lIns="0" tIns="72000" rIns="0" bIns="0"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4200" b="0" i="0" spc="-151">
                <a:solidFill>
                  <a:srgbClr val="4687E6"/>
                </a:solidFill>
                <a:latin typeface="+mn-lt"/>
                <a:ea typeface="Open Sans" charset="0"/>
                <a:cs typeface="Open Sans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THIS IS THE SUBTITLE</a:t>
            </a:r>
          </a:p>
        </p:txBody>
      </p:sp>
      <p:sp>
        <p:nvSpPr>
          <p:cNvPr id="28" name="Text Placeholder 39"/>
          <p:cNvSpPr>
            <a:spLocks noGrp="1"/>
          </p:cNvSpPr>
          <p:nvPr>
            <p:ph type="body" sz="quarter" idx="16" hasCustomPrompt="1"/>
          </p:nvPr>
        </p:nvSpPr>
        <p:spPr>
          <a:xfrm>
            <a:off x="3483261" y="804674"/>
            <a:ext cx="4390737" cy="4619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>
            <a:normAutofit/>
          </a:bodyPr>
          <a:lstStyle>
            <a:lvl1pPr marL="0" indent="0" algn="r">
              <a:buNone/>
              <a:defRPr sz="3000" b="1" i="0" spc="-151">
                <a:solidFill>
                  <a:srgbClr val="2D3293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1st Name Surname</a:t>
            </a:r>
          </a:p>
        </p:txBody>
      </p:sp>
      <p:sp>
        <p:nvSpPr>
          <p:cNvPr id="30" name="Text Placeholder 39"/>
          <p:cNvSpPr>
            <a:spLocks noGrp="1"/>
          </p:cNvSpPr>
          <p:nvPr>
            <p:ph type="body" sz="quarter" idx="17" hasCustomPrompt="1"/>
          </p:nvPr>
        </p:nvSpPr>
        <p:spPr>
          <a:xfrm>
            <a:off x="3483260" y="1266655"/>
            <a:ext cx="4390737" cy="40568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36000" rIns="0" bIns="0" anchor="t" anchorCtr="0">
            <a:normAutofit/>
          </a:bodyPr>
          <a:lstStyle>
            <a:lvl1pPr marL="0" indent="0" algn="r">
              <a:buNone/>
              <a:defRPr sz="2400" b="0" i="0" spc="-150">
                <a:solidFill>
                  <a:schemeClr val="accent2"/>
                </a:solidFill>
                <a:latin typeface="+mn-lt"/>
                <a:ea typeface="Open Sans" charset="0"/>
                <a:cs typeface="Open Sans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University or </a:t>
            </a:r>
            <a:r>
              <a:rPr lang="en-US" dirty="0" err="1"/>
              <a:t>Organisation</a:t>
            </a:r>
            <a:endParaRPr lang="en-US" dirty="0"/>
          </a:p>
        </p:txBody>
      </p:sp>
      <p:sp>
        <p:nvSpPr>
          <p:cNvPr id="31" name="Text Placeholder 39"/>
          <p:cNvSpPr>
            <a:spLocks noGrp="1"/>
          </p:cNvSpPr>
          <p:nvPr>
            <p:ph type="body" sz="quarter" idx="19" hasCustomPrompt="1"/>
          </p:nvPr>
        </p:nvSpPr>
        <p:spPr>
          <a:xfrm>
            <a:off x="8398161" y="804674"/>
            <a:ext cx="4390737" cy="4619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>
            <a:normAutofit/>
          </a:bodyPr>
          <a:lstStyle>
            <a:lvl1pPr marL="0" indent="0" algn="l">
              <a:buNone/>
              <a:defRPr sz="3000" b="1" i="0" spc="-151">
                <a:solidFill>
                  <a:srgbClr val="2D3293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2nd Name Surname</a:t>
            </a:r>
          </a:p>
        </p:txBody>
      </p:sp>
      <p:sp>
        <p:nvSpPr>
          <p:cNvPr id="32" name="Text Placeholder 39"/>
          <p:cNvSpPr>
            <a:spLocks noGrp="1"/>
          </p:cNvSpPr>
          <p:nvPr>
            <p:ph type="body" sz="quarter" idx="20" hasCustomPrompt="1"/>
          </p:nvPr>
        </p:nvSpPr>
        <p:spPr>
          <a:xfrm>
            <a:off x="8398160" y="1266655"/>
            <a:ext cx="4390737" cy="40568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36000" rIns="0" bIns="0" anchor="t" anchorCtr="0">
            <a:normAutofit/>
          </a:bodyPr>
          <a:lstStyle>
            <a:lvl1pPr marL="0" indent="0" algn="l">
              <a:buNone/>
              <a:defRPr sz="2400" b="0" i="0" spc="-150">
                <a:solidFill>
                  <a:schemeClr val="accent2"/>
                </a:solidFill>
                <a:latin typeface="+mn-lt"/>
                <a:ea typeface="Open Sans" charset="0"/>
                <a:cs typeface="Open Sans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University or </a:t>
            </a:r>
            <a:r>
              <a:rPr lang="en-US" dirty="0" err="1"/>
              <a:t>Organisation</a:t>
            </a:r>
            <a:endParaRPr lang="en-US" dirty="0"/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8140700" y="710160"/>
            <a:ext cx="0" cy="1079500"/>
          </a:xfrm>
          <a:prstGeom prst="line">
            <a:avLst/>
          </a:prstGeom>
          <a:noFill/>
          <a:ln w="12700" cap="flat">
            <a:solidFill>
              <a:srgbClr val="D6D6D6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7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2476500" y="2401376"/>
            <a:ext cx="11303000" cy="2765234"/>
          </a:xfrm>
          <a:prstGeom prst="rect">
            <a:avLst/>
          </a:prstGeom>
        </p:spPr>
        <p:txBody>
          <a:bodyPr wrap="square" lIns="0" tIns="0" rIns="0" bIns="72000" anchor="b" anchorCtr="1">
            <a:normAutofit/>
          </a:bodyPr>
          <a:lstStyle>
            <a:lvl1pPr marL="0" indent="0" algn="ctr">
              <a:lnSpc>
                <a:spcPts val="9600"/>
              </a:lnSpc>
              <a:spcBef>
                <a:spcPts val="0"/>
              </a:spcBef>
              <a:buNone/>
              <a:defRPr sz="8000" b="1" i="0" spc="-300" baseline="0">
                <a:solidFill>
                  <a:srgbClr val="2D3293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THIS IS THE PRESENTATION TITLE</a:t>
            </a:r>
          </a:p>
        </p:txBody>
      </p:sp>
      <p:sp>
        <p:nvSpPr>
          <p:cNvPr id="41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4831589" y="8416031"/>
            <a:ext cx="6593411" cy="376237"/>
          </a:xfrm>
        </p:spPr>
        <p:txBody>
          <a:bodyPr>
            <a:normAutofit/>
          </a:bodyPr>
          <a:lstStyle>
            <a:lvl1pPr marL="0" marR="0" indent="0" algn="ctr" defTabSz="54768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spc="0">
                <a:solidFill>
                  <a:schemeClr val="bg2">
                    <a:lumMod val="50000"/>
                  </a:schemeClr>
                </a:solidFill>
                <a:latin typeface="+mn-lt"/>
                <a:ea typeface="Open Sans" charset="0"/>
                <a:cs typeface="Open Sans" charset="0"/>
              </a:defRPr>
            </a:lvl1pPr>
          </a:lstStyle>
          <a:p>
            <a:r>
              <a:rPr lang="it-IT" sz="1000" spc="-80" dirty="0">
                <a:solidFill>
                  <a:srgbClr val="000000"/>
                </a:solidFill>
                <a:latin typeface="Helvetica" charset="0"/>
              </a:rPr>
              <a:t>Università di Pisa, Corso di didattica trasversale (LABCD5) “Curare e conservare il dato per la ricerca” – 18 </a:t>
            </a:r>
            <a:r>
              <a:rPr lang="it-IT" sz="1000" spc="-80" dirty="0" err="1">
                <a:solidFill>
                  <a:srgbClr val="000000"/>
                </a:solidFill>
                <a:latin typeface="Helvetica" charset="0"/>
              </a:rPr>
              <a:t>Dic</a:t>
            </a:r>
            <a:r>
              <a:rPr lang="it-IT" sz="1000" spc="-80" dirty="0">
                <a:solidFill>
                  <a:srgbClr val="000000"/>
                </a:solidFill>
                <a:latin typeface="Helvetica" charset="0"/>
              </a:rPr>
              <a:t> 2018</a:t>
            </a:r>
            <a:endParaRPr lang="en-US" sz="1000" spc="-80" dirty="0">
              <a:solidFill>
                <a:srgbClr val="000000"/>
              </a:solidFill>
              <a:latin typeface="Helvetica" charset="0"/>
            </a:endParaRPr>
          </a:p>
        </p:txBody>
      </p:sp>
      <p:pic>
        <p:nvPicPr>
          <p:cNvPr id="51" name="Picture 5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2044383" y="-14990"/>
            <a:ext cx="4272997" cy="640949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757" y="8328801"/>
            <a:ext cx="829564" cy="5760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4724879" y="8496329"/>
            <a:ext cx="703862" cy="2520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2936" y="8459262"/>
            <a:ext cx="432001" cy="360000"/>
          </a:xfrm>
          <a:prstGeom prst="rect">
            <a:avLst/>
          </a:prstGeom>
          <a:noFill/>
        </p:spPr>
      </p:pic>
      <p:sp>
        <p:nvSpPr>
          <p:cNvPr id="26" name="Title 1"/>
          <p:cNvSpPr txBox="1">
            <a:spLocks/>
          </p:cNvSpPr>
          <p:nvPr userDrawn="1"/>
        </p:nvSpPr>
        <p:spPr>
          <a:xfrm>
            <a:off x="12548937" y="8457361"/>
            <a:ext cx="1959941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b="0" i="0" kern="1200" spc="-150" baseline="0">
                <a:solidFill>
                  <a:srgbClr val="2D3293"/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pPr algn="ctr"/>
            <a:r>
              <a:rPr lang="en-US"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rPr>
              <a:t>@</a:t>
            </a:r>
            <a:r>
              <a:rPr lang="en-US" sz="1800" b="1" i="0" err="1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rPr>
              <a:t>openaire_eu</a:t>
            </a:r>
            <a:endParaRPr lang="en-US" sz="1800" b="1" i="0">
              <a:solidFill>
                <a:srgbClr val="2D3293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1286705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880" userDrawn="1">
          <p15:clr>
            <a:srgbClr val="FBAE40"/>
          </p15:clr>
        </p15:guide>
        <p15:guide id="2" pos="512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16" b="-15616"/>
          <a:stretch/>
        </p:blipFill>
        <p:spPr>
          <a:xfrm>
            <a:off x="0" y="0"/>
            <a:ext cx="16256000" cy="10837333"/>
          </a:xfrm>
          <a:prstGeom prst="rect">
            <a:avLst/>
          </a:prstGeom>
        </p:spPr>
      </p:pic>
      <p:sp>
        <p:nvSpPr>
          <p:cNvPr id="20" name="Rectangle 19"/>
          <p:cNvSpPr/>
          <p:nvPr userDrawn="1"/>
        </p:nvSpPr>
        <p:spPr>
          <a:xfrm>
            <a:off x="61380" y="0"/>
            <a:ext cx="16256000" cy="7561913"/>
          </a:xfrm>
          <a:prstGeom prst="rect">
            <a:avLst/>
          </a:prstGeom>
          <a:gradFill>
            <a:gsLst>
              <a:gs pos="8000">
                <a:srgbClr val="2D3293"/>
              </a:gs>
              <a:gs pos="100000">
                <a:srgbClr val="2D3293">
                  <a:alpha val="0"/>
                </a:srgbClr>
              </a:gs>
            </a:gsLst>
            <a:lin ang="5400000" scaled="1"/>
          </a:gradFill>
          <a:ln w="3175" cap="flat">
            <a:noFill/>
            <a:miter lim="400000"/>
          </a:ln>
          <a:effectLst>
            <a:outerShdw blurRad="25400" dist="12700" dir="5400000" rotWithShape="0">
              <a:schemeClr val="accent1">
                <a:alpha val="50000"/>
              </a:scheme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8" name="Text Placeholder 25"/>
          <p:cNvSpPr>
            <a:spLocks noGrp="1"/>
          </p:cNvSpPr>
          <p:nvPr>
            <p:ph type="body" sz="quarter" idx="11" hasCustomPrompt="1"/>
          </p:nvPr>
        </p:nvSpPr>
        <p:spPr>
          <a:xfrm>
            <a:off x="2476500" y="5165381"/>
            <a:ext cx="11303000" cy="1561771"/>
          </a:xfrm>
          <a:prstGeom prst="rect">
            <a:avLst/>
          </a:prstGeom>
        </p:spPr>
        <p:txBody>
          <a:bodyPr wrap="square" lIns="0" tIns="72000" rIns="0" bIns="0"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4200" b="0" i="0" spc="-151">
                <a:solidFill>
                  <a:schemeClr val="bg1">
                    <a:lumMod val="90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THIS IS THE SUBTITLE</a:t>
            </a:r>
          </a:p>
        </p:txBody>
      </p:sp>
      <p:sp>
        <p:nvSpPr>
          <p:cNvPr id="28" name="Text Placeholder 39"/>
          <p:cNvSpPr>
            <a:spLocks noGrp="1"/>
          </p:cNvSpPr>
          <p:nvPr>
            <p:ph type="body" sz="quarter" idx="16" hasCustomPrompt="1"/>
          </p:nvPr>
        </p:nvSpPr>
        <p:spPr>
          <a:xfrm>
            <a:off x="3483261" y="804674"/>
            <a:ext cx="4390737" cy="4619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>
            <a:normAutofit/>
          </a:bodyPr>
          <a:lstStyle>
            <a:lvl1pPr marL="0" indent="0" algn="r">
              <a:buNone/>
              <a:defRPr sz="2400" b="0" i="0" spc="-151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1st Name Surname</a:t>
            </a:r>
          </a:p>
        </p:txBody>
      </p:sp>
      <p:sp>
        <p:nvSpPr>
          <p:cNvPr id="30" name="Text Placeholder 39"/>
          <p:cNvSpPr>
            <a:spLocks noGrp="1"/>
          </p:cNvSpPr>
          <p:nvPr>
            <p:ph type="body" sz="quarter" idx="17" hasCustomPrompt="1"/>
          </p:nvPr>
        </p:nvSpPr>
        <p:spPr>
          <a:xfrm>
            <a:off x="3483260" y="1266655"/>
            <a:ext cx="4390737" cy="40568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36000" rIns="0" bIns="0" anchor="t" anchorCtr="0">
            <a:normAutofit/>
          </a:bodyPr>
          <a:lstStyle>
            <a:lvl1pPr marL="0" indent="0" algn="r">
              <a:buNone/>
              <a:defRPr sz="2000" b="0" i="0" spc="-150">
                <a:solidFill>
                  <a:schemeClr val="accent3">
                    <a:lumMod val="40000"/>
                    <a:lumOff val="60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University or </a:t>
            </a:r>
            <a:r>
              <a:rPr lang="en-US" dirty="0" err="1"/>
              <a:t>Organisation</a:t>
            </a:r>
            <a:endParaRPr lang="en-US" dirty="0"/>
          </a:p>
        </p:txBody>
      </p:sp>
      <p:sp>
        <p:nvSpPr>
          <p:cNvPr id="31" name="Text Placeholder 39"/>
          <p:cNvSpPr>
            <a:spLocks noGrp="1"/>
          </p:cNvSpPr>
          <p:nvPr>
            <p:ph type="body" sz="quarter" idx="19" hasCustomPrompt="1"/>
          </p:nvPr>
        </p:nvSpPr>
        <p:spPr>
          <a:xfrm>
            <a:off x="8398161" y="804674"/>
            <a:ext cx="4390737" cy="4619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>
            <a:normAutofit/>
          </a:bodyPr>
          <a:lstStyle>
            <a:lvl1pPr marL="0" indent="0" algn="l">
              <a:buNone/>
              <a:defRPr sz="2400" b="0" i="0" spc="-151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2nd Name Surname</a:t>
            </a:r>
          </a:p>
        </p:txBody>
      </p:sp>
      <p:sp>
        <p:nvSpPr>
          <p:cNvPr id="32" name="Text Placeholder 39"/>
          <p:cNvSpPr>
            <a:spLocks noGrp="1"/>
          </p:cNvSpPr>
          <p:nvPr>
            <p:ph type="body" sz="quarter" idx="20" hasCustomPrompt="1"/>
          </p:nvPr>
        </p:nvSpPr>
        <p:spPr>
          <a:xfrm>
            <a:off x="8398160" y="1266655"/>
            <a:ext cx="4390737" cy="40568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36000" rIns="0" bIns="0" anchor="t" anchorCtr="0">
            <a:normAutofit/>
          </a:bodyPr>
          <a:lstStyle>
            <a:lvl1pPr marL="0" indent="0" algn="l">
              <a:buNone/>
              <a:defRPr sz="2000" b="0" i="0" spc="-150">
                <a:solidFill>
                  <a:schemeClr val="accent3">
                    <a:lumMod val="40000"/>
                    <a:lumOff val="60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University or </a:t>
            </a:r>
            <a:r>
              <a:rPr lang="en-US" dirty="0" err="1"/>
              <a:t>Organisation</a:t>
            </a:r>
            <a:endParaRPr lang="en-US" dirty="0"/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8140700" y="710160"/>
            <a:ext cx="0" cy="1079500"/>
          </a:xfrm>
          <a:prstGeom prst="line">
            <a:avLst/>
          </a:prstGeom>
          <a:noFill/>
          <a:ln w="12700" cap="flat">
            <a:solidFill>
              <a:srgbClr val="D6D6D6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7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2476500" y="2401376"/>
            <a:ext cx="11303000" cy="2765234"/>
          </a:xfrm>
          <a:prstGeom prst="rect">
            <a:avLst/>
          </a:prstGeom>
        </p:spPr>
        <p:txBody>
          <a:bodyPr wrap="square" lIns="0" tIns="0" rIns="0" bIns="72000" anchor="b" anchorCtr="1">
            <a:normAutofit/>
          </a:bodyPr>
          <a:lstStyle>
            <a:lvl1pPr marL="0" indent="0" algn="ctr">
              <a:lnSpc>
                <a:spcPts val="9600"/>
              </a:lnSpc>
              <a:spcBef>
                <a:spcPts val="0"/>
              </a:spcBef>
              <a:buNone/>
              <a:defRPr sz="8000" b="0" i="0" spc="-300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THIS IS THE PRESENTATION TITLE</a:t>
            </a:r>
          </a:p>
        </p:txBody>
      </p:sp>
      <p:sp>
        <p:nvSpPr>
          <p:cNvPr id="25" name="Rectangle 24"/>
          <p:cNvSpPr/>
          <p:nvPr userDrawn="1"/>
        </p:nvSpPr>
        <p:spPr>
          <a:xfrm>
            <a:off x="0" y="8065033"/>
            <a:ext cx="16256000" cy="1117600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outerShdw blurRad="25400" dist="12700" dir="5400000" rotWithShape="0">
              <a:schemeClr val="bg1">
                <a:alpha val="50000"/>
              </a:scheme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1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4831589" y="8416031"/>
            <a:ext cx="6593411" cy="376237"/>
          </a:xfrm>
        </p:spPr>
        <p:txBody>
          <a:bodyPr>
            <a:normAutofit/>
          </a:bodyPr>
          <a:lstStyle>
            <a:lvl1pPr marL="0" marR="0" indent="0" algn="ctr" defTabSz="54768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spc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r>
              <a:rPr lang="it-IT" sz="1000" spc="-80" dirty="0">
                <a:solidFill>
                  <a:srgbClr val="000000"/>
                </a:solidFill>
              </a:rPr>
              <a:t>Università di Pisa, Corso di didattica trasversale (LABCD5) “Curare e conservare il dato per la ricerca” – 18 </a:t>
            </a:r>
            <a:r>
              <a:rPr lang="it-IT" sz="1000" spc="-80" dirty="0" err="1">
                <a:solidFill>
                  <a:srgbClr val="000000"/>
                </a:solidFill>
              </a:rPr>
              <a:t>Dic</a:t>
            </a:r>
            <a:r>
              <a:rPr lang="it-IT" sz="1000" spc="-80" dirty="0">
                <a:solidFill>
                  <a:srgbClr val="000000"/>
                </a:solidFill>
              </a:rPr>
              <a:t> 2018</a:t>
            </a:r>
            <a:endParaRPr lang="en-US" sz="1000" spc="-80" dirty="0">
              <a:solidFill>
                <a:srgbClr val="000000"/>
              </a:solidFill>
            </a:endParaRPr>
          </a:p>
        </p:txBody>
      </p:sp>
      <p:pic>
        <p:nvPicPr>
          <p:cNvPr id="43" name="Picture 4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724879" y="8496329"/>
            <a:ext cx="703862" cy="252000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2936" y="8459262"/>
            <a:ext cx="432001" cy="360000"/>
          </a:xfrm>
          <a:prstGeom prst="rect">
            <a:avLst/>
          </a:prstGeom>
          <a:noFill/>
        </p:spPr>
      </p:pic>
      <p:sp>
        <p:nvSpPr>
          <p:cNvPr id="47" name="Title 1"/>
          <p:cNvSpPr txBox="1">
            <a:spLocks/>
          </p:cNvSpPr>
          <p:nvPr userDrawn="1"/>
        </p:nvSpPr>
        <p:spPr>
          <a:xfrm>
            <a:off x="12548937" y="8457361"/>
            <a:ext cx="1959941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b="0" i="0" kern="1200" spc="-150" baseline="0">
                <a:solidFill>
                  <a:srgbClr val="2D3293"/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pPr algn="ctr"/>
            <a:r>
              <a:rPr lang="en-US"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rPr>
              <a:t>@</a:t>
            </a:r>
            <a:r>
              <a:rPr lang="en-US" sz="1800" b="1" i="0" err="1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rPr>
              <a:t>openaire_eu</a:t>
            </a:r>
            <a:endParaRPr lang="en-US" sz="1800" b="1" i="0">
              <a:solidFill>
                <a:srgbClr val="2D3293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pic>
        <p:nvPicPr>
          <p:cNvPr id="51" name="Picture 50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2044383" y="-14990"/>
            <a:ext cx="4272997" cy="6409496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757" y="8328801"/>
            <a:ext cx="829564" cy="576000"/>
          </a:xfrm>
          <a:prstGeom prst="rect">
            <a:avLst/>
          </a:prstGeom>
        </p:spPr>
      </p:pic>
    </p:spTree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512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3692" y="4779"/>
            <a:ext cx="14240879" cy="8021621"/>
          </a:xfrm>
          <a:prstGeom prst="rect">
            <a:avLst/>
          </a:prstGeom>
          <a:effectLst>
            <a:outerShdw blurRad="50800" dist="50800" dir="5400000" algn="ctr" rotWithShape="0">
              <a:schemeClr val="bg1"/>
            </a:outerShdw>
          </a:effectLst>
        </p:spPr>
      </p:pic>
      <p:sp>
        <p:nvSpPr>
          <p:cNvPr id="22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6580682" y="8416031"/>
            <a:ext cx="7844209" cy="376237"/>
          </a:xfrm>
        </p:spPr>
        <p:txBody>
          <a:bodyPr>
            <a:normAutofit/>
          </a:bodyPr>
          <a:lstStyle>
            <a:lvl1pPr algn="r">
              <a:defRPr sz="1400" b="0" i="0" spc="0">
                <a:solidFill>
                  <a:schemeClr val="bg2">
                    <a:lumMod val="50000"/>
                  </a:schemeClr>
                </a:solidFill>
                <a:latin typeface="+mn-lt"/>
                <a:ea typeface="Open Sans Light" charset="0"/>
                <a:cs typeface="Open Sans Light" charset="0"/>
              </a:defRPr>
            </a:lvl1pPr>
          </a:lstStyle>
          <a:p>
            <a:r>
              <a:rPr lang="en-US"/>
              <a:t>OpenAIRE @ EOSC | RDA  | Berlin | 23rd March 2018</a:t>
            </a:r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20956" y="8458973"/>
            <a:ext cx="860081" cy="307930"/>
          </a:xfrm>
          <a:prstGeom prst="rect">
            <a:avLst/>
          </a:prstGeom>
        </p:spPr>
      </p:pic>
      <p:sp>
        <p:nvSpPr>
          <p:cNvPr id="4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711199" y="558798"/>
            <a:ext cx="11708984" cy="2429131"/>
          </a:xfrm>
          <a:prstGeom prst="rect">
            <a:avLst/>
          </a:prstGeom>
        </p:spPr>
        <p:txBody>
          <a:bodyPr wrap="square" lIns="0" tIns="0" rIns="0" bIns="72000" anchor="b" anchorCtr="0">
            <a:normAutofit/>
          </a:bodyPr>
          <a:lstStyle>
            <a:lvl1pPr marL="0" indent="0" algn="l">
              <a:lnSpc>
                <a:spcPts val="8800"/>
              </a:lnSpc>
              <a:spcBef>
                <a:spcPts val="0"/>
              </a:spcBef>
              <a:buNone/>
              <a:defRPr sz="8800" b="1" i="0" spc="-300" baseline="0">
                <a:solidFill>
                  <a:schemeClr val="accent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THIS IS THE PRESENTATION TITLE</a:t>
            </a:r>
          </a:p>
        </p:txBody>
      </p:sp>
      <p:sp>
        <p:nvSpPr>
          <p:cNvPr id="5" name="Text Placeholder 25"/>
          <p:cNvSpPr>
            <a:spLocks noGrp="1"/>
          </p:cNvSpPr>
          <p:nvPr>
            <p:ph type="body" sz="quarter" idx="11" hasCustomPrompt="1"/>
          </p:nvPr>
        </p:nvSpPr>
        <p:spPr>
          <a:xfrm>
            <a:off x="711200" y="3004865"/>
            <a:ext cx="11019436" cy="1351070"/>
          </a:xfrm>
          <a:prstGeom prst="rect">
            <a:avLst/>
          </a:prstGeom>
        </p:spPr>
        <p:txBody>
          <a:bodyPr wrap="square" lIns="0" tIns="72000" rIns="0" bIns="0" anchor="t" anchorCtr="0">
            <a:normAutofit/>
          </a:bodyPr>
          <a:lstStyle>
            <a:lvl1pPr marL="0" indent="0" algn="l">
              <a:spcBef>
                <a:spcPts val="300"/>
              </a:spcBef>
              <a:buNone/>
              <a:defRPr sz="4200" b="0" i="0" spc="-151">
                <a:solidFill>
                  <a:srgbClr val="4687E6"/>
                </a:solidFill>
                <a:latin typeface="+mn-lt"/>
                <a:ea typeface="Open Sans" charset="0"/>
                <a:cs typeface="Open Sans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THIS IS THE SUBTITLE</a:t>
            </a: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13347179" y="972084"/>
            <a:ext cx="2536288" cy="481060"/>
            <a:chOff x="11725043" y="8364911"/>
            <a:chExt cx="2536288" cy="481060"/>
          </a:xfrm>
        </p:grpSpPr>
        <p:pic>
          <p:nvPicPr>
            <p:cNvPr id="14" name="Picture 13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25043" y="8364911"/>
              <a:ext cx="577273" cy="481060"/>
            </a:xfrm>
            <a:prstGeom prst="rect">
              <a:avLst/>
            </a:prstGeom>
          </p:spPr>
        </p:pic>
        <p:sp>
          <p:nvSpPr>
            <p:cNvPr id="15" name="Title 1"/>
            <p:cNvSpPr txBox="1">
              <a:spLocks/>
            </p:cNvSpPr>
            <p:nvPr userDrawn="1"/>
          </p:nvSpPr>
          <p:spPr>
            <a:xfrm>
              <a:off x="12340417" y="8446825"/>
              <a:ext cx="1920914" cy="338554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>
              <a:lvl1pPr algn="ctr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buNone/>
                <a:defRPr sz="4800" b="0" i="0" kern="1200" spc="-150" baseline="0">
                  <a:solidFill>
                    <a:srgbClr val="2D3293"/>
                  </a:solidFill>
                  <a:latin typeface="Open Sans Light" charset="0"/>
                  <a:ea typeface="Open Sans Light" charset="0"/>
                  <a:cs typeface="Open Sans Light" charset="0"/>
                </a:defRPr>
              </a:lvl1pPr>
            </a:lstStyle>
            <a:p>
              <a:pPr algn="ctr"/>
              <a:r>
                <a:rPr lang="en-US" sz="2200" b="0" i="0">
                  <a:latin typeface="Open Sans" charset="0"/>
                  <a:ea typeface="Open Sans" charset="0"/>
                  <a:cs typeface="Open Sans" charset="0"/>
                </a:rPr>
                <a:t>@</a:t>
              </a:r>
              <a:r>
                <a:rPr lang="en-US" sz="2200" b="1" i="0" err="1">
                  <a:latin typeface="Open Sans" charset="0"/>
                  <a:ea typeface="Open Sans" charset="0"/>
                  <a:cs typeface="Open Sans" charset="0"/>
                </a:rPr>
                <a:t>openaire_eu</a:t>
              </a:r>
              <a:endParaRPr lang="en-US" sz="2200" b="1" i="0">
                <a:latin typeface="Open Sans" charset="0"/>
                <a:ea typeface="Open Sans" charset="0"/>
                <a:cs typeface="Open Sans" charset="0"/>
              </a:endParaRPr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00" y="4685283"/>
            <a:ext cx="730941" cy="730941"/>
          </a:xfrm>
          <a:prstGeom prst="rect">
            <a:avLst/>
          </a:prstGeom>
        </p:spPr>
      </p:pic>
      <p:sp>
        <p:nvSpPr>
          <p:cNvPr id="29" name="Text Placeholder 39"/>
          <p:cNvSpPr>
            <a:spLocks noGrp="1"/>
          </p:cNvSpPr>
          <p:nvPr>
            <p:ph type="body" sz="quarter" idx="16" hasCustomPrompt="1"/>
          </p:nvPr>
        </p:nvSpPr>
        <p:spPr>
          <a:xfrm>
            <a:off x="1691236" y="4676880"/>
            <a:ext cx="6865653" cy="38201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>
            <a:normAutofit/>
          </a:bodyPr>
          <a:lstStyle>
            <a:lvl1pPr marL="0" indent="0" algn="l">
              <a:buNone/>
              <a:defRPr sz="3000" b="1" i="0" spc="-151">
                <a:solidFill>
                  <a:srgbClr val="2D3293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Name Surname</a:t>
            </a:r>
          </a:p>
        </p:txBody>
      </p:sp>
      <p:sp>
        <p:nvSpPr>
          <p:cNvPr id="30" name="Text Placeholder 39"/>
          <p:cNvSpPr>
            <a:spLocks noGrp="1"/>
          </p:cNvSpPr>
          <p:nvPr>
            <p:ph type="body" sz="quarter" idx="17" hasCustomPrompt="1"/>
          </p:nvPr>
        </p:nvSpPr>
        <p:spPr>
          <a:xfrm>
            <a:off x="1691236" y="5058900"/>
            <a:ext cx="6865654" cy="40568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36000" rIns="0" bIns="0" anchor="t" anchorCtr="0">
            <a:normAutofit/>
          </a:bodyPr>
          <a:lstStyle>
            <a:lvl1pPr marL="0" indent="0" algn="l">
              <a:buNone/>
              <a:defRPr sz="2400" b="0" i="0" spc="-150">
                <a:solidFill>
                  <a:schemeClr val="accent2"/>
                </a:solidFill>
                <a:latin typeface="+mn-lt"/>
                <a:ea typeface="Open Sans" charset="0"/>
                <a:cs typeface="Open Sans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University or </a:t>
            </a:r>
            <a:r>
              <a:rPr lang="en-US" dirty="0" err="1"/>
              <a:t>Organisation</a:t>
            </a:r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757" y="8328801"/>
            <a:ext cx="829564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268428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16" b="-15616"/>
          <a:stretch/>
        </p:blipFill>
        <p:spPr>
          <a:xfrm>
            <a:off x="0" y="0"/>
            <a:ext cx="16256000" cy="10837333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14024"/>
            <a:ext cx="16256000" cy="8064000"/>
          </a:xfrm>
          <a:prstGeom prst="rect">
            <a:avLst/>
          </a:prstGeom>
          <a:gradFill>
            <a:gsLst>
              <a:gs pos="8000">
                <a:srgbClr val="2D3293"/>
              </a:gs>
              <a:gs pos="100000">
                <a:srgbClr val="2D3293">
                  <a:alpha val="0"/>
                </a:srgbClr>
              </a:gs>
            </a:gsLst>
            <a:lin ang="5400000" scaled="1"/>
          </a:gradFill>
          <a:ln w="3175" cap="flat">
            <a:noFill/>
            <a:miter lim="400000"/>
          </a:ln>
          <a:effectLst>
            <a:outerShdw blurRad="25400" dist="12700" dir="5400000" rotWithShape="0">
              <a:schemeClr val="accent1">
                <a:alpha val="50000"/>
              </a:scheme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0" y="8065033"/>
            <a:ext cx="16256000" cy="1117600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outerShdw blurRad="25400" dist="12700" dir="5400000" rotWithShape="0">
              <a:schemeClr val="bg1">
                <a:alpha val="50000"/>
              </a:scheme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2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4831589" y="8483763"/>
            <a:ext cx="6593411" cy="376237"/>
          </a:xfrm>
        </p:spPr>
        <p:txBody>
          <a:bodyPr>
            <a:normAutofit/>
          </a:bodyPr>
          <a:lstStyle>
            <a:lvl1pPr marL="0" marR="0" indent="0" algn="ctr" defTabSz="54768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spc="0">
                <a:solidFill>
                  <a:schemeClr val="bg2">
                    <a:lumMod val="50000"/>
                  </a:schemeClr>
                </a:solidFill>
                <a:latin typeface="+mn-lt"/>
                <a:ea typeface="Helvetica" charset="0"/>
                <a:cs typeface="Helvetica" charset="0"/>
              </a:defRPr>
            </a:lvl1pPr>
          </a:lstStyle>
          <a:p>
            <a:r>
              <a:rPr lang="it-IT" sz="1000" spc="-80" dirty="0">
                <a:solidFill>
                  <a:srgbClr val="000000"/>
                </a:solidFill>
                <a:latin typeface="Helvetica" charset="0"/>
              </a:rPr>
              <a:t>Università di Pisa, Corso di didattica trasversale (LABCD5) “Curare e conservare il dato per la ricerca” – 18 </a:t>
            </a:r>
            <a:r>
              <a:rPr lang="it-IT" sz="1000" spc="-80" dirty="0" err="1">
                <a:solidFill>
                  <a:srgbClr val="000000"/>
                </a:solidFill>
                <a:latin typeface="Helvetica" charset="0"/>
              </a:rPr>
              <a:t>Dic</a:t>
            </a:r>
            <a:r>
              <a:rPr lang="it-IT" sz="1000" spc="-80" dirty="0">
                <a:solidFill>
                  <a:srgbClr val="000000"/>
                </a:solidFill>
                <a:latin typeface="Helvetica" charset="0"/>
              </a:rPr>
              <a:t> 2018</a:t>
            </a:r>
            <a:endParaRPr lang="en-US" sz="1000" spc="-80" dirty="0">
              <a:solidFill>
                <a:srgbClr val="000000"/>
              </a:solidFill>
              <a:latin typeface="Helvetica" charset="0"/>
            </a:endParaRPr>
          </a:p>
        </p:txBody>
      </p:sp>
      <p:sp>
        <p:nvSpPr>
          <p:cNvPr id="4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697519" y="2146730"/>
            <a:ext cx="14671442" cy="2425269"/>
          </a:xfrm>
          <a:prstGeom prst="rect">
            <a:avLst/>
          </a:prstGeom>
        </p:spPr>
        <p:txBody>
          <a:bodyPr wrap="square" lIns="0" tIns="0" rIns="0" bIns="72000" anchor="b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8800" b="1" i="0" spc="-300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THIS IS THE PRESENTATION TITLE</a:t>
            </a:r>
          </a:p>
        </p:txBody>
      </p:sp>
      <p:sp>
        <p:nvSpPr>
          <p:cNvPr id="5" name="Text Placeholder 25"/>
          <p:cNvSpPr>
            <a:spLocks noGrp="1"/>
          </p:cNvSpPr>
          <p:nvPr>
            <p:ph type="body" sz="quarter" idx="11" hasCustomPrompt="1"/>
          </p:nvPr>
        </p:nvSpPr>
        <p:spPr>
          <a:xfrm>
            <a:off x="670441" y="4572000"/>
            <a:ext cx="14698519" cy="2844800"/>
          </a:xfrm>
          <a:prstGeom prst="rect">
            <a:avLst/>
          </a:prstGeom>
        </p:spPr>
        <p:txBody>
          <a:bodyPr wrap="square" lIns="0" tIns="72000" rIns="0" bIns="0" anchor="t" anchorCtr="0">
            <a:normAutofit/>
          </a:bodyPr>
          <a:lstStyle>
            <a:lvl1pPr marL="0" indent="0" algn="l">
              <a:spcBef>
                <a:spcPts val="300"/>
              </a:spcBef>
              <a:buNone/>
              <a:defRPr sz="4200" b="0" i="0" spc="-151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THIS IS THE SUBTITLE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900" y="660384"/>
            <a:ext cx="986503" cy="983226"/>
          </a:xfrm>
          <a:prstGeom prst="rect">
            <a:avLst/>
          </a:prstGeom>
        </p:spPr>
      </p:pic>
      <p:sp>
        <p:nvSpPr>
          <p:cNvPr id="25" name="Text Placeholder 39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9127458" y="856565"/>
            <a:ext cx="6241503" cy="38201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>
            <a:noAutofit/>
          </a:bodyPr>
          <a:lstStyle>
            <a:lvl1pPr marL="0" indent="0" algn="r">
              <a:buNone/>
              <a:defRPr sz="2800" b="1" i="0" spc="-151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Name Surname</a:t>
            </a:r>
          </a:p>
        </p:txBody>
      </p:sp>
      <p:sp>
        <p:nvSpPr>
          <p:cNvPr id="26" name="Text Placeholder 39"/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9127458" y="1237927"/>
            <a:ext cx="6241504" cy="40568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36000" rIns="0" bIns="0" anchor="t" anchorCtr="0">
            <a:normAutofit/>
          </a:bodyPr>
          <a:lstStyle>
            <a:lvl1pPr marL="0" indent="0" algn="r">
              <a:buNone/>
              <a:defRPr sz="2000" b="0" i="0" spc="-15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University or </a:t>
            </a:r>
            <a:r>
              <a:rPr lang="en-US" dirty="0" err="1"/>
              <a:t>Organisation</a:t>
            </a:r>
            <a:endParaRPr lang="en-US" dirty="0"/>
          </a:p>
        </p:txBody>
      </p: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V="1">
            <a:off x="500297" y="5636944"/>
            <a:ext cx="1933731" cy="293432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757" y="8328801"/>
            <a:ext cx="829564" cy="5760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4724879" y="8496329"/>
            <a:ext cx="703862" cy="2520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2936" y="8459262"/>
            <a:ext cx="432001" cy="360000"/>
          </a:xfrm>
          <a:prstGeom prst="rect">
            <a:avLst/>
          </a:prstGeom>
          <a:noFill/>
        </p:spPr>
      </p:pic>
      <p:sp>
        <p:nvSpPr>
          <p:cNvPr id="27" name="Title 1"/>
          <p:cNvSpPr txBox="1">
            <a:spLocks/>
          </p:cNvSpPr>
          <p:nvPr userDrawn="1"/>
        </p:nvSpPr>
        <p:spPr>
          <a:xfrm>
            <a:off x="12548937" y="8457361"/>
            <a:ext cx="1959941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b="0" i="0" kern="1200" spc="-150" baseline="0">
                <a:solidFill>
                  <a:srgbClr val="2D3293"/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pPr algn="ctr"/>
            <a:r>
              <a:rPr lang="en-US"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rPr>
              <a:t>@</a:t>
            </a:r>
            <a:r>
              <a:rPr lang="en-US" sz="1800" b="1" i="0" err="1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rPr>
              <a:t>openaire_eu</a:t>
            </a:r>
            <a:endParaRPr lang="en-US" sz="1800" b="1" i="0">
              <a:solidFill>
                <a:srgbClr val="2D3293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043441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880" userDrawn="1">
          <p15:clr>
            <a:srgbClr val="FBAE40"/>
          </p15:clr>
        </p15:guide>
        <p15:guide id="2" pos="512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0" y="8065033"/>
            <a:ext cx="16256000" cy="1117600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outerShdw blurRad="25400" dist="12700" dir="5400000" rotWithShape="0">
              <a:schemeClr val="bg1">
                <a:alpha val="50000"/>
              </a:scheme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3" name="Picture 2"/>
          <p:cNvPicPr>
            <a:picLocks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70" t="-133" r="-13634" b="-1410"/>
          <a:stretch/>
        </p:blipFill>
        <p:spPr>
          <a:xfrm>
            <a:off x="-42529" y="-215752"/>
            <a:ext cx="19080000" cy="8243846"/>
          </a:xfrm>
          <a:prstGeom prst="rect">
            <a:avLst/>
          </a:prstGeom>
        </p:spPr>
      </p:pic>
      <p:sp>
        <p:nvSpPr>
          <p:cNvPr id="20" name="Rectangle 19"/>
          <p:cNvSpPr/>
          <p:nvPr userDrawn="1"/>
        </p:nvSpPr>
        <p:spPr>
          <a:xfrm>
            <a:off x="-42530" y="-194646"/>
            <a:ext cx="16272000" cy="8136000"/>
          </a:xfrm>
          <a:prstGeom prst="rect">
            <a:avLst/>
          </a:prstGeom>
          <a:gradFill flip="none" rotWithShape="1">
            <a:gsLst>
              <a:gs pos="0">
                <a:srgbClr val="4B54FF"/>
              </a:gs>
              <a:gs pos="54000">
                <a:schemeClr val="bg1">
                  <a:alpha val="0"/>
                  <a:lumMod val="47000"/>
                </a:schemeClr>
              </a:gs>
            </a:gsLst>
            <a:lin ang="5400000" scaled="1"/>
            <a:tileRect/>
          </a:gradFill>
          <a:ln w="3175" cap="flat">
            <a:noFill/>
            <a:miter lim="400000"/>
          </a:ln>
          <a:effectLst>
            <a:outerShdw blurRad="25400" dist="12700" dir="5400000" rotWithShape="0">
              <a:schemeClr val="accent1">
                <a:alpha val="50000"/>
              </a:scheme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697519" y="2146730"/>
            <a:ext cx="14671442" cy="2425269"/>
          </a:xfrm>
          <a:prstGeom prst="rect">
            <a:avLst/>
          </a:prstGeom>
        </p:spPr>
        <p:txBody>
          <a:bodyPr wrap="square" lIns="0" tIns="0" rIns="0" bIns="72000" anchor="b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8800" b="1" i="0" spc="-300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THIS IS THE PRESENTATION TITLE</a:t>
            </a:r>
          </a:p>
        </p:txBody>
      </p:sp>
      <p:sp>
        <p:nvSpPr>
          <p:cNvPr id="5" name="Text Placeholder 25"/>
          <p:cNvSpPr>
            <a:spLocks noGrp="1"/>
          </p:cNvSpPr>
          <p:nvPr>
            <p:ph type="body" sz="quarter" idx="11" hasCustomPrompt="1"/>
          </p:nvPr>
        </p:nvSpPr>
        <p:spPr>
          <a:xfrm>
            <a:off x="670441" y="4572000"/>
            <a:ext cx="14698519" cy="2844800"/>
          </a:xfrm>
          <a:prstGeom prst="rect">
            <a:avLst/>
          </a:prstGeom>
        </p:spPr>
        <p:txBody>
          <a:bodyPr wrap="square" lIns="0" tIns="72000" rIns="0" bIns="0" anchor="t" anchorCtr="0">
            <a:normAutofit/>
          </a:bodyPr>
          <a:lstStyle>
            <a:lvl1pPr marL="0" indent="0" algn="l">
              <a:spcBef>
                <a:spcPts val="300"/>
              </a:spcBef>
              <a:buNone/>
              <a:defRPr sz="4200" b="0" i="0" spc="-151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THIS IS THE SUBTITLE</a:t>
            </a:r>
          </a:p>
        </p:txBody>
      </p:sp>
      <p:sp>
        <p:nvSpPr>
          <p:cNvPr id="25" name="Text Placeholder 39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9127458" y="856565"/>
            <a:ext cx="6241503" cy="38201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>
            <a:noAutofit/>
          </a:bodyPr>
          <a:lstStyle>
            <a:lvl1pPr marL="0" indent="0" algn="r">
              <a:buNone/>
              <a:defRPr sz="2800" b="1" i="0" spc="-151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Name Surname</a:t>
            </a:r>
          </a:p>
        </p:txBody>
      </p:sp>
      <p:sp>
        <p:nvSpPr>
          <p:cNvPr id="26" name="Text Placeholder 39"/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9127458" y="1237927"/>
            <a:ext cx="6241504" cy="40568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36000" rIns="0" bIns="0" anchor="t" anchorCtr="0">
            <a:normAutofit/>
          </a:bodyPr>
          <a:lstStyle>
            <a:lvl1pPr marL="0" indent="0" algn="r">
              <a:buNone/>
              <a:defRPr sz="2000" b="0" i="0" spc="-15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University or </a:t>
            </a:r>
            <a:r>
              <a:rPr lang="en-US" dirty="0" err="1"/>
              <a:t>Organisation</a:t>
            </a:r>
            <a:endParaRPr lang="en-US" dirty="0"/>
          </a:p>
        </p:txBody>
      </p: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V="1">
            <a:off x="500297" y="5636944"/>
            <a:ext cx="1933731" cy="293432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pic>
        <p:nvPicPr>
          <p:cNvPr id="21" name="Picture 18">
            <a:extLst>
              <a:ext uri="{FF2B5EF4-FFF2-40B4-BE49-F238E27FC236}">
                <a16:creationId xmlns:a16="http://schemas.microsoft.com/office/drawing/2014/main" id="{72B24DDA-6CB6-1C46-872C-4308BABD4DB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7355" y="8247027"/>
            <a:ext cx="1165516" cy="809265"/>
          </a:xfrm>
          <a:prstGeom prst="rect">
            <a:avLst/>
          </a:prstGeom>
        </p:spPr>
      </p:pic>
    </p:spTree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512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0" y="8065033"/>
            <a:ext cx="16256000" cy="1117600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outerShdw blurRad="25400" dist="12700" dir="5400000" rotWithShape="0">
              <a:schemeClr val="bg1">
                <a:alpha val="50000"/>
              </a:scheme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2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4831589" y="8483763"/>
            <a:ext cx="6593411" cy="376237"/>
          </a:xfrm>
        </p:spPr>
        <p:txBody>
          <a:bodyPr>
            <a:normAutofit/>
          </a:bodyPr>
          <a:lstStyle>
            <a:lvl1pPr marL="0" marR="0" indent="0" algn="ctr" defTabSz="54768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spc="0">
                <a:solidFill>
                  <a:schemeClr val="bg2">
                    <a:lumMod val="50000"/>
                  </a:schemeClr>
                </a:solidFill>
                <a:latin typeface="+mn-lt"/>
                <a:ea typeface="Helvetica" charset="0"/>
                <a:cs typeface="Helvetica" charset="0"/>
              </a:defRPr>
            </a:lvl1pPr>
          </a:lstStyle>
          <a:p>
            <a:r>
              <a:rPr lang="it-IT" sz="1000" spc="-80" dirty="0">
                <a:solidFill>
                  <a:srgbClr val="000000"/>
                </a:solidFill>
                <a:latin typeface="Helvetica" charset="0"/>
              </a:rPr>
              <a:t>Università di Pisa, Corso di didattica trasversale (LABCD5) “Curare e conservare il dato per la ricerca” – 18 </a:t>
            </a:r>
            <a:r>
              <a:rPr lang="it-IT" sz="1000" spc="-80" dirty="0" err="1">
                <a:solidFill>
                  <a:srgbClr val="000000"/>
                </a:solidFill>
                <a:latin typeface="Helvetica" charset="0"/>
              </a:rPr>
              <a:t>Dic</a:t>
            </a:r>
            <a:r>
              <a:rPr lang="it-IT" sz="1000" spc="-80" dirty="0">
                <a:solidFill>
                  <a:srgbClr val="000000"/>
                </a:solidFill>
                <a:latin typeface="Helvetica" charset="0"/>
              </a:rPr>
              <a:t> 2018</a:t>
            </a:r>
            <a:endParaRPr lang="en-US" sz="1000" spc="-80" dirty="0">
              <a:solidFill>
                <a:srgbClr val="000000"/>
              </a:solidFill>
              <a:latin typeface="Helvetica" charset="0"/>
            </a:endParaRPr>
          </a:p>
        </p:txBody>
      </p:sp>
      <p:sp>
        <p:nvSpPr>
          <p:cNvPr id="4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697519" y="2146730"/>
            <a:ext cx="14671442" cy="2425269"/>
          </a:xfrm>
          <a:prstGeom prst="rect">
            <a:avLst/>
          </a:prstGeom>
        </p:spPr>
        <p:txBody>
          <a:bodyPr wrap="square" lIns="0" tIns="0" rIns="0" bIns="72000" anchor="b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8800" b="1" i="0" spc="-300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THIS IS THE PRESENTATION TITLE</a:t>
            </a:r>
          </a:p>
        </p:txBody>
      </p:sp>
      <p:sp>
        <p:nvSpPr>
          <p:cNvPr id="5" name="Text Placeholder 25"/>
          <p:cNvSpPr>
            <a:spLocks noGrp="1"/>
          </p:cNvSpPr>
          <p:nvPr>
            <p:ph type="body" sz="quarter" idx="11" hasCustomPrompt="1"/>
          </p:nvPr>
        </p:nvSpPr>
        <p:spPr>
          <a:xfrm>
            <a:off x="670441" y="4572000"/>
            <a:ext cx="14698519" cy="2844800"/>
          </a:xfrm>
          <a:prstGeom prst="rect">
            <a:avLst/>
          </a:prstGeom>
        </p:spPr>
        <p:txBody>
          <a:bodyPr wrap="square" lIns="0" tIns="72000" rIns="0" bIns="0" anchor="t" anchorCtr="0">
            <a:normAutofit/>
          </a:bodyPr>
          <a:lstStyle>
            <a:lvl1pPr marL="0" indent="0" algn="l">
              <a:spcBef>
                <a:spcPts val="300"/>
              </a:spcBef>
              <a:buNone/>
              <a:defRPr sz="4200" b="0" i="0" spc="-151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THIS IS THE SUBTITLE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900" y="660384"/>
            <a:ext cx="986503" cy="983226"/>
          </a:xfrm>
          <a:prstGeom prst="rect">
            <a:avLst/>
          </a:prstGeom>
        </p:spPr>
      </p:pic>
      <p:sp>
        <p:nvSpPr>
          <p:cNvPr id="25" name="Text Placeholder 39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9127458" y="856565"/>
            <a:ext cx="6241503" cy="38201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>
            <a:noAutofit/>
          </a:bodyPr>
          <a:lstStyle>
            <a:lvl1pPr marL="0" indent="0" algn="r">
              <a:buNone/>
              <a:defRPr sz="2800" b="1" i="0" spc="-151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Name Surname</a:t>
            </a:r>
          </a:p>
        </p:txBody>
      </p:sp>
      <p:sp>
        <p:nvSpPr>
          <p:cNvPr id="26" name="Text Placeholder 39"/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9127458" y="1237927"/>
            <a:ext cx="6241504" cy="40568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36000" rIns="0" bIns="0" anchor="t" anchorCtr="0">
            <a:normAutofit/>
          </a:bodyPr>
          <a:lstStyle>
            <a:lvl1pPr marL="0" indent="0" algn="r">
              <a:buNone/>
              <a:defRPr sz="2000" b="0" i="0" spc="-15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University or </a:t>
            </a:r>
            <a:r>
              <a:rPr lang="en-US" dirty="0" err="1"/>
              <a:t>Organisation</a:t>
            </a:r>
            <a:endParaRPr lang="en-US" dirty="0"/>
          </a:p>
        </p:txBody>
      </p: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V="1">
            <a:off x="500297" y="5636944"/>
            <a:ext cx="1933731" cy="293432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7355" y="8247027"/>
            <a:ext cx="1165516" cy="80926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4724879" y="8496329"/>
            <a:ext cx="703862" cy="252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C5F49C5-4727-AF4F-9291-29A8D46F15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64" r="10164"/>
          <a:stretch/>
        </p:blipFill>
        <p:spPr>
          <a:xfrm>
            <a:off x="-31439" y="-34819"/>
            <a:ext cx="16318877" cy="8139600"/>
          </a:xfrm>
          <a:prstGeom prst="rect">
            <a:avLst/>
          </a:prstGeom>
        </p:spPr>
      </p:pic>
      <p:sp>
        <p:nvSpPr>
          <p:cNvPr id="20" name="Rectangle 19"/>
          <p:cNvSpPr/>
          <p:nvPr userDrawn="1"/>
        </p:nvSpPr>
        <p:spPr>
          <a:xfrm>
            <a:off x="15438" y="-38769"/>
            <a:ext cx="16272000" cy="8136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75000"/>
                </a:schemeClr>
              </a:gs>
              <a:gs pos="94000">
                <a:schemeClr val="accent3">
                  <a:lumMod val="75000"/>
                  <a:alpha val="0"/>
                </a:schemeClr>
              </a:gs>
            </a:gsLst>
            <a:lin ang="5400000" scaled="1"/>
            <a:tileRect/>
          </a:gradFill>
          <a:ln w="3175" cap="flat">
            <a:noFill/>
            <a:miter lim="400000"/>
          </a:ln>
          <a:effectLst>
            <a:outerShdw blurRad="25400" dist="12700" dir="5400000" rotWithShape="0">
              <a:schemeClr val="accent1">
                <a:alpha val="50000"/>
              </a:scheme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70236342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512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5">
    <p:bg>
      <p:bgPr>
        <a:gradFill>
          <a:gsLst>
            <a:gs pos="0">
              <a:schemeClr val="accent2"/>
            </a:gs>
            <a:gs pos="100000">
              <a:schemeClr val="bg1">
                <a:alpha val="0"/>
                <a:lumMod val="0"/>
                <a:lumOff val="10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 userDrawn="1"/>
        </p:nvSpPr>
        <p:spPr>
          <a:xfrm>
            <a:off x="0" y="0"/>
            <a:ext cx="16256000" cy="7561913"/>
          </a:xfrm>
          <a:prstGeom prst="rect">
            <a:avLst/>
          </a:prstGeom>
          <a:gradFill>
            <a:gsLst>
              <a:gs pos="0">
                <a:schemeClr val="accent2">
                  <a:lumMod val="100000"/>
                </a:schemeClr>
              </a:gs>
              <a:gs pos="100000">
                <a:schemeClr val="bg1">
                  <a:alpha val="0"/>
                  <a:lumMod val="0"/>
                  <a:lumOff val="100000"/>
                </a:schemeClr>
              </a:gs>
            </a:gsLst>
            <a:lin ang="5400000" scaled="1"/>
          </a:gradFill>
          <a:ln w="3175" cap="flat">
            <a:noFill/>
            <a:miter lim="400000"/>
          </a:ln>
          <a:effectLst>
            <a:outerShdw blurRad="25400" dist="12700" dir="5400000" rotWithShape="0">
              <a:schemeClr val="accent2">
                <a:alpha val="50000"/>
              </a:scheme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no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4249366" cy="8026401"/>
          </a:xfrm>
          <a:prstGeom prst="rect">
            <a:avLst/>
          </a:prstGeom>
        </p:spPr>
      </p:pic>
      <p:sp>
        <p:nvSpPr>
          <p:cNvPr id="4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1502599" y="434716"/>
            <a:ext cx="13959887" cy="3576102"/>
          </a:xfrm>
          <a:prstGeom prst="rect">
            <a:avLst/>
          </a:prstGeom>
        </p:spPr>
        <p:txBody>
          <a:bodyPr wrap="square" lIns="0" tIns="0" rIns="0" bIns="72000" anchor="b" anchorCtr="0">
            <a:normAutofit/>
          </a:bodyPr>
          <a:lstStyle>
            <a:lvl1pPr marL="0" indent="0" algn="r">
              <a:lnSpc>
                <a:spcPts val="9600"/>
              </a:lnSpc>
              <a:spcBef>
                <a:spcPts val="0"/>
              </a:spcBef>
              <a:buNone/>
              <a:defRPr sz="8800" b="1" i="0" spc="-300" baseline="0">
                <a:solidFill>
                  <a:srgbClr val="2D3293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THIS IS THE PRESENTATION TITLE</a:t>
            </a:r>
          </a:p>
        </p:txBody>
      </p:sp>
      <p:sp>
        <p:nvSpPr>
          <p:cNvPr id="5" name="Text Placeholder 25"/>
          <p:cNvSpPr>
            <a:spLocks noGrp="1"/>
          </p:cNvSpPr>
          <p:nvPr>
            <p:ph type="body" sz="quarter" idx="11" hasCustomPrompt="1"/>
          </p:nvPr>
        </p:nvSpPr>
        <p:spPr>
          <a:xfrm>
            <a:off x="2012266" y="4010818"/>
            <a:ext cx="13450220" cy="1345739"/>
          </a:xfrm>
          <a:prstGeom prst="rect">
            <a:avLst/>
          </a:prstGeom>
        </p:spPr>
        <p:txBody>
          <a:bodyPr wrap="square" lIns="0" tIns="72000" rIns="0" bIns="0" anchor="t" anchorCtr="0">
            <a:normAutofit/>
          </a:bodyPr>
          <a:lstStyle>
            <a:lvl1pPr marL="0" indent="0" algn="r">
              <a:spcBef>
                <a:spcPts val="300"/>
              </a:spcBef>
              <a:buNone/>
              <a:defRPr sz="4200" b="0" i="0" spc="-151">
                <a:solidFill>
                  <a:schemeClr val="accent6"/>
                </a:solidFill>
                <a:latin typeface="+mn-lt"/>
                <a:ea typeface="Open Sans" charset="0"/>
                <a:cs typeface="Open Sans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THIS IS THE SUBTITLE</a:t>
            </a:r>
          </a:p>
        </p:txBody>
      </p:sp>
      <p:sp>
        <p:nvSpPr>
          <p:cNvPr id="25" name="Text Placeholder 39"/>
          <p:cNvSpPr>
            <a:spLocks noGrp="1"/>
          </p:cNvSpPr>
          <p:nvPr>
            <p:ph type="body" sz="quarter" idx="16" hasCustomPrompt="1"/>
          </p:nvPr>
        </p:nvSpPr>
        <p:spPr>
          <a:xfrm>
            <a:off x="9220983" y="5919029"/>
            <a:ext cx="6241503" cy="38201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>
            <a:normAutofit/>
          </a:bodyPr>
          <a:lstStyle>
            <a:lvl1pPr marL="0" indent="0" algn="r">
              <a:buNone/>
              <a:defRPr sz="3000" b="1" i="0" spc="-151">
                <a:solidFill>
                  <a:srgbClr val="2D3293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Name Surname</a:t>
            </a:r>
          </a:p>
        </p:txBody>
      </p:sp>
      <p:sp>
        <p:nvSpPr>
          <p:cNvPr id="26" name="Text Placeholder 39"/>
          <p:cNvSpPr>
            <a:spLocks noGrp="1"/>
          </p:cNvSpPr>
          <p:nvPr>
            <p:ph type="body" sz="quarter" idx="17" hasCustomPrompt="1"/>
          </p:nvPr>
        </p:nvSpPr>
        <p:spPr>
          <a:xfrm>
            <a:off x="9220983" y="6300391"/>
            <a:ext cx="6241504" cy="40568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36000" rIns="0" bIns="0" anchor="t" anchorCtr="0">
            <a:normAutofit/>
          </a:bodyPr>
          <a:lstStyle>
            <a:lvl1pPr marL="0" indent="0" algn="r">
              <a:buNone/>
              <a:defRPr sz="2400" b="0" i="0" spc="-150">
                <a:solidFill>
                  <a:srgbClr val="4687E6"/>
                </a:solidFill>
                <a:latin typeface="+mn-lt"/>
                <a:ea typeface="Open Sans" charset="0"/>
                <a:cs typeface="Open Sans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University or </a:t>
            </a:r>
            <a:r>
              <a:rPr lang="en-US" dirty="0" err="1"/>
              <a:t>Organisation</a:t>
            </a:r>
            <a:endParaRPr lang="en-US" dirty="0"/>
          </a:p>
        </p:txBody>
      </p:sp>
      <p:sp>
        <p:nvSpPr>
          <p:cNvPr id="31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4831589" y="8449897"/>
            <a:ext cx="6593411" cy="376237"/>
          </a:xfrm>
        </p:spPr>
        <p:txBody>
          <a:bodyPr>
            <a:normAutofit/>
          </a:bodyPr>
          <a:lstStyle>
            <a:lvl1pPr algn="ctr">
              <a:defRPr sz="1400" b="0" i="0" spc="0">
                <a:solidFill>
                  <a:schemeClr val="bg2">
                    <a:lumMod val="50000"/>
                  </a:schemeClr>
                </a:solidFill>
                <a:latin typeface="+mn-lt"/>
                <a:ea typeface="Open Sans Light" charset="0"/>
                <a:cs typeface="Open Sans Light" charset="0"/>
              </a:defRPr>
            </a:lvl1pPr>
          </a:lstStyle>
          <a:p>
            <a:r>
              <a:rPr lang="en-US"/>
              <a:t>OpenAIRE @ EOSC | RDA  | Berlin | 23rd March 2018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757" y="8328801"/>
            <a:ext cx="829564" cy="5760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4724879" y="8496329"/>
            <a:ext cx="703862" cy="2520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2936" y="8459262"/>
            <a:ext cx="432001" cy="360000"/>
          </a:xfrm>
          <a:prstGeom prst="rect">
            <a:avLst/>
          </a:prstGeom>
          <a:noFill/>
        </p:spPr>
      </p:pic>
      <p:sp>
        <p:nvSpPr>
          <p:cNvPr id="22" name="Title 1"/>
          <p:cNvSpPr txBox="1">
            <a:spLocks/>
          </p:cNvSpPr>
          <p:nvPr userDrawn="1"/>
        </p:nvSpPr>
        <p:spPr>
          <a:xfrm>
            <a:off x="12548937" y="8457361"/>
            <a:ext cx="1959941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b="0" i="0" kern="1200" spc="-150" baseline="0">
                <a:solidFill>
                  <a:srgbClr val="2D3293"/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pPr algn="ctr"/>
            <a:r>
              <a:rPr lang="en-US"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rPr>
              <a:t>@</a:t>
            </a:r>
            <a:r>
              <a:rPr lang="en-US" sz="1800" b="1" i="0" err="1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rPr>
              <a:t>openaire_eu</a:t>
            </a:r>
            <a:endParaRPr lang="en-US" sz="1800" b="1" i="0">
              <a:solidFill>
                <a:srgbClr val="2D3293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4423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512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34" y="0"/>
            <a:ext cx="14210569" cy="8004547"/>
          </a:xfrm>
          <a:prstGeom prst="rect">
            <a:avLst/>
          </a:prstGeom>
          <a:effectLst>
            <a:outerShdw blurRad="50800" dist="50800" dir="5400000" algn="ctr" rotWithShape="0">
              <a:schemeClr val="bg1"/>
            </a:outerShdw>
          </a:effectLst>
        </p:spPr>
      </p:pic>
      <p:sp>
        <p:nvSpPr>
          <p:cNvPr id="17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2667001" y="792163"/>
            <a:ext cx="12795486" cy="850641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 marL="0" indent="0" algn="r">
              <a:lnSpc>
                <a:spcPts val="6640"/>
              </a:lnSpc>
              <a:spcBef>
                <a:spcPts val="0"/>
              </a:spcBef>
              <a:buNone/>
              <a:defRPr sz="6000" b="1" i="0" spc="-300" baseline="0">
                <a:solidFill>
                  <a:schemeClr val="accent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CONTENTS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9" hasCustomPrompt="1"/>
          </p:nvPr>
        </p:nvSpPr>
        <p:spPr>
          <a:xfrm>
            <a:off x="2667001" y="2032435"/>
            <a:ext cx="12795486" cy="538436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algn="r" defTabSz="547673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 sz="4000" b="0" i="0" spc="-151" baseline="0">
                <a:solidFill>
                  <a:srgbClr val="4687E6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 algn="r">
              <a:spcBef>
                <a:spcPts val="300"/>
              </a:spcBef>
              <a:buNone/>
              <a:defRPr sz="4800" b="1" spc="-151">
                <a:latin typeface="Open Sans" charset="0"/>
                <a:ea typeface="Open Sans" charset="0"/>
                <a:cs typeface="Open Sans" charset="0"/>
              </a:defRPr>
            </a:lvl2pPr>
            <a:lvl3pPr marL="888978" indent="0" algn="r">
              <a:spcBef>
                <a:spcPts val="300"/>
              </a:spcBef>
              <a:buNone/>
              <a:defRPr sz="4800" b="1" spc="-151">
                <a:latin typeface="Open Sans" charset="0"/>
                <a:ea typeface="Open Sans" charset="0"/>
                <a:cs typeface="Open Sans" charset="0"/>
              </a:defRPr>
            </a:lvl3pPr>
            <a:lvl4pPr marL="1333467" indent="0" algn="r">
              <a:spcBef>
                <a:spcPts val="300"/>
              </a:spcBef>
              <a:buNone/>
              <a:defRPr sz="4800" b="1" spc="-151">
                <a:latin typeface="Open Sans" charset="0"/>
                <a:ea typeface="Open Sans" charset="0"/>
                <a:cs typeface="Open Sans" charset="0"/>
              </a:defRPr>
            </a:lvl4pPr>
            <a:lvl5pPr marL="1777956" indent="0" algn="r">
              <a:spcBef>
                <a:spcPts val="300"/>
              </a:spcBef>
              <a:buNone/>
              <a:defRPr sz="4800" b="1" spc="-151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-</a:t>
            </a:r>
          </a:p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 -</a:t>
            </a:r>
          </a:p>
          <a:p>
            <a:pPr lvl="0"/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- </a:t>
            </a:r>
          </a:p>
          <a:p>
            <a:pPr lvl="0"/>
            <a:r>
              <a:rPr lang="en-US" dirty="0" err="1"/>
              <a:t>Neque</a:t>
            </a:r>
            <a:r>
              <a:rPr lang="en-US" dirty="0"/>
              <a:t> </a:t>
            </a:r>
            <a:r>
              <a:rPr lang="en-US" dirty="0" err="1"/>
              <a:t>porro</a:t>
            </a:r>
            <a:r>
              <a:rPr lang="en-US" dirty="0"/>
              <a:t> </a:t>
            </a:r>
            <a:r>
              <a:rPr lang="en-US" dirty="0" err="1"/>
              <a:t>quisquam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, qui </a:t>
            </a:r>
            <a:r>
              <a:rPr lang="en-US" dirty="0" err="1"/>
              <a:t>dolorem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-</a:t>
            </a:r>
          </a:p>
          <a:p>
            <a:pPr lvl="0"/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minima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nostrum -</a:t>
            </a:r>
          </a:p>
          <a:p>
            <a:pPr marL="0" marR="0" lvl="0" indent="0" algn="r" defTabSz="547673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/>
            </a:pPr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 -</a:t>
            </a:r>
            <a:endParaRPr lang="el-GR" dirty="0"/>
          </a:p>
          <a:p>
            <a:pPr marL="0" marR="0" lvl="0" indent="0" algn="r" defTabSz="547673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/>
            </a:pPr>
            <a:r>
              <a:rPr lang="en-US" dirty="0" err="1"/>
              <a:t>Quisquam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, qui </a:t>
            </a:r>
            <a:r>
              <a:rPr lang="en-US" dirty="0" err="1"/>
              <a:t>dolorem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-</a:t>
            </a:r>
          </a:p>
          <a:p>
            <a:pPr marL="0" marR="0" lvl="0" indent="0" algn="r" defTabSz="547673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/>
            </a:pPr>
            <a:r>
              <a:rPr lang="en-US" dirty="0" err="1"/>
              <a:t>Neque</a:t>
            </a:r>
            <a:r>
              <a:rPr lang="en-US" dirty="0"/>
              <a:t>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porro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sit -</a:t>
            </a:r>
          </a:p>
        </p:txBody>
      </p:sp>
      <p:sp>
        <p:nvSpPr>
          <p:cNvPr id="11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416031"/>
            <a:ext cx="8290521" cy="376237"/>
          </a:xfrm>
        </p:spPr>
        <p:txBody>
          <a:bodyPr>
            <a:normAutofit/>
          </a:bodyPr>
          <a:lstStyle>
            <a:lvl1pPr marL="0" marR="0" indent="0" algn="ctr" defTabSz="54768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spc="0">
                <a:solidFill>
                  <a:schemeClr val="bg2">
                    <a:lumMod val="50000"/>
                  </a:schemeClr>
                </a:solidFill>
                <a:latin typeface="+mn-lt"/>
                <a:ea typeface="Open Sans Light" charset="0"/>
                <a:cs typeface="Open Sans Light" charset="0"/>
              </a:defRPr>
            </a:lvl1pPr>
          </a:lstStyle>
          <a:p>
            <a:r>
              <a:rPr lang="it-IT" sz="1000" spc="-80" dirty="0">
                <a:solidFill>
                  <a:srgbClr val="000000"/>
                </a:solidFill>
                <a:latin typeface="Helvetica" charset="0"/>
              </a:rPr>
              <a:t>Università di Pisa, Corso di didattica trasversale (LABCD5) “Curare e conservare il dato per la ricerca” – 18 </a:t>
            </a:r>
            <a:r>
              <a:rPr lang="it-IT" sz="1000" spc="-80" dirty="0" err="1">
                <a:solidFill>
                  <a:srgbClr val="000000"/>
                </a:solidFill>
                <a:latin typeface="Helvetica" charset="0"/>
              </a:rPr>
              <a:t>Dic</a:t>
            </a:r>
            <a:r>
              <a:rPr lang="it-IT" sz="1000" spc="-80" dirty="0">
                <a:solidFill>
                  <a:srgbClr val="000000"/>
                </a:solidFill>
                <a:latin typeface="Helvetica" charset="0"/>
              </a:rPr>
              <a:t> 2018</a:t>
            </a:r>
            <a:endParaRPr lang="en-US" sz="1000" spc="-80" dirty="0">
              <a:solidFill>
                <a:srgbClr val="000000"/>
              </a:solidFill>
              <a:latin typeface="Helvetica" charset="0"/>
            </a:endParaRP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416030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+mn-lt"/>
                <a:ea typeface="Calibri" charset="0"/>
                <a:cs typeface="Calibri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‹N›</a:t>
            </a:fld>
            <a:endParaRPr lang="en-GB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757" y="8328801"/>
            <a:ext cx="829564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30683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880" userDrawn="1">
          <p15:clr>
            <a:srgbClr val="FBAE40"/>
          </p15:clr>
        </p15:guide>
        <p15:guide id="2" pos="512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123" y="0"/>
            <a:ext cx="16256000" cy="9144000"/>
          </a:xfrm>
          <a:prstGeom prst="rect">
            <a:avLst/>
          </a:prstGeom>
          <a:gradFill flip="none" rotWithShape="1">
            <a:gsLst>
              <a:gs pos="1000">
                <a:schemeClr val="accent1"/>
              </a:gs>
              <a:gs pos="100000">
                <a:schemeClr val="accent3"/>
              </a:gs>
            </a:gsLst>
            <a:lin ang="3600000" scaled="0"/>
            <a:tileRect/>
          </a:gradFill>
          <a:ln w="3175" cap="flat">
            <a:noFill/>
            <a:miter lim="400000"/>
          </a:ln>
          <a:effectLst>
            <a:outerShdw blurRad="25400" dist="12700" dir="5400000" rotWithShape="0">
              <a:schemeClr val="bg1">
                <a:alpha val="50000"/>
              </a:scheme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norm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1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" charset="0"/>
              <a:ea typeface="Helvetica" charset="0"/>
              <a:cs typeface="Helvetica" charset="0"/>
              <a:sym typeface="Helvetica Light"/>
            </a:endParaRPr>
          </a:p>
        </p:txBody>
      </p:sp>
      <p:sp>
        <p:nvSpPr>
          <p:cNvPr id="23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1354655" y="1783830"/>
            <a:ext cx="13545568" cy="5576340"/>
          </a:xfrm>
          <a:prstGeom prst="rect">
            <a:avLst/>
          </a:prstGeom>
        </p:spPr>
        <p:txBody>
          <a:bodyPr wrap="square" lIns="0" tIns="0" rIns="0" bIns="0" anchor="ctr" anchorCtr="1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1500" b="1" i="0" spc="-300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LOREM IPSUM CHAPTER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3044484" y="4825316"/>
            <a:ext cx="2568314" cy="385247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42079" y="-642079"/>
            <a:ext cx="2568314" cy="3852472"/>
          </a:xfrm>
          <a:prstGeom prst="rect">
            <a:avLst/>
          </a:prstGeom>
        </p:spPr>
      </p:pic>
      <p:sp>
        <p:nvSpPr>
          <p:cNvPr id="25" name="Rectangle 24"/>
          <p:cNvSpPr/>
          <p:nvPr userDrawn="1"/>
        </p:nvSpPr>
        <p:spPr>
          <a:xfrm>
            <a:off x="0" y="8026400"/>
            <a:ext cx="16256000" cy="1117600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2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416031"/>
            <a:ext cx="8290521" cy="376237"/>
          </a:xfrm>
        </p:spPr>
        <p:txBody>
          <a:bodyPr>
            <a:normAutofit/>
          </a:bodyPr>
          <a:lstStyle>
            <a:lvl1pPr marL="0" marR="0" indent="0" algn="ctr" defTabSz="54768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 i="0" spc="0">
                <a:solidFill>
                  <a:schemeClr val="bg2">
                    <a:lumMod val="50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r>
              <a:rPr lang="it-IT" sz="1000" spc="-80" dirty="0">
                <a:solidFill>
                  <a:srgbClr val="000000"/>
                </a:solidFill>
                <a:latin typeface="Helvetica" charset="0"/>
              </a:rPr>
              <a:t>Università di Pisa, Corso di didattica trasversale (LABCD5) “Curare e conservare il dato per la ricerca” – 18 </a:t>
            </a:r>
            <a:r>
              <a:rPr lang="it-IT" sz="1000" spc="-80" dirty="0" err="1">
                <a:solidFill>
                  <a:srgbClr val="000000"/>
                </a:solidFill>
                <a:latin typeface="Helvetica" charset="0"/>
              </a:rPr>
              <a:t>Dic</a:t>
            </a:r>
            <a:r>
              <a:rPr lang="it-IT" sz="1000" spc="-80" dirty="0">
                <a:solidFill>
                  <a:srgbClr val="000000"/>
                </a:solidFill>
                <a:latin typeface="Helvetica" charset="0"/>
              </a:rPr>
              <a:t> 2018</a:t>
            </a:r>
            <a:endParaRPr lang="en-US" sz="1000" spc="-80" dirty="0">
              <a:solidFill>
                <a:srgbClr val="000000"/>
              </a:solidFill>
              <a:latin typeface="Helvetica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64" y="8213185"/>
            <a:ext cx="2076544" cy="741219"/>
          </a:xfrm>
          <a:prstGeom prst="rect">
            <a:avLst/>
          </a:prstGeom>
        </p:spPr>
      </p:pic>
      <p:sp>
        <p:nvSpPr>
          <p:cNvPr id="15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416030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‹N›</a:t>
            </a:fld>
            <a:endParaRPr lang="en-GB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757" y="8328801"/>
            <a:ext cx="829564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618104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s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43" y="0"/>
            <a:ext cx="16233457" cy="9144000"/>
          </a:xfrm>
          <a:prstGeom prst="rect">
            <a:avLst/>
          </a:prstGeom>
        </p:spPr>
      </p:pic>
      <p:sp>
        <p:nvSpPr>
          <p:cNvPr id="30" name="Text Placeholder 15"/>
          <p:cNvSpPr>
            <a:spLocks noGrp="1"/>
          </p:cNvSpPr>
          <p:nvPr>
            <p:ph type="body" sz="quarter" idx="21" hasCustomPrompt="1"/>
          </p:nvPr>
        </p:nvSpPr>
        <p:spPr>
          <a:xfrm>
            <a:off x="723900" y="792163"/>
            <a:ext cx="12872179" cy="60960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4800" b="1" i="0" spc="-151" baseline="0">
                <a:solidFill>
                  <a:schemeClr val="accent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Light Blue Title.</a:t>
            </a:r>
          </a:p>
        </p:txBody>
      </p:sp>
      <p:sp>
        <p:nvSpPr>
          <p:cNvPr id="31" name="Text Placeholder 15"/>
          <p:cNvSpPr>
            <a:spLocks noGrp="1"/>
          </p:cNvSpPr>
          <p:nvPr>
            <p:ph type="body" sz="quarter" idx="22" hasCustomPrompt="1"/>
          </p:nvPr>
        </p:nvSpPr>
        <p:spPr>
          <a:xfrm>
            <a:off x="723900" y="1412763"/>
            <a:ext cx="12872179" cy="883201"/>
          </a:xfrm>
          <a:prstGeom prst="rect">
            <a:avLst/>
          </a:prstGeom>
        </p:spPr>
        <p:txBody>
          <a:bodyPr lIns="0" tIns="180000" rIns="0" bIns="180000" numCol="1" spcCol="450000" anchor="t" anchorCtr="0">
            <a:normAutofit/>
          </a:bodyPr>
          <a:lstStyle>
            <a:lvl1pPr marL="0" indent="0" algn="l">
              <a:buNone/>
              <a:defRPr sz="2800" b="0" i="0" spc="-150" baseline="0">
                <a:solidFill>
                  <a:schemeClr val="bg2">
                    <a:lumMod val="2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</p:txBody>
      </p:sp>
      <p:sp>
        <p:nvSpPr>
          <p:cNvPr id="19" name="Text Placeholder 15"/>
          <p:cNvSpPr>
            <a:spLocks noGrp="1"/>
          </p:cNvSpPr>
          <p:nvPr>
            <p:ph type="body" sz="quarter" idx="25" hasCustomPrompt="1"/>
          </p:nvPr>
        </p:nvSpPr>
        <p:spPr>
          <a:xfrm>
            <a:off x="723900" y="2306964"/>
            <a:ext cx="12872179" cy="60960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4800" b="1" i="0" spc="-151" baseline="0">
                <a:solidFill>
                  <a:schemeClr val="accent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Dark Blue Title.</a:t>
            </a:r>
          </a:p>
        </p:txBody>
      </p:sp>
      <p:sp>
        <p:nvSpPr>
          <p:cNvPr id="20" name="Text Placeholder 15"/>
          <p:cNvSpPr>
            <a:spLocks noGrp="1"/>
          </p:cNvSpPr>
          <p:nvPr>
            <p:ph type="body" sz="quarter" idx="26" hasCustomPrompt="1"/>
          </p:nvPr>
        </p:nvSpPr>
        <p:spPr>
          <a:xfrm>
            <a:off x="723900" y="3799765"/>
            <a:ext cx="12872179" cy="609600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4800" b="1" i="0" spc="-151" baseline="0">
                <a:solidFill>
                  <a:schemeClr val="accent6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Red Title.</a:t>
            </a:r>
          </a:p>
        </p:txBody>
      </p:sp>
      <p:sp>
        <p:nvSpPr>
          <p:cNvPr id="40" name="Text Placeholder 15"/>
          <p:cNvSpPr>
            <a:spLocks noGrp="1"/>
          </p:cNvSpPr>
          <p:nvPr>
            <p:ph type="body" sz="quarter" idx="27" hasCustomPrompt="1"/>
          </p:nvPr>
        </p:nvSpPr>
        <p:spPr>
          <a:xfrm>
            <a:off x="723900" y="2916564"/>
            <a:ext cx="12872179" cy="883201"/>
          </a:xfrm>
          <a:prstGeom prst="rect">
            <a:avLst/>
          </a:prstGeom>
        </p:spPr>
        <p:txBody>
          <a:bodyPr lIns="0" tIns="180000" rIns="0" bIns="180000" numCol="1" spcCol="450000" anchor="t" anchorCtr="0">
            <a:normAutofit/>
          </a:bodyPr>
          <a:lstStyle>
            <a:lvl1pPr marL="0" indent="0" algn="l">
              <a:buNone/>
              <a:defRPr sz="2800" b="0" i="0" spc="-150" baseline="0">
                <a:solidFill>
                  <a:schemeClr val="bg2">
                    <a:lumMod val="2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</p:txBody>
      </p:sp>
      <p:sp>
        <p:nvSpPr>
          <p:cNvPr id="42" name="Text Placeholder 15"/>
          <p:cNvSpPr>
            <a:spLocks noGrp="1"/>
          </p:cNvSpPr>
          <p:nvPr>
            <p:ph type="body" sz="quarter" idx="28" hasCustomPrompt="1"/>
          </p:nvPr>
        </p:nvSpPr>
        <p:spPr>
          <a:xfrm>
            <a:off x="723900" y="4414127"/>
            <a:ext cx="12872179" cy="883201"/>
          </a:xfrm>
          <a:prstGeom prst="rect">
            <a:avLst/>
          </a:prstGeom>
        </p:spPr>
        <p:txBody>
          <a:bodyPr lIns="0" tIns="180000" rIns="0" bIns="180000" numCol="1" spcCol="450000" anchor="t" anchorCtr="0">
            <a:normAutofit/>
          </a:bodyPr>
          <a:lstStyle>
            <a:lvl1pPr marL="0" indent="0" algn="l">
              <a:buNone/>
              <a:defRPr sz="2800" b="0" i="0" spc="-150" baseline="0">
                <a:solidFill>
                  <a:schemeClr val="bg2">
                    <a:lumMod val="2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</p:txBody>
      </p:sp>
      <p:sp>
        <p:nvSpPr>
          <p:cNvPr id="21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551495"/>
            <a:ext cx="8290521" cy="376237"/>
          </a:xfrm>
        </p:spPr>
        <p:txBody>
          <a:bodyPr>
            <a:normAutofit/>
          </a:bodyPr>
          <a:lstStyle>
            <a:lvl1pPr marL="0" marR="0" indent="0" algn="ctr" defTabSz="54768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spc="0">
                <a:solidFill>
                  <a:schemeClr val="bg2">
                    <a:lumMod val="50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r>
              <a:rPr lang="it-IT" sz="1000" spc="-80" dirty="0">
                <a:solidFill>
                  <a:srgbClr val="000000"/>
                </a:solidFill>
                <a:latin typeface="Helvetica" charset="0"/>
              </a:rPr>
              <a:t>Università di Pisa, Corso di didattica trasversale (LABCD5) “Curare e conservare il dato per la ricerca” – 18 </a:t>
            </a:r>
            <a:r>
              <a:rPr lang="it-IT" sz="1000" spc="-80" dirty="0" err="1">
                <a:solidFill>
                  <a:srgbClr val="000000"/>
                </a:solidFill>
                <a:latin typeface="Helvetica" charset="0"/>
              </a:rPr>
              <a:t>Dic</a:t>
            </a:r>
            <a:r>
              <a:rPr lang="it-IT" sz="1000" spc="-80" dirty="0">
                <a:solidFill>
                  <a:srgbClr val="000000"/>
                </a:solidFill>
                <a:latin typeface="Helvetica" charset="0"/>
              </a:rPr>
              <a:t> 2018</a:t>
            </a:r>
            <a:endParaRPr lang="en-US" sz="1000" spc="-80" dirty="0">
              <a:solidFill>
                <a:srgbClr val="000000"/>
              </a:solidFill>
              <a:latin typeface="Helvetica" charset="0"/>
            </a:endParaRPr>
          </a:p>
        </p:txBody>
      </p:sp>
      <p:sp>
        <p:nvSpPr>
          <p:cNvPr id="22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551494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 i="0">
                <a:solidFill>
                  <a:schemeClr val="tx1">
                    <a:tint val="7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‹N›</a:t>
            </a:fld>
            <a:endParaRPr lang="en-GB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757" y="8328801"/>
            <a:ext cx="829564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712634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Placeholder 27"/>
          <p:cNvSpPr>
            <a:spLocks noGrp="1"/>
          </p:cNvSpPr>
          <p:nvPr>
            <p:ph type="body" sz="quarter" idx="11" hasCustomPrompt="1"/>
          </p:nvPr>
        </p:nvSpPr>
        <p:spPr>
          <a:xfrm>
            <a:off x="723899" y="1484025"/>
            <a:ext cx="13517717" cy="6112925"/>
          </a:xfrm>
          <a:prstGeom prst="rect">
            <a:avLst/>
          </a:prstGeom>
        </p:spPr>
        <p:txBody>
          <a:bodyPr lIns="0" tIns="180000" rIns="0" bIns="0">
            <a:normAutofit/>
          </a:bodyPr>
          <a:lstStyle>
            <a:lvl1pPr marL="395101" indent="-395101">
              <a:lnSpc>
                <a:spcPct val="100000"/>
              </a:lnSpc>
              <a:spcBef>
                <a:spcPts val="1200"/>
              </a:spcBef>
              <a:buClr>
                <a:schemeClr val="tx2"/>
              </a:buClr>
              <a:buSzPct val="85000"/>
              <a:buFont typeface="Arial" charset="0"/>
              <a:buChar char="•"/>
              <a:defRPr sz="4400" b="1" i="0" spc="-151">
                <a:solidFill>
                  <a:schemeClr val="tx2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>
              <a:lnSpc>
                <a:spcPct val="100000"/>
              </a:lnSpc>
              <a:spcBef>
                <a:spcPts val="0"/>
              </a:spcBef>
              <a:buClr>
                <a:srgbClr val="4687E6"/>
              </a:buClr>
              <a:buSzPct val="85000"/>
              <a:defRPr sz="3200" b="0" i="0" spc="-151">
                <a:solidFill>
                  <a:schemeClr val="tx1">
                    <a:lumMod val="75000"/>
                    <a:lumOff val="2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buClr>
                <a:schemeClr val="accent6"/>
              </a:buClr>
              <a:buSzPct val="85000"/>
              <a:defRPr sz="3000" b="0" i="0" spc="-51" baseline="0">
                <a:solidFill>
                  <a:srgbClr val="0070C0"/>
                </a:solidFill>
                <a:latin typeface="Helvetica" charset="0"/>
                <a:ea typeface="Helvetica" charset="0"/>
                <a:cs typeface="Helvetica" charset="0"/>
              </a:defRPr>
            </a:lvl3pPr>
          </a:lstStyle>
          <a:p>
            <a:pPr lvl="0"/>
            <a:r>
              <a:rPr lang="en-US" dirty="0"/>
              <a:t>Bullet</a:t>
            </a:r>
          </a:p>
          <a:p>
            <a:pPr lvl="1"/>
            <a:r>
              <a:rPr lang="en-US" dirty="0"/>
              <a:t>Bullet Second Level</a:t>
            </a:r>
          </a:p>
          <a:p>
            <a:pPr lvl="2"/>
            <a:r>
              <a:rPr lang="en-US" dirty="0"/>
              <a:t>Bullet Third Level</a:t>
            </a:r>
          </a:p>
        </p:txBody>
      </p:sp>
      <p:sp>
        <p:nvSpPr>
          <p:cNvPr id="11" name="Text Placeholder 15"/>
          <p:cNvSpPr>
            <a:spLocks noGrp="1"/>
          </p:cNvSpPr>
          <p:nvPr>
            <p:ph type="body" sz="quarter" idx="21" hasCustomPrompt="1"/>
          </p:nvPr>
        </p:nvSpPr>
        <p:spPr>
          <a:xfrm>
            <a:off x="711200" y="338668"/>
            <a:ext cx="13530416" cy="1145358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5400" b="1" i="0" spc="-151" baseline="0">
                <a:solidFill>
                  <a:schemeClr val="accent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Bullet points</a:t>
            </a:r>
          </a:p>
        </p:txBody>
      </p:sp>
      <p:sp>
        <p:nvSpPr>
          <p:cNvPr id="9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551495"/>
            <a:ext cx="8290521" cy="376237"/>
          </a:xfrm>
        </p:spPr>
        <p:txBody>
          <a:bodyPr>
            <a:normAutofit/>
          </a:bodyPr>
          <a:lstStyle>
            <a:lvl1pPr marL="0" marR="0" indent="0" algn="ctr" defTabSz="54768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spc="0">
                <a:solidFill>
                  <a:schemeClr val="bg2">
                    <a:lumMod val="50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r>
              <a:rPr lang="it-IT" sz="1000" spc="-80" dirty="0">
                <a:solidFill>
                  <a:srgbClr val="000000"/>
                </a:solidFill>
                <a:latin typeface="Helvetica" charset="0"/>
              </a:rPr>
              <a:t>Università di Pisa, Corso di didattica trasversale (LABCD5) “Curare e conservare il dato per la ricerca” – 18 </a:t>
            </a:r>
            <a:r>
              <a:rPr lang="it-IT" sz="1000" spc="-80" dirty="0" err="1">
                <a:solidFill>
                  <a:srgbClr val="000000"/>
                </a:solidFill>
                <a:latin typeface="Helvetica" charset="0"/>
              </a:rPr>
              <a:t>Dic</a:t>
            </a:r>
            <a:r>
              <a:rPr lang="it-IT" sz="1000" spc="-80" dirty="0">
                <a:solidFill>
                  <a:srgbClr val="000000"/>
                </a:solidFill>
                <a:latin typeface="Helvetica" charset="0"/>
              </a:rPr>
              <a:t> 2018</a:t>
            </a:r>
            <a:endParaRPr lang="en-US" sz="1000" spc="-80" dirty="0">
              <a:solidFill>
                <a:srgbClr val="000000"/>
              </a:solidFill>
              <a:latin typeface="Helvetica" charset="0"/>
            </a:endParaRP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551494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 i="0">
                <a:solidFill>
                  <a:schemeClr val="tx1">
                    <a:tint val="7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‹N›</a:t>
            </a:fld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757" y="8328801"/>
            <a:ext cx="829564" cy="576000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56698"/>
          </a:xfrm>
          <a:prstGeom prst="rect">
            <a:avLst/>
          </a:prstGeom>
        </p:spPr>
      </p:pic>
      <p:sp>
        <p:nvSpPr>
          <p:cNvPr id="8" name="Text Placeholder 25"/>
          <p:cNvSpPr>
            <a:spLocks noGrp="1"/>
          </p:cNvSpPr>
          <p:nvPr>
            <p:ph type="body" sz="quarter" idx="11" hasCustomPrompt="1"/>
          </p:nvPr>
        </p:nvSpPr>
        <p:spPr>
          <a:xfrm>
            <a:off x="2269067" y="792163"/>
            <a:ext cx="11751733" cy="7502312"/>
          </a:xfrm>
          <a:prstGeom prst="rect">
            <a:avLst/>
          </a:prstGeom>
        </p:spPr>
        <p:txBody>
          <a:bodyPr wrap="square" lIns="0" tIns="0" rIns="0" bIns="0" anchor="ctr" anchorCtr="1">
            <a:norm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11500" b="1" i="0" spc="-300" baseline="0">
                <a:solidFill>
                  <a:schemeClr val="accent2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2. LOREM IPSUM CHAPTER </a:t>
            </a:r>
          </a:p>
        </p:txBody>
      </p:sp>
    </p:spTree>
    <p:extLst>
      <p:ext uri="{BB962C8B-B14F-4D97-AF65-F5344CB8AC3E}">
        <p14:creationId xmlns:p14="http://schemas.microsoft.com/office/powerpoint/2010/main" val="539264525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Foc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6233457" cy="9144000"/>
          </a:xfrm>
          <a:prstGeom prst="rect">
            <a:avLst/>
          </a:prstGeom>
        </p:spPr>
      </p:pic>
      <p:sp>
        <p:nvSpPr>
          <p:cNvPr id="30" name="Text Placeholder 15"/>
          <p:cNvSpPr>
            <a:spLocks noGrp="1"/>
          </p:cNvSpPr>
          <p:nvPr>
            <p:ph type="body" sz="quarter" idx="21" hasCustomPrompt="1"/>
          </p:nvPr>
        </p:nvSpPr>
        <p:spPr>
          <a:xfrm>
            <a:off x="723900" y="508000"/>
            <a:ext cx="12872179" cy="124443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4800" b="1" i="0" spc="-151" baseline="0">
                <a:solidFill>
                  <a:schemeClr val="accent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Text Block with Columns and Focus Point</a:t>
            </a:r>
          </a:p>
        </p:txBody>
      </p:sp>
      <p:sp>
        <p:nvSpPr>
          <p:cNvPr id="31" name="Text Placeholder 15"/>
          <p:cNvSpPr>
            <a:spLocks noGrp="1"/>
          </p:cNvSpPr>
          <p:nvPr>
            <p:ph type="body" sz="quarter" idx="22" hasCustomPrompt="1"/>
          </p:nvPr>
        </p:nvSpPr>
        <p:spPr>
          <a:xfrm>
            <a:off x="723900" y="1752437"/>
            <a:ext cx="13381038" cy="5650996"/>
          </a:xfrm>
          <a:prstGeom prst="rect">
            <a:avLst/>
          </a:prstGeom>
        </p:spPr>
        <p:txBody>
          <a:bodyPr lIns="0" tIns="180000" rIns="0" bIns="180000" numCol="2" spcCol="720000" anchor="t" anchorCtr="0">
            <a:normAutofit/>
          </a:bodyPr>
          <a:lstStyle>
            <a:lvl1pPr marL="0" indent="0" algn="l">
              <a:buNone/>
              <a:defRPr sz="2600" b="0" i="0" spc="-150" baseline="0">
                <a:solidFill>
                  <a:schemeClr val="bg2">
                    <a:lumMod val="2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ligula </a:t>
            </a:r>
            <a:r>
              <a:rPr lang="en-US" dirty="0" err="1"/>
              <a:t>eget</a:t>
            </a:r>
            <a:r>
              <a:rPr lang="en-US" dirty="0"/>
              <a:t> dolor.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. Cum </a:t>
            </a:r>
            <a:r>
              <a:rPr lang="en-US" dirty="0" err="1"/>
              <a:t>sociis</a:t>
            </a:r>
            <a:r>
              <a:rPr lang="en-US" dirty="0"/>
              <a:t> </a:t>
            </a:r>
            <a:r>
              <a:rPr lang="en-US" dirty="0" err="1"/>
              <a:t>natoque</a:t>
            </a:r>
            <a:r>
              <a:rPr lang="en-US" dirty="0"/>
              <a:t> </a:t>
            </a:r>
            <a:r>
              <a:rPr lang="en-US" dirty="0" err="1"/>
              <a:t>penatibus</a:t>
            </a:r>
            <a:r>
              <a:rPr lang="en-US" dirty="0"/>
              <a:t> et </a:t>
            </a:r>
            <a:r>
              <a:rPr lang="en-US" dirty="0" err="1"/>
              <a:t>magnis</a:t>
            </a:r>
            <a:r>
              <a:rPr lang="en-US" dirty="0"/>
              <a:t> dis parturient </a:t>
            </a:r>
            <a:r>
              <a:rPr lang="en-US" dirty="0" err="1"/>
              <a:t>montes</a:t>
            </a:r>
            <a:r>
              <a:rPr lang="en-US" dirty="0"/>
              <a:t>, </a:t>
            </a:r>
            <a:r>
              <a:rPr lang="en-US" dirty="0" err="1"/>
              <a:t>nascetur</a:t>
            </a:r>
            <a:r>
              <a:rPr lang="en-US" dirty="0"/>
              <a:t> </a:t>
            </a:r>
            <a:r>
              <a:rPr lang="en-US" dirty="0" err="1"/>
              <a:t>ridiculus</a:t>
            </a:r>
            <a:r>
              <a:rPr lang="en-US" dirty="0"/>
              <a:t> mus. </a:t>
            </a:r>
            <a:r>
              <a:rPr lang="en-US" dirty="0" err="1"/>
              <a:t>Donec</a:t>
            </a:r>
            <a:r>
              <a:rPr lang="en-US" dirty="0"/>
              <a:t> quam </a:t>
            </a:r>
            <a:r>
              <a:rPr lang="en-US" dirty="0" err="1"/>
              <a:t>felis</a:t>
            </a:r>
            <a:r>
              <a:rPr lang="en-US" dirty="0"/>
              <a:t>,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,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, </a:t>
            </a:r>
            <a:r>
              <a:rPr lang="en-US" dirty="0" err="1"/>
              <a:t>pretium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, sem.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. </a:t>
            </a:r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pede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</a:t>
            </a:r>
            <a:r>
              <a:rPr lang="en-US" dirty="0" err="1"/>
              <a:t>fringilla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, </a:t>
            </a:r>
            <a:r>
              <a:rPr lang="en-US" dirty="0" err="1"/>
              <a:t>aliquet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,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, </a:t>
            </a:r>
            <a:r>
              <a:rPr lang="en-US" dirty="0" err="1"/>
              <a:t>arcu</a:t>
            </a:r>
            <a:r>
              <a:rPr lang="en-US" dirty="0"/>
              <a:t>. In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</a:t>
            </a:r>
            <a:r>
              <a:rPr lang="en-US" dirty="0" err="1"/>
              <a:t>rhoncus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, </a:t>
            </a:r>
            <a:r>
              <a:rPr lang="en-US" dirty="0" err="1"/>
              <a:t>imperdiet</a:t>
            </a:r>
            <a:r>
              <a:rPr lang="en-US" dirty="0"/>
              <a:t> a, </a:t>
            </a:r>
            <a:r>
              <a:rPr lang="en-US" dirty="0" err="1"/>
              <a:t>venenatis</a:t>
            </a:r>
            <a:r>
              <a:rPr lang="en-US" dirty="0"/>
              <a:t> vitae, </a:t>
            </a:r>
            <a:r>
              <a:rPr lang="en-US" dirty="0" err="1"/>
              <a:t>justo</a:t>
            </a:r>
            <a:r>
              <a:rPr lang="en-US" dirty="0"/>
              <a:t>. </a:t>
            </a:r>
            <a:r>
              <a:rPr lang="en-US" dirty="0" err="1"/>
              <a:t>Nullam</a:t>
            </a:r>
            <a:r>
              <a:rPr lang="en-US" dirty="0"/>
              <a:t> dictum </a:t>
            </a:r>
            <a:r>
              <a:rPr lang="en-US" dirty="0" err="1"/>
              <a:t>felis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pede</a:t>
            </a:r>
            <a:r>
              <a:rPr lang="en-US" dirty="0"/>
              <a:t> </a:t>
            </a:r>
            <a:r>
              <a:rPr lang="en-US" dirty="0" err="1"/>
              <a:t>mollis</a:t>
            </a:r>
            <a:r>
              <a:rPr lang="en-US" dirty="0"/>
              <a:t> </a:t>
            </a:r>
            <a:r>
              <a:rPr lang="en-US" dirty="0" err="1"/>
              <a:t>pretium</a:t>
            </a:r>
            <a:r>
              <a:rPr lang="en-US" dirty="0"/>
              <a:t>. Integer </a:t>
            </a:r>
            <a:r>
              <a:rPr lang="en-US" dirty="0" err="1"/>
              <a:t>tincidunt</a:t>
            </a:r>
            <a:r>
              <a:rPr lang="en-US" dirty="0"/>
              <a:t>. </a:t>
            </a:r>
            <a:r>
              <a:rPr lang="en-US" dirty="0" err="1"/>
              <a:t>Cras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. </a:t>
            </a:r>
            <a:r>
              <a:rPr lang="en-US" dirty="0" err="1"/>
              <a:t>Vivamus</a:t>
            </a:r>
            <a:r>
              <a:rPr lang="en-US" dirty="0"/>
              <a:t> </a:t>
            </a:r>
            <a:r>
              <a:rPr lang="en-US" dirty="0" err="1"/>
              <a:t>elementum</a:t>
            </a:r>
            <a:r>
              <a:rPr lang="en-US" dirty="0"/>
              <a:t> semper nisi.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eleifend</a:t>
            </a:r>
            <a:r>
              <a:rPr lang="en-US" dirty="0"/>
              <a:t> </a:t>
            </a:r>
            <a:r>
              <a:rPr lang="en-US" dirty="0" err="1"/>
              <a:t>tellus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ligula, </a:t>
            </a:r>
            <a:r>
              <a:rPr lang="en-US" dirty="0" err="1"/>
              <a:t>porttitor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, </a:t>
            </a:r>
            <a:r>
              <a:rPr lang="en-US" dirty="0" err="1"/>
              <a:t>consequat</a:t>
            </a:r>
            <a:r>
              <a:rPr lang="en-US" dirty="0"/>
              <a:t> vitae, </a:t>
            </a:r>
            <a:r>
              <a:rPr lang="en-US" dirty="0" err="1"/>
              <a:t>eleifend</a:t>
            </a:r>
            <a:r>
              <a:rPr lang="en-US" dirty="0"/>
              <a:t> ac, </a:t>
            </a:r>
            <a:r>
              <a:rPr lang="en-US" dirty="0" err="1"/>
              <a:t>enim</a:t>
            </a:r>
            <a:r>
              <a:rPr lang="en-US" dirty="0"/>
              <a:t>.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lorem</a:t>
            </a:r>
            <a:r>
              <a:rPr lang="en-US" dirty="0"/>
              <a:t> ante, </a:t>
            </a:r>
            <a:r>
              <a:rPr lang="en-US" dirty="0" err="1"/>
              <a:t>dapibus</a:t>
            </a:r>
            <a:r>
              <a:rPr lang="en-US" dirty="0"/>
              <a:t> in,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, </a:t>
            </a:r>
            <a:r>
              <a:rPr lang="en-US" dirty="0" err="1"/>
              <a:t>feugiat</a:t>
            </a:r>
            <a:r>
              <a:rPr lang="en-US" dirty="0"/>
              <a:t> a, </a:t>
            </a:r>
            <a:r>
              <a:rPr lang="en-US" dirty="0" err="1"/>
              <a:t>tellus</a:t>
            </a:r>
            <a:r>
              <a:rPr lang="en-US" dirty="0"/>
              <a:t>. </a:t>
            </a:r>
            <a:r>
              <a:rPr lang="en-US" dirty="0" err="1"/>
              <a:t>Phasellus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metus</a:t>
            </a:r>
            <a:r>
              <a:rPr lang="en-US" dirty="0"/>
              <a:t> </a:t>
            </a:r>
            <a:r>
              <a:rPr lang="en-US" dirty="0" err="1"/>
              <a:t>varius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. </a:t>
            </a:r>
            <a:r>
              <a:rPr lang="en-US" dirty="0" err="1"/>
              <a:t>Quisque</a:t>
            </a:r>
            <a:r>
              <a:rPr lang="en-US" dirty="0"/>
              <a:t> </a:t>
            </a:r>
            <a:r>
              <a:rPr lang="en-US" dirty="0" err="1"/>
              <a:t>rutrum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imperdiet</a:t>
            </a:r>
            <a:r>
              <a:rPr lang="en-US" dirty="0"/>
              <a:t>. </a:t>
            </a:r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ultricies</a:t>
            </a:r>
            <a:r>
              <a:rPr lang="en-US" dirty="0"/>
              <a:t> nisi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augue</a:t>
            </a:r>
            <a:r>
              <a:rPr lang="en-US" dirty="0"/>
              <a:t>. 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7373823" y="4233946"/>
            <a:ext cx="10269600" cy="239842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4" name="Text Placeholder 15"/>
          <p:cNvSpPr>
            <a:spLocks noGrp="1"/>
          </p:cNvSpPr>
          <p:nvPr>
            <p:ph type="body" sz="quarter" idx="23" hasCustomPrompt="1"/>
          </p:nvPr>
        </p:nvSpPr>
        <p:spPr>
          <a:xfrm>
            <a:off x="8097097" y="4523343"/>
            <a:ext cx="7327781" cy="1854195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buNone/>
              <a:defRPr sz="4400" b="1" i="1" spc="-300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!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ligula</a:t>
            </a:r>
            <a:r>
              <a:rPr lang="mr-IN" dirty="0"/>
              <a:t>…</a:t>
            </a:r>
            <a:endParaRPr lang="en-US" dirty="0"/>
          </a:p>
        </p:txBody>
      </p:sp>
      <p:sp>
        <p:nvSpPr>
          <p:cNvPr id="17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551495"/>
            <a:ext cx="8290521" cy="376237"/>
          </a:xfrm>
        </p:spPr>
        <p:txBody>
          <a:bodyPr>
            <a:normAutofit/>
          </a:bodyPr>
          <a:lstStyle>
            <a:lvl1pPr algn="r">
              <a:defRPr sz="1400" b="0" i="0" spc="0">
                <a:solidFill>
                  <a:schemeClr val="bg2">
                    <a:lumMod val="50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r>
              <a:rPr lang="en-US"/>
              <a:t>OpenAIRE @ EOSC | RDA  | Berlin | 23rd March 2018</a:t>
            </a:r>
          </a:p>
        </p:txBody>
      </p:sp>
      <p:sp>
        <p:nvSpPr>
          <p:cNvPr id="1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551494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 i="0">
                <a:solidFill>
                  <a:schemeClr val="tx1">
                    <a:tint val="7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‹N›</a:t>
            </a:fld>
            <a:endParaRPr lang="en-GB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757" y="8328801"/>
            <a:ext cx="829564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9326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880" userDrawn="1">
          <p15:clr>
            <a:srgbClr val="FBAE40"/>
          </p15:clr>
        </p15:guide>
        <p15:guide id="2" pos="5120" userDrawn="1">
          <p15:clr>
            <a:srgbClr val="FBAE40"/>
          </p15:clr>
        </p15:guide>
        <p15:guide id="3" orient="horz" pos="499" userDrawn="1">
          <p15:clr>
            <a:srgbClr val="FBAE40"/>
          </p15:clr>
        </p15:guide>
        <p15:guide id="4" orient="horz" pos="1111" userDrawn="1">
          <p15:clr>
            <a:srgbClr val="FBAE40"/>
          </p15:clr>
        </p15:guide>
        <p15:guide id="5" orient="horz" pos="4672" userDrawn="1">
          <p15:clr>
            <a:srgbClr val="FBAE40"/>
          </p15:clr>
        </p15:guide>
        <p15:guide id="6" pos="8885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+ Foc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6233457" cy="9144000"/>
          </a:xfrm>
          <a:prstGeom prst="rect">
            <a:avLst/>
          </a:prstGeom>
        </p:spPr>
      </p:pic>
      <p:sp>
        <p:nvSpPr>
          <p:cNvPr id="30" name="Text Placeholder 15"/>
          <p:cNvSpPr>
            <a:spLocks noGrp="1"/>
          </p:cNvSpPr>
          <p:nvPr>
            <p:ph type="body" sz="quarter" idx="21" hasCustomPrompt="1"/>
          </p:nvPr>
        </p:nvSpPr>
        <p:spPr>
          <a:xfrm>
            <a:off x="723900" y="508000"/>
            <a:ext cx="12872179" cy="124443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4800" b="1" i="0" spc="-151" baseline="0">
                <a:solidFill>
                  <a:schemeClr val="accent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Text Block with Columns and Focus Point</a:t>
            </a:r>
          </a:p>
        </p:txBody>
      </p:sp>
      <p:sp>
        <p:nvSpPr>
          <p:cNvPr id="31" name="Text Placeholder 15"/>
          <p:cNvSpPr>
            <a:spLocks noGrp="1"/>
          </p:cNvSpPr>
          <p:nvPr>
            <p:ph type="body" sz="quarter" idx="22" hasCustomPrompt="1"/>
          </p:nvPr>
        </p:nvSpPr>
        <p:spPr>
          <a:xfrm>
            <a:off x="723900" y="1752437"/>
            <a:ext cx="13381038" cy="5650996"/>
          </a:xfrm>
          <a:prstGeom prst="rect">
            <a:avLst/>
          </a:prstGeom>
        </p:spPr>
        <p:txBody>
          <a:bodyPr lIns="0" tIns="180000" rIns="0" bIns="180000" numCol="2" spcCol="720000" anchor="t" anchorCtr="0">
            <a:normAutofit/>
          </a:bodyPr>
          <a:lstStyle>
            <a:lvl1pPr marL="0" indent="0" algn="l">
              <a:buNone/>
              <a:defRPr sz="2600" b="0" i="0" spc="-150" baseline="0">
                <a:solidFill>
                  <a:schemeClr val="bg2">
                    <a:lumMod val="2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ligula </a:t>
            </a:r>
            <a:r>
              <a:rPr lang="en-US" dirty="0" err="1"/>
              <a:t>eget</a:t>
            </a:r>
            <a:r>
              <a:rPr lang="en-US" dirty="0"/>
              <a:t> dolor.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. Cum </a:t>
            </a:r>
            <a:r>
              <a:rPr lang="en-US" dirty="0" err="1"/>
              <a:t>sociis</a:t>
            </a:r>
            <a:r>
              <a:rPr lang="en-US" dirty="0"/>
              <a:t> </a:t>
            </a:r>
            <a:r>
              <a:rPr lang="en-US" dirty="0" err="1"/>
              <a:t>natoque</a:t>
            </a:r>
            <a:r>
              <a:rPr lang="en-US" dirty="0"/>
              <a:t> </a:t>
            </a:r>
            <a:r>
              <a:rPr lang="en-US" dirty="0" err="1"/>
              <a:t>penatibus</a:t>
            </a:r>
            <a:r>
              <a:rPr lang="en-US" dirty="0"/>
              <a:t> et </a:t>
            </a:r>
            <a:r>
              <a:rPr lang="en-US" dirty="0" err="1"/>
              <a:t>magnis</a:t>
            </a:r>
            <a:r>
              <a:rPr lang="en-US" dirty="0"/>
              <a:t> dis parturient </a:t>
            </a:r>
            <a:r>
              <a:rPr lang="en-US" dirty="0" err="1"/>
              <a:t>montes</a:t>
            </a:r>
            <a:r>
              <a:rPr lang="en-US" dirty="0"/>
              <a:t>, </a:t>
            </a:r>
            <a:r>
              <a:rPr lang="en-US" dirty="0" err="1"/>
              <a:t>nascetur</a:t>
            </a:r>
            <a:r>
              <a:rPr lang="en-US" dirty="0"/>
              <a:t> </a:t>
            </a:r>
            <a:r>
              <a:rPr lang="en-US" dirty="0" err="1"/>
              <a:t>ridiculus</a:t>
            </a:r>
            <a:r>
              <a:rPr lang="en-US" dirty="0"/>
              <a:t> mus. </a:t>
            </a:r>
            <a:r>
              <a:rPr lang="en-US" dirty="0" err="1"/>
              <a:t>Donec</a:t>
            </a:r>
            <a:r>
              <a:rPr lang="en-US" dirty="0"/>
              <a:t> quam </a:t>
            </a:r>
            <a:r>
              <a:rPr lang="en-US" dirty="0" err="1"/>
              <a:t>felis</a:t>
            </a:r>
            <a:r>
              <a:rPr lang="en-US" dirty="0"/>
              <a:t>,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,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, </a:t>
            </a:r>
            <a:r>
              <a:rPr lang="en-US" dirty="0" err="1"/>
              <a:t>pretium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, sem.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. </a:t>
            </a:r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pede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</a:t>
            </a:r>
            <a:r>
              <a:rPr lang="en-US" dirty="0" err="1"/>
              <a:t>fringilla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, </a:t>
            </a:r>
            <a:r>
              <a:rPr lang="en-US" dirty="0" err="1"/>
              <a:t>aliquet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,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, </a:t>
            </a:r>
            <a:r>
              <a:rPr lang="en-US" dirty="0" err="1"/>
              <a:t>arcu</a:t>
            </a:r>
            <a:r>
              <a:rPr lang="en-US" dirty="0"/>
              <a:t>. In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</a:t>
            </a:r>
            <a:r>
              <a:rPr lang="en-US" dirty="0" err="1"/>
              <a:t>rhoncus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, </a:t>
            </a:r>
            <a:r>
              <a:rPr lang="en-US" dirty="0" err="1"/>
              <a:t>imperdiet</a:t>
            </a:r>
            <a:r>
              <a:rPr lang="en-US" dirty="0"/>
              <a:t> a, </a:t>
            </a:r>
            <a:r>
              <a:rPr lang="en-US" dirty="0" err="1"/>
              <a:t>venenatis</a:t>
            </a:r>
            <a:r>
              <a:rPr lang="en-US" dirty="0"/>
              <a:t> vitae, </a:t>
            </a:r>
            <a:r>
              <a:rPr lang="en-US" dirty="0" err="1"/>
              <a:t>justo</a:t>
            </a:r>
            <a:r>
              <a:rPr lang="en-US" dirty="0"/>
              <a:t>. </a:t>
            </a:r>
            <a:r>
              <a:rPr lang="en-US" dirty="0" err="1"/>
              <a:t>Nullam</a:t>
            </a:r>
            <a:r>
              <a:rPr lang="en-US" dirty="0"/>
              <a:t> dictum </a:t>
            </a:r>
            <a:r>
              <a:rPr lang="en-US" dirty="0" err="1"/>
              <a:t>felis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pede</a:t>
            </a:r>
            <a:r>
              <a:rPr lang="en-US" dirty="0"/>
              <a:t> </a:t>
            </a:r>
            <a:r>
              <a:rPr lang="en-US" dirty="0" err="1"/>
              <a:t>mollis</a:t>
            </a:r>
            <a:r>
              <a:rPr lang="en-US" dirty="0"/>
              <a:t> </a:t>
            </a:r>
            <a:r>
              <a:rPr lang="en-US" dirty="0" err="1"/>
              <a:t>pretium</a:t>
            </a:r>
            <a:r>
              <a:rPr lang="en-US" dirty="0"/>
              <a:t>. Integer </a:t>
            </a:r>
            <a:r>
              <a:rPr lang="en-US" dirty="0" err="1"/>
              <a:t>tincidunt</a:t>
            </a:r>
            <a:r>
              <a:rPr lang="en-US" dirty="0"/>
              <a:t>. </a:t>
            </a:r>
            <a:r>
              <a:rPr lang="en-US" dirty="0" err="1"/>
              <a:t>Cras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. </a:t>
            </a:r>
            <a:r>
              <a:rPr lang="en-US" dirty="0" err="1"/>
              <a:t>Vivamus</a:t>
            </a:r>
            <a:r>
              <a:rPr lang="en-US" dirty="0"/>
              <a:t> </a:t>
            </a:r>
            <a:r>
              <a:rPr lang="en-US" dirty="0" err="1"/>
              <a:t>elementum</a:t>
            </a:r>
            <a:r>
              <a:rPr lang="en-US" dirty="0"/>
              <a:t> semper nisi.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eleifend</a:t>
            </a:r>
            <a:r>
              <a:rPr lang="en-US" dirty="0"/>
              <a:t> </a:t>
            </a:r>
            <a:r>
              <a:rPr lang="en-US" dirty="0" err="1"/>
              <a:t>tellus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ligula, </a:t>
            </a:r>
            <a:r>
              <a:rPr lang="en-US" dirty="0" err="1"/>
              <a:t>porttitor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, </a:t>
            </a:r>
            <a:r>
              <a:rPr lang="en-US" dirty="0" err="1"/>
              <a:t>consequat</a:t>
            </a:r>
            <a:r>
              <a:rPr lang="en-US" dirty="0"/>
              <a:t> vitae, </a:t>
            </a:r>
            <a:r>
              <a:rPr lang="en-US" dirty="0" err="1"/>
              <a:t>eleifend</a:t>
            </a:r>
            <a:r>
              <a:rPr lang="en-US" dirty="0"/>
              <a:t> ac, </a:t>
            </a:r>
            <a:r>
              <a:rPr lang="en-US" dirty="0" err="1"/>
              <a:t>enim</a:t>
            </a:r>
            <a:r>
              <a:rPr lang="en-US" dirty="0"/>
              <a:t>.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lorem</a:t>
            </a:r>
            <a:r>
              <a:rPr lang="en-US" dirty="0"/>
              <a:t> ante, </a:t>
            </a:r>
            <a:r>
              <a:rPr lang="en-US" dirty="0" err="1"/>
              <a:t>dapibus</a:t>
            </a:r>
            <a:r>
              <a:rPr lang="en-US" dirty="0"/>
              <a:t> in,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, </a:t>
            </a:r>
            <a:r>
              <a:rPr lang="en-US" dirty="0" err="1"/>
              <a:t>feugiat</a:t>
            </a:r>
            <a:r>
              <a:rPr lang="en-US" dirty="0"/>
              <a:t> a, </a:t>
            </a:r>
            <a:r>
              <a:rPr lang="en-US" dirty="0" err="1"/>
              <a:t>tellus</a:t>
            </a:r>
            <a:r>
              <a:rPr lang="en-US" dirty="0"/>
              <a:t>. </a:t>
            </a:r>
            <a:r>
              <a:rPr lang="en-US" dirty="0" err="1"/>
              <a:t>Phasellus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metus</a:t>
            </a:r>
            <a:r>
              <a:rPr lang="en-US" dirty="0"/>
              <a:t> </a:t>
            </a:r>
            <a:r>
              <a:rPr lang="en-US" dirty="0" err="1"/>
              <a:t>varius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. </a:t>
            </a:r>
            <a:r>
              <a:rPr lang="en-US" dirty="0" err="1"/>
              <a:t>Quisque</a:t>
            </a:r>
            <a:r>
              <a:rPr lang="en-US" dirty="0"/>
              <a:t> </a:t>
            </a:r>
            <a:r>
              <a:rPr lang="en-US" dirty="0" err="1"/>
              <a:t>rutrum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imperdiet</a:t>
            </a:r>
            <a:r>
              <a:rPr lang="en-US" dirty="0"/>
              <a:t>. </a:t>
            </a:r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ultricies</a:t>
            </a:r>
            <a:r>
              <a:rPr lang="en-US" dirty="0"/>
              <a:t> nisi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augue</a:t>
            </a:r>
            <a:r>
              <a:rPr lang="en-US" dirty="0"/>
              <a:t>. 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10252468" y="4415439"/>
            <a:ext cx="10269600" cy="20160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4" name="Text Placeholder 15"/>
          <p:cNvSpPr>
            <a:spLocks noGrp="1"/>
          </p:cNvSpPr>
          <p:nvPr>
            <p:ph type="body" sz="quarter" idx="23" hasCustomPrompt="1"/>
          </p:nvPr>
        </p:nvSpPr>
        <p:spPr>
          <a:xfrm>
            <a:off x="11397343" y="4492300"/>
            <a:ext cx="4681960" cy="1854195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4000" b="1" i="1" spc="-300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!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ligula</a:t>
            </a:r>
            <a:r>
              <a:rPr lang="mr-IN" dirty="0"/>
              <a:t>…</a:t>
            </a:r>
            <a:endParaRPr lang="en-US" dirty="0"/>
          </a:p>
        </p:txBody>
      </p:sp>
      <p:sp>
        <p:nvSpPr>
          <p:cNvPr id="17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551495"/>
            <a:ext cx="8290521" cy="376237"/>
          </a:xfrm>
        </p:spPr>
        <p:txBody>
          <a:bodyPr>
            <a:normAutofit/>
          </a:bodyPr>
          <a:lstStyle>
            <a:lvl1pPr algn="r">
              <a:defRPr sz="1400" b="0" i="0" spc="0">
                <a:solidFill>
                  <a:schemeClr val="bg2">
                    <a:lumMod val="50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r>
              <a:rPr lang="en-US"/>
              <a:t>OpenAIRE @ EOSC | RDA  | Berlin | 23rd March 2018</a:t>
            </a:r>
          </a:p>
        </p:txBody>
      </p:sp>
      <p:sp>
        <p:nvSpPr>
          <p:cNvPr id="1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551494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 i="0">
                <a:solidFill>
                  <a:schemeClr val="tx1">
                    <a:tint val="7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‹N›</a:t>
            </a:fld>
            <a:endParaRPr lang="en-GB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757" y="8328801"/>
            <a:ext cx="829564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16902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5120">
          <p15:clr>
            <a:srgbClr val="FBAE40"/>
          </p15:clr>
        </p15:guide>
        <p15:guide id="3" orient="horz" pos="499">
          <p15:clr>
            <a:srgbClr val="FBAE40"/>
          </p15:clr>
        </p15:guide>
        <p15:guide id="4" orient="horz" pos="1111">
          <p15:clr>
            <a:srgbClr val="FBAE40"/>
          </p15:clr>
        </p15:guide>
        <p15:guide id="5" orient="horz" pos="4672">
          <p15:clr>
            <a:srgbClr val="FBAE40"/>
          </p15:clr>
        </p15:guide>
        <p15:guide id="6" pos="8885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984089" y="0"/>
            <a:ext cx="14271911" cy="8039100"/>
          </a:xfrm>
          <a:prstGeom prst="rect">
            <a:avLst/>
          </a:prstGeom>
          <a:effectLst/>
        </p:spPr>
      </p:pic>
      <p:sp>
        <p:nvSpPr>
          <p:cNvPr id="14" name="Text Placeholder 25"/>
          <p:cNvSpPr>
            <a:spLocks noGrp="1"/>
          </p:cNvSpPr>
          <p:nvPr>
            <p:ph type="body" sz="quarter" idx="11" hasCustomPrompt="1"/>
          </p:nvPr>
        </p:nvSpPr>
        <p:spPr>
          <a:xfrm>
            <a:off x="711200" y="4584702"/>
            <a:ext cx="12888913" cy="2832098"/>
          </a:xfrm>
          <a:prstGeom prst="rect">
            <a:avLst/>
          </a:prstGeom>
        </p:spPr>
        <p:txBody>
          <a:bodyPr wrap="square" lIns="0" tIns="180000" rIns="0" bIns="0" anchor="t" anchorCtr="0">
            <a:normAutofit/>
          </a:bodyPr>
          <a:lstStyle>
            <a:lvl1pPr marL="0" indent="0" algn="l">
              <a:spcBef>
                <a:spcPts val="300"/>
              </a:spcBef>
              <a:buNone/>
              <a:defRPr sz="4400" b="0" i="0" spc="-151" baseline="0">
                <a:solidFill>
                  <a:schemeClr val="accent6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Maecenas tempus, </a:t>
            </a:r>
            <a:r>
              <a:rPr lang="en-US" dirty="0" err="1"/>
              <a:t>tellus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condimentum</a:t>
            </a:r>
            <a:r>
              <a:rPr lang="en-US" dirty="0"/>
              <a:t> </a:t>
            </a:r>
            <a:r>
              <a:rPr lang="en-US" dirty="0" err="1"/>
              <a:t>rhoncus</a:t>
            </a:r>
            <a:r>
              <a:rPr lang="en-US" dirty="0"/>
              <a:t>, </a:t>
            </a:r>
            <a:r>
              <a:rPr lang="en-US" dirty="0" err="1"/>
              <a:t>sem</a:t>
            </a:r>
            <a:r>
              <a:rPr lang="en-US" dirty="0"/>
              <a:t> quam semper libero,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</a:t>
            </a:r>
            <a:r>
              <a:rPr lang="en-US" dirty="0" err="1"/>
              <a:t>neque</a:t>
            </a:r>
            <a:r>
              <a:rPr lang="en-US" dirty="0"/>
              <a:t>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.</a:t>
            </a:r>
          </a:p>
        </p:txBody>
      </p:sp>
      <p:sp>
        <p:nvSpPr>
          <p:cNvPr id="15" name="Text Placeholder 25"/>
          <p:cNvSpPr>
            <a:spLocks noGrp="1"/>
          </p:cNvSpPr>
          <p:nvPr>
            <p:ph type="body" sz="quarter" idx="19" hasCustomPrompt="1"/>
          </p:nvPr>
        </p:nvSpPr>
        <p:spPr>
          <a:xfrm>
            <a:off x="711198" y="2045544"/>
            <a:ext cx="12888915" cy="2539157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l">
              <a:lnSpc>
                <a:spcPct val="75000"/>
              </a:lnSpc>
              <a:spcBef>
                <a:spcPts val="0"/>
              </a:spcBef>
              <a:buNone/>
              <a:defRPr sz="19000" b="1" i="0" spc="-300" baseline="0">
                <a:solidFill>
                  <a:schemeClr val="accent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l-GR" dirty="0"/>
              <a:t>52</a:t>
            </a:r>
            <a:r>
              <a:rPr lang="en-US" dirty="0"/>
              <a:t>.7Mbps</a:t>
            </a: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7242" y="1653863"/>
            <a:ext cx="1193305" cy="1193305"/>
          </a:xfrm>
          <a:prstGeom prst="rect">
            <a:avLst/>
          </a:prstGeom>
        </p:spPr>
      </p:pic>
      <p:sp>
        <p:nvSpPr>
          <p:cNvPr id="13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551495"/>
            <a:ext cx="8290521" cy="376237"/>
          </a:xfrm>
        </p:spPr>
        <p:txBody>
          <a:bodyPr>
            <a:normAutofit/>
          </a:bodyPr>
          <a:lstStyle>
            <a:lvl1pPr algn="r">
              <a:defRPr sz="1400" b="0" i="0" spc="0">
                <a:solidFill>
                  <a:schemeClr val="bg2">
                    <a:lumMod val="50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r>
              <a:rPr lang="en-US"/>
              <a:t>OpenAIRE @ EOSC | RDA  | Berlin | 23rd March 2018</a:t>
            </a:r>
          </a:p>
        </p:txBody>
      </p:sp>
      <p:sp>
        <p:nvSpPr>
          <p:cNvPr id="16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551494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 i="0">
                <a:solidFill>
                  <a:schemeClr val="tx1">
                    <a:tint val="7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‹N›</a:t>
            </a:fld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757" y="8328801"/>
            <a:ext cx="829564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361889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Placeholder 27"/>
          <p:cNvSpPr>
            <a:spLocks noGrp="1"/>
          </p:cNvSpPr>
          <p:nvPr>
            <p:ph type="body" sz="quarter" idx="11" hasCustomPrompt="1"/>
          </p:nvPr>
        </p:nvSpPr>
        <p:spPr>
          <a:xfrm>
            <a:off x="723899" y="1484025"/>
            <a:ext cx="13517717" cy="6112925"/>
          </a:xfrm>
          <a:prstGeom prst="rect">
            <a:avLst/>
          </a:prstGeom>
        </p:spPr>
        <p:txBody>
          <a:bodyPr lIns="0" tIns="180000" rIns="0" bIns="0">
            <a:normAutofit/>
          </a:bodyPr>
          <a:lstStyle>
            <a:lvl1pPr marL="395101" indent="-395101">
              <a:lnSpc>
                <a:spcPct val="100000"/>
              </a:lnSpc>
              <a:spcBef>
                <a:spcPts val="1200"/>
              </a:spcBef>
              <a:buClr>
                <a:schemeClr val="tx2"/>
              </a:buClr>
              <a:buSzPct val="85000"/>
              <a:buFontTx/>
              <a:buBlip>
                <a:blip r:embed="rId2"/>
              </a:buBlip>
              <a:defRPr sz="4000" b="1" i="0" spc="-151">
                <a:solidFill>
                  <a:schemeClr val="tx1">
                    <a:lumMod val="65000"/>
                    <a:lumOff val="3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>
              <a:lnSpc>
                <a:spcPct val="100000"/>
              </a:lnSpc>
              <a:spcBef>
                <a:spcPts val="0"/>
              </a:spcBef>
              <a:buClr>
                <a:srgbClr val="4687E6"/>
              </a:buClr>
              <a:buSzPct val="85000"/>
              <a:defRPr sz="3600" b="0" i="0" spc="-151">
                <a:solidFill>
                  <a:srgbClr val="5B72D1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buClr>
                <a:schemeClr val="accent6"/>
              </a:buClr>
              <a:buSzPct val="85000"/>
              <a:defRPr sz="3200" b="0" i="0" spc="-51" baseline="0">
                <a:solidFill>
                  <a:schemeClr val="bg2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3pPr>
          </a:lstStyle>
          <a:p>
            <a:pPr lvl="0"/>
            <a:r>
              <a:rPr lang="en-US" dirty="0"/>
              <a:t>Bullet</a:t>
            </a:r>
          </a:p>
          <a:p>
            <a:pPr lvl="1"/>
            <a:r>
              <a:rPr lang="en-US" dirty="0"/>
              <a:t>Bullet Second Level</a:t>
            </a:r>
          </a:p>
          <a:p>
            <a:pPr lvl="2"/>
            <a:r>
              <a:rPr lang="en-US" dirty="0"/>
              <a:t>Bullet Third Level</a:t>
            </a:r>
          </a:p>
        </p:txBody>
      </p:sp>
      <p:sp>
        <p:nvSpPr>
          <p:cNvPr id="11" name="Text Placeholder 15"/>
          <p:cNvSpPr>
            <a:spLocks noGrp="1"/>
          </p:cNvSpPr>
          <p:nvPr>
            <p:ph type="body" sz="quarter" idx="21" hasCustomPrompt="1"/>
          </p:nvPr>
        </p:nvSpPr>
        <p:spPr>
          <a:xfrm>
            <a:off x="711200" y="338668"/>
            <a:ext cx="13530416" cy="1145358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6000" b="1" i="0" spc="-151" baseline="0">
                <a:solidFill>
                  <a:schemeClr val="accent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Bullet points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80782" y="8568644"/>
            <a:ext cx="8290521" cy="376237"/>
          </a:xfrm>
        </p:spPr>
        <p:txBody>
          <a:bodyPr>
            <a:normAutofit/>
          </a:bodyPr>
          <a:lstStyle>
            <a:lvl1pPr marL="0" marR="0" indent="0" algn="ctr" defTabSz="54768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spc="0">
                <a:solidFill>
                  <a:schemeClr val="bg2">
                    <a:lumMod val="50000"/>
                  </a:schemeClr>
                </a:solidFill>
                <a:latin typeface="+mn-lt"/>
                <a:ea typeface="Open Sans Light" charset="0"/>
                <a:cs typeface="Open Sans Light" charset="0"/>
              </a:defRPr>
            </a:lvl1pPr>
          </a:lstStyle>
          <a:p>
            <a:r>
              <a:rPr lang="it-IT" sz="1000" spc="-80" dirty="0">
                <a:solidFill>
                  <a:srgbClr val="000000"/>
                </a:solidFill>
                <a:latin typeface="Helvetica" charset="0"/>
              </a:rPr>
              <a:t>Università di Pisa, Corso di didattica trasversale (LABCD5) “Curare e conservare il dato per la ricerca” – 18 </a:t>
            </a:r>
            <a:r>
              <a:rPr lang="it-IT" sz="1000" spc="-80" dirty="0" err="1">
                <a:solidFill>
                  <a:srgbClr val="000000"/>
                </a:solidFill>
                <a:latin typeface="Helvetica" charset="0"/>
              </a:rPr>
              <a:t>Dic</a:t>
            </a:r>
            <a:r>
              <a:rPr lang="it-IT" sz="1000" spc="-80" dirty="0">
                <a:solidFill>
                  <a:srgbClr val="000000"/>
                </a:solidFill>
                <a:latin typeface="Helvetica" charset="0"/>
              </a:rPr>
              <a:t> 2018</a:t>
            </a:r>
            <a:endParaRPr lang="en-US" sz="1000" spc="-80" dirty="0">
              <a:solidFill>
                <a:srgbClr val="000000"/>
              </a:solidFill>
              <a:latin typeface="Helvetica" charset="0"/>
            </a:endParaRPr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551494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 i="0">
                <a:solidFill>
                  <a:schemeClr val="tx1">
                    <a:tint val="75000"/>
                  </a:schemeClr>
                </a:solidFill>
                <a:latin typeface="+mn-lt"/>
                <a:ea typeface="Open Sans Light" charset="0"/>
                <a:cs typeface="Open Sans Light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‹N›</a:t>
            </a:fld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757" y="8328801"/>
            <a:ext cx="829564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194194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ullets_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6233457" cy="9144000"/>
          </a:xfrm>
          <a:prstGeom prst="rect">
            <a:avLst/>
          </a:prstGeom>
        </p:spPr>
      </p:pic>
      <p:sp>
        <p:nvSpPr>
          <p:cNvPr id="28" name="Text Placeholder 27"/>
          <p:cNvSpPr>
            <a:spLocks noGrp="1"/>
          </p:cNvSpPr>
          <p:nvPr>
            <p:ph type="body" sz="quarter" idx="11" hasCustomPrompt="1"/>
          </p:nvPr>
        </p:nvSpPr>
        <p:spPr>
          <a:xfrm>
            <a:off x="723899" y="1484025"/>
            <a:ext cx="13517717" cy="6112925"/>
          </a:xfrm>
          <a:prstGeom prst="rect">
            <a:avLst/>
          </a:prstGeom>
        </p:spPr>
        <p:txBody>
          <a:bodyPr lIns="0" tIns="180000" rIns="0" bIns="0">
            <a:normAutofit/>
          </a:bodyPr>
          <a:lstStyle>
            <a:lvl1pPr marL="395101" indent="-395101">
              <a:lnSpc>
                <a:spcPct val="100000"/>
              </a:lnSpc>
              <a:spcBef>
                <a:spcPts val="1200"/>
              </a:spcBef>
              <a:buClr>
                <a:schemeClr val="bg2">
                  <a:lumMod val="50000"/>
                </a:schemeClr>
              </a:buClr>
              <a:buSzPct val="85000"/>
              <a:buFont typeface="Arial" charset="0"/>
              <a:buChar char="•"/>
              <a:defRPr sz="4400" b="1" i="0" spc="-151">
                <a:solidFill>
                  <a:schemeClr val="tx1">
                    <a:lumMod val="65000"/>
                    <a:lumOff val="3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687E6"/>
              </a:buClr>
              <a:buSzPct val="85000"/>
              <a:defRPr sz="4000" b="0" i="0" spc="-151">
                <a:solidFill>
                  <a:srgbClr val="4687E6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buClr>
                <a:schemeClr val="accent6"/>
              </a:buClr>
              <a:buSzPct val="85000"/>
              <a:defRPr sz="3200" b="0" i="0" spc="-51" baseline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3pPr>
          </a:lstStyle>
          <a:p>
            <a:pPr lvl="0"/>
            <a:r>
              <a:rPr lang="en-US" dirty="0"/>
              <a:t>Bullet</a:t>
            </a:r>
          </a:p>
          <a:p>
            <a:pPr lvl="1"/>
            <a:r>
              <a:rPr lang="en-US" dirty="0"/>
              <a:t>Bullet Second Level</a:t>
            </a:r>
          </a:p>
          <a:p>
            <a:pPr lvl="2"/>
            <a:r>
              <a:rPr lang="en-US" dirty="0"/>
              <a:t>Bullet Third Level</a:t>
            </a:r>
          </a:p>
        </p:txBody>
      </p:sp>
      <p:sp>
        <p:nvSpPr>
          <p:cNvPr id="11" name="Text Placeholder 15"/>
          <p:cNvSpPr>
            <a:spLocks noGrp="1"/>
          </p:cNvSpPr>
          <p:nvPr>
            <p:ph type="body" sz="quarter" idx="21" hasCustomPrompt="1"/>
          </p:nvPr>
        </p:nvSpPr>
        <p:spPr>
          <a:xfrm>
            <a:off x="711200" y="338668"/>
            <a:ext cx="13530416" cy="1145358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6000" b="1" i="0" spc="-151" baseline="0">
                <a:solidFill>
                  <a:schemeClr val="accent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Bullet points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551495"/>
            <a:ext cx="8290521" cy="376237"/>
          </a:xfrm>
        </p:spPr>
        <p:txBody>
          <a:bodyPr>
            <a:normAutofit/>
          </a:bodyPr>
          <a:lstStyle>
            <a:lvl1pPr marL="0" marR="0" indent="0" algn="ctr" defTabSz="54768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spc="0">
                <a:solidFill>
                  <a:schemeClr val="bg2">
                    <a:lumMod val="50000"/>
                  </a:schemeClr>
                </a:solidFill>
                <a:latin typeface="+mn-lt"/>
                <a:ea typeface="Open Sans Light" charset="0"/>
                <a:cs typeface="Open Sans Light" charset="0"/>
              </a:defRPr>
            </a:lvl1pPr>
          </a:lstStyle>
          <a:p>
            <a:r>
              <a:rPr lang="it-IT" sz="1000" spc="-80" dirty="0">
                <a:solidFill>
                  <a:srgbClr val="000000"/>
                </a:solidFill>
                <a:latin typeface="Helvetica" charset="0"/>
              </a:rPr>
              <a:t>Università di Pisa, Corso di didattica trasversale (LABCD5) “Curare e conservare il dato per la ricerca” – 18 </a:t>
            </a:r>
            <a:r>
              <a:rPr lang="it-IT" sz="1000" spc="-80" dirty="0" err="1">
                <a:solidFill>
                  <a:srgbClr val="000000"/>
                </a:solidFill>
                <a:latin typeface="Helvetica" charset="0"/>
              </a:rPr>
              <a:t>Dic</a:t>
            </a:r>
            <a:r>
              <a:rPr lang="it-IT" sz="1000" spc="-80" dirty="0">
                <a:solidFill>
                  <a:srgbClr val="000000"/>
                </a:solidFill>
                <a:latin typeface="Helvetica" charset="0"/>
              </a:rPr>
              <a:t> 2018</a:t>
            </a:r>
            <a:endParaRPr lang="en-US" sz="1000" spc="-80" dirty="0">
              <a:solidFill>
                <a:srgbClr val="000000"/>
              </a:solidFill>
              <a:latin typeface="Helvetica" charset="0"/>
            </a:endParaRPr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551494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 i="0">
                <a:solidFill>
                  <a:schemeClr val="tx1">
                    <a:tint val="75000"/>
                  </a:schemeClr>
                </a:solidFill>
                <a:latin typeface="+mn-lt"/>
                <a:ea typeface="Open Sans Light" charset="0"/>
                <a:cs typeface="Open Sans Light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‹N›</a:t>
            </a:fld>
            <a:endParaRPr lang="en-GB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757" y="8328801"/>
            <a:ext cx="829564" cy="576000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diagrams_with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5"/>
          <p:cNvSpPr>
            <a:spLocks noGrp="1"/>
          </p:cNvSpPr>
          <p:nvPr>
            <p:ph type="body" sz="quarter" idx="21" hasCustomPrompt="1"/>
          </p:nvPr>
        </p:nvSpPr>
        <p:spPr>
          <a:xfrm>
            <a:off x="1362792" y="338668"/>
            <a:ext cx="13530416" cy="1145358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5400" b="1" i="0" spc="-151" baseline="0">
                <a:solidFill>
                  <a:schemeClr val="accent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My Diagram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404051" y="7292051"/>
            <a:ext cx="1481559" cy="222233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0390" y="-389238"/>
            <a:ext cx="1481559" cy="2222339"/>
          </a:xfrm>
          <a:prstGeom prst="rect">
            <a:avLst/>
          </a:prstGeom>
        </p:spPr>
      </p:pic>
      <p:sp>
        <p:nvSpPr>
          <p:cNvPr id="13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551495"/>
            <a:ext cx="8290521" cy="376237"/>
          </a:xfrm>
        </p:spPr>
        <p:txBody>
          <a:bodyPr>
            <a:normAutofit/>
          </a:bodyPr>
          <a:lstStyle>
            <a:lvl1pPr marL="0" marR="0" indent="0" algn="ctr" defTabSz="54768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spc="0">
                <a:solidFill>
                  <a:schemeClr val="bg2">
                    <a:lumMod val="50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r>
              <a:rPr lang="it-IT" sz="1000" spc="-80" dirty="0">
                <a:solidFill>
                  <a:srgbClr val="000000"/>
                </a:solidFill>
                <a:latin typeface="Helvetica" charset="0"/>
              </a:rPr>
              <a:t>Università di Pisa, Corso di didattica trasversale (LABCD5) “Curare e conservare il dato per la ricerca” – 18 </a:t>
            </a:r>
            <a:r>
              <a:rPr lang="it-IT" sz="1000" spc="-80" dirty="0" err="1">
                <a:solidFill>
                  <a:srgbClr val="000000"/>
                </a:solidFill>
                <a:latin typeface="Helvetica" charset="0"/>
              </a:rPr>
              <a:t>Dic</a:t>
            </a:r>
            <a:r>
              <a:rPr lang="it-IT" sz="1000" spc="-80" dirty="0">
                <a:solidFill>
                  <a:srgbClr val="000000"/>
                </a:solidFill>
                <a:latin typeface="Helvetica" charset="0"/>
              </a:rPr>
              <a:t> 2018</a:t>
            </a:r>
            <a:endParaRPr lang="en-US" sz="1000" spc="-80" dirty="0">
              <a:solidFill>
                <a:srgbClr val="000000"/>
              </a:solidFill>
              <a:latin typeface="Helvetica" charset="0"/>
            </a:endParaRPr>
          </a:p>
        </p:txBody>
      </p:sp>
      <p:sp>
        <p:nvSpPr>
          <p:cNvPr id="14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551494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 i="0">
                <a:solidFill>
                  <a:schemeClr val="tx1">
                    <a:tint val="7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‹N›</a:t>
            </a:fld>
            <a:endParaRPr lang="en-GB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757" y="8328801"/>
            <a:ext cx="829564" cy="576000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_diagra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404051" y="7292051"/>
            <a:ext cx="1481559" cy="222233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0390" y="-389238"/>
            <a:ext cx="1481559" cy="2222339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Full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16" b="-15616"/>
          <a:stretch/>
        </p:blipFill>
        <p:spPr>
          <a:xfrm>
            <a:off x="0" y="0"/>
            <a:ext cx="16256000" cy="10837333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14024"/>
            <a:ext cx="16256000" cy="8064000"/>
          </a:xfrm>
          <a:prstGeom prst="rect">
            <a:avLst/>
          </a:prstGeom>
          <a:gradFill>
            <a:gsLst>
              <a:gs pos="8000">
                <a:srgbClr val="2D3293"/>
              </a:gs>
              <a:gs pos="100000">
                <a:srgbClr val="2D3293">
                  <a:alpha val="0"/>
                </a:srgbClr>
              </a:gs>
            </a:gsLst>
            <a:lin ang="5400000" scaled="1"/>
          </a:gradFill>
          <a:ln w="3175" cap="flat">
            <a:noFill/>
            <a:miter lim="400000"/>
          </a:ln>
          <a:effectLst>
            <a:outerShdw blurRad="25400" dist="12700" dir="5400000" rotWithShape="0">
              <a:schemeClr val="accent1">
                <a:alpha val="50000"/>
              </a:scheme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5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711200" y="792163"/>
            <a:ext cx="12888913" cy="4718837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14400" b="1" i="0" spc="-451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DolorSit</a:t>
            </a:r>
            <a:r>
              <a:rPr lang="en-US" dirty="0"/>
              <a:t>.</a:t>
            </a:r>
          </a:p>
        </p:txBody>
      </p:sp>
      <p:sp>
        <p:nvSpPr>
          <p:cNvPr id="6" name="Text Placeholder 25"/>
          <p:cNvSpPr>
            <a:spLocks noGrp="1"/>
          </p:cNvSpPr>
          <p:nvPr>
            <p:ph type="body" sz="quarter" idx="11" hasCustomPrompt="1"/>
          </p:nvPr>
        </p:nvSpPr>
        <p:spPr>
          <a:xfrm>
            <a:off x="711201" y="5511000"/>
            <a:ext cx="7173626" cy="1905800"/>
          </a:xfrm>
          <a:prstGeom prst="rect">
            <a:avLst/>
          </a:prstGeom>
        </p:spPr>
        <p:txBody>
          <a:bodyPr wrap="square" lIns="0" tIns="180000" rIns="0" bIns="0" anchor="t" anchorCtr="0">
            <a:norm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4400" b="1" i="0" spc="-151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.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18712067" y="3610626"/>
            <a:ext cx="96245" cy="58862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Open Sans" charset="0"/>
              <a:ea typeface="Open Sans" charset="0"/>
              <a:cs typeface="Open Sans" charset="0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118853900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- Full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16" b="-15616"/>
          <a:stretch/>
        </p:blipFill>
        <p:spPr>
          <a:xfrm>
            <a:off x="0" y="0"/>
            <a:ext cx="16256000" cy="10837333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14024"/>
            <a:ext cx="16256000" cy="8064000"/>
          </a:xfrm>
          <a:prstGeom prst="rect">
            <a:avLst/>
          </a:prstGeom>
          <a:gradFill>
            <a:gsLst>
              <a:gs pos="8000">
                <a:srgbClr val="2D3293"/>
              </a:gs>
              <a:gs pos="100000">
                <a:srgbClr val="2D3293">
                  <a:alpha val="0"/>
                </a:srgbClr>
              </a:gs>
            </a:gsLst>
            <a:lin ang="5400000" scaled="1"/>
          </a:gradFill>
          <a:ln w="3175" cap="flat">
            <a:noFill/>
            <a:miter lim="400000"/>
          </a:ln>
          <a:effectLst>
            <a:outerShdw blurRad="25400" dist="12700" dir="5400000" rotWithShape="0">
              <a:schemeClr val="accent1">
                <a:alpha val="50000"/>
              </a:scheme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5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711200" y="792163"/>
            <a:ext cx="12888913" cy="4718837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14400" b="1" i="0" spc="-451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DolorSit</a:t>
            </a:r>
            <a:r>
              <a:rPr lang="en-US" dirty="0"/>
              <a:t>.</a:t>
            </a:r>
          </a:p>
        </p:txBody>
      </p:sp>
      <p:sp>
        <p:nvSpPr>
          <p:cNvPr id="6" name="Text Placeholder 25"/>
          <p:cNvSpPr>
            <a:spLocks noGrp="1"/>
          </p:cNvSpPr>
          <p:nvPr>
            <p:ph type="body" sz="quarter" idx="11" hasCustomPrompt="1"/>
          </p:nvPr>
        </p:nvSpPr>
        <p:spPr>
          <a:xfrm>
            <a:off x="711201" y="5511000"/>
            <a:ext cx="6603999" cy="1905800"/>
          </a:xfrm>
          <a:prstGeom prst="rect">
            <a:avLst/>
          </a:prstGeom>
        </p:spPr>
        <p:txBody>
          <a:bodyPr wrap="square" lIns="0" tIns="180000" rIns="0" bIns="0" anchor="t" anchorCtr="0">
            <a:norm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4400" b="1" i="0" spc="-151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.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18712067" y="3610626"/>
            <a:ext cx="96245" cy="58862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7" name="Rounded Rectangle 6"/>
          <p:cNvSpPr/>
          <p:nvPr userDrawn="1"/>
        </p:nvSpPr>
        <p:spPr>
          <a:xfrm>
            <a:off x="7516100" y="6216919"/>
            <a:ext cx="10269600" cy="239842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8" name="Text Placeholder 15"/>
          <p:cNvSpPr>
            <a:spLocks noGrp="1"/>
          </p:cNvSpPr>
          <p:nvPr>
            <p:ph type="body" sz="quarter" idx="23" hasCustomPrompt="1"/>
          </p:nvPr>
        </p:nvSpPr>
        <p:spPr>
          <a:xfrm>
            <a:off x="8239374" y="6506316"/>
            <a:ext cx="7728759" cy="1854195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buNone/>
              <a:defRPr sz="4400" b="1" i="1" spc="-300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If you are going to remember only one thing from this slide, remember this!</a:t>
            </a:r>
          </a:p>
        </p:txBody>
      </p:sp>
    </p:spTree>
    <p:extLst>
      <p:ext uri="{BB962C8B-B14F-4D97-AF65-F5344CB8AC3E}">
        <p14:creationId xmlns:p14="http://schemas.microsoft.com/office/powerpoint/2010/main" val="1210623697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cus poi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972"/>
            <a:ext cx="16233457" cy="9144000"/>
          </a:xfrm>
          <a:prstGeom prst="rect">
            <a:avLst/>
          </a:prstGeom>
        </p:spPr>
      </p:pic>
      <p:sp>
        <p:nvSpPr>
          <p:cNvPr id="31" name="Text Placeholder 15"/>
          <p:cNvSpPr>
            <a:spLocks noGrp="1"/>
          </p:cNvSpPr>
          <p:nvPr>
            <p:ph type="body" sz="quarter" idx="22" hasCustomPrompt="1"/>
          </p:nvPr>
        </p:nvSpPr>
        <p:spPr>
          <a:xfrm>
            <a:off x="9683645" y="1752438"/>
            <a:ext cx="5726243" cy="2420976"/>
          </a:xfrm>
          <a:prstGeom prst="rect">
            <a:avLst/>
          </a:prstGeom>
        </p:spPr>
        <p:txBody>
          <a:bodyPr lIns="0" tIns="180000" rIns="0" bIns="180000" numCol="1" spcCol="720000" anchor="ctr" anchorCtr="0">
            <a:normAutofit/>
          </a:bodyPr>
          <a:lstStyle>
            <a:lvl1pPr marL="0" indent="0" algn="l">
              <a:buNone/>
              <a:defRPr sz="3200" b="0" i="0" spc="-150" baseline="0">
                <a:solidFill>
                  <a:schemeClr val="bg2">
                    <a:lumMod val="2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ligula </a:t>
            </a:r>
            <a:r>
              <a:rPr lang="en-US" dirty="0" err="1"/>
              <a:t>eget</a:t>
            </a:r>
            <a:r>
              <a:rPr lang="en-US" dirty="0"/>
              <a:t> dolor.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.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-1229193" y="1763713"/>
            <a:ext cx="10478124" cy="239842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4" name="Text Placeholder 15"/>
          <p:cNvSpPr>
            <a:spLocks noGrp="1"/>
          </p:cNvSpPr>
          <p:nvPr>
            <p:ph type="body" sz="quarter" idx="23" hasCustomPrompt="1"/>
          </p:nvPr>
        </p:nvSpPr>
        <p:spPr>
          <a:xfrm>
            <a:off x="711199" y="2018546"/>
            <a:ext cx="7417597" cy="188876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5400" b="1" i="1" spc="-300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Sit!</a:t>
            </a:r>
          </a:p>
        </p:txBody>
      </p:sp>
      <p:sp>
        <p:nvSpPr>
          <p:cNvPr id="11" name="Rounded Rectangle 10"/>
          <p:cNvSpPr/>
          <p:nvPr userDrawn="1"/>
        </p:nvSpPr>
        <p:spPr>
          <a:xfrm>
            <a:off x="7120328" y="4593134"/>
            <a:ext cx="10343214" cy="239842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2" name="Text Placeholder 15"/>
          <p:cNvSpPr>
            <a:spLocks noGrp="1"/>
          </p:cNvSpPr>
          <p:nvPr>
            <p:ph type="body" sz="quarter" idx="24" hasCustomPrompt="1"/>
          </p:nvPr>
        </p:nvSpPr>
        <p:spPr>
          <a:xfrm>
            <a:off x="8128000" y="4847967"/>
            <a:ext cx="7281889" cy="188876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buNone/>
              <a:defRPr sz="5400" b="1" i="1" spc="-300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ultricies</a:t>
            </a:r>
            <a:r>
              <a:rPr lang="en-US" dirty="0"/>
              <a:t> nisi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augue</a:t>
            </a:r>
            <a:r>
              <a:rPr lang="en-US" dirty="0"/>
              <a:t>.</a:t>
            </a:r>
          </a:p>
        </p:txBody>
      </p:sp>
      <p:sp>
        <p:nvSpPr>
          <p:cNvPr id="13" name="Text Placeholder 15"/>
          <p:cNvSpPr>
            <a:spLocks noGrp="1"/>
          </p:cNvSpPr>
          <p:nvPr>
            <p:ph type="body" sz="quarter" idx="25" hasCustomPrompt="1"/>
          </p:nvPr>
        </p:nvSpPr>
        <p:spPr>
          <a:xfrm>
            <a:off x="723899" y="4570584"/>
            <a:ext cx="5931733" cy="2420976"/>
          </a:xfrm>
          <a:prstGeom prst="rect">
            <a:avLst/>
          </a:prstGeom>
        </p:spPr>
        <p:txBody>
          <a:bodyPr lIns="0" tIns="180000" rIns="0" bIns="180000" numCol="1" spcCol="720000" anchor="ctr" anchorCtr="0">
            <a:normAutofit/>
          </a:bodyPr>
          <a:lstStyle>
            <a:lvl1pPr marL="0" indent="0" algn="r">
              <a:buNone/>
              <a:defRPr sz="3200" b="0" i="0" spc="-150" baseline="0">
                <a:solidFill>
                  <a:schemeClr val="bg2">
                    <a:lumMod val="2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</a:p>
        </p:txBody>
      </p:sp>
      <p:sp>
        <p:nvSpPr>
          <p:cNvPr id="22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551495"/>
            <a:ext cx="8290521" cy="376237"/>
          </a:xfrm>
        </p:spPr>
        <p:txBody>
          <a:bodyPr>
            <a:normAutofit/>
          </a:bodyPr>
          <a:lstStyle>
            <a:lvl1pPr marL="0" marR="0" indent="0" algn="ctr" defTabSz="54768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spc="0">
                <a:solidFill>
                  <a:schemeClr val="bg2">
                    <a:lumMod val="50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r>
              <a:rPr lang="it-IT" sz="1000" spc="-80" dirty="0">
                <a:solidFill>
                  <a:srgbClr val="000000"/>
                </a:solidFill>
                <a:latin typeface="Helvetica" charset="0"/>
              </a:rPr>
              <a:t>Università di Pisa, Corso di didattica trasversale (LABCD5) “Curare e conservare il dato per la ricerca” – 18 </a:t>
            </a:r>
            <a:r>
              <a:rPr lang="it-IT" sz="1000" spc="-80" dirty="0" err="1">
                <a:solidFill>
                  <a:srgbClr val="000000"/>
                </a:solidFill>
                <a:latin typeface="Helvetica" charset="0"/>
              </a:rPr>
              <a:t>Dic</a:t>
            </a:r>
            <a:r>
              <a:rPr lang="it-IT" sz="1000" spc="-80" dirty="0">
                <a:solidFill>
                  <a:srgbClr val="000000"/>
                </a:solidFill>
                <a:latin typeface="Helvetica" charset="0"/>
              </a:rPr>
              <a:t> 2018</a:t>
            </a:r>
            <a:endParaRPr lang="en-US" sz="1000" spc="-80" dirty="0">
              <a:solidFill>
                <a:srgbClr val="000000"/>
              </a:solidFill>
              <a:latin typeface="Helvetica" charset="0"/>
            </a:endParaRPr>
          </a:p>
        </p:txBody>
      </p:sp>
      <p:sp>
        <p:nvSpPr>
          <p:cNvPr id="2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551494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 i="0">
                <a:solidFill>
                  <a:schemeClr val="tx1">
                    <a:tint val="7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‹N›</a:t>
            </a:fld>
            <a:endParaRPr lang="en-GB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757" y="8328801"/>
            <a:ext cx="829564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03489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5120">
          <p15:clr>
            <a:srgbClr val="FBAE40"/>
          </p15:clr>
        </p15:guide>
        <p15:guide id="3" orient="horz" pos="499">
          <p15:clr>
            <a:srgbClr val="FBAE40"/>
          </p15:clr>
        </p15:guide>
        <p15:guide id="4" orient="horz" pos="1111">
          <p15:clr>
            <a:srgbClr val="FBAE40"/>
          </p15:clr>
        </p15:guide>
        <p15:guide id="5" orient="horz" pos="4672">
          <p15:clr>
            <a:srgbClr val="FBAE40"/>
          </p15:clr>
        </p15:guide>
        <p15:guide id="6" pos="8885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6256000" cy="9144000"/>
          </a:xfrm>
          <a:prstGeom prst="rect">
            <a:avLst/>
          </a:prstGeom>
          <a:gradFill>
            <a:gsLst>
              <a:gs pos="33000">
                <a:schemeClr val="accent2"/>
              </a:gs>
              <a:gs pos="100000">
                <a:schemeClr val="accent3"/>
              </a:gs>
            </a:gsLst>
            <a:lin ang="12600000" scaled="0"/>
          </a:gra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3338919" y="6237108"/>
            <a:ext cx="2333665" cy="350049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436" y="872215"/>
            <a:ext cx="1806936" cy="1548000"/>
          </a:xfrm>
          <a:prstGeom prst="rect">
            <a:avLst/>
          </a:prstGeom>
          <a:effectLst/>
        </p:spPr>
      </p:pic>
      <p:sp>
        <p:nvSpPr>
          <p:cNvPr id="23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1444596" y="1587501"/>
            <a:ext cx="13365686" cy="5436228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800" b="1" i="0" spc="-451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,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</p:txBody>
      </p:sp>
      <p:sp>
        <p:nvSpPr>
          <p:cNvPr id="24" name="Text Placeholder 25"/>
          <p:cNvSpPr>
            <a:spLocks noGrp="1"/>
          </p:cNvSpPr>
          <p:nvPr>
            <p:ph type="body" sz="quarter" idx="11" hasCustomPrompt="1"/>
          </p:nvPr>
        </p:nvSpPr>
        <p:spPr>
          <a:xfrm>
            <a:off x="4102725" y="7017692"/>
            <a:ext cx="8279150" cy="939800"/>
          </a:xfrm>
          <a:prstGeom prst="rect">
            <a:avLst/>
          </a:prstGeom>
        </p:spPr>
        <p:txBody>
          <a:bodyPr wrap="square" lIns="0" tIns="180000" rIns="0" bIns="0"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4600" b="0" i="0" spc="-300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- Cicero, 45BC</a:t>
            </a:r>
          </a:p>
        </p:txBody>
      </p:sp>
    </p:spTree>
    <p:extLst>
      <p:ext uri="{BB962C8B-B14F-4D97-AF65-F5344CB8AC3E}">
        <p14:creationId xmlns:p14="http://schemas.microsoft.com/office/powerpoint/2010/main" val="442259062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_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6256000" cy="9144000"/>
          </a:xfrm>
          <a:prstGeom prst="rect">
            <a:avLst/>
          </a:prstGeom>
          <a:gradFill>
            <a:gsLst>
              <a:gs pos="33000">
                <a:schemeClr val="accent2"/>
              </a:gs>
              <a:gs pos="100000">
                <a:schemeClr val="accent3"/>
              </a:gs>
            </a:gsLst>
            <a:lin ang="12600000" scaled="0"/>
          </a:gra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3338919" y="6237108"/>
            <a:ext cx="2333665" cy="3500498"/>
          </a:xfrm>
          <a:prstGeom prst="rect">
            <a:avLst/>
          </a:prstGeom>
        </p:spPr>
      </p:pic>
      <p:sp>
        <p:nvSpPr>
          <p:cNvPr id="23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541867" y="829734"/>
            <a:ext cx="14986000" cy="7653866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800" b="0" i="0" spc="-451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,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</p:txBody>
      </p:sp>
    </p:spTree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lank_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15868"/>
            <a:ext cx="16297200" cy="9180000"/>
          </a:xfrm>
          <a:prstGeom prst="rect">
            <a:avLst/>
          </a:prstGeom>
          <a:solidFill>
            <a:schemeClr val="accent2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alphaModFix amt="2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68"/>
            <a:ext cx="16297200" cy="9180000"/>
          </a:xfrm>
          <a:prstGeom prst="rect">
            <a:avLst/>
          </a:prstGeom>
          <a:noFill/>
        </p:spPr>
      </p:pic>
      <p:sp>
        <p:nvSpPr>
          <p:cNvPr id="23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541867" y="829734"/>
            <a:ext cx="14986000" cy="7653866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800" b="0" i="0" spc="-451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,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</p:txBody>
      </p:sp>
    </p:spTree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_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6256000" cy="9144000"/>
          </a:xfrm>
          <a:prstGeom prst="rect">
            <a:avLst/>
          </a:prstGeom>
          <a:gradFill>
            <a:gsLst>
              <a:gs pos="33000">
                <a:srgbClr val="2D3293"/>
              </a:gs>
              <a:gs pos="100000">
                <a:schemeClr val="accent2">
                  <a:lumMod val="75000"/>
                </a:schemeClr>
              </a:gs>
            </a:gsLst>
            <a:lin ang="12600000" scaled="0"/>
          </a:gra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3353933" y="6241933"/>
            <a:ext cx="2335200" cy="3502800"/>
          </a:xfrm>
          <a:prstGeom prst="rect">
            <a:avLst/>
          </a:prstGeom>
        </p:spPr>
      </p:pic>
      <p:sp>
        <p:nvSpPr>
          <p:cNvPr id="23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541867" y="829734"/>
            <a:ext cx="14986000" cy="7653866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800" b="0" i="0" spc="-451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,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</p:txBody>
      </p:sp>
    </p:spTree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_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chemeClr val="accent2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" y="0"/>
            <a:ext cx="16246121" cy="9144000"/>
          </a:xfrm>
          <a:prstGeom prst="rect">
            <a:avLst/>
          </a:prstGeom>
        </p:spPr>
      </p:pic>
      <p:sp>
        <p:nvSpPr>
          <p:cNvPr id="23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3945467" y="745067"/>
            <a:ext cx="8365067" cy="7653866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800" b="0" i="0" spc="-451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,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</p:txBody>
      </p:sp>
    </p:spTree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_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" y="0"/>
            <a:ext cx="16246137" cy="9144000"/>
          </a:xfrm>
          <a:prstGeom prst="rect">
            <a:avLst/>
          </a:prstGeom>
        </p:spPr>
      </p:pic>
      <p:sp>
        <p:nvSpPr>
          <p:cNvPr id="23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3810000" y="745067"/>
            <a:ext cx="8636001" cy="7653866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800" b="0" i="0" spc="-451" baseline="0">
                <a:solidFill>
                  <a:schemeClr val="accent2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,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</p:txBody>
      </p:sp>
    </p:spTree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_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6256000" cy="9144000"/>
          </a:xfrm>
          <a:prstGeom prst="rect">
            <a:avLst/>
          </a:prstGeom>
          <a:gradFill>
            <a:gsLst>
              <a:gs pos="33000">
                <a:srgbClr val="2D3293"/>
              </a:gs>
              <a:gs pos="99000">
                <a:schemeClr val="accent2"/>
              </a:gs>
            </a:gsLst>
            <a:lin ang="12600000" scaled="0"/>
          </a:gra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3" y="0"/>
            <a:ext cx="16246135" cy="9144000"/>
          </a:xfrm>
          <a:prstGeom prst="rect">
            <a:avLst/>
          </a:prstGeom>
        </p:spPr>
      </p:pic>
      <p:sp>
        <p:nvSpPr>
          <p:cNvPr id="23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3547534" y="1278467"/>
            <a:ext cx="9160933" cy="6587067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200" b="0" i="0" spc="-451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,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</p:txBody>
      </p:sp>
    </p:spTree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16256000" cy="9144000"/>
          </a:xfrm>
          <a:prstGeom prst="rect">
            <a:avLst/>
          </a:prstGeom>
          <a:gradFill>
            <a:gsLst>
              <a:gs pos="33000">
                <a:schemeClr val="accent5"/>
              </a:gs>
              <a:gs pos="100000">
                <a:schemeClr val="accent3"/>
              </a:gs>
            </a:gsLst>
            <a:lin ang="3600000" scaled="0"/>
          </a:gra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36085" y="815901"/>
            <a:ext cx="1012668" cy="867551"/>
          </a:xfrm>
          <a:prstGeom prst="rect">
            <a:avLst/>
          </a:prstGeom>
          <a:noFill/>
          <a:effectLst/>
        </p:spPr>
      </p:pic>
      <p:sp>
        <p:nvSpPr>
          <p:cNvPr id="4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999060" y="956202"/>
            <a:ext cx="10487597" cy="5436228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 marL="0" indent="0" algn="r">
              <a:lnSpc>
                <a:spcPct val="85000"/>
              </a:lnSpc>
              <a:spcBef>
                <a:spcPts val="0"/>
              </a:spcBef>
              <a:buNone/>
              <a:defRPr sz="8000" b="1" i="0" spc="-451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,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</p:txBody>
      </p:sp>
      <p:sp>
        <p:nvSpPr>
          <p:cNvPr id="5" name="Text Placeholder 25"/>
          <p:cNvSpPr>
            <a:spLocks noGrp="1"/>
          </p:cNvSpPr>
          <p:nvPr>
            <p:ph type="body" sz="quarter" idx="11" hasCustomPrompt="1"/>
          </p:nvPr>
        </p:nvSpPr>
        <p:spPr>
          <a:xfrm>
            <a:off x="11991084" y="4572000"/>
            <a:ext cx="3851149" cy="872281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l">
              <a:spcBef>
                <a:spcPts val="0"/>
              </a:spcBef>
              <a:buNone/>
              <a:defRPr sz="4800" b="0" i="1" spc="-300" baseline="0">
                <a:solidFill>
                  <a:srgbClr val="2D3293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Cicero, 45 BC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14230671" y="-414216"/>
            <a:ext cx="1615589" cy="242338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V="1">
            <a:off x="409739" y="6025863"/>
            <a:ext cx="1615589" cy="2423383"/>
          </a:xfrm>
          <a:prstGeom prst="rect">
            <a:avLst/>
          </a:prstGeom>
        </p:spPr>
      </p:pic>
      <p:sp>
        <p:nvSpPr>
          <p:cNvPr id="20" name="Rectangle 19"/>
          <p:cNvSpPr/>
          <p:nvPr userDrawn="1"/>
        </p:nvSpPr>
        <p:spPr>
          <a:xfrm>
            <a:off x="0" y="8026400"/>
            <a:ext cx="16256000" cy="1117600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499" y="8197313"/>
            <a:ext cx="1171863" cy="81367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sp>
        <p:nvSpPr>
          <p:cNvPr id="16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416031"/>
            <a:ext cx="8290521" cy="376237"/>
          </a:xfrm>
        </p:spPr>
        <p:txBody>
          <a:bodyPr>
            <a:normAutofit/>
          </a:bodyPr>
          <a:lstStyle>
            <a:lvl1pPr algn="r">
              <a:defRPr sz="1600" b="0" i="0" spc="0">
                <a:solidFill>
                  <a:schemeClr val="bg2">
                    <a:lumMod val="50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r>
              <a:rPr lang="en-US"/>
              <a:t>OpenAIRE @ EOSC | RDA  | Berlin | 23rd March 2018</a:t>
            </a:r>
          </a:p>
        </p:txBody>
      </p:sp>
      <p:sp>
        <p:nvSpPr>
          <p:cNvPr id="17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416030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 i="0">
                <a:solidFill>
                  <a:schemeClr val="tx1">
                    <a:tint val="7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2086713"/>
      </p:ext>
    </p:extLst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16256000" cy="9144000"/>
          </a:xfrm>
          <a:prstGeom prst="rect">
            <a:avLst/>
          </a:prstGeom>
          <a:gradFill>
            <a:gsLst>
              <a:gs pos="33000">
                <a:schemeClr val="accent5"/>
              </a:gs>
              <a:gs pos="100000">
                <a:schemeClr val="accent3"/>
              </a:gs>
            </a:gsLst>
            <a:lin ang="3600000" scaled="0"/>
          </a:gra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V="1">
            <a:off x="409739" y="6025863"/>
            <a:ext cx="1615589" cy="2423383"/>
          </a:xfrm>
          <a:prstGeom prst="rect">
            <a:avLst/>
          </a:prstGeom>
        </p:spPr>
      </p:pic>
      <p:sp>
        <p:nvSpPr>
          <p:cNvPr id="20" name="Rectangle 19"/>
          <p:cNvSpPr/>
          <p:nvPr userDrawn="1"/>
        </p:nvSpPr>
        <p:spPr>
          <a:xfrm>
            <a:off x="0" y="8026400"/>
            <a:ext cx="16256000" cy="1117600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32" name="Picture 3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14236514" y="-419529"/>
            <a:ext cx="1615589" cy="242338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74898" y="1067627"/>
            <a:ext cx="1554806" cy="1332000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210592" y="1248225"/>
            <a:ext cx="1061902" cy="909729"/>
          </a:xfrm>
          <a:prstGeom prst="rect">
            <a:avLst/>
          </a:prstGeom>
        </p:spPr>
      </p:pic>
      <p:sp>
        <p:nvSpPr>
          <p:cNvPr id="4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1715400" y="1599957"/>
            <a:ext cx="5554689" cy="3925164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 marL="0" indent="0" algn="r">
              <a:lnSpc>
                <a:spcPct val="85000"/>
              </a:lnSpc>
              <a:spcBef>
                <a:spcPts val="0"/>
              </a:spcBef>
              <a:buNone/>
              <a:defRPr sz="3600" b="1" i="0" spc="-300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,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9" hasCustomPrompt="1"/>
          </p:nvPr>
        </p:nvSpPr>
        <p:spPr>
          <a:xfrm>
            <a:off x="8940659" y="1599957"/>
            <a:ext cx="5554689" cy="3925164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3600" b="1" i="0" spc="-300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pede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</a:t>
            </a:r>
            <a:r>
              <a:rPr lang="en-US" dirty="0" err="1"/>
              <a:t>fringilla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, </a:t>
            </a:r>
            <a:r>
              <a:rPr lang="en-US" dirty="0" err="1"/>
              <a:t>aliquet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,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, </a:t>
            </a:r>
            <a:r>
              <a:rPr lang="en-US" dirty="0" err="1"/>
              <a:t>arcu</a:t>
            </a:r>
            <a:r>
              <a:rPr lang="en-US" dirty="0"/>
              <a:t>. </a:t>
            </a:r>
            <a:r>
              <a:rPr lang="en-US" dirty="0" err="1"/>
              <a:t>Nullam</a:t>
            </a:r>
            <a:r>
              <a:rPr lang="en-US" dirty="0"/>
              <a:t> dictum </a:t>
            </a:r>
            <a:r>
              <a:rPr lang="en-US" dirty="0" err="1"/>
              <a:t>felis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pede</a:t>
            </a:r>
            <a:r>
              <a:rPr lang="en-US" dirty="0"/>
              <a:t> </a:t>
            </a:r>
            <a:r>
              <a:rPr lang="en-US" dirty="0" err="1"/>
              <a:t>mollis</a:t>
            </a:r>
            <a:r>
              <a:rPr lang="en-US" dirty="0"/>
              <a:t> </a:t>
            </a:r>
            <a:r>
              <a:rPr lang="en-US" dirty="0" err="1"/>
              <a:t>pretium</a:t>
            </a:r>
            <a:r>
              <a:rPr lang="en-US" dirty="0"/>
              <a:t>.</a:t>
            </a:r>
          </a:p>
        </p:txBody>
      </p:sp>
      <p:sp>
        <p:nvSpPr>
          <p:cNvPr id="35" name="Text Placeholder 25"/>
          <p:cNvSpPr>
            <a:spLocks noGrp="1"/>
          </p:cNvSpPr>
          <p:nvPr>
            <p:ph type="body" sz="quarter" idx="20" hasCustomPrompt="1"/>
          </p:nvPr>
        </p:nvSpPr>
        <p:spPr>
          <a:xfrm>
            <a:off x="9461046" y="5525120"/>
            <a:ext cx="3720780" cy="609601"/>
          </a:xfrm>
          <a:prstGeom prst="rect">
            <a:avLst/>
          </a:prstGeom>
        </p:spPr>
        <p:txBody>
          <a:bodyPr wrap="square" lIns="0" tIns="180000" rIns="0" bIns="0" anchor="t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3200" b="0" i="1" spc="-150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Cicero, 45BC</a:t>
            </a:r>
          </a:p>
        </p:txBody>
      </p:sp>
      <p:sp>
        <p:nvSpPr>
          <p:cNvPr id="5" name="Text Placeholder 25"/>
          <p:cNvSpPr>
            <a:spLocks noGrp="1"/>
          </p:cNvSpPr>
          <p:nvPr>
            <p:ph type="body" sz="quarter" idx="11" hasCustomPrompt="1"/>
          </p:nvPr>
        </p:nvSpPr>
        <p:spPr>
          <a:xfrm>
            <a:off x="3250819" y="5525120"/>
            <a:ext cx="3690914" cy="609601"/>
          </a:xfrm>
          <a:prstGeom prst="rect">
            <a:avLst/>
          </a:prstGeom>
        </p:spPr>
        <p:txBody>
          <a:bodyPr wrap="square" lIns="0" tIns="180000" rIns="0" bIns="0" anchor="t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3200" b="0" i="1" spc="-150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Cicero, 45BC</a:t>
            </a:r>
          </a:p>
        </p:txBody>
      </p:sp>
      <p:sp>
        <p:nvSpPr>
          <p:cNvPr id="42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416031"/>
            <a:ext cx="8290521" cy="376237"/>
          </a:xfrm>
        </p:spPr>
        <p:txBody>
          <a:bodyPr>
            <a:normAutofit/>
          </a:bodyPr>
          <a:lstStyle>
            <a:lvl1pPr algn="r">
              <a:defRPr sz="1600" b="0" i="0" spc="0">
                <a:solidFill>
                  <a:schemeClr val="bg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/>
              <a:t>OpenAIRE @ EOSC | RDA  | Berlin | 23rd March 2018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757" y="8328801"/>
            <a:ext cx="829564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061142"/>
      </p:ext>
    </p:extLst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alyz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 userDrawn="1"/>
        </p:nvGrpSpPr>
        <p:grpSpPr>
          <a:xfrm>
            <a:off x="4977114" y="3355141"/>
            <a:ext cx="1461541" cy="255212"/>
            <a:chOff x="4977114" y="3355141"/>
            <a:chExt cx="1461541" cy="255212"/>
          </a:xfrm>
        </p:grpSpPr>
        <p:cxnSp>
          <p:nvCxnSpPr>
            <p:cNvPr id="10" name="Straight Connector 9"/>
            <p:cNvCxnSpPr/>
            <p:nvPr userDrawn="1"/>
          </p:nvCxnSpPr>
          <p:spPr>
            <a:xfrm>
              <a:off x="4977114" y="3355141"/>
              <a:ext cx="1206329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2" name="Straight Connector 11"/>
            <p:cNvCxnSpPr/>
            <p:nvPr userDrawn="1"/>
          </p:nvCxnSpPr>
          <p:spPr>
            <a:xfrm>
              <a:off x="6183443" y="3355141"/>
              <a:ext cx="255212" cy="25521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36" name="Group 35"/>
          <p:cNvGrpSpPr/>
          <p:nvPr userDrawn="1"/>
        </p:nvGrpSpPr>
        <p:grpSpPr>
          <a:xfrm rot="10800000" flipH="1">
            <a:off x="4963180" y="5245881"/>
            <a:ext cx="1866955" cy="657494"/>
            <a:chOff x="5150967" y="3355141"/>
            <a:chExt cx="1488828" cy="157687"/>
          </a:xfrm>
        </p:grpSpPr>
        <p:cxnSp>
          <p:nvCxnSpPr>
            <p:cNvPr id="37" name="Straight Connector 36"/>
            <p:cNvCxnSpPr/>
            <p:nvPr userDrawn="1"/>
          </p:nvCxnSpPr>
          <p:spPr>
            <a:xfrm rot="10800000" flipH="1">
              <a:off x="5150967" y="3355141"/>
              <a:ext cx="1032476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38" name="Straight Connector 37"/>
            <p:cNvCxnSpPr/>
            <p:nvPr userDrawn="1"/>
          </p:nvCxnSpPr>
          <p:spPr>
            <a:xfrm rot="10800000" flipH="1" flipV="1">
              <a:off x="6183443" y="3355141"/>
              <a:ext cx="456352" cy="157687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41" name="Text Placeholder 15"/>
          <p:cNvSpPr>
            <a:spLocks noGrp="1"/>
          </p:cNvSpPr>
          <p:nvPr>
            <p:ph type="body" sz="quarter" idx="27" hasCustomPrompt="1"/>
          </p:nvPr>
        </p:nvSpPr>
        <p:spPr>
          <a:xfrm>
            <a:off x="711200" y="5452946"/>
            <a:ext cx="4010702" cy="1963854"/>
          </a:xfrm>
          <a:prstGeom prst="rect">
            <a:avLst/>
          </a:prstGeom>
        </p:spPr>
        <p:txBody>
          <a:bodyPr lIns="0" tIns="72000" rIns="0" bIns="0" numCol="1" spcCol="720000" anchor="t" anchorCtr="0">
            <a:normAutofit/>
          </a:bodyPr>
          <a:lstStyle>
            <a:lvl1pPr marL="0" indent="0" algn="r">
              <a:buNone/>
              <a:defRPr sz="2800" b="0" i="0" spc="-150" baseline="0">
                <a:solidFill>
                  <a:schemeClr val="bg2">
                    <a:lumMod val="2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Cum </a:t>
            </a:r>
            <a:r>
              <a:rPr lang="en-US" dirty="0" err="1"/>
              <a:t>sociis</a:t>
            </a:r>
            <a:r>
              <a:rPr lang="en-US" dirty="0"/>
              <a:t> </a:t>
            </a:r>
            <a:r>
              <a:rPr lang="en-US" dirty="0" err="1"/>
              <a:t>natoque</a:t>
            </a:r>
            <a:r>
              <a:rPr lang="en-US" dirty="0"/>
              <a:t> </a:t>
            </a:r>
            <a:r>
              <a:rPr lang="en-US" dirty="0" err="1"/>
              <a:t>penatibus</a:t>
            </a:r>
            <a:r>
              <a:rPr lang="en-US" dirty="0"/>
              <a:t> et </a:t>
            </a:r>
            <a:r>
              <a:rPr lang="en-US" dirty="0" err="1"/>
              <a:t>magnis</a:t>
            </a:r>
            <a:r>
              <a:rPr lang="en-US" dirty="0"/>
              <a:t> dis parturient.,</a:t>
            </a:r>
          </a:p>
        </p:txBody>
      </p:sp>
      <p:sp>
        <p:nvSpPr>
          <p:cNvPr id="42" name="Text Placeholder 15"/>
          <p:cNvSpPr>
            <a:spLocks noGrp="1"/>
          </p:cNvSpPr>
          <p:nvPr>
            <p:ph type="body" sz="quarter" idx="28" hasCustomPrompt="1"/>
          </p:nvPr>
        </p:nvSpPr>
        <p:spPr>
          <a:xfrm>
            <a:off x="11399735" y="5185718"/>
            <a:ext cx="4010702" cy="2031862"/>
          </a:xfrm>
          <a:prstGeom prst="rect">
            <a:avLst/>
          </a:prstGeom>
        </p:spPr>
        <p:txBody>
          <a:bodyPr lIns="0" tIns="72000" rIns="0" bIns="0" numCol="1" spcCol="720000" anchor="t" anchorCtr="0">
            <a:normAutofit/>
          </a:bodyPr>
          <a:lstStyle>
            <a:lvl1pPr marL="0" indent="0" algn="l">
              <a:buNone/>
              <a:defRPr sz="2600" b="0" i="0" spc="-150" baseline="0">
                <a:solidFill>
                  <a:schemeClr val="bg2">
                    <a:lumMod val="2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Cum </a:t>
            </a:r>
            <a:r>
              <a:rPr lang="en-US" dirty="0" err="1"/>
              <a:t>sociis</a:t>
            </a:r>
            <a:r>
              <a:rPr lang="en-US" dirty="0"/>
              <a:t> </a:t>
            </a:r>
            <a:r>
              <a:rPr lang="en-US" dirty="0" err="1"/>
              <a:t>natoque</a:t>
            </a:r>
            <a:r>
              <a:rPr lang="en-US" dirty="0"/>
              <a:t> </a:t>
            </a:r>
            <a:r>
              <a:rPr lang="en-US" dirty="0" err="1"/>
              <a:t>penatibus</a:t>
            </a:r>
            <a:r>
              <a:rPr lang="en-US" dirty="0"/>
              <a:t> et </a:t>
            </a:r>
            <a:r>
              <a:rPr lang="en-US" dirty="0" err="1"/>
              <a:t>magnis</a:t>
            </a:r>
            <a:r>
              <a:rPr lang="en-US" dirty="0"/>
              <a:t> dis parturient </a:t>
            </a:r>
            <a:r>
              <a:rPr lang="en-US" dirty="0" err="1"/>
              <a:t>montes</a:t>
            </a:r>
            <a:r>
              <a:rPr lang="en-US" dirty="0"/>
              <a:t>, </a:t>
            </a:r>
            <a:r>
              <a:rPr lang="en-US" dirty="0" err="1"/>
              <a:t>nascetur</a:t>
            </a:r>
            <a:r>
              <a:rPr lang="en-US" dirty="0"/>
              <a:t> </a:t>
            </a:r>
            <a:r>
              <a:rPr lang="en-US" dirty="0" err="1"/>
              <a:t>ridiculus</a:t>
            </a:r>
            <a:r>
              <a:rPr lang="en-US" dirty="0"/>
              <a:t> mus.  </a:t>
            </a:r>
          </a:p>
        </p:txBody>
      </p:sp>
      <p:sp>
        <p:nvSpPr>
          <p:cNvPr id="43" name="Text Placeholder 15"/>
          <p:cNvSpPr>
            <a:spLocks noGrp="1"/>
          </p:cNvSpPr>
          <p:nvPr>
            <p:ph type="body" sz="quarter" idx="29" hasCustomPrompt="1"/>
          </p:nvPr>
        </p:nvSpPr>
        <p:spPr>
          <a:xfrm>
            <a:off x="11399735" y="2188518"/>
            <a:ext cx="4010702" cy="1892663"/>
          </a:xfrm>
          <a:prstGeom prst="rect">
            <a:avLst/>
          </a:prstGeom>
        </p:spPr>
        <p:txBody>
          <a:bodyPr lIns="0" tIns="72000" rIns="0" bIns="0" numCol="1" spcCol="720000" anchor="t" anchorCtr="0">
            <a:normAutofit/>
          </a:bodyPr>
          <a:lstStyle>
            <a:lvl1pPr marL="0" indent="0" algn="l">
              <a:buNone/>
              <a:defRPr sz="2800" b="0" i="0" spc="-150" baseline="0">
                <a:solidFill>
                  <a:schemeClr val="bg2">
                    <a:lumMod val="2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Cum </a:t>
            </a:r>
            <a:r>
              <a:rPr lang="en-US" dirty="0" err="1"/>
              <a:t>sociis</a:t>
            </a:r>
            <a:r>
              <a:rPr lang="en-US" dirty="0"/>
              <a:t> </a:t>
            </a:r>
            <a:r>
              <a:rPr lang="en-US" dirty="0" err="1"/>
              <a:t>natoque</a:t>
            </a:r>
            <a:r>
              <a:rPr lang="en-US" dirty="0"/>
              <a:t>. </a:t>
            </a:r>
          </a:p>
        </p:txBody>
      </p:sp>
      <p:grpSp>
        <p:nvGrpSpPr>
          <p:cNvPr id="44" name="Group 43"/>
          <p:cNvGrpSpPr/>
          <p:nvPr userDrawn="1"/>
        </p:nvGrpSpPr>
        <p:grpSpPr>
          <a:xfrm flipH="1">
            <a:off x="9317513" y="3011918"/>
            <a:ext cx="1756889" cy="941658"/>
            <a:chOff x="5435972" y="3355141"/>
            <a:chExt cx="1401055" cy="225838"/>
          </a:xfrm>
        </p:grpSpPr>
        <p:cxnSp>
          <p:nvCxnSpPr>
            <p:cNvPr id="45" name="Straight Connector 44"/>
            <p:cNvCxnSpPr/>
            <p:nvPr userDrawn="1"/>
          </p:nvCxnSpPr>
          <p:spPr>
            <a:xfrm>
              <a:off x="5435972" y="3355141"/>
              <a:ext cx="747470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46" name="Straight Connector 45"/>
            <p:cNvCxnSpPr/>
            <p:nvPr userDrawn="1"/>
          </p:nvCxnSpPr>
          <p:spPr>
            <a:xfrm rot="10800000" flipH="1" flipV="1">
              <a:off x="6183443" y="3355141"/>
              <a:ext cx="653584" cy="225838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48" name="Text Placeholder 15"/>
          <p:cNvSpPr>
            <a:spLocks noGrp="1"/>
          </p:cNvSpPr>
          <p:nvPr>
            <p:ph type="body" sz="quarter" idx="30" hasCustomPrompt="1"/>
          </p:nvPr>
        </p:nvSpPr>
        <p:spPr>
          <a:xfrm>
            <a:off x="720000" y="1578919"/>
            <a:ext cx="4010703" cy="609600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indent="0" algn="r">
              <a:buNone/>
              <a:defRPr sz="2800" b="1" i="0" spc="-151" baseline="0">
                <a:solidFill>
                  <a:schemeClr val="accent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Science. Set Free. </a:t>
            </a:r>
          </a:p>
        </p:txBody>
      </p:sp>
      <p:sp>
        <p:nvSpPr>
          <p:cNvPr id="49" name="Text Placeholder 15"/>
          <p:cNvSpPr>
            <a:spLocks noGrp="1"/>
          </p:cNvSpPr>
          <p:nvPr>
            <p:ph type="body" sz="quarter" idx="31" hasCustomPrompt="1"/>
          </p:nvPr>
        </p:nvSpPr>
        <p:spPr>
          <a:xfrm>
            <a:off x="711200" y="2188519"/>
            <a:ext cx="4010702" cy="1892662"/>
          </a:xfrm>
          <a:prstGeom prst="rect">
            <a:avLst/>
          </a:prstGeom>
        </p:spPr>
        <p:txBody>
          <a:bodyPr lIns="0" tIns="72000" rIns="0" bIns="0" numCol="1" spcCol="720000" anchor="t" anchorCtr="0">
            <a:normAutofit/>
          </a:bodyPr>
          <a:lstStyle>
            <a:lvl1pPr marL="0" indent="0" algn="r">
              <a:buNone/>
              <a:defRPr sz="2800" b="0" i="0" spc="-150" baseline="0">
                <a:solidFill>
                  <a:schemeClr val="bg2">
                    <a:lumMod val="2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Cum </a:t>
            </a:r>
            <a:r>
              <a:rPr lang="en-US" dirty="0" err="1"/>
              <a:t>sociis</a:t>
            </a:r>
            <a:r>
              <a:rPr lang="en-US" dirty="0"/>
              <a:t> </a:t>
            </a:r>
            <a:r>
              <a:rPr lang="en-US" dirty="0" err="1"/>
              <a:t>natoque</a:t>
            </a:r>
            <a:r>
              <a:rPr lang="en-US" dirty="0"/>
              <a:t>. </a:t>
            </a:r>
          </a:p>
        </p:txBody>
      </p:sp>
      <p:sp>
        <p:nvSpPr>
          <p:cNvPr id="50" name="Text Placeholder 15"/>
          <p:cNvSpPr>
            <a:spLocks noGrp="1"/>
          </p:cNvSpPr>
          <p:nvPr>
            <p:ph type="body" sz="quarter" idx="32" hasCustomPrompt="1"/>
          </p:nvPr>
        </p:nvSpPr>
        <p:spPr>
          <a:xfrm>
            <a:off x="720000" y="4843346"/>
            <a:ext cx="4010703" cy="609600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indent="0" algn="r">
              <a:buNone/>
              <a:defRPr sz="2800" b="1" i="0" spc="-151" baseline="0">
                <a:solidFill>
                  <a:schemeClr val="accent2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Science. Set Free. </a:t>
            </a:r>
          </a:p>
        </p:txBody>
      </p:sp>
      <p:sp>
        <p:nvSpPr>
          <p:cNvPr id="51" name="Text Placeholder 15"/>
          <p:cNvSpPr>
            <a:spLocks noGrp="1"/>
          </p:cNvSpPr>
          <p:nvPr>
            <p:ph type="body" sz="quarter" idx="33" hasCustomPrompt="1"/>
          </p:nvPr>
        </p:nvSpPr>
        <p:spPr>
          <a:xfrm>
            <a:off x="11399734" y="1578919"/>
            <a:ext cx="4010703" cy="609600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indent="0" algn="l">
              <a:buNone/>
              <a:defRPr sz="2800" b="1" i="0" spc="-151" baseline="0">
                <a:solidFill>
                  <a:schemeClr val="accent2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Science. Set Free. </a:t>
            </a:r>
          </a:p>
        </p:txBody>
      </p:sp>
      <p:grpSp>
        <p:nvGrpSpPr>
          <p:cNvPr id="52" name="Group 51"/>
          <p:cNvGrpSpPr/>
          <p:nvPr userDrawn="1"/>
        </p:nvGrpSpPr>
        <p:grpSpPr>
          <a:xfrm flipH="1" flipV="1">
            <a:off x="9814139" y="5741248"/>
            <a:ext cx="1260263" cy="405551"/>
            <a:chOff x="5533392" y="3355141"/>
            <a:chExt cx="905263" cy="255212"/>
          </a:xfrm>
        </p:grpSpPr>
        <p:cxnSp>
          <p:nvCxnSpPr>
            <p:cNvPr id="53" name="Straight Connector 52"/>
            <p:cNvCxnSpPr/>
            <p:nvPr userDrawn="1"/>
          </p:nvCxnSpPr>
          <p:spPr>
            <a:xfrm flipV="1">
              <a:off x="5533392" y="3355141"/>
              <a:ext cx="650050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54" name="Straight Connector 53"/>
            <p:cNvCxnSpPr/>
            <p:nvPr userDrawn="1"/>
          </p:nvCxnSpPr>
          <p:spPr>
            <a:xfrm>
              <a:off x="6183443" y="3355141"/>
              <a:ext cx="255212" cy="25521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57" name="Text Placeholder 15"/>
          <p:cNvSpPr>
            <a:spLocks noGrp="1"/>
          </p:cNvSpPr>
          <p:nvPr>
            <p:ph type="body" sz="quarter" idx="34" hasCustomPrompt="1"/>
          </p:nvPr>
        </p:nvSpPr>
        <p:spPr>
          <a:xfrm>
            <a:off x="11399734" y="4576118"/>
            <a:ext cx="4010703" cy="609600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indent="0" algn="l">
              <a:buNone/>
              <a:defRPr sz="2800" b="1" i="0" spc="-151" baseline="0">
                <a:solidFill>
                  <a:schemeClr val="accent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Science. Set Free. </a:t>
            </a:r>
          </a:p>
        </p:txBody>
      </p:sp>
      <p:pic>
        <p:nvPicPr>
          <p:cNvPr id="61" name="Picture 6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7872" y="2701698"/>
            <a:ext cx="3258477" cy="3715808"/>
          </a:xfrm>
          <a:prstGeom prst="rect">
            <a:avLst/>
          </a:prstGeom>
        </p:spPr>
      </p:pic>
      <p:sp>
        <p:nvSpPr>
          <p:cNvPr id="28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711199" y="408676"/>
            <a:ext cx="14699237" cy="1051824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5400" b="1" i="0" spc="-300" baseline="0">
                <a:solidFill>
                  <a:srgbClr val="2D3293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LOREM IPSUM DOLOR SIT</a:t>
            </a:r>
          </a:p>
        </p:txBody>
      </p: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0390" y="-389238"/>
            <a:ext cx="1481559" cy="2222339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404051" y="7292051"/>
            <a:ext cx="1481559" cy="2222339"/>
          </a:xfrm>
          <a:prstGeom prst="rect">
            <a:avLst/>
          </a:prstGeom>
        </p:spPr>
      </p:pic>
      <p:sp>
        <p:nvSpPr>
          <p:cNvPr id="33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551495"/>
            <a:ext cx="8290521" cy="376237"/>
          </a:xfrm>
        </p:spPr>
        <p:txBody>
          <a:bodyPr>
            <a:normAutofit/>
          </a:bodyPr>
          <a:lstStyle>
            <a:lvl1pPr marL="0" marR="0" indent="0" algn="ctr" defTabSz="54768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spc="0">
                <a:solidFill>
                  <a:schemeClr val="bg2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r>
              <a:rPr lang="it-IT" sz="1000" spc="-80" dirty="0">
                <a:solidFill>
                  <a:srgbClr val="000000"/>
                </a:solidFill>
              </a:rPr>
              <a:t>Università di Pisa, Corso di didattica trasversale (LABCD5) “Curare e conservare il dato per la ricerca” – 18 </a:t>
            </a:r>
            <a:r>
              <a:rPr lang="it-IT" sz="1000" spc="-80" dirty="0" err="1">
                <a:solidFill>
                  <a:srgbClr val="000000"/>
                </a:solidFill>
              </a:rPr>
              <a:t>Dic</a:t>
            </a:r>
            <a:r>
              <a:rPr lang="it-IT" sz="1000" spc="-80" dirty="0">
                <a:solidFill>
                  <a:srgbClr val="000000"/>
                </a:solidFill>
              </a:rPr>
              <a:t> 2018</a:t>
            </a:r>
            <a:endParaRPr lang="en-US" sz="1000" spc="-80" dirty="0">
              <a:solidFill>
                <a:srgbClr val="000000"/>
              </a:solidFill>
            </a:endParaRPr>
          </a:p>
        </p:txBody>
      </p:sp>
      <p:sp>
        <p:nvSpPr>
          <p:cNvPr id="34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551494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 i="0">
                <a:solidFill>
                  <a:schemeClr val="tx1">
                    <a:tint val="7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‹N›</a:t>
            </a:fld>
            <a:endParaRPr lang="en-GB"/>
          </a:p>
        </p:txBody>
      </p:sp>
      <p:pic>
        <p:nvPicPr>
          <p:cNvPr id="39" name="Picture 3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757" y="8328801"/>
            <a:ext cx="829564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527539"/>
      </p:ext>
    </p:extLst>
  </p:cSld>
  <p:clrMapOvr>
    <a:masterClrMapping/>
  </p:clrMapOvr>
  <p:transition spd="med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locks -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7583" y="0"/>
            <a:ext cx="4628417" cy="9155111"/>
          </a:xfrm>
          <a:prstGeom prst="rect">
            <a:avLst/>
          </a:prstGeom>
        </p:spPr>
      </p:pic>
      <p:sp>
        <p:nvSpPr>
          <p:cNvPr id="5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711200" y="552085"/>
            <a:ext cx="10210800" cy="908415"/>
          </a:xfrm>
          <a:prstGeom prst="rect">
            <a:avLst/>
          </a:prstGeom>
        </p:spPr>
        <p:txBody>
          <a:bodyPr wrap="square" lIns="0" tIns="0" rIns="0" bIns="0" anchor="b" anchorCtr="0">
            <a:no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5400" b="1" i="0" spc="-300" baseline="0">
                <a:solidFill>
                  <a:srgbClr val="2D3293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LOREM IPSUM DOLOR SIT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18712067" y="3610626"/>
            <a:ext cx="96245" cy="58862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9" name="Rectangle 18"/>
          <p:cNvSpPr/>
          <p:nvPr userDrawn="1"/>
        </p:nvSpPr>
        <p:spPr>
          <a:xfrm>
            <a:off x="11627582" y="-1"/>
            <a:ext cx="4689798" cy="9144000"/>
          </a:xfrm>
          <a:prstGeom prst="rect">
            <a:avLst/>
          </a:prstGeom>
          <a:gradFill>
            <a:gsLst>
              <a:gs pos="8000">
                <a:srgbClr val="2D3293"/>
              </a:gs>
              <a:gs pos="100000">
                <a:srgbClr val="2D3293">
                  <a:alpha val="0"/>
                </a:srgbClr>
              </a:gs>
            </a:gsLst>
            <a:lin ang="5400000" scaled="1"/>
          </a:gradFill>
          <a:ln w="3175" cap="flat">
            <a:noFill/>
            <a:miter lim="400000"/>
          </a:ln>
          <a:effectLst>
            <a:outerShdw blurRad="25400" dist="12700" dir="5400000" rotWithShape="0">
              <a:schemeClr val="accent1">
                <a:alpha val="50000"/>
              </a:scheme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13821973" y="-500296"/>
            <a:ext cx="1933731" cy="2934324"/>
          </a:xfrm>
          <a:prstGeom prst="rect">
            <a:avLst/>
          </a:prstGeom>
        </p:spPr>
      </p:pic>
      <p:sp>
        <p:nvSpPr>
          <p:cNvPr id="17" name="Text Placeholder 15"/>
          <p:cNvSpPr>
            <a:spLocks noGrp="1"/>
          </p:cNvSpPr>
          <p:nvPr>
            <p:ph type="body" sz="quarter" idx="27" hasCustomPrompt="1"/>
          </p:nvPr>
        </p:nvSpPr>
        <p:spPr>
          <a:xfrm>
            <a:off x="711201" y="2167249"/>
            <a:ext cx="4851400" cy="2032000"/>
          </a:xfrm>
          <a:prstGeom prst="rect">
            <a:avLst/>
          </a:prstGeom>
        </p:spPr>
        <p:txBody>
          <a:bodyPr lIns="108000" tIns="108000" rIns="108000" bIns="108000" numCol="1" spcCol="720000" anchor="t" anchorCtr="0">
            <a:normAutofit/>
          </a:bodyPr>
          <a:lstStyle>
            <a:lvl1pPr marL="0" indent="0" algn="l">
              <a:buNone/>
              <a:defRPr sz="2800" b="0" i="0" spc="-150" baseline="0">
                <a:solidFill>
                  <a:schemeClr val="tx2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ligula </a:t>
            </a:r>
            <a:r>
              <a:rPr lang="en-US" dirty="0" err="1"/>
              <a:t>eget</a:t>
            </a:r>
            <a:r>
              <a:rPr lang="en-US" dirty="0"/>
              <a:t> dolor. </a:t>
            </a:r>
          </a:p>
        </p:txBody>
      </p:sp>
      <p:sp>
        <p:nvSpPr>
          <p:cNvPr id="33" name="Text Placeholder 15"/>
          <p:cNvSpPr>
            <a:spLocks noGrp="1"/>
          </p:cNvSpPr>
          <p:nvPr>
            <p:ph type="body" sz="quarter" idx="28" hasCustomPrompt="1"/>
          </p:nvPr>
        </p:nvSpPr>
        <p:spPr>
          <a:xfrm>
            <a:off x="6070600" y="2167249"/>
            <a:ext cx="4851400" cy="2032000"/>
          </a:xfrm>
          <a:prstGeom prst="rect">
            <a:avLst/>
          </a:prstGeom>
        </p:spPr>
        <p:txBody>
          <a:bodyPr lIns="108000" tIns="108000" rIns="108000" bIns="108000" numCol="1" spcCol="720000" anchor="t" anchorCtr="0">
            <a:normAutofit/>
          </a:bodyPr>
          <a:lstStyle>
            <a:lvl1pPr marL="0" indent="0" algn="l">
              <a:buNone/>
              <a:defRPr sz="2800" b="0" i="0" spc="-150" baseline="0">
                <a:solidFill>
                  <a:schemeClr val="tx2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ligula </a:t>
            </a:r>
            <a:r>
              <a:rPr lang="en-US" dirty="0" err="1"/>
              <a:t>eget</a:t>
            </a:r>
            <a:r>
              <a:rPr lang="en-US" dirty="0"/>
              <a:t>. 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711200" y="2082800"/>
            <a:ext cx="4851401" cy="84449"/>
          </a:xfrm>
          <a:prstGeom prst="rect">
            <a:avLst/>
          </a:prstGeom>
          <a:solidFill>
            <a:schemeClr val="accent1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8" name="Rectangle 37"/>
          <p:cNvSpPr/>
          <p:nvPr userDrawn="1"/>
        </p:nvSpPr>
        <p:spPr>
          <a:xfrm>
            <a:off x="6070599" y="2082800"/>
            <a:ext cx="4851401" cy="84449"/>
          </a:xfrm>
          <a:prstGeom prst="rect">
            <a:avLst/>
          </a:prstGeom>
          <a:solidFill>
            <a:schemeClr val="accent2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9" name="Rectangle 38"/>
          <p:cNvSpPr/>
          <p:nvPr userDrawn="1"/>
        </p:nvSpPr>
        <p:spPr>
          <a:xfrm>
            <a:off x="711200" y="4578991"/>
            <a:ext cx="4851401" cy="8444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0" name="Rectangle 39"/>
          <p:cNvSpPr/>
          <p:nvPr userDrawn="1"/>
        </p:nvSpPr>
        <p:spPr>
          <a:xfrm>
            <a:off x="6070599" y="4578991"/>
            <a:ext cx="4851401" cy="84449"/>
          </a:xfrm>
          <a:prstGeom prst="rect">
            <a:avLst/>
          </a:prstGeom>
          <a:solidFill>
            <a:schemeClr val="accent6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1" name="Text Placeholder 15"/>
          <p:cNvSpPr>
            <a:spLocks noGrp="1"/>
          </p:cNvSpPr>
          <p:nvPr>
            <p:ph type="body" sz="quarter" idx="29" hasCustomPrompt="1"/>
          </p:nvPr>
        </p:nvSpPr>
        <p:spPr>
          <a:xfrm>
            <a:off x="711201" y="4661079"/>
            <a:ext cx="4851400" cy="2032000"/>
          </a:xfrm>
          <a:prstGeom prst="rect">
            <a:avLst/>
          </a:prstGeom>
        </p:spPr>
        <p:txBody>
          <a:bodyPr lIns="108000" tIns="108000" rIns="108000" bIns="108000" numCol="1" spcCol="720000" anchor="t" anchorCtr="0">
            <a:normAutofit/>
          </a:bodyPr>
          <a:lstStyle>
            <a:lvl1pPr marL="0" indent="0" algn="l">
              <a:buNone/>
              <a:defRPr sz="2800" b="0" i="0" spc="-150" baseline="0">
                <a:solidFill>
                  <a:schemeClr val="tx2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l-GR" dirty="0"/>
              <a:t>Ι</a:t>
            </a:r>
            <a:r>
              <a:rPr lang="en-US" dirty="0" err="1"/>
              <a:t>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ligula </a:t>
            </a:r>
            <a:r>
              <a:rPr lang="en-US" dirty="0" err="1"/>
              <a:t>eget</a:t>
            </a:r>
            <a:r>
              <a:rPr lang="en-US" dirty="0"/>
              <a:t> dolor. </a:t>
            </a:r>
          </a:p>
        </p:txBody>
      </p:sp>
      <p:sp>
        <p:nvSpPr>
          <p:cNvPr id="42" name="Text Placeholder 15"/>
          <p:cNvSpPr>
            <a:spLocks noGrp="1"/>
          </p:cNvSpPr>
          <p:nvPr>
            <p:ph type="body" sz="quarter" idx="30" hasCustomPrompt="1"/>
          </p:nvPr>
        </p:nvSpPr>
        <p:spPr>
          <a:xfrm>
            <a:off x="6070600" y="4661079"/>
            <a:ext cx="4851400" cy="2032000"/>
          </a:xfrm>
          <a:prstGeom prst="rect">
            <a:avLst/>
          </a:prstGeom>
        </p:spPr>
        <p:txBody>
          <a:bodyPr lIns="108000" tIns="108000" rIns="108000" bIns="108000" numCol="1" spcCol="720000" anchor="t" anchorCtr="0">
            <a:normAutofit/>
          </a:bodyPr>
          <a:lstStyle>
            <a:lvl1pPr marL="0" indent="0" algn="l">
              <a:buNone/>
              <a:defRPr sz="2800" b="0" i="0" spc="-150" baseline="0">
                <a:solidFill>
                  <a:schemeClr val="tx2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ligula dolor.</a:t>
            </a:r>
            <a:r>
              <a:rPr lang="el-GR" dirty="0"/>
              <a:t> </a:t>
            </a:r>
            <a:r>
              <a:rPr lang="en-US" dirty="0" err="1"/>
              <a:t>ipsum</a:t>
            </a:r>
            <a:r>
              <a:rPr lang="en-US" dirty="0"/>
              <a:t> </a:t>
            </a:r>
          </a:p>
        </p:txBody>
      </p:sp>
      <p:sp>
        <p:nvSpPr>
          <p:cNvPr id="45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4506556" y="8574271"/>
            <a:ext cx="8290521" cy="314045"/>
          </a:xfrm>
        </p:spPr>
        <p:txBody>
          <a:bodyPr>
            <a:normAutofit/>
          </a:bodyPr>
          <a:lstStyle>
            <a:lvl1pPr marL="0" marR="0" indent="0" algn="ctr" defTabSz="54768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spc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r>
              <a:rPr lang="it-IT" sz="1000" spc="-80" dirty="0">
                <a:solidFill>
                  <a:srgbClr val="000000"/>
                </a:solidFill>
              </a:rPr>
              <a:t>Università di Pisa, Corso di didattica trasversale (LABCD5) “Curare e conservare il dato per la ricerca” – 18 </a:t>
            </a:r>
            <a:r>
              <a:rPr lang="it-IT" sz="1000" spc="-80" dirty="0" err="1">
                <a:solidFill>
                  <a:srgbClr val="000000"/>
                </a:solidFill>
              </a:rPr>
              <a:t>Dic</a:t>
            </a:r>
            <a:r>
              <a:rPr lang="it-IT" sz="1000" spc="-80" dirty="0">
                <a:solidFill>
                  <a:srgbClr val="000000"/>
                </a:solidFill>
              </a:rPr>
              <a:t> 2018</a:t>
            </a:r>
            <a:endParaRPr lang="en-US" sz="1000" spc="-80" dirty="0">
              <a:solidFill>
                <a:srgbClr val="000000"/>
              </a:solidFill>
            </a:endParaRPr>
          </a:p>
        </p:txBody>
      </p:sp>
      <p:sp>
        <p:nvSpPr>
          <p:cNvPr id="2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602293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 i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‹N›</a:t>
            </a:fld>
            <a:endParaRPr lang="en-GB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757" y="8328801"/>
            <a:ext cx="829564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002971"/>
      </p:ext>
    </p:extLst>
  </p:cSld>
  <p:clrMapOvr>
    <a:masterClrMapping/>
  </p:clrMapOvr>
  <p:transition spd="med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711199" y="355600"/>
            <a:ext cx="14826237" cy="1104900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5400" b="1" i="0" spc="-300" baseline="0">
                <a:solidFill>
                  <a:schemeClr val="accent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LOREM IPSUM </a:t>
            </a:r>
            <a:r>
              <a:rPr lang="el-GR" dirty="0"/>
              <a:t>- 3</a:t>
            </a:r>
            <a:r>
              <a:rPr lang="en-US" dirty="0"/>
              <a:t> Boxes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18712067" y="3610626"/>
            <a:ext cx="96245" cy="58862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13821973" y="-500296"/>
            <a:ext cx="1933731" cy="2934324"/>
          </a:xfrm>
          <a:prstGeom prst="rect">
            <a:avLst/>
          </a:prstGeom>
        </p:spPr>
      </p:pic>
      <p:sp>
        <p:nvSpPr>
          <p:cNvPr id="31" name="Rectangle 30"/>
          <p:cNvSpPr/>
          <p:nvPr userDrawn="1"/>
        </p:nvSpPr>
        <p:spPr>
          <a:xfrm>
            <a:off x="711200" y="1933732"/>
            <a:ext cx="4532131" cy="180000"/>
          </a:xfrm>
          <a:prstGeom prst="rect">
            <a:avLst/>
          </a:prstGeom>
          <a:solidFill>
            <a:schemeClr val="accent1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6" name="Rectangle 35"/>
          <p:cNvSpPr/>
          <p:nvPr userDrawn="1"/>
        </p:nvSpPr>
        <p:spPr>
          <a:xfrm>
            <a:off x="5861934" y="1933732"/>
            <a:ext cx="4532131" cy="180000"/>
          </a:xfrm>
          <a:prstGeom prst="rect">
            <a:avLst/>
          </a:prstGeom>
          <a:solidFill>
            <a:schemeClr val="accent2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1" name="Rectangle 40"/>
          <p:cNvSpPr/>
          <p:nvPr userDrawn="1"/>
        </p:nvSpPr>
        <p:spPr>
          <a:xfrm>
            <a:off x="11012668" y="1933732"/>
            <a:ext cx="4532131" cy="180000"/>
          </a:xfrm>
          <a:prstGeom prst="rect">
            <a:avLst/>
          </a:prstGeom>
          <a:solidFill>
            <a:schemeClr val="accent4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2" name="Rectangle 41"/>
          <p:cNvSpPr/>
          <p:nvPr userDrawn="1"/>
        </p:nvSpPr>
        <p:spPr>
          <a:xfrm>
            <a:off x="711200" y="7000354"/>
            <a:ext cx="4532131" cy="84449"/>
          </a:xfrm>
          <a:prstGeom prst="rect">
            <a:avLst/>
          </a:prstGeom>
          <a:solidFill>
            <a:schemeClr val="accent1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3" name="Rectangle 42"/>
          <p:cNvSpPr/>
          <p:nvPr userDrawn="1"/>
        </p:nvSpPr>
        <p:spPr>
          <a:xfrm>
            <a:off x="5861934" y="6999710"/>
            <a:ext cx="4532131" cy="84449"/>
          </a:xfrm>
          <a:prstGeom prst="rect">
            <a:avLst/>
          </a:prstGeom>
          <a:solidFill>
            <a:schemeClr val="accent2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4" name="Rectangle 43"/>
          <p:cNvSpPr/>
          <p:nvPr userDrawn="1"/>
        </p:nvSpPr>
        <p:spPr>
          <a:xfrm>
            <a:off x="11012668" y="6999709"/>
            <a:ext cx="4532131" cy="84449"/>
          </a:xfrm>
          <a:prstGeom prst="rect">
            <a:avLst/>
          </a:prstGeom>
          <a:solidFill>
            <a:schemeClr val="accent4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8" name="Text Placeholder 15"/>
          <p:cNvSpPr>
            <a:spLocks noGrp="1"/>
          </p:cNvSpPr>
          <p:nvPr>
            <p:ph type="body" sz="quarter" idx="27" hasCustomPrompt="1"/>
          </p:nvPr>
        </p:nvSpPr>
        <p:spPr>
          <a:xfrm>
            <a:off x="711201" y="3229338"/>
            <a:ext cx="4532130" cy="3538870"/>
          </a:xfrm>
          <a:prstGeom prst="rect">
            <a:avLst/>
          </a:prstGeom>
        </p:spPr>
        <p:txBody>
          <a:bodyPr lIns="108000" tIns="108000" rIns="108000" bIns="108000" numCol="1" spcCol="720000" anchor="t" anchorCtr="0">
            <a:normAutofit/>
          </a:bodyPr>
          <a:lstStyle>
            <a:lvl1pPr marL="0" indent="0" algn="ctr">
              <a:buNone/>
              <a:defRPr sz="2400" b="0" i="0" spc="-150" baseline="0">
                <a:solidFill>
                  <a:schemeClr val="tx2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Maecenas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et ante </a:t>
            </a:r>
            <a:r>
              <a:rPr lang="en-US" dirty="0" err="1"/>
              <a:t>tincidunt</a:t>
            </a:r>
            <a:r>
              <a:rPr lang="en-US" dirty="0"/>
              <a:t> tempus. </a:t>
            </a:r>
            <a:r>
              <a:rPr lang="en-US" dirty="0" err="1"/>
              <a:t>Donec</a:t>
            </a:r>
            <a:r>
              <a:rPr lang="en-US" dirty="0"/>
              <a:t> vitae </a:t>
            </a:r>
            <a:r>
              <a:rPr lang="en-US" dirty="0" err="1"/>
              <a:t>sapien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libero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ante. </a:t>
            </a:r>
            <a:r>
              <a:rPr lang="en-US" dirty="0" err="1"/>
              <a:t>Etiam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fringilla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. </a:t>
            </a:r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</a:t>
            </a:r>
            <a:r>
              <a:rPr lang="en-US" dirty="0" err="1"/>
              <a:t>sagittis</a:t>
            </a:r>
            <a:r>
              <a:rPr lang="en-US" dirty="0"/>
              <a:t> magna.</a:t>
            </a:r>
            <a:r>
              <a:rPr lang="el-GR" dirty="0"/>
              <a:t> </a:t>
            </a:r>
            <a:r>
              <a:rPr lang="en-US" dirty="0"/>
              <a:t>Maecenas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et ante </a:t>
            </a:r>
            <a:r>
              <a:rPr lang="en-US" dirty="0" err="1"/>
              <a:t>tincidunt</a:t>
            </a:r>
            <a:r>
              <a:rPr lang="en-US" dirty="0"/>
              <a:t> tempus. </a:t>
            </a:r>
            <a:r>
              <a:rPr lang="en-US" dirty="0" err="1"/>
              <a:t>Donec</a:t>
            </a:r>
            <a:r>
              <a:rPr lang="en-US" dirty="0"/>
              <a:t> vitae </a:t>
            </a:r>
            <a:r>
              <a:rPr lang="en-US" dirty="0" err="1"/>
              <a:t>sapien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libero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. </a:t>
            </a:r>
          </a:p>
        </p:txBody>
      </p:sp>
      <p:sp>
        <p:nvSpPr>
          <p:cNvPr id="49" name="Text Placeholder 25"/>
          <p:cNvSpPr>
            <a:spLocks noGrp="1"/>
          </p:cNvSpPr>
          <p:nvPr>
            <p:ph type="body" sz="quarter" idx="28" hasCustomPrompt="1"/>
          </p:nvPr>
        </p:nvSpPr>
        <p:spPr>
          <a:xfrm>
            <a:off x="711200" y="2430866"/>
            <a:ext cx="4532132" cy="668336"/>
          </a:xfrm>
          <a:prstGeom prst="rect">
            <a:avLst/>
          </a:prstGeom>
        </p:spPr>
        <p:txBody>
          <a:bodyPr wrap="square" lIns="0" tIns="0" rIns="0" bIns="0" anchor="b" anchorCtr="0">
            <a:no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4800" b="1" i="0" spc="-150" baseline="0">
                <a:solidFill>
                  <a:schemeClr val="tx2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Option 1</a:t>
            </a:r>
          </a:p>
        </p:txBody>
      </p:sp>
      <p:sp>
        <p:nvSpPr>
          <p:cNvPr id="50" name="Text Placeholder 15"/>
          <p:cNvSpPr>
            <a:spLocks noGrp="1"/>
          </p:cNvSpPr>
          <p:nvPr>
            <p:ph type="body" sz="quarter" idx="29" hasCustomPrompt="1"/>
          </p:nvPr>
        </p:nvSpPr>
        <p:spPr>
          <a:xfrm>
            <a:off x="5861934" y="3229338"/>
            <a:ext cx="4532130" cy="3538870"/>
          </a:xfrm>
          <a:prstGeom prst="rect">
            <a:avLst/>
          </a:prstGeom>
        </p:spPr>
        <p:txBody>
          <a:bodyPr lIns="108000" tIns="108000" rIns="108000" bIns="108000" numCol="1" spcCol="720000" anchor="t" anchorCtr="0">
            <a:normAutofit/>
          </a:bodyPr>
          <a:lstStyle>
            <a:lvl1pPr marL="0" indent="0" algn="ctr">
              <a:buNone/>
              <a:defRPr sz="2400" b="0" i="0" spc="-150" baseline="0">
                <a:solidFill>
                  <a:schemeClr val="tx2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Maecenas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et ante </a:t>
            </a:r>
            <a:r>
              <a:rPr lang="en-US" dirty="0" err="1"/>
              <a:t>tincidunt</a:t>
            </a:r>
            <a:r>
              <a:rPr lang="en-US" dirty="0"/>
              <a:t> tempus. </a:t>
            </a:r>
            <a:r>
              <a:rPr lang="en-US" dirty="0" err="1"/>
              <a:t>Donec</a:t>
            </a:r>
            <a:r>
              <a:rPr lang="en-US" dirty="0"/>
              <a:t> vitae </a:t>
            </a:r>
            <a:r>
              <a:rPr lang="en-US" dirty="0" err="1"/>
              <a:t>sapien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libero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ante. </a:t>
            </a:r>
            <a:r>
              <a:rPr lang="en-US" dirty="0" err="1"/>
              <a:t>Etiam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fringilla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. </a:t>
            </a:r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</a:t>
            </a:r>
            <a:r>
              <a:rPr lang="en-US" dirty="0" err="1"/>
              <a:t>sagittis</a:t>
            </a:r>
            <a:r>
              <a:rPr lang="en-US" dirty="0"/>
              <a:t> magna.</a:t>
            </a:r>
            <a:r>
              <a:rPr lang="el-GR" dirty="0"/>
              <a:t> </a:t>
            </a:r>
            <a:r>
              <a:rPr lang="en-US" dirty="0"/>
              <a:t>Maecenas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et ante </a:t>
            </a:r>
            <a:r>
              <a:rPr lang="en-US" dirty="0" err="1"/>
              <a:t>tincidunt</a:t>
            </a:r>
            <a:r>
              <a:rPr lang="en-US" dirty="0"/>
              <a:t> tempus. </a:t>
            </a:r>
            <a:r>
              <a:rPr lang="en-US" dirty="0" err="1"/>
              <a:t>Donec</a:t>
            </a:r>
            <a:r>
              <a:rPr lang="en-US" dirty="0"/>
              <a:t> vitae </a:t>
            </a:r>
            <a:r>
              <a:rPr lang="en-US" dirty="0" err="1"/>
              <a:t>sapien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libero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. </a:t>
            </a:r>
          </a:p>
        </p:txBody>
      </p:sp>
      <p:sp>
        <p:nvSpPr>
          <p:cNvPr id="51" name="Text Placeholder 25"/>
          <p:cNvSpPr>
            <a:spLocks noGrp="1"/>
          </p:cNvSpPr>
          <p:nvPr>
            <p:ph type="body" sz="quarter" idx="30" hasCustomPrompt="1"/>
          </p:nvPr>
        </p:nvSpPr>
        <p:spPr>
          <a:xfrm>
            <a:off x="5861933" y="2430866"/>
            <a:ext cx="4532132" cy="668336"/>
          </a:xfrm>
          <a:prstGeom prst="rect">
            <a:avLst/>
          </a:prstGeom>
        </p:spPr>
        <p:txBody>
          <a:bodyPr wrap="square" lIns="0" tIns="0" rIns="0" bIns="0" anchor="b" anchorCtr="0">
            <a:no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4800" b="1" i="0" spc="-150" baseline="0">
                <a:solidFill>
                  <a:schemeClr val="tx2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Option 2</a:t>
            </a:r>
          </a:p>
        </p:txBody>
      </p:sp>
      <p:sp>
        <p:nvSpPr>
          <p:cNvPr id="52" name="Text Placeholder 15"/>
          <p:cNvSpPr>
            <a:spLocks noGrp="1"/>
          </p:cNvSpPr>
          <p:nvPr>
            <p:ph type="body" sz="quarter" idx="31" hasCustomPrompt="1"/>
          </p:nvPr>
        </p:nvSpPr>
        <p:spPr>
          <a:xfrm>
            <a:off x="11012669" y="3229338"/>
            <a:ext cx="4532130" cy="3538870"/>
          </a:xfrm>
          <a:prstGeom prst="rect">
            <a:avLst/>
          </a:prstGeom>
        </p:spPr>
        <p:txBody>
          <a:bodyPr lIns="108000" tIns="108000" rIns="108000" bIns="108000" numCol="1" spcCol="720000" anchor="t" anchorCtr="0">
            <a:normAutofit/>
          </a:bodyPr>
          <a:lstStyle>
            <a:lvl1pPr marL="0" indent="0" algn="ctr">
              <a:buNone/>
              <a:defRPr sz="2400" b="0" i="0" spc="-150" baseline="0">
                <a:solidFill>
                  <a:schemeClr val="tx2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Maecenas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et ante </a:t>
            </a:r>
            <a:r>
              <a:rPr lang="en-US" dirty="0" err="1"/>
              <a:t>tincidunt</a:t>
            </a:r>
            <a:r>
              <a:rPr lang="en-US" dirty="0"/>
              <a:t> tempus. </a:t>
            </a:r>
            <a:r>
              <a:rPr lang="en-US" dirty="0" err="1"/>
              <a:t>Donec</a:t>
            </a:r>
            <a:r>
              <a:rPr lang="en-US" dirty="0"/>
              <a:t> vitae </a:t>
            </a:r>
            <a:r>
              <a:rPr lang="en-US" dirty="0" err="1"/>
              <a:t>sapien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libero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ante. </a:t>
            </a:r>
            <a:r>
              <a:rPr lang="en-US" dirty="0" err="1"/>
              <a:t>Etiam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fringilla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. </a:t>
            </a:r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</a:t>
            </a:r>
            <a:r>
              <a:rPr lang="en-US" dirty="0" err="1"/>
              <a:t>sagittis</a:t>
            </a:r>
            <a:r>
              <a:rPr lang="en-US" dirty="0"/>
              <a:t> magna.</a:t>
            </a:r>
            <a:r>
              <a:rPr lang="el-GR" dirty="0"/>
              <a:t> </a:t>
            </a:r>
            <a:r>
              <a:rPr lang="en-US" dirty="0"/>
              <a:t>Maecenas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et ante </a:t>
            </a:r>
            <a:r>
              <a:rPr lang="en-US" dirty="0" err="1"/>
              <a:t>tincidunt</a:t>
            </a:r>
            <a:r>
              <a:rPr lang="en-US" dirty="0"/>
              <a:t> tempus. </a:t>
            </a:r>
            <a:r>
              <a:rPr lang="en-US" dirty="0" err="1"/>
              <a:t>Donec</a:t>
            </a:r>
            <a:r>
              <a:rPr lang="en-US" dirty="0"/>
              <a:t> vitae </a:t>
            </a:r>
            <a:r>
              <a:rPr lang="en-US" dirty="0" err="1"/>
              <a:t>sapien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libero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. </a:t>
            </a:r>
          </a:p>
        </p:txBody>
      </p:sp>
      <p:sp>
        <p:nvSpPr>
          <p:cNvPr id="53" name="Text Placeholder 25"/>
          <p:cNvSpPr>
            <a:spLocks noGrp="1"/>
          </p:cNvSpPr>
          <p:nvPr>
            <p:ph type="body" sz="quarter" idx="32" hasCustomPrompt="1"/>
          </p:nvPr>
        </p:nvSpPr>
        <p:spPr>
          <a:xfrm>
            <a:off x="11012668" y="2430866"/>
            <a:ext cx="4532132" cy="668336"/>
          </a:xfrm>
          <a:prstGeom prst="rect">
            <a:avLst/>
          </a:prstGeom>
        </p:spPr>
        <p:txBody>
          <a:bodyPr wrap="square" lIns="0" tIns="0" rIns="0" bIns="0" anchor="b" anchorCtr="0">
            <a:no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4800" b="1" i="0" spc="-150" baseline="0">
                <a:solidFill>
                  <a:schemeClr val="tx2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Option 3</a:t>
            </a:r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0390" y="-389238"/>
            <a:ext cx="1481559" cy="222233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404051" y="7292051"/>
            <a:ext cx="1481559" cy="2222339"/>
          </a:xfrm>
          <a:prstGeom prst="rect">
            <a:avLst/>
          </a:prstGeom>
        </p:spPr>
      </p:pic>
      <p:sp>
        <p:nvSpPr>
          <p:cNvPr id="26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551495"/>
            <a:ext cx="8290521" cy="376237"/>
          </a:xfrm>
        </p:spPr>
        <p:txBody>
          <a:bodyPr>
            <a:normAutofit/>
          </a:bodyPr>
          <a:lstStyle>
            <a:lvl1pPr algn="r">
              <a:defRPr sz="1400" b="0" i="0" spc="0">
                <a:solidFill>
                  <a:schemeClr val="bg2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r>
              <a:rPr lang="en-US"/>
              <a:t>OpenAIRE @ EOSC | RDA  | Berlin | 23rd March 2018</a:t>
            </a:r>
          </a:p>
        </p:txBody>
      </p:sp>
      <p:sp>
        <p:nvSpPr>
          <p:cNvPr id="27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551494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 i="0">
                <a:solidFill>
                  <a:schemeClr val="tx1">
                    <a:tint val="7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‹N›</a:t>
            </a:fld>
            <a:endParaRPr lang="en-GB"/>
          </a:p>
        </p:txBody>
      </p: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757" y="8328801"/>
            <a:ext cx="829564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436715"/>
      </p:ext>
    </p:extLst>
  </p:cSld>
  <p:clrMapOvr>
    <a:masterClrMapping/>
  </p:clrMapOvr>
  <p:transition spd="med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711199" y="355600"/>
            <a:ext cx="14826237" cy="1104900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5400" b="1" i="0" spc="-300" baseline="0">
                <a:solidFill>
                  <a:schemeClr val="accent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LOREM IPSUM </a:t>
            </a:r>
            <a:r>
              <a:rPr lang="el-GR" dirty="0"/>
              <a:t>- </a:t>
            </a:r>
            <a:r>
              <a:rPr lang="en-US" dirty="0"/>
              <a:t>2 Boxes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18712067" y="3610626"/>
            <a:ext cx="96245" cy="58862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13821973" y="-500296"/>
            <a:ext cx="1933731" cy="2934324"/>
          </a:xfrm>
          <a:prstGeom prst="rect">
            <a:avLst/>
          </a:prstGeom>
        </p:spPr>
      </p:pic>
      <p:sp>
        <p:nvSpPr>
          <p:cNvPr id="36" name="Rectangle 35"/>
          <p:cNvSpPr/>
          <p:nvPr userDrawn="1"/>
        </p:nvSpPr>
        <p:spPr>
          <a:xfrm>
            <a:off x="711200" y="1933731"/>
            <a:ext cx="7200000" cy="180000"/>
          </a:xfrm>
          <a:prstGeom prst="rect">
            <a:avLst/>
          </a:prstGeom>
          <a:solidFill>
            <a:schemeClr val="accent2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1" name="Rectangle 40"/>
          <p:cNvSpPr/>
          <p:nvPr userDrawn="1"/>
        </p:nvSpPr>
        <p:spPr>
          <a:xfrm>
            <a:off x="8354543" y="1933732"/>
            <a:ext cx="7200000" cy="180000"/>
          </a:xfrm>
          <a:prstGeom prst="rect">
            <a:avLst/>
          </a:prstGeom>
          <a:solidFill>
            <a:schemeClr val="accent4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3" name="Rectangle 42"/>
          <p:cNvSpPr/>
          <p:nvPr userDrawn="1"/>
        </p:nvSpPr>
        <p:spPr>
          <a:xfrm>
            <a:off x="711200" y="6999709"/>
            <a:ext cx="7200000" cy="84449"/>
          </a:xfrm>
          <a:prstGeom prst="rect">
            <a:avLst/>
          </a:prstGeom>
          <a:solidFill>
            <a:schemeClr val="accent2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4" name="Rectangle 43"/>
          <p:cNvSpPr/>
          <p:nvPr userDrawn="1"/>
        </p:nvSpPr>
        <p:spPr>
          <a:xfrm>
            <a:off x="8354543" y="6999709"/>
            <a:ext cx="7200000" cy="84449"/>
          </a:xfrm>
          <a:prstGeom prst="rect">
            <a:avLst/>
          </a:prstGeom>
          <a:solidFill>
            <a:schemeClr val="accent4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50" name="Text Placeholder 15"/>
          <p:cNvSpPr>
            <a:spLocks noGrp="1"/>
          </p:cNvSpPr>
          <p:nvPr>
            <p:ph type="body" sz="quarter" idx="29" hasCustomPrompt="1"/>
          </p:nvPr>
        </p:nvSpPr>
        <p:spPr>
          <a:xfrm>
            <a:off x="711200" y="3229337"/>
            <a:ext cx="7200000" cy="3538870"/>
          </a:xfrm>
          <a:prstGeom prst="rect">
            <a:avLst/>
          </a:prstGeom>
        </p:spPr>
        <p:txBody>
          <a:bodyPr lIns="108000" tIns="108000" rIns="108000" bIns="108000" numCol="1" spcCol="720000" anchor="t" anchorCtr="0">
            <a:normAutofit/>
          </a:bodyPr>
          <a:lstStyle>
            <a:lvl1pPr marL="0" indent="0" algn="ctr">
              <a:buNone/>
              <a:defRPr sz="2400" b="0" i="0" spc="-150" baseline="0">
                <a:solidFill>
                  <a:schemeClr val="tx2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Maecenas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et ante </a:t>
            </a:r>
            <a:r>
              <a:rPr lang="en-US" dirty="0" err="1"/>
              <a:t>tincidunt</a:t>
            </a:r>
            <a:r>
              <a:rPr lang="en-US" dirty="0"/>
              <a:t> tempus. </a:t>
            </a:r>
            <a:r>
              <a:rPr lang="en-US" dirty="0" err="1"/>
              <a:t>Donec</a:t>
            </a:r>
            <a:r>
              <a:rPr lang="en-US" dirty="0"/>
              <a:t> vitae </a:t>
            </a:r>
            <a:r>
              <a:rPr lang="en-US" dirty="0" err="1"/>
              <a:t>sapien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libero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ante. </a:t>
            </a:r>
            <a:r>
              <a:rPr lang="en-US" dirty="0" err="1"/>
              <a:t>Etiam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fringilla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. </a:t>
            </a:r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</a:t>
            </a:r>
            <a:r>
              <a:rPr lang="en-US" dirty="0" err="1"/>
              <a:t>sagittis</a:t>
            </a:r>
            <a:r>
              <a:rPr lang="en-US" dirty="0"/>
              <a:t> magna.</a:t>
            </a:r>
            <a:r>
              <a:rPr lang="el-GR" dirty="0"/>
              <a:t> </a:t>
            </a:r>
            <a:r>
              <a:rPr lang="en-US" dirty="0"/>
              <a:t>Maecenas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et ante </a:t>
            </a:r>
            <a:r>
              <a:rPr lang="en-US" dirty="0" err="1"/>
              <a:t>tincidunt</a:t>
            </a:r>
            <a:r>
              <a:rPr lang="en-US" dirty="0"/>
              <a:t> tempus. </a:t>
            </a:r>
            <a:r>
              <a:rPr lang="en-US" dirty="0" err="1"/>
              <a:t>Donec</a:t>
            </a:r>
            <a:r>
              <a:rPr lang="en-US" dirty="0"/>
              <a:t> vitae </a:t>
            </a:r>
            <a:r>
              <a:rPr lang="en-US" dirty="0" err="1"/>
              <a:t>sapien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libero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. </a:t>
            </a:r>
          </a:p>
        </p:txBody>
      </p:sp>
      <p:sp>
        <p:nvSpPr>
          <p:cNvPr id="51" name="Text Placeholder 25"/>
          <p:cNvSpPr>
            <a:spLocks noGrp="1"/>
          </p:cNvSpPr>
          <p:nvPr>
            <p:ph type="body" sz="quarter" idx="30" hasCustomPrompt="1"/>
          </p:nvPr>
        </p:nvSpPr>
        <p:spPr>
          <a:xfrm>
            <a:off x="711199" y="2430865"/>
            <a:ext cx="7200000" cy="668336"/>
          </a:xfrm>
          <a:prstGeom prst="rect">
            <a:avLst/>
          </a:prstGeom>
        </p:spPr>
        <p:txBody>
          <a:bodyPr wrap="square" lIns="0" tIns="0" rIns="0" bIns="0" anchor="b" anchorCtr="0">
            <a:no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4800" b="1" i="0" spc="-150" baseline="0">
                <a:solidFill>
                  <a:schemeClr val="tx2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Option 1</a:t>
            </a:r>
          </a:p>
        </p:txBody>
      </p:sp>
      <p:sp>
        <p:nvSpPr>
          <p:cNvPr id="52" name="Text Placeholder 15"/>
          <p:cNvSpPr>
            <a:spLocks noGrp="1"/>
          </p:cNvSpPr>
          <p:nvPr>
            <p:ph type="body" sz="quarter" idx="31" hasCustomPrompt="1"/>
          </p:nvPr>
        </p:nvSpPr>
        <p:spPr>
          <a:xfrm>
            <a:off x="8354544" y="3229338"/>
            <a:ext cx="7200000" cy="3538870"/>
          </a:xfrm>
          <a:prstGeom prst="rect">
            <a:avLst/>
          </a:prstGeom>
        </p:spPr>
        <p:txBody>
          <a:bodyPr lIns="108000" tIns="108000" rIns="108000" bIns="108000" numCol="1" spcCol="720000" anchor="t" anchorCtr="0">
            <a:normAutofit/>
          </a:bodyPr>
          <a:lstStyle>
            <a:lvl1pPr marL="0" indent="0" algn="ctr">
              <a:buNone/>
              <a:defRPr sz="2400" b="0" i="0" spc="-150" baseline="0">
                <a:solidFill>
                  <a:schemeClr val="tx2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Maecenas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et ante </a:t>
            </a:r>
            <a:r>
              <a:rPr lang="en-US" dirty="0" err="1"/>
              <a:t>tincidunt</a:t>
            </a:r>
            <a:r>
              <a:rPr lang="en-US" dirty="0"/>
              <a:t> tempus. </a:t>
            </a:r>
            <a:r>
              <a:rPr lang="en-US" dirty="0" err="1"/>
              <a:t>Donec</a:t>
            </a:r>
            <a:r>
              <a:rPr lang="en-US" dirty="0"/>
              <a:t> vitae </a:t>
            </a:r>
            <a:r>
              <a:rPr lang="en-US" dirty="0" err="1"/>
              <a:t>sapien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libero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ante. </a:t>
            </a:r>
            <a:r>
              <a:rPr lang="en-US" dirty="0" err="1"/>
              <a:t>Etiam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fringilla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. </a:t>
            </a:r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</a:t>
            </a:r>
            <a:r>
              <a:rPr lang="en-US" dirty="0" err="1"/>
              <a:t>sagittis</a:t>
            </a:r>
            <a:r>
              <a:rPr lang="en-US" dirty="0"/>
              <a:t> magna.</a:t>
            </a:r>
            <a:r>
              <a:rPr lang="el-GR" dirty="0"/>
              <a:t> </a:t>
            </a:r>
            <a:r>
              <a:rPr lang="en-US" dirty="0"/>
              <a:t>Maecenas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et ante </a:t>
            </a:r>
            <a:r>
              <a:rPr lang="en-US" dirty="0" err="1"/>
              <a:t>tincidunt</a:t>
            </a:r>
            <a:r>
              <a:rPr lang="en-US" dirty="0"/>
              <a:t> tempus. </a:t>
            </a:r>
            <a:r>
              <a:rPr lang="en-US" dirty="0" err="1"/>
              <a:t>Donec</a:t>
            </a:r>
            <a:r>
              <a:rPr lang="en-US" dirty="0"/>
              <a:t> vitae </a:t>
            </a:r>
            <a:r>
              <a:rPr lang="en-US" dirty="0" err="1"/>
              <a:t>sapien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libero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. </a:t>
            </a:r>
          </a:p>
        </p:txBody>
      </p:sp>
      <p:sp>
        <p:nvSpPr>
          <p:cNvPr id="53" name="Text Placeholder 25"/>
          <p:cNvSpPr>
            <a:spLocks noGrp="1"/>
          </p:cNvSpPr>
          <p:nvPr>
            <p:ph type="body" sz="quarter" idx="32" hasCustomPrompt="1"/>
          </p:nvPr>
        </p:nvSpPr>
        <p:spPr>
          <a:xfrm>
            <a:off x="8354543" y="2430866"/>
            <a:ext cx="7200000" cy="668336"/>
          </a:xfrm>
          <a:prstGeom prst="rect">
            <a:avLst/>
          </a:prstGeom>
        </p:spPr>
        <p:txBody>
          <a:bodyPr wrap="square" lIns="0" tIns="0" rIns="0" bIns="0" anchor="b" anchorCtr="0">
            <a:no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4800" b="1" i="0" spc="-150" baseline="0">
                <a:solidFill>
                  <a:schemeClr val="tx2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Option 2</a:t>
            </a:r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0390" y="-389238"/>
            <a:ext cx="1481559" cy="222233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404051" y="7292051"/>
            <a:ext cx="1481559" cy="2222339"/>
          </a:xfrm>
          <a:prstGeom prst="rect">
            <a:avLst/>
          </a:prstGeom>
        </p:spPr>
      </p:pic>
      <p:sp>
        <p:nvSpPr>
          <p:cNvPr id="26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551495"/>
            <a:ext cx="8290521" cy="376237"/>
          </a:xfrm>
        </p:spPr>
        <p:txBody>
          <a:bodyPr>
            <a:normAutofit/>
          </a:bodyPr>
          <a:lstStyle>
            <a:lvl1pPr algn="r">
              <a:defRPr sz="1400" b="0" i="0" spc="0">
                <a:solidFill>
                  <a:schemeClr val="bg2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r>
              <a:rPr lang="en-US"/>
              <a:t>OpenAIRE @ EOSC | RDA  | Berlin | 23rd March 2018</a:t>
            </a:r>
          </a:p>
        </p:txBody>
      </p:sp>
      <p:sp>
        <p:nvSpPr>
          <p:cNvPr id="27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551494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 i="0">
                <a:solidFill>
                  <a:schemeClr val="tx1">
                    <a:tint val="7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‹N›</a:t>
            </a:fld>
            <a:endParaRPr lang="en-GB"/>
          </a:p>
        </p:txBody>
      </p: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757" y="8328801"/>
            <a:ext cx="829564" cy="576000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722774" y="355600"/>
            <a:ext cx="14826237" cy="1104900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5400" b="1" i="0" spc="-300" baseline="0">
                <a:solidFill>
                  <a:schemeClr val="accent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LOREM IPSUM </a:t>
            </a:r>
            <a:r>
              <a:rPr lang="el-GR" dirty="0"/>
              <a:t>- 6</a:t>
            </a:r>
            <a:r>
              <a:rPr lang="en-US" dirty="0"/>
              <a:t> Boxes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18712067" y="3610626"/>
            <a:ext cx="96245" cy="58862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13821973" y="-500296"/>
            <a:ext cx="1933731" cy="2934324"/>
          </a:xfrm>
          <a:prstGeom prst="rect">
            <a:avLst/>
          </a:prstGeom>
        </p:spPr>
      </p:pic>
      <p:sp>
        <p:nvSpPr>
          <p:cNvPr id="31" name="Rectangle 30"/>
          <p:cNvSpPr/>
          <p:nvPr userDrawn="1"/>
        </p:nvSpPr>
        <p:spPr>
          <a:xfrm>
            <a:off x="711200" y="1760109"/>
            <a:ext cx="7198081" cy="152669"/>
          </a:xfrm>
          <a:prstGeom prst="rect">
            <a:avLst/>
          </a:prstGeom>
          <a:solidFill>
            <a:schemeClr val="accent1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6" name="Rectangle 35"/>
          <p:cNvSpPr/>
          <p:nvPr userDrawn="1"/>
        </p:nvSpPr>
        <p:spPr>
          <a:xfrm>
            <a:off x="8366599" y="1760109"/>
            <a:ext cx="7198081" cy="152669"/>
          </a:xfrm>
          <a:prstGeom prst="rect">
            <a:avLst/>
          </a:prstGeom>
          <a:solidFill>
            <a:schemeClr val="accent2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1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551495"/>
            <a:ext cx="8290521" cy="376237"/>
          </a:xfrm>
        </p:spPr>
        <p:txBody>
          <a:bodyPr>
            <a:normAutofit/>
          </a:bodyPr>
          <a:lstStyle>
            <a:lvl1pPr algn="r">
              <a:defRPr sz="1400" b="0" i="0" spc="0">
                <a:solidFill>
                  <a:schemeClr val="bg2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r>
              <a:rPr lang="en-US"/>
              <a:t>OpenAIRE @ EOSC | RDA  | Berlin | 23rd March 2018</a:t>
            </a:r>
          </a:p>
        </p:txBody>
      </p:sp>
      <p:sp>
        <p:nvSpPr>
          <p:cNvPr id="48" name="Text Placeholder 15"/>
          <p:cNvSpPr>
            <a:spLocks noGrp="1"/>
          </p:cNvSpPr>
          <p:nvPr>
            <p:ph type="body" sz="quarter" idx="27" hasCustomPrompt="1"/>
          </p:nvPr>
        </p:nvSpPr>
        <p:spPr>
          <a:xfrm>
            <a:off x="711200" y="2591412"/>
            <a:ext cx="7198079" cy="1481560"/>
          </a:xfrm>
          <a:prstGeom prst="rect">
            <a:avLst/>
          </a:prstGeom>
        </p:spPr>
        <p:txBody>
          <a:bodyPr lIns="108000" tIns="108000" rIns="108000" bIns="36000" numCol="1" spcCol="720000" anchor="t" anchorCtr="0">
            <a:normAutofit/>
          </a:bodyPr>
          <a:lstStyle>
            <a:lvl1pPr marL="0" indent="0" algn="ctr">
              <a:buNone/>
              <a:defRPr sz="2200" b="0" i="0" spc="-150" baseline="0">
                <a:solidFill>
                  <a:schemeClr val="tx2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Maecenas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et ante </a:t>
            </a:r>
            <a:r>
              <a:rPr lang="en-US" dirty="0" err="1"/>
              <a:t>tincidunt</a:t>
            </a:r>
            <a:r>
              <a:rPr lang="en-US" dirty="0"/>
              <a:t> tempus. </a:t>
            </a:r>
            <a:r>
              <a:rPr lang="en-US" dirty="0" err="1"/>
              <a:t>Donec</a:t>
            </a:r>
            <a:r>
              <a:rPr lang="en-US" dirty="0"/>
              <a:t> vitae </a:t>
            </a:r>
            <a:r>
              <a:rPr lang="en-US" dirty="0" err="1"/>
              <a:t>sapien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libero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ante. </a:t>
            </a:r>
            <a:r>
              <a:rPr lang="en-US" dirty="0" err="1"/>
              <a:t>Etiam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.</a:t>
            </a:r>
          </a:p>
        </p:txBody>
      </p:sp>
      <p:sp>
        <p:nvSpPr>
          <p:cNvPr id="49" name="Text Placeholder 25"/>
          <p:cNvSpPr>
            <a:spLocks noGrp="1"/>
          </p:cNvSpPr>
          <p:nvPr>
            <p:ph type="body" sz="quarter" idx="28" hasCustomPrompt="1"/>
          </p:nvPr>
        </p:nvSpPr>
        <p:spPr>
          <a:xfrm>
            <a:off x="711200" y="1940109"/>
            <a:ext cx="7198082" cy="566857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4000" b="1" i="0" spc="-150" baseline="0">
                <a:solidFill>
                  <a:schemeClr val="tx2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Option 1</a:t>
            </a:r>
          </a:p>
        </p:txBody>
      </p:sp>
      <p:sp>
        <p:nvSpPr>
          <p:cNvPr id="23" name="Text Placeholder 15"/>
          <p:cNvSpPr>
            <a:spLocks noGrp="1"/>
          </p:cNvSpPr>
          <p:nvPr>
            <p:ph type="body" sz="quarter" idx="29" hasCustomPrompt="1"/>
          </p:nvPr>
        </p:nvSpPr>
        <p:spPr>
          <a:xfrm>
            <a:off x="8366599" y="2591412"/>
            <a:ext cx="7198079" cy="1481560"/>
          </a:xfrm>
          <a:prstGeom prst="rect">
            <a:avLst/>
          </a:prstGeom>
        </p:spPr>
        <p:txBody>
          <a:bodyPr lIns="108000" tIns="108000" rIns="108000" bIns="36000" numCol="1" spcCol="720000" anchor="t" anchorCtr="0">
            <a:normAutofit/>
          </a:bodyPr>
          <a:lstStyle>
            <a:lvl1pPr marL="0" indent="0" algn="ctr">
              <a:buNone/>
              <a:defRPr sz="2200" b="0" i="0" spc="-150" baseline="0">
                <a:solidFill>
                  <a:schemeClr val="tx2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Maecenas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et ante </a:t>
            </a:r>
            <a:r>
              <a:rPr lang="en-US" dirty="0" err="1"/>
              <a:t>tincidunt</a:t>
            </a:r>
            <a:r>
              <a:rPr lang="en-US" dirty="0"/>
              <a:t> tempus. </a:t>
            </a:r>
            <a:r>
              <a:rPr lang="en-US" dirty="0" err="1"/>
              <a:t>Donec</a:t>
            </a:r>
            <a:r>
              <a:rPr lang="en-US" dirty="0"/>
              <a:t> vitae </a:t>
            </a:r>
            <a:r>
              <a:rPr lang="en-US" dirty="0" err="1"/>
              <a:t>sapien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libero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ante. </a:t>
            </a:r>
            <a:r>
              <a:rPr lang="en-US" dirty="0" err="1"/>
              <a:t>Etiam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.</a:t>
            </a:r>
          </a:p>
        </p:txBody>
      </p:sp>
      <p:sp>
        <p:nvSpPr>
          <p:cNvPr id="24" name="Text Placeholder 25"/>
          <p:cNvSpPr>
            <a:spLocks noGrp="1"/>
          </p:cNvSpPr>
          <p:nvPr>
            <p:ph type="body" sz="quarter" idx="30" hasCustomPrompt="1"/>
          </p:nvPr>
        </p:nvSpPr>
        <p:spPr>
          <a:xfrm>
            <a:off x="8366599" y="1940109"/>
            <a:ext cx="7198082" cy="566857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4000" b="1" i="0" spc="-150" baseline="0">
                <a:solidFill>
                  <a:schemeClr val="tx2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Option </a:t>
            </a:r>
            <a:r>
              <a:rPr lang="el-GR" dirty="0"/>
              <a:t>2</a:t>
            </a:r>
            <a:endParaRPr lang="en-US" dirty="0"/>
          </a:p>
        </p:txBody>
      </p:sp>
      <p:sp>
        <p:nvSpPr>
          <p:cNvPr id="45" name="Rectangle 44"/>
          <p:cNvSpPr/>
          <p:nvPr userDrawn="1"/>
        </p:nvSpPr>
        <p:spPr>
          <a:xfrm>
            <a:off x="711200" y="4841820"/>
            <a:ext cx="7198081" cy="152669"/>
          </a:xfrm>
          <a:prstGeom prst="rect">
            <a:avLst/>
          </a:prstGeom>
          <a:solidFill>
            <a:schemeClr val="accent1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6" name="Rectangle 45"/>
          <p:cNvSpPr/>
          <p:nvPr userDrawn="1"/>
        </p:nvSpPr>
        <p:spPr>
          <a:xfrm>
            <a:off x="8366599" y="4841820"/>
            <a:ext cx="7198081" cy="152669"/>
          </a:xfrm>
          <a:prstGeom prst="rect">
            <a:avLst/>
          </a:prstGeom>
          <a:solidFill>
            <a:schemeClr val="accent2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57" name="Text Placeholder 15"/>
          <p:cNvSpPr>
            <a:spLocks noGrp="1"/>
          </p:cNvSpPr>
          <p:nvPr>
            <p:ph type="body" sz="quarter" idx="33" hasCustomPrompt="1"/>
          </p:nvPr>
        </p:nvSpPr>
        <p:spPr>
          <a:xfrm>
            <a:off x="711200" y="5673123"/>
            <a:ext cx="7198079" cy="1481560"/>
          </a:xfrm>
          <a:prstGeom prst="rect">
            <a:avLst/>
          </a:prstGeom>
        </p:spPr>
        <p:txBody>
          <a:bodyPr lIns="108000" tIns="108000" rIns="108000" bIns="36000" numCol="1" spcCol="720000" anchor="t" anchorCtr="0">
            <a:normAutofit/>
          </a:bodyPr>
          <a:lstStyle>
            <a:lvl1pPr marL="0" indent="0" algn="ctr">
              <a:buNone/>
              <a:defRPr sz="2200" b="0" i="0" spc="-150" baseline="0">
                <a:solidFill>
                  <a:schemeClr val="tx2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Maecenas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et ante </a:t>
            </a:r>
            <a:r>
              <a:rPr lang="en-US" dirty="0" err="1"/>
              <a:t>tincidunt</a:t>
            </a:r>
            <a:r>
              <a:rPr lang="en-US" dirty="0"/>
              <a:t> tempus. </a:t>
            </a:r>
            <a:r>
              <a:rPr lang="en-US" dirty="0" err="1"/>
              <a:t>Donec</a:t>
            </a:r>
            <a:r>
              <a:rPr lang="en-US" dirty="0"/>
              <a:t> vitae </a:t>
            </a:r>
            <a:r>
              <a:rPr lang="en-US" dirty="0" err="1"/>
              <a:t>sapien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libero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ante. </a:t>
            </a:r>
            <a:r>
              <a:rPr lang="en-US" dirty="0" err="1"/>
              <a:t>Etiam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.</a:t>
            </a:r>
          </a:p>
        </p:txBody>
      </p:sp>
      <p:sp>
        <p:nvSpPr>
          <p:cNvPr id="58" name="Text Placeholder 25"/>
          <p:cNvSpPr>
            <a:spLocks noGrp="1"/>
          </p:cNvSpPr>
          <p:nvPr>
            <p:ph type="body" sz="quarter" idx="34" hasCustomPrompt="1"/>
          </p:nvPr>
        </p:nvSpPr>
        <p:spPr>
          <a:xfrm>
            <a:off x="711200" y="5021820"/>
            <a:ext cx="7198082" cy="566857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4000" b="1" i="0" spc="-150" baseline="0">
                <a:solidFill>
                  <a:schemeClr val="tx2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Option </a:t>
            </a:r>
            <a:r>
              <a:rPr lang="el-GR" dirty="0"/>
              <a:t>4</a:t>
            </a:r>
            <a:endParaRPr lang="en-US" dirty="0"/>
          </a:p>
        </p:txBody>
      </p:sp>
      <p:sp>
        <p:nvSpPr>
          <p:cNvPr id="59" name="Text Placeholder 15"/>
          <p:cNvSpPr>
            <a:spLocks noGrp="1"/>
          </p:cNvSpPr>
          <p:nvPr>
            <p:ph type="body" sz="quarter" idx="35" hasCustomPrompt="1"/>
          </p:nvPr>
        </p:nvSpPr>
        <p:spPr>
          <a:xfrm>
            <a:off x="8366599" y="5673123"/>
            <a:ext cx="7198079" cy="1481560"/>
          </a:xfrm>
          <a:prstGeom prst="rect">
            <a:avLst/>
          </a:prstGeom>
        </p:spPr>
        <p:txBody>
          <a:bodyPr lIns="108000" tIns="108000" rIns="108000" bIns="36000" numCol="1" spcCol="720000" anchor="t" anchorCtr="0">
            <a:normAutofit/>
          </a:bodyPr>
          <a:lstStyle>
            <a:lvl1pPr marL="0" indent="0" algn="ctr">
              <a:buNone/>
              <a:defRPr sz="2200" b="0" i="0" spc="-150" baseline="0">
                <a:solidFill>
                  <a:schemeClr val="tx2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Maecenas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et ante </a:t>
            </a:r>
            <a:r>
              <a:rPr lang="en-US" dirty="0" err="1"/>
              <a:t>tincidunt</a:t>
            </a:r>
            <a:r>
              <a:rPr lang="en-US" dirty="0"/>
              <a:t> tempus. </a:t>
            </a:r>
            <a:r>
              <a:rPr lang="en-US" dirty="0" err="1"/>
              <a:t>Donec</a:t>
            </a:r>
            <a:r>
              <a:rPr lang="en-US" dirty="0"/>
              <a:t> vitae </a:t>
            </a:r>
            <a:r>
              <a:rPr lang="en-US" dirty="0" err="1"/>
              <a:t>sapien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libero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ante. </a:t>
            </a:r>
            <a:r>
              <a:rPr lang="en-US" dirty="0" err="1"/>
              <a:t>Etiam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.</a:t>
            </a:r>
          </a:p>
        </p:txBody>
      </p:sp>
      <p:sp>
        <p:nvSpPr>
          <p:cNvPr id="60" name="Text Placeholder 25"/>
          <p:cNvSpPr>
            <a:spLocks noGrp="1"/>
          </p:cNvSpPr>
          <p:nvPr>
            <p:ph type="body" sz="quarter" idx="36" hasCustomPrompt="1"/>
          </p:nvPr>
        </p:nvSpPr>
        <p:spPr>
          <a:xfrm>
            <a:off x="8366599" y="5021820"/>
            <a:ext cx="7198082" cy="566857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4000" b="1" i="0" spc="-150" baseline="0">
                <a:solidFill>
                  <a:schemeClr val="tx2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Option </a:t>
            </a:r>
            <a:r>
              <a:rPr lang="el-GR" dirty="0"/>
              <a:t>5</a:t>
            </a:r>
            <a:endParaRPr lang="en-US" dirty="0"/>
          </a:p>
        </p:txBody>
      </p: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404051" y="7292051"/>
            <a:ext cx="1481559" cy="2222339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0390" y="-389238"/>
            <a:ext cx="1481559" cy="2222339"/>
          </a:xfrm>
          <a:prstGeom prst="rect">
            <a:avLst/>
          </a:prstGeom>
        </p:spPr>
      </p:pic>
      <p:sp>
        <p:nvSpPr>
          <p:cNvPr id="3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551494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 i="0">
                <a:solidFill>
                  <a:schemeClr val="tx1">
                    <a:tint val="7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‹N›</a:t>
            </a:fld>
            <a:endParaRPr lang="en-GB"/>
          </a:p>
        </p:txBody>
      </p:sp>
      <p:pic>
        <p:nvPicPr>
          <p:cNvPr id="33" name="Picture 3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757" y="8328801"/>
            <a:ext cx="829564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016289"/>
      </p:ext>
    </p:extLst>
  </p:cSld>
  <p:clrMapOvr>
    <a:masterClrMapping/>
  </p:clrMapOvr>
  <p:transition spd="med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hotos - Tex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4"/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1615152" y="1680446"/>
            <a:ext cx="2369671" cy="2373159"/>
          </a:xfrm>
          <a:prstGeom prst="ellipse">
            <a:avLst/>
          </a:prstGeom>
          <a:pattFill prst="ltDnDiag">
            <a:fgClr>
              <a:schemeClr val="bg2"/>
            </a:fgClr>
            <a:bgClr>
              <a:schemeClr val="bg1"/>
            </a:bgClr>
          </a:pattFill>
          <a:ln w="79375">
            <a:solidFill>
              <a:schemeClr val="accent2"/>
            </a:solidFill>
          </a:ln>
        </p:spPr>
        <p:txBody>
          <a:bodyPr vert="horz"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/>
              <a:t>Insert Photo</a:t>
            </a:r>
          </a:p>
        </p:txBody>
      </p:sp>
      <p:sp>
        <p:nvSpPr>
          <p:cNvPr id="13" name="Text Placeholder 15"/>
          <p:cNvSpPr>
            <a:spLocks noGrp="1"/>
          </p:cNvSpPr>
          <p:nvPr>
            <p:ph type="body" sz="quarter" idx="24" hasCustomPrompt="1"/>
          </p:nvPr>
        </p:nvSpPr>
        <p:spPr>
          <a:xfrm>
            <a:off x="1240407" y="4309135"/>
            <a:ext cx="3119156" cy="509701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 algn="ctr">
              <a:buNone/>
              <a:defRPr sz="3200" b="1" i="0" spc="-151" baseline="0">
                <a:solidFill>
                  <a:schemeClr val="accent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IMAGE 1</a:t>
            </a:r>
          </a:p>
        </p:txBody>
      </p:sp>
      <p:sp>
        <p:nvSpPr>
          <p:cNvPr id="14" name="Text Placeholder 15"/>
          <p:cNvSpPr>
            <a:spLocks noGrp="1"/>
          </p:cNvSpPr>
          <p:nvPr>
            <p:ph type="body" sz="quarter" idx="25" hasCustomPrompt="1"/>
          </p:nvPr>
        </p:nvSpPr>
        <p:spPr>
          <a:xfrm>
            <a:off x="1224440" y="4818836"/>
            <a:ext cx="3159310" cy="2597964"/>
          </a:xfrm>
          <a:prstGeom prst="rect">
            <a:avLst/>
          </a:prstGeom>
        </p:spPr>
        <p:txBody>
          <a:bodyPr lIns="0" tIns="72000" rIns="0" bIns="0" numCol="1" spcCol="450000" anchor="t" anchorCtr="0">
            <a:normAutofit/>
          </a:bodyPr>
          <a:lstStyle>
            <a:lvl1pPr marL="0" indent="0" algn="ctr">
              <a:buNone/>
              <a:defRPr sz="2400" b="0" i="0" spc="-51" baseline="0">
                <a:solidFill>
                  <a:schemeClr val="bg2">
                    <a:lumMod val="2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.</a:t>
            </a:r>
          </a:p>
        </p:txBody>
      </p:sp>
      <p:sp>
        <p:nvSpPr>
          <p:cNvPr id="18" name="Text Placeholder 15"/>
          <p:cNvSpPr>
            <a:spLocks noGrp="1"/>
          </p:cNvSpPr>
          <p:nvPr>
            <p:ph type="body" sz="quarter" idx="26" hasCustomPrompt="1"/>
          </p:nvPr>
        </p:nvSpPr>
        <p:spPr>
          <a:xfrm>
            <a:off x="4759520" y="4309135"/>
            <a:ext cx="3167530" cy="509701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 algn="ctr">
              <a:buNone/>
              <a:defRPr sz="3200" b="1" i="0" spc="-151" baseline="0">
                <a:solidFill>
                  <a:schemeClr val="accent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IMAGE 2</a:t>
            </a:r>
          </a:p>
        </p:txBody>
      </p:sp>
      <p:sp>
        <p:nvSpPr>
          <p:cNvPr id="19" name="Text Placeholder 15"/>
          <p:cNvSpPr>
            <a:spLocks noGrp="1"/>
          </p:cNvSpPr>
          <p:nvPr>
            <p:ph type="body" sz="quarter" idx="27" hasCustomPrompt="1"/>
          </p:nvPr>
        </p:nvSpPr>
        <p:spPr>
          <a:xfrm>
            <a:off x="4767740" y="4818836"/>
            <a:ext cx="3159310" cy="2597964"/>
          </a:xfrm>
          <a:prstGeom prst="rect">
            <a:avLst/>
          </a:prstGeom>
        </p:spPr>
        <p:txBody>
          <a:bodyPr lIns="0" tIns="72000" rIns="0" bIns="0" numCol="1" spcCol="450000" anchor="t" anchorCtr="0">
            <a:normAutofit/>
          </a:bodyPr>
          <a:lstStyle>
            <a:lvl1pPr marL="0" indent="0" algn="ctr">
              <a:buNone/>
              <a:defRPr sz="2400" b="0" i="0" spc="-51" baseline="0">
                <a:solidFill>
                  <a:schemeClr val="bg2">
                    <a:lumMod val="2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l-GR" dirty="0"/>
              <a:t>.</a:t>
            </a:r>
            <a:endParaRPr lang="en-US" dirty="0"/>
          </a:p>
        </p:txBody>
      </p:sp>
      <p:sp>
        <p:nvSpPr>
          <p:cNvPr id="20" name="Text Placeholder 15"/>
          <p:cNvSpPr>
            <a:spLocks noGrp="1"/>
          </p:cNvSpPr>
          <p:nvPr>
            <p:ph type="body" sz="quarter" idx="28" hasCustomPrompt="1"/>
          </p:nvPr>
        </p:nvSpPr>
        <p:spPr>
          <a:xfrm>
            <a:off x="8331081" y="4309135"/>
            <a:ext cx="3167530" cy="509701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 algn="ctr">
              <a:buNone/>
              <a:defRPr sz="3200" b="1" i="0" spc="-151" baseline="0">
                <a:solidFill>
                  <a:schemeClr val="accent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IMAGE 3</a:t>
            </a:r>
          </a:p>
        </p:txBody>
      </p:sp>
      <p:sp>
        <p:nvSpPr>
          <p:cNvPr id="21" name="Text Placeholder 15"/>
          <p:cNvSpPr>
            <a:spLocks noGrp="1"/>
          </p:cNvSpPr>
          <p:nvPr>
            <p:ph type="body" sz="quarter" idx="29" hasCustomPrompt="1"/>
          </p:nvPr>
        </p:nvSpPr>
        <p:spPr>
          <a:xfrm>
            <a:off x="8339301" y="4818836"/>
            <a:ext cx="3159310" cy="2597964"/>
          </a:xfrm>
          <a:prstGeom prst="rect">
            <a:avLst/>
          </a:prstGeom>
        </p:spPr>
        <p:txBody>
          <a:bodyPr lIns="0" tIns="72000" rIns="0" bIns="0" numCol="1" spcCol="450000" anchor="t" anchorCtr="0">
            <a:normAutofit/>
          </a:bodyPr>
          <a:lstStyle>
            <a:lvl1pPr marL="0" indent="0" algn="ctr">
              <a:buNone/>
              <a:defRPr sz="2400" b="0" i="0" spc="-51" baseline="0">
                <a:solidFill>
                  <a:schemeClr val="bg2">
                    <a:lumMod val="2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l-GR" dirty="0"/>
              <a:t>.</a:t>
            </a:r>
            <a:endParaRPr lang="en-US" dirty="0"/>
          </a:p>
        </p:txBody>
      </p:sp>
      <p:sp>
        <p:nvSpPr>
          <p:cNvPr id="22" name="Text Placeholder 15"/>
          <p:cNvSpPr>
            <a:spLocks noGrp="1"/>
          </p:cNvSpPr>
          <p:nvPr>
            <p:ph type="body" sz="quarter" idx="30" hasCustomPrompt="1"/>
          </p:nvPr>
        </p:nvSpPr>
        <p:spPr>
          <a:xfrm>
            <a:off x="11842940" y="4309135"/>
            <a:ext cx="3167530" cy="509701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 algn="ctr">
              <a:buNone/>
              <a:defRPr sz="3200" b="1" i="0" spc="-151" baseline="0">
                <a:solidFill>
                  <a:schemeClr val="accent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IMAGE 4</a:t>
            </a:r>
          </a:p>
        </p:txBody>
      </p:sp>
      <p:sp>
        <p:nvSpPr>
          <p:cNvPr id="23" name="Text Placeholder 15"/>
          <p:cNvSpPr>
            <a:spLocks noGrp="1"/>
          </p:cNvSpPr>
          <p:nvPr>
            <p:ph type="body" sz="quarter" idx="31" hasCustomPrompt="1"/>
          </p:nvPr>
        </p:nvSpPr>
        <p:spPr>
          <a:xfrm>
            <a:off x="11851160" y="4818836"/>
            <a:ext cx="3159310" cy="2597964"/>
          </a:xfrm>
          <a:prstGeom prst="rect">
            <a:avLst/>
          </a:prstGeom>
        </p:spPr>
        <p:txBody>
          <a:bodyPr lIns="0" tIns="72000" rIns="0" bIns="0" numCol="1" spcCol="450000" anchor="t" anchorCtr="0">
            <a:normAutofit/>
          </a:bodyPr>
          <a:lstStyle>
            <a:lvl1pPr marL="0" indent="0" algn="ctr">
              <a:buNone/>
              <a:defRPr sz="2400" b="0" i="0" spc="-51" baseline="0">
                <a:solidFill>
                  <a:schemeClr val="bg2">
                    <a:lumMod val="2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l-GR" dirty="0"/>
              <a:t>Ε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</a:t>
            </a:r>
          </a:p>
        </p:txBody>
      </p:sp>
      <p:sp>
        <p:nvSpPr>
          <p:cNvPr id="24" name="Picture Placeholder 34"/>
          <p:cNvSpPr>
            <a:spLocks noGrp="1" noChangeAspect="1"/>
          </p:cNvSpPr>
          <p:nvPr>
            <p:ph type="pic" sz="quarter" idx="32" hasCustomPrompt="1"/>
          </p:nvPr>
        </p:nvSpPr>
        <p:spPr>
          <a:xfrm>
            <a:off x="5158451" y="1680446"/>
            <a:ext cx="2369671" cy="2373159"/>
          </a:xfrm>
          <a:prstGeom prst="ellipse">
            <a:avLst/>
          </a:prstGeom>
          <a:pattFill prst="ltDnDiag">
            <a:fgClr>
              <a:schemeClr val="bg2"/>
            </a:fgClr>
            <a:bgClr>
              <a:schemeClr val="bg1"/>
            </a:bgClr>
          </a:pattFill>
          <a:ln w="79375">
            <a:solidFill>
              <a:schemeClr val="accent2"/>
            </a:solidFill>
          </a:ln>
        </p:spPr>
        <p:txBody>
          <a:bodyPr vert="horz"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/>
              <a:t>Insert Photo</a:t>
            </a:r>
          </a:p>
        </p:txBody>
      </p:sp>
      <p:sp>
        <p:nvSpPr>
          <p:cNvPr id="25" name="Picture Placeholder 34"/>
          <p:cNvSpPr>
            <a:spLocks noGrp="1" noChangeAspect="1"/>
          </p:cNvSpPr>
          <p:nvPr>
            <p:ph type="pic" sz="quarter" idx="33" hasCustomPrompt="1"/>
          </p:nvPr>
        </p:nvSpPr>
        <p:spPr>
          <a:xfrm>
            <a:off x="8730012" y="1680446"/>
            <a:ext cx="2369671" cy="2373159"/>
          </a:xfrm>
          <a:prstGeom prst="ellipse">
            <a:avLst/>
          </a:prstGeom>
          <a:pattFill prst="ltDnDiag">
            <a:fgClr>
              <a:schemeClr val="bg2"/>
            </a:fgClr>
            <a:bgClr>
              <a:schemeClr val="bg1"/>
            </a:bgClr>
          </a:pattFill>
          <a:ln w="79375">
            <a:solidFill>
              <a:schemeClr val="accent2"/>
            </a:solidFill>
          </a:ln>
        </p:spPr>
        <p:txBody>
          <a:bodyPr vert="horz"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/>
              <a:t>Insert Photo</a:t>
            </a:r>
          </a:p>
        </p:txBody>
      </p:sp>
      <p:sp>
        <p:nvSpPr>
          <p:cNvPr id="26" name="Picture Placeholder 34"/>
          <p:cNvSpPr>
            <a:spLocks noGrp="1" noChangeAspect="1"/>
          </p:cNvSpPr>
          <p:nvPr>
            <p:ph type="pic" sz="quarter" idx="34" hasCustomPrompt="1"/>
          </p:nvPr>
        </p:nvSpPr>
        <p:spPr>
          <a:xfrm>
            <a:off x="12241871" y="1680446"/>
            <a:ext cx="2369671" cy="2373159"/>
          </a:xfrm>
          <a:prstGeom prst="ellipse">
            <a:avLst/>
          </a:prstGeom>
          <a:pattFill prst="ltDnDiag">
            <a:fgClr>
              <a:schemeClr val="bg2"/>
            </a:fgClr>
            <a:bgClr>
              <a:schemeClr val="bg1"/>
            </a:bgClr>
          </a:pattFill>
          <a:ln w="79375">
            <a:solidFill>
              <a:schemeClr val="accent2"/>
            </a:solidFill>
          </a:ln>
        </p:spPr>
        <p:txBody>
          <a:bodyPr vert="horz"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/>
              <a:t>Insert Photo</a:t>
            </a:r>
          </a:p>
        </p:txBody>
      </p:sp>
      <p:sp>
        <p:nvSpPr>
          <p:cNvPr id="27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711199" y="575733"/>
            <a:ext cx="14752577" cy="884767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4400" b="1" i="0" spc="-150" baseline="0">
                <a:solidFill>
                  <a:srgbClr val="2D3293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LOREM IPSUM DOLOR SIT</a:t>
            </a:r>
            <a:r>
              <a:rPr lang="el-GR" dirty="0"/>
              <a:t> </a:t>
            </a:r>
            <a:r>
              <a:rPr lang="mr-IN" dirty="0"/>
              <a:t>–</a:t>
            </a:r>
            <a:r>
              <a:rPr lang="el-GR" dirty="0"/>
              <a:t> 4 </a:t>
            </a:r>
            <a:r>
              <a:rPr lang="en-US" dirty="0"/>
              <a:t>Images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404051" y="7292051"/>
            <a:ext cx="1481559" cy="2222339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0390" y="-389238"/>
            <a:ext cx="1481559" cy="2222339"/>
          </a:xfrm>
          <a:prstGeom prst="rect">
            <a:avLst/>
          </a:prstGeom>
        </p:spPr>
      </p:pic>
      <p:sp>
        <p:nvSpPr>
          <p:cNvPr id="36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416031"/>
            <a:ext cx="8290521" cy="376237"/>
          </a:xfrm>
        </p:spPr>
        <p:txBody>
          <a:bodyPr>
            <a:normAutofit/>
          </a:bodyPr>
          <a:lstStyle>
            <a:lvl1pPr algn="r">
              <a:defRPr sz="1400" b="0" i="0" spc="0">
                <a:solidFill>
                  <a:schemeClr val="bg2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r>
              <a:rPr lang="en-US"/>
              <a:t>OpenAIRE @ EOSC | RDA  | Berlin | 23rd March 2018</a:t>
            </a:r>
          </a:p>
        </p:txBody>
      </p:sp>
      <p:sp>
        <p:nvSpPr>
          <p:cNvPr id="32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416030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 i="0">
                <a:solidFill>
                  <a:schemeClr val="tx1">
                    <a:tint val="7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‹N›</a:t>
            </a:fld>
            <a:endParaRPr lang="en-GB"/>
          </a:p>
        </p:txBody>
      </p: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757" y="8328801"/>
            <a:ext cx="829564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34573"/>
      </p:ext>
    </p:extLst>
  </p:cSld>
  <p:clrMapOvr>
    <a:masterClrMapping/>
  </p:clrMapOvr>
  <p:transition spd="med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Photos - Tex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4"/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1752148" y="1929475"/>
            <a:ext cx="2552243" cy="2556000"/>
          </a:xfrm>
          <a:prstGeom prst="ellipse">
            <a:avLst/>
          </a:prstGeom>
          <a:pattFill prst="ltDnDiag">
            <a:fgClr>
              <a:schemeClr val="bg2"/>
            </a:fgClr>
            <a:bgClr>
              <a:schemeClr val="bg1"/>
            </a:bgClr>
          </a:pattFill>
          <a:ln w="79375">
            <a:solidFill>
              <a:schemeClr val="accent2"/>
            </a:solidFill>
          </a:ln>
        </p:spPr>
        <p:txBody>
          <a:bodyPr vert="horz"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/>
              <a:t>Insert Photo</a:t>
            </a:r>
          </a:p>
        </p:txBody>
      </p:sp>
      <p:sp>
        <p:nvSpPr>
          <p:cNvPr id="13" name="Text Placeholder 15"/>
          <p:cNvSpPr>
            <a:spLocks noGrp="1"/>
          </p:cNvSpPr>
          <p:nvPr>
            <p:ph type="body" sz="quarter" idx="24" hasCustomPrompt="1"/>
          </p:nvPr>
        </p:nvSpPr>
        <p:spPr>
          <a:xfrm>
            <a:off x="833301" y="4637371"/>
            <a:ext cx="4392000" cy="507490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 algn="ctr">
              <a:buNone/>
              <a:defRPr sz="3200" b="1" i="0" spc="-151" baseline="0">
                <a:solidFill>
                  <a:schemeClr val="accent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IMAGE 1</a:t>
            </a:r>
          </a:p>
        </p:txBody>
      </p:sp>
      <p:sp>
        <p:nvSpPr>
          <p:cNvPr id="14" name="Text Placeholder 15"/>
          <p:cNvSpPr>
            <a:spLocks noGrp="1"/>
          </p:cNvSpPr>
          <p:nvPr>
            <p:ph type="body" sz="quarter" idx="25" hasCustomPrompt="1"/>
          </p:nvPr>
        </p:nvSpPr>
        <p:spPr>
          <a:xfrm>
            <a:off x="825319" y="5147071"/>
            <a:ext cx="4392000" cy="2597964"/>
          </a:xfrm>
          <a:prstGeom prst="rect">
            <a:avLst/>
          </a:prstGeom>
        </p:spPr>
        <p:txBody>
          <a:bodyPr lIns="0" tIns="72000" rIns="0" bIns="0" numCol="1" spcCol="450000" anchor="t" anchorCtr="0">
            <a:normAutofit/>
          </a:bodyPr>
          <a:lstStyle>
            <a:lvl1pPr marL="0" indent="0" algn="ctr">
              <a:buNone/>
              <a:defRPr sz="2800" b="0" i="0" spc="-51" baseline="0">
                <a:solidFill>
                  <a:schemeClr val="bg2">
                    <a:lumMod val="2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.</a:t>
            </a:r>
          </a:p>
        </p:txBody>
      </p:sp>
      <p:sp>
        <p:nvSpPr>
          <p:cNvPr id="18" name="Text Placeholder 15"/>
          <p:cNvSpPr>
            <a:spLocks noGrp="1"/>
          </p:cNvSpPr>
          <p:nvPr>
            <p:ph type="body" sz="quarter" idx="26" hasCustomPrompt="1"/>
          </p:nvPr>
        </p:nvSpPr>
        <p:spPr>
          <a:xfrm>
            <a:off x="6018490" y="4637371"/>
            <a:ext cx="4392000" cy="509701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 algn="ctr">
              <a:buNone/>
              <a:defRPr sz="3200" b="1" i="0" spc="-151" baseline="0">
                <a:solidFill>
                  <a:schemeClr val="accent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IMAGE 2</a:t>
            </a:r>
          </a:p>
        </p:txBody>
      </p:sp>
      <p:sp>
        <p:nvSpPr>
          <p:cNvPr id="19" name="Text Placeholder 15"/>
          <p:cNvSpPr>
            <a:spLocks noGrp="1"/>
          </p:cNvSpPr>
          <p:nvPr>
            <p:ph type="body" sz="quarter" idx="27" hasCustomPrompt="1"/>
          </p:nvPr>
        </p:nvSpPr>
        <p:spPr>
          <a:xfrm>
            <a:off x="6018490" y="5147071"/>
            <a:ext cx="4392000" cy="2597964"/>
          </a:xfrm>
          <a:prstGeom prst="rect">
            <a:avLst/>
          </a:prstGeom>
        </p:spPr>
        <p:txBody>
          <a:bodyPr lIns="0" tIns="72000" rIns="0" bIns="0" numCol="1" spcCol="450000" anchor="t" anchorCtr="0">
            <a:normAutofit/>
          </a:bodyPr>
          <a:lstStyle>
            <a:lvl1pPr marL="0" indent="0" algn="ctr">
              <a:buNone/>
              <a:defRPr sz="2400" b="0" i="0" spc="-51" baseline="0">
                <a:solidFill>
                  <a:schemeClr val="bg2">
                    <a:lumMod val="2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l-GR" dirty="0"/>
              <a:t>.</a:t>
            </a:r>
            <a:endParaRPr lang="en-US" dirty="0"/>
          </a:p>
        </p:txBody>
      </p:sp>
      <p:sp>
        <p:nvSpPr>
          <p:cNvPr id="20" name="Text Placeholder 15"/>
          <p:cNvSpPr>
            <a:spLocks noGrp="1"/>
          </p:cNvSpPr>
          <p:nvPr>
            <p:ph type="body" sz="quarter" idx="28" hasCustomPrompt="1"/>
          </p:nvPr>
        </p:nvSpPr>
        <p:spPr>
          <a:xfrm>
            <a:off x="11124998" y="4637371"/>
            <a:ext cx="4392000" cy="509701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 algn="ctr">
              <a:buNone/>
              <a:defRPr sz="3200" b="1" i="0" spc="-151" baseline="0">
                <a:solidFill>
                  <a:schemeClr val="accent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IMAGE 3</a:t>
            </a:r>
          </a:p>
        </p:txBody>
      </p:sp>
      <p:sp>
        <p:nvSpPr>
          <p:cNvPr id="21" name="Text Placeholder 15"/>
          <p:cNvSpPr>
            <a:spLocks noGrp="1"/>
          </p:cNvSpPr>
          <p:nvPr>
            <p:ph type="body" sz="quarter" idx="29" hasCustomPrompt="1"/>
          </p:nvPr>
        </p:nvSpPr>
        <p:spPr>
          <a:xfrm>
            <a:off x="11124998" y="5147071"/>
            <a:ext cx="4392000" cy="2597964"/>
          </a:xfrm>
          <a:prstGeom prst="rect">
            <a:avLst/>
          </a:prstGeom>
        </p:spPr>
        <p:txBody>
          <a:bodyPr lIns="0" tIns="72000" rIns="0" bIns="0" numCol="1" spcCol="450000" anchor="t" anchorCtr="0">
            <a:normAutofit/>
          </a:bodyPr>
          <a:lstStyle>
            <a:lvl1pPr marL="0" indent="0" algn="ctr">
              <a:buNone/>
              <a:defRPr sz="2400" b="0" i="0" spc="-51" baseline="0">
                <a:solidFill>
                  <a:schemeClr val="bg2">
                    <a:lumMod val="2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l-GR" dirty="0"/>
              <a:t>.</a:t>
            </a:r>
            <a:endParaRPr lang="en-US" dirty="0"/>
          </a:p>
        </p:txBody>
      </p:sp>
      <p:sp>
        <p:nvSpPr>
          <p:cNvPr id="24" name="Picture Placeholder 34"/>
          <p:cNvSpPr>
            <a:spLocks noGrp="1" noChangeAspect="1"/>
          </p:cNvSpPr>
          <p:nvPr>
            <p:ph type="pic" sz="quarter" idx="32" hasCustomPrompt="1"/>
          </p:nvPr>
        </p:nvSpPr>
        <p:spPr>
          <a:xfrm>
            <a:off x="6938369" y="1929475"/>
            <a:ext cx="2552243" cy="2556000"/>
          </a:xfrm>
          <a:prstGeom prst="ellipse">
            <a:avLst/>
          </a:prstGeom>
          <a:pattFill prst="ltDnDiag">
            <a:fgClr>
              <a:schemeClr val="bg2"/>
            </a:fgClr>
            <a:bgClr>
              <a:schemeClr val="bg1"/>
            </a:bgClr>
          </a:pattFill>
          <a:ln w="79375">
            <a:solidFill>
              <a:schemeClr val="accent2"/>
            </a:solidFill>
          </a:ln>
        </p:spPr>
        <p:txBody>
          <a:bodyPr vert="horz"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/>
              <a:t>Insert Photo</a:t>
            </a:r>
          </a:p>
        </p:txBody>
      </p:sp>
      <p:sp>
        <p:nvSpPr>
          <p:cNvPr id="25" name="Picture Placeholder 34"/>
          <p:cNvSpPr>
            <a:spLocks noGrp="1" noChangeAspect="1"/>
          </p:cNvSpPr>
          <p:nvPr>
            <p:ph type="pic" sz="quarter" idx="33" hasCustomPrompt="1"/>
          </p:nvPr>
        </p:nvSpPr>
        <p:spPr>
          <a:xfrm>
            <a:off x="12044877" y="1929475"/>
            <a:ext cx="2552243" cy="2556000"/>
          </a:xfrm>
          <a:prstGeom prst="ellipse">
            <a:avLst/>
          </a:prstGeom>
          <a:pattFill prst="ltDnDiag">
            <a:fgClr>
              <a:schemeClr val="bg2"/>
            </a:fgClr>
            <a:bgClr>
              <a:schemeClr val="bg1"/>
            </a:bgClr>
          </a:pattFill>
          <a:ln w="79375">
            <a:solidFill>
              <a:schemeClr val="accent2"/>
            </a:solidFill>
          </a:ln>
        </p:spPr>
        <p:txBody>
          <a:bodyPr vert="horz"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/>
              <a:t>Insert Photo</a:t>
            </a:r>
          </a:p>
        </p:txBody>
      </p:sp>
      <p:sp>
        <p:nvSpPr>
          <p:cNvPr id="27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711199" y="575733"/>
            <a:ext cx="14752577" cy="884767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4400" b="1" i="0" spc="-150" baseline="0">
                <a:solidFill>
                  <a:srgbClr val="2D3293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LOREM IPSUM DOLOR SIT</a:t>
            </a:r>
            <a:r>
              <a:rPr lang="el-GR" dirty="0"/>
              <a:t> </a:t>
            </a:r>
            <a:r>
              <a:rPr lang="mr-IN" dirty="0"/>
              <a:t>–</a:t>
            </a:r>
            <a:r>
              <a:rPr lang="el-GR" dirty="0"/>
              <a:t> </a:t>
            </a:r>
            <a:r>
              <a:rPr lang="en-US" dirty="0"/>
              <a:t>3</a:t>
            </a:r>
            <a:r>
              <a:rPr lang="el-GR" dirty="0"/>
              <a:t> </a:t>
            </a:r>
            <a:r>
              <a:rPr lang="en-US" dirty="0"/>
              <a:t>Images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404051" y="7292051"/>
            <a:ext cx="1481559" cy="2222339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0390" y="-389238"/>
            <a:ext cx="1481559" cy="2222339"/>
          </a:xfrm>
          <a:prstGeom prst="rect">
            <a:avLst/>
          </a:prstGeom>
        </p:spPr>
      </p:pic>
      <p:sp>
        <p:nvSpPr>
          <p:cNvPr id="36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416031"/>
            <a:ext cx="8290521" cy="376237"/>
          </a:xfrm>
        </p:spPr>
        <p:txBody>
          <a:bodyPr>
            <a:normAutofit/>
          </a:bodyPr>
          <a:lstStyle>
            <a:lvl1pPr algn="r">
              <a:defRPr sz="1400" b="0" i="0" spc="0">
                <a:solidFill>
                  <a:schemeClr val="bg2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r>
              <a:rPr lang="en-US"/>
              <a:t>OpenAIRE @ EOSC | RDA  | Berlin | 23rd March 2018</a:t>
            </a:r>
          </a:p>
        </p:txBody>
      </p:sp>
      <p:sp>
        <p:nvSpPr>
          <p:cNvPr id="32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416030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 i="0">
                <a:solidFill>
                  <a:schemeClr val="tx1">
                    <a:tint val="7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‹N›</a:t>
            </a:fld>
            <a:endParaRPr lang="en-GB"/>
          </a:p>
        </p:txBody>
      </p: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757" y="8328801"/>
            <a:ext cx="829564" cy="576000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Photos -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4"/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939881" y="1869051"/>
            <a:ext cx="1993018" cy="1995950"/>
          </a:xfrm>
          <a:prstGeom prst="ellipse">
            <a:avLst/>
          </a:prstGeom>
          <a:pattFill prst="ltDnDiag">
            <a:fgClr>
              <a:schemeClr val="bg2"/>
            </a:fgClr>
            <a:bgClr>
              <a:schemeClr val="bg1"/>
            </a:bgClr>
          </a:pattFill>
          <a:ln w="79375">
            <a:solidFill>
              <a:schemeClr val="accent2"/>
            </a:solidFill>
          </a:ln>
        </p:spPr>
        <p:txBody>
          <a:bodyPr vert="horz"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/>
              <a:t>Insert Photo</a:t>
            </a:r>
          </a:p>
        </p:txBody>
      </p:sp>
      <p:sp>
        <p:nvSpPr>
          <p:cNvPr id="14" name="Text Placeholder 15"/>
          <p:cNvSpPr>
            <a:spLocks noGrp="1"/>
          </p:cNvSpPr>
          <p:nvPr>
            <p:ph type="body" sz="quarter" idx="25" hasCustomPrompt="1"/>
          </p:nvPr>
        </p:nvSpPr>
        <p:spPr>
          <a:xfrm>
            <a:off x="685080" y="4109013"/>
            <a:ext cx="2502620" cy="2844800"/>
          </a:xfrm>
          <a:prstGeom prst="rect">
            <a:avLst/>
          </a:prstGeom>
        </p:spPr>
        <p:txBody>
          <a:bodyPr lIns="0" tIns="0" rIns="0" bIns="0" numCol="1" spcCol="450000" anchor="t" anchorCtr="0">
            <a:noAutofit/>
          </a:bodyPr>
          <a:lstStyle>
            <a:lvl1pPr marL="0" indent="0" algn="ctr">
              <a:lnSpc>
                <a:spcPct val="150000"/>
              </a:lnSpc>
              <a:spcBef>
                <a:spcPts val="900"/>
              </a:spcBef>
              <a:buNone/>
              <a:defRPr sz="2800" b="0" i="0" spc="-51" baseline="0">
                <a:solidFill>
                  <a:schemeClr val="bg2">
                    <a:lumMod val="2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endParaRPr lang="en-US" dirty="0"/>
          </a:p>
          <a:p>
            <a:pPr lvl="0"/>
            <a:r>
              <a:rPr lang="en-US" dirty="0" err="1"/>
              <a:t>Ipsum</a:t>
            </a:r>
            <a:endParaRPr lang="en-US" dirty="0"/>
          </a:p>
          <a:p>
            <a:pPr lvl="0"/>
            <a:r>
              <a:rPr lang="en-US" dirty="0"/>
              <a:t>Dolor</a:t>
            </a:r>
          </a:p>
        </p:txBody>
      </p:sp>
      <p:sp>
        <p:nvSpPr>
          <p:cNvPr id="27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711199" y="453133"/>
            <a:ext cx="14752577" cy="1007367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4400" b="1" i="0" spc="-150" baseline="0">
                <a:solidFill>
                  <a:srgbClr val="2D3293"/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LOREM IPSUM DOLOR SIT</a:t>
            </a:r>
            <a:r>
              <a:rPr lang="el-GR" dirty="0"/>
              <a:t> </a:t>
            </a:r>
            <a:r>
              <a:rPr lang="mr-IN" dirty="0"/>
              <a:t>–</a:t>
            </a:r>
            <a:r>
              <a:rPr lang="el-GR" dirty="0"/>
              <a:t> 5 </a:t>
            </a:r>
            <a:r>
              <a:rPr lang="en-US" dirty="0"/>
              <a:t>Images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404051" y="7292051"/>
            <a:ext cx="1481559" cy="2222339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0390" y="-389238"/>
            <a:ext cx="1481559" cy="2222339"/>
          </a:xfrm>
          <a:prstGeom prst="rect">
            <a:avLst/>
          </a:prstGeom>
        </p:spPr>
      </p:pic>
      <p:sp>
        <p:nvSpPr>
          <p:cNvPr id="32" name="Picture Placeholder 34"/>
          <p:cNvSpPr>
            <a:spLocks noGrp="1" noChangeAspect="1"/>
          </p:cNvSpPr>
          <p:nvPr>
            <p:ph type="pic" sz="quarter" idx="32" hasCustomPrompt="1"/>
          </p:nvPr>
        </p:nvSpPr>
        <p:spPr>
          <a:xfrm>
            <a:off x="4030321" y="1869051"/>
            <a:ext cx="1993018" cy="1995950"/>
          </a:xfrm>
          <a:prstGeom prst="ellipse">
            <a:avLst/>
          </a:prstGeom>
          <a:pattFill prst="ltDnDiag">
            <a:fgClr>
              <a:schemeClr val="bg2"/>
            </a:fgClr>
            <a:bgClr>
              <a:schemeClr val="bg1"/>
            </a:bgClr>
          </a:pattFill>
          <a:ln w="79375">
            <a:solidFill>
              <a:schemeClr val="accent2"/>
            </a:solidFill>
          </a:ln>
        </p:spPr>
        <p:txBody>
          <a:bodyPr vert="horz"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/>
              <a:t>Insert Photo</a:t>
            </a:r>
          </a:p>
        </p:txBody>
      </p:sp>
      <p:sp>
        <p:nvSpPr>
          <p:cNvPr id="34" name="Picture Placeholder 34"/>
          <p:cNvSpPr>
            <a:spLocks noGrp="1" noChangeAspect="1"/>
          </p:cNvSpPr>
          <p:nvPr>
            <p:ph type="pic" sz="quarter" idx="33" hasCustomPrompt="1"/>
          </p:nvPr>
        </p:nvSpPr>
        <p:spPr>
          <a:xfrm>
            <a:off x="7120613" y="1869051"/>
            <a:ext cx="1993018" cy="1995950"/>
          </a:xfrm>
          <a:prstGeom prst="ellipse">
            <a:avLst/>
          </a:prstGeom>
          <a:pattFill prst="ltDnDiag">
            <a:fgClr>
              <a:schemeClr val="bg2"/>
            </a:fgClr>
            <a:bgClr>
              <a:schemeClr val="bg1"/>
            </a:bgClr>
          </a:pattFill>
          <a:ln w="79375">
            <a:solidFill>
              <a:schemeClr val="accent2"/>
            </a:solidFill>
          </a:ln>
        </p:spPr>
        <p:txBody>
          <a:bodyPr vert="horz"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/>
              <a:t>Insert Photo</a:t>
            </a:r>
          </a:p>
        </p:txBody>
      </p:sp>
      <p:sp>
        <p:nvSpPr>
          <p:cNvPr id="35" name="Picture Placeholder 34"/>
          <p:cNvSpPr>
            <a:spLocks noGrp="1" noChangeAspect="1"/>
          </p:cNvSpPr>
          <p:nvPr>
            <p:ph type="pic" sz="quarter" idx="34" hasCustomPrompt="1"/>
          </p:nvPr>
        </p:nvSpPr>
        <p:spPr>
          <a:xfrm>
            <a:off x="10216766" y="1869051"/>
            <a:ext cx="1993018" cy="1995950"/>
          </a:xfrm>
          <a:prstGeom prst="ellipse">
            <a:avLst/>
          </a:prstGeom>
          <a:pattFill prst="ltDnDiag">
            <a:fgClr>
              <a:schemeClr val="bg2"/>
            </a:fgClr>
            <a:bgClr>
              <a:schemeClr val="bg1"/>
            </a:bgClr>
          </a:pattFill>
          <a:ln w="79375">
            <a:solidFill>
              <a:schemeClr val="accent2"/>
            </a:solidFill>
          </a:ln>
        </p:spPr>
        <p:txBody>
          <a:bodyPr vert="horz"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/>
              <a:t>Insert Photo</a:t>
            </a:r>
          </a:p>
        </p:txBody>
      </p:sp>
      <p:sp>
        <p:nvSpPr>
          <p:cNvPr id="36" name="Picture Placeholder 34"/>
          <p:cNvSpPr>
            <a:spLocks noGrp="1" noChangeAspect="1"/>
          </p:cNvSpPr>
          <p:nvPr>
            <p:ph type="pic" sz="quarter" idx="35" hasCustomPrompt="1"/>
          </p:nvPr>
        </p:nvSpPr>
        <p:spPr>
          <a:xfrm>
            <a:off x="13301345" y="1869051"/>
            <a:ext cx="1919357" cy="1995950"/>
          </a:xfrm>
          <a:prstGeom prst="ellipse">
            <a:avLst/>
          </a:prstGeom>
          <a:pattFill prst="ltDnDiag">
            <a:fgClr>
              <a:schemeClr val="bg2"/>
            </a:fgClr>
            <a:bgClr>
              <a:schemeClr val="bg1"/>
            </a:bgClr>
          </a:pattFill>
          <a:ln w="79375">
            <a:solidFill>
              <a:schemeClr val="accent2"/>
            </a:solidFill>
          </a:ln>
        </p:spPr>
        <p:txBody>
          <a:bodyPr vert="horz"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/>
              <a:t>Insert Photo</a:t>
            </a:r>
          </a:p>
        </p:txBody>
      </p:sp>
      <p:sp>
        <p:nvSpPr>
          <p:cNvPr id="38" name="Text Placeholder 15"/>
          <p:cNvSpPr>
            <a:spLocks noGrp="1"/>
          </p:cNvSpPr>
          <p:nvPr>
            <p:ph type="body" sz="quarter" idx="36" hasCustomPrompt="1"/>
          </p:nvPr>
        </p:nvSpPr>
        <p:spPr>
          <a:xfrm>
            <a:off x="3775520" y="4109013"/>
            <a:ext cx="2502620" cy="2844800"/>
          </a:xfrm>
          <a:prstGeom prst="rect">
            <a:avLst/>
          </a:prstGeom>
        </p:spPr>
        <p:txBody>
          <a:bodyPr lIns="0" tIns="0" rIns="0" bIns="0" numCol="1" spcCol="450000" anchor="t" anchorCtr="0">
            <a:noAutofit/>
          </a:bodyPr>
          <a:lstStyle>
            <a:lvl1pPr marL="0" indent="0" algn="ctr">
              <a:lnSpc>
                <a:spcPct val="150000"/>
              </a:lnSpc>
              <a:spcBef>
                <a:spcPts val="900"/>
              </a:spcBef>
              <a:buNone/>
              <a:defRPr sz="2800" b="0" i="0" spc="-51" baseline="0">
                <a:solidFill>
                  <a:schemeClr val="bg2">
                    <a:lumMod val="2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endParaRPr lang="en-US" dirty="0"/>
          </a:p>
          <a:p>
            <a:pPr lvl="0"/>
            <a:r>
              <a:rPr lang="en-US" dirty="0" err="1"/>
              <a:t>Ipsum</a:t>
            </a:r>
            <a:endParaRPr lang="en-US" dirty="0"/>
          </a:p>
          <a:p>
            <a:pPr lvl="0"/>
            <a:r>
              <a:rPr lang="en-US" dirty="0"/>
              <a:t>Dolor</a:t>
            </a:r>
          </a:p>
        </p:txBody>
      </p:sp>
      <p:sp>
        <p:nvSpPr>
          <p:cNvPr id="39" name="Text Placeholder 15"/>
          <p:cNvSpPr>
            <a:spLocks noGrp="1"/>
          </p:cNvSpPr>
          <p:nvPr>
            <p:ph type="body" sz="quarter" idx="37" hasCustomPrompt="1"/>
          </p:nvPr>
        </p:nvSpPr>
        <p:spPr>
          <a:xfrm>
            <a:off x="6877536" y="4109013"/>
            <a:ext cx="2502620" cy="2844800"/>
          </a:xfrm>
          <a:prstGeom prst="rect">
            <a:avLst/>
          </a:prstGeom>
        </p:spPr>
        <p:txBody>
          <a:bodyPr lIns="0" tIns="0" rIns="0" bIns="0" numCol="1" spcCol="450000" anchor="t" anchorCtr="0">
            <a:noAutofit/>
          </a:bodyPr>
          <a:lstStyle>
            <a:lvl1pPr marL="0" indent="0" algn="ctr">
              <a:lnSpc>
                <a:spcPct val="150000"/>
              </a:lnSpc>
              <a:spcBef>
                <a:spcPts val="900"/>
              </a:spcBef>
              <a:buNone/>
              <a:defRPr sz="2800" b="0" i="0" spc="-51" baseline="0">
                <a:solidFill>
                  <a:schemeClr val="bg2">
                    <a:lumMod val="2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endParaRPr lang="en-US" dirty="0"/>
          </a:p>
          <a:p>
            <a:pPr lvl="0"/>
            <a:r>
              <a:rPr lang="en-US" dirty="0" err="1"/>
              <a:t>Ipsum</a:t>
            </a:r>
            <a:endParaRPr lang="en-US" dirty="0"/>
          </a:p>
          <a:p>
            <a:pPr lvl="0"/>
            <a:r>
              <a:rPr lang="en-US" dirty="0"/>
              <a:t>Dolor</a:t>
            </a:r>
          </a:p>
        </p:txBody>
      </p:sp>
      <p:sp>
        <p:nvSpPr>
          <p:cNvPr id="40" name="Text Placeholder 15"/>
          <p:cNvSpPr>
            <a:spLocks noGrp="1"/>
          </p:cNvSpPr>
          <p:nvPr>
            <p:ph type="body" sz="quarter" idx="38" hasCustomPrompt="1"/>
          </p:nvPr>
        </p:nvSpPr>
        <p:spPr>
          <a:xfrm>
            <a:off x="9967976" y="4109013"/>
            <a:ext cx="2502620" cy="2844800"/>
          </a:xfrm>
          <a:prstGeom prst="rect">
            <a:avLst/>
          </a:prstGeom>
        </p:spPr>
        <p:txBody>
          <a:bodyPr lIns="0" tIns="0" rIns="0" bIns="0" numCol="1" spcCol="450000" anchor="t" anchorCtr="0">
            <a:noAutofit/>
          </a:bodyPr>
          <a:lstStyle>
            <a:lvl1pPr marL="0" indent="0" algn="ctr">
              <a:lnSpc>
                <a:spcPct val="150000"/>
              </a:lnSpc>
              <a:spcBef>
                <a:spcPts val="900"/>
              </a:spcBef>
              <a:buNone/>
              <a:defRPr sz="2800" b="0" i="0" spc="-51" baseline="0">
                <a:solidFill>
                  <a:schemeClr val="bg2">
                    <a:lumMod val="2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endParaRPr lang="en-US" dirty="0"/>
          </a:p>
          <a:p>
            <a:pPr lvl="0"/>
            <a:r>
              <a:rPr lang="en-US" dirty="0" err="1"/>
              <a:t>Ipsum</a:t>
            </a:r>
            <a:endParaRPr lang="en-US" dirty="0"/>
          </a:p>
          <a:p>
            <a:pPr lvl="0"/>
            <a:r>
              <a:rPr lang="en-US" dirty="0"/>
              <a:t>Dolor</a:t>
            </a:r>
          </a:p>
        </p:txBody>
      </p:sp>
      <p:sp>
        <p:nvSpPr>
          <p:cNvPr id="41" name="Text Placeholder 15"/>
          <p:cNvSpPr>
            <a:spLocks noGrp="1"/>
          </p:cNvSpPr>
          <p:nvPr>
            <p:ph type="body" sz="quarter" idx="39" hasCustomPrompt="1"/>
          </p:nvPr>
        </p:nvSpPr>
        <p:spPr>
          <a:xfrm>
            <a:off x="13058416" y="4109013"/>
            <a:ext cx="2502620" cy="2844800"/>
          </a:xfrm>
          <a:prstGeom prst="rect">
            <a:avLst/>
          </a:prstGeom>
        </p:spPr>
        <p:txBody>
          <a:bodyPr lIns="0" tIns="0" rIns="0" bIns="0" numCol="1" spcCol="450000" anchor="t" anchorCtr="0">
            <a:noAutofit/>
          </a:bodyPr>
          <a:lstStyle>
            <a:lvl1pPr marL="0" indent="0" algn="ctr">
              <a:lnSpc>
                <a:spcPct val="150000"/>
              </a:lnSpc>
              <a:spcBef>
                <a:spcPts val="900"/>
              </a:spcBef>
              <a:buNone/>
              <a:defRPr sz="2800" b="0" i="0" spc="-51" baseline="0">
                <a:solidFill>
                  <a:schemeClr val="bg2">
                    <a:lumMod val="2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endParaRPr lang="en-US" dirty="0"/>
          </a:p>
          <a:p>
            <a:pPr lvl="0"/>
            <a:r>
              <a:rPr lang="en-US" dirty="0" err="1"/>
              <a:t>Ipsum</a:t>
            </a:r>
            <a:endParaRPr lang="en-US" dirty="0"/>
          </a:p>
          <a:p>
            <a:pPr lvl="0"/>
            <a:r>
              <a:rPr lang="en-US" dirty="0"/>
              <a:t>Dolor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3483980" y="4004842"/>
            <a:ext cx="0" cy="2995271"/>
          </a:xfrm>
          <a:prstGeom prst="line">
            <a:avLst/>
          </a:prstGeom>
          <a:noFill/>
          <a:ln w="25400" cap="flat">
            <a:solidFill>
              <a:srgbClr val="D6D6D6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2" name="Straight Connector 41"/>
          <p:cNvCxnSpPr/>
          <p:nvPr userDrawn="1"/>
        </p:nvCxnSpPr>
        <p:spPr>
          <a:xfrm>
            <a:off x="6574421" y="4004842"/>
            <a:ext cx="0" cy="2995271"/>
          </a:xfrm>
          <a:prstGeom prst="line">
            <a:avLst/>
          </a:prstGeom>
          <a:noFill/>
          <a:ln w="25400" cap="flat">
            <a:solidFill>
              <a:srgbClr val="D6D6D6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3" name="Straight Connector 42"/>
          <p:cNvCxnSpPr/>
          <p:nvPr userDrawn="1"/>
        </p:nvCxnSpPr>
        <p:spPr>
          <a:xfrm>
            <a:off x="9664861" y="4004842"/>
            <a:ext cx="0" cy="2995271"/>
          </a:xfrm>
          <a:prstGeom prst="line">
            <a:avLst/>
          </a:prstGeom>
          <a:noFill/>
          <a:ln w="25400" cap="flat">
            <a:solidFill>
              <a:srgbClr val="D6D6D6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4" name="Straight Connector 43"/>
          <p:cNvCxnSpPr/>
          <p:nvPr userDrawn="1"/>
        </p:nvCxnSpPr>
        <p:spPr>
          <a:xfrm>
            <a:off x="12778451" y="4004842"/>
            <a:ext cx="0" cy="2995271"/>
          </a:xfrm>
          <a:prstGeom prst="line">
            <a:avLst/>
          </a:prstGeom>
          <a:noFill/>
          <a:ln w="25400" cap="flat">
            <a:solidFill>
              <a:srgbClr val="D6D6D6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9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551495"/>
            <a:ext cx="8290521" cy="376237"/>
          </a:xfrm>
        </p:spPr>
        <p:txBody>
          <a:bodyPr>
            <a:normAutofit/>
          </a:bodyPr>
          <a:lstStyle>
            <a:lvl1pPr algn="r">
              <a:defRPr sz="1400" b="0" i="0" spc="0">
                <a:solidFill>
                  <a:schemeClr val="bg2">
                    <a:lumMod val="50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r>
              <a:rPr lang="en-US"/>
              <a:t>OpenAIRE @ EOSC | RDA  | Berlin | 23rd March 2018</a:t>
            </a:r>
          </a:p>
        </p:txBody>
      </p:sp>
      <p:sp>
        <p:nvSpPr>
          <p:cNvPr id="2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551494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 i="0">
                <a:solidFill>
                  <a:schemeClr val="tx1">
                    <a:tint val="7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‹N›</a:t>
            </a:fld>
            <a:endParaRPr lang="en-GB"/>
          </a:p>
        </p:txBody>
      </p: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757" y="8328801"/>
            <a:ext cx="829564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446991"/>
      </p:ext>
    </p:extLst>
  </p:cSld>
  <p:clrMapOvr>
    <a:masterClrMapping/>
  </p:clrMapOvr>
  <p:transition spd="med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Photos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/>
          <p:cNvSpPr/>
          <p:nvPr userDrawn="1"/>
        </p:nvSpPr>
        <p:spPr>
          <a:xfrm>
            <a:off x="0" y="0"/>
            <a:ext cx="16256000" cy="9144000"/>
          </a:xfrm>
          <a:prstGeom prst="rect">
            <a:avLst/>
          </a:prstGeom>
          <a:gradFill>
            <a:gsLst>
              <a:gs pos="33000">
                <a:schemeClr val="accent2"/>
              </a:gs>
              <a:gs pos="100000">
                <a:schemeClr val="accent3"/>
              </a:gs>
            </a:gsLst>
            <a:lin ang="12600000" scaled="0"/>
          </a:gra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8" name="Picture Placeholder 34"/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741412" y="1885741"/>
            <a:ext cx="1361691" cy="1363695"/>
          </a:xfrm>
          <a:prstGeom prst="ellipse">
            <a:avLst/>
          </a:prstGeom>
          <a:pattFill prst="ltDnDiag">
            <a:fgClr>
              <a:schemeClr val="bg2"/>
            </a:fgClr>
            <a:bgClr>
              <a:schemeClr val="bg1"/>
            </a:bgClr>
          </a:pattFill>
          <a:ln w="79375">
            <a:solidFill>
              <a:schemeClr val="accent2"/>
            </a:solidFill>
          </a:ln>
        </p:spPr>
        <p:txBody>
          <a:bodyPr vert="horz"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/>
              <a:t>Insert Photo</a:t>
            </a:r>
          </a:p>
        </p:txBody>
      </p:sp>
      <p:sp>
        <p:nvSpPr>
          <p:cNvPr id="13" name="Text Placeholder 15"/>
          <p:cNvSpPr>
            <a:spLocks noGrp="1"/>
          </p:cNvSpPr>
          <p:nvPr>
            <p:ph type="body" sz="quarter" idx="24" hasCustomPrompt="1"/>
          </p:nvPr>
        </p:nvSpPr>
        <p:spPr>
          <a:xfrm>
            <a:off x="2314936" y="1912398"/>
            <a:ext cx="5312779" cy="415239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3200" b="1" i="0" spc="-151" baseline="0">
                <a:solidFill>
                  <a:schemeClr val="tx1"/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IMAGE 1</a:t>
            </a:r>
          </a:p>
        </p:txBody>
      </p:sp>
      <p:sp>
        <p:nvSpPr>
          <p:cNvPr id="14" name="Text Placeholder 15"/>
          <p:cNvSpPr>
            <a:spLocks noGrp="1"/>
          </p:cNvSpPr>
          <p:nvPr>
            <p:ph type="body" sz="quarter" idx="25" hasCustomPrompt="1"/>
          </p:nvPr>
        </p:nvSpPr>
        <p:spPr>
          <a:xfrm>
            <a:off x="2314936" y="2327637"/>
            <a:ext cx="5312780" cy="1137274"/>
          </a:xfrm>
          <a:prstGeom prst="rect">
            <a:avLst/>
          </a:prstGeom>
        </p:spPr>
        <p:txBody>
          <a:bodyPr lIns="0" tIns="108000" rIns="0" bIns="0" numCol="1" spcCol="450000" anchor="t" anchorCtr="0">
            <a:normAutofit/>
          </a:bodyPr>
          <a:lstStyle>
            <a:lvl1pPr marL="0" indent="0" algn="l">
              <a:buNone/>
              <a:defRPr sz="2400" b="0" i="0" spc="-51" baseline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.</a:t>
            </a:r>
          </a:p>
        </p:txBody>
      </p:sp>
      <p:sp>
        <p:nvSpPr>
          <p:cNvPr id="27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711199" y="524933"/>
            <a:ext cx="14303103" cy="935567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4400" b="1" i="0" spc="-150" baseline="0">
                <a:solidFill>
                  <a:schemeClr val="bg1"/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LOREM IPSUM DOLOR SIT</a:t>
            </a:r>
            <a:r>
              <a:rPr lang="el-GR" dirty="0"/>
              <a:t> </a:t>
            </a:r>
            <a:r>
              <a:rPr lang="mr-IN" dirty="0"/>
              <a:t>–</a:t>
            </a:r>
            <a:r>
              <a:rPr lang="el-GR" dirty="0"/>
              <a:t> 6 </a:t>
            </a:r>
            <a:r>
              <a:rPr lang="en-US" dirty="0"/>
              <a:t>Images,</a:t>
            </a:r>
            <a:r>
              <a:rPr lang="el-GR" dirty="0"/>
              <a:t> </a:t>
            </a:r>
            <a:r>
              <a:rPr lang="en-US" dirty="0"/>
              <a:t>2 Columns</a:t>
            </a:r>
          </a:p>
        </p:txBody>
      </p:sp>
      <p:sp>
        <p:nvSpPr>
          <p:cNvPr id="28" name="Rectangle 27"/>
          <p:cNvSpPr/>
          <p:nvPr userDrawn="1"/>
        </p:nvSpPr>
        <p:spPr>
          <a:xfrm>
            <a:off x="0" y="8026400"/>
            <a:ext cx="16256000" cy="1117600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1" name="Picture Placeholder 34"/>
          <p:cNvSpPr>
            <a:spLocks noGrp="1" noChangeAspect="1"/>
          </p:cNvSpPr>
          <p:nvPr>
            <p:ph type="pic" sz="quarter" idx="26" hasCustomPrompt="1"/>
          </p:nvPr>
        </p:nvSpPr>
        <p:spPr>
          <a:xfrm>
            <a:off x="741412" y="3890152"/>
            <a:ext cx="1361691" cy="1363695"/>
          </a:xfrm>
          <a:prstGeom prst="ellipse">
            <a:avLst/>
          </a:prstGeom>
          <a:pattFill prst="ltDnDiag">
            <a:fgClr>
              <a:schemeClr val="bg2"/>
            </a:fgClr>
            <a:bgClr>
              <a:schemeClr val="bg1"/>
            </a:bgClr>
          </a:pattFill>
          <a:ln w="79375">
            <a:solidFill>
              <a:schemeClr val="accent2"/>
            </a:solidFill>
          </a:ln>
        </p:spPr>
        <p:txBody>
          <a:bodyPr vert="horz"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/>
              <a:t>Insert Photo</a:t>
            </a:r>
          </a:p>
        </p:txBody>
      </p:sp>
      <p:sp>
        <p:nvSpPr>
          <p:cNvPr id="42" name="Text Placeholder 15"/>
          <p:cNvSpPr>
            <a:spLocks noGrp="1"/>
          </p:cNvSpPr>
          <p:nvPr>
            <p:ph type="body" sz="quarter" idx="27" hasCustomPrompt="1"/>
          </p:nvPr>
        </p:nvSpPr>
        <p:spPr>
          <a:xfrm>
            <a:off x="2314936" y="3916809"/>
            <a:ext cx="5312779" cy="415239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3200" b="1" i="0" spc="-151" baseline="0">
                <a:solidFill>
                  <a:schemeClr val="tx1"/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IMAGE 2</a:t>
            </a:r>
          </a:p>
        </p:txBody>
      </p:sp>
      <p:sp>
        <p:nvSpPr>
          <p:cNvPr id="43" name="Text Placeholder 15"/>
          <p:cNvSpPr>
            <a:spLocks noGrp="1"/>
          </p:cNvSpPr>
          <p:nvPr>
            <p:ph type="body" sz="quarter" idx="28" hasCustomPrompt="1"/>
          </p:nvPr>
        </p:nvSpPr>
        <p:spPr>
          <a:xfrm>
            <a:off x="2314936" y="4332048"/>
            <a:ext cx="5312780" cy="1098508"/>
          </a:xfrm>
          <a:prstGeom prst="rect">
            <a:avLst/>
          </a:prstGeom>
        </p:spPr>
        <p:txBody>
          <a:bodyPr lIns="0" tIns="108000" rIns="0" bIns="0" numCol="1" spcCol="450000" anchor="t" anchorCtr="0">
            <a:normAutofit/>
          </a:bodyPr>
          <a:lstStyle>
            <a:lvl1pPr marL="0" indent="0" algn="l">
              <a:buNone/>
              <a:defRPr sz="2400" b="0" i="0" spc="-51" baseline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.</a:t>
            </a:r>
          </a:p>
        </p:txBody>
      </p:sp>
      <p:sp>
        <p:nvSpPr>
          <p:cNvPr id="44" name="Picture Placeholder 34"/>
          <p:cNvSpPr>
            <a:spLocks noGrp="1" noChangeAspect="1"/>
          </p:cNvSpPr>
          <p:nvPr>
            <p:ph type="pic" sz="quarter" idx="29" hasCustomPrompt="1"/>
          </p:nvPr>
        </p:nvSpPr>
        <p:spPr>
          <a:xfrm>
            <a:off x="741412" y="5867906"/>
            <a:ext cx="1361691" cy="1363695"/>
          </a:xfrm>
          <a:prstGeom prst="ellipse">
            <a:avLst/>
          </a:prstGeom>
          <a:pattFill prst="ltDnDiag">
            <a:fgClr>
              <a:schemeClr val="bg2"/>
            </a:fgClr>
            <a:bgClr>
              <a:schemeClr val="bg1"/>
            </a:bgClr>
          </a:pattFill>
          <a:ln w="79375">
            <a:solidFill>
              <a:schemeClr val="accent2"/>
            </a:solidFill>
          </a:ln>
        </p:spPr>
        <p:txBody>
          <a:bodyPr vert="horz"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/>
              <a:t>Insert Photo</a:t>
            </a:r>
          </a:p>
        </p:txBody>
      </p:sp>
      <p:sp>
        <p:nvSpPr>
          <p:cNvPr id="45" name="Text Placeholder 15"/>
          <p:cNvSpPr>
            <a:spLocks noGrp="1"/>
          </p:cNvSpPr>
          <p:nvPr>
            <p:ph type="body" sz="quarter" idx="30" hasCustomPrompt="1"/>
          </p:nvPr>
        </p:nvSpPr>
        <p:spPr>
          <a:xfrm>
            <a:off x="2314936" y="5894563"/>
            <a:ext cx="5312779" cy="415239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3200" b="1" i="0" spc="-151" baseline="0">
                <a:solidFill>
                  <a:schemeClr val="tx1"/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IMAGE 3</a:t>
            </a:r>
          </a:p>
        </p:txBody>
      </p:sp>
      <p:sp>
        <p:nvSpPr>
          <p:cNvPr id="46" name="Text Placeholder 15"/>
          <p:cNvSpPr>
            <a:spLocks noGrp="1"/>
          </p:cNvSpPr>
          <p:nvPr>
            <p:ph type="body" sz="quarter" idx="31" hasCustomPrompt="1"/>
          </p:nvPr>
        </p:nvSpPr>
        <p:spPr>
          <a:xfrm>
            <a:off x="2314936" y="6309802"/>
            <a:ext cx="5312780" cy="1106998"/>
          </a:xfrm>
          <a:prstGeom prst="rect">
            <a:avLst/>
          </a:prstGeom>
        </p:spPr>
        <p:txBody>
          <a:bodyPr lIns="0" tIns="108000" rIns="0" bIns="0" numCol="1" spcCol="450000" anchor="t" anchorCtr="0">
            <a:normAutofit/>
          </a:bodyPr>
          <a:lstStyle>
            <a:lvl1pPr marL="0" indent="0" algn="l">
              <a:buNone/>
              <a:defRPr sz="2400" b="0" i="0" spc="-51" baseline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.</a:t>
            </a:r>
          </a:p>
        </p:txBody>
      </p:sp>
      <p:sp>
        <p:nvSpPr>
          <p:cNvPr id="47" name="Picture Placeholder 34"/>
          <p:cNvSpPr>
            <a:spLocks noGrp="1" noChangeAspect="1"/>
          </p:cNvSpPr>
          <p:nvPr>
            <p:ph type="pic" sz="quarter" idx="32" hasCustomPrompt="1"/>
          </p:nvPr>
        </p:nvSpPr>
        <p:spPr>
          <a:xfrm>
            <a:off x="8128000" y="1885741"/>
            <a:ext cx="1361691" cy="1363695"/>
          </a:xfrm>
          <a:prstGeom prst="ellipse">
            <a:avLst/>
          </a:prstGeom>
          <a:pattFill prst="ltDnDiag">
            <a:fgClr>
              <a:schemeClr val="bg2"/>
            </a:fgClr>
            <a:bgClr>
              <a:schemeClr val="bg1"/>
            </a:bgClr>
          </a:pattFill>
          <a:ln w="79375">
            <a:solidFill>
              <a:schemeClr val="accent2"/>
            </a:solidFill>
          </a:ln>
        </p:spPr>
        <p:txBody>
          <a:bodyPr vert="horz"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/>
              <a:t>Insert Photo</a:t>
            </a:r>
          </a:p>
        </p:txBody>
      </p:sp>
      <p:sp>
        <p:nvSpPr>
          <p:cNvPr id="48" name="Text Placeholder 15"/>
          <p:cNvSpPr>
            <a:spLocks noGrp="1"/>
          </p:cNvSpPr>
          <p:nvPr>
            <p:ph type="body" sz="quarter" idx="33" hasCustomPrompt="1"/>
          </p:nvPr>
        </p:nvSpPr>
        <p:spPr>
          <a:xfrm>
            <a:off x="9701524" y="1912398"/>
            <a:ext cx="5312779" cy="415239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2800" b="1" i="0" spc="-151" baseline="0">
                <a:solidFill>
                  <a:schemeClr val="tx1"/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IMAGE 4</a:t>
            </a:r>
          </a:p>
        </p:txBody>
      </p:sp>
      <p:sp>
        <p:nvSpPr>
          <p:cNvPr id="49" name="Text Placeholder 15"/>
          <p:cNvSpPr>
            <a:spLocks noGrp="1"/>
          </p:cNvSpPr>
          <p:nvPr>
            <p:ph type="body" sz="quarter" idx="34" hasCustomPrompt="1"/>
          </p:nvPr>
        </p:nvSpPr>
        <p:spPr>
          <a:xfrm>
            <a:off x="9701524" y="2327637"/>
            <a:ext cx="5312780" cy="1137274"/>
          </a:xfrm>
          <a:prstGeom prst="rect">
            <a:avLst/>
          </a:prstGeom>
        </p:spPr>
        <p:txBody>
          <a:bodyPr lIns="0" tIns="108000" rIns="0" bIns="0" numCol="1" spcCol="450000" anchor="t" anchorCtr="0">
            <a:normAutofit/>
          </a:bodyPr>
          <a:lstStyle>
            <a:lvl1pPr marL="0" indent="0" algn="l">
              <a:buNone/>
              <a:defRPr sz="2400" b="0" i="0" spc="-51" baseline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.</a:t>
            </a:r>
          </a:p>
        </p:txBody>
      </p:sp>
      <p:sp>
        <p:nvSpPr>
          <p:cNvPr id="50" name="Picture Placeholder 34"/>
          <p:cNvSpPr>
            <a:spLocks noGrp="1" noChangeAspect="1"/>
          </p:cNvSpPr>
          <p:nvPr>
            <p:ph type="pic" sz="quarter" idx="35" hasCustomPrompt="1"/>
          </p:nvPr>
        </p:nvSpPr>
        <p:spPr>
          <a:xfrm>
            <a:off x="8128000" y="3890152"/>
            <a:ext cx="1361691" cy="1363695"/>
          </a:xfrm>
          <a:prstGeom prst="ellipse">
            <a:avLst/>
          </a:prstGeom>
          <a:pattFill prst="ltDnDiag">
            <a:fgClr>
              <a:schemeClr val="bg2"/>
            </a:fgClr>
            <a:bgClr>
              <a:schemeClr val="bg1"/>
            </a:bgClr>
          </a:pattFill>
          <a:ln w="79375">
            <a:solidFill>
              <a:schemeClr val="accent2"/>
            </a:solidFill>
          </a:ln>
        </p:spPr>
        <p:txBody>
          <a:bodyPr vert="horz"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/>
              <a:t>Insert Photo</a:t>
            </a:r>
          </a:p>
        </p:txBody>
      </p:sp>
      <p:sp>
        <p:nvSpPr>
          <p:cNvPr id="51" name="Text Placeholder 15"/>
          <p:cNvSpPr>
            <a:spLocks noGrp="1"/>
          </p:cNvSpPr>
          <p:nvPr>
            <p:ph type="body" sz="quarter" idx="36" hasCustomPrompt="1"/>
          </p:nvPr>
        </p:nvSpPr>
        <p:spPr>
          <a:xfrm>
            <a:off x="9701524" y="3916809"/>
            <a:ext cx="5312779" cy="415239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3200" b="1" i="0" spc="-151" baseline="0">
                <a:solidFill>
                  <a:schemeClr val="tx1"/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IMAGE 5</a:t>
            </a:r>
          </a:p>
        </p:txBody>
      </p:sp>
      <p:sp>
        <p:nvSpPr>
          <p:cNvPr id="52" name="Text Placeholder 15"/>
          <p:cNvSpPr>
            <a:spLocks noGrp="1"/>
          </p:cNvSpPr>
          <p:nvPr>
            <p:ph type="body" sz="quarter" idx="37" hasCustomPrompt="1"/>
          </p:nvPr>
        </p:nvSpPr>
        <p:spPr>
          <a:xfrm>
            <a:off x="9701524" y="4332048"/>
            <a:ext cx="5312780" cy="1098508"/>
          </a:xfrm>
          <a:prstGeom prst="rect">
            <a:avLst/>
          </a:prstGeom>
        </p:spPr>
        <p:txBody>
          <a:bodyPr lIns="0" tIns="108000" rIns="0" bIns="0" numCol="1" spcCol="450000" anchor="t" anchorCtr="0">
            <a:normAutofit/>
          </a:bodyPr>
          <a:lstStyle>
            <a:lvl1pPr marL="0" indent="0" algn="l">
              <a:buNone/>
              <a:defRPr sz="2400" b="0" i="0" spc="-51" baseline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.</a:t>
            </a:r>
          </a:p>
        </p:txBody>
      </p:sp>
      <p:sp>
        <p:nvSpPr>
          <p:cNvPr id="53" name="Picture Placeholder 34"/>
          <p:cNvSpPr>
            <a:spLocks noGrp="1" noChangeAspect="1"/>
          </p:cNvSpPr>
          <p:nvPr>
            <p:ph type="pic" sz="quarter" idx="38" hasCustomPrompt="1"/>
          </p:nvPr>
        </p:nvSpPr>
        <p:spPr>
          <a:xfrm>
            <a:off x="8128000" y="5867906"/>
            <a:ext cx="1361691" cy="1363695"/>
          </a:xfrm>
          <a:prstGeom prst="ellipse">
            <a:avLst/>
          </a:prstGeom>
          <a:pattFill prst="ltDnDiag">
            <a:fgClr>
              <a:schemeClr val="bg2"/>
            </a:fgClr>
            <a:bgClr>
              <a:schemeClr val="bg1"/>
            </a:bgClr>
          </a:pattFill>
          <a:ln w="79375">
            <a:solidFill>
              <a:schemeClr val="accent2"/>
            </a:solidFill>
          </a:ln>
        </p:spPr>
        <p:txBody>
          <a:bodyPr vert="horz"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/>
              <a:t>Insert Photo</a:t>
            </a:r>
          </a:p>
        </p:txBody>
      </p:sp>
      <p:sp>
        <p:nvSpPr>
          <p:cNvPr id="54" name="Text Placeholder 15"/>
          <p:cNvSpPr>
            <a:spLocks noGrp="1"/>
          </p:cNvSpPr>
          <p:nvPr>
            <p:ph type="body" sz="quarter" idx="39" hasCustomPrompt="1"/>
          </p:nvPr>
        </p:nvSpPr>
        <p:spPr>
          <a:xfrm>
            <a:off x="9701524" y="5894563"/>
            <a:ext cx="5312779" cy="415239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3200" b="1" i="0" spc="-151" baseline="0">
                <a:solidFill>
                  <a:schemeClr val="tx1"/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IMAGE 6</a:t>
            </a:r>
          </a:p>
        </p:txBody>
      </p:sp>
      <p:sp>
        <p:nvSpPr>
          <p:cNvPr id="55" name="Text Placeholder 15"/>
          <p:cNvSpPr>
            <a:spLocks noGrp="1"/>
          </p:cNvSpPr>
          <p:nvPr>
            <p:ph type="body" sz="quarter" idx="40" hasCustomPrompt="1"/>
          </p:nvPr>
        </p:nvSpPr>
        <p:spPr>
          <a:xfrm>
            <a:off x="9701524" y="6309802"/>
            <a:ext cx="5312780" cy="1094854"/>
          </a:xfrm>
          <a:prstGeom prst="rect">
            <a:avLst/>
          </a:prstGeom>
        </p:spPr>
        <p:txBody>
          <a:bodyPr lIns="0" tIns="108000" rIns="0" bIns="0" numCol="1" spcCol="450000" anchor="t" anchorCtr="0">
            <a:normAutofit/>
          </a:bodyPr>
          <a:lstStyle>
            <a:lvl1pPr marL="0" indent="0" algn="l">
              <a:buNone/>
              <a:defRPr sz="2400" b="0" i="0" spc="-51" baseline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4050" y="-434050"/>
            <a:ext cx="1736203" cy="260430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042761" y="5824735"/>
            <a:ext cx="1770592" cy="2655888"/>
          </a:xfrm>
          <a:prstGeom prst="rect">
            <a:avLst/>
          </a:prstGeom>
        </p:spPr>
      </p:pic>
      <p:sp>
        <p:nvSpPr>
          <p:cNvPr id="30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551495"/>
            <a:ext cx="8290521" cy="376237"/>
          </a:xfrm>
        </p:spPr>
        <p:txBody>
          <a:bodyPr>
            <a:normAutofit/>
          </a:bodyPr>
          <a:lstStyle>
            <a:lvl1pPr algn="r">
              <a:defRPr sz="1400" b="0" i="0" spc="0">
                <a:solidFill>
                  <a:schemeClr val="bg2">
                    <a:lumMod val="50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r>
              <a:rPr lang="en-US"/>
              <a:t>OpenAIRE @ EOSC | RDA  | Berlin | 23rd March 2018</a:t>
            </a:r>
          </a:p>
        </p:txBody>
      </p:sp>
      <p:sp>
        <p:nvSpPr>
          <p:cNvPr id="31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551494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 i="0">
                <a:solidFill>
                  <a:schemeClr val="tx1">
                    <a:tint val="7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‹N›</a:t>
            </a:fld>
            <a:endParaRPr lang="en-GB"/>
          </a:p>
        </p:txBody>
      </p: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757" y="8328801"/>
            <a:ext cx="829564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449243"/>
      </p:ext>
    </p:extLst>
  </p:cSld>
  <p:clrMapOvr>
    <a:masterClrMapping/>
  </p:clrMapOvr>
  <p:transition spd="med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Right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711201" y="792164"/>
            <a:ext cx="6535716" cy="2565634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6600" b="1" i="0" spc="-451" baseline="0">
                <a:solidFill>
                  <a:srgbClr val="2D3293"/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DolorSit</a:t>
            </a:r>
            <a:r>
              <a:rPr lang="en-US" dirty="0"/>
              <a:t> </a:t>
            </a:r>
            <a:r>
              <a:rPr lang="en-US" dirty="0" err="1"/>
              <a:t>Amet</a:t>
            </a:r>
            <a:r>
              <a:rPr lang="en-US" dirty="0"/>
              <a:t>.</a:t>
            </a:r>
          </a:p>
        </p:txBody>
      </p:sp>
      <p:sp>
        <p:nvSpPr>
          <p:cNvPr id="18" name="Text Placeholder 15"/>
          <p:cNvSpPr>
            <a:spLocks noGrp="1"/>
          </p:cNvSpPr>
          <p:nvPr>
            <p:ph type="body" sz="quarter" idx="25" hasCustomPrompt="1"/>
          </p:nvPr>
        </p:nvSpPr>
        <p:spPr>
          <a:xfrm>
            <a:off x="723899" y="3357798"/>
            <a:ext cx="6126605" cy="4059002"/>
          </a:xfrm>
          <a:prstGeom prst="rect">
            <a:avLst/>
          </a:prstGeom>
        </p:spPr>
        <p:txBody>
          <a:bodyPr lIns="0" tIns="180000" rIns="0" bIns="180000" numCol="1" spcCol="720000" anchor="t" anchorCtr="0">
            <a:normAutofit/>
          </a:bodyPr>
          <a:lstStyle>
            <a:lvl1pPr marL="0" indent="0" algn="l">
              <a:buNone/>
              <a:defRPr sz="3200" b="0" i="0" spc="-150" baseline="0">
                <a:solidFill>
                  <a:schemeClr val="tx2"/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ligula </a:t>
            </a:r>
            <a:r>
              <a:rPr lang="en-US" dirty="0" err="1"/>
              <a:t>eget</a:t>
            </a:r>
            <a:r>
              <a:rPr lang="en-US" dirty="0"/>
              <a:t> dolor. </a:t>
            </a: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13821973" y="-500296"/>
            <a:ext cx="1933731" cy="2934324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8128000" y="792164"/>
            <a:ext cx="8128000" cy="74051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en-GB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404051" y="7292051"/>
            <a:ext cx="1481559" cy="2222339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0390" y="-389238"/>
            <a:ext cx="1481559" cy="2222339"/>
          </a:xfrm>
          <a:prstGeom prst="rect">
            <a:avLst/>
          </a:prstGeom>
        </p:spPr>
      </p:pic>
      <p:sp>
        <p:nvSpPr>
          <p:cNvPr id="25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551495"/>
            <a:ext cx="8290521" cy="376237"/>
          </a:xfrm>
        </p:spPr>
        <p:txBody>
          <a:bodyPr>
            <a:normAutofit/>
          </a:bodyPr>
          <a:lstStyle>
            <a:lvl1pPr algn="r">
              <a:defRPr sz="1400" b="0" i="0" spc="0">
                <a:solidFill>
                  <a:schemeClr val="bg2">
                    <a:lumMod val="50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r>
              <a:rPr lang="en-US"/>
              <a:t>OpenAIRE @ EOSC | RDA  | Berlin | 23rd March 2018</a:t>
            </a:r>
          </a:p>
        </p:txBody>
      </p:sp>
      <p:sp>
        <p:nvSpPr>
          <p:cNvPr id="26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551494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 i="0">
                <a:solidFill>
                  <a:schemeClr val="tx1">
                    <a:tint val="7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‹N›</a:t>
            </a:fld>
            <a:endParaRPr lang="en-GB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757" y="8328801"/>
            <a:ext cx="829564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215461"/>
      </p:ext>
    </p:extLst>
  </p:cSld>
  <p:clrMapOvr>
    <a:masterClrMapping/>
  </p:clrMapOvr>
  <p:transition spd="med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Right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8128000" y="792164"/>
            <a:ext cx="8128000" cy="74051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en-GB"/>
          </a:p>
        </p:txBody>
      </p:sp>
      <p:sp>
        <p:nvSpPr>
          <p:cNvPr id="12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711201" y="792164"/>
            <a:ext cx="6535716" cy="2565634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6600" b="1" i="0" spc="-451" baseline="0">
                <a:solidFill>
                  <a:srgbClr val="2D3293"/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DolorSit</a:t>
            </a:r>
            <a:r>
              <a:rPr lang="en-US" dirty="0"/>
              <a:t> </a:t>
            </a:r>
            <a:r>
              <a:rPr lang="en-US" dirty="0" err="1"/>
              <a:t>Amet</a:t>
            </a:r>
            <a:r>
              <a:rPr lang="en-US" dirty="0"/>
              <a:t>.</a:t>
            </a:r>
          </a:p>
        </p:txBody>
      </p:sp>
      <p:sp>
        <p:nvSpPr>
          <p:cNvPr id="18" name="Text Placeholder 15"/>
          <p:cNvSpPr>
            <a:spLocks noGrp="1"/>
          </p:cNvSpPr>
          <p:nvPr>
            <p:ph type="body" sz="quarter" idx="25" hasCustomPrompt="1"/>
          </p:nvPr>
        </p:nvSpPr>
        <p:spPr>
          <a:xfrm>
            <a:off x="723899" y="3357798"/>
            <a:ext cx="6126605" cy="4059002"/>
          </a:xfrm>
          <a:prstGeom prst="rect">
            <a:avLst/>
          </a:prstGeom>
        </p:spPr>
        <p:txBody>
          <a:bodyPr lIns="0" tIns="180000" rIns="0" bIns="180000" numCol="1" spcCol="720000" anchor="t" anchorCtr="0">
            <a:normAutofit/>
          </a:bodyPr>
          <a:lstStyle>
            <a:lvl1pPr marL="0" indent="0" algn="l">
              <a:buNone/>
              <a:defRPr sz="3200" b="0" i="0" spc="-150" baseline="0">
                <a:solidFill>
                  <a:schemeClr val="tx2"/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ligula </a:t>
            </a:r>
            <a:r>
              <a:rPr lang="en-US" dirty="0" err="1"/>
              <a:t>eget</a:t>
            </a:r>
            <a:r>
              <a:rPr lang="en-US" dirty="0"/>
              <a:t> dolor. </a:t>
            </a: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13821973" y="-500296"/>
            <a:ext cx="1933731" cy="2934324"/>
          </a:xfrm>
          <a:prstGeom prst="rect">
            <a:avLst/>
          </a:prstGeom>
        </p:spPr>
      </p:pic>
      <p:sp>
        <p:nvSpPr>
          <p:cNvPr id="10" name="Rounded Rectangle 9"/>
          <p:cNvSpPr/>
          <p:nvPr userDrawn="1"/>
        </p:nvSpPr>
        <p:spPr>
          <a:xfrm>
            <a:off x="8921831" y="6031940"/>
            <a:ext cx="8968799" cy="1616977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1" name="Text Placeholder 15"/>
          <p:cNvSpPr>
            <a:spLocks noGrp="1"/>
          </p:cNvSpPr>
          <p:nvPr>
            <p:ph type="body" sz="quarter" idx="23" hasCustomPrompt="1"/>
          </p:nvPr>
        </p:nvSpPr>
        <p:spPr>
          <a:xfrm>
            <a:off x="9593704" y="6162363"/>
            <a:ext cx="6355830" cy="1250066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4400" b="1" i="1" spc="-300" baseline="0">
                <a:solidFill>
                  <a:schemeClr val="accent1"/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.</a:t>
            </a:r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0390" y="-389238"/>
            <a:ext cx="1481559" cy="222233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404051" y="7292051"/>
            <a:ext cx="1481559" cy="2222339"/>
          </a:xfrm>
          <a:prstGeom prst="rect">
            <a:avLst/>
          </a:prstGeom>
        </p:spPr>
      </p:pic>
      <p:sp>
        <p:nvSpPr>
          <p:cNvPr id="26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551495"/>
            <a:ext cx="8290521" cy="376237"/>
          </a:xfrm>
        </p:spPr>
        <p:txBody>
          <a:bodyPr>
            <a:normAutofit/>
          </a:bodyPr>
          <a:lstStyle>
            <a:lvl1pPr algn="r">
              <a:defRPr sz="1400" b="0" i="0" spc="0">
                <a:solidFill>
                  <a:schemeClr val="bg2">
                    <a:lumMod val="50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r>
              <a:rPr lang="en-US"/>
              <a:t>OpenAIRE @ EOSC | RDA  | Berlin | 23rd March 2018</a:t>
            </a:r>
          </a:p>
        </p:txBody>
      </p:sp>
      <p:sp>
        <p:nvSpPr>
          <p:cNvPr id="27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551494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 i="0">
                <a:solidFill>
                  <a:schemeClr val="tx1">
                    <a:tint val="7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‹N›</a:t>
            </a:fld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757" y="8328801"/>
            <a:ext cx="829564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57430"/>
      </p:ext>
    </p:extLst>
  </p:cSld>
  <p:clrMapOvr>
    <a:masterClrMapping/>
  </p:clrMapOvr>
  <p:transition spd="med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9552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3327400" y="2766348"/>
            <a:ext cx="9689458" cy="350393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normAutofit/>
          </a:bodyPr>
          <a:lstStyle/>
          <a:p>
            <a:pPr marL="0" marR="0" indent="0" algn="ctr" defTabSz="54767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3000" b="1" i="0" u="none" strike="noStrike" cap="none" spc="-300" normalizeH="0" baseline="0">
                <a:ln>
                  <a:noFill/>
                </a:ln>
                <a:solidFill>
                  <a:srgbClr val="5AC3F0"/>
                </a:solidFill>
                <a:effectLst/>
                <a:uFillTx/>
                <a:latin typeface="Open Sans Semibold" charset="0"/>
                <a:ea typeface="Open Sans Semibold" charset="0"/>
                <a:cs typeface="Open Sans Semibold" charset="0"/>
                <a:sym typeface="Helvetica Light"/>
              </a:rPr>
              <a:t>Thank you!</a:t>
            </a:r>
          </a:p>
        </p:txBody>
      </p:sp>
      <p:sp>
        <p:nvSpPr>
          <p:cNvPr id="10" name="Text Placeholder 39"/>
          <p:cNvSpPr>
            <a:spLocks noGrp="1"/>
          </p:cNvSpPr>
          <p:nvPr>
            <p:ph type="body" sz="quarter" idx="16" hasCustomPrompt="1"/>
          </p:nvPr>
        </p:nvSpPr>
        <p:spPr>
          <a:xfrm>
            <a:off x="4176060" y="6130977"/>
            <a:ext cx="7901640" cy="52132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1">
            <a:noAutofit/>
          </a:bodyPr>
          <a:lstStyle>
            <a:lvl1pPr marL="0" indent="0" algn="r">
              <a:buNone/>
              <a:defRPr sz="4000" b="1" i="0" spc="-151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Name Surname</a:t>
            </a:r>
          </a:p>
        </p:txBody>
      </p:sp>
      <p:sp>
        <p:nvSpPr>
          <p:cNvPr id="11" name="Text Placeholder 39"/>
          <p:cNvSpPr>
            <a:spLocks noGrp="1"/>
          </p:cNvSpPr>
          <p:nvPr>
            <p:ph type="body" sz="quarter" idx="17" hasCustomPrompt="1"/>
          </p:nvPr>
        </p:nvSpPr>
        <p:spPr>
          <a:xfrm>
            <a:off x="4176060" y="6652302"/>
            <a:ext cx="7901640" cy="151733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108000" rIns="0" bIns="0" anchor="t" anchorCtr="1">
            <a:normAutofit/>
          </a:bodyPr>
          <a:lstStyle>
            <a:lvl1pPr marL="0" indent="0" algn="ctr">
              <a:buNone/>
              <a:defRPr sz="3200" b="0" i="0" spc="-150">
                <a:solidFill>
                  <a:schemeClr val="accent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Contact Information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2098" y="8371595"/>
            <a:ext cx="829564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23993"/>
      </p:ext>
    </p:extLst>
  </p:cSld>
  <p:clrMapOvr>
    <a:masterClrMapping/>
  </p:clrMapOvr>
  <p:transition spd="med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65"/>
          <a:stretch/>
        </p:blipFill>
        <p:spPr bwMode="auto">
          <a:xfrm>
            <a:off x="1287909" y="8172401"/>
            <a:ext cx="1173774" cy="1187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5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027" y="755658"/>
            <a:ext cx="1584325" cy="123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5436" y="323537"/>
            <a:ext cx="11953328" cy="1766887"/>
          </a:xfrm>
          <a:prstGeom prst="rect">
            <a:avLst/>
          </a:prstGeom>
        </p:spPr>
        <p:txBody>
          <a:bodyPr lIns="81648" tIns="40825" rIns="81648" bIns="40825" anchor="b">
            <a:normAutofit/>
          </a:bodyPr>
          <a:lstStyle>
            <a:lvl1pPr algn="l">
              <a:defRPr sz="8099" b="0">
                <a:solidFill>
                  <a:srgbClr val="28288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l-G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GB">
                <a:cs typeface="PF Paperback Light" charset="0"/>
              </a:rPr>
              <a:t>OpenAIRE @ EOSC | RDA  | Berlin | 23rd March 2018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8A24DD-5EB0-604F-AAB4-280A82317199}" type="slidenum">
              <a:rPr lang="en-GB"/>
              <a:pPr>
                <a:defRPr/>
              </a:pPr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9673217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w/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4"/>
          <p:cNvSpPr>
            <a:spLocks noChangeShapeType="1"/>
          </p:cNvSpPr>
          <p:nvPr userDrawn="1"/>
        </p:nvSpPr>
        <p:spPr bwMode="auto">
          <a:xfrm rot="10800000" flipH="1">
            <a:off x="1" y="3867150"/>
            <a:ext cx="2057400" cy="1760538"/>
          </a:xfrm>
          <a:prstGeom prst="line">
            <a:avLst/>
          </a:prstGeom>
          <a:noFill/>
          <a:ln w="12700">
            <a:solidFill>
              <a:srgbClr val="0ABE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3300"/>
          </a:p>
        </p:txBody>
      </p:sp>
      <p:sp>
        <p:nvSpPr>
          <p:cNvPr id="6" name="Line 5"/>
          <p:cNvSpPr>
            <a:spLocks noChangeShapeType="1"/>
          </p:cNvSpPr>
          <p:nvPr userDrawn="1"/>
        </p:nvSpPr>
        <p:spPr bwMode="auto">
          <a:xfrm rot="10800000" flipH="1">
            <a:off x="5824539" y="2"/>
            <a:ext cx="738187" cy="684213"/>
          </a:xfrm>
          <a:prstGeom prst="line">
            <a:avLst/>
          </a:prstGeom>
          <a:noFill/>
          <a:ln w="12700">
            <a:solidFill>
              <a:srgbClr val="0ABE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3300"/>
          </a:p>
        </p:txBody>
      </p:sp>
      <p:pic>
        <p:nvPicPr>
          <p:cNvPr id="7" name="Picture 2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639" y="7524750"/>
            <a:ext cx="2109787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63" y="900113"/>
            <a:ext cx="1584325" cy="1236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99408" y="323530"/>
            <a:ext cx="12097344" cy="165598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8999" b="1" baseline="0">
                <a:solidFill>
                  <a:srgbClr val="28288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9408" y="2699791"/>
            <a:ext cx="12169352" cy="6049020"/>
          </a:xfrm>
        </p:spPr>
        <p:txBody>
          <a:bodyPr/>
          <a:lstStyle>
            <a:lvl1pPr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defRPr b="1">
                <a:latin typeface="Calibri" panose="020F0502020204030204" pitchFamily="34" charset="0"/>
              </a:defRPr>
            </a:lvl1pPr>
            <a:lvl2pPr>
              <a:lnSpc>
                <a:spcPct val="150000"/>
              </a:lnSpc>
              <a:defRPr sz="2800" b="1">
                <a:latin typeface="Calibri" panose="020F0502020204030204" pitchFamily="34" charset="0"/>
                <a:cs typeface="PF Paperback"/>
              </a:defRPr>
            </a:lvl2pPr>
            <a:lvl3pPr>
              <a:lnSpc>
                <a:spcPct val="150000"/>
              </a:lnSpc>
              <a:defRPr sz="2000" b="1">
                <a:latin typeface="Calibri" panose="020F0502020204030204" pitchFamily="34" charset="0"/>
                <a:cs typeface="PF Paperback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3" name="Text Placeholder 20"/>
          <p:cNvSpPr>
            <a:spLocks noGrp="1"/>
          </p:cNvSpPr>
          <p:nvPr>
            <p:ph type="body" sz="quarter" idx="16"/>
          </p:nvPr>
        </p:nvSpPr>
        <p:spPr>
          <a:xfrm>
            <a:off x="2798764" y="1978945"/>
            <a:ext cx="12097989" cy="648841"/>
          </a:xfrm>
        </p:spPr>
        <p:txBody>
          <a:bodyPr>
            <a:noAutofit/>
          </a:bodyPr>
          <a:lstStyle>
            <a:lvl1pPr marL="35996" indent="0">
              <a:buNone/>
              <a:defRPr sz="2400" baseline="0">
                <a:solidFill>
                  <a:srgbClr val="2D73D7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n-US"/>
              <a:t>OpenAIRE @ EOSC | RDA  | Berlin | 23rd March 2018</a:t>
            </a:r>
            <a:endParaRPr lang="en-GB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383020D-9724-438A-BDB4-609840D9C21E}" type="slidenum">
              <a:rPr lang="en-GB" altLang="de-DE"/>
              <a:pPr>
                <a:defRPr/>
              </a:pPr>
              <a:t>‹N›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199242535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19"/>
          <a:stretch/>
        </p:blipFill>
        <p:spPr bwMode="auto">
          <a:xfrm>
            <a:off x="14536087" y="7524750"/>
            <a:ext cx="1186521" cy="1187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Line 4"/>
          <p:cNvSpPr>
            <a:spLocks noChangeShapeType="1"/>
          </p:cNvSpPr>
          <p:nvPr userDrawn="1"/>
        </p:nvSpPr>
        <p:spPr bwMode="auto">
          <a:xfrm rot="10800000" flipH="1">
            <a:off x="153991" y="5748345"/>
            <a:ext cx="2057401" cy="1760537"/>
          </a:xfrm>
          <a:prstGeom prst="line">
            <a:avLst/>
          </a:prstGeom>
          <a:noFill/>
          <a:ln w="12700">
            <a:solidFill>
              <a:srgbClr val="0ABE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GB" sz="3200"/>
          </a:p>
        </p:txBody>
      </p:sp>
      <p:sp>
        <p:nvSpPr>
          <p:cNvPr id="10" name="Line 5"/>
          <p:cNvSpPr>
            <a:spLocks noChangeShapeType="1"/>
          </p:cNvSpPr>
          <p:nvPr userDrawn="1"/>
        </p:nvSpPr>
        <p:spPr bwMode="auto">
          <a:xfrm rot="10800000" flipH="1">
            <a:off x="7812087" y="139700"/>
            <a:ext cx="1674812" cy="1487488"/>
          </a:xfrm>
          <a:prstGeom prst="line">
            <a:avLst/>
          </a:prstGeom>
          <a:noFill/>
          <a:ln w="12700">
            <a:solidFill>
              <a:srgbClr val="23C5F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GB" sz="3200"/>
          </a:p>
        </p:txBody>
      </p:sp>
      <p:pic>
        <p:nvPicPr>
          <p:cNvPr id="11" name="Picture 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3695" y="468323"/>
            <a:ext cx="3324226" cy="1873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655396" y="6588232"/>
            <a:ext cx="9144000" cy="935163"/>
          </a:xfrm>
        </p:spPr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400" baseline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55395" y="7523237"/>
            <a:ext cx="7488236" cy="865188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800" baseline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34975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4"/>
          </p:nvPr>
        </p:nvSpPr>
        <p:spPr>
          <a:xfrm>
            <a:off x="2655400" y="2123735"/>
            <a:ext cx="12601399" cy="237626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8799" b="1" i="0" baseline="0">
                <a:solidFill>
                  <a:srgbClr val="28288C"/>
                </a:solidFill>
                <a:latin typeface="Calibri" panose="020F0502020204030204" pitchFamily="34" charset="0"/>
                <a:cs typeface="Arial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5"/>
          </p:nvPr>
        </p:nvSpPr>
        <p:spPr>
          <a:xfrm>
            <a:off x="2654653" y="4572573"/>
            <a:ext cx="12602565" cy="1079548"/>
          </a:xfrm>
        </p:spPr>
        <p:txBody>
          <a:bodyPr/>
          <a:lstStyle>
            <a:lvl1pPr marL="13660" indent="0">
              <a:spcBef>
                <a:spcPts val="0"/>
              </a:spcBef>
              <a:buNone/>
              <a:defRPr sz="3200" baseline="0">
                <a:solidFill>
                  <a:srgbClr val="2D73D7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Footer Placeholder 2"/>
          <p:cNvSpPr>
            <a:spLocks noGrp="1"/>
          </p:cNvSpPr>
          <p:nvPr>
            <p:ph type="ftr" sz="quarter" idx="16"/>
          </p:nvPr>
        </p:nvSpPr>
        <p:spPr>
          <a:xfrm>
            <a:off x="1790703" y="8675697"/>
            <a:ext cx="13177839" cy="485775"/>
          </a:xfrm>
        </p:spPr>
        <p:txBody>
          <a:bodyPr/>
          <a:lstStyle>
            <a:lvl1pPr>
              <a:defRPr sz="1600">
                <a:latin typeface="Calibri" panose="020F0502020204030204" pitchFamily="34" charset="0"/>
              </a:defRPr>
            </a:lvl1pPr>
          </a:lstStyle>
          <a:p>
            <a:r>
              <a:rPr lang="en-GB">
                <a:cs typeface="PF Paperback Light" charset="0"/>
              </a:rPr>
              <a:t>OpenAIRE @ EOSC | RDA  | Berlin | 23rd March 2018</a:t>
            </a:r>
          </a:p>
        </p:txBody>
      </p:sp>
      <p:sp>
        <p:nvSpPr>
          <p:cNvPr id="13" name="Slide Number Placehold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0A0E4E-93C7-974F-9CD6-534DEEE0329C}" type="slidenum">
              <a:rPr lang="en-GB"/>
              <a:pPr>
                <a:defRPr/>
              </a:pPr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724464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554134" y="791156"/>
            <a:ext cx="15147733" cy="1018133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554134" y="2048844"/>
            <a:ext cx="15147733" cy="6073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5062147" y="8290164"/>
            <a:ext cx="975467" cy="6997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‹N›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31368369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4">
  <p:cSld name="3_Title 4"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115"/>
          <p:cNvSpPr/>
          <p:nvPr/>
        </p:nvSpPr>
        <p:spPr>
          <a:xfrm>
            <a:off x="1" y="8065034"/>
            <a:ext cx="16256100" cy="11175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5400" dist="12700" dir="5400000" rotWithShape="0">
              <a:schemeClr val="lt1">
                <a:alpha val="49800"/>
              </a:scheme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42" name="Google Shape;942;p115"/>
          <p:cNvSpPr txBox="1">
            <a:spLocks noGrp="1"/>
          </p:cNvSpPr>
          <p:nvPr>
            <p:ph type="ftr" idx="11"/>
          </p:nvPr>
        </p:nvSpPr>
        <p:spPr>
          <a:xfrm>
            <a:off x="4831589" y="8483763"/>
            <a:ext cx="65934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Helvetica Neue"/>
              <a:buNone/>
              <a:defRPr sz="1400" b="0" i="0" u="none" strike="noStrike" cap="none">
                <a:solidFill>
                  <a:srgbClr val="6A6A6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None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None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None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None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None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None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None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None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943" name="Google Shape;943;p115"/>
          <p:cNvSpPr txBox="1">
            <a:spLocks noGrp="1"/>
          </p:cNvSpPr>
          <p:nvPr>
            <p:ph type="body" idx="1"/>
          </p:nvPr>
        </p:nvSpPr>
        <p:spPr>
          <a:xfrm>
            <a:off x="697519" y="2146731"/>
            <a:ext cx="14671500" cy="24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72000" anchor="b" anchorCtr="0"/>
          <a:lstStyle>
            <a:lvl1pPr marL="457189" marR="0" lvl="0" indent="-2285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Helvetica Neue"/>
              <a:buNone/>
              <a:defRPr sz="8800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377" marR="0" lvl="1" indent="-22859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566" marR="0" lvl="2" indent="-38099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754" marR="0" lvl="3" indent="-38099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5943" marR="0" lvl="4" indent="-228594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131" marR="0" lvl="5" indent="-38099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320" marR="0" lvl="6" indent="-38099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509" marR="0" lvl="7" indent="-38099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697" marR="0" lvl="8" indent="-38099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944" name="Google Shape;944;p115"/>
          <p:cNvSpPr txBox="1">
            <a:spLocks noGrp="1"/>
          </p:cNvSpPr>
          <p:nvPr>
            <p:ph type="body" idx="2"/>
          </p:nvPr>
        </p:nvSpPr>
        <p:spPr>
          <a:xfrm>
            <a:off x="670442" y="4572001"/>
            <a:ext cx="14698500" cy="28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189" marR="0" lvl="0" indent="-228594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3150"/>
              <a:buFont typeface="Helvetica Neue"/>
              <a:buNone/>
              <a:defRPr sz="42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377" marR="0" lvl="1" indent="-22859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566" marR="0" lvl="2" indent="-38099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754" marR="0" lvl="3" indent="-38099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5943" marR="0" lvl="4" indent="-228594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131" marR="0" lvl="5" indent="-38099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320" marR="0" lvl="6" indent="-38099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509" marR="0" lvl="7" indent="-38099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697" marR="0" lvl="8" indent="-38099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pic>
        <p:nvPicPr>
          <p:cNvPr id="945" name="Google Shape;945;p1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57902" y="660384"/>
            <a:ext cx="986503" cy="983227"/>
          </a:xfrm>
          <a:prstGeom prst="rect">
            <a:avLst/>
          </a:prstGeom>
          <a:noFill/>
          <a:ln>
            <a:noFill/>
          </a:ln>
        </p:spPr>
      </p:pic>
      <p:sp>
        <p:nvSpPr>
          <p:cNvPr id="946" name="Google Shape;946;p115"/>
          <p:cNvSpPr txBox="1">
            <a:spLocks noGrp="1"/>
          </p:cNvSpPr>
          <p:nvPr>
            <p:ph type="body" idx="3"/>
          </p:nvPr>
        </p:nvSpPr>
        <p:spPr>
          <a:xfrm>
            <a:off x="9127459" y="856566"/>
            <a:ext cx="6241500" cy="3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189" marR="0" lvl="0" indent="-228594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Helvetica Neue"/>
              <a:buNone/>
              <a:defRPr sz="2800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377" marR="0" lvl="1" indent="-22859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350"/>
              <a:buFont typeface="Arial"/>
              <a:buNone/>
              <a:defRPr sz="18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566" marR="0" lvl="2" indent="-38099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754" marR="0" lvl="3" indent="-38099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5943" marR="0" lvl="4" indent="-38099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131" marR="0" lvl="5" indent="-38099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320" marR="0" lvl="6" indent="-38099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509" marR="0" lvl="7" indent="-38099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697" marR="0" lvl="8" indent="-38099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947" name="Google Shape;947;p115"/>
          <p:cNvSpPr txBox="1">
            <a:spLocks noGrp="1"/>
          </p:cNvSpPr>
          <p:nvPr>
            <p:ph type="body" idx="4"/>
          </p:nvPr>
        </p:nvSpPr>
        <p:spPr>
          <a:xfrm>
            <a:off x="9127459" y="1237927"/>
            <a:ext cx="6241500" cy="4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6000" rIns="0" bIns="0" anchor="t" anchorCtr="0"/>
          <a:lstStyle>
            <a:lvl1pPr marL="457189" marR="0" lvl="0" indent="-228594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Helvetica Neue"/>
              <a:buNone/>
              <a:defRPr sz="20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377" marR="0" lvl="1" indent="-22859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350"/>
              <a:buFont typeface="Arial"/>
              <a:buNone/>
              <a:defRPr sz="18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566" marR="0" lvl="2" indent="-38099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754" marR="0" lvl="3" indent="-38099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5943" marR="0" lvl="4" indent="-38099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131" marR="0" lvl="5" indent="-38099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320" marR="0" lvl="6" indent="-38099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509" marR="0" lvl="7" indent="-38099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697" marR="0" lvl="8" indent="-38099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pic>
        <p:nvPicPr>
          <p:cNvPr id="948" name="Google Shape;948;p1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 flipH="1">
            <a:off x="500297" y="5636945"/>
            <a:ext cx="1933731" cy="2934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49" name="Google Shape;949;p1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1201" y="8203663"/>
            <a:ext cx="2076545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950" name="Google Shape;950;p1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38757" y="8328802"/>
            <a:ext cx="829563" cy="576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51" name="Google Shape;951;p1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4724882" y="8496329"/>
            <a:ext cx="703863" cy="25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2" name="Google Shape;952;p1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2332936" y="8459263"/>
            <a:ext cx="432003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53" name="Google Shape;953;p115"/>
          <p:cNvSpPr txBox="1"/>
          <p:nvPr/>
        </p:nvSpPr>
        <p:spPr>
          <a:xfrm>
            <a:off x="12548938" y="8457362"/>
            <a:ext cx="19599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1800"/>
              <a:buFont typeface="Open Sans"/>
              <a:buNone/>
            </a:pPr>
            <a:r>
              <a:rPr lang="en-GB" sz="18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rPr>
              <a:t>@openaire_eu</a:t>
            </a:r>
            <a:endParaRPr sz="1800" b="1" i="0" u="none" strike="noStrike" cap="none">
              <a:solidFill>
                <a:srgbClr val="2D329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954" name="Google Shape;954;p115"/>
          <p:cNvPicPr preferRelativeResize="0"/>
          <p:nvPr/>
        </p:nvPicPr>
        <p:blipFill rotWithShape="1">
          <a:blip r:embed="rId8">
            <a:alphaModFix/>
          </a:blip>
          <a:srcRect l="10166" r="10158"/>
          <a:stretch/>
        </p:blipFill>
        <p:spPr>
          <a:xfrm>
            <a:off x="-31439" y="-34819"/>
            <a:ext cx="16318880" cy="8139600"/>
          </a:xfrm>
          <a:prstGeom prst="rect">
            <a:avLst/>
          </a:prstGeom>
          <a:noFill/>
          <a:ln>
            <a:noFill/>
          </a:ln>
        </p:spPr>
      </p:pic>
      <p:sp>
        <p:nvSpPr>
          <p:cNvPr id="955" name="Google Shape;955;p115"/>
          <p:cNvSpPr/>
          <p:nvPr/>
        </p:nvSpPr>
        <p:spPr>
          <a:xfrm>
            <a:off x="15439" y="-38769"/>
            <a:ext cx="16272000" cy="8136000"/>
          </a:xfrm>
          <a:prstGeom prst="rect">
            <a:avLst/>
          </a:prstGeom>
          <a:gradFill>
            <a:gsLst>
              <a:gs pos="0">
                <a:srgbClr val="3B41BE"/>
              </a:gs>
              <a:gs pos="94000">
                <a:srgbClr val="18B2EC">
                  <a:alpha val="0"/>
                </a:srgbClr>
              </a:gs>
              <a:gs pos="100000">
                <a:srgbClr val="18B2EC">
                  <a:alpha val="0"/>
                </a:srgbClr>
              </a:gs>
            </a:gsLst>
            <a:lin ang="5400012" scaled="0"/>
          </a:gradFill>
          <a:ln>
            <a:noFill/>
          </a:ln>
          <a:effectLst>
            <a:outerShdw blurRad="25400" dist="12700" dir="5400000" rotWithShape="0">
              <a:schemeClr val="accent1">
                <a:alpha val="49800"/>
              </a:scheme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41955041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5120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ke bold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9290" y="3995937"/>
            <a:ext cx="12889433" cy="1668016"/>
          </a:xfrm>
          <a:prstGeom prst="rect">
            <a:avLst/>
          </a:prstGeom>
          <a:solidFill>
            <a:srgbClr val="28288C"/>
          </a:solidFill>
        </p:spPr>
        <p:txBody>
          <a:bodyPr vert="horz" lIns="81648" tIns="40825" rIns="81648" bIns="40825" anchor="ctr">
            <a:noAutofit/>
          </a:bodyPr>
          <a:lstStyle>
            <a:lvl1pPr algn="ctr">
              <a:defRPr sz="8099" cap="all" baseline="0">
                <a:solidFill>
                  <a:schemeClr val="bg1"/>
                </a:solidFill>
                <a:latin typeface="PF Paperback Black"/>
                <a:cs typeface="PF Paperback Black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1719290" y="1187624"/>
            <a:ext cx="12889433" cy="2808560"/>
          </a:xfrm>
        </p:spPr>
        <p:txBody>
          <a:bodyPr anchor="b"/>
          <a:lstStyle>
            <a:lvl1pPr marL="238116" indent="0" algn="ctr">
              <a:lnSpc>
                <a:spcPct val="100000"/>
              </a:lnSpc>
              <a:spcAft>
                <a:spcPts val="537"/>
              </a:spcAft>
              <a:buNone/>
              <a:defRPr sz="7099" baseline="0">
                <a:solidFill>
                  <a:srgbClr val="28288C"/>
                </a:solidFill>
                <a:latin typeface="PF Paperback Light"/>
                <a:cs typeface="PF Paperback Ligh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719290" y="5652127"/>
            <a:ext cx="12889433" cy="2159001"/>
          </a:xfrm>
        </p:spPr>
        <p:txBody>
          <a:bodyPr/>
          <a:lstStyle>
            <a:lvl1pPr marL="238116" indent="0" algn="ctr">
              <a:lnSpc>
                <a:spcPct val="100000"/>
              </a:lnSpc>
              <a:spcAft>
                <a:spcPts val="537"/>
              </a:spcAft>
              <a:buNone/>
              <a:defRPr sz="7099">
                <a:solidFill>
                  <a:srgbClr val="28288C"/>
                </a:solidFill>
                <a:latin typeface="PF Paperback Light"/>
                <a:cs typeface="PF Paperback Ligh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Cardiologico Monzino | Milano | 11 febbraio 2020</a:t>
            </a: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EEFAB-C34A-5C41-B153-92EACB97F409}" type="slidenum">
              <a:rPr lang="en-GB"/>
              <a:pPr>
                <a:defRPr/>
              </a:pPr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449591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image" Target="../media/image3.png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250265" y="8468518"/>
            <a:ext cx="8517467" cy="3762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 b="0" i="0" spc="-80" baseline="0">
                <a:solidFill>
                  <a:schemeClr val="bg2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r>
              <a:rPr lang="it-IT" dirty="0"/>
              <a:t>Università di Pisa, Corso di didattica trasversale (LABCD5) “Curare e conservare il dato per la ricerca” – 18 </a:t>
            </a:r>
            <a:r>
              <a:rPr lang="it-IT" dirty="0" err="1"/>
              <a:t>Dic</a:t>
            </a:r>
            <a:r>
              <a:rPr lang="it-IT" dirty="0"/>
              <a:t> 2018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4630400" y="8386764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‹N›</a:t>
            </a:fld>
            <a:endParaRPr lang="en-GB"/>
          </a:p>
        </p:txBody>
      </p:sp>
      <p:sp>
        <p:nvSpPr>
          <p:cNvPr id="4" name="Title Placeholder 3"/>
          <p:cNvSpPr>
            <a:spLocks noGrp="1"/>
          </p:cNvSpPr>
          <p:nvPr>
            <p:ph type="title"/>
          </p:nvPr>
        </p:nvSpPr>
        <p:spPr>
          <a:xfrm>
            <a:off x="1117600" y="487363"/>
            <a:ext cx="14020800" cy="17668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1117600" y="2433638"/>
            <a:ext cx="14020800" cy="580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80" r:id="rId2"/>
    <p:sldLayoutId id="2147483730" r:id="rId3"/>
    <p:sldLayoutId id="2147483659" r:id="rId4"/>
    <p:sldLayoutId id="2147483693" r:id="rId5"/>
    <p:sldLayoutId id="2147483720" r:id="rId6"/>
    <p:sldLayoutId id="2147483670" r:id="rId7"/>
    <p:sldLayoutId id="2147483694" r:id="rId8"/>
    <p:sldLayoutId id="2147483731" r:id="rId9"/>
    <p:sldLayoutId id="2147483737" r:id="rId10"/>
    <p:sldLayoutId id="2147483695" r:id="rId11"/>
    <p:sldLayoutId id="2147483669" r:id="rId12"/>
    <p:sldLayoutId id="2147483696" r:id="rId13"/>
    <p:sldLayoutId id="2147483671" r:id="rId14"/>
    <p:sldLayoutId id="2147483711" r:id="rId15"/>
    <p:sldLayoutId id="2147483699" r:id="rId16"/>
    <p:sldLayoutId id="2147483697" r:id="rId17"/>
    <p:sldLayoutId id="2147483736" r:id="rId18"/>
    <p:sldLayoutId id="2147483700" r:id="rId19"/>
    <p:sldLayoutId id="2147483663" r:id="rId20"/>
    <p:sldLayoutId id="2147483710" r:id="rId21"/>
    <p:sldLayoutId id="2147483712" r:id="rId22"/>
    <p:sldLayoutId id="2147483713" r:id="rId23"/>
    <p:sldLayoutId id="2147483673" r:id="rId24"/>
    <p:sldLayoutId id="2147483708" r:id="rId25"/>
    <p:sldLayoutId id="2147483698" r:id="rId26"/>
    <p:sldLayoutId id="2147483666" r:id="rId27"/>
    <p:sldLayoutId id="2147483714" r:id="rId28"/>
    <p:sldLayoutId id="2147483719" r:id="rId29"/>
    <p:sldLayoutId id="2147483716" r:id="rId30"/>
    <p:sldLayoutId id="2147483717" r:id="rId31"/>
    <p:sldLayoutId id="2147483718" r:id="rId32"/>
    <p:sldLayoutId id="2147483715" r:id="rId33"/>
    <p:sldLayoutId id="2147483677" r:id="rId34"/>
    <p:sldLayoutId id="2147483702" r:id="rId35"/>
    <p:sldLayoutId id="2147483703" r:id="rId36"/>
    <p:sldLayoutId id="2147483701" r:id="rId37"/>
    <p:sldLayoutId id="2147483704" r:id="rId38"/>
    <p:sldLayoutId id="2147483733" r:id="rId39"/>
    <p:sldLayoutId id="2147483705" r:id="rId40"/>
    <p:sldLayoutId id="2147483679" r:id="rId41"/>
    <p:sldLayoutId id="2147483732" r:id="rId42"/>
    <p:sldLayoutId id="2147483706" r:id="rId43"/>
    <p:sldLayoutId id="2147483707" r:id="rId44"/>
    <p:sldLayoutId id="2147483664" r:id="rId45"/>
    <p:sldLayoutId id="2147483709" r:id="rId46"/>
    <p:sldLayoutId id="2147483667" r:id="rId47"/>
    <p:sldLayoutId id="2147483725" r:id="rId48"/>
    <p:sldLayoutId id="2147483734" r:id="rId49"/>
    <p:sldLayoutId id="2147483735" r:id="rId50"/>
    <p:sldLayoutId id="2147483742" r:id="rId51"/>
    <p:sldLayoutId id="2147483744" r:id="rId52"/>
    <p:sldLayoutId id="2147483745" r:id="rId53"/>
  </p:sldLayoutIdLst>
  <p:transition spd="med"/>
  <p:hf sldNum="0" hdr="0" dt="0"/>
  <p:txStyles>
    <p:titleStyle>
      <a:lvl1pPr marL="0" marR="0" indent="0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" charset="0"/>
          <a:ea typeface="Helvetica" charset="0"/>
          <a:cs typeface="Helvetica" charset="0"/>
          <a:sym typeface="Helvetica Light"/>
        </a:defRPr>
      </a:lvl1pPr>
      <a:lvl2pPr marL="0" marR="0" indent="228594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189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783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377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2971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566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160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754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395101" marR="0" indent="-395101" algn="l" defTabSz="547673" rtl="0" eaLnBrk="1" latinLnBrk="0" hangingPunct="1">
        <a:lnSpc>
          <a:spcPct val="100000"/>
        </a:lnSpc>
        <a:spcBef>
          <a:spcPts val="3900"/>
        </a:spcBef>
        <a:spcAft>
          <a:spcPts val="0"/>
        </a:spcAft>
        <a:buClrTx/>
        <a:buSzPct val="75000"/>
        <a:buFontTx/>
        <a:buBlip>
          <a:blip r:embed="rId55"/>
        </a:buBlip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" charset="0"/>
          <a:ea typeface="Helvetica" charset="0"/>
          <a:cs typeface="Helvetica" charset="0"/>
          <a:sym typeface="Helvetica Light"/>
        </a:defRPr>
      </a:lvl1pPr>
      <a:lvl2pPr marL="839590" marR="0" indent="-395101" algn="l" defTabSz="547673" rtl="0" eaLnBrk="1" latinLnBrk="0" hangingPunct="1">
        <a:lnSpc>
          <a:spcPct val="100000"/>
        </a:lnSpc>
        <a:spcBef>
          <a:spcPts val="3900"/>
        </a:spcBef>
        <a:spcAft>
          <a:spcPts val="0"/>
        </a:spcAft>
        <a:buClrTx/>
        <a:buSzPct val="75000"/>
        <a:buFontTx/>
        <a:buBlip>
          <a:blip r:embed="rId56"/>
        </a:buBlip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" charset="0"/>
          <a:ea typeface="Helvetica" charset="0"/>
          <a:cs typeface="Helvetica" charset="0"/>
          <a:sym typeface="Helvetica Light"/>
        </a:defRPr>
      </a:lvl2pPr>
      <a:lvl3pPr marL="1284079" marR="0" indent="-395101" algn="l" defTabSz="547673" rtl="0" eaLnBrk="1" latinLnBrk="0" hangingPunct="1">
        <a:lnSpc>
          <a:spcPct val="100000"/>
        </a:lnSpc>
        <a:spcBef>
          <a:spcPts val="3900"/>
        </a:spcBef>
        <a:spcAft>
          <a:spcPts val="0"/>
        </a:spcAft>
        <a:buClrTx/>
        <a:buSzPct val="75000"/>
        <a:buFontTx/>
        <a:buBlip>
          <a:blip r:embed="rId57"/>
        </a:buBlip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" charset="0"/>
          <a:ea typeface="Helvetica" charset="0"/>
          <a:cs typeface="Helvetica" charset="0"/>
          <a:sym typeface="Helvetica Light"/>
        </a:defRPr>
      </a:lvl3pPr>
      <a:lvl4pPr marL="1728567" marR="0" indent="-395101" algn="l" defTabSz="547673" rtl="0" eaLnBrk="1" latinLnBrk="0" hangingPunct="1">
        <a:lnSpc>
          <a:spcPct val="100000"/>
        </a:lnSpc>
        <a:spcBef>
          <a:spcPts val="3900"/>
        </a:spcBef>
        <a:spcAft>
          <a:spcPts val="0"/>
        </a:spcAft>
        <a:buClrTx/>
        <a:buSzPct val="7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" charset="0"/>
          <a:ea typeface="Helvetica" charset="0"/>
          <a:cs typeface="Helvetica" charset="0"/>
          <a:sym typeface="Helvetica Light"/>
        </a:defRPr>
      </a:lvl4pPr>
      <a:lvl5pPr marL="2173056" marR="0" indent="-395101" algn="l" defTabSz="547673" rtl="0" eaLnBrk="1" latinLnBrk="0" hangingPunct="1">
        <a:lnSpc>
          <a:spcPct val="100000"/>
        </a:lnSpc>
        <a:spcBef>
          <a:spcPts val="3900"/>
        </a:spcBef>
        <a:spcAft>
          <a:spcPts val="0"/>
        </a:spcAft>
        <a:buClrTx/>
        <a:buSzPct val="7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" charset="0"/>
          <a:ea typeface="Helvetica" charset="0"/>
          <a:cs typeface="Helvetica" charset="0"/>
          <a:sym typeface="Helvetica Light"/>
        </a:defRPr>
      </a:lvl5pPr>
      <a:lvl6pPr marL="2617545" marR="0" indent="-395101" algn="l" defTabSz="547673" rtl="0" eaLnBrk="1" latinLnBrk="0" hangingPunct="1">
        <a:lnSpc>
          <a:spcPct val="100000"/>
        </a:lnSpc>
        <a:spcBef>
          <a:spcPts val="3900"/>
        </a:spcBef>
        <a:spcAft>
          <a:spcPts val="0"/>
        </a:spcAft>
        <a:buClrTx/>
        <a:buSzPct val="7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3062034" marR="0" indent="-395101" algn="l" defTabSz="547673" rtl="0" eaLnBrk="1" latinLnBrk="0" hangingPunct="1">
        <a:lnSpc>
          <a:spcPct val="100000"/>
        </a:lnSpc>
        <a:spcBef>
          <a:spcPts val="3900"/>
        </a:spcBef>
        <a:spcAft>
          <a:spcPts val="0"/>
        </a:spcAft>
        <a:buClrTx/>
        <a:buSzPct val="7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3506523" marR="0" indent="-395101" algn="l" defTabSz="547673" rtl="0" eaLnBrk="1" latinLnBrk="0" hangingPunct="1">
        <a:lnSpc>
          <a:spcPct val="100000"/>
        </a:lnSpc>
        <a:spcBef>
          <a:spcPts val="3900"/>
        </a:spcBef>
        <a:spcAft>
          <a:spcPts val="0"/>
        </a:spcAft>
        <a:buClrTx/>
        <a:buSzPct val="7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3951012" marR="0" indent="-395101" algn="l" defTabSz="547673" rtl="0" eaLnBrk="1" latinLnBrk="0" hangingPunct="1">
        <a:lnSpc>
          <a:spcPct val="100000"/>
        </a:lnSpc>
        <a:spcBef>
          <a:spcPts val="3900"/>
        </a:spcBef>
        <a:spcAft>
          <a:spcPts val="0"/>
        </a:spcAft>
        <a:buClrTx/>
        <a:buSzPct val="7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594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189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783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377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2971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566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160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754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5120" userDrawn="1">
          <p15:clr>
            <a:srgbClr val="F26B43"/>
          </p15:clr>
        </p15:guide>
        <p15:guide id="3" pos="448" userDrawn="1">
          <p15:clr>
            <a:srgbClr val="F26B43"/>
          </p15:clr>
        </p15:guide>
        <p15:guide id="4" pos="8567" userDrawn="1">
          <p15:clr>
            <a:srgbClr val="F26B43"/>
          </p15:clr>
        </p15:guide>
        <p15:guide id="5" orient="horz" pos="499" userDrawn="1">
          <p15:clr>
            <a:srgbClr val="F26B43"/>
          </p15:clr>
        </p15:guide>
        <p15:guide id="6" orient="horz" pos="467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1.svg"/><Relationship Id="rId18" Type="http://schemas.openxmlformats.org/officeDocument/2006/relationships/image" Target="../media/image66.png"/><Relationship Id="rId26" Type="http://schemas.openxmlformats.org/officeDocument/2006/relationships/image" Target="../media/image74.png"/><Relationship Id="rId3" Type="http://schemas.openxmlformats.org/officeDocument/2006/relationships/image" Target="../media/image51.svg"/><Relationship Id="rId21" Type="http://schemas.openxmlformats.org/officeDocument/2006/relationships/image" Target="../media/image69.svg"/><Relationship Id="rId34" Type="http://schemas.openxmlformats.org/officeDocument/2006/relationships/image" Target="../media/image82.jpeg"/><Relationship Id="rId7" Type="http://schemas.openxmlformats.org/officeDocument/2006/relationships/image" Target="../media/image55.svg"/><Relationship Id="rId12" Type="http://schemas.openxmlformats.org/officeDocument/2006/relationships/image" Target="../media/image60.png"/><Relationship Id="rId17" Type="http://schemas.openxmlformats.org/officeDocument/2006/relationships/image" Target="../media/image65.svg"/><Relationship Id="rId25" Type="http://schemas.openxmlformats.org/officeDocument/2006/relationships/image" Target="../media/image73.svg"/><Relationship Id="rId33" Type="http://schemas.openxmlformats.org/officeDocument/2006/relationships/image" Target="../media/image81.svg"/><Relationship Id="rId2" Type="http://schemas.openxmlformats.org/officeDocument/2006/relationships/image" Target="../media/image50.png"/><Relationship Id="rId16" Type="http://schemas.openxmlformats.org/officeDocument/2006/relationships/image" Target="../media/image64.png"/><Relationship Id="rId20" Type="http://schemas.openxmlformats.org/officeDocument/2006/relationships/image" Target="../media/image68.png"/><Relationship Id="rId29" Type="http://schemas.openxmlformats.org/officeDocument/2006/relationships/image" Target="../media/image77.sv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4.png"/><Relationship Id="rId11" Type="http://schemas.openxmlformats.org/officeDocument/2006/relationships/image" Target="../media/image59.svg"/><Relationship Id="rId24" Type="http://schemas.openxmlformats.org/officeDocument/2006/relationships/image" Target="../media/image72.png"/><Relationship Id="rId32" Type="http://schemas.openxmlformats.org/officeDocument/2006/relationships/image" Target="../media/image80.png"/><Relationship Id="rId5" Type="http://schemas.openxmlformats.org/officeDocument/2006/relationships/image" Target="../media/image53.svg"/><Relationship Id="rId15" Type="http://schemas.openxmlformats.org/officeDocument/2006/relationships/image" Target="../media/image63.svg"/><Relationship Id="rId23" Type="http://schemas.openxmlformats.org/officeDocument/2006/relationships/image" Target="../media/image71.svg"/><Relationship Id="rId28" Type="http://schemas.openxmlformats.org/officeDocument/2006/relationships/image" Target="../media/image76.png"/><Relationship Id="rId10" Type="http://schemas.openxmlformats.org/officeDocument/2006/relationships/image" Target="../media/image58.png"/><Relationship Id="rId19" Type="http://schemas.openxmlformats.org/officeDocument/2006/relationships/image" Target="../media/image67.svg"/><Relationship Id="rId31" Type="http://schemas.openxmlformats.org/officeDocument/2006/relationships/image" Target="../media/image79.svg"/><Relationship Id="rId4" Type="http://schemas.openxmlformats.org/officeDocument/2006/relationships/image" Target="../media/image52.png"/><Relationship Id="rId9" Type="http://schemas.openxmlformats.org/officeDocument/2006/relationships/image" Target="../media/image57.svg"/><Relationship Id="rId14" Type="http://schemas.openxmlformats.org/officeDocument/2006/relationships/image" Target="../media/image62.png"/><Relationship Id="rId22" Type="http://schemas.openxmlformats.org/officeDocument/2006/relationships/image" Target="../media/image70.png"/><Relationship Id="rId27" Type="http://schemas.openxmlformats.org/officeDocument/2006/relationships/image" Target="../media/image75.svg"/><Relationship Id="rId30" Type="http://schemas.openxmlformats.org/officeDocument/2006/relationships/image" Target="../media/image78.png"/><Relationship Id="rId8" Type="http://schemas.openxmlformats.org/officeDocument/2006/relationships/image" Target="../media/image5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8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oars.it/online/citarsi-addosso-ascesa-scientifica-dellitalia-no-solo-doping-per-inseguire-i-criteri-anvur/" TargetMode="External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9.svg"/><Relationship Id="rId18" Type="http://schemas.openxmlformats.org/officeDocument/2006/relationships/image" Target="../media/image104.png"/><Relationship Id="rId26" Type="http://schemas.openxmlformats.org/officeDocument/2006/relationships/image" Target="../media/image112.png"/><Relationship Id="rId3" Type="http://schemas.openxmlformats.org/officeDocument/2006/relationships/image" Target="../media/image89.svg"/><Relationship Id="rId21" Type="http://schemas.openxmlformats.org/officeDocument/2006/relationships/image" Target="../media/image107.svg"/><Relationship Id="rId7" Type="http://schemas.openxmlformats.org/officeDocument/2006/relationships/image" Target="../media/image93.svg"/><Relationship Id="rId12" Type="http://schemas.openxmlformats.org/officeDocument/2006/relationships/image" Target="../media/image98.png"/><Relationship Id="rId17" Type="http://schemas.openxmlformats.org/officeDocument/2006/relationships/image" Target="../media/image103.svg"/><Relationship Id="rId25" Type="http://schemas.openxmlformats.org/officeDocument/2006/relationships/image" Target="../media/image111.svg"/><Relationship Id="rId33" Type="http://schemas.openxmlformats.org/officeDocument/2006/relationships/image" Target="../media/image119.svg"/><Relationship Id="rId2" Type="http://schemas.openxmlformats.org/officeDocument/2006/relationships/image" Target="../media/image88.png"/><Relationship Id="rId16" Type="http://schemas.openxmlformats.org/officeDocument/2006/relationships/image" Target="../media/image102.png"/><Relationship Id="rId20" Type="http://schemas.openxmlformats.org/officeDocument/2006/relationships/image" Target="../media/image106.png"/><Relationship Id="rId29" Type="http://schemas.openxmlformats.org/officeDocument/2006/relationships/image" Target="../media/image115.sv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2.png"/><Relationship Id="rId11" Type="http://schemas.openxmlformats.org/officeDocument/2006/relationships/image" Target="../media/image97.svg"/><Relationship Id="rId24" Type="http://schemas.openxmlformats.org/officeDocument/2006/relationships/image" Target="../media/image110.png"/><Relationship Id="rId32" Type="http://schemas.openxmlformats.org/officeDocument/2006/relationships/image" Target="../media/image118.png"/><Relationship Id="rId5" Type="http://schemas.openxmlformats.org/officeDocument/2006/relationships/image" Target="../media/image91.svg"/><Relationship Id="rId15" Type="http://schemas.openxmlformats.org/officeDocument/2006/relationships/image" Target="../media/image101.svg"/><Relationship Id="rId23" Type="http://schemas.openxmlformats.org/officeDocument/2006/relationships/image" Target="../media/image109.svg"/><Relationship Id="rId28" Type="http://schemas.openxmlformats.org/officeDocument/2006/relationships/image" Target="../media/image114.png"/><Relationship Id="rId10" Type="http://schemas.openxmlformats.org/officeDocument/2006/relationships/image" Target="../media/image96.png"/><Relationship Id="rId19" Type="http://schemas.openxmlformats.org/officeDocument/2006/relationships/image" Target="../media/image105.svg"/><Relationship Id="rId31" Type="http://schemas.openxmlformats.org/officeDocument/2006/relationships/image" Target="../media/image117.svg"/><Relationship Id="rId4" Type="http://schemas.openxmlformats.org/officeDocument/2006/relationships/image" Target="../media/image90.png"/><Relationship Id="rId9" Type="http://schemas.openxmlformats.org/officeDocument/2006/relationships/image" Target="../media/image95.svg"/><Relationship Id="rId14" Type="http://schemas.openxmlformats.org/officeDocument/2006/relationships/image" Target="../media/image100.png"/><Relationship Id="rId22" Type="http://schemas.openxmlformats.org/officeDocument/2006/relationships/image" Target="../media/image108.png"/><Relationship Id="rId27" Type="http://schemas.openxmlformats.org/officeDocument/2006/relationships/image" Target="../media/image113.svg"/><Relationship Id="rId30" Type="http://schemas.openxmlformats.org/officeDocument/2006/relationships/image" Target="../media/image116.png"/><Relationship Id="rId8" Type="http://schemas.openxmlformats.org/officeDocument/2006/relationships/image" Target="../media/image9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sv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../media/image127.png"/><Relationship Id="rId3" Type="http://schemas.openxmlformats.org/officeDocument/2006/relationships/hyperlink" Target="https://www.theguardian.com/science/2017/jun/27/profitable-business-scientific-publishing-bad-for-science" TargetMode="External"/><Relationship Id="rId7" Type="http://schemas.openxmlformats.org/officeDocument/2006/relationships/image" Target="../media/image124.png"/><Relationship Id="rId12" Type="http://schemas.openxmlformats.org/officeDocument/2006/relationships/customXml" Target="../ink/ink5.xml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1.xml"/><Relationship Id="rId6" Type="http://schemas.openxmlformats.org/officeDocument/2006/relationships/customXml" Target="../ink/ink2.xml"/><Relationship Id="rId11" Type="http://schemas.openxmlformats.org/officeDocument/2006/relationships/image" Target="../media/image126.png"/><Relationship Id="rId5" Type="http://schemas.openxmlformats.org/officeDocument/2006/relationships/image" Target="../media/image123.png"/><Relationship Id="rId10" Type="http://schemas.openxmlformats.org/officeDocument/2006/relationships/customXml" Target="../ink/ink4.xml"/><Relationship Id="rId4" Type="http://schemas.openxmlformats.org/officeDocument/2006/relationships/customXml" Target="../ink/ink1.xml"/><Relationship Id="rId9" Type="http://schemas.openxmlformats.org/officeDocument/2006/relationships/image" Target="../media/image12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thewinnower.com/users/38" TargetMode="External"/><Relationship Id="rId1" Type="http://schemas.openxmlformats.org/officeDocument/2006/relationships/slideLayout" Target="../slideLayouts/slideLayout2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16.xml"/><Relationship Id="rId5" Type="http://schemas.openxmlformats.org/officeDocument/2006/relationships/hyperlink" Target="https://www.cell.com/current-biology/fulltext/S0960-9822(13)01400-0" TargetMode="External"/><Relationship Id="rId4" Type="http://schemas.openxmlformats.org/officeDocument/2006/relationships/image" Target="../media/image13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4" Type="http://schemas.openxmlformats.org/officeDocument/2006/relationships/hyperlink" Target="https://www.fosteropenscience.eu/content/cartoon-data-sharing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ber.org/papers/w15639.pdf?new_window=1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132.png"/><Relationship Id="rId4" Type="http://schemas.openxmlformats.org/officeDocument/2006/relationships/hyperlink" Target="https://www.bbc.com/news/magazine-22223190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keynesblog.com/2013/04/18/il-debito-pubblico-deprime-la-crescita-il-clamoroso-errore-di-carmen-reinhart-e-kenneth-rogoff" TargetMode="External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23.xml"/><Relationship Id="rId5" Type="http://schemas.openxmlformats.org/officeDocument/2006/relationships/hyperlink" Target="http://www.peri.umass.edu/fileadmin/pdf/working_papers/working_papers_301-350/WP322.pdf" TargetMode="External"/><Relationship Id="rId4" Type="http://schemas.openxmlformats.org/officeDocument/2006/relationships/image" Target="../media/image13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sidehighered.com/news/2011/11/28/scholars-analyze-case-massive-research-fraud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13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retractionwatch.com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13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researchprofessionalnews.com/rr-news-australia-industry-2020-4-medical-journal-fast-tracks-free-publication-of-covid-19-research/" TargetMode="External"/><Relationship Id="rId13" Type="http://schemas.openxmlformats.org/officeDocument/2006/relationships/image" Target="../media/image141.png"/><Relationship Id="rId3" Type="http://schemas.openxmlformats.org/officeDocument/2006/relationships/hyperlink" Target="https://www.corriere.it/salute/malattie_infettive/20_febbraio_02/coronavirus-spallanzani-ha-isolato-virus-ecco-che-cosa-significa-f0cd30ec-45ac-11ea-89f5-524fb04840d5.shtml" TargetMode="External"/><Relationship Id="rId7" Type="http://schemas.openxmlformats.org/officeDocument/2006/relationships/hyperlink" Target="https://www.gisaid.org/" TargetMode="External"/><Relationship Id="rId12" Type="http://schemas.openxmlformats.org/officeDocument/2006/relationships/image" Target="../media/image14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5.xml"/><Relationship Id="rId6" Type="http://schemas.openxmlformats.org/officeDocument/2006/relationships/hyperlink" Target="https://wellcome.ac.uk/press-release/publishers-make-coronavirus-covid-19-content-freely-available-and-reusable" TargetMode="External"/><Relationship Id="rId11" Type="http://schemas.openxmlformats.org/officeDocument/2006/relationships/image" Target="../media/image139.png"/><Relationship Id="rId5" Type="http://schemas.openxmlformats.org/officeDocument/2006/relationships/hyperlink" Target="https://www.repubblica.it/cronaca/2020/02/02/news/staff_spallanzani-247391878/" TargetMode="External"/><Relationship Id="rId10" Type="http://schemas.openxmlformats.org/officeDocument/2006/relationships/image" Target="../media/image138.tiff"/><Relationship Id="rId4" Type="http://schemas.openxmlformats.org/officeDocument/2006/relationships/hyperlink" Target="https://www.agi.it/cronaca/spallanzani_isolato_coronavirus-6993578/news/2020-02-02/" TargetMode="External"/><Relationship Id="rId9" Type="http://schemas.openxmlformats.org/officeDocument/2006/relationships/image" Target="../media/image137.tiff"/><Relationship Id="rId14" Type="http://schemas.openxmlformats.org/officeDocument/2006/relationships/image" Target="../media/image142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s://pure.mpg.de/pubman/faces/ViewItemOverviewPage.jsp?itemId=item_2148961" TargetMode="External"/><Relationship Id="rId1" Type="http://schemas.openxmlformats.org/officeDocument/2006/relationships/slideLayout" Target="../slideLayouts/slideLayout2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2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sv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3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tiff"/><Relationship Id="rId1" Type="http://schemas.openxmlformats.org/officeDocument/2006/relationships/slideLayout" Target="../slideLayouts/slideLayout2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4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5.xml"/><Relationship Id="rId6" Type="http://schemas.openxmlformats.org/officeDocument/2006/relationships/hyperlink" Target="https://www.re3data.org/" TargetMode="External"/><Relationship Id="rId5" Type="http://schemas.openxmlformats.org/officeDocument/2006/relationships/hyperlink" Target="http://www.opendoar.org/" TargetMode="External"/><Relationship Id="rId4" Type="http://schemas.openxmlformats.org/officeDocument/2006/relationships/image" Target="../media/image4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hyperlink" Target="https://creativecommons.it/" TargetMode="External"/><Relationship Id="rId1" Type="http://schemas.openxmlformats.org/officeDocument/2006/relationships/slideLayout" Target="../slideLayouts/slideLayout2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doaj.org/" TargetMode="External"/><Relationship Id="rId2" Type="http://schemas.openxmlformats.org/officeDocument/2006/relationships/hyperlink" Target="http://www.sherpa.ac.uk/romeo/search.php" TargetMode="External"/><Relationship Id="rId1" Type="http://schemas.openxmlformats.org/officeDocument/2006/relationships/slideLayout" Target="../slideLayouts/slideLayout20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penaire.eu/" TargetMode="External"/><Relationship Id="rId2" Type="http://schemas.openxmlformats.org/officeDocument/2006/relationships/hyperlink" Target="https://unpaywall.org/" TargetMode="External"/><Relationship Id="rId1" Type="http://schemas.openxmlformats.org/officeDocument/2006/relationships/slideLayout" Target="../slideLayouts/slideLayout20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7287/peerj.preprints.27580v1" TargetMode="External"/><Relationship Id="rId1" Type="http://schemas.openxmlformats.org/officeDocument/2006/relationships/slideLayout" Target="../slideLayouts/slideLayout3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://bjoern.brembs.net/2019/12/elsevier-now-officially-a-predatory-publisher/" TargetMode="External"/><Relationship Id="rId2" Type="http://schemas.openxmlformats.org/officeDocument/2006/relationships/hyperlink" Target="https://doi.org/10.7287/peerj.preprints.27580v1" TargetMode="External"/><Relationship Id="rId1" Type="http://schemas.openxmlformats.org/officeDocument/2006/relationships/slideLayout" Target="../slideLayouts/slideLayout38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7287/peerj.preprints.27580v1" TargetMode="External"/><Relationship Id="rId1" Type="http://schemas.openxmlformats.org/officeDocument/2006/relationships/slideLayout" Target="../slideLayouts/slideLayout39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7287/peerj.preprints.27580v1" TargetMode="External"/><Relationship Id="rId1" Type="http://schemas.openxmlformats.org/officeDocument/2006/relationships/slideLayout" Target="../slideLayouts/slideLayout39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4" Type="http://schemas.openxmlformats.org/officeDocument/2006/relationships/hyperlink" Target="https://www.fosteropenscience.eu/content/cartoon-data-sharing" TargetMode="Externa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pogeonline.com/articoli/data-governance-un-dato-non-appartiene-a-nessuno-a-meno-che-sia-personale-simone-aliprandi/?fbclid=IwAR2LaXV6b6m8aaJ7SeFKVAidbTlB9C4_-mQPirLxs3m5DxAs0jG8gkn8ZKg" TargetMode="External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150.png"/><Relationship Id="rId4" Type="http://schemas.openxmlformats.org/officeDocument/2006/relationships/hyperlink" Target="https://www.openaire.eu/how-do-i-know-if-my-research-data-is-protected" TargetMode="Externa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hyperlink" Target="https://www.slideshare.net/simonealiprandi/2014-1029-opendatalombardia" TargetMode="Externa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52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Relationship Id="rId4" Type="http://schemas.openxmlformats.org/officeDocument/2006/relationships/hyperlink" Target="https://retractionwatch.com/2018/10/25/jama-journal-retracts-paper-when-author-cant-produce-original-data/" TargetMode="Externa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Relationship Id="rId4" Type="http://schemas.openxmlformats.org/officeDocument/2006/relationships/hyperlink" Target="https://www.nature.com/articles/d41586-019-02241-z" TargetMode="Externa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e3data.org/" TargetMode="External"/><Relationship Id="rId1" Type="http://schemas.openxmlformats.org/officeDocument/2006/relationships/slideLayout" Target="../slideLayouts/slideLayout20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image" Target="../media/image155.tiff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hyperlink" Target="May%2029,%202018" TargetMode="External"/><Relationship Id="rId13" Type="http://schemas.openxmlformats.org/officeDocument/2006/relationships/image" Target="../media/image162.png"/><Relationship Id="rId3" Type="http://schemas.openxmlformats.org/officeDocument/2006/relationships/image" Target="../media/image158.png"/><Relationship Id="rId7" Type="http://schemas.openxmlformats.org/officeDocument/2006/relationships/image" Target="../media/image160.png"/><Relationship Id="rId12" Type="http://schemas.openxmlformats.org/officeDocument/2006/relationships/image" Target="../media/image161.png"/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28.xml"/><Relationship Id="rId6" Type="http://schemas.openxmlformats.org/officeDocument/2006/relationships/hyperlink" Target="http://ec.europa.eu/newsroom/dae/document.cfm?doc_id=51636" TargetMode="External"/><Relationship Id="rId11" Type="http://schemas.openxmlformats.org/officeDocument/2006/relationships/image" Target="../media/image4.png"/><Relationship Id="rId5" Type="http://schemas.openxmlformats.org/officeDocument/2006/relationships/image" Target="../media/image159.png"/><Relationship Id="rId10" Type="http://schemas.openxmlformats.org/officeDocument/2006/relationships/image" Target="../media/image3.png"/><Relationship Id="rId4" Type="http://schemas.openxmlformats.org/officeDocument/2006/relationships/hyperlink" Target="http://ec.europa.eu/research/openscience/pdf/os_skills_wgreport_final.pdf" TargetMode="External"/><Relationship Id="rId9" Type="http://schemas.openxmlformats.org/officeDocument/2006/relationships/image" Target="../media/image2.png"/><Relationship Id="rId14" Type="http://schemas.openxmlformats.org/officeDocument/2006/relationships/hyperlink" Target="https://www.scienceeurope.org/coalition-s/" TargetMode="Externa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hyperlink" Target="https://ec.europa.eu/info/news/european-commission-awards-contract-setting-open-access-publishing-platform-2020-mar-20_en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63.png"/><Relationship Id="rId5" Type="http://schemas.openxmlformats.org/officeDocument/2006/relationships/hyperlink" Target="https://f1000research.com/" TargetMode="External"/><Relationship Id="rId4" Type="http://schemas.openxmlformats.org/officeDocument/2006/relationships/image" Target="../media/image4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hyperlink" Target="http://www.eoscsecretariat.eu/" TargetMode="External"/><Relationship Id="rId7" Type="http://schemas.openxmlformats.org/officeDocument/2006/relationships/image" Target="../media/image48.pn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164.png"/><Relationship Id="rId5" Type="http://schemas.openxmlformats.org/officeDocument/2006/relationships/hyperlink" Target="https://www.eosc-portal.eu/" TargetMode="External"/><Relationship Id="rId4" Type="http://schemas.openxmlformats.org/officeDocument/2006/relationships/hyperlink" Target="https://ec.europa.eu/research/openscience/index.cfm?pg=open-science-cloud" TargetMode="Externa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research/participants/data/ref/h2020/grants_manual/hi/oa_pilot/h2020-hi-oa-pilot-guide_en.pdf" TargetMode="External"/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15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48.png"/><Relationship Id="rId5" Type="http://schemas.openxmlformats.org/officeDocument/2006/relationships/image" Target="../media/image156.png"/><Relationship Id="rId4" Type="http://schemas.openxmlformats.org/officeDocument/2006/relationships/image" Target="../media/image155.tiff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48.png"/><Relationship Id="rId5" Type="http://schemas.openxmlformats.org/officeDocument/2006/relationships/image" Target="../media/image156.png"/><Relationship Id="rId4" Type="http://schemas.openxmlformats.org/officeDocument/2006/relationships/image" Target="../media/image155.tiff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1.png"/><Relationship Id="rId13" Type="http://schemas.openxmlformats.org/officeDocument/2006/relationships/image" Target="../media/image176.svg"/><Relationship Id="rId3" Type="http://schemas.openxmlformats.org/officeDocument/2006/relationships/image" Target="../media/image168.svg"/><Relationship Id="rId7" Type="http://schemas.openxmlformats.org/officeDocument/2006/relationships/image" Target="../media/image119.svg"/><Relationship Id="rId12" Type="http://schemas.openxmlformats.org/officeDocument/2006/relationships/image" Target="../media/image175.png"/><Relationship Id="rId17" Type="http://schemas.openxmlformats.org/officeDocument/2006/relationships/image" Target="../media/image49.png"/><Relationship Id="rId2" Type="http://schemas.openxmlformats.org/officeDocument/2006/relationships/image" Target="../media/image167.png"/><Relationship Id="rId16" Type="http://schemas.openxmlformats.org/officeDocument/2006/relationships/image" Target="../media/image48.png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118.png"/><Relationship Id="rId11" Type="http://schemas.openxmlformats.org/officeDocument/2006/relationships/image" Target="../media/image174.svg"/><Relationship Id="rId5" Type="http://schemas.openxmlformats.org/officeDocument/2006/relationships/image" Target="../media/image170.svg"/><Relationship Id="rId15" Type="http://schemas.openxmlformats.org/officeDocument/2006/relationships/image" Target="../media/image93.svg"/><Relationship Id="rId10" Type="http://schemas.openxmlformats.org/officeDocument/2006/relationships/image" Target="../media/image173.png"/><Relationship Id="rId4" Type="http://schemas.openxmlformats.org/officeDocument/2006/relationships/image" Target="../media/image169.png"/><Relationship Id="rId9" Type="http://schemas.openxmlformats.org/officeDocument/2006/relationships/image" Target="../media/image172.svg"/><Relationship Id="rId14" Type="http://schemas.openxmlformats.org/officeDocument/2006/relationships/image" Target="../media/image92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9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6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15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9.tiff"/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32.xml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7.svg"/><Relationship Id="rId13" Type="http://schemas.openxmlformats.org/officeDocument/2006/relationships/image" Target="../media/image180.png"/><Relationship Id="rId3" Type="http://schemas.openxmlformats.org/officeDocument/2006/relationships/image" Target="../media/image182.png"/><Relationship Id="rId7" Type="http://schemas.openxmlformats.org/officeDocument/2006/relationships/image" Target="../media/image186.png"/><Relationship Id="rId12" Type="http://schemas.openxmlformats.org/officeDocument/2006/relationships/image" Target="../media/image191.svg"/><Relationship Id="rId2" Type="http://schemas.openxmlformats.org/officeDocument/2006/relationships/image" Target="../media/image181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85.svg"/><Relationship Id="rId11" Type="http://schemas.openxmlformats.org/officeDocument/2006/relationships/image" Target="../media/image190.png"/><Relationship Id="rId5" Type="http://schemas.openxmlformats.org/officeDocument/2006/relationships/image" Target="../media/image184.png"/><Relationship Id="rId10" Type="http://schemas.openxmlformats.org/officeDocument/2006/relationships/image" Target="../media/image189.svg"/><Relationship Id="rId4" Type="http://schemas.openxmlformats.org/officeDocument/2006/relationships/image" Target="../media/image183.svg"/><Relationship Id="rId9" Type="http://schemas.openxmlformats.org/officeDocument/2006/relationships/image" Target="../media/image188.pn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9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png"/><Relationship Id="rId2" Type="http://schemas.openxmlformats.org/officeDocument/2006/relationships/image" Target="../media/image192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195.png"/><Relationship Id="rId4" Type="http://schemas.openxmlformats.org/officeDocument/2006/relationships/image" Target="../media/image194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png"/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00.svg"/><Relationship Id="rId5" Type="http://schemas.openxmlformats.org/officeDocument/2006/relationships/image" Target="../media/image199.png"/><Relationship Id="rId4" Type="http://schemas.openxmlformats.org/officeDocument/2006/relationships/image" Target="../media/image198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1.jp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5.png"/><Relationship Id="rId3" Type="http://schemas.openxmlformats.org/officeDocument/2006/relationships/image" Target="../media/image203.gif"/><Relationship Id="rId7" Type="http://schemas.openxmlformats.org/officeDocument/2006/relationships/image" Target="../media/image20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1.jp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5.png"/><Relationship Id="rId13" Type="http://schemas.openxmlformats.org/officeDocument/2006/relationships/image" Target="../media/image219.png"/><Relationship Id="rId3" Type="http://schemas.openxmlformats.org/officeDocument/2006/relationships/image" Target="../media/image210.png"/><Relationship Id="rId7" Type="http://schemas.openxmlformats.org/officeDocument/2006/relationships/image" Target="../media/image214.png"/><Relationship Id="rId12" Type="http://schemas.openxmlformats.org/officeDocument/2006/relationships/hyperlink" Target="http://www.openaire.eu/" TargetMode="External"/><Relationship Id="rId2" Type="http://schemas.openxmlformats.org/officeDocument/2006/relationships/hyperlink" Target="https://explore.openaire.eu/" TargetMode="Externa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213.png"/><Relationship Id="rId11" Type="http://schemas.openxmlformats.org/officeDocument/2006/relationships/image" Target="../media/image218.tiff"/><Relationship Id="rId5" Type="http://schemas.openxmlformats.org/officeDocument/2006/relationships/image" Target="../media/image212.png"/><Relationship Id="rId10" Type="http://schemas.openxmlformats.org/officeDocument/2006/relationships/image" Target="../media/image217.jpeg"/><Relationship Id="rId4" Type="http://schemas.openxmlformats.org/officeDocument/2006/relationships/image" Target="../media/image211.png"/><Relationship Id="rId9" Type="http://schemas.openxmlformats.org/officeDocument/2006/relationships/image" Target="../media/image216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1.pn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45.xml"/><Relationship Id="rId5" Type="http://schemas.openxmlformats.org/officeDocument/2006/relationships/hyperlink" Target="https://connect.openaire.eu/" TargetMode="External"/><Relationship Id="rId4" Type="http://schemas.openxmlformats.org/officeDocument/2006/relationships/image" Target="../media/image222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nr.it/it/eventi" TargetMode="External"/><Relationship Id="rId2" Type="http://schemas.openxmlformats.org/officeDocument/2006/relationships/hyperlink" Target="https://www.openaire.eu/frontpage/webinars" TargetMode="External"/><Relationship Id="rId1" Type="http://schemas.openxmlformats.org/officeDocument/2006/relationships/slideLayout" Target="../slideLayouts/slideLayout25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hyperlink" Target="https://philarcher.org/diary/2015/50shadesofno/?fbclid=IwAR0gztaEKIjyn89n1azf4dFrYami_0hb-QSRKm_XpIRyzvLRRB929uCsckg" TargetMode="External"/><Relationship Id="rId1" Type="http://schemas.openxmlformats.org/officeDocument/2006/relationships/slideLayout" Target="../slideLayouts/slideLayout21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hyperlink" Target="mailto:gina.pavone@isti.cnr.it" TargetMode="External"/><Relationship Id="rId2" Type="http://schemas.openxmlformats.org/officeDocument/2006/relationships/hyperlink" Target="mailto:emma.lazzeri@isti.cnr.it" TargetMode="External"/><Relationship Id="rId1" Type="http://schemas.openxmlformats.org/officeDocument/2006/relationships/slideLayout" Target="../slideLayouts/slideLayout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D8D5267A-9FDD-4040-ACEC-F25B8CD2622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76500" y="4927637"/>
            <a:ext cx="11303000" cy="1561771"/>
          </a:xfrm>
        </p:spPr>
        <p:txBody>
          <a:bodyPr/>
          <a:lstStyle/>
          <a:p>
            <a:r>
              <a:rPr lang="it-IT" dirty="0"/>
              <a:t>Un focus sulle scienze della Terra e dell’ambiente</a:t>
            </a:r>
          </a:p>
          <a:p>
            <a:endParaRPr lang="it-IT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377D926-CD95-864C-86AB-86100EE33F8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it-IT" dirty="0"/>
              <a:t>Emma Lazzeri, Gina Pavone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25F520D-B9A0-EC41-B1A5-FB78C60FD2D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74320" y="1266655"/>
            <a:ext cx="7599677" cy="405683"/>
          </a:xfrm>
        </p:spPr>
        <p:txBody>
          <a:bodyPr>
            <a:normAutofit fontScale="70000" lnSpcReduction="20000"/>
          </a:bodyPr>
          <a:lstStyle/>
          <a:p>
            <a:r>
              <a:rPr lang="it-IT" dirty="0"/>
              <a:t>CNR, Istituto di Scienza e Tecnologie dell’Informazione</a:t>
            </a:r>
            <a:br>
              <a:rPr lang="it-IT" dirty="0"/>
            </a:br>
            <a:r>
              <a:rPr lang="it-IT" dirty="0" err="1"/>
              <a:t>Italian</a:t>
            </a:r>
            <a:r>
              <a:rPr lang="it-IT" dirty="0"/>
              <a:t> National Open Access Desk, </a:t>
            </a:r>
            <a:r>
              <a:rPr lang="it-IT" dirty="0" err="1"/>
              <a:t>OpenAIIRE</a:t>
            </a:r>
            <a:endParaRPr lang="it-IT" dirty="0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592BE8E6-D8F2-DA47-BA93-7D16AA7D233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it-IT" dirty="0" err="1"/>
              <a:t>Mariasilvia</a:t>
            </a:r>
            <a:r>
              <a:rPr lang="it-IT" dirty="0"/>
              <a:t> </a:t>
            </a:r>
            <a:r>
              <a:rPr lang="it-IT" dirty="0" err="1"/>
              <a:t>Giamberini</a:t>
            </a:r>
            <a:endParaRPr lang="it-IT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50B31576-1708-1647-A870-8ABBFC34D9A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it-IT" dirty="0"/>
              <a:t>CNR, Istituto di </a:t>
            </a:r>
            <a:r>
              <a:rPr lang="it-IT" dirty="0" err="1"/>
              <a:t>Geoscienze</a:t>
            </a:r>
            <a:r>
              <a:rPr lang="it-IT" dirty="0"/>
              <a:t> e </a:t>
            </a:r>
            <a:r>
              <a:rPr lang="it-IT" dirty="0" err="1"/>
              <a:t>Georisorse</a:t>
            </a:r>
            <a:endParaRPr lang="it-IT" dirty="0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D36A2EB5-66C5-CE45-9443-E613B9A414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32688" y="2163632"/>
            <a:ext cx="14390624" cy="2765234"/>
          </a:xfrm>
        </p:spPr>
        <p:txBody>
          <a:bodyPr/>
          <a:lstStyle/>
          <a:p>
            <a:r>
              <a:rPr lang="it-IT" dirty="0"/>
              <a:t>Open Science: come dare accesso aperto alla conoscenza</a:t>
            </a:r>
          </a:p>
        </p:txBody>
      </p:sp>
      <p:sp>
        <p:nvSpPr>
          <p:cNvPr id="9" name="Segnaposto piè di pagina 1">
            <a:extLst>
              <a:ext uri="{FF2B5EF4-FFF2-40B4-BE49-F238E27FC236}">
                <a16:creationId xmlns:a16="http://schemas.microsoft.com/office/drawing/2014/main" id="{CF3AFAD6-8E04-164E-BA04-D5226A20A9E9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4321263" y="8117305"/>
            <a:ext cx="7614064" cy="1090863"/>
          </a:xfrm>
        </p:spPr>
        <p:txBody>
          <a:bodyPr>
            <a:normAutofit/>
          </a:bodyPr>
          <a:lstStyle/>
          <a:p>
            <a:r>
              <a:rPr lang="it-IT" sz="2400" spc="-80" dirty="0" err="1">
                <a:solidFill>
                  <a:srgbClr val="000000"/>
                </a:solidFill>
                <a:latin typeface="Helvetica" charset="0"/>
              </a:rPr>
              <a:t>OpenAIRE</a:t>
            </a:r>
            <a:r>
              <a:rPr lang="it-IT" sz="2400" spc="-80" dirty="0">
                <a:solidFill>
                  <a:srgbClr val="000000"/>
                </a:solidFill>
                <a:latin typeface="Helvetica" charset="0"/>
              </a:rPr>
              <a:t> </a:t>
            </a:r>
            <a:r>
              <a:rPr lang="it-IT" sz="2400" spc="-80" dirty="0" err="1">
                <a:solidFill>
                  <a:srgbClr val="000000"/>
                </a:solidFill>
                <a:latin typeface="Helvetica" charset="0"/>
              </a:rPr>
              <a:t>Webinar</a:t>
            </a:r>
            <a:r>
              <a:rPr lang="it-IT" sz="2400" spc="-80" dirty="0">
                <a:solidFill>
                  <a:srgbClr val="000000"/>
                </a:solidFill>
                <a:latin typeface="Helvetica" charset="0"/>
              </a:rPr>
              <a:t> | 14 Maggio 2020 | ore 11:00-13:00</a:t>
            </a:r>
          </a:p>
        </p:txBody>
      </p:sp>
    </p:spTree>
    <p:extLst>
      <p:ext uri="{BB962C8B-B14F-4D97-AF65-F5344CB8AC3E}">
        <p14:creationId xmlns:p14="http://schemas.microsoft.com/office/powerpoint/2010/main" val="2916439948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14D0E3B-355D-0D4E-85F1-B2E93F4DB23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/>
          </a:bodyPr>
          <a:lstStyle/>
          <a:p>
            <a:r>
              <a:rPr lang="it-IT" dirty="0"/>
              <a:t>Come funziona la Scienza oggi?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8272D950-281D-EA4C-82E7-4F657C785E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56" y="8001210"/>
            <a:ext cx="2162337" cy="1142790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9AAE384B-4DBF-5344-A9FA-363E66F0C4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809" y="8200500"/>
            <a:ext cx="4971091" cy="9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402426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992E8304-5F00-D14C-81AF-EE8A2E2C79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t-IT" dirty="0"/>
              <a:t>l’arte e la scienza sono libere e </a:t>
            </a:r>
            <a:br>
              <a:rPr lang="it-IT" dirty="0"/>
            </a:br>
            <a:r>
              <a:rPr lang="it-IT" dirty="0"/>
              <a:t>libero ne è </a:t>
            </a:r>
            <a:br>
              <a:rPr lang="it-IT" dirty="0"/>
            </a:br>
            <a:r>
              <a:rPr lang="it-IT" dirty="0"/>
              <a:t>l’ insegnamento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592CDA8-D125-7347-B27C-BCABF0B2FD8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/>
              <a:t>Costituzione italiana </a:t>
            </a:r>
            <a:br>
              <a:rPr lang="it-IT" dirty="0"/>
            </a:br>
            <a:r>
              <a:rPr lang="it-IT" dirty="0"/>
              <a:t>art. 33 comma 1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30757596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o 3">
            <a:extLst>
              <a:ext uri="{FF2B5EF4-FFF2-40B4-BE49-F238E27FC236}">
                <a16:creationId xmlns:a16="http://schemas.microsoft.com/office/drawing/2014/main" id="{25A1765A-6462-ED4C-9456-A787EA4B77CD}"/>
              </a:ext>
            </a:extLst>
          </p:cNvPr>
          <p:cNvGrpSpPr/>
          <p:nvPr/>
        </p:nvGrpSpPr>
        <p:grpSpPr>
          <a:xfrm>
            <a:off x="195965" y="4614969"/>
            <a:ext cx="3170665" cy="2539031"/>
            <a:chOff x="191243" y="4625788"/>
            <a:chExt cx="3170665" cy="2539031"/>
          </a:xfrm>
        </p:grpSpPr>
        <p:pic>
          <p:nvPicPr>
            <p:cNvPr id="17" name="Elemento grafico 16" descr="Testa con ingranaggi">
              <a:extLst>
                <a:ext uri="{FF2B5EF4-FFF2-40B4-BE49-F238E27FC236}">
                  <a16:creationId xmlns:a16="http://schemas.microsoft.com/office/drawing/2014/main" id="{4C2ED10C-C6CE-CA45-BEE1-DD81A9545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83111" y="5166321"/>
              <a:ext cx="1998498" cy="1998498"/>
            </a:xfrm>
            <a:prstGeom prst="rect">
              <a:avLst/>
            </a:prstGeom>
          </p:spPr>
        </p:pic>
        <p:pic>
          <p:nvPicPr>
            <p:cNvPr id="27" name="Elemento grafico 26" descr="Lampadina">
              <a:extLst>
                <a:ext uri="{FF2B5EF4-FFF2-40B4-BE49-F238E27FC236}">
                  <a16:creationId xmlns:a16="http://schemas.microsoft.com/office/drawing/2014/main" id="{1EC7C8AD-3D90-BB4F-B6ED-0BC2F3E46D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91243" y="4625788"/>
              <a:ext cx="914400" cy="914400"/>
            </a:xfrm>
            <a:prstGeom prst="rect">
              <a:avLst/>
            </a:prstGeom>
          </p:spPr>
        </p:pic>
        <p:sp>
          <p:nvSpPr>
            <p:cNvPr id="2" name="Rettangolo con angoli arrotondati 1">
              <a:extLst>
                <a:ext uri="{FF2B5EF4-FFF2-40B4-BE49-F238E27FC236}">
                  <a16:creationId xmlns:a16="http://schemas.microsoft.com/office/drawing/2014/main" id="{38DB0D0F-7447-694A-9481-F4688347D66A}"/>
                </a:ext>
              </a:extLst>
            </p:cNvPr>
            <p:cNvSpPr/>
            <p:nvPr/>
          </p:nvSpPr>
          <p:spPr>
            <a:xfrm>
              <a:off x="1747443" y="4670092"/>
              <a:ext cx="1614465" cy="827715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 w="3175" cap="flat">
              <a:noFill/>
              <a:miter lim="400000"/>
            </a:ln>
            <a:effectLst>
              <a:outerShdw blurRad="25400" dist="12700" dir="5400000" rotWithShape="0">
                <a:srgbClr val="000000">
                  <a:alpha val="50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7625" tIns="47625" rIns="47625" bIns="47625" numCol="1" spcCol="38100" rtlCol="0" anchor="ctr">
              <a:spAutoFit/>
            </a:bodyPr>
            <a:lstStyle/>
            <a:p>
              <a:pPr marL="0" marR="0" indent="0" algn="ctr" defTabSz="54768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it-IT" b="1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rPr>
                <a:t>Idea</a:t>
              </a:r>
            </a:p>
          </p:txBody>
        </p:sp>
      </p:grpSp>
      <p:grpSp>
        <p:nvGrpSpPr>
          <p:cNvPr id="5" name="Gruppo 4">
            <a:extLst>
              <a:ext uri="{FF2B5EF4-FFF2-40B4-BE49-F238E27FC236}">
                <a16:creationId xmlns:a16="http://schemas.microsoft.com/office/drawing/2014/main" id="{EDAD3825-2B69-E04D-A447-B8DFB6E58064}"/>
              </a:ext>
            </a:extLst>
          </p:cNvPr>
          <p:cNvGrpSpPr/>
          <p:nvPr/>
        </p:nvGrpSpPr>
        <p:grpSpPr>
          <a:xfrm>
            <a:off x="702114" y="757045"/>
            <a:ext cx="3995547" cy="4116597"/>
            <a:chOff x="702114" y="757045"/>
            <a:chExt cx="3995547" cy="4116597"/>
          </a:xfrm>
        </p:grpSpPr>
        <p:pic>
          <p:nvPicPr>
            <p:cNvPr id="21" name="Elemento grafico 20" descr="Contratto">
              <a:extLst>
                <a:ext uri="{FF2B5EF4-FFF2-40B4-BE49-F238E27FC236}">
                  <a16:creationId xmlns:a16="http://schemas.microsoft.com/office/drawing/2014/main" id="{BC82284A-78C0-A64A-B4C7-16A2B8A553A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02114" y="1528481"/>
              <a:ext cx="2138082" cy="2138082"/>
            </a:xfrm>
            <a:prstGeom prst="rect">
              <a:avLst/>
            </a:prstGeom>
          </p:spPr>
        </p:pic>
        <p:pic>
          <p:nvPicPr>
            <p:cNvPr id="23" name="Elemento grafico 22" descr="Monete">
              <a:extLst>
                <a:ext uri="{FF2B5EF4-FFF2-40B4-BE49-F238E27FC236}">
                  <a16:creationId xmlns:a16="http://schemas.microsoft.com/office/drawing/2014/main" id="{A8563F11-60B1-2C42-AEE4-B2468E9F720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445253" y="2419912"/>
              <a:ext cx="1007652" cy="1007652"/>
            </a:xfrm>
            <a:prstGeom prst="rect">
              <a:avLst/>
            </a:prstGeom>
          </p:spPr>
        </p:pic>
        <p:sp>
          <p:nvSpPr>
            <p:cNvPr id="40" name="Rettangolo 39">
              <a:extLst>
                <a:ext uri="{FF2B5EF4-FFF2-40B4-BE49-F238E27FC236}">
                  <a16:creationId xmlns:a16="http://schemas.microsoft.com/office/drawing/2014/main" id="{0431108E-0AAD-054C-BE5C-842E543572CF}"/>
                </a:ext>
              </a:extLst>
            </p:cNvPr>
            <p:cNvSpPr/>
            <p:nvPr/>
          </p:nvSpPr>
          <p:spPr>
            <a:xfrm>
              <a:off x="1295139" y="2834093"/>
              <a:ext cx="386370" cy="448514"/>
            </a:xfrm>
            <a:prstGeom prst="rect">
              <a:avLst/>
            </a:prstGeom>
            <a:solidFill>
              <a:schemeClr val="bg1"/>
            </a:solidFill>
            <a:ln w="3175" cap="flat">
              <a:solidFill>
                <a:schemeClr val="bg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7625" tIns="47625" rIns="47625" bIns="47625" numCol="1" spcCol="38100" rtlCol="0" anchor="ctr">
              <a:spAutoFit/>
            </a:bodyPr>
            <a:lstStyle/>
            <a:p>
              <a:pPr marL="0" marR="0" indent="0" algn="ctr" defTabSz="54768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it-IT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pic>
          <p:nvPicPr>
            <p:cNvPr id="39" name="Elemento grafico 38" descr="Coccarda">
              <a:extLst>
                <a:ext uri="{FF2B5EF4-FFF2-40B4-BE49-F238E27FC236}">
                  <a16:creationId xmlns:a16="http://schemas.microsoft.com/office/drawing/2014/main" id="{75BE37EC-E8FB-5B40-9094-580DA68C63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137149" y="2654609"/>
              <a:ext cx="717644" cy="717644"/>
            </a:xfrm>
            <a:prstGeom prst="rect">
              <a:avLst/>
            </a:prstGeom>
          </p:spPr>
        </p:pic>
        <p:pic>
          <p:nvPicPr>
            <p:cNvPr id="53" name="Elemento grafico 52" descr="Freccia linea: diritta">
              <a:extLst>
                <a:ext uri="{FF2B5EF4-FFF2-40B4-BE49-F238E27FC236}">
                  <a16:creationId xmlns:a16="http://schemas.microsoft.com/office/drawing/2014/main" id="{237C14C4-9025-214E-AB1B-24BD60F9A79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 rot="5400000">
              <a:off x="1089471" y="3959242"/>
              <a:ext cx="914400" cy="914400"/>
            </a:xfrm>
            <a:prstGeom prst="rect">
              <a:avLst/>
            </a:prstGeom>
          </p:spPr>
        </p:pic>
        <p:sp>
          <p:nvSpPr>
            <p:cNvPr id="32" name="Rettangolo con angoli arrotondati 31">
              <a:extLst>
                <a:ext uri="{FF2B5EF4-FFF2-40B4-BE49-F238E27FC236}">
                  <a16:creationId xmlns:a16="http://schemas.microsoft.com/office/drawing/2014/main" id="{49059EAD-0B68-F444-9383-DE605DC517B1}"/>
                </a:ext>
              </a:extLst>
            </p:cNvPr>
            <p:cNvSpPr/>
            <p:nvPr/>
          </p:nvSpPr>
          <p:spPr>
            <a:xfrm>
              <a:off x="1225730" y="757045"/>
              <a:ext cx="3471931" cy="827715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 w="3175" cap="flat">
              <a:noFill/>
              <a:miter lim="400000"/>
            </a:ln>
            <a:effectLst>
              <a:outerShdw blurRad="25400" dist="12700" dir="5400000" rotWithShape="0">
                <a:srgbClr val="000000">
                  <a:alpha val="50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7625" tIns="47625" rIns="47625" bIns="47625" numCol="1" spcCol="38100" rtlCol="0" anchor="ctr">
              <a:spAutoFit/>
            </a:bodyPr>
            <a:lstStyle/>
            <a:p>
              <a:pPr marL="0" marR="0" indent="0" algn="ctr" defTabSz="54768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it-IT" b="1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rPr>
                <a:t>Finanziamento</a:t>
              </a:r>
            </a:p>
          </p:txBody>
        </p:sp>
      </p:grpSp>
      <p:grpSp>
        <p:nvGrpSpPr>
          <p:cNvPr id="7" name="Gruppo 6">
            <a:extLst>
              <a:ext uri="{FF2B5EF4-FFF2-40B4-BE49-F238E27FC236}">
                <a16:creationId xmlns:a16="http://schemas.microsoft.com/office/drawing/2014/main" id="{98CDFFA7-62D3-304D-8737-E1473FAF2E18}"/>
              </a:ext>
            </a:extLst>
          </p:cNvPr>
          <p:cNvGrpSpPr/>
          <p:nvPr/>
        </p:nvGrpSpPr>
        <p:grpSpPr>
          <a:xfrm>
            <a:off x="7818368" y="555811"/>
            <a:ext cx="8241528" cy="3434303"/>
            <a:chOff x="7818368" y="555811"/>
            <a:chExt cx="8241528" cy="3434303"/>
          </a:xfrm>
        </p:grpSpPr>
        <p:pic>
          <p:nvPicPr>
            <p:cNvPr id="33" name="Elemento grafico 32" descr="Grafico a barre">
              <a:extLst>
                <a:ext uri="{FF2B5EF4-FFF2-40B4-BE49-F238E27FC236}">
                  <a16:creationId xmlns:a16="http://schemas.microsoft.com/office/drawing/2014/main" id="{F41A7439-FE0C-FB4E-85CF-1BAC4163CF21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9536071" y="2671747"/>
              <a:ext cx="1318367" cy="1318367"/>
            </a:xfrm>
            <a:prstGeom prst="rect">
              <a:avLst/>
            </a:prstGeom>
          </p:spPr>
        </p:pic>
        <p:pic>
          <p:nvPicPr>
            <p:cNvPr id="35" name="Elemento grafico 34" descr="Documento">
              <a:extLst>
                <a:ext uri="{FF2B5EF4-FFF2-40B4-BE49-F238E27FC236}">
                  <a16:creationId xmlns:a16="http://schemas.microsoft.com/office/drawing/2014/main" id="{1B60F810-924A-864E-A81E-69A100AF035D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8847467" y="555811"/>
              <a:ext cx="1998497" cy="1998497"/>
            </a:xfrm>
            <a:prstGeom prst="rect">
              <a:avLst/>
            </a:prstGeom>
          </p:spPr>
        </p:pic>
        <p:pic>
          <p:nvPicPr>
            <p:cNvPr id="37" name="Elemento grafico 36" descr="Ingranaggi">
              <a:extLst>
                <a:ext uri="{FF2B5EF4-FFF2-40B4-BE49-F238E27FC236}">
                  <a16:creationId xmlns:a16="http://schemas.microsoft.com/office/drawing/2014/main" id="{35F764AE-A8DF-1C4D-8C1F-2A75705547C7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10625327" y="580129"/>
              <a:ext cx="1579588" cy="1579588"/>
            </a:xfrm>
            <a:prstGeom prst="rect">
              <a:avLst/>
            </a:prstGeom>
          </p:spPr>
        </p:pic>
        <p:pic>
          <p:nvPicPr>
            <p:cNvPr id="44" name="Elemento grafico 43" descr="Calendario giornaliero">
              <a:extLst>
                <a:ext uri="{FF2B5EF4-FFF2-40B4-BE49-F238E27FC236}">
                  <a16:creationId xmlns:a16="http://schemas.microsoft.com/office/drawing/2014/main" id="{EF807C86-403C-C447-9ED3-DD73AD9FC042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10368400" y="1814145"/>
              <a:ext cx="1715205" cy="1715205"/>
            </a:xfrm>
            <a:prstGeom prst="rect">
              <a:avLst/>
            </a:prstGeom>
          </p:spPr>
        </p:pic>
        <p:pic>
          <p:nvPicPr>
            <p:cNvPr id="52" name="Elemento grafico 51" descr="Freccia linea: diritta">
              <a:extLst>
                <a:ext uri="{FF2B5EF4-FFF2-40B4-BE49-F238E27FC236}">
                  <a16:creationId xmlns:a16="http://schemas.microsoft.com/office/drawing/2014/main" id="{2208A0F2-F229-794C-8855-7177A0C7F75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 rot="10800000">
              <a:off x="7818368" y="1341280"/>
              <a:ext cx="914400" cy="914400"/>
            </a:xfrm>
            <a:prstGeom prst="rect">
              <a:avLst/>
            </a:prstGeom>
          </p:spPr>
        </p:pic>
        <p:sp>
          <p:nvSpPr>
            <p:cNvPr id="36" name="Rettangolo con angoli arrotondati 35">
              <a:extLst>
                <a:ext uri="{FF2B5EF4-FFF2-40B4-BE49-F238E27FC236}">
                  <a16:creationId xmlns:a16="http://schemas.microsoft.com/office/drawing/2014/main" id="{E21DD45D-B692-094C-8F9C-1A8AB066ACFE}"/>
                </a:ext>
              </a:extLst>
            </p:cNvPr>
            <p:cNvSpPr/>
            <p:nvPr/>
          </p:nvSpPr>
          <p:spPr>
            <a:xfrm>
              <a:off x="11786385" y="1285693"/>
              <a:ext cx="4273511" cy="8280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 w="3175" cap="flat">
              <a:noFill/>
              <a:miter lim="400000"/>
            </a:ln>
            <a:effectLst>
              <a:outerShdw blurRad="25400" dist="12700" dir="5400000" rotWithShape="0">
                <a:srgbClr val="000000">
                  <a:alpha val="50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7625" tIns="47625" rIns="47625" bIns="47625" numCol="1" spcCol="38100" rtlCol="0" anchor="ctr">
              <a:spAutoFit/>
            </a:bodyPr>
            <a:lstStyle/>
            <a:p>
              <a:pPr marL="0" marR="0" indent="0" algn="ctr" defTabSz="54768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it-IT" b="1" dirty="0">
                  <a:solidFill>
                    <a:srgbClr val="FFFFFF"/>
                  </a:solidFill>
                </a:rPr>
                <a:t>Risultati e Prodotti</a:t>
              </a:r>
              <a:endParaRPr kumimoji="0" lang="it-IT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</p:grpSp>
      <p:grpSp>
        <p:nvGrpSpPr>
          <p:cNvPr id="20" name="Gruppo 19">
            <a:extLst>
              <a:ext uri="{FF2B5EF4-FFF2-40B4-BE49-F238E27FC236}">
                <a16:creationId xmlns:a16="http://schemas.microsoft.com/office/drawing/2014/main" id="{BD9F4D72-FB1F-044C-BB50-3D10D03717C6}"/>
              </a:ext>
            </a:extLst>
          </p:cNvPr>
          <p:cNvGrpSpPr/>
          <p:nvPr/>
        </p:nvGrpSpPr>
        <p:grpSpPr>
          <a:xfrm>
            <a:off x="3483955" y="133998"/>
            <a:ext cx="5026979" cy="3485992"/>
            <a:chOff x="3483955" y="133998"/>
            <a:chExt cx="5026979" cy="3485992"/>
          </a:xfrm>
        </p:grpSpPr>
        <p:grpSp>
          <p:nvGrpSpPr>
            <p:cNvPr id="6" name="Gruppo 5">
              <a:extLst>
                <a:ext uri="{FF2B5EF4-FFF2-40B4-BE49-F238E27FC236}">
                  <a16:creationId xmlns:a16="http://schemas.microsoft.com/office/drawing/2014/main" id="{6424CD63-16EE-134B-BA67-6D4E7A2D561B}"/>
                </a:ext>
              </a:extLst>
            </p:cNvPr>
            <p:cNvGrpSpPr/>
            <p:nvPr/>
          </p:nvGrpSpPr>
          <p:grpSpPr>
            <a:xfrm>
              <a:off x="3483955" y="133998"/>
              <a:ext cx="5026979" cy="3485992"/>
              <a:chOff x="3483955" y="133998"/>
              <a:chExt cx="5026979" cy="3485992"/>
            </a:xfrm>
          </p:grpSpPr>
          <p:pic>
            <p:nvPicPr>
              <p:cNvPr id="29" name="Elemento grafico 28" descr="Microscopio">
                <a:extLst>
                  <a:ext uri="{FF2B5EF4-FFF2-40B4-BE49-F238E27FC236}">
                    <a16:creationId xmlns:a16="http://schemas.microsoft.com/office/drawing/2014/main" id="{C5F3930F-C189-824B-8E61-1E371C1EAB2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/>
              </a:stretch>
            </p:blipFill>
            <p:spPr>
              <a:xfrm>
                <a:off x="4418115" y="1621493"/>
                <a:ext cx="1998497" cy="1998497"/>
              </a:xfrm>
              <a:prstGeom prst="rect">
                <a:avLst/>
              </a:prstGeom>
            </p:spPr>
          </p:pic>
          <p:pic>
            <p:nvPicPr>
              <p:cNvPr id="31" name="Elemento grafico 30" descr="Atomo">
                <a:extLst>
                  <a:ext uri="{FF2B5EF4-FFF2-40B4-BE49-F238E27FC236}">
                    <a16:creationId xmlns:a16="http://schemas.microsoft.com/office/drawing/2014/main" id="{F0E4DAE0-B045-034A-8F6E-97EC137AB5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/>
              </a:stretch>
            </p:blipFill>
            <p:spPr>
              <a:xfrm>
                <a:off x="6475521" y="133998"/>
                <a:ext cx="1998497" cy="1998497"/>
              </a:xfrm>
              <a:prstGeom prst="rect">
                <a:avLst/>
              </a:prstGeom>
            </p:spPr>
          </p:pic>
          <p:pic>
            <p:nvPicPr>
              <p:cNvPr id="38" name="Elemento grafico 37" descr="Freccia linea: leggera curva">
                <a:extLst>
                  <a:ext uri="{FF2B5EF4-FFF2-40B4-BE49-F238E27FC236}">
                    <a16:creationId xmlns:a16="http://schemas.microsoft.com/office/drawing/2014/main" id="{838D889F-58E3-AE49-AA5E-DC6067892C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6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/>
              </a:stretch>
            </p:blipFill>
            <p:spPr>
              <a:xfrm flipV="1">
                <a:off x="3483955" y="1747764"/>
                <a:ext cx="914400" cy="914400"/>
              </a:xfrm>
              <a:prstGeom prst="rect">
                <a:avLst/>
              </a:prstGeom>
            </p:spPr>
          </p:pic>
          <p:sp>
            <p:nvSpPr>
              <p:cNvPr id="34" name="Rettangolo con angoli arrotondati 33">
                <a:extLst>
                  <a:ext uri="{FF2B5EF4-FFF2-40B4-BE49-F238E27FC236}">
                    <a16:creationId xmlns:a16="http://schemas.microsoft.com/office/drawing/2014/main" id="{F2FE27AF-20DA-0D4E-882A-FFBF058C9E6B}"/>
                  </a:ext>
                </a:extLst>
              </p:cNvPr>
              <p:cNvSpPr/>
              <p:nvPr/>
            </p:nvSpPr>
            <p:spPr>
              <a:xfrm>
                <a:off x="6252710" y="2671747"/>
                <a:ext cx="2258224" cy="827715"/>
              </a:xfrm>
              <a:prstGeom prst="roundRect">
                <a:avLst>
                  <a:gd name="adj" fmla="val 50000"/>
                </a:avLst>
              </a:prstGeom>
              <a:solidFill>
                <a:schemeClr val="accent6"/>
              </a:solidFill>
              <a:ln w="3175" cap="flat">
                <a:noFill/>
                <a:miter lim="400000"/>
              </a:ln>
              <a:effectLst>
                <a:outerShdw blurRad="25400" dist="12700" dir="5400000" rotWithShape="0">
                  <a:srgbClr val="000000">
                    <a:alpha val="50000"/>
                  </a:srgbClr>
                </a:outerShdw>
              </a:effectLst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7625" tIns="47625" rIns="47625" bIns="47625" numCol="1" spcCol="38100" rtlCol="0" anchor="ctr">
                <a:spAutoFit/>
              </a:bodyPr>
              <a:lstStyle/>
              <a:p>
                <a:pPr marL="0" marR="0" indent="0" algn="ctr" defTabSz="54768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it-IT" b="1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rPr>
                  <a:t>Ricerca</a:t>
                </a:r>
              </a:p>
            </p:txBody>
          </p:sp>
        </p:grpSp>
        <p:pic>
          <p:nvPicPr>
            <p:cNvPr id="12" name="Elemento grafico 11" descr="DNA">
              <a:extLst>
                <a:ext uri="{FF2B5EF4-FFF2-40B4-BE49-F238E27FC236}">
                  <a16:creationId xmlns:a16="http://schemas.microsoft.com/office/drawing/2014/main" id="{75F144CE-5474-8643-93DC-FDA02CFE50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>
              <a:off x="5307311" y="608664"/>
              <a:ext cx="1839633" cy="1839633"/>
            </a:xfrm>
            <a:prstGeom prst="rect">
              <a:avLst/>
            </a:prstGeom>
          </p:spPr>
        </p:pic>
      </p:grpSp>
      <p:grpSp>
        <p:nvGrpSpPr>
          <p:cNvPr id="22" name="Gruppo 21">
            <a:extLst>
              <a:ext uri="{FF2B5EF4-FFF2-40B4-BE49-F238E27FC236}">
                <a16:creationId xmlns:a16="http://schemas.microsoft.com/office/drawing/2014/main" id="{6F3F79E6-9CA7-4241-B3E9-A2D3ADF34886}"/>
              </a:ext>
            </a:extLst>
          </p:cNvPr>
          <p:cNvGrpSpPr/>
          <p:nvPr/>
        </p:nvGrpSpPr>
        <p:grpSpPr>
          <a:xfrm>
            <a:off x="12260628" y="2840455"/>
            <a:ext cx="3718478" cy="4440716"/>
            <a:chOff x="12260628" y="2840455"/>
            <a:chExt cx="3718478" cy="4440716"/>
          </a:xfrm>
        </p:grpSpPr>
        <p:grpSp>
          <p:nvGrpSpPr>
            <p:cNvPr id="8" name="Gruppo 7">
              <a:extLst>
                <a:ext uri="{FF2B5EF4-FFF2-40B4-BE49-F238E27FC236}">
                  <a16:creationId xmlns:a16="http://schemas.microsoft.com/office/drawing/2014/main" id="{E276FDCE-4572-CE40-A38C-CA1E58C61263}"/>
                </a:ext>
              </a:extLst>
            </p:cNvPr>
            <p:cNvGrpSpPr/>
            <p:nvPr/>
          </p:nvGrpSpPr>
          <p:grpSpPr>
            <a:xfrm>
              <a:off x="12260628" y="2840455"/>
              <a:ext cx="3718478" cy="4440716"/>
              <a:chOff x="12129363" y="2544224"/>
              <a:chExt cx="3718478" cy="4440716"/>
            </a:xfrm>
          </p:grpSpPr>
          <p:pic>
            <p:nvPicPr>
              <p:cNvPr id="46" name="Elemento grafico 45" descr="Freccia linea: curva oraria">
                <a:extLst>
                  <a:ext uri="{FF2B5EF4-FFF2-40B4-BE49-F238E27FC236}">
                    <a16:creationId xmlns:a16="http://schemas.microsoft.com/office/drawing/2014/main" id="{3AF87BBA-338A-9944-9187-47AD4EB0EB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0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1"/>
                  </a:ext>
                </a:extLst>
              </a:blip>
              <a:stretch>
                <a:fillRect/>
              </a:stretch>
            </p:blipFill>
            <p:spPr>
              <a:xfrm rot="9406898">
                <a:off x="12129363" y="2544224"/>
                <a:ext cx="914400" cy="914400"/>
              </a:xfrm>
              <a:prstGeom prst="rect">
                <a:avLst/>
              </a:prstGeom>
            </p:spPr>
          </p:pic>
          <p:sp>
            <p:nvSpPr>
              <p:cNvPr id="41" name="Rettangolo con angoli arrotondati 40">
                <a:extLst>
                  <a:ext uri="{FF2B5EF4-FFF2-40B4-BE49-F238E27FC236}">
                    <a16:creationId xmlns:a16="http://schemas.microsoft.com/office/drawing/2014/main" id="{CF650642-BAB9-4544-848D-03F396782663}"/>
                  </a:ext>
                </a:extLst>
              </p:cNvPr>
              <p:cNvSpPr/>
              <p:nvPr/>
            </p:nvSpPr>
            <p:spPr>
              <a:xfrm>
                <a:off x="12139841" y="4772290"/>
                <a:ext cx="3708000" cy="2212650"/>
              </a:xfrm>
              <a:prstGeom prst="roundRect">
                <a:avLst>
                  <a:gd name="adj" fmla="val 50000"/>
                </a:avLst>
              </a:prstGeom>
              <a:solidFill>
                <a:schemeClr val="accent6"/>
              </a:solidFill>
              <a:ln w="3175" cap="flat">
                <a:noFill/>
                <a:miter lim="400000"/>
              </a:ln>
              <a:effectLst>
                <a:outerShdw blurRad="25400" dist="12700" dir="5400000" rotWithShape="0">
                  <a:srgbClr val="000000">
                    <a:alpha val="50000"/>
                  </a:srgbClr>
                </a:outerShdw>
              </a:effectLst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7625" tIns="47625" rIns="47625" bIns="47625" numCol="1" spcCol="38100" rtlCol="0" anchor="ctr">
                <a:spAutoFit/>
              </a:bodyPr>
              <a:lstStyle/>
              <a:p>
                <a:pPr marL="0" marR="0" indent="0" algn="ctr" defTabSz="54768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it-IT" b="1" dirty="0">
                    <a:solidFill>
                      <a:srgbClr val="FFFFFF"/>
                    </a:solidFill>
                  </a:rPr>
                  <a:t>Riviste Scientifiche a Pagamento</a:t>
                </a:r>
                <a:endParaRPr kumimoji="0" lang="it-IT" b="1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endParaRPr>
              </a:p>
            </p:txBody>
          </p:sp>
        </p:grpSp>
        <p:pic>
          <p:nvPicPr>
            <p:cNvPr id="43" name="Elemento grafico 42" descr="Documento">
              <a:extLst>
                <a:ext uri="{FF2B5EF4-FFF2-40B4-BE49-F238E27FC236}">
                  <a16:creationId xmlns:a16="http://schemas.microsoft.com/office/drawing/2014/main" id="{79CF2759-2ED2-4A48-B8F2-6017DB7D2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3077779" y="3043854"/>
              <a:ext cx="1998497" cy="1998497"/>
            </a:xfrm>
            <a:prstGeom prst="rect">
              <a:avLst/>
            </a:prstGeom>
          </p:spPr>
        </p:pic>
        <p:pic>
          <p:nvPicPr>
            <p:cNvPr id="14" name="Elemento grafico 13" descr="Segnale di divieto">
              <a:extLst>
                <a:ext uri="{FF2B5EF4-FFF2-40B4-BE49-F238E27FC236}">
                  <a16:creationId xmlns:a16="http://schemas.microsoft.com/office/drawing/2014/main" id="{31181D71-4189-BD41-9FC2-8DCE7F324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p:blipFill>
          <p:spPr>
            <a:xfrm>
              <a:off x="12914245" y="3636134"/>
              <a:ext cx="1560616" cy="1560616"/>
            </a:xfrm>
            <a:prstGeom prst="rect">
              <a:avLst/>
            </a:prstGeom>
          </p:spPr>
        </p:pic>
      </p:grpSp>
      <p:pic>
        <p:nvPicPr>
          <p:cNvPr id="18" name="Immagine 17">
            <a:extLst>
              <a:ext uri="{FF2B5EF4-FFF2-40B4-BE49-F238E27FC236}">
                <a16:creationId xmlns:a16="http://schemas.microsoft.com/office/drawing/2014/main" id="{BA47BE93-BD9B-4B42-A0FF-A99A483CB880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1415" y="4493583"/>
            <a:ext cx="3372103" cy="446155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2" name="Nuvola 41">
            <a:extLst>
              <a:ext uri="{FF2B5EF4-FFF2-40B4-BE49-F238E27FC236}">
                <a16:creationId xmlns:a16="http://schemas.microsoft.com/office/drawing/2014/main" id="{69E6AA02-3B75-D740-8A02-A6AA57668313}"/>
              </a:ext>
            </a:extLst>
          </p:cNvPr>
          <p:cNvSpPr/>
          <p:nvPr/>
        </p:nvSpPr>
        <p:spPr>
          <a:xfrm>
            <a:off x="127644" y="3264471"/>
            <a:ext cx="4948723" cy="4320000"/>
          </a:xfrm>
          <a:prstGeom prst="cloud">
            <a:avLst/>
          </a:prstGeom>
          <a:solidFill>
            <a:schemeClr val="tx1">
              <a:lumMod val="65000"/>
              <a:lumOff val="35000"/>
            </a:schemeClr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it-IT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5" name="Nuvola 44">
            <a:extLst>
              <a:ext uri="{FF2B5EF4-FFF2-40B4-BE49-F238E27FC236}">
                <a16:creationId xmlns:a16="http://schemas.microsoft.com/office/drawing/2014/main" id="{B76EAAC1-78FC-9B43-A0E8-BE96E7388FAE}"/>
              </a:ext>
            </a:extLst>
          </p:cNvPr>
          <p:cNvSpPr/>
          <p:nvPr/>
        </p:nvSpPr>
        <p:spPr>
          <a:xfrm>
            <a:off x="262069" y="69007"/>
            <a:ext cx="4948723" cy="4320000"/>
          </a:xfrm>
          <a:prstGeom prst="cloud">
            <a:avLst/>
          </a:prstGeom>
          <a:solidFill>
            <a:schemeClr val="tx1">
              <a:lumMod val="65000"/>
              <a:lumOff val="35000"/>
            </a:schemeClr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it-IT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7" name="Nuvola 46">
            <a:extLst>
              <a:ext uri="{FF2B5EF4-FFF2-40B4-BE49-F238E27FC236}">
                <a16:creationId xmlns:a16="http://schemas.microsoft.com/office/drawing/2014/main" id="{C05E938B-5016-644B-9ED2-D7DBD7390582}"/>
              </a:ext>
            </a:extLst>
          </p:cNvPr>
          <p:cNvSpPr/>
          <p:nvPr/>
        </p:nvSpPr>
        <p:spPr>
          <a:xfrm>
            <a:off x="4299790" y="91642"/>
            <a:ext cx="4948723" cy="4320000"/>
          </a:xfrm>
          <a:prstGeom prst="cloud">
            <a:avLst/>
          </a:prstGeom>
          <a:solidFill>
            <a:schemeClr val="tx1">
              <a:lumMod val="65000"/>
              <a:lumOff val="35000"/>
            </a:schemeClr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it-IT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8" name="Nuvola 47">
            <a:extLst>
              <a:ext uri="{FF2B5EF4-FFF2-40B4-BE49-F238E27FC236}">
                <a16:creationId xmlns:a16="http://schemas.microsoft.com/office/drawing/2014/main" id="{D3B80080-D840-DF40-8B38-870D6C9B1DDC}"/>
              </a:ext>
            </a:extLst>
          </p:cNvPr>
          <p:cNvSpPr/>
          <p:nvPr/>
        </p:nvSpPr>
        <p:spPr>
          <a:xfrm>
            <a:off x="8290484" y="40994"/>
            <a:ext cx="4948723" cy="4320000"/>
          </a:xfrm>
          <a:prstGeom prst="cloud">
            <a:avLst/>
          </a:prstGeom>
          <a:solidFill>
            <a:schemeClr val="tx1">
              <a:lumMod val="65000"/>
              <a:lumOff val="35000"/>
            </a:schemeClr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it-IT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9" name="Nuvola 48">
            <a:extLst>
              <a:ext uri="{FF2B5EF4-FFF2-40B4-BE49-F238E27FC236}">
                <a16:creationId xmlns:a16="http://schemas.microsoft.com/office/drawing/2014/main" id="{CB05D6DB-AFFD-FA41-96E3-54B79B3A0FDF}"/>
              </a:ext>
            </a:extLst>
          </p:cNvPr>
          <p:cNvSpPr/>
          <p:nvPr/>
        </p:nvSpPr>
        <p:spPr>
          <a:xfrm>
            <a:off x="11843477" y="934333"/>
            <a:ext cx="4948723" cy="1728293"/>
          </a:xfrm>
          <a:prstGeom prst="cloud">
            <a:avLst/>
          </a:prstGeom>
          <a:solidFill>
            <a:schemeClr val="tx1">
              <a:lumMod val="65000"/>
              <a:lumOff val="35000"/>
            </a:schemeClr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it-IT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50574250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5" grpId="0" animBg="1"/>
      <p:bldP spid="47" grpId="0" animBg="1"/>
      <p:bldP spid="48" grpId="0" animBg="1"/>
      <p:bldP spid="4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C4E8E565-C02D-754D-B6AC-CAA80CE796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it-IT" dirty="0"/>
              <a:t>Siete consapevoli?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CCB3F65-CAF9-594F-9028-1B0D9E3E1A7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>
            <a:normAutofit/>
          </a:bodyPr>
          <a:lstStyle/>
          <a:p>
            <a:r>
              <a:rPr lang="it-IT" dirty="0"/>
              <a:t>Leggere gli articoli di cui voi siete autori al di fuori della vostra rete istituzionale non è gratuito. </a:t>
            </a:r>
          </a:p>
          <a:p>
            <a:r>
              <a:rPr lang="it-IT" dirty="0"/>
              <a:t>Se provate ad accedere da casa vi scontrerete con quello che in gergo si chiama </a:t>
            </a:r>
            <a:r>
              <a:rPr lang="it-IT" b="1" dirty="0" err="1"/>
              <a:t>paywall</a:t>
            </a:r>
            <a:r>
              <a:rPr lang="it-IT" b="1" dirty="0"/>
              <a:t>.</a:t>
            </a:r>
          </a:p>
          <a:p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D272A249-BB83-9F4B-9927-93CC5AE960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4077" y="641544"/>
            <a:ext cx="8677348" cy="16950958"/>
          </a:xfrm>
          <a:prstGeom prst="rect">
            <a:avLst/>
          </a:prstGeom>
        </p:spPr>
      </p:pic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3B6DAE4F-8E4C-9448-93A7-BCFDE8D034AE}"/>
              </a:ext>
            </a:extLst>
          </p:cNvPr>
          <p:cNvSpPr/>
          <p:nvPr/>
        </p:nvSpPr>
        <p:spPr>
          <a:xfrm>
            <a:off x="10382128" y="792164"/>
            <a:ext cx="1309129" cy="350836"/>
          </a:xfrm>
          <a:prstGeom prst="roundRect">
            <a:avLst>
              <a:gd name="adj" fmla="val 50000"/>
            </a:avLst>
          </a:prstGeom>
          <a:noFill/>
          <a:ln w="38100" cap="flat">
            <a:solidFill>
              <a:srgbClr val="FF0000"/>
            </a:solidFill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it-IT" b="1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9E60A1A0-999A-A84F-8F85-EB0B2BB2C993}"/>
              </a:ext>
            </a:extLst>
          </p:cNvPr>
          <p:cNvSpPr/>
          <p:nvPr/>
        </p:nvSpPr>
        <p:spPr>
          <a:xfrm rot="5400000">
            <a:off x="10615892" y="5782639"/>
            <a:ext cx="5389589" cy="516711"/>
          </a:xfrm>
          <a:prstGeom prst="roundRect">
            <a:avLst>
              <a:gd name="adj" fmla="val 50000"/>
            </a:avLst>
          </a:prstGeom>
          <a:noFill/>
          <a:ln w="38100" cap="flat">
            <a:solidFill>
              <a:srgbClr val="FF0000"/>
            </a:solidFill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it-IT" b="1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3E5F2367-2291-9B43-B8CC-CA307A93E4EC}"/>
              </a:ext>
            </a:extLst>
          </p:cNvPr>
          <p:cNvGrpSpPr/>
          <p:nvPr/>
        </p:nvGrpSpPr>
        <p:grpSpPr>
          <a:xfrm>
            <a:off x="8701256" y="2645228"/>
            <a:ext cx="7137459" cy="6221186"/>
            <a:chOff x="8701256" y="2645228"/>
            <a:chExt cx="7137459" cy="6221186"/>
          </a:xfrm>
        </p:grpSpPr>
        <p:pic>
          <p:nvPicPr>
            <p:cNvPr id="12" name="Immagine 11">
              <a:extLst>
                <a:ext uri="{FF2B5EF4-FFF2-40B4-BE49-F238E27FC236}">
                  <a16:creationId xmlns:a16="http://schemas.microsoft.com/office/drawing/2014/main" id="{4B964C4A-12C5-124A-8940-EF7D5877CB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153" b="31964"/>
            <a:stretch/>
          </p:blipFill>
          <p:spPr>
            <a:xfrm>
              <a:off x="8701256" y="2645228"/>
              <a:ext cx="7137459" cy="622118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Rettangolo con angoli arrotondati 12">
              <a:extLst>
                <a:ext uri="{FF2B5EF4-FFF2-40B4-BE49-F238E27FC236}">
                  <a16:creationId xmlns:a16="http://schemas.microsoft.com/office/drawing/2014/main" id="{7AE301DB-664A-A14E-AE74-0FD0B0DCDEA5}"/>
                </a:ext>
              </a:extLst>
            </p:cNvPr>
            <p:cNvSpPr/>
            <p:nvPr/>
          </p:nvSpPr>
          <p:spPr>
            <a:xfrm>
              <a:off x="11076574" y="7814288"/>
              <a:ext cx="1467118" cy="537548"/>
            </a:xfrm>
            <a:prstGeom prst="roundRect">
              <a:avLst>
                <a:gd name="adj" fmla="val 50000"/>
              </a:avLst>
            </a:prstGeom>
            <a:noFill/>
            <a:ln w="38100" cap="flat">
              <a:solidFill>
                <a:srgbClr val="FF0000"/>
              </a:solidFill>
              <a:miter lim="400000"/>
            </a:ln>
            <a:effectLst>
              <a:outerShdw blurRad="25400" dist="12700" dir="5400000" rotWithShape="0">
                <a:srgbClr val="000000">
                  <a:alpha val="50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7625" tIns="47625" rIns="47625" bIns="47625" numCol="1" spcCol="38100" rtlCol="0" anchor="ctr">
              <a:spAutoFit/>
            </a:bodyPr>
            <a:lstStyle/>
            <a:p>
              <a:pPr marL="0" marR="0" indent="0" algn="ctr" defTabSz="54768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it-IT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</p:grp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E9D0B2A5-C8FF-D748-A51A-B2969BB54BA5}"/>
              </a:ext>
            </a:extLst>
          </p:cNvPr>
          <p:cNvGrpSpPr/>
          <p:nvPr/>
        </p:nvGrpSpPr>
        <p:grpSpPr>
          <a:xfrm>
            <a:off x="6863202" y="3730017"/>
            <a:ext cx="9284910" cy="2858352"/>
            <a:chOff x="6863202" y="3730017"/>
            <a:chExt cx="9284910" cy="2858352"/>
          </a:xfrm>
        </p:grpSpPr>
        <p:pic>
          <p:nvPicPr>
            <p:cNvPr id="16" name="Immagine 15">
              <a:extLst>
                <a:ext uri="{FF2B5EF4-FFF2-40B4-BE49-F238E27FC236}">
                  <a16:creationId xmlns:a16="http://schemas.microsoft.com/office/drawing/2014/main" id="{97A7C173-6B3A-B549-A0B1-A509BD1F4F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63202" y="3730017"/>
              <a:ext cx="9284910" cy="2858352"/>
            </a:xfrm>
            <a:prstGeom prst="rect">
              <a:avLst/>
            </a:prstGeom>
            <a:ln w="38100">
              <a:solidFill>
                <a:srgbClr val="FF0000"/>
              </a:solidFill>
            </a:ln>
          </p:spPr>
        </p:pic>
        <p:sp>
          <p:nvSpPr>
            <p:cNvPr id="17" name="Rettangolo con angoli arrotondati 16">
              <a:extLst>
                <a:ext uri="{FF2B5EF4-FFF2-40B4-BE49-F238E27FC236}">
                  <a16:creationId xmlns:a16="http://schemas.microsoft.com/office/drawing/2014/main" id="{9D594AD7-3755-5D42-99E2-FDE5D6A094DA}"/>
                </a:ext>
              </a:extLst>
            </p:cNvPr>
            <p:cNvSpPr/>
            <p:nvPr/>
          </p:nvSpPr>
          <p:spPr>
            <a:xfrm>
              <a:off x="12023612" y="3935108"/>
              <a:ext cx="2445430" cy="8280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 w="3175" cap="flat">
              <a:noFill/>
              <a:miter lim="400000"/>
            </a:ln>
            <a:effectLst>
              <a:outerShdw blurRad="25400" dist="12700" dir="5400000" rotWithShape="0">
                <a:srgbClr val="000000">
                  <a:alpha val="50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7625" tIns="47625" rIns="47625" bIns="47625" numCol="1" spcCol="38100" rtlCol="0" anchor="ctr">
              <a:spAutoFit/>
            </a:bodyPr>
            <a:lstStyle/>
            <a:p>
              <a:pPr marL="0" marR="0" indent="0" algn="ctr" defTabSz="54768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it-IT" b="1" dirty="0" err="1">
                  <a:solidFill>
                    <a:srgbClr val="FFFFFF"/>
                  </a:solidFill>
                </a:rPr>
                <a:t>Paywall</a:t>
              </a:r>
              <a:endParaRPr kumimoji="0" lang="it-IT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40921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41C50564-857E-604F-968B-354919C7FCD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/>
          </a:bodyPr>
          <a:lstStyle/>
          <a:p>
            <a:r>
              <a:rPr lang="it-IT" dirty="0"/>
              <a:t>Le riviste scientifiche si basano su abbonamenti: la vostra istituzione paga per darvi accesso ai contenuti.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217FB5A-C253-3143-BAEC-7781D1EDEA2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it-IT" dirty="0"/>
              <a:t>La vostra istituzione paga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45476BC-B135-C84F-9EC3-8D31416EAA5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it-IT" dirty="0"/>
              <a:t>Voi avete accesso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02A27C7B-7212-DA4A-9B63-F655A253364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/>
              <a:t>Ciò che ottenete attraverso l’abbonamento è l’accesso, non la proprietà! Voi e la vostra istituzione continuerete a non essere possessori della conoscenza.</a:t>
            </a:r>
          </a:p>
        </p:txBody>
      </p:sp>
    </p:spTree>
    <p:extLst>
      <p:ext uri="{BB962C8B-B14F-4D97-AF65-F5344CB8AC3E}">
        <p14:creationId xmlns:p14="http://schemas.microsoft.com/office/powerpoint/2010/main" val="147551091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8BC07347-E7E1-4B40-ADD5-74C7E7CCA350}"/>
              </a:ext>
            </a:extLst>
          </p:cNvPr>
          <p:cNvSpPr txBox="1"/>
          <p:nvPr/>
        </p:nvSpPr>
        <p:spPr>
          <a:xfrm>
            <a:off x="2463009" y="2861918"/>
            <a:ext cx="11330025" cy="3420167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5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Perché spendiamo </a:t>
            </a:r>
            <a:r>
              <a:rPr kumimoji="0" lang="it-IT" sz="5400" b="1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soldi pubblici </a:t>
            </a:r>
          </a:p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5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per </a:t>
            </a:r>
            <a:r>
              <a:rPr kumimoji="0" lang="it-IT" sz="5400" b="1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chiudere i risultati </a:t>
            </a:r>
            <a:r>
              <a:rPr kumimoji="0" lang="it-IT" sz="5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delle </a:t>
            </a:r>
          </a:p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5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ricerche in riviste scientifiche </a:t>
            </a:r>
          </a:p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5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ad accesso limitato e a pagamento?</a:t>
            </a:r>
          </a:p>
        </p:txBody>
      </p:sp>
    </p:spTree>
    <p:extLst>
      <p:ext uri="{BB962C8B-B14F-4D97-AF65-F5344CB8AC3E}">
        <p14:creationId xmlns:p14="http://schemas.microsoft.com/office/powerpoint/2010/main" val="1223768218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561CBBFF-7AAC-3143-AA34-7DCEEAA185C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/>
              <a:t>Il sistema di Valutazione della Ricerca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090ABB5E-5586-D141-8F3E-B4739DE505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796" y="8001210"/>
            <a:ext cx="2162337" cy="114279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9BEF47DE-94E3-3E40-AF2A-852F2CA185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0749" y="8200500"/>
            <a:ext cx="4971091" cy="9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04782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805ABA5B-48A3-E643-AD2D-11EA6FD7903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/>
              <a:t>Si basa su indici </a:t>
            </a:r>
            <a:r>
              <a:rPr lang="it-IT" dirty="0" err="1"/>
              <a:t>bibliometrici</a:t>
            </a:r>
            <a:r>
              <a:rPr lang="it-IT" dirty="0"/>
              <a:t> o, per i settori non </a:t>
            </a:r>
            <a:r>
              <a:rPr lang="it-IT" dirty="0" err="1"/>
              <a:t>bibliometrici</a:t>
            </a:r>
            <a:r>
              <a:rPr lang="it-IT" dirty="0"/>
              <a:t>, su liste di riviste di fascia A</a:t>
            </a:r>
          </a:p>
        </p:txBody>
      </p:sp>
    </p:spTree>
    <p:extLst>
      <p:ext uri="{BB962C8B-B14F-4D97-AF65-F5344CB8AC3E}">
        <p14:creationId xmlns:p14="http://schemas.microsoft.com/office/powerpoint/2010/main" val="2487072476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6F6A7690-9422-584D-BCCF-9AD9F297C1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it-IT" dirty="0"/>
              <a:t>uno scienziato ha un indice </a:t>
            </a:r>
            <a:r>
              <a:rPr lang="it-IT" i="1" dirty="0" err="1"/>
              <a:t>n</a:t>
            </a:r>
            <a:r>
              <a:rPr lang="it-IT" dirty="0"/>
              <a:t> se almeno </a:t>
            </a:r>
            <a:r>
              <a:rPr lang="it-IT" i="1" dirty="0" err="1"/>
              <a:t>n</a:t>
            </a:r>
            <a:r>
              <a:rPr lang="it-IT" dirty="0"/>
              <a:t> lavori tra quelli che ha pubblicato sono stati citati almeno </a:t>
            </a:r>
            <a:r>
              <a:rPr lang="it-IT" i="1" dirty="0" err="1"/>
              <a:t>n</a:t>
            </a:r>
            <a:r>
              <a:rPr lang="it-IT" dirty="0"/>
              <a:t> volte ciascuno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EF18381-8C59-9F4A-BCC0-8C0884A9F93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it-IT" dirty="0"/>
              <a:t>H-</a:t>
            </a:r>
            <a:r>
              <a:rPr lang="it-IT" dirty="0" err="1"/>
              <a:t>index</a:t>
            </a:r>
            <a:endParaRPr lang="it-IT" dirty="0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1047DD5-6773-944B-9EE1-7B755789718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it-IT" dirty="0"/>
              <a:t>Impact </a:t>
            </a:r>
            <a:r>
              <a:rPr lang="it-IT" dirty="0" err="1"/>
              <a:t>Factor</a:t>
            </a:r>
            <a:endParaRPr lang="it-IT" dirty="0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EECAFF0F-73B1-7D46-9044-47682F5F30A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 anchor="t"/>
          <a:lstStyle/>
          <a:p>
            <a:pPr algn="l"/>
            <a:r>
              <a:rPr lang="it-IT" dirty="0"/>
              <a:t>Per un dato anno y, l’IF di una rivista è pari a: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BAA95C00-71FA-4A4D-B232-986DA5BADC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95" y="5809931"/>
            <a:ext cx="6939733" cy="1470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723226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6C06B9D7-08B8-6446-ABE6-53907852760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3899" y="1721769"/>
            <a:ext cx="13517717" cy="6112925"/>
          </a:xfrm>
        </p:spPr>
        <p:txBody>
          <a:bodyPr>
            <a:normAutofit fontScale="92500" lnSpcReduction="20000"/>
          </a:bodyPr>
          <a:lstStyle/>
          <a:p>
            <a:r>
              <a:rPr lang="it-IT" b="0" dirty="0"/>
              <a:t>Gli scienziati «giovani» sono penalizzati</a:t>
            </a:r>
          </a:p>
          <a:p>
            <a:r>
              <a:rPr lang="it-IT" b="0" dirty="0"/>
              <a:t>Non si considera il contesto delle citazioni</a:t>
            </a:r>
          </a:p>
          <a:p>
            <a:r>
              <a:rPr lang="it-IT" b="0" dirty="0"/>
              <a:t>Sono influenzati dalle limitazioni nelle banche dati delle citazioni (in mano ai grandi editori)</a:t>
            </a:r>
          </a:p>
          <a:p>
            <a:r>
              <a:rPr lang="it-IT" b="0" dirty="0"/>
              <a:t>Possono essere facilmente manipolati da autori e revisori</a:t>
            </a:r>
          </a:p>
          <a:p>
            <a:r>
              <a:rPr lang="it-IT" b="0" dirty="0"/>
              <a:t>Non tengono conto del numero di autori di un articolo, e dell’effettivo contributo di ciascun autore</a:t>
            </a:r>
          </a:p>
          <a:p>
            <a:r>
              <a:rPr lang="it-IT" b="0" dirty="0"/>
              <a:t>Non tengono conto della multidisciplinarietà della ricerca</a:t>
            </a:r>
          </a:p>
          <a:p>
            <a:r>
              <a:rPr lang="it-IT" b="0" dirty="0"/>
              <a:t>Non agevolano la libertà della scienza sancita dalla costituzione.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0EA10EC-30B0-7644-89FD-0094202108A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t-IT" dirty="0"/>
              <a:t>Criticità degli indici </a:t>
            </a:r>
            <a:r>
              <a:rPr lang="it-IT" dirty="0" err="1"/>
              <a:t>bibliometrici</a:t>
            </a:r>
            <a:r>
              <a:rPr lang="it-IT" dirty="0"/>
              <a:t> basati sulle citazioni</a:t>
            </a:r>
          </a:p>
        </p:txBody>
      </p:sp>
    </p:spTree>
    <p:extLst>
      <p:ext uri="{BB962C8B-B14F-4D97-AF65-F5344CB8AC3E}">
        <p14:creationId xmlns:p14="http://schemas.microsoft.com/office/powerpoint/2010/main" val="3800517112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8124DC2B-E36F-844C-936E-E99C07F5D2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it-IT" sz="11500" dirty="0"/>
              <a:t>Che cosa stiamo valutando?</a:t>
            </a:r>
          </a:p>
        </p:txBody>
      </p:sp>
    </p:spTree>
    <p:extLst>
      <p:ext uri="{BB962C8B-B14F-4D97-AF65-F5344CB8AC3E}">
        <p14:creationId xmlns:p14="http://schemas.microsoft.com/office/powerpoint/2010/main" val="3015549098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862227E0-AFB4-CE4F-B5D1-DE399F4717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150" y="717550"/>
            <a:ext cx="13601700" cy="7708900"/>
          </a:xfrm>
          <a:prstGeom prst="rect">
            <a:avLst/>
          </a:prstGeom>
        </p:spPr>
      </p:pic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FF24C14-989E-E441-8240-8E6716199937}"/>
              </a:ext>
            </a:extLst>
          </p:cNvPr>
          <p:cNvSpPr txBox="1">
            <a:spLocks/>
          </p:cNvSpPr>
          <p:nvPr/>
        </p:nvSpPr>
        <p:spPr>
          <a:xfrm>
            <a:off x="7246916" y="8551495"/>
            <a:ext cx="8290521" cy="376237"/>
          </a:xfrm>
          <a:prstGeom prst="rect">
            <a:avLst/>
          </a:prstGeom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0" marR="0" indent="2286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4572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6858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9144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11430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3716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6002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8288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r>
              <a:rPr lang="it-IT" sz="1000" dirty="0">
                <a:hlinkClick r:id="rId3"/>
              </a:rPr>
              <a:t>https://www.roars.it/online/citarsi-addosso-ascesa-scientifica-dellitalia-no-solo-doping-per-inseguire-i-criteri-anvur/#</a:t>
            </a:r>
            <a:endParaRPr lang="en-US" sz="1000" spc="-80" dirty="0"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2260903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7030EC83-DCBF-714D-B433-FD1D951A9ED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/>
              <a:t>Le Riviste Scientifiche</a:t>
            </a:r>
          </a:p>
        </p:txBody>
      </p:sp>
    </p:spTree>
    <p:extLst>
      <p:ext uri="{BB962C8B-B14F-4D97-AF65-F5344CB8AC3E}">
        <p14:creationId xmlns:p14="http://schemas.microsoft.com/office/powerpoint/2010/main" val="2655014329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Fumetto 4 57">
            <a:extLst>
              <a:ext uri="{FF2B5EF4-FFF2-40B4-BE49-F238E27FC236}">
                <a16:creationId xmlns:a16="http://schemas.microsoft.com/office/drawing/2014/main" id="{AF13942B-D143-FA4B-8A1F-0817BA2E0352}"/>
              </a:ext>
            </a:extLst>
          </p:cNvPr>
          <p:cNvSpPr/>
          <p:nvPr/>
        </p:nvSpPr>
        <p:spPr>
          <a:xfrm>
            <a:off x="1551628" y="3330595"/>
            <a:ext cx="3944991" cy="2864742"/>
          </a:xfrm>
          <a:prstGeom prst="cloudCallout">
            <a:avLst>
              <a:gd name="adj1" fmla="val 88660"/>
              <a:gd name="adj2" fmla="val 16993"/>
            </a:avLst>
          </a:prstGeom>
          <a:noFill/>
          <a:ln w="3175" cap="flat">
            <a:solidFill>
              <a:schemeClr val="accent1"/>
            </a:solidFill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it-IT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" name="Nuvola 1">
            <a:extLst>
              <a:ext uri="{FF2B5EF4-FFF2-40B4-BE49-F238E27FC236}">
                <a16:creationId xmlns:a16="http://schemas.microsoft.com/office/drawing/2014/main" id="{5A9E3F8A-432C-7845-BB81-DA46C85FD09C}"/>
              </a:ext>
            </a:extLst>
          </p:cNvPr>
          <p:cNvSpPr/>
          <p:nvPr/>
        </p:nvSpPr>
        <p:spPr>
          <a:xfrm>
            <a:off x="310242" y="6330040"/>
            <a:ext cx="15316200" cy="2661557"/>
          </a:xfrm>
          <a:prstGeom prst="cloud">
            <a:avLst/>
          </a:prstGeom>
          <a:solidFill>
            <a:schemeClr val="accent2">
              <a:lumMod val="40000"/>
              <a:lumOff val="60000"/>
            </a:schemeClr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it-IT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4" name="Elemento grafico 3" descr="Scienziato">
            <a:extLst>
              <a:ext uri="{FF2B5EF4-FFF2-40B4-BE49-F238E27FC236}">
                <a16:creationId xmlns:a16="http://schemas.microsoft.com/office/drawing/2014/main" id="{8B7CBB3D-9382-A742-9BEB-A7B9A0227D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17285" y="6745492"/>
            <a:ext cx="914400" cy="914400"/>
          </a:xfrm>
          <a:prstGeom prst="rect">
            <a:avLst/>
          </a:prstGeom>
        </p:spPr>
      </p:pic>
      <p:pic>
        <p:nvPicPr>
          <p:cNvPr id="5" name="Elemento grafico 4" descr="Scienziato">
            <a:extLst>
              <a:ext uri="{FF2B5EF4-FFF2-40B4-BE49-F238E27FC236}">
                <a16:creationId xmlns:a16="http://schemas.microsoft.com/office/drawing/2014/main" id="{C755676E-8690-A445-9DA5-910BADA493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39262" y="7356018"/>
            <a:ext cx="914400" cy="914400"/>
          </a:xfrm>
          <a:prstGeom prst="rect">
            <a:avLst/>
          </a:prstGeom>
        </p:spPr>
      </p:pic>
      <p:pic>
        <p:nvPicPr>
          <p:cNvPr id="6" name="Elemento grafico 5" descr="Scienziato">
            <a:extLst>
              <a:ext uri="{FF2B5EF4-FFF2-40B4-BE49-F238E27FC236}">
                <a16:creationId xmlns:a16="http://schemas.microsoft.com/office/drawing/2014/main" id="{A8B0FE75-1F26-3948-9CF9-5CBEE11AF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84770" y="7660818"/>
            <a:ext cx="914400" cy="914400"/>
          </a:xfrm>
          <a:prstGeom prst="rect">
            <a:avLst/>
          </a:prstGeom>
        </p:spPr>
      </p:pic>
      <p:pic>
        <p:nvPicPr>
          <p:cNvPr id="7" name="Elemento grafico 6" descr="Scienziato">
            <a:extLst>
              <a:ext uri="{FF2B5EF4-FFF2-40B4-BE49-F238E27FC236}">
                <a16:creationId xmlns:a16="http://schemas.microsoft.com/office/drawing/2014/main" id="{FD1735B1-FDC5-514B-A082-DDD4B53124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835163" y="6898818"/>
            <a:ext cx="914400" cy="914400"/>
          </a:xfrm>
          <a:prstGeom prst="rect">
            <a:avLst/>
          </a:prstGeom>
        </p:spPr>
      </p:pic>
      <p:pic>
        <p:nvPicPr>
          <p:cNvPr id="8" name="Elemento grafico 7" descr="Scienziato">
            <a:extLst>
              <a:ext uri="{FF2B5EF4-FFF2-40B4-BE49-F238E27FC236}">
                <a16:creationId xmlns:a16="http://schemas.microsoft.com/office/drawing/2014/main" id="{80D85F04-2E3B-C346-88C7-3119E96B9E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73999" y="6594018"/>
            <a:ext cx="914400" cy="914400"/>
          </a:xfrm>
          <a:prstGeom prst="rect">
            <a:avLst/>
          </a:prstGeom>
        </p:spPr>
      </p:pic>
      <p:pic>
        <p:nvPicPr>
          <p:cNvPr id="9" name="Elemento grafico 8" descr="Scienziato">
            <a:extLst>
              <a:ext uri="{FF2B5EF4-FFF2-40B4-BE49-F238E27FC236}">
                <a16:creationId xmlns:a16="http://schemas.microsoft.com/office/drawing/2014/main" id="{977D994F-8F49-1342-B48F-AF760C7F06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13186" y="7528828"/>
            <a:ext cx="914400" cy="914400"/>
          </a:xfrm>
          <a:prstGeom prst="rect">
            <a:avLst/>
          </a:prstGeom>
        </p:spPr>
      </p:pic>
      <p:pic>
        <p:nvPicPr>
          <p:cNvPr id="10" name="Elemento grafico 9" descr="Scienziato">
            <a:extLst>
              <a:ext uri="{FF2B5EF4-FFF2-40B4-BE49-F238E27FC236}">
                <a16:creationId xmlns:a16="http://schemas.microsoft.com/office/drawing/2014/main" id="{CCD0CF77-9B46-344D-BE2A-1B588A9869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78360" y="6660284"/>
            <a:ext cx="914400" cy="914400"/>
          </a:xfrm>
          <a:prstGeom prst="rect">
            <a:avLst/>
          </a:prstGeom>
        </p:spPr>
      </p:pic>
      <p:pic>
        <p:nvPicPr>
          <p:cNvPr id="11" name="Elemento grafico 10" descr="Scienziato">
            <a:extLst>
              <a:ext uri="{FF2B5EF4-FFF2-40B4-BE49-F238E27FC236}">
                <a16:creationId xmlns:a16="http://schemas.microsoft.com/office/drawing/2014/main" id="{821B17B3-DFB9-7F40-AC0B-7C5DEF9081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43885" y="6746418"/>
            <a:ext cx="914400" cy="914400"/>
          </a:xfrm>
          <a:prstGeom prst="rect">
            <a:avLst/>
          </a:prstGeom>
        </p:spPr>
      </p:pic>
      <p:pic>
        <p:nvPicPr>
          <p:cNvPr id="15" name="Elemento grafico 14" descr="Quotidiano">
            <a:extLst>
              <a:ext uri="{FF2B5EF4-FFF2-40B4-BE49-F238E27FC236}">
                <a16:creationId xmlns:a16="http://schemas.microsoft.com/office/drawing/2014/main" id="{6C208F5F-10AB-6C4A-A0D6-05C27D15C9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07907" y="3906809"/>
            <a:ext cx="1638302" cy="1638302"/>
          </a:xfrm>
          <a:prstGeom prst="rect">
            <a:avLst/>
          </a:prstGeom>
        </p:spPr>
      </p:pic>
      <p:pic>
        <p:nvPicPr>
          <p:cNvPr id="16" name="Elemento grafico 15" descr="Scienziato">
            <a:extLst>
              <a:ext uri="{FF2B5EF4-FFF2-40B4-BE49-F238E27FC236}">
                <a16:creationId xmlns:a16="http://schemas.microsoft.com/office/drawing/2014/main" id="{79AA0600-CC61-3843-B857-E8FC4690CF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17222" y="4520294"/>
            <a:ext cx="1473651" cy="1473651"/>
          </a:xfrm>
          <a:prstGeom prst="rect">
            <a:avLst/>
          </a:prstGeom>
        </p:spPr>
      </p:pic>
      <p:pic>
        <p:nvPicPr>
          <p:cNvPr id="18" name="Elemento grafico 17" descr="Matita">
            <a:extLst>
              <a:ext uri="{FF2B5EF4-FFF2-40B4-BE49-F238E27FC236}">
                <a16:creationId xmlns:a16="http://schemas.microsoft.com/office/drawing/2014/main" id="{0C36FD17-5A92-6C41-9357-FE1E86843C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55869" y="5398637"/>
            <a:ext cx="914400" cy="914400"/>
          </a:xfrm>
          <a:prstGeom prst="rect">
            <a:avLst/>
          </a:prstGeom>
        </p:spPr>
      </p:pic>
      <p:pic>
        <p:nvPicPr>
          <p:cNvPr id="26" name="Elemento grafico 25" descr="Scienziato">
            <a:extLst>
              <a:ext uri="{FF2B5EF4-FFF2-40B4-BE49-F238E27FC236}">
                <a16:creationId xmlns:a16="http://schemas.microsoft.com/office/drawing/2014/main" id="{5DC0571C-4E5D-704E-A1A6-3DF3DE7257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99647" y="969066"/>
            <a:ext cx="914400" cy="914400"/>
          </a:xfrm>
          <a:prstGeom prst="rect">
            <a:avLst/>
          </a:prstGeom>
        </p:spPr>
      </p:pic>
      <p:pic>
        <p:nvPicPr>
          <p:cNvPr id="27" name="Elemento grafico 26" descr="Scienziato">
            <a:extLst>
              <a:ext uri="{FF2B5EF4-FFF2-40B4-BE49-F238E27FC236}">
                <a16:creationId xmlns:a16="http://schemas.microsoft.com/office/drawing/2014/main" id="{9785F7C5-10DB-2845-A678-17548BE5B4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24395" y="969066"/>
            <a:ext cx="914400" cy="914400"/>
          </a:xfrm>
          <a:prstGeom prst="rect">
            <a:avLst/>
          </a:prstGeom>
        </p:spPr>
      </p:pic>
      <p:pic>
        <p:nvPicPr>
          <p:cNvPr id="28" name="Elemento grafico 27" descr="Scienziato">
            <a:extLst>
              <a:ext uri="{FF2B5EF4-FFF2-40B4-BE49-F238E27FC236}">
                <a16:creationId xmlns:a16="http://schemas.microsoft.com/office/drawing/2014/main" id="{C1E2A737-F785-5449-92B2-21586948F4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2021" y="969066"/>
            <a:ext cx="914400" cy="914400"/>
          </a:xfrm>
          <a:prstGeom prst="rect">
            <a:avLst/>
          </a:prstGeom>
        </p:spPr>
      </p:pic>
      <p:pic>
        <p:nvPicPr>
          <p:cNvPr id="29" name="Elemento grafico 28" descr="Quotidiano">
            <a:extLst>
              <a:ext uri="{FF2B5EF4-FFF2-40B4-BE49-F238E27FC236}">
                <a16:creationId xmlns:a16="http://schemas.microsoft.com/office/drawing/2014/main" id="{34943325-741C-B54B-8E81-482D14483E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98422" y="1717172"/>
            <a:ext cx="1638302" cy="1638302"/>
          </a:xfrm>
          <a:prstGeom prst="rect">
            <a:avLst/>
          </a:prstGeom>
        </p:spPr>
      </p:pic>
      <p:pic>
        <p:nvPicPr>
          <p:cNvPr id="31" name="Elemento grafico 30" descr="Nastro">
            <a:extLst>
              <a:ext uri="{FF2B5EF4-FFF2-40B4-BE49-F238E27FC236}">
                <a16:creationId xmlns:a16="http://schemas.microsoft.com/office/drawing/2014/main" id="{B4C472E0-3E60-C847-9A58-6421D4E6454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010570" y="2736966"/>
            <a:ext cx="914400" cy="914400"/>
          </a:xfrm>
          <a:prstGeom prst="rect">
            <a:avLst/>
          </a:prstGeom>
        </p:spPr>
      </p:pic>
      <p:pic>
        <p:nvPicPr>
          <p:cNvPr id="32" name="Elemento grafico 31" descr="Quotidiano">
            <a:extLst>
              <a:ext uri="{FF2B5EF4-FFF2-40B4-BE49-F238E27FC236}">
                <a16:creationId xmlns:a16="http://schemas.microsoft.com/office/drawing/2014/main" id="{432E1A50-B2A0-F34C-9E24-28897997F7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799203" y="2102307"/>
            <a:ext cx="1638302" cy="1638302"/>
          </a:xfrm>
          <a:prstGeom prst="rect">
            <a:avLst/>
          </a:prstGeom>
        </p:spPr>
      </p:pic>
      <p:pic>
        <p:nvPicPr>
          <p:cNvPr id="33" name="Elemento grafico 32" descr="Profilo maschile">
            <a:extLst>
              <a:ext uri="{FF2B5EF4-FFF2-40B4-BE49-F238E27FC236}">
                <a16:creationId xmlns:a16="http://schemas.microsoft.com/office/drawing/2014/main" id="{6DCB534E-F6D4-544A-9264-98D5ACE91F8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799203" y="649065"/>
            <a:ext cx="1638302" cy="1638302"/>
          </a:xfrm>
          <a:prstGeom prst="rect">
            <a:avLst/>
          </a:prstGeom>
        </p:spPr>
      </p:pic>
      <p:pic>
        <p:nvPicPr>
          <p:cNvPr id="35" name="Elemento grafico 34" descr="Fiocco">
            <a:extLst>
              <a:ext uri="{FF2B5EF4-FFF2-40B4-BE49-F238E27FC236}">
                <a16:creationId xmlns:a16="http://schemas.microsoft.com/office/drawing/2014/main" id="{71D5DA7D-9ECC-194F-9A4D-B9BAA85CEA1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416845" y="2030211"/>
            <a:ext cx="2329999" cy="2329999"/>
          </a:xfrm>
          <a:prstGeom prst="rect">
            <a:avLst/>
          </a:prstGeom>
        </p:spPr>
      </p:pic>
      <p:pic>
        <p:nvPicPr>
          <p:cNvPr id="37" name="Elemento grafico 36" descr="Documento">
            <a:extLst>
              <a:ext uri="{FF2B5EF4-FFF2-40B4-BE49-F238E27FC236}">
                <a16:creationId xmlns:a16="http://schemas.microsoft.com/office/drawing/2014/main" id="{08664A48-98BE-8D43-B013-34F64E29FA1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226421" y="3941807"/>
            <a:ext cx="1446652" cy="1446652"/>
          </a:xfrm>
          <a:prstGeom prst="rect">
            <a:avLst/>
          </a:prstGeom>
        </p:spPr>
      </p:pic>
      <p:pic>
        <p:nvPicPr>
          <p:cNvPr id="38" name="Elemento grafico 37" descr="Documento">
            <a:extLst>
              <a:ext uri="{FF2B5EF4-FFF2-40B4-BE49-F238E27FC236}">
                <a16:creationId xmlns:a16="http://schemas.microsoft.com/office/drawing/2014/main" id="{5C0695E6-44BB-0740-8E96-1D9A04149E1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77217" y="2198132"/>
            <a:ext cx="1446652" cy="1446652"/>
          </a:xfrm>
          <a:prstGeom prst="rect">
            <a:avLst/>
          </a:prstGeom>
        </p:spPr>
      </p:pic>
      <p:pic>
        <p:nvPicPr>
          <p:cNvPr id="42" name="Elemento grafico 41" descr="Matita">
            <a:extLst>
              <a:ext uri="{FF2B5EF4-FFF2-40B4-BE49-F238E27FC236}">
                <a16:creationId xmlns:a16="http://schemas.microsoft.com/office/drawing/2014/main" id="{EAF64C43-C514-9340-A20C-29CE09BE5A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150387" y="896942"/>
            <a:ext cx="526159" cy="526159"/>
          </a:xfrm>
          <a:prstGeom prst="rect">
            <a:avLst/>
          </a:prstGeom>
        </p:spPr>
      </p:pic>
      <p:pic>
        <p:nvPicPr>
          <p:cNvPr id="43" name="Elemento grafico 42" descr="Matita">
            <a:extLst>
              <a:ext uri="{FF2B5EF4-FFF2-40B4-BE49-F238E27FC236}">
                <a16:creationId xmlns:a16="http://schemas.microsoft.com/office/drawing/2014/main" id="{48E92C26-E14E-7346-8456-D1A6F3551E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56436" y="862626"/>
            <a:ext cx="526159" cy="526159"/>
          </a:xfrm>
          <a:prstGeom prst="rect">
            <a:avLst/>
          </a:prstGeom>
        </p:spPr>
      </p:pic>
      <p:pic>
        <p:nvPicPr>
          <p:cNvPr id="44" name="Elemento grafico 43" descr="Matita">
            <a:extLst>
              <a:ext uri="{FF2B5EF4-FFF2-40B4-BE49-F238E27FC236}">
                <a16:creationId xmlns:a16="http://schemas.microsoft.com/office/drawing/2014/main" id="{674CCFE2-E3A4-3C4E-AEBA-BE1166D872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198300" y="879979"/>
            <a:ext cx="526159" cy="526159"/>
          </a:xfrm>
          <a:prstGeom prst="rect">
            <a:avLst/>
          </a:prstGeom>
        </p:spPr>
      </p:pic>
      <p:sp>
        <p:nvSpPr>
          <p:cNvPr id="45" name="CasellaDiTesto 44">
            <a:extLst>
              <a:ext uri="{FF2B5EF4-FFF2-40B4-BE49-F238E27FC236}">
                <a16:creationId xmlns:a16="http://schemas.microsoft.com/office/drawing/2014/main" id="{8DD48AE8-EB58-AC47-916D-BF58EFA4F167}"/>
              </a:ext>
            </a:extLst>
          </p:cNvPr>
          <p:cNvSpPr txBox="1"/>
          <p:nvPr/>
        </p:nvSpPr>
        <p:spPr>
          <a:xfrm>
            <a:off x="310242" y="249762"/>
            <a:ext cx="2622514" cy="58862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dirty="0"/>
              <a:t>Journal Editor</a:t>
            </a:r>
            <a:endParaRPr kumimoji="0" lang="it-IT" sz="3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6" name="CasellaDiTesto 45">
            <a:extLst>
              <a:ext uri="{FF2B5EF4-FFF2-40B4-BE49-F238E27FC236}">
                <a16:creationId xmlns:a16="http://schemas.microsoft.com/office/drawing/2014/main" id="{4BEF6470-60C8-AE43-BEA4-5FAED503F2FC}"/>
              </a:ext>
            </a:extLst>
          </p:cNvPr>
          <p:cNvSpPr txBox="1"/>
          <p:nvPr/>
        </p:nvSpPr>
        <p:spPr>
          <a:xfrm>
            <a:off x="6161886" y="4472487"/>
            <a:ext cx="1303242" cy="58862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dirty="0"/>
              <a:t>Author</a:t>
            </a:r>
            <a:endParaRPr kumimoji="0" lang="it-IT" sz="3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7" name="CasellaDiTesto 46">
            <a:extLst>
              <a:ext uri="{FF2B5EF4-FFF2-40B4-BE49-F238E27FC236}">
                <a16:creationId xmlns:a16="http://schemas.microsoft.com/office/drawing/2014/main" id="{9C425345-DDBB-9A4E-AE42-1BF407AE96B9}"/>
              </a:ext>
            </a:extLst>
          </p:cNvPr>
          <p:cNvSpPr txBox="1"/>
          <p:nvPr/>
        </p:nvSpPr>
        <p:spPr>
          <a:xfrm>
            <a:off x="6756847" y="246812"/>
            <a:ext cx="1987725" cy="58862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dirty="0" err="1"/>
              <a:t>Reviewers</a:t>
            </a:r>
            <a:endParaRPr kumimoji="0" lang="it-IT" sz="3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8" name="CasellaDiTesto 47">
            <a:extLst>
              <a:ext uri="{FF2B5EF4-FFF2-40B4-BE49-F238E27FC236}">
                <a16:creationId xmlns:a16="http://schemas.microsoft.com/office/drawing/2014/main" id="{28B8D933-C67C-654A-8765-187CB3C0AF20}"/>
              </a:ext>
            </a:extLst>
          </p:cNvPr>
          <p:cNvSpPr txBox="1"/>
          <p:nvPr/>
        </p:nvSpPr>
        <p:spPr>
          <a:xfrm>
            <a:off x="11307097" y="246812"/>
            <a:ext cx="2622514" cy="58862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dirty="0"/>
              <a:t>Journal Editor</a:t>
            </a:r>
            <a:endParaRPr kumimoji="0" lang="it-IT" sz="3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9" name="CasellaDiTesto 48">
            <a:extLst>
              <a:ext uri="{FF2B5EF4-FFF2-40B4-BE49-F238E27FC236}">
                <a16:creationId xmlns:a16="http://schemas.microsoft.com/office/drawing/2014/main" id="{620A9FBD-674A-8346-B2FA-8B72D227868B}"/>
              </a:ext>
            </a:extLst>
          </p:cNvPr>
          <p:cNvSpPr txBox="1"/>
          <p:nvPr/>
        </p:nvSpPr>
        <p:spPr>
          <a:xfrm>
            <a:off x="1551628" y="7813218"/>
            <a:ext cx="3944991" cy="58862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dirty="0" err="1"/>
              <a:t>Scientific</a:t>
            </a:r>
            <a:r>
              <a:rPr lang="it-IT" dirty="0"/>
              <a:t> Community</a:t>
            </a:r>
            <a:endParaRPr kumimoji="0" lang="it-IT" sz="3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51" name="Elemento grafico 50" descr="Ingranaggi">
            <a:extLst>
              <a:ext uri="{FF2B5EF4-FFF2-40B4-BE49-F238E27FC236}">
                <a16:creationId xmlns:a16="http://schemas.microsoft.com/office/drawing/2014/main" id="{6F981DAB-4540-4F45-9B34-BDB5C4B3DC6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416611" y="3897254"/>
            <a:ext cx="914400" cy="914400"/>
          </a:xfrm>
          <a:prstGeom prst="rect">
            <a:avLst/>
          </a:prstGeom>
        </p:spPr>
      </p:pic>
      <p:pic>
        <p:nvPicPr>
          <p:cNvPr id="53" name="Elemento grafico 52" descr="Grafico a barre">
            <a:extLst>
              <a:ext uri="{FF2B5EF4-FFF2-40B4-BE49-F238E27FC236}">
                <a16:creationId xmlns:a16="http://schemas.microsoft.com/office/drawing/2014/main" id="{2E61E692-CD15-2148-AFBA-6D9458F6688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416610" y="4881058"/>
            <a:ext cx="914400" cy="914400"/>
          </a:xfrm>
          <a:prstGeom prst="rect">
            <a:avLst/>
          </a:prstGeom>
        </p:spPr>
      </p:pic>
      <p:pic>
        <p:nvPicPr>
          <p:cNvPr id="55" name="Elemento grafico 54" descr="Lampadina">
            <a:extLst>
              <a:ext uri="{FF2B5EF4-FFF2-40B4-BE49-F238E27FC236}">
                <a16:creationId xmlns:a16="http://schemas.microsoft.com/office/drawing/2014/main" id="{0DBE669C-7B74-BF45-97DF-940C758EA351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3348259" y="4995296"/>
            <a:ext cx="914400" cy="914400"/>
          </a:xfrm>
          <a:prstGeom prst="rect">
            <a:avLst/>
          </a:prstGeom>
        </p:spPr>
      </p:pic>
      <p:pic>
        <p:nvPicPr>
          <p:cNvPr id="57" name="Elemento grafico 56" descr="Ricerca">
            <a:extLst>
              <a:ext uri="{FF2B5EF4-FFF2-40B4-BE49-F238E27FC236}">
                <a16:creationId xmlns:a16="http://schemas.microsoft.com/office/drawing/2014/main" id="{E0AC9E18-F6F7-4146-9106-2D53C52F2740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3832048" y="4047254"/>
            <a:ext cx="914400" cy="914400"/>
          </a:xfrm>
          <a:prstGeom prst="rect">
            <a:avLst/>
          </a:prstGeom>
        </p:spPr>
      </p:pic>
      <p:sp>
        <p:nvSpPr>
          <p:cNvPr id="59" name="CasellaDiTesto 58">
            <a:extLst>
              <a:ext uri="{FF2B5EF4-FFF2-40B4-BE49-F238E27FC236}">
                <a16:creationId xmlns:a16="http://schemas.microsoft.com/office/drawing/2014/main" id="{1CC29AD8-4485-1E42-A319-147B10638FFB}"/>
              </a:ext>
            </a:extLst>
          </p:cNvPr>
          <p:cNvSpPr txBox="1"/>
          <p:nvPr/>
        </p:nvSpPr>
        <p:spPr>
          <a:xfrm>
            <a:off x="9211124" y="3760222"/>
            <a:ext cx="1665521" cy="58862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dirty="0" err="1"/>
              <a:t>Pre-print</a:t>
            </a:r>
            <a:endParaRPr kumimoji="0" lang="it-IT" sz="3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62" name="CasellaDiTesto 61">
            <a:extLst>
              <a:ext uri="{FF2B5EF4-FFF2-40B4-BE49-F238E27FC236}">
                <a16:creationId xmlns:a16="http://schemas.microsoft.com/office/drawing/2014/main" id="{828C86DE-6903-7E47-BABD-A983E339457D}"/>
              </a:ext>
            </a:extLst>
          </p:cNvPr>
          <p:cNvSpPr txBox="1"/>
          <p:nvPr/>
        </p:nvSpPr>
        <p:spPr>
          <a:xfrm>
            <a:off x="9062817" y="5582948"/>
            <a:ext cx="1848263" cy="58862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dirty="0"/>
              <a:t>Post-</a:t>
            </a:r>
            <a:r>
              <a:rPr lang="it-IT" dirty="0" err="1"/>
              <a:t>print</a:t>
            </a:r>
            <a:endParaRPr kumimoji="0" lang="it-IT" sz="3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63" name="Elemento grafico 62" descr="Documento">
            <a:extLst>
              <a:ext uri="{FF2B5EF4-FFF2-40B4-BE49-F238E27FC236}">
                <a16:creationId xmlns:a16="http://schemas.microsoft.com/office/drawing/2014/main" id="{0C180CA6-1637-3E46-89CF-567381047A0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173584" y="1790404"/>
            <a:ext cx="1446652" cy="1446652"/>
          </a:xfrm>
          <a:prstGeom prst="rect">
            <a:avLst/>
          </a:prstGeom>
        </p:spPr>
      </p:pic>
      <p:pic>
        <p:nvPicPr>
          <p:cNvPr id="65" name="Elemento grafico 64" descr="Segno di spunta">
            <a:extLst>
              <a:ext uri="{FF2B5EF4-FFF2-40B4-BE49-F238E27FC236}">
                <a16:creationId xmlns:a16="http://schemas.microsoft.com/office/drawing/2014/main" id="{E997D7D4-2D33-814B-B71E-A4EBF89767D1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7472832" y="2124539"/>
            <a:ext cx="310419" cy="310419"/>
          </a:xfrm>
          <a:prstGeom prst="rect">
            <a:avLst/>
          </a:prstGeom>
        </p:spPr>
      </p:pic>
      <p:pic>
        <p:nvPicPr>
          <p:cNvPr id="67" name="Elemento grafico 66" descr="Chiudi">
            <a:extLst>
              <a:ext uri="{FF2B5EF4-FFF2-40B4-BE49-F238E27FC236}">
                <a16:creationId xmlns:a16="http://schemas.microsoft.com/office/drawing/2014/main" id="{BC762DD2-CD3F-024D-B0AB-12D9236969F3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7884764" y="2718207"/>
            <a:ext cx="414626" cy="414626"/>
          </a:xfrm>
          <a:prstGeom prst="rect">
            <a:avLst/>
          </a:prstGeom>
        </p:spPr>
      </p:pic>
      <p:pic>
        <p:nvPicPr>
          <p:cNvPr id="69" name="Elemento grafico 68" descr="Avviso">
            <a:extLst>
              <a:ext uri="{FF2B5EF4-FFF2-40B4-BE49-F238E27FC236}">
                <a16:creationId xmlns:a16="http://schemas.microsoft.com/office/drawing/2014/main" id="{F2E1613B-7105-FB42-ABA6-226C173FB4E0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7884764" y="2221531"/>
            <a:ext cx="433597" cy="433597"/>
          </a:xfrm>
          <a:prstGeom prst="rect">
            <a:avLst/>
          </a:prstGeom>
        </p:spPr>
      </p:pic>
      <p:pic>
        <p:nvPicPr>
          <p:cNvPr id="71" name="Elemento grafico 70" descr="Segnale di divieto">
            <a:extLst>
              <a:ext uri="{FF2B5EF4-FFF2-40B4-BE49-F238E27FC236}">
                <a16:creationId xmlns:a16="http://schemas.microsoft.com/office/drawing/2014/main" id="{63D13A9A-9253-204F-A311-F5318E7F28C4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7398265" y="2526206"/>
            <a:ext cx="504629" cy="504629"/>
          </a:xfrm>
          <a:prstGeom prst="rect">
            <a:avLst/>
          </a:prstGeom>
        </p:spPr>
      </p:pic>
      <p:pic>
        <p:nvPicPr>
          <p:cNvPr id="76" name="Elemento grafico 75" descr="Segno di spunta">
            <a:extLst>
              <a:ext uri="{FF2B5EF4-FFF2-40B4-BE49-F238E27FC236}">
                <a16:creationId xmlns:a16="http://schemas.microsoft.com/office/drawing/2014/main" id="{9FF95C3E-E0F2-7349-9163-1C04CA505483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8541558" y="4380165"/>
            <a:ext cx="310419" cy="310419"/>
          </a:xfrm>
          <a:prstGeom prst="rect">
            <a:avLst/>
          </a:prstGeom>
        </p:spPr>
      </p:pic>
      <p:pic>
        <p:nvPicPr>
          <p:cNvPr id="77" name="Elemento grafico 76" descr="Chiudi">
            <a:extLst>
              <a:ext uri="{FF2B5EF4-FFF2-40B4-BE49-F238E27FC236}">
                <a16:creationId xmlns:a16="http://schemas.microsoft.com/office/drawing/2014/main" id="{D35F4CA7-6869-E940-AF9F-CA040E072740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8953490" y="4973833"/>
            <a:ext cx="414626" cy="414626"/>
          </a:xfrm>
          <a:prstGeom prst="rect">
            <a:avLst/>
          </a:prstGeom>
        </p:spPr>
      </p:pic>
      <p:pic>
        <p:nvPicPr>
          <p:cNvPr id="78" name="Elemento grafico 77" descr="Avviso">
            <a:extLst>
              <a:ext uri="{FF2B5EF4-FFF2-40B4-BE49-F238E27FC236}">
                <a16:creationId xmlns:a16="http://schemas.microsoft.com/office/drawing/2014/main" id="{F4F2C47C-4D77-FE4C-9A42-7B1FB97EFEAD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8953490" y="4477157"/>
            <a:ext cx="433597" cy="433597"/>
          </a:xfrm>
          <a:prstGeom prst="rect">
            <a:avLst/>
          </a:prstGeom>
        </p:spPr>
      </p:pic>
      <p:pic>
        <p:nvPicPr>
          <p:cNvPr id="79" name="Elemento grafico 78" descr="Segnale di divieto">
            <a:extLst>
              <a:ext uri="{FF2B5EF4-FFF2-40B4-BE49-F238E27FC236}">
                <a16:creationId xmlns:a16="http://schemas.microsoft.com/office/drawing/2014/main" id="{A0A353E3-0014-9546-94F4-878629A3D53D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8466991" y="4781832"/>
            <a:ext cx="504629" cy="504629"/>
          </a:xfrm>
          <a:prstGeom prst="rect">
            <a:avLst/>
          </a:prstGeom>
        </p:spPr>
      </p:pic>
      <p:sp>
        <p:nvSpPr>
          <p:cNvPr id="80" name="CasellaDiTesto 79">
            <a:extLst>
              <a:ext uri="{FF2B5EF4-FFF2-40B4-BE49-F238E27FC236}">
                <a16:creationId xmlns:a16="http://schemas.microsoft.com/office/drawing/2014/main" id="{E409BCDE-CDAB-F24E-BBCE-4C593C88F257}"/>
              </a:ext>
            </a:extLst>
          </p:cNvPr>
          <p:cNvSpPr txBox="1"/>
          <p:nvPr/>
        </p:nvSpPr>
        <p:spPr>
          <a:xfrm>
            <a:off x="11857696" y="4147618"/>
            <a:ext cx="3055325" cy="58862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dirty="0" err="1"/>
              <a:t>Editorial</a:t>
            </a:r>
            <a:r>
              <a:rPr lang="it-IT" dirty="0"/>
              <a:t> Version</a:t>
            </a:r>
            <a:endParaRPr kumimoji="0" lang="it-IT" sz="3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82" name="Elemento grafico 81" descr="Rinchiudere">
            <a:extLst>
              <a:ext uri="{FF2B5EF4-FFF2-40B4-BE49-F238E27FC236}">
                <a16:creationId xmlns:a16="http://schemas.microsoft.com/office/drawing/2014/main" id="{B37D740F-2391-7B45-AD43-D349C70B6F22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13480389" y="2287367"/>
            <a:ext cx="1453242" cy="1453242"/>
          </a:xfrm>
          <a:prstGeom prst="rect">
            <a:avLst/>
          </a:prstGeom>
        </p:spPr>
      </p:pic>
      <p:sp>
        <p:nvSpPr>
          <p:cNvPr id="83" name="CasellaDiTesto 82">
            <a:extLst>
              <a:ext uri="{FF2B5EF4-FFF2-40B4-BE49-F238E27FC236}">
                <a16:creationId xmlns:a16="http://schemas.microsoft.com/office/drawing/2014/main" id="{CA1FECAA-D2AE-FF46-B9AE-D9B7988E2D79}"/>
              </a:ext>
            </a:extLst>
          </p:cNvPr>
          <p:cNvSpPr txBox="1"/>
          <p:nvPr/>
        </p:nvSpPr>
        <p:spPr>
          <a:xfrm>
            <a:off x="13545824" y="1825981"/>
            <a:ext cx="1825821" cy="58862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3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copyright</a:t>
            </a:r>
          </a:p>
        </p:txBody>
      </p:sp>
      <p:pic>
        <p:nvPicPr>
          <p:cNvPr id="52" name="Elemento grafico 51" descr="Scienziato">
            <a:extLst>
              <a:ext uri="{FF2B5EF4-FFF2-40B4-BE49-F238E27FC236}">
                <a16:creationId xmlns:a16="http://schemas.microsoft.com/office/drawing/2014/main" id="{956870B6-0E55-8E43-8D27-C7034FF101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1764" y="578863"/>
            <a:ext cx="1688475" cy="1688475"/>
          </a:xfrm>
          <a:prstGeom prst="rect">
            <a:avLst/>
          </a:prstGeom>
        </p:spPr>
      </p:pic>
      <p:sp>
        <p:nvSpPr>
          <p:cNvPr id="54" name="CasellaDiTesto 53">
            <a:extLst>
              <a:ext uri="{FF2B5EF4-FFF2-40B4-BE49-F238E27FC236}">
                <a16:creationId xmlns:a16="http://schemas.microsoft.com/office/drawing/2014/main" id="{E5D73807-48AA-8D49-A552-7B093B800316}"/>
              </a:ext>
            </a:extLst>
          </p:cNvPr>
          <p:cNvSpPr txBox="1"/>
          <p:nvPr/>
        </p:nvSpPr>
        <p:spPr>
          <a:xfrm>
            <a:off x="2399984" y="2473716"/>
            <a:ext cx="1665521" cy="58862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dirty="0" err="1"/>
              <a:t>Pre-print</a:t>
            </a:r>
            <a:endParaRPr kumimoji="0" lang="it-IT" sz="3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67099969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45" grpId="0"/>
      <p:bldP spid="46" grpId="0"/>
      <p:bldP spid="47" grpId="0"/>
      <p:bldP spid="48" grpId="0"/>
      <p:bldP spid="59" grpId="0"/>
      <p:bldP spid="59" grpId="1"/>
      <p:bldP spid="62" grpId="0"/>
      <p:bldP spid="80" grpId="0"/>
      <p:bldP spid="83" grpId="0"/>
      <p:bldP spid="54" grpId="0"/>
      <p:bldP spid="54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C28C844D-124E-9243-A69C-A609D56E3E0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/>
              <a:t>Accesso alla letteratura scientifica</a:t>
            </a:r>
          </a:p>
        </p:txBody>
      </p:sp>
    </p:spTree>
    <p:extLst>
      <p:ext uri="{BB962C8B-B14F-4D97-AF65-F5344CB8AC3E}">
        <p14:creationId xmlns:p14="http://schemas.microsoft.com/office/powerpoint/2010/main" val="2380570129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ccia giù 12">
            <a:extLst>
              <a:ext uri="{FF2B5EF4-FFF2-40B4-BE49-F238E27FC236}">
                <a16:creationId xmlns:a16="http://schemas.microsoft.com/office/drawing/2014/main" id="{7A115D68-8C23-FE43-A427-9DC50428BD37}"/>
              </a:ext>
            </a:extLst>
          </p:cNvPr>
          <p:cNvSpPr/>
          <p:nvPr/>
        </p:nvSpPr>
        <p:spPr>
          <a:xfrm>
            <a:off x="11495394" y="2387601"/>
            <a:ext cx="736600" cy="3646290"/>
          </a:xfrm>
          <a:prstGeom prst="downArrow">
            <a:avLst/>
          </a:prstGeom>
          <a:solidFill>
            <a:schemeClr val="accent6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no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it-IT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4" name="Freccia giù 13">
            <a:extLst>
              <a:ext uri="{FF2B5EF4-FFF2-40B4-BE49-F238E27FC236}">
                <a16:creationId xmlns:a16="http://schemas.microsoft.com/office/drawing/2014/main" id="{92D6A115-0ACD-8148-9884-6005F82E89FF}"/>
              </a:ext>
            </a:extLst>
          </p:cNvPr>
          <p:cNvSpPr/>
          <p:nvPr/>
        </p:nvSpPr>
        <p:spPr>
          <a:xfrm>
            <a:off x="12937381" y="4749800"/>
            <a:ext cx="736600" cy="1284091"/>
          </a:xfrm>
          <a:prstGeom prst="downArrow">
            <a:avLst/>
          </a:prstGeom>
          <a:solidFill>
            <a:schemeClr val="accent6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no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it-IT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FBBCB43B-22D5-5C4F-83E3-6DC5A33A121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3899" y="1484025"/>
            <a:ext cx="10657463" cy="6571404"/>
          </a:xfrm>
        </p:spPr>
        <p:txBody>
          <a:bodyPr>
            <a:normAutofit fontScale="85000" lnSpcReduction="20000"/>
          </a:bodyPr>
          <a:lstStyle/>
          <a:p>
            <a:r>
              <a:rPr lang="it-IT" dirty="0"/>
              <a:t>Tradizionale ad abbonamento</a:t>
            </a:r>
          </a:p>
          <a:p>
            <a:pPr marL="0" indent="0">
              <a:buNone/>
            </a:pPr>
            <a:r>
              <a:rPr lang="it-IT" sz="4000" b="0" dirty="0"/>
              <a:t>Le Istituzioni pagano un abbonamento annuale per dare accesso ai contenuti al proprio personale (ricercatori, dottorandi, assegnisti, </a:t>
            </a:r>
            <a:r>
              <a:rPr lang="it-IT" sz="4000" b="0" dirty="0" err="1"/>
              <a:t>ecc</a:t>
            </a:r>
            <a:r>
              <a:rPr lang="it-IT" sz="4000" b="0" dirty="0"/>
              <a:t>)</a:t>
            </a:r>
          </a:p>
          <a:p>
            <a:r>
              <a:rPr lang="it-IT" dirty="0"/>
              <a:t>Gold Open Access</a:t>
            </a:r>
          </a:p>
          <a:p>
            <a:pPr marL="0" indent="0">
              <a:buNone/>
            </a:pPr>
            <a:r>
              <a:rPr lang="it-IT" sz="4000" b="0" dirty="0"/>
              <a:t>L’articolo è accessibile a chiunque a partire dal momento della sua pubblicazione. A volte l’autore paga una APC (</a:t>
            </a:r>
            <a:r>
              <a:rPr lang="it-IT" sz="4000" b="0" dirty="0" err="1"/>
              <a:t>Article</a:t>
            </a:r>
            <a:r>
              <a:rPr lang="it-IT" sz="4000" b="0" dirty="0"/>
              <a:t> Processing </a:t>
            </a:r>
            <a:r>
              <a:rPr lang="it-IT" sz="4000" b="0" dirty="0" err="1"/>
              <a:t>Charge</a:t>
            </a:r>
            <a:r>
              <a:rPr lang="it-IT" sz="4000" b="0" dirty="0"/>
              <a:t>) per rendere accessibile il suo articolo</a:t>
            </a:r>
          </a:p>
          <a:p>
            <a:r>
              <a:rPr lang="it-IT" dirty="0"/>
              <a:t>Modello Ibrido</a:t>
            </a:r>
          </a:p>
          <a:p>
            <a:pPr marL="0" indent="0">
              <a:buNone/>
            </a:pPr>
            <a:r>
              <a:rPr lang="it-IT" sz="3900" b="0" dirty="0"/>
              <a:t>La rivista è ad abbonamento, ma l’editore chiede una APC all’autore per rendere accessibile a chiunque un determinato articolo scientifico 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D0A55B5-88F2-C840-9CD8-F595075171A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it-IT" dirty="0"/>
              <a:t>Modelli editoriali e i costi</a:t>
            </a:r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7F000C19-77A8-AA46-A09D-6F38E3486015}"/>
              </a:ext>
            </a:extLst>
          </p:cNvPr>
          <p:cNvSpPr/>
          <p:nvPr/>
        </p:nvSpPr>
        <p:spPr>
          <a:xfrm>
            <a:off x="11394061" y="1484025"/>
            <a:ext cx="6424038" cy="1866416"/>
          </a:xfrm>
          <a:prstGeom prst="roundRect">
            <a:avLst>
              <a:gd name="adj" fmla="val 50000"/>
            </a:avLst>
          </a:prstGeom>
          <a:solidFill>
            <a:srgbClr val="4687E6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68000" tIns="47625" rIns="47625" bIns="47625" numCol="1" spcCol="38100" rtlCol="0" anchor="ctr">
            <a:spAutoFit/>
          </a:bodyPr>
          <a:lstStyle/>
          <a:p>
            <a:pPr marL="0" marR="0" indent="0" algn="l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4000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1-3 Milioni</a:t>
            </a:r>
            <a:br>
              <a:rPr kumimoji="0" lang="it-IT" sz="4000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</a:br>
            <a:r>
              <a:rPr kumimoji="0" lang="it-IT" sz="4000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di euro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8D8BF21E-37DC-BA42-8E67-011B5B7D2AE2}"/>
              </a:ext>
            </a:extLst>
          </p:cNvPr>
          <p:cNvSpPr/>
          <p:nvPr/>
        </p:nvSpPr>
        <p:spPr>
          <a:xfrm>
            <a:off x="13043981" y="3824225"/>
            <a:ext cx="6424038" cy="1866416"/>
          </a:xfrm>
          <a:prstGeom prst="roundRect">
            <a:avLst>
              <a:gd name="adj" fmla="val 50000"/>
            </a:avLst>
          </a:prstGeom>
          <a:solidFill>
            <a:srgbClr val="4687E6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68000" tIns="47625" rIns="47625" bIns="47625" numCol="1" spcCol="38100" rtlCol="0" anchor="ctr">
            <a:spAutoFit/>
          </a:bodyPr>
          <a:lstStyle/>
          <a:p>
            <a:pPr algn="l"/>
            <a:r>
              <a:rPr lang="it-IT" sz="4000" b="1" dirty="0">
                <a:solidFill>
                  <a:srgbClr val="FFFFFF"/>
                </a:solidFill>
              </a:rPr>
              <a:t>100-6000 </a:t>
            </a:r>
            <a:br>
              <a:rPr lang="it-IT" sz="4000" b="1" dirty="0">
                <a:solidFill>
                  <a:srgbClr val="FFFFFF"/>
                </a:solidFill>
              </a:rPr>
            </a:br>
            <a:r>
              <a:rPr lang="it-IT" sz="4000" b="1" dirty="0">
                <a:solidFill>
                  <a:srgbClr val="FFFFFF"/>
                </a:solidFill>
              </a:rPr>
              <a:t>euro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1A9E7FE5-E4EB-B94E-A229-687A445B5BF1}"/>
              </a:ext>
            </a:extLst>
          </p:cNvPr>
          <p:cNvSpPr/>
          <p:nvPr/>
        </p:nvSpPr>
        <p:spPr>
          <a:xfrm>
            <a:off x="11000362" y="6164426"/>
            <a:ext cx="6424038" cy="1866416"/>
          </a:xfrm>
          <a:prstGeom prst="roundRect">
            <a:avLst>
              <a:gd name="adj" fmla="val 50000"/>
            </a:avLst>
          </a:prstGeom>
          <a:solidFill>
            <a:srgbClr val="4687E6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68000" tIns="47625" rIns="47625" bIns="47625" numCol="1" spcCol="38100" rtlCol="0" anchor="ctr">
            <a:spAutoFit/>
          </a:bodyPr>
          <a:lstStyle/>
          <a:p>
            <a:pPr algn="l"/>
            <a:r>
              <a:rPr lang="it-IT" sz="4000" b="1" dirty="0">
                <a:solidFill>
                  <a:srgbClr val="FFFFFF"/>
                </a:solidFill>
              </a:rPr>
              <a:t>100-3000 </a:t>
            </a:r>
            <a:br>
              <a:rPr lang="it-IT" sz="4000" b="1" dirty="0">
                <a:solidFill>
                  <a:srgbClr val="FFFFFF"/>
                </a:solidFill>
              </a:rPr>
            </a:br>
            <a:r>
              <a:rPr lang="it-IT" sz="4000" b="1" dirty="0">
                <a:solidFill>
                  <a:srgbClr val="FFFFFF"/>
                </a:solidFill>
              </a:rPr>
              <a:t>euro</a:t>
            </a:r>
          </a:p>
        </p:txBody>
      </p:sp>
      <p:pic>
        <p:nvPicPr>
          <p:cNvPr id="9" name="Elemento grafico 8" descr="Faccia diavolo con riempimento a tinta unita">
            <a:extLst>
              <a:ext uri="{FF2B5EF4-FFF2-40B4-BE49-F238E27FC236}">
                <a16:creationId xmlns:a16="http://schemas.microsoft.com/office/drawing/2014/main" id="{4B6A7E38-DC01-5E4F-9CE1-D8800D99F0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00747" y="8161377"/>
            <a:ext cx="914400" cy="914400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A793ACD-63D7-4049-85A1-7A69E60E6A6C}"/>
              </a:ext>
            </a:extLst>
          </p:cNvPr>
          <p:cNvSpPr txBox="1"/>
          <p:nvPr/>
        </p:nvSpPr>
        <p:spPr>
          <a:xfrm>
            <a:off x="11381362" y="8231932"/>
            <a:ext cx="4585239" cy="77328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sz="4400" b="1" dirty="0">
                <a:solidFill>
                  <a:srgbClr val="FF0000"/>
                </a:solidFill>
              </a:rPr>
              <a:t>Double </a:t>
            </a:r>
            <a:r>
              <a:rPr lang="it-IT" sz="4400" b="1" dirty="0" err="1">
                <a:solidFill>
                  <a:srgbClr val="FF0000"/>
                </a:solidFill>
              </a:rPr>
              <a:t>dipping</a:t>
            </a:r>
            <a:endParaRPr kumimoji="0" lang="it-IT" sz="4400" b="1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49994543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2" grpId="0" uiExpand="1" build="p" bldLvl="2"/>
      <p:bldP spid="8" grpId="0" animBg="1"/>
      <p:bldP spid="11" grpId="0" animBg="1"/>
      <p:bldP spid="12" grpId="0" animBg="1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16FF6432-B73A-7447-A1D9-44D953CD4AE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Autofit/>
          </a:bodyPr>
          <a:lstStyle/>
          <a:p>
            <a:r>
              <a:rPr lang="it-IT" sz="3600" b="0" dirty="0"/>
              <a:t>I contratti con gli editori non sono </a:t>
            </a:r>
            <a:r>
              <a:rPr lang="it-IT" sz="3600" dirty="0"/>
              <a:t>trasparenti</a:t>
            </a:r>
          </a:p>
          <a:p>
            <a:r>
              <a:rPr lang="it-IT" sz="3600" b="0" dirty="0"/>
              <a:t>Gli autori cedono i diritti (</a:t>
            </a:r>
            <a:r>
              <a:rPr lang="it-IT" sz="3600" dirty="0"/>
              <a:t>copyright</a:t>
            </a:r>
            <a:r>
              <a:rPr lang="it-IT" sz="3600" b="0" dirty="0"/>
              <a:t>) pensando di non avere scelta</a:t>
            </a:r>
          </a:p>
          <a:p>
            <a:r>
              <a:rPr lang="it-IT" sz="3600" b="0" dirty="0"/>
              <a:t>I </a:t>
            </a:r>
            <a:r>
              <a:rPr lang="it-IT" sz="3600" dirty="0"/>
              <a:t>costi</a:t>
            </a:r>
            <a:r>
              <a:rPr lang="it-IT" sz="3600" b="0" dirty="0"/>
              <a:t> degli abbonamenti salgono sempre di più</a:t>
            </a:r>
          </a:p>
          <a:p>
            <a:r>
              <a:rPr lang="it-IT" sz="3600" b="0" dirty="0"/>
              <a:t>I </a:t>
            </a:r>
            <a:r>
              <a:rPr lang="it-IT" sz="3600" dirty="0"/>
              <a:t>costi</a:t>
            </a:r>
            <a:r>
              <a:rPr lang="it-IT" sz="3600" b="0" dirty="0"/>
              <a:t> delle APC non sono tracciati</a:t>
            </a:r>
          </a:p>
          <a:p>
            <a:r>
              <a:rPr lang="it-IT" sz="3600" b="0" dirty="0"/>
              <a:t>Autori e revisori non sono remunerati, ma forniscono la </a:t>
            </a:r>
            <a:r>
              <a:rPr lang="it-IT" sz="3600" dirty="0"/>
              <a:t>materia prima </a:t>
            </a:r>
            <a:r>
              <a:rPr lang="it-IT" sz="3600" b="0" dirty="0"/>
              <a:t>agli editori che con questa fanno </a:t>
            </a:r>
            <a:r>
              <a:rPr lang="it-IT" sz="3600" dirty="0"/>
              <a:t>enormi profitti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752EADA-A666-1B42-8524-E399E77E0B8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it-IT" dirty="0"/>
              <a:t>Problematiche degli attuali modelli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E518A91-AA00-F446-B712-F7E64C538A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982" y="5849544"/>
            <a:ext cx="11738333" cy="1985301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FD97919A-8375-B34C-B056-740E17ED2B35}"/>
              </a:ext>
            </a:extLst>
          </p:cNvPr>
          <p:cNvSpPr txBox="1"/>
          <p:nvPr/>
        </p:nvSpPr>
        <p:spPr>
          <a:xfrm>
            <a:off x="6035194" y="8542493"/>
            <a:ext cx="9929000" cy="342401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7625" tIns="47625" rIns="47625" bIns="47625" numCol="1" spcCol="38100" rtlCol="0" anchor="ctr">
            <a:spAutoFit/>
          </a:bodyPr>
          <a:lstStyle/>
          <a:p>
            <a:r>
              <a:rPr lang="it-IT" sz="1600" dirty="0">
                <a:hlinkClick r:id="rId3"/>
              </a:rPr>
              <a:t>https://www.theguardian.com/science/2017/jun/27/profitable-business-scientific-publishing-bad-for-science</a:t>
            </a:r>
            <a:endParaRPr kumimoji="0" lang="it-IT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Input penna 7">
                <a:extLst>
                  <a:ext uri="{FF2B5EF4-FFF2-40B4-BE49-F238E27FC236}">
                    <a16:creationId xmlns:a16="http://schemas.microsoft.com/office/drawing/2014/main" id="{A23D392F-CB54-EB48-BDF6-FFBF72AB478A}"/>
                  </a:ext>
                </a:extLst>
              </p14:cNvPr>
              <p14:cNvContentPartPr/>
              <p14:nvPr/>
            </p14:nvContentPartPr>
            <p14:xfrm>
              <a:off x="6025849" y="6962209"/>
              <a:ext cx="6106320" cy="144360"/>
            </p14:xfrm>
          </p:contentPart>
        </mc:Choice>
        <mc:Fallback xmlns="">
          <p:pic>
            <p:nvPicPr>
              <p:cNvPr id="8" name="Input penna 7">
                <a:extLst>
                  <a:ext uri="{FF2B5EF4-FFF2-40B4-BE49-F238E27FC236}">
                    <a16:creationId xmlns:a16="http://schemas.microsoft.com/office/drawing/2014/main" id="{A23D392F-CB54-EB48-BDF6-FFBF72AB478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935849" y="6782209"/>
                <a:ext cx="6285960" cy="50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62405811-6C4E-AA45-9B53-CCF88F44BEA1}"/>
                  </a:ext>
                </a:extLst>
              </p14:cNvPr>
              <p14:cNvContentPartPr/>
              <p14:nvPr/>
            </p14:nvContentPartPr>
            <p14:xfrm>
              <a:off x="12185089" y="6972289"/>
              <a:ext cx="1887480" cy="93600"/>
            </p14:xfrm>
          </p:contentPart>
        </mc:Choice>
        <mc:Fallback xmlns=""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62405811-6C4E-AA45-9B53-CCF88F44BEA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2095089" y="6792289"/>
                <a:ext cx="2067120" cy="45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48445696-B7DA-8540-B8F6-A444E012468F}"/>
                  </a:ext>
                </a:extLst>
              </p14:cNvPr>
              <p14:cNvContentPartPr/>
              <p14:nvPr/>
            </p14:nvContentPartPr>
            <p14:xfrm>
              <a:off x="2590729" y="7279369"/>
              <a:ext cx="4200120" cy="370800"/>
            </p14:xfrm>
          </p:contentPart>
        </mc:Choice>
        <mc:Fallback xmlns=""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48445696-B7DA-8540-B8F6-A444E012468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501089" y="7099729"/>
                <a:ext cx="4379760" cy="73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CF8EE7C5-DEEA-934A-AC3D-900C27D0DF9F}"/>
                  </a:ext>
                </a:extLst>
              </p14:cNvPr>
              <p14:cNvContentPartPr/>
              <p14:nvPr/>
            </p14:nvContentPartPr>
            <p14:xfrm>
              <a:off x="3529609" y="6460009"/>
              <a:ext cx="1534320" cy="44640"/>
            </p14:xfrm>
          </p:contentPart>
        </mc:Choice>
        <mc:Fallback xmlns=""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CF8EE7C5-DEEA-934A-AC3D-900C27D0DF9F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439969" y="6280369"/>
                <a:ext cx="1713960" cy="40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89ED1174-00F3-574D-8360-4A1077E5A33B}"/>
                  </a:ext>
                </a:extLst>
              </p14:cNvPr>
              <p14:cNvContentPartPr/>
              <p14:nvPr/>
            </p14:nvContentPartPr>
            <p14:xfrm>
              <a:off x="10428649" y="6536329"/>
              <a:ext cx="2722680" cy="37440"/>
            </p14:xfrm>
          </p:contentPart>
        </mc:Choice>
        <mc:Fallback xmlns=""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89ED1174-00F3-574D-8360-4A1077E5A33B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338649" y="6356689"/>
                <a:ext cx="2902320" cy="397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84067084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32090FC9-8026-C041-B0C3-A2E0397375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fontAlgn="base"/>
            <a:r>
              <a:rPr lang="it-IT" b="0" dirty="0"/>
              <a:t>Publishing </a:t>
            </a:r>
            <a:r>
              <a:rPr lang="it-IT" b="0" dirty="0" err="1"/>
              <a:t>research</a:t>
            </a:r>
            <a:r>
              <a:rPr lang="it-IT" b="0" dirty="0"/>
              <a:t> </a:t>
            </a:r>
            <a:r>
              <a:rPr lang="it-IT" b="0" dirty="0" err="1"/>
              <a:t>without</a:t>
            </a:r>
            <a:r>
              <a:rPr lang="it-IT" b="0" dirty="0"/>
              <a:t> data </a:t>
            </a:r>
            <a:r>
              <a:rPr lang="it-IT" b="0" dirty="0" err="1"/>
              <a:t>is</a:t>
            </a:r>
            <a:r>
              <a:rPr lang="it-IT" b="0" dirty="0"/>
              <a:t> </a:t>
            </a:r>
            <a:r>
              <a:rPr lang="it-IT" b="0" dirty="0" err="1"/>
              <a:t>simply</a:t>
            </a:r>
            <a:r>
              <a:rPr lang="it-IT" b="0" dirty="0"/>
              <a:t> advertising, </a:t>
            </a:r>
            <a:r>
              <a:rPr lang="it-IT" b="0" dirty="0" err="1"/>
              <a:t>not</a:t>
            </a:r>
            <a:r>
              <a:rPr lang="it-IT" b="0" dirty="0"/>
              <a:t> science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A05F564-0AB0-C64C-9239-91A6590872E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i="1" dirty="0">
                <a:hlinkClick r:id="rId2"/>
              </a:rPr>
              <a:t>Graham Steel</a:t>
            </a:r>
            <a:endParaRPr lang="it-IT" i="1" dirty="0"/>
          </a:p>
        </p:txBody>
      </p:sp>
    </p:spTree>
    <p:extLst>
      <p:ext uri="{BB962C8B-B14F-4D97-AF65-F5344CB8AC3E}">
        <p14:creationId xmlns:p14="http://schemas.microsoft.com/office/powerpoint/2010/main" val="883606868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E472CF5C-5797-ED40-B875-64B6A8C6D0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/>
              <a:t>E tutto il resto?</a:t>
            </a:r>
          </a:p>
        </p:txBody>
      </p:sp>
    </p:spTree>
    <p:extLst>
      <p:ext uri="{BB962C8B-B14F-4D97-AF65-F5344CB8AC3E}">
        <p14:creationId xmlns:p14="http://schemas.microsoft.com/office/powerpoint/2010/main" val="3346992821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BDE3C85-0ECE-854C-9236-0BE7BAED5AA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t-IT" dirty="0"/>
              <a:t>Cosa non stiamo considerando nella valutazione?</a:t>
            </a:r>
          </a:p>
        </p:txBody>
      </p:sp>
      <p:sp>
        <p:nvSpPr>
          <p:cNvPr id="4" name="Segnaposto testo 1">
            <a:extLst>
              <a:ext uri="{FF2B5EF4-FFF2-40B4-BE49-F238E27FC236}">
                <a16:creationId xmlns:a16="http://schemas.microsoft.com/office/drawing/2014/main" id="{3E6AA51A-B64E-5041-993C-AE31BAB2EC68}"/>
              </a:ext>
            </a:extLst>
          </p:cNvPr>
          <p:cNvSpPr txBox="1">
            <a:spLocks/>
          </p:cNvSpPr>
          <p:nvPr/>
        </p:nvSpPr>
        <p:spPr>
          <a:xfrm>
            <a:off x="1463039" y="1739590"/>
            <a:ext cx="13411202" cy="6085869"/>
          </a:xfrm>
          <a:prstGeom prst="rect">
            <a:avLst/>
          </a:prstGeom>
        </p:spPr>
        <p:txBody>
          <a:bodyPr numCol="2">
            <a:normAutofit lnSpcReduction="10000"/>
          </a:bodyPr>
          <a:lstStyle>
            <a:lvl1pPr marL="395101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Blip>
                <a:blip r:embed="rId2"/>
              </a:buBlip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" charset="0"/>
                <a:ea typeface="Helvetica" charset="0"/>
                <a:cs typeface="Helvetica" charset="0"/>
                <a:sym typeface="Helvetica Light"/>
              </a:defRPr>
            </a:lvl1pPr>
            <a:lvl2pPr marL="839590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Blip>
                <a:blip r:embed="rId3"/>
              </a:buBlip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" charset="0"/>
                <a:ea typeface="Helvetica" charset="0"/>
                <a:cs typeface="Helvetica" charset="0"/>
                <a:sym typeface="Helvetica Light"/>
              </a:defRPr>
            </a:lvl2pPr>
            <a:lvl3pPr marL="1284079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Blip>
                <a:blip r:embed="rId4"/>
              </a:buBlip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" charset="0"/>
                <a:ea typeface="Helvetica" charset="0"/>
                <a:cs typeface="Helvetica" charset="0"/>
                <a:sym typeface="Helvetica Light"/>
              </a:defRPr>
            </a:lvl3pPr>
            <a:lvl4pPr marL="1728567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" charset="0"/>
                <a:ea typeface="Helvetica" charset="0"/>
                <a:cs typeface="Helvetica" charset="0"/>
                <a:sym typeface="Helvetica Light"/>
              </a:defRPr>
            </a:lvl4pPr>
            <a:lvl5pPr marL="2173056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" charset="0"/>
                <a:ea typeface="Helvetica" charset="0"/>
                <a:cs typeface="Helvetica" charset="0"/>
                <a:sym typeface="Helvetica Light"/>
              </a:defRPr>
            </a:lvl5pPr>
            <a:lvl6pPr marL="2617545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3062034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3506523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3951012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0" indent="0">
              <a:spcBef>
                <a:spcPts val="1333"/>
              </a:spcBef>
              <a:buNone/>
            </a:pPr>
            <a:r>
              <a:rPr lang="it-IT" sz="4800" dirty="0">
                <a:solidFill>
                  <a:schemeClr val="tx1"/>
                </a:solidFill>
              </a:rPr>
              <a:t>Risultati negativi</a:t>
            </a:r>
          </a:p>
          <a:p>
            <a:pPr marL="0" indent="0">
              <a:spcBef>
                <a:spcPts val="1333"/>
              </a:spcBef>
              <a:buNone/>
            </a:pPr>
            <a:r>
              <a:rPr lang="it-IT" sz="6600" dirty="0">
                <a:solidFill>
                  <a:schemeClr val="tx1"/>
                </a:solidFill>
              </a:rPr>
              <a:t>Dati</a:t>
            </a:r>
          </a:p>
          <a:p>
            <a:pPr marL="0" indent="0">
              <a:spcBef>
                <a:spcPts val="1333"/>
              </a:spcBef>
              <a:buNone/>
            </a:pPr>
            <a:r>
              <a:rPr lang="it-IT" sz="5400" dirty="0">
                <a:solidFill>
                  <a:schemeClr val="tx1"/>
                </a:solidFill>
              </a:rPr>
              <a:t>Algoritmi</a:t>
            </a:r>
            <a:endParaRPr lang="it-IT" sz="4000" dirty="0">
              <a:solidFill>
                <a:schemeClr val="tx1"/>
              </a:solidFill>
            </a:endParaRPr>
          </a:p>
          <a:p>
            <a:pPr marL="0" indent="0">
              <a:spcBef>
                <a:spcPts val="1333"/>
              </a:spcBef>
              <a:buNone/>
            </a:pPr>
            <a:r>
              <a:rPr lang="it-IT" sz="4400" dirty="0">
                <a:solidFill>
                  <a:schemeClr val="tx1"/>
                </a:solidFill>
              </a:rPr>
              <a:t>Processi</a:t>
            </a:r>
            <a:endParaRPr lang="it-IT" sz="4000" dirty="0">
              <a:solidFill>
                <a:schemeClr val="tx1"/>
              </a:solidFill>
            </a:endParaRPr>
          </a:p>
          <a:p>
            <a:pPr marL="0" indent="0">
              <a:spcBef>
                <a:spcPts val="1333"/>
              </a:spcBef>
              <a:buNone/>
            </a:pPr>
            <a:r>
              <a:rPr lang="it-IT" sz="4000" dirty="0">
                <a:solidFill>
                  <a:schemeClr val="tx1"/>
                </a:solidFill>
              </a:rPr>
              <a:t>Software</a:t>
            </a:r>
          </a:p>
          <a:p>
            <a:pPr marL="0" indent="0">
              <a:spcBef>
                <a:spcPts val="1333"/>
              </a:spcBef>
              <a:buNone/>
            </a:pPr>
            <a:r>
              <a:rPr lang="it-IT" sz="5400" dirty="0">
                <a:solidFill>
                  <a:schemeClr val="tx1"/>
                </a:solidFill>
              </a:rPr>
              <a:t>Metodologie</a:t>
            </a:r>
          </a:p>
          <a:p>
            <a:pPr marL="0" indent="0">
              <a:spcBef>
                <a:spcPts val="1333"/>
              </a:spcBef>
              <a:buNone/>
            </a:pPr>
            <a:r>
              <a:rPr lang="it-IT" sz="4000" dirty="0">
                <a:solidFill>
                  <a:schemeClr val="tx1"/>
                </a:solidFill>
              </a:rPr>
              <a:t>Educational </a:t>
            </a:r>
            <a:r>
              <a:rPr lang="it-IT" sz="4000" dirty="0" err="1">
                <a:solidFill>
                  <a:schemeClr val="tx1"/>
                </a:solidFill>
              </a:rPr>
              <a:t>Resources</a:t>
            </a:r>
            <a:endParaRPr lang="it-IT" sz="4000" dirty="0">
              <a:solidFill>
                <a:schemeClr val="tx1"/>
              </a:solidFill>
            </a:endParaRPr>
          </a:p>
          <a:p>
            <a:pPr marL="0" indent="0">
              <a:spcBef>
                <a:spcPts val="1333"/>
              </a:spcBef>
              <a:buNone/>
            </a:pPr>
            <a:r>
              <a:rPr lang="it-IT" sz="4000" dirty="0">
                <a:solidFill>
                  <a:schemeClr val="tx1"/>
                </a:solidFill>
              </a:rPr>
              <a:t>Contributi </a:t>
            </a:r>
            <a:r>
              <a:rPr lang="it-IT" sz="4000" dirty="0" err="1">
                <a:solidFill>
                  <a:schemeClr val="tx1"/>
                </a:solidFill>
              </a:rPr>
              <a:t>peer-review</a:t>
            </a:r>
            <a:endParaRPr lang="it-IT" sz="4000" dirty="0">
              <a:solidFill>
                <a:schemeClr val="tx1"/>
              </a:solidFill>
            </a:endParaRPr>
          </a:p>
          <a:p>
            <a:pPr marL="0" indent="0">
              <a:spcBef>
                <a:spcPts val="1333"/>
              </a:spcBef>
              <a:buNone/>
            </a:pPr>
            <a:r>
              <a:rPr lang="it-IT" sz="4000" dirty="0">
                <a:solidFill>
                  <a:schemeClr val="tx1"/>
                </a:solidFill>
              </a:rPr>
              <a:t>Grey </a:t>
            </a:r>
            <a:r>
              <a:rPr lang="it-IT" sz="4000" dirty="0" err="1">
                <a:solidFill>
                  <a:schemeClr val="tx1"/>
                </a:solidFill>
              </a:rPr>
              <a:t>Literature</a:t>
            </a:r>
            <a:endParaRPr lang="it-IT" sz="4000" dirty="0">
              <a:solidFill>
                <a:schemeClr val="tx1"/>
              </a:solidFill>
            </a:endParaRPr>
          </a:p>
          <a:p>
            <a:pPr marL="0" indent="0">
              <a:spcBef>
                <a:spcPts val="1333"/>
              </a:spcBef>
              <a:buNone/>
            </a:pPr>
            <a:r>
              <a:rPr lang="it-IT" sz="5400" dirty="0">
                <a:solidFill>
                  <a:schemeClr val="tx1"/>
                </a:solidFill>
              </a:rPr>
              <a:t>Proposte di progetto</a:t>
            </a:r>
          </a:p>
          <a:p>
            <a:pPr marL="0" indent="0">
              <a:spcBef>
                <a:spcPts val="1333"/>
              </a:spcBef>
              <a:buNone/>
            </a:pPr>
            <a:r>
              <a:rPr lang="it-IT" sz="4000" dirty="0">
                <a:solidFill>
                  <a:schemeClr val="tx1"/>
                </a:solidFill>
              </a:rPr>
              <a:t>Capacità di leadership</a:t>
            </a:r>
          </a:p>
          <a:p>
            <a:pPr marL="0" indent="0">
              <a:spcBef>
                <a:spcPts val="1333"/>
              </a:spcBef>
              <a:buNone/>
            </a:pPr>
            <a:r>
              <a:rPr lang="it-IT" sz="6000" dirty="0">
                <a:solidFill>
                  <a:schemeClr val="tx1"/>
                </a:solidFill>
              </a:rPr>
              <a:t>Sviluppo di Prodotti</a:t>
            </a:r>
          </a:p>
          <a:p>
            <a:pPr marL="0" indent="0">
              <a:spcBef>
                <a:spcPts val="1333"/>
              </a:spcBef>
              <a:buNone/>
            </a:pPr>
            <a:r>
              <a:rPr lang="it-IT" sz="4000" dirty="0">
                <a:solidFill>
                  <a:schemeClr val="tx1"/>
                </a:solidFill>
              </a:rPr>
              <a:t>…</a:t>
            </a:r>
          </a:p>
          <a:p>
            <a:endParaRPr lang="it-IT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42D93F22-63A4-6945-8942-9151FA39D3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796" y="8001210"/>
            <a:ext cx="2162337" cy="1142790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BB8275AA-AE2B-2B48-835F-074B9047E4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0749" y="8200500"/>
            <a:ext cx="4971091" cy="9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806543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C28C844D-124E-9243-A69C-A609D56E3E0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/>
              <a:t>…e i dati?</a:t>
            </a:r>
          </a:p>
        </p:txBody>
      </p:sp>
    </p:spTree>
    <p:extLst>
      <p:ext uri="{BB962C8B-B14F-4D97-AF65-F5344CB8AC3E}">
        <p14:creationId xmlns:p14="http://schemas.microsoft.com/office/powerpoint/2010/main" val="184570327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3A7CE1E9-8F64-B84F-8DB5-BD0BB35573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788" y="630517"/>
            <a:ext cx="12108330" cy="3168977"/>
          </a:xfrm>
          <a:prstGeom prst="rect">
            <a:avLst/>
          </a:prstGeom>
          <a:effectLst>
            <a:outerShdw blurRad="2032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2DD9CFC5-7746-D942-8B47-1B6FA687B2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17" y="3982973"/>
            <a:ext cx="10914033" cy="4694863"/>
          </a:xfrm>
          <a:prstGeom prst="rect">
            <a:avLst/>
          </a:prstGeom>
          <a:effectLst>
            <a:outerShdw blurRad="2032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AAEC10E6-851A-7342-9E0E-99D48228B8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5115" y="1767331"/>
            <a:ext cx="6233556" cy="4064326"/>
          </a:xfrm>
          <a:prstGeom prst="rect">
            <a:avLst/>
          </a:prstGeom>
          <a:effectLst>
            <a:outerShdw blurRad="2032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Rettangolo 9">
            <a:extLst>
              <a:ext uri="{FF2B5EF4-FFF2-40B4-BE49-F238E27FC236}">
                <a16:creationId xmlns:a16="http://schemas.microsoft.com/office/drawing/2014/main" id="{5CEF2017-FBE3-9B43-95DE-D4F8A84B9AE5}"/>
              </a:ext>
            </a:extLst>
          </p:cNvPr>
          <p:cNvSpPr/>
          <p:nvPr/>
        </p:nvSpPr>
        <p:spPr>
          <a:xfrm>
            <a:off x="8665883" y="8728501"/>
            <a:ext cx="8128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1600" dirty="0">
                <a:solidFill>
                  <a:schemeClr val="tx1"/>
                </a:solidFill>
                <a:latin typeface="helvetica neue" panose="02000503000000020004" pitchFamily="2" charset="0"/>
                <a:hlinkClick r:id="rId5"/>
              </a:rPr>
              <a:t>https://www.cell.com/current-biology/fulltext/S0960-9822(13)01400-0</a:t>
            </a:r>
            <a:r>
              <a:rPr lang="it-IT" sz="1600" dirty="0">
                <a:solidFill>
                  <a:schemeClr val="tx1"/>
                </a:solidFill>
                <a:latin typeface="helvetica neue" panose="02000503000000020004" pitchFamily="2" charset="0"/>
              </a:rPr>
              <a:t> </a:t>
            </a:r>
          </a:p>
          <a:p>
            <a:br>
              <a:rPr lang="it-IT" sz="1600" dirty="0">
                <a:solidFill>
                  <a:schemeClr val="tx1"/>
                </a:solidFill>
                <a:latin typeface="helvetica neue" panose="02000503000000020004" pitchFamily="2" charset="0"/>
              </a:rPr>
            </a:br>
            <a:endParaRPr lang="it-IT" sz="1600" dirty="0">
              <a:solidFill>
                <a:schemeClr val="tx1"/>
              </a:solidFill>
              <a:latin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6442612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2ACAA8DD-104F-D945-91D9-80F50C571A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sz="9600" i="1" dirty="0" err="1"/>
              <a:t>Perché</a:t>
            </a:r>
            <a:r>
              <a:rPr lang="en-GB" sz="9600" i="1" dirty="0"/>
              <a:t> la </a:t>
            </a:r>
            <a:r>
              <a:rPr lang="en-GB" sz="9600" i="1" dirty="0" err="1"/>
              <a:t>scienza</a:t>
            </a:r>
            <a:r>
              <a:rPr lang="en-GB" sz="9600" i="1" dirty="0"/>
              <a:t> </a:t>
            </a:r>
            <a:r>
              <a:rPr lang="en-GB" sz="9600" i="1" dirty="0" err="1"/>
              <a:t>aperta</a:t>
            </a:r>
            <a:r>
              <a:rPr lang="en-GB" sz="9600" i="1" dirty="0"/>
              <a:t> </a:t>
            </a:r>
            <a:r>
              <a:rPr lang="en-GB" sz="9600" i="1" dirty="0" err="1"/>
              <a:t>è</a:t>
            </a:r>
            <a:r>
              <a:rPr lang="en-GB" sz="9600" i="1" dirty="0"/>
              <a:t> </a:t>
            </a:r>
            <a:r>
              <a:rPr lang="en-GB" sz="9600" i="1" dirty="0" err="1"/>
              <a:t>sinonimo</a:t>
            </a:r>
            <a:r>
              <a:rPr lang="en-GB" sz="9600" i="1" dirty="0"/>
              <a:t> di </a:t>
            </a:r>
          </a:p>
          <a:p>
            <a:r>
              <a:rPr lang="en-GB" sz="9600" i="1" dirty="0" err="1"/>
              <a:t>buona</a:t>
            </a:r>
            <a:r>
              <a:rPr lang="en-GB" sz="9600" i="1" dirty="0"/>
              <a:t> </a:t>
            </a:r>
            <a:r>
              <a:rPr lang="en-GB" sz="9600" i="1" dirty="0" err="1"/>
              <a:t>scienza</a:t>
            </a:r>
            <a:endParaRPr lang="en-GB" sz="9600" i="1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8E3BEF1-6318-124F-8176-B6FB4E5E54A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it-IT" sz="2800" b="0" dirty="0"/>
              <a:t>Inserto a cura di </a:t>
            </a:r>
          </a:p>
          <a:p>
            <a:r>
              <a:rPr lang="it-IT" sz="2800" dirty="0"/>
              <a:t>Gina Pavone</a:t>
            </a:r>
            <a:endParaRPr lang="it-IT" sz="2800" b="0" dirty="0"/>
          </a:p>
          <a:p>
            <a:r>
              <a:rPr lang="it-IT" sz="2800" b="0" dirty="0"/>
              <a:t>Istituto di Scienza e Tecnologie dell’informazione, Consiglio Nazionale delle Ricerche</a:t>
            </a:r>
          </a:p>
        </p:txBody>
      </p:sp>
    </p:spTree>
    <p:extLst>
      <p:ext uri="{BB962C8B-B14F-4D97-AF65-F5344CB8AC3E}">
        <p14:creationId xmlns:p14="http://schemas.microsoft.com/office/powerpoint/2010/main" val="3238212948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0787B7D-5812-4A4D-8F84-0D322A487C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3350" y="514350"/>
            <a:ext cx="5829300" cy="78122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CA7C251-26B1-ED49-9F0E-20D54637B06A}"/>
              </a:ext>
            </a:extLst>
          </p:cNvPr>
          <p:cNvSpPr txBox="1"/>
          <p:nvPr/>
        </p:nvSpPr>
        <p:spPr>
          <a:xfrm>
            <a:off x="392961" y="8484826"/>
            <a:ext cx="7388241" cy="403957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7625" tIns="47625" rIns="47625" bIns="47625" numCol="1" spcCol="38100" rtlCol="0" anchor="ctr">
            <a:spAutoFit/>
          </a:bodyPr>
          <a:lstStyle/>
          <a:p>
            <a:r>
              <a:rPr lang="en-US" sz="2000" dirty="0">
                <a:hlinkClick r:id="rId4"/>
              </a:rPr>
              <a:t>https://www.fosteropenscience.eu/content/cartoon-data-sharing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984094165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DDBDEF6-F975-0145-BAA1-823645FF8AB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1201" y="631371"/>
            <a:ext cx="6535716" cy="1681398"/>
          </a:xfrm>
        </p:spPr>
        <p:txBody>
          <a:bodyPr/>
          <a:lstStyle/>
          <a:p>
            <a:r>
              <a:rPr lang="en-US" dirty="0"/>
              <a:t>Il paper </a:t>
            </a:r>
            <a:r>
              <a:rPr lang="en-US" dirty="0" err="1"/>
              <a:t>sull’austerity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5D92FA-CCC3-9C4E-90EF-7E25D22344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23899" y="2312768"/>
            <a:ext cx="6126605" cy="519369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La </a:t>
            </a:r>
            <a:r>
              <a:rPr lang="en-US" dirty="0" err="1"/>
              <a:t>tesi</a:t>
            </a:r>
            <a:r>
              <a:rPr lang="en-US" dirty="0"/>
              <a:t>: la </a:t>
            </a:r>
            <a:r>
              <a:rPr lang="en-US" dirty="0" err="1"/>
              <a:t>crescita</a:t>
            </a:r>
            <a:r>
              <a:rPr lang="en-US" dirty="0"/>
              <a:t> </a:t>
            </a:r>
            <a:r>
              <a:rPr lang="en-US" dirty="0" err="1"/>
              <a:t>economica</a:t>
            </a:r>
            <a:r>
              <a:rPr lang="en-US" dirty="0"/>
              <a:t> </a:t>
            </a:r>
            <a:r>
              <a:rPr lang="en-US" dirty="0" err="1"/>
              <a:t>rallenta</a:t>
            </a:r>
            <a:r>
              <a:rPr lang="en-US" dirty="0"/>
              <a:t> </a:t>
            </a:r>
            <a:r>
              <a:rPr lang="en-US" dirty="0" err="1"/>
              <a:t>drasticamente</a:t>
            </a:r>
            <a:r>
              <a:rPr lang="en-US" dirty="0"/>
              <a:t> </a:t>
            </a:r>
            <a:r>
              <a:rPr lang="en-US" dirty="0" err="1"/>
              <a:t>quando</a:t>
            </a:r>
            <a:r>
              <a:rPr lang="en-US" dirty="0"/>
              <a:t> la </a:t>
            </a:r>
            <a:r>
              <a:rPr lang="en-US" dirty="0" err="1"/>
              <a:t>dimensione</a:t>
            </a:r>
            <a:r>
              <a:rPr lang="en-US" dirty="0"/>
              <a:t> del </a:t>
            </a:r>
            <a:r>
              <a:rPr lang="en-US" dirty="0" err="1"/>
              <a:t>debito</a:t>
            </a:r>
            <a:r>
              <a:rPr lang="en-US" dirty="0"/>
              <a:t> di un </a:t>
            </a:r>
            <a:r>
              <a:rPr lang="en-US" dirty="0" err="1"/>
              <a:t>paese</a:t>
            </a:r>
            <a:r>
              <a:rPr lang="en-US" dirty="0"/>
              <a:t> </a:t>
            </a:r>
            <a:r>
              <a:rPr lang="en-US" dirty="0" err="1"/>
              <a:t>supera</a:t>
            </a:r>
            <a:r>
              <a:rPr lang="en-US" dirty="0"/>
              <a:t> </a:t>
            </a:r>
            <a:r>
              <a:rPr lang="en-US" dirty="0" err="1"/>
              <a:t>il</a:t>
            </a:r>
            <a:r>
              <a:rPr lang="en-US" dirty="0"/>
              <a:t> 90% del </a:t>
            </a:r>
            <a:r>
              <a:rPr lang="en-US" dirty="0" err="1"/>
              <a:t>prodotto</a:t>
            </a:r>
            <a:r>
              <a:rPr lang="en-US" dirty="0"/>
              <a:t> </a:t>
            </a:r>
            <a:r>
              <a:rPr lang="en-US" dirty="0" err="1"/>
              <a:t>interno</a:t>
            </a:r>
            <a:r>
              <a:rPr lang="en-US" dirty="0"/>
              <a:t> </a:t>
            </a:r>
            <a:r>
              <a:rPr lang="en-US" dirty="0" err="1"/>
              <a:t>lordo</a:t>
            </a:r>
            <a:r>
              <a:rPr lang="en-US" dirty="0"/>
              <a:t>.</a:t>
            </a:r>
          </a:p>
          <a:p>
            <a:r>
              <a:rPr lang="en-US" dirty="0"/>
              <a:t>I </a:t>
            </a:r>
            <a:r>
              <a:rPr lang="en-US" dirty="0" err="1"/>
              <a:t>risultati</a:t>
            </a:r>
            <a:r>
              <a:rPr lang="en-US" dirty="0"/>
              <a:t> </a:t>
            </a:r>
            <a:r>
              <a:rPr lang="en-US" dirty="0" err="1"/>
              <a:t>mostrati</a:t>
            </a:r>
            <a:r>
              <a:rPr lang="en-US" dirty="0"/>
              <a:t> </a:t>
            </a:r>
            <a:r>
              <a:rPr lang="en-US" dirty="0" err="1"/>
              <a:t>nel</a:t>
            </a:r>
            <a:r>
              <a:rPr lang="en-US" dirty="0"/>
              <a:t> paper </a:t>
            </a:r>
            <a:r>
              <a:rPr lang="en-US" dirty="0" err="1"/>
              <a:t>sono</a:t>
            </a:r>
            <a:r>
              <a:rPr lang="en-US" dirty="0"/>
              <a:t> </a:t>
            </a:r>
            <a:r>
              <a:rPr lang="en-US" dirty="0" err="1"/>
              <a:t>stati</a:t>
            </a:r>
            <a:r>
              <a:rPr lang="en-US" dirty="0"/>
              <a:t> </a:t>
            </a:r>
            <a:r>
              <a:rPr lang="en-US" dirty="0" err="1"/>
              <a:t>usati</a:t>
            </a:r>
            <a:r>
              <a:rPr lang="en-US" dirty="0"/>
              <a:t> per </a:t>
            </a:r>
            <a:r>
              <a:rPr lang="en-US" dirty="0" err="1"/>
              <a:t>sostenere</a:t>
            </a:r>
            <a:r>
              <a:rPr lang="en-US" dirty="0"/>
              <a:t> </a:t>
            </a:r>
            <a:r>
              <a:rPr lang="en-US" dirty="0" err="1"/>
              <a:t>politiche</a:t>
            </a:r>
            <a:r>
              <a:rPr lang="en-US" dirty="0"/>
              <a:t> </a:t>
            </a:r>
            <a:r>
              <a:rPr lang="en-US" dirty="0" err="1"/>
              <a:t>pubbliche</a:t>
            </a:r>
            <a:r>
              <a:rPr lang="en-US" dirty="0"/>
              <a:t> di austerity </a:t>
            </a:r>
            <a:r>
              <a:rPr lang="en-US" dirty="0" err="1"/>
              <a:t>durante</a:t>
            </a:r>
            <a:r>
              <a:rPr lang="en-US" dirty="0"/>
              <a:t> la </a:t>
            </a:r>
            <a:r>
              <a:rPr lang="en-US" dirty="0" err="1"/>
              <a:t>recente</a:t>
            </a:r>
            <a:r>
              <a:rPr lang="en-US" dirty="0"/>
              <a:t> </a:t>
            </a:r>
            <a:r>
              <a:rPr lang="en-US" dirty="0" err="1"/>
              <a:t>crisi</a:t>
            </a:r>
            <a:r>
              <a:rPr lang="en-US" dirty="0"/>
              <a:t> </a:t>
            </a:r>
            <a:r>
              <a:rPr lang="en-US" dirty="0" err="1"/>
              <a:t>economica</a:t>
            </a:r>
            <a:r>
              <a:rPr lang="en-US" dirty="0"/>
              <a:t>. </a:t>
            </a:r>
          </a:p>
          <a:p>
            <a:r>
              <a:rPr lang="en-US" dirty="0"/>
              <a:t>Ma </a:t>
            </a:r>
            <a:r>
              <a:rPr lang="en-US" dirty="0" err="1"/>
              <a:t>alcune</a:t>
            </a:r>
            <a:r>
              <a:rPr lang="en-US" dirty="0"/>
              <a:t> </a:t>
            </a:r>
            <a:r>
              <a:rPr lang="en-US" dirty="0" err="1"/>
              <a:t>considerazioni</a:t>
            </a:r>
            <a:r>
              <a:rPr lang="en-US" dirty="0"/>
              <a:t> </a:t>
            </a:r>
            <a:r>
              <a:rPr lang="en-US" dirty="0" err="1"/>
              <a:t>erano</a:t>
            </a:r>
            <a:r>
              <a:rPr lang="en-US" dirty="0"/>
              <a:t> </a:t>
            </a:r>
            <a:r>
              <a:rPr lang="en-US" dirty="0" err="1"/>
              <a:t>basate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calcoli</a:t>
            </a:r>
            <a:r>
              <a:rPr lang="en-US" dirty="0"/>
              <a:t> </a:t>
            </a:r>
            <a:r>
              <a:rPr lang="en-US" dirty="0" err="1"/>
              <a:t>errati</a:t>
            </a:r>
            <a:r>
              <a:rPr lang="en-US" dirty="0"/>
              <a:t>.</a:t>
            </a:r>
          </a:p>
          <a:p>
            <a:r>
              <a:rPr lang="en-US" dirty="0"/>
              <a:t>Lo </a:t>
            </a:r>
            <a:r>
              <a:rPr lang="en-US" dirty="0" err="1"/>
              <a:t>scopre</a:t>
            </a:r>
            <a:r>
              <a:rPr lang="en-US" dirty="0"/>
              <a:t> </a:t>
            </a:r>
            <a:r>
              <a:rPr lang="en-US" dirty="0" err="1"/>
              <a:t>uno</a:t>
            </a:r>
            <a:r>
              <a:rPr lang="en-US" dirty="0"/>
              <a:t> </a:t>
            </a:r>
            <a:r>
              <a:rPr lang="en-US" dirty="0" err="1"/>
              <a:t>studente</a:t>
            </a:r>
            <a:r>
              <a:rPr lang="en-US" dirty="0"/>
              <a:t> </a:t>
            </a:r>
            <a:r>
              <a:rPr lang="en-US" dirty="0" err="1"/>
              <a:t>che</a:t>
            </a:r>
            <a:r>
              <a:rPr lang="en-US" dirty="0"/>
              <a:t> non </a:t>
            </a:r>
            <a:r>
              <a:rPr lang="en-US" dirty="0" err="1"/>
              <a:t>riesce</a:t>
            </a:r>
            <a:r>
              <a:rPr lang="en-US" dirty="0"/>
              <a:t> a </a:t>
            </a:r>
            <a:r>
              <a:rPr lang="en-US" dirty="0" err="1"/>
              <a:t>replicare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risultati</a:t>
            </a:r>
            <a:r>
              <a:rPr lang="en-US" dirty="0"/>
              <a:t> e </a:t>
            </a:r>
            <a:r>
              <a:rPr lang="en-US" dirty="0" err="1"/>
              <a:t>chiede</a:t>
            </a:r>
            <a:r>
              <a:rPr lang="en-US" dirty="0"/>
              <a:t> </a:t>
            </a:r>
            <a:r>
              <a:rPr lang="en-US" dirty="0" err="1"/>
              <a:t>il</a:t>
            </a:r>
            <a:r>
              <a:rPr lang="en-US" dirty="0"/>
              <a:t> dataset </a:t>
            </a:r>
            <a:r>
              <a:rPr lang="en-US" dirty="0" err="1"/>
              <a:t>originale</a:t>
            </a:r>
            <a:r>
              <a:rPr lang="en-US" dirty="0"/>
              <a:t> </a:t>
            </a:r>
            <a:r>
              <a:rPr lang="en-US" dirty="0" err="1"/>
              <a:t>agli</a:t>
            </a:r>
            <a:r>
              <a:rPr lang="en-US" dirty="0"/>
              <a:t> </a:t>
            </a:r>
            <a:r>
              <a:rPr lang="en-US" dirty="0" err="1"/>
              <a:t>autori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5223E2-FE54-D74E-8DB6-231BDBF54B2E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La </a:t>
            </a:r>
            <a:r>
              <a:rPr lang="en-US" dirty="0" err="1"/>
              <a:t>figura</a:t>
            </a:r>
            <a:r>
              <a:rPr lang="en-US" dirty="0"/>
              <a:t> 2, </a:t>
            </a:r>
            <a:r>
              <a:rPr lang="en-US" dirty="0" err="1"/>
              <a:t>tratta</a:t>
            </a:r>
            <a:r>
              <a:rPr lang="en-US" dirty="0"/>
              <a:t> dal paper “</a:t>
            </a:r>
            <a:r>
              <a:rPr lang="en-US" i="1" dirty="0"/>
              <a:t>Growth in a time of debt</a:t>
            </a:r>
            <a:r>
              <a:rPr lang="en-US" dirty="0"/>
              <a:t>”, di Carmen Reinhart e Kenneth Rogoff, era </a:t>
            </a:r>
            <a:r>
              <a:rPr lang="en-US" dirty="0" err="1"/>
              <a:t>basata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calcoli</a:t>
            </a:r>
            <a:r>
              <a:rPr lang="en-US" dirty="0"/>
              <a:t> </a:t>
            </a:r>
            <a:r>
              <a:rPr lang="en-US" dirty="0" err="1"/>
              <a:t>errati</a:t>
            </a:r>
            <a:r>
              <a:rPr lang="en-US" dirty="0"/>
              <a:t> . Il paper: </a:t>
            </a:r>
          </a:p>
          <a:p>
            <a:r>
              <a:rPr lang="en-US" dirty="0">
                <a:hlinkClick r:id="rId3"/>
              </a:rPr>
              <a:t>Ihttps://www.nber.org/papers/w15639.pdf?new_window=1</a:t>
            </a:r>
            <a:r>
              <a:rPr lang="en-US" dirty="0"/>
              <a:t> . Una </a:t>
            </a:r>
            <a:r>
              <a:rPr lang="en-US" dirty="0" err="1"/>
              <a:t>ricorstruzione</a:t>
            </a:r>
            <a:r>
              <a:rPr lang="en-US" dirty="0"/>
              <a:t> </a:t>
            </a:r>
            <a:r>
              <a:rPr lang="en-US" dirty="0" err="1"/>
              <a:t>della</a:t>
            </a:r>
            <a:r>
              <a:rPr lang="en-US" dirty="0"/>
              <a:t> </a:t>
            </a:r>
            <a:r>
              <a:rPr lang="en-US" dirty="0" err="1"/>
              <a:t>vicenda</a:t>
            </a:r>
            <a:r>
              <a:rPr lang="en-US" dirty="0"/>
              <a:t>: </a:t>
            </a:r>
            <a:r>
              <a:rPr lang="en-US" dirty="0">
                <a:hlinkClick r:id="rId4"/>
              </a:rPr>
              <a:t>https://www.bbc.com/news/magazine-22223190</a:t>
            </a:r>
            <a:endParaRPr lang="en-US" dirty="0"/>
          </a:p>
        </p:txBody>
      </p:sp>
      <p:pic>
        <p:nvPicPr>
          <p:cNvPr id="23" name="Picture Placeholder 22">
            <a:extLst>
              <a:ext uri="{FF2B5EF4-FFF2-40B4-BE49-F238E27FC236}">
                <a16:creationId xmlns:a16="http://schemas.microsoft.com/office/drawing/2014/main" id="{05921974-3F94-C640-ACC4-153A8A986D86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59" b="385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84945257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1">
            <a:extLst>
              <a:ext uri="{FF2B5EF4-FFF2-40B4-BE49-F238E27FC236}">
                <a16:creationId xmlns:a16="http://schemas.microsoft.com/office/drawing/2014/main" id="{EFB4D56C-DEA4-9941-8802-2E0BC10DB992}"/>
              </a:ext>
            </a:extLst>
          </p:cNvPr>
          <p:cNvGrpSpPr/>
          <p:nvPr/>
        </p:nvGrpSpPr>
        <p:grpSpPr>
          <a:xfrm>
            <a:off x="511142" y="1336812"/>
            <a:ext cx="6727858" cy="6421927"/>
            <a:chOff x="3279742" y="1375873"/>
            <a:chExt cx="3435409" cy="3280948"/>
          </a:xfrm>
        </p:grpSpPr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8F0BB074-D84E-9846-A938-0DA4E15C7B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3560" t="7265" r="41623" b="16676"/>
            <a:stretch/>
          </p:blipFill>
          <p:spPr>
            <a:xfrm>
              <a:off x="3279742" y="1375873"/>
              <a:ext cx="3435409" cy="328094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4" name="Rettangolo 3">
              <a:extLst>
                <a:ext uri="{FF2B5EF4-FFF2-40B4-BE49-F238E27FC236}">
                  <a16:creationId xmlns:a16="http://schemas.microsoft.com/office/drawing/2014/main" id="{97DF8D99-77AB-3745-822E-30D08798F42A}"/>
                </a:ext>
              </a:extLst>
            </p:cNvPr>
            <p:cNvSpPr/>
            <p:nvPr/>
          </p:nvSpPr>
          <p:spPr>
            <a:xfrm>
              <a:off x="6023862" y="1690689"/>
              <a:ext cx="691289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  <a:hlinkClick r:id="rId3"/>
                </a:rPr>
                <a:t>2013</a:t>
              </a:r>
              <a:r>
                <a:rPr kumimoji="0" lang="it-IT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endParaRPr kumimoji="0" lang="it-IT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" name="Gruppo 4">
            <a:extLst>
              <a:ext uri="{FF2B5EF4-FFF2-40B4-BE49-F238E27FC236}">
                <a16:creationId xmlns:a16="http://schemas.microsoft.com/office/drawing/2014/main" id="{CA2AC734-B089-FE4A-A259-AF93DC7B2764}"/>
              </a:ext>
            </a:extLst>
          </p:cNvPr>
          <p:cNvGrpSpPr/>
          <p:nvPr/>
        </p:nvGrpSpPr>
        <p:grpSpPr>
          <a:xfrm>
            <a:off x="8128000" y="1336812"/>
            <a:ext cx="8505858" cy="6373478"/>
            <a:chOff x="2966645" y="3158455"/>
            <a:chExt cx="4854217" cy="3699545"/>
          </a:xfrm>
        </p:grpSpPr>
        <p:grpSp>
          <p:nvGrpSpPr>
            <p:cNvPr id="6" name="Gruppo 5">
              <a:extLst>
                <a:ext uri="{FF2B5EF4-FFF2-40B4-BE49-F238E27FC236}">
                  <a16:creationId xmlns:a16="http://schemas.microsoft.com/office/drawing/2014/main" id="{74B6204D-792A-514D-BF48-2B8403843471}"/>
                </a:ext>
              </a:extLst>
            </p:cNvPr>
            <p:cNvGrpSpPr/>
            <p:nvPr/>
          </p:nvGrpSpPr>
          <p:grpSpPr>
            <a:xfrm>
              <a:off x="2966645" y="3158455"/>
              <a:ext cx="4854217" cy="3699545"/>
              <a:chOff x="2966645" y="3245756"/>
              <a:chExt cx="4854217" cy="3699545"/>
            </a:xfrm>
          </p:grpSpPr>
          <p:pic>
            <p:nvPicPr>
              <p:cNvPr id="9" name="Immagine 8">
                <a:extLst>
                  <a:ext uri="{FF2B5EF4-FFF2-40B4-BE49-F238E27FC236}">
                    <a16:creationId xmlns:a16="http://schemas.microsoft.com/office/drawing/2014/main" id="{9B8DA9C2-EA2A-A847-85BF-A3AA7D90C45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32314" t="13026" r="17285" b="11673"/>
              <a:stretch/>
            </p:blipFill>
            <p:spPr>
              <a:xfrm>
                <a:off x="2966645" y="3245756"/>
                <a:ext cx="4400312" cy="3699545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10" name="Rettangolo 9">
                <a:extLst>
                  <a:ext uri="{FF2B5EF4-FFF2-40B4-BE49-F238E27FC236}">
                    <a16:creationId xmlns:a16="http://schemas.microsoft.com/office/drawing/2014/main" id="{D1DD5338-3DB2-3C4D-9DC1-E788D1A2777D}"/>
                  </a:ext>
                </a:extLst>
              </p:cNvPr>
              <p:cNvSpPr/>
              <p:nvPr/>
            </p:nvSpPr>
            <p:spPr>
              <a:xfrm>
                <a:off x="6101312" y="4330628"/>
                <a:ext cx="1719550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000" b="0" i="0" u="sng" strike="noStrike" kern="1200" cap="none" spc="0" normalizeH="0" baseline="0" noProof="0" dirty="0" err="1">
                    <a:ln>
                      <a:noFill/>
                    </a:ln>
                    <a:solidFill>
                      <a:srgbClr val="0563C1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  <a:hlinkClick r:id="rId5"/>
                  </a:rPr>
                  <a:t>Herndon</a:t>
                </a:r>
                <a:r>
                  <a:rPr kumimoji="0" lang="it-IT" sz="1000" b="0" i="0" u="sng" strike="noStrike" kern="1200" cap="none" spc="0" normalizeH="0" baseline="0" noProof="0" dirty="0">
                    <a:ln>
                      <a:noFill/>
                    </a:ln>
                    <a:solidFill>
                      <a:srgbClr val="0563C1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  <a:hlinkClick r:id="rId5"/>
                  </a:rPr>
                  <a:t>, 2013</a:t>
                </a:r>
                <a:r>
                  <a:rPr kumimoji="0" lang="it-IT" sz="1000" b="0" i="0" u="sng" strike="noStrike" kern="1200" cap="none" spc="0" normalizeH="0" baseline="0" noProof="0" dirty="0">
                    <a:ln>
                      <a:noFill/>
                    </a:ln>
                    <a:solidFill>
                      <a:srgbClr val="0563C1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endParaRPr kumimoji="0" lang="it-IT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7" name="Rettangolo 6">
              <a:extLst>
                <a:ext uri="{FF2B5EF4-FFF2-40B4-BE49-F238E27FC236}">
                  <a16:creationId xmlns:a16="http://schemas.microsoft.com/office/drawing/2014/main" id="{725BA8DC-DF27-0144-9ECD-552F2994D8D0}"/>
                </a:ext>
              </a:extLst>
            </p:cNvPr>
            <p:cNvSpPr/>
            <p:nvPr/>
          </p:nvSpPr>
          <p:spPr>
            <a:xfrm>
              <a:off x="3154261" y="5774308"/>
              <a:ext cx="3808601" cy="129225"/>
            </a:xfrm>
            <a:prstGeom prst="rect">
              <a:avLst/>
            </a:prstGeom>
            <a:noFill/>
            <a:ln>
              <a:solidFill>
                <a:srgbClr val="0088A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ttangolo 7">
              <a:extLst>
                <a:ext uri="{FF2B5EF4-FFF2-40B4-BE49-F238E27FC236}">
                  <a16:creationId xmlns:a16="http://schemas.microsoft.com/office/drawing/2014/main" id="{1C85A52A-8D54-CC49-A746-24632160D818}"/>
                </a:ext>
              </a:extLst>
            </p:cNvPr>
            <p:cNvSpPr/>
            <p:nvPr/>
          </p:nvSpPr>
          <p:spPr>
            <a:xfrm>
              <a:off x="3093145" y="6526431"/>
              <a:ext cx="3808601" cy="292902"/>
            </a:xfrm>
            <a:prstGeom prst="rect">
              <a:avLst/>
            </a:prstGeom>
            <a:noFill/>
            <a:ln>
              <a:solidFill>
                <a:srgbClr val="0088A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51627817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867128B-4836-7D43-8230-E98483BCA39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Gli</a:t>
            </a:r>
            <a:r>
              <a:rPr lang="en-US" dirty="0"/>
              <a:t> </a:t>
            </a:r>
            <a:r>
              <a:rPr lang="en-US" dirty="0" err="1"/>
              <a:t>studi</a:t>
            </a:r>
            <a:r>
              <a:rPr lang="en-US" dirty="0"/>
              <a:t> di </a:t>
            </a:r>
          </a:p>
          <a:p>
            <a:r>
              <a:rPr lang="en-US" dirty="0" err="1"/>
              <a:t>psicologia</a:t>
            </a:r>
            <a:r>
              <a:rPr lang="en-US" dirty="0"/>
              <a:t> </a:t>
            </a:r>
            <a:r>
              <a:rPr lang="en-US" dirty="0" err="1"/>
              <a:t>sociale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40AD3C-AD87-5F43-AD2D-84CFEB52466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23899" y="3357798"/>
            <a:ext cx="6126605" cy="4994038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58 </a:t>
            </a:r>
            <a:r>
              <a:rPr lang="en-US" dirty="0" err="1"/>
              <a:t>articoli</a:t>
            </a:r>
            <a:r>
              <a:rPr lang="en-US" dirty="0"/>
              <a:t> </a:t>
            </a:r>
            <a:r>
              <a:rPr lang="en-US" dirty="0" err="1"/>
              <a:t>pubblicati</a:t>
            </a:r>
            <a:r>
              <a:rPr lang="en-US" dirty="0"/>
              <a:t> da </a:t>
            </a:r>
            <a:r>
              <a:rPr lang="en-US" dirty="0" err="1"/>
              <a:t>Diederik</a:t>
            </a:r>
            <a:r>
              <a:rPr lang="en-US" dirty="0"/>
              <a:t> </a:t>
            </a:r>
            <a:r>
              <a:rPr lang="en-US" dirty="0" err="1"/>
              <a:t>Stapel</a:t>
            </a:r>
            <a:r>
              <a:rPr lang="en-US" dirty="0"/>
              <a:t> </a:t>
            </a:r>
            <a:r>
              <a:rPr lang="en-US" dirty="0" err="1"/>
              <a:t>sono</a:t>
            </a:r>
            <a:r>
              <a:rPr lang="en-US" dirty="0"/>
              <a:t> </a:t>
            </a:r>
            <a:r>
              <a:rPr lang="en-US" dirty="0" err="1"/>
              <a:t>stati</a:t>
            </a:r>
            <a:r>
              <a:rPr lang="en-US" dirty="0"/>
              <a:t> </a:t>
            </a:r>
            <a:r>
              <a:rPr lang="en-US" dirty="0" err="1"/>
              <a:t>ritirati</a:t>
            </a:r>
            <a:r>
              <a:rPr lang="en-US" dirty="0"/>
              <a:t> </a:t>
            </a:r>
            <a:r>
              <a:rPr lang="en-US" dirty="0" err="1"/>
              <a:t>perché</a:t>
            </a:r>
            <a:r>
              <a:rPr lang="en-US" dirty="0"/>
              <a:t> </a:t>
            </a:r>
            <a:r>
              <a:rPr lang="en-US" dirty="0" err="1"/>
              <a:t>erano</a:t>
            </a:r>
            <a:r>
              <a:rPr lang="en-US" dirty="0"/>
              <a:t> </a:t>
            </a:r>
            <a:r>
              <a:rPr lang="en-US" dirty="0" err="1"/>
              <a:t>basati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dati</a:t>
            </a:r>
            <a:r>
              <a:rPr lang="en-US" dirty="0"/>
              <a:t> </a:t>
            </a:r>
            <a:r>
              <a:rPr lang="en-US" dirty="0" err="1"/>
              <a:t>inventati</a:t>
            </a:r>
            <a:r>
              <a:rPr lang="en-US" dirty="0"/>
              <a:t>. I </a:t>
            </a:r>
            <a:r>
              <a:rPr lang="en-US" dirty="0" err="1"/>
              <a:t>suoi</a:t>
            </a:r>
            <a:r>
              <a:rPr lang="en-US" dirty="0"/>
              <a:t> paper </a:t>
            </a:r>
            <a:r>
              <a:rPr lang="en-US" dirty="0" err="1"/>
              <a:t>erano</a:t>
            </a:r>
            <a:r>
              <a:rPr lang="en-US" dirty="0"/>
              <a:t> </a:t>
            </a:r>
            <a:r>
              <a:rPr lang="en-US" dirty="0" err="1"/>
              <a:t>stati</a:t>
            </a:r>
            <a:r>
              <a:rPr lang="en-US" dirty="0"/>
              <a:t> </a:t>
            </a:r>
            <a:r>
              <a:rPr lang="en-US" dirty="0" err="1"/>
              <a:t>pubblicati</a:t>
            </a:r>
            <a:r>
              <a:rPr lang="en-US" dirty="0"/>
              <a:t> da </a:t>
            </a:r>
            <a:r>
              <a:rPr lang="en-US" dirty="0" err="1"/>
              <a:t>riviste</a:t>
            </a:r>
            <a:r>
              <a:rPr lang="en-US" dirty="0"/>
              <a:t> </a:t>
            </a:r>
            <a:r>
              <a:rPr lang="en-US" dirty="0" err="1"/>
              <a:t>scientifiche</a:t>
            </a:r>
            <a:r>
              <a:rPr lang="en-US" dirty="0"/>
              <a:t> considerate </a:t>
            </a:r>
            <a:r>
              <a:rPr lang="en-US" dirty="0" err="1"/>
              <a:t>prestigiose</a:t>
            </a:r>
            <a:r>
              <a:rPr lang="en-US" dirty="0"/>
              <a:t>. </a:t>
            </a:r>
          </a:p>
          <a:p>
            <a:r>
              <a:rPr lang="en-US" dirty="0"/>
              <a:t>In </a:t>
            </a:r>
            <a:r>
              <a:rPr lang="en-US" dirty="0" err="1"/>
              <a:t>seguito</a:t>
            </a:r>
            <a:r>
              <a:rPr lang="en-US" dirty="0"/>
              <a:t> </a:t>
            </a:r>
            <a:r>
              <a:rPr lang="en-US" dirty="0" err="1"/>
              <a:t>alle</a:t>
            </a:r>
            <a:r>
              <a:rPr lang="en-US" dirty="0"/>
              <a:t> </a:t>
            </a:r>
            <a:r>
              <a:rPr lang="en-US" dirty="0" err="1"/>
              <a:t>segnalazioni</a:t>
            </a:r>
            <a:r>
              <a:rPr lang="en-US" dirty="0"/>
              <a:t> di </a:t>
            </a:r>
            <a:r>
              <a:rPr lang="en-US" dirty="0" err="1"/>
              <a:t>tre</a:t>
            </a:r>
            <a:r>
              <a:rPr lang="en-US" dirty="0"/>
              <a:t> </a:t>
            </a:r>
            <a:r>
              <a:rPr lang="en-US" dirty="0" err="1"/>
              <a:t>studenti</a:t>
            </a:r>
            <a:r>
              <a:rPr lang="en-US" dirty="0"/>
              <a:t> di </a:t>
            </a:r>
            <a:r>
              <a:rPr lang="en-US" dirty="0" err="1"/>
              <a:t>dottorato</a:t>
            </a:r>
            <a:r>
              <a:rPr lang="en-US" dirty="0"/>
              <a:t>, </a:t>
            </a:r>
            <a:r>
              <a:rPr lang="en-US" dirty="0" err="1"/>
              <a:t>l’università</a:t>
            </a:r>
            <a:r>
              <a:rPr lang="en-US" dirty="0"/>
              <a:t> </a:t>
            </a:r>
            <a:r>
              <a:rPr lang="en-US" dirty="0" err="1"/>
              <a:t>olandese</a:t>
            </a:r>
            <a:r>
              <a:rPr lang="en-US" dirty="0"/>
              <a:t> per cui </a:t>
            </a:r>
            <a:r>
              <a:rPr lang="en-US" dirty="0" err="1"/>
              <a:t>lavorava</a:t>
            </a:r>
            <a:r>
              <a:rPr lang="en-US" dirty="0"/>
              <a:t> </a:t>
            </a:r>
            <a:r>
              <a:rPr lang="en-US" dirty="0" err="1"/>
              <a:t>aveva</a:t>
            </a:r>
            <a:r>
              <a:rPr lang="en-US" dirty="0"/>
              <a:t> </a:t>
            </a:r>
            <a:r>
              <a:rPr lang="en-US" dirty="0" err="1"/>
              <a:t>avviato</a:t>
            </a:r>
            <a:r>
              <a:rPr lang="en-US" dirty="0"/>
              <a:t> </a:t>
            </a:r>
            <a:r>
              <a:rPr lang="en-US" dirty="0" err="1"/>
              <a:t>un’indagine</a:t>
            </a:r>
            <a:r>
              <a:rPr lang="en-US" dirty="0"/>
              <a:t>. </a:t>
            </a:r>
            <a:r>
              <a:rPr lang="en-US" dirty="0" err="1"/>
              <a:t>Stapel</a:t>
            </a:r>
            <a:r>
              <a:rPr lang="en-US" dirty="0"/>
              <a:t> ha poi </a:t>
            </a:r>
            <a:r>
              <a:rPr lang="en-US" dirty="0" err="1"/>
              <a:t>ammesso</a:t>
            </a:r>
            <a:r>
              <a:rPr lang="en-US" dirty="0"/>
              <a:t> di  aver </a:t>
            </a:r>
            <a:r>
              <a:rPr lang="en-US" dirty="0" err="1"/>
              <a:t>fabbricato</a:t>
            </a:r>
            <a:r>
              <a:rPr lang="en-US" dirty="0"/>
              <a:t> 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dati</a:t>
            </a:r>
            <a:r>
              <a:rPr lang="en-US" dirty="0"/>
              <a:t> in </a:t>
            </a:r>
            <a:r>
              <a:rPr lang="en-US" dirty="0" err="1"/>
              <a:t>numerose</a:t>
            </a:r>
            <a:r>
              <a:rPr lang="en-US" dirty="0"/>
              <a:t> </a:t>
            </a:r>
            <a:r>
              <a:rPr lang="en-US" dirty="0" err="1"/>
              <a:t>occasioni</a:t>
            </a:r>
            <a:r>
              <a:rPr lang="en-US" dirty="0"/>
              <a:t>.</a:t>
            </a:r>
          </a:p>
          <a:p>
            <a:r>
              <a:rPr lang="en-US" dirty="0"/>
              <a:t>Se </a:t>
            </a:r>
            <a:r>
              <a:rPr lang="en-US" dirty="0" err="1"/>
              <a:t>avesse</a:t>
            </a:r>
            <a:r>
              <a:rPr lang="en-US" dirty="0"/>
              <a:t> </a:t>
            </a:r>
            <a:r>
              <a:rPr lang="en-US" dirty="0" err="1"/>
              <a:t>condiviso</a:t>
            </a:r>
            <a:r>
              <a:rPr lang="en-US" dirty="0"/>
              <a:t> prima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suoi</a:t>
            </a:r>
            <a:r>
              <a:rPr lang="en-US" dirty="0"/>
              <a:t> </a:t>
            </a:r>
            <a:r>
              <a:rPr lang="en-US" dirty="0" err="1"/>
              <a:t>dati</a:t>
            </a:r>
            <a:r>
              <a:rPr lang="en-US" dirty="0"/>
              <a:t> </a:t>
            </a:r>
            <a:r>
              <a:rPr lang="en-US" dirty="0" err="1"/>
              <a:t>probabilmente</a:t>
            </a:r>
            <a:r>
              <a:rPr lang="en-US" dirty="0"/>
              <a:t> non </a:t>
            </a:r>
            <a:r>
              <a:rPr lang="en-US" dirty="0" err="1"/>
              <a:t>sarebbe</a:t>
            </a:r>
            <a:r>
              <a:rPr lang="en-US" dirty="0"/>
              <a:t> </a:t>
            </a:r>
            <a:r>
              <a:rPr lang="en-US" dirty="0" err="1"/>
              <a:t>riuscito</a:t>
            </a:r>
            <a:r>
              <a:rPr lang="en-US" dirty="0"/>
              <a:t> a </a:t>
            </a:r>
            <a:r>
              <a:rPr lang="en-US" dirty="0" err="1"/>
              <a:t>fabbricare</a:t>
            </a:r>
            <a:r>
              <a:rPr lang="en-US" dirty="0"/>
              <a:t> </a:t>
            </a:r>
            <a:r>
              <a:rPr lang="en-US" dirty="0" err="1"/>
              <a:t>falsi</a:t>
            </a:r>
            <a:r>
              <a:rPr lang="en-US" dirty="0"/>
              <a:t> </a:t>
            </a:r>
            <a:r>
              <a:rPr lang="en-US" dirty="0" err="1"/>
              <a:t>così</a:t>
            </a:r>
            <a:r>
              <a:rPr lang="en-US" dirty="0"/>
              <a:t> a </a:t>
            </a:r>
            <a:r>
              <a:rPr lang="en-US" dirty="0" err="1"/>
              <a:t>lungo</a:t>
            </a:r>
            <a:r>
              <a:rPr lang="en-US" dirty="0"/>
              <a:t>.</a:t>
            </a:r>
          </a:p>
          <a:p>
            <a:r>
              <a:rPr lang="en-US" dirty="0">
                <a:hlinkClick r:id="rId3"/>
              </a:rPr>
              <a:t>http://www.insidehighered.com/news/2011/11/28/scholars-analyze-case-massive-research-fraud</a:t>
            </a:r>
            <a:r>
              <a:rPr lang="en-US" dirty="0"/>
              <a:t>  </a:t>
            </a:r>
          </a:p>
        </p:txBody>
      </p:sp>
      <p:pic>
        <p:nvPicPr>
          <p:cNvPr id="15" name="Picture Placeholder 14">
            <a:extLst>
              <a:ext uri="{FF2B5EF4-FFF2-40B4-BE49-F238E27FC236}">
                <a16:creationId xmlns:a16="http://schemas.microsoft.com/office/drawing/2014/main" id="{A39A6B2B-E46A-A242-BD41-62010C7822A5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8159" y="792164"/>
            <a:ext cx="7472078" cy="7250824"/>
          </a:xfrm>
        </p:spPr>
      </p:pic>
    </p:spTree>
    <p:extLst>
      <p:ext uri="{BB962C8B-B14F-4D97-AF65-F5344CB8AC3E}">
        <p14:creationId xmlns:p14="http://schemas.microsoft.com/office/powerpoint/2010/main" val="2240652292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8A6E72-4E35-8D48-B3FD-0381AAE8C14C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it-IT" dirty="0">
                <a:hlinkClick r:id="rId3"/>
              </a:rPr>
              <a:t>https://retractionwatch.com/</a:t>
            </a:r>
            <a:endParaRPr lang="en-US" dirty="0"/>
          </a:p>
        </p:txBody>
      </p:sp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E5E4D19A-8D45-FB4B-B033-306816FF23CC}"/>
              </a:ext>
            </a:extLst>
          </p:cNvPr>
          <p:cNvPicPr>
            <a:picLocks noGrp="1"/>
          </p:cNvPicPr>
          <p:nvPr>
            <p:ph type="pic" sz="quarter" idx="26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3363" y="462802"/>
            <a:ext cx="12614987" cy="7150975"/>
          </a:xfrm>
        </p:spPr>
      </p:pic>
    </p:spTree>
    <p:extLst>
      <p:ext uri="{BB962C8B-B14F-4D97-AF65-F5344CB8AC3E}">
        <p14:creationId xmlns:p14="http://schemas.microsoft.com/office/powerpoint/2010/main" val="1618594096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DDBDEF6-F975-0145-BAA1-823645FF8AB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1201" y="631371"/>
            <a:ext cx="6535716" cy="1681398"/>
          </a:xfrm>
        </p:spPr>
        <p:txBody>
          <a:bodyPr/>
          <a:lstStyle/>
          <a:p>
            <a:r>
              <a:rPr lang="en-US" dirty="0"/>
              <a:t>Coronavirus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5223E2-FE54-D74E-8DB6-231BDBF54B2E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7246916" y="8053122"/>
            <a:ext cx="8290521" cy="954691"/>
          </a:xfrm>
        </p:spPr>
        <p:txBody>
          <a:bodyPr>
            <a:normAutofit fontScale="77500" lnSpcReduction="20000"/>
          </a:bodyPr>
          <a:lstStyle/>
          <a:p>
            <a:r>
              <a:rPr lang="en-US" dirty="0">
                <a:hlinkClick r:id="rId3"/>
              </a:rPr>
              <a:t>https://www.corriere.it/salute/malattie_infettive/20_febbraio_02/coronavirus-spallanzani-ha-isolato-virus-ecco-che-cosa-significa-f0cd30ec-45ac-11ea-89f5-524fb04840d5.shtml</a:t>
            </a:r>
            <a:endParaRPr lang="en-US" dirty="0"/>
          </a:p>
          <a:p>
            <a:r>
              <a:rPr lang="en-US" dirty="0">
                <a:hlinkClick r:id="rId4"/>
              </a:rPr>
              <a:t>https://www.agi.it/cronaca/spallanzani_isolato_coronavirus-6993578/news/2020-02-02/</a:t>
            </a:r>
            <a:endParaRPr lang="en-US" dirty="0"/>
          </a:p>
          <a:p>
            <a:r>
              <a:rPr lang="en-US" dirty="0">
                <a:hlinkClick r:id="rId5"/>
              </a:rPr>
              <a:t>https://www.repubblica.it/cronaca/2020/02/02/news/staff_spallanzani-247391878/</a:t>
            </a:r>
            <a:endParaRPr lang="en-US" dirty="0"/>
          </a:p>
          <a:p>
            <a:r>
              <a:rPr lang="en-US" dirty="0">
                <a:hlinkClick r:id="rId6"/>
              </a:rPr>
              <a:t>https://wellcome.ac.uk/press-release/publishers-make-coronavirus-covid-19-content-freely-available-and-reusable</a:t>
            </a:r>
            <a:endParaRPr lang="en-US" dirty="0"/>
          </a:p>
          <a:p>
            <a:r>
              <a:rPr lang="en-US" dirty="0">
                <a:hlinkClick r:id="rId7"/>
              </a:rPr>
              <a:t>https://www.gisaid.org/</a:t>
            </a:r>
            <a:endParaRPr lang="en-US" dirty="0"/>
          </a:p>
          <a:p>
            <a:r>
              <a:rPr lang="en-US" dirty="0">
                <a:hlinkClick r:id="rId8"/>
              </a:rPr>
              <a:t>https://www.researchprofessionalnews.com/rr-news-australia-industry-2020-4-medical-journal-fast-tracks-free-publication-of-covid-19-research</a:t>
            </a:r>
            <a:endParaRPr lang="en-US" dirty="0"/>
          </a:p>
          <a:p>
            <a:endParaRPr lang="en-US" dirty="0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FD77E105-BE8A-F94A-839E-49A0C1A8B058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b="15490"/>
          <a:stretch/>
        </p:blipFill>
        <p:spPr>
          <a:xfrm>
            <a:off x="12376779" y="341959"/>
            <a:ext cx="3684139" cy="6750050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2A360461-1080-CA43-BC11-CB62E81E7E49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27077" b="23750"/>
          <a:stretch/>
        </p:blipFill>
        <p:spPr>
          <a:xfrm>
            <a:off x="9357031" y="341959"/>
            <a:ext cx="2978192" cy="3175000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3D42651D-8FA4-C54D-B7D8-666EA6496BF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888" y="2798983"/>
            <a:ext cx="5480614" cy="4032249"/>
          </a:xfrm>
          <a:prstGeom prst="rect">
            <a:avLst/>
          </a:prstGeom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2CFB7D1E-90B2-B144-A001-05F40AD8BA8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5649" y="5771506"/>
            <a:ext cx="3875957" cy="2281616"/>
          </a:xfrm>
          <a:prstGeom prst="rect">
            <a:avLst/>
          </a:prstGeom>
        </p:spPr>
      </p:pic>
      <p:pic>
        <p:nvPicPr>
          <p:cNvPr id="9" name="Picture 5">
            <a:extLst>
              <a:ext uri="{FF2B5EF4-FFF2-40B4-BE49-F238E27FC236}">
                <a16:creationId xmlns:a16="http://schemas.microsoft.com/office/drawing/2014/main" id="{A9A215F7-3DD3-374F-B168-D18D90038AA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3627" y="3508627"/>
            <a:ext cx="3494150" cy="2585438"/>
          </a:xfrm>
          <a:prstGeom prst="rect">
            <a:avLst/>
          </a:prstGeom>
        </p:spPr>
      </p:pic>
      <p:pic>
        <p:nvPicPr>
          <p:cNvPr id="11" name="Picture 5">
            <a:extLst>
              <a:ext uri="{FF2B5EF4-FFF2-40B4-BE49-F238E27FC236}">
                <a16:creationId xmlns:a16="http://schemas.microsoft.com/office/drawing/2014/main" id="{C1F20820-D3F5-3A4B-B0F5-789D69A9DEF1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53" b="11605"/>
          <a:stretch/>
        </p:blipFill>
        <p:spPr>
          <a:xfrm>
            <a:off x="5287668" y="579159"/>
            <a:ext cx="4069363" cy="2598784"/>
          </a:xfrm>
          <a:prstGeom prst="rect">
            <a:avLst/>
          </a:prstGeom>
        </p:spPr>
      </p:pic>
      <p:sp>
        <p:nvSpPr>
          <p:cNvPr id="3" name="Rettangolo con angoli arrotondati 2">
            <a:extLst>
              <a:ext uri="{FF2B5EF4-FFF2-40B4-BE49-F238E27FC236}">
                <a16:creationId xmlns:a16="http://schemas.microsoft.com/office/drawing/2014/main" id="{EBF29751-361D-2048-BB65-8D6D125ECFFB}"/>
              </a:ext>
            </a:extLst>
          </p:cNvPr>
          <p:cNvSpPr/>
          <p:nvPr/>
        </p:nvSpPr>
        <p:spPr>
          <a:xfrm>
            <a:off x="13132571" y="6768499"/>
            <a:ext cx="5303520" cy="108739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algn="l"/>
            <a:r>
              <a:rPr lang="it-IT" sz="2200" dirty="0">
                <a:solidFill>
                  <a:srgbClr val="FFFFFF"/>
                </a:solidFill>
              </a:rPr>
              <a:t>Ad oggi 3697 </a:t>
            </a:r>
          </a:p>
          <a:p>
            <a:pPr algn="l"/>
            <a:r>
              <a:rPr lang="it-IT" sz="2200" dirty="0">
                <a:solidFill>
                  <a:srgbClr val="FFFFFF"/>
                </a:solidFill>
              </a:rPr>
              <a:t>sequenze depositate</a:t>
            </a:r>
            <a:endParaRPr kumimoji="0" lang="it-IT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60164933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4E28AB-8262-EE48-9B46-7FF5FE6A7D3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/>
              <a:t>Open Science</a:t>
            </a:r>
          </a:p>
        </p:txBody>
      </p:sp>
    </p:spTree>
    <p:extLst>
      <p:ext uri="{BB962C8B-B14F-4D97-AF65-F5344CB8AC3E}">
        <p14:creationId xmlns:p14="http://schemas.microsoft.com/office/powerpoint/2010/main" val="681946225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A7231D57-1220-954D-BE19-1F32BEE7398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 lnSpcReduction="20000"/>
          </a:bodyPr>
          <a:lstStyle/>
          <a:p>
            <a:pPr fontAlgn="base">
              <a:lnSpc>
                <a:spcPct val="120000"/>
              </a:lnSpc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it-IT" sz="3700" b="0" dirty="0"/>
              <a:t>Il sistema della </a:t>
            </a:r>
            <a:r>
              <a:rPr lang="it-IT" sz="3700" dirty="0"/>
              <a:t>comunicazione scientifica </a:t>
            </a:r>
            <a:r>
              <a:rPr lang="it-IT" sz="3700" b="0" dirty="0"/>
              <a:t>oggi è regolato da </a:t>
            </a:r>
            <a:r>
              <a:rPr lang="it-IT" sz="3700" dirty="0"/>
              <a:t>interessi di mercato </a:t>
            </a:r>
            <a:r>
              <a:rPr lang="it-IT" sz="3700" b="0" dirty="0"/>
              <a:t>di grandi editori commerciali e </a:t>
            </a:r>
            <a:r>
              <a:rPr lang="it-IT" sz="3700" dirty="0"/>
              <a:t>criteri di valutazione </a:t>
            </a:r>
            <a:r>
              <a:rPr lang="it-IT" sz="3700" b="0" dirty="0"/>
              <a:t>della ricerca obsoleti: le ricerche risultano chiuse dietro abbonamenti da migliaia di dollari che nessuno può permettersi (medici, professionisti, PMI…)</a:t>
            </a:r>
          </a:p>
          <a:p>
            <a:pPr fontAlgn="base">
              <a:lnSpc>
                <a:spcPct val="120000"/>
              </a:lnSpc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it-IT" sz="3700" b="0" dirty="0"/>
              <a:t>Ogni istituzione paga la ricerca </a:t>
            </a:r>
            <a:r>
              <a:rPr lang="it-IT" sz="3700" dirty="0"/>
              <a:t>4 volte</a:t>
            </a:r>
            <a:r>
              <a:rPr lang="it-IT" sz="3700" b="0" dirty="0"/>
              <a:t>: stipendio, fondi di ricerca, abbonamenti alle riviste per “ricomprare” le ricerche, diritti di riuso</a:t>
            </a:r>
          </a:p>
          <a:p>
            <a:pPr fontAlgn="base">
              <a:lnSpc>
                <a:spcPct val="120000"/>
              </a:lnSpc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it-IT" sz="3700" b="0" dirty="0"/>
              <a:t>Tutto questo con </a:t>
            </a:r>
            <a:r>
              <a:rPr lang="it-IT" sz="3700" dirty="0"/>
              <a:t>fondi pubblici</a:t>
            </a:r>
            <a:r>
              <a:rPr lang="it-IT" sz="3700" b="0" dirty="0"/>
              <a:t>; </a:t>
            </a:r>
            <a:r>
              <a:rPr lang="it-IT" sz="3700" dirty="0"/>
              <a:t>milioni di euro</a:t>
            </a:r>
            <a:r>
              <a:rPr lang="it-IT" sz="3700" b="0" dirty="0"/>
              <a:t> ogni anno vengono spesi dalle singole istituzioni per gli abbonamenti alle riviste (invece di andare alla ricerca)</a:t>
            </a:r>
          </a:p>
          <a:p>
            <a:pPr>
              <a:lnSpc>
                <a:spcPct val="120000"/>
              </a:lnSpc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it-IT" sz="3700" b="0" dirty="0"/>
              <a:t>Senza dimenticare che </a:t>
            </a:r>
            <a:r>
              <a:rPr lang="it-IT" sz="3700" dirty="0"/>
              <a:t>né gli autori né i revisori vengono remunerati!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EE99919-25F6-C845-BC7B-B4878ACDF7B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it-IT" dirty="0"/>
              <a:t>Perché serve l’Open Science?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8E8C1CCA-30BD-CD4D-87B6-FF10D7A77E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796" y="8001210"/>
            <a:ext cx="2162337" cy="114279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1CC5A733-081D-1248-8F74-7AC03C31CF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0749" y="8200500"/>
            <a:ext cx="4971091" cy="9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194801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786809" y="1778889"/>
            <a:ext cx="14864317" cy="5436228"/>
          </a:xfrm>
        </p:spPr>
        <p:txBody>
          <a:bodyPr>
            <a:normAutofit/>
          </a:bodyPr>
          <a:lstStyle/>
          <a:p>
            <a:r>
              <a:rPr lang="en-US" b="0" dirty="0"/>
              <a:t>Stima:</a:t>
            </a:r>
            <a:r>
              <a:rPr lang="en-US" b="0" dirty="0">
                <a:solidFill>
                  <a:srgbClr val="FF0000"/>
                </a:solidFill>
              </a:rPr>
              <a:t>10 </a:t>
            </a:r>
            <a:r>
              <a:rPr lang="en-US" b="0" dirty="0" err="1">
                <a:solidFill>
                  <a:srgbClr val="FF0000"/>
                </a:solidFill>
              </a:rPr>
              <a:t>Miliardi</a:t>
            </a:r>
            <a:r>
              <a:rPr lang="en-US" b="0" dirty="0">
                <a:solidFill>
                  <a:srgbClr val="FF0000"/>
                </a:solidFill>
              </a:rPr>
              <a:t> di </a:t>
            </a:r>
            <a:r>
              <a:rPr lang="en-US" b="0" dirty="0" err="1">
                <a:solidFill>
                  <a:srgbClr val="FF0000"/>
                </a:solidFill>
              </a:rPr>
              <a:t>Dollari</a:t>
            </a:r>
            <a:r>
              <a:rPr lang="en-US" b="0" dirty="0">
                <a:solidFill>
                  <a:srgbClr val="FF0000"/>
                </a:solidFill>
              </a:rPr>
              <a:t> </a:t>
            </a:r>
            <a:r>
              <a:rPr lang="en-US" b="0" dirty="0"/>
              <a:t>per </a:t>
            </a:r>
            <a:r>
              <a:rPr lang="en-US" b="0" dirty="0" err="1"/>
              <a:t>il</a:t>
            </a:r>
            <a:r>
              <a:rPr lang="en-US" b="0" dirty="0"/>
              <a:t> </a:t>
            </a:r>
            <a:r>
              <a:rPr lang="en-US" b="0" dirty="0" err="1"/>
              <a:t>pagamento</a:t>
            </a:r>
            <a:r>
              <a:rPr lang="en-US" b="0" dirty="0"/>
              <a:t> </a:t>
            </a:r>
            <a:r>
              <a:rPr lang="en-US" b="0" dirty="0" err="1"/>
              <a:t>abbonamenti</a:t>
            </a:r>
            <a:endParaRPr lang="en-GB" sz="6600" b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3253563" y="6826101"/>
            <a:ext cx="9867014" cy="2083981"/>
          </a:xfrm>
        </p:spPr>
        <p:txBody>
          <a:bodyPr>
            <a:normAutofit fontScale="62500" lnSpcReduction="20000"/>
          </a:bodyPr>
          <a:lstStyle/>
          <a:p>
            <a:r>
              <a:rPr lang="en-GB" sz="80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Che le </a:t>
            </a:r>
            <a:r>
              <a:rPr lang="en-GB" sz="8000" b="1" dirty="0" err="1">
                <a:solidFill>
                  <a:schemeClr val="accent3">
                    <a:lumMod val="40000"/>
                    <a:lumOff val="60000"/>
                  </a:schemeClr>
                </a:solidFill>
              </a:rPr>
              <a:t>Istituzioni</a:t>
            </a:r>
            <a:r>
              <a:rPr lang="en-GB" sz="80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 </a:t>
            </a:r>
            <a:r>
              <a:rPr lang="en-GB" sz="8000" b="1" dirty="0" err="1">
                <a:solidFill>
                  <a:schemeClr val="accent3">
                    <a:lumMod val="40000"/>
                    <a:lumOff val="60000"/>
                  </a:schemeClr>
                </a:solidFill>
              </a:rPr>
              <a:t>pagano</a:t>
            </a:r>
            <a:r>
              <a:rPr lang="en-GB" sz="80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 per </a:t>
            </a:r>
            <a:r>
              <a:rPr lang="en-GB" sz="8000" b="1" dirty="0" err="1">
                <a:solidFill>
                  <a:schemeClr val="accent3">
                    <a:lumMod val="40000"/>
                    <a:lumOff val="60000"/>
                  </a:schemeClr>
                </a:solidFill>
              </a:rPr>
              <a:t>ricomprare</a:t>
            </a:r>
            <a:r>
              <a:rPr lang="en-GB" sz="80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 </a:t>
            </a:r>
            <a:r>
              <a:rPr lang="en-GB" sz="8000" b="1" dirty="0" err="1">
                <a:solidFill>
                  <a:schemeClr val="accent3">
                    <a:lumMod val="40000"/>
                    <a:lumOff val="60000"/>
                  </a:schemeClr>
                </a:solidFill>
              </a:rPr>
              <a:t>gli</a:t>
            </a:r>
            <a:r>
              <a:rPr lang="en-GB" sz="80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 </a:t>
            </a:r>
            <a:r>
              <a:rPr lang="en-GB" sz="8000" b="1" dirty="0" err="1">
                <a:solidFill>
                  <a:schemeClr val="accent3">
                    <a:lumMod val="40000"/>
                    <a:lumOff val="60000"/>
                  </a:schemeClr>
                </a:solidFill>
              </a:rPr>
              <a:t>articoli</a:t>
            </a:r>
            <a:r>
              <a:rPr lang="en-GB" sz="80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 </a:t>
            </a:r>
            <a:r>
              <a:rPr lang="en-GB" sz="8000" b="1" dirty="0" err="1">
                <a:solidFill>
                  <a:schemeClr val="accent3">
                    <a:lumMod val="40000"/>
                    <a:lumOff val="60000"/>
                  </a:schemeClr>
                </a:solidFill>
              </a:rPr>
              <a:t>scritti</a:t>
            </a:r>
            <a:r>
              <a:rPr lang="en-GB" sz="80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 </a:t>
            </a:r>
            <a:r>
              <a:rPr lang="en-GB" sz="8000" b="1" dirty="0" err="1">
                <a:solidFill>
                  <a:schemeClr val="accent3">
                    <a:lumMod val="40000"/>
                    <a:lumOff val="60000"/>
                  </a:schemeClr>
                </a:solidFill>
              </a:rPr>
              <a:t>dai</a:t>
            </a:r>
            <a:r>
              <a:rPr lang="en-GB" sz="80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 </a:t>
            </a:r>
            <a:r>
              <a:rPr lang="en-GB" sz="8000" b="1" dirty="0" err="1">
                <a:solidFill>
                  <a:schemeClr val="accent3">
                    <a:lumMod val="40000"/>
                    <a:lumOff val="60000"/>
                  </a:schemeClr>
                </a:solidFill>
              </a:rPr>
              <a:t>propri</a:t>
            </a:r>
            <a:r>
              <a:rPr lang="en-GB" sz="80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 </a:t>
            </a:r>
            <a:r>
              <a:rPr lang="en-GB" sz="8000" b="1" dirty="0" err="1">
                <a:solidFill>
                  <a:schemeClr val="accent3">
                    <a:lumMod val="40000"/>
                    <a:lumOff val="60000"/>
                  </a:schemeClr>
                </a:solidFill>
              </a:rPr>
              <a:t>ricercatori</a:t>
            </a:r>
            <a:r>
              <a:rPr lang="en-GB" sz="80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!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63FEE16-4EEC-1843-9AAE-9B11A005088E}"/>
              </a:ext>
            </a:extLst>
          </p:cNvPr>
          <p:cNvGrpSpPr/>
          <p:nvPr/>
        </p:nvGrpSpPr>
        <p:grpSpPr>
          <a:xfrm>
            <a:off x="7150530" y="320634"/>
            <a:ext cx="10435718" cy="2348596"/>
            <a:chOff x="10020384" y="6281246"/>
            <a:chExt cx="8287313" cy="2398426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47B59050-5566-F24A-A6B8-FE692AC41564}"/>
                </a:ext>
              </a:extLst>
            </p:cNvPr>
            <p:cNvSpPr/>
            <p:nvPr/>
          </p:nvSpPr>
          <p:spPr>
            <a:xfrm>
              <a:off x="10020384" y="6281246"/>
              <a:ext cx="8287313" cy="2398426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 w="3175" cap="flat">
              <a:noFill/>
              <a:miter lim="400000"/>
            </a:ln>
            <a:effectLst>
              <a:outerShdw blurRad="25400" dist="12700" dir="5400000" rotWithShape="0">
                <a:srgbClr val="000000">
                  <a:alpha val="50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7625" tIns="47625" rIns="47625" bIns="47625" numCol="1" spcCol="38100" rtlCol="0" anchor="ctr">
              <a:spAutoFit/>
            </a:bodyPr>
            <a:lstStyle/>
            <a:p>
              <a:pPr marL="0" marR="0" lvl="0" indent="0" algn="ctr" defTabSz="547687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9" name="Text Placeholder 15">
              <a:extLst>
                <a:ext uri="{FF2B5EF4-FFF2-40B4-BE49-F238E27FC236}">
                  <a16:creationId xmlns:a16="http://schemas.microsoft.com/office/drawing/2014/main" id="{68AEBAEC-2FED-E04E-B95D-DB4962B75E8A}"/>
                </a:ext>
              </a:extLst>
            </p:cNvPr>
            <p:cNvSpPr txBox="1">
              <a:spLocks/>
            </p:cNvSpPr>
            <p:nvPr/>
          </p:nvSpPr>
          <p:spPr>
            <a:xfrm>
              <a:off x="10831033" y="6466692"/>
              <a:ext cx="6183853" cy="1854195"/>
            </a:xfrm>
            <a:prstGeom prst="rect">
              <a:avLst/>
            </a:prstGeom>
          </p:spPr>
          <p:txBody>
            <a:bodyPr lIns="0" tIns="0" rIns="0" bIns="0" anchor="ctr" anchorCtr="0">
              <a:noAutofit/>
            </a:bodyPr>
            <a:lstStyle>
              <a:lvl1pPr marL="0" marR="0" indent="0" algn="l" defTabSz="547673" rtl="0" eaLnBrk="1" latinLnBrk="0" hangingPunct="1">
                <a:lnSpc>
                  <a:spcPct val="100000"/>
                </a:lnSpc>
                <a:spcBef>
                  <a:spcPts val="3900"/>
                </a:spcBef>
                <a:spcAft>
                  <a:spcPts val="0"/>
                </a:spcAft>
                <a:buClrTx/>
                <a:buSzPct val="75000"/>
                <a:buFontTx/>
                <a:buNone/>
                <a:tabLst/>
                <a:defRPr sz="4400" b="1" i="1" u="none" strike="noStrike" cap="none" spc="-300" baseline="0">
                  <a:ln>
                    <a:noFill/>
                  </a:ln>
                  <a:solidFill>
                    <a:schemeClr val="bg1"/>
                  </a:solidFill>
                  <a:uFillTx/>
                  <a:latin typeface="Open Sans Semibold" charset="0"/>
                  <a:ea typeface="Open Sans Semibold" charset="0"/>
                  <a:cs typeface="Open Sans Semibold" charset="0"/>
                  <a:sym typeface="Helvetica Light"/>
                </a:defRPr>
              </a:lvl1pPr>
              <a:lvl2pPr marL="444489" marR="0" indent="0" algn="l" defTabSz="547673" rtl="0" eaLnBrk="1" latinLnBrk="0" hangingPunct="1">
                <a:lnSpc>
                  <a:spcPct val="100000"/>
                </a:lnSpc>
                <a:spcBef>
                  <a:spcPts val="3900"/>
                </a:spcBef>
                <a:spcAft>
                  <a:spcPts val="0"/>
                </a:spcAft>
                <a:buClrTx/>
                <a:buSzPct val="75000"/>
                <a:buFontTx/>
                <a:buNone/>
                <a:tabLst/>
                <a:defRPr sz="24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Open Sans" charset="0"/>
                  <a:ea typeface="Open Sans" charset="0"/>
                  <a:cs typeface="Open Sans" charset="0"/>
                  <a:sym typeface="Helvetica Light"/>
                </a:defRPr>
              </a:lvl2pPr>
              <a:lvl3pPr marL="888978" marR="0" indent="0" algn="l" defTabSz="547673" rtl="0" eaLnBrk="1" latinLnBrk="0" hangingPunct="1">
                <a:lnSpc>
                  <a:spcPct val="100000"/>
                </a:lnSpc>
                <a:spcBef>
                  <a:spcPts val="3900"/>
                </a:spcBef>
                <a:spcAft>
                  <a:spcPts val="0"/>
                </a:spcAft>
                <a:buClrTx/>
                <a:buSzPct val="75000"/>
                <a:buFontTx/>
                <a:buNone/>
                <a:tabLst/>
                <a:defRPr sz="24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Open Sans" charset="0"/>
                  <a:ea typeface="Open Sans" charset="0"/>
                  <a:cs typeface="Open Sans" charset="0"/>
                  <a:sym typeface="Helvetica Light"/>
                </a:defRPr>
              </a:lvl3pPr>
              <a:lvl4pPr marL="1333467" marR="0" indent="0" algn="l" defTabSz="547673" rtl="0" eaLnBrk="1" latinLnBrk="0" hangingPunct="1">
                <a:lnSpc>
                  <a:spcPct val="100000"/>
                </a:lnSpc>
                <a:spcBef>
                  <a:spcPts val="3900"/>
                </a:spcBef>
                <a:spcAft>
                  <a:spcPts val="0"/>
                </a:spcAft>
                <a:buClrTx/>
                <a:buSzPct val="75000"/>
                <a:buFontTx/>
                <a:buNone/>
                <a:tabLst/>
                <a:defRPr sz="24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Open Sans" charset="0"/>
                  <a:ea typeface="Open Sans" charset="0"/>
                  <a:cs typeface="Open Sans" charset="0"/>
                  <a:sym typeface="Helvetica Light"/>
                </a:defRPr>
              </a:lvl4pPr>
              <a:lvl5pPr marL="1777956" marR="0" indent="0" algn="l" defTabSz="547673" rtl="0" eaLnBrk="1" latinLnBrk="0" hangingPunct="1">
                <a:lnSpc>
                  <a:spcPct val="100000"/>
                </a:lnSpc>
                <a:spcBef>
                  <a:spcPts val="3900"/>
                </a:spcBef>
                <a:spcAft>
                  <a:spcPts val="0"/>
                </a:spcAft>
                <a:buClrTx/>
                <a:buSzPct val="75000"/>
                <a:buFontTx/>
                <a:buNone/>
                <a:tabLst/>
                <a:defRPr sz="24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Open Sans" charset="0"/>
                  <a:ea typeface="Open Sans" charset="0"/>
                  <a:cs typeface="Open Sans" charset="0"/>
                  <a:sym typeface="Helvetica Light"/>
                </a:defRPr>
              </a:lvl5pPr>
              <a:lvl6pPr marL="2617545" marR="0" indent="-395101" algn="l" defTabSz="547673" rtl="0" eaLnBrk="1" latinLnBrk="0" hangingPunct="1">
                <a:lnSpc>
                  <a:spcPct val="100000"/>
                </a:lnSpc>
                <a:spcBef>
                  <a:spcPts val="3900"/>
                </a:spcBef>
                <a:spcAft>
                  <a:spcPts val="0"/>
                </a:spcAft>
                <a:buClrTx/>
                <a:buSzPct val="75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Helvetica Light"/>
                </a:defRPr>
              </a:lvl6pPr>
              <a:lvl7pPr marL="3062034" marR="0" indent="-395101" algn="l" defTabSz="547673" rtl="0" eaLnBrk="1" latinLnBrk="0" hangingPunct="1">
                <a:lnSpc>
                  <a:spcPct val="100000"/>
                </a:lnSpc>
                <a:spcBef>
                  <a:spcPts val="3900"/>
                </a:spcBef>
                <a:spcAft>
                  <a:spcPts val="0"/>
                </a:spcAft>
                <a:buClrTx/>
                <a:buSzPct val="75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Helvetica Light"/>
                </a:defRPr>
              </a:lvl7pPr>
              <a:lvl8pPr marL="3506523" marR="0" indent="-395101" algn="l" defTabSz="547673" rtl="0" eaLnBrk="1" latinLnBrk="0" hangingPunct="1">
                <a:lnSpc>
                  <a:spcPct val="100000"/>
                </a:lnSpc>
                <a:spcBef>
                  <a:spcPts val="3900"/>
                </a:spcBef>
                <a:spcAft>
                  <a:spcPts val="0"/>
                </a:spcAft>
                <a:buClrTx/>
                <a:buSzPct val="75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Helvetica Light"/>
                </a:defRPr>
              </a:lvl8pPr>
              <a:lvl9pPr marL="3951012" marR="0" indent="-395101" algn="l" defTabSz="547673" rtl="0" eaLnBrk="1" latinLnBrk="0" hangingPunct="1">
                <a:lnSpc>
                  <a:spcPct val="100000"/>
                </a:lnSpc>
                <a:spcBef>
                  <a:spcPts val="3900"/>
                </a:spcBef>
                <a:spcAft>
                  <a:spcPts val="0"/>
                </a:spcAft>
                <a:buClrTx/>
                <a:buSzPct val="75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Helvetica Light"/>
                </a:defRPr>
              </a:lvl9pPr>
            </a:lstStyle>
            <a:p>
              <a:pPr marL="0" marR="0" lvl="0" indent="0" algn="r" defTabSz="547673" rtl="0" eaLnBrk="1" fontAlgn="auto" latinLnBrk="0" hangingPunct="1">
                <a:lnSpc>
                  <a:spcPct val="100000"/>
                </a:lnSpc>
                <a:spcBef>
                  <a:spcPts val="900"/>
                </a:spcBef>
                <a:spcAft>
                  <a:spcPts val="0"/>
                </a:spcAft>
                <a:buClrTx/>
                <a:buSzPct val="75000"/>
                <a:buFontTx/>
                <a:buNone/>
                <a:tabLst/>
                <a:defRPr/>
              </a:pPr>
              <a:r>
                <a:rPr kumimoji="0" lang="en" sz="3200" b="0" i="1" u="none" strike="noStrike" kern="0" cap="none" spc="-300" normalizeH="0" baseline="0" noProof="0" dirty="0" err="1">
                  <a:ln>
                    <a:noFill/>
                  </a:ln>
                  <a:solidFill>
                    <a:srgbClr val="FEFFFF"/>
                  </a:solidFill>
                  <a:effectLst/>
                  <a:uLnTx/>
                  <a:uFillTx/>
                  <a:latin typeface="Open Sans Semibold" charset="0"/>
                  <a:sym typeface="Helvetica Light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Schimmer</a:t>
              </a:r>
              <a:r>
                <a:rPr kumimoji="0" lang="en" sz="3200" b="0" i="1" u="none" strike="noStrike" kern="0" cap="none" spc="-300" normalizeH="0" baseline="0" noProof="0" dirty="0">
                  <a:ln>
                    <a:noFill/>
                  </a:ln>
                  <a:solidFill>
                    <a:srgbClr val="FEFFFF"/>
                  </a:solidFill>
                  <a:effectLst/>
                  <a:uLnTx/>
                  <a:uFillTx/>
                  <a:latin typeface="Open Sans Semibold" charset="0"/>
                  <a:sym typeface="Helvetica Light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, R., </a:t>
              </a:r>
              <a:r>
                <a:rPr kumimoji="0" lang="en" sz="3200" b="0" i="1" u="none" strike="noStrike" kern="0" cap="none" spc="-300" normalizeH="0" baseline="0" noProof="0" dirty="0" err="1">
                  <a:ln>
                    <a:noFill/>
                  </a:ln>
                  <a:solidFill>
                    <a:srgbClr val="FEFFFF"/>
                  </a:solidFill>
                  <a:effectLst/>
                  <a:uLnTx/>
                  <a:uFillTx/>
                  <a:latin typeface="Open Sans Semibold" charset="0"/>
                  <a:sym typeface="Helvetica Light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Geschuhn</a:t>
              </a:r>
              <a:r>
                <a:rPr kumimoji="0" lang="en" sz="3200" b="0" i="1" u="none" strike="noStrike" kern="0" cap="none" spc="-300" normalizeH="0" baseline="0" noProof="0" dirty="0">
                  <a:ln>
                    <a:noFill/>
                  </a:ln>
                  <a:solidFill>
                    <a:srgbClr val="FEFFFF"/>
                  </a:solidFill>
                  <a:effectLst/>
                  <a:uLnTx/>
                  <a:uFillTx/>
                  <a:latin typeface="Open Sans Semibold" charset="0"/>
                  <a:sym typeface="Helvetica Light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, K. K., &amp; Vogler, A. (2015). Disrupting the subscription journals’ business model for the necessary large-scale transformation to open access. doi:10.17617/1.3.</a:t>
              </a:r>
              <a:endParaRPr kumimoji="0" lang="en-US" sz="3200" b="0" i="1" u="none" strike="noStrike" kern="0" cap="none" spc="-30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Open Sans Semibold" charset="0"/>
                <a:sym typeface="Helvetica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8315862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1040515" y="1852586"/>
            <a:ext cx="14154904" cy="633593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it-IT" b="0" dirty="0"/>
              <a:t>Fare </a:t>
            </a:r>
            <a:r>
              <a:rPr lang="it-IT" dirty="0">
                <a:solidFill>
                  <a:srgbClr val="FF0000"/>
                </a:solidFill>
              </a:rPr>
              <a:t>Open Science </a:t>
            </a:r>
            <a:r>
              <a:rPr lang="it-IT" b="0" dirty="0"/>
              <a:t>significa rendere </a:t>
            </a:r>
            <a:r>
              <a:rPr lang="it-IT" dirty="0">
                <a:solidFill>
                  <a:srgbClr val="FF0000"/>
                </a:solidFill>
              </a:rPr>
              <a:t>aperto</a:t>
            </a:r>
            <a:r>
              <a:rPr lang="it-IT" b="0" dirty="0"/>
              <a:t> ogni passo della ricerca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it-IT" b="0" dirty="0"/>
              <a:t>I principi della Open Science sono </a:t>
            </a:r>
            <a:r>
              <a:rPr lang="it-IT" dirty="0">
                <a:solidFill>
                  <a:srgbClr val="FF0000"/>
                </a:solidFill>
              </a:rPr>
              <a:t>trasparenza</a:t>
            </a:r>
            <a:r>
              <a:rPr lang="it-IT" b="0" dirty="0"/>
              <a:t>, </a:t>
            </a:r>
            <a:r>
              <a:rPr lang="it-IT" dirty="0">
                <a:solidFill>
                  <a:srgbClr val="FF0000"/>
                </a:solidFill>
              </a:rPr>
              <a:t>riproducibilità</a:t>
            </a:r>
            <a:r>
              <a:rPr lang="it-IT" b="0" dirty="0"/>
              <a:t>, </a:t>
            </a:r>
            <a:r>
              <a:rPr lang="it-IT" dirty="0">
                <a:solidFill>
                  <a:srgbClr val="FF0000"/>
                </a:solidFill>
              </a:rPr>
              <a:t>collaborazione</a:t>
            </a:r>
            <a:r>
              <a:rPr lang="it-IT" b="0" dirty="0"/>
              <a:t>, </a:t>
            </a:r>
            <a:r>
              <a:rPr lang="it-IT" dirty="0" err="1">
                <a:solidFill>
                  <a:srgbClr val="FF0000"/>
                </a:solidFill>
              </a:rPr>
              <a:t>inclusività</a:t>
            </a:r>
            <a:r>
              <a:rPr lang="it-IT" b="0" dirty="0"/>
              <a:t>, </a:t>
            </a:r>
            <a:r>
              <a:rPr lang="it-IT" dirty="0">
                <a:solidFill>
                  <a:srgbClr val="FF0000"/>
                </a:solidFill>
              </a:rPr>
              <a:t>accessibilità</a:t>
            </a:r>
            <a:r>
              <a:rPr lang="it-IT" b="0" dirty="0"/>
              <a:t>, </a:t>
            </a:r>
            <a:r>
              <a:rPr lang="it-IT" dirty="0">
                <a:solidFill>
                  <a:srgbClr val="FF0000"/>
                </a:solidFill>
              </a:rPr>
              <a:t>rigore</a:t>
            </a:r>
            <a:r>
              <a:rPr lang="it-IT" b="0" dirty="0"/>
              <a:t>, </a:t>
            </a:r>
            <a:r>
              <a:rPr lang="it-IT" dirty="0">
                <a:solidFill>
                  <a:srgbClr val="FF0000"/>
                </a:solidFill>
              </a:rPr>
              <a:t>riuso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it-IT" b="0" dirty="0"/>
              <a:t>La scienza aperta si basa anche sull’idea che la ricerca finanziata con </a:t>
            </a:r>
            <a:r>
              <a:rPr lang="it-IT" dirty="0">
                <a:solidFill>
                  <a:srgbClr val="FF0000"/>
                </a:solidFill>
              </a:rPr>
              <a:t>fondi pubblici </a:t>
            </a:r>
            <a:r>
              <a:rPr lang="it-IT" b="0" dirty="0"/>
              <a:t>debba essere </a:t>
            </a:r>
            <a:r>
              <a:rPr lang="it-IT" dirty="0">
                <a:solidFill>
                  <a:srgbClr val="FF0000"/>
                </a:solidFill>
              </a:rPr>
              <a:t>pubblicamente disponibile</a:t>
            </a:r>
            <a:r>
              <a:rPr lang="it-IT" b="0" dirty="0"/>
              <a:t>: </a:t>
            </a:r>
            <a:r>
              <a:rPr lang="it-IT" b="0" i="1" dirty="0"/>
              <a:t>“ogni cittadino ha diritto di trarre vantaggio dalla ricerca finanziata con soldi pubblici, poiché provengono anche dalle sue tasse” </a:t>
            </a:r>
            <a:r>
              <a:rPr lang="it-IT" b="0" dirty="0"/>
              <a:t>[</a:t>
            </a:r>
            <a:r>
              <a:rPr lang="it-IT" b="0" dirty="0" err="1"/>
              <a:t>Neelie</a:t>
            </a:r>
            <a:r>
              <a:rPr lang="it-IT" b="0" dirty="0"/>
              <a:t> </a:t>
            </a:r>
            <a:r>
              <a:rPr lang="it-IT" b="0" dirty="0" err="1"/>
              <a:t>Kroes</a:t>
            </a:r>
            <a:r>
              <a:rPr lang="it-IT" b="0" dirty="0"/>
              <a:t>, Commissione Europea]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it-IT" b="0" dirty="0"/>
              <a:t>La </a:t>
            </a:r>
            <a:r>
              <a:rPr lang="it-IT" dirty="0">
                <a:solidFill>
                  <a:srgbClr val="FF0000"/>
                </a:solidFill>
              </a:rPr>
              <a:t>Commissione Europea</a:t>
            </a:r>
            <a:r>
              <a:rPr lang="it-IT" b="0" dirty="0"/>
              <a:t> ha compiuto una scelta decisa a favore della Open Science</a:t>
            </a:r>
          </a:p>
          <a:p>
            <a:endParaRPr lang="en-US" b="0" dirty="0"/>
          </a:p>
          <a:p>
            <a:endParaRPr lang="en-US" b="0" dirty="0"/>
          </a:p>
          <a:p>
            <a:endParaRPr lang="en-US" b="0" dirty="0"/>
          </a:p>
          <a:p>
            <a:endParaRPr lang="en-US" b="0" dirty="0"/>
          </a:p>
          <a:p>
            <a:endParaRPr lang="en-GB" b="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1"/>
          </p:nvPr>
        </p:nvSpPr>
        <p:spPr>
          <a:xfrm>
            <a:off x="711199" y="338668"/>
            <a:ext cx="14826237" cy="1145358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en-GB" dirty="0"/>
              <a:t>Open Science: la </a:t>
            </a:r>
            <a:r>
              <a:rPr lang="en-GB" dirty="0" err="1"/>
              <a:t>scienza</a:t>
            </a:r>
            <a:r>
              <a:rPr lang="en-GB" dirty="0"/>
              <a:t> </a:t>
            </a:r>
            <a:r>
              <a:rPr lang="en-GB" dirty="0" err="1"/>
              <a:t>fatta</a:t>
            </a:r>
            <a:r>
              <a:rPr lang="en-GB" dirty="0"/>
              <a:t> </a:t>
            </a:r>
            <a:r>
              <a:rPr lang="en-GB" dirty="0" err="1"/>
              <a:t>nel</a:t>
            </a:r>
            <a:r>
              <a:rPr lang="en-GB" dirty="0"/>
              <a:t> </a:t>
            </a:r>
            <a:r>
              <a:rPr lang="en-GB" dirty="0" err="1"/>
              <a:t>modo</a:t>
            </a:r>
            <a:r>
              <a:rPr lang="en-GB" dirty="0"/>
              <a:t> </a:t>
            </a:r>
            <a:r>
              <a:rPr lang="en-GB" dirty="0" err="1"/>
              <a:t>corretto</a:t>
            </a:r>
            <a:r>
              <a:rPr lang="en-GB" dirty="0"/>
              <a:t>!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8DB2759A-BAFA-A54D-9C36-4790FE633D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796" y="8001210"/>
            <a:ext cx="2162337" cy="114279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531D598C-F5E5-B04A-BED0-45EBBB3B2B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0749" y="8200500"/>
            <a:ext cx="4971091" cy="9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828550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E8023237-E912-C543-AC42-58D18B1811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3899" y="1484025"/>
            <a:ext cx="14820901" cy="61129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" sz="3700" b="0" dirty="0" err="1"/>
              <a:t>Attraverso</a:t>
            </a:r>
            <a:r>
              <a:rPr lang="en" sz="3700" b="0" dirty="0"/>
              <a:t> </a:t>
            </a:r>
            <a:r>
              <a:rPr lang="en" sz="3700" b="0" dirty="0" err="1"/>
              <a:t>l’Open</a:t>
            </a:r>
            <a:r>
              <a:rPr lang="en" sz="3700" b="0" dirty="0"/>
              <a:t> Science </a:t>
            </a:r>
            <a:r>
              <a:rPr lang="en" sz="3700" b="0" dirty="0" err="1"/>
              <a:t>si</a:t>
            </a:r>
            <a:r>
              <a:rPr lang="en" sz="3700" b="0" dirty="0"/>
              <a:t> </a:t>
            </a:r>
            <a:r>
              <a:rPr lang="en" sz="3700" b="0" dirty="0" err="1"/>
              <a:t>stabilisce</a:t>
            </a:r>
            <a:r>
              <a:rPr lang="en" sz="3700" b="0" dirty="0"/>
              <a:t> un </a:t>
            </a:r>
            <a:r>
              <a:rPr lang="en" sz="3700" b="0" dirty="0" err="1"/>
              <a:t>più</a:t>
            </a:r>
            <a:r>
              <a:rPr lang="en" sz="3700" b="0" dirty="0"/>
              <a:t> </a:t>
            </a:r>
            <a:r>
              <a:rPr lang="en" sz="3700" dirty="0" err="1">
                <a:solidFill>
                  <a:srgbClr val="FF0000"/>
                </a:solidFill>
              </a:rPr>
              <a:t>ampio</a:t>
            </a:r>
            <a:r>
              <a:rPr lang="en" sz="3700" dirty="0">
                <a:solidFill>
                  <a:srgbClr val="FF0000"/>
                </a:solidFill>
              </a:rPr>
              <a:t> accesso </a:t>
            </a:r>
            <a:r>
              <a:rPr lang="en" sz="3700" b="0" dirty="0" err="1"/>
              <a:t>ai</a:t>
            </a:r>
            <a:r>
              <a:rPr lang="en" sz="3700" b="0" dirty="0"/>
              <a:t> </a:t>
            </a:r>
            <a:r>
              <a:rPr lang="en" sz="3700" dirty="0" err="1">
                <a:solidFill>
                  <a:srgbClr val="FF0000"/>
                </a:solidFill>
              </a:rPr>
              <a:t>risultati</a:t>
            </a:r>
            <a:r>
              <a:rPr lang="en" sz="3700" b="0" dirty="0"/>
              <a:t> </a:t>
            </a:r>
            <a:r>
              <a:rPr lang="en" sz="3700" b="0" dirty="0" err="1"/>
              <a:t>della</a:t>
            </a:r>
            <a:r>
              <a:rPr lang="en" sz="3700" b="0" dirty="0"/>
              <a:t> </a:t>
            </a:r>
            <a:r>
              <a:rPr lang="en" sz="3700" b="0" dirty="0" err="1"/>
              <a:t>ricerca</a:t>
            </a:r>
            <a:r>
              <a:rPr lang="en" sz="3700" b="0" dirty="0"/>
              <a:t> </a:t>
            </a:r>
            <a:r>
              <a:rPr lang="en" sz="3700" b="0" dirty="0" err="1"/>
              <a:t>finanziata</a:t>
            </a:r>
            <a:r>
              <a:rPr lang="en" sz="3700" b="0" dirty="0"/>
              <a:t> con </a:t>
            </a:r>
            <a:r>
              <a:rPr lang="en" sz="3700" b="0" dirty="0" err="1"/>
              <a:t>fondi</a:t>
            </a:r>
            <a:r>
              <a:rPr lang="en" sz="3700" b="0" dirty="0"/>
              <a:t> </a:t>
            </a:r>
            <a:r>
              <a:rPr lang="en" sz="3700" b="0" dirty="0" err="1"/>
              <a:t>pubblici</a:t>
            </a:r>
            <a:r>
              <a:rPr lang="en" sz="3700" b="0" dirty="0"/>
              <a:t> </a:t>
            </a:r>
            <a:r>
              <a:rPr lang="en" sz="3700" b="0" dirty="0" err="1"/>
              <a:t>favorendo</a:t>
            </a:r>
            <a:r>
              <a:rPr lang="en" sz="3700" b="0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" sz="3700" b="0" dirty="0"/>
              <a:t> La </a:t>
            </a:r>
            <a:r>
              <a:rPr lang="en" sz="3700" b="0" dirty="0" err="1"/>
              <a:t>possibilità</a:t>
            </a:r>
            <a:r>
              <a:rPr lang="en" sz="3700" b="0" dirty="0"/>
              <a:t> di fare </a:t>
            </a:r>
            <a:r>
              <a:rPr lang="en" sz="3700" b="0" dirty="0" err="1"/>
              <a:t>ricerca</a:t>
            </a:r>
            <a:r>
              <a:rPr lang="en" sz="3700" b="0" dirty="0"/>
              <a:t> a </a:t>
            </a:r>
            <a:r>
              <a:rPr lang="en" sz="3700" b="0" dirty="0" err="1"/>
              <a:t>partire</a:t>
            </a:r>
            <a:r>
              <a:rPr lang="en" sz="3700" b="0" dirty="0"/>
              <a:t> da </a:t>
            </a:r>
            <a:r>
              <a:rPr lang="en" sz="3700" b="0" dirty="0" err="1"/>
              <a:t>risultati</a:t>
            </a:r>
            <a:r>
              <a:rPr lang="en" sz="3700" b="0" dirty="0"/>
              <a:t> </a:t>
            </a:r>
            <a:r>
              <a:rPr lang="en" sz="3700" b="0" dirty="0" err="1"/>
              <a:t>già</a:t>
            </a:r>
            <a:r>
              <a:rPr lang="en" sz="3700" b="0" dirty="0"/>
              <a:t> </a:t>
            </a:r>
            <a:r>
              <a:rPr lang="en" sz="3700" b="0" dirty="0" err="1"/>
              <a:t>ottenuti</a:t>
            </a:r>
            <a:r>
              <a:rPr lang="en" sz="3700" b="0" dirty="0"/>
              <a:t>, </a:t>
            </a:r>
            <a:r>
              <a:rPr lang="en" sz="3700" dirty="0" err="1">
                <a:solidFill>
                  <a:srgbClr val="FF0000"/>
                </a:solidFill>
              </a:rPr>
              <a:t>migliorando</a:t>
            </a:r>
            <a:r>
              <a:rPr lang="en" sz="3700" dirty="0">
                <a:solidFill>
                  <a:srgbClr val="FF0000"/>
                </a:solidFill>
              </a:rPr>
              <a:t> la </a:t>
            </a:r>
            <a:r>
              <a:rPr lang="en" sz="3700" dirty="0" err="1">
                <a:solidFill>
                  <a:srgbClr val="FF0000"/>
                </a:solidFill>
              </a:rPr>
              <a:t>qualità</a:t>
            </a:r>
            <a:r>
              <a:rPr lang="en" sz="3700" dirty="0">
                <a:solidFill>
                  <a:srgbClr val="FF0000"/>
                </a:solidFill>
              </a:rPr>
              <a:t> </a:t>
            </a:r>
            <a:r>
              <a:rPr lang="en" sz="3700" dirty="0" err="1">
                <a:solidFill>
                  <a:srgbClr val="FF0000"/>
                </a:solidFill>
              </a:rPr>
              <a:t>della</a:t>
            </a:r>
            <a:r>
              <a:rPr lang="en" sz="3700" dirty="0">
                <a:solidFill>
                  <a:srgbClr val="FF0000"/>
                </a:solidFill>
              </a:rPr>
              <a:t> </a:t>
            </a:r>
            <a:r>
              <a:rPr lang="en" sz="3700" dirty="0" err="1">
                <a:solidFill>
                  <a:srgbClr val="FF0000"/>
                </a:solidFill>
              </a:rPr>
              <a:t>ricerca</a:t>
            </a:r>
            <a:r>
              <a:rPr lang="en" sz="3700" dirty="0">
                <a:solidFill>
                  <a:srgbClr val="FF0000"/>
                </a:solidFill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" sz="3700" b="0" dirty="0"/>
              <a:t>La </a:t>
            </a:r>
            <a:r>
              <a:rPr lang="en" sz="3700" dirty="0" err="1">
                <a:solidFill>
                  <a:srgbClr val="FF0000"/>
                </a:solidFill>
              </a:rPr>
              <a:t>collaborazione</a:t>
            </a:r>
            <a:r>
              <a:rPr lang="en" sz="3700" b="0" dirty="0"/>
              <a:t> e </a:t>
            </a:r>
            <a:r>
              <a:rPr lang="en" sz="3700" b="0" dirty="0" err="1"/>
              <a:t>l’</a:t>
            </a:r>
            <a:r>
              <a:rPr lang="en" sz="3700" dirty="0" err="1">
                <a:solidFill>
                  <a:srgbClr val="FF0000"/>
                </a:solidFill>
              </a:rPr>
              <a:t>efficienza</a:t>
            </a:r>
            <a:r>
              <a:rPr lang="en" sz="3700" b="0" dirty="0"/>
              <a:t>, senza </a:t>
            </a:r>
            <a:r>
              <a:rPr lang="en" sz="3700" b="0" dirty="0" err="1"/>
              <a:t>duplicare</a:t>
            </a:r>
            <a:r>
              <a:rPr lang="en" sz="3700" b="0" dirty="0"/>
              <a:t> </a:t>
            </a:r>
            <a:r>
              <a:rPr lang="en" sz="3700" b="0" dirty="0" err="1"/>
              <a:t>gli</a:t>
            </a:r>
            <a:r>
              <a:rPr lang="en" sz="3700" b="0" dirty="0"/>
              <a:t> </a:t>
            </a:r>
            <a:r>
              <a:rPr lang="en" sz="3700" b="0" dirty="0" err="1"/>
              <a:t>sforzi</a:t>
            </a:r>
            <a:r>
              <a:rPr lang="en" sz="3700" b="0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" sz="3700" b="0" dirty="0" err="1"/>
              <a:t>L’</a:t>
            </a:r>
            <a:r>
              <a:rPr lang="en" sz="3700" dirty="0" err="1">
                <a:solidFill>
                  <a:srgbClr val="FF0000"/>
                </a:solidFill>
              </a:rPr>
              <a:t>innovazione</a:t>
            </a:r>
            <a:r>
              <a:rPr lang="en" sz="3700" b="0" dirty="0"/>
              <a:t>, </a:t>
            </a:r>
            <a:r>
              <a:rPr lang="en" sz="3700" b="0" dirty="0" err="1"/>
              <a:t>perché</a:t>
            </a:r>
            <a:r>
              <a:rPr lang="en" sz="3700" b="0" dirty="0"/>
              <a:t> </a:t>
            </a:r>
            <a:r>
              <a:rPr lang="en" sz="3700" b="0" dirty="0" err="1"/>
              <a:t>si</a:t>
            </a:r>
            <a:r>
              <a:rPr lang="en" sz="3700" b="0" dirty="0"/>
              <a:t> </a:t>
            </a:r>
            <a:r>
              <a:rPr lang="en" sz="3700" b="0" dirty="0" err="1"/>
              <a:t>velocizza</a:t>
            </a:r>
            <a:r>
              <a:rPr lang="en" sz="3700" b="0" dirty="0"/>
              <a:t> </a:t>
            </a:r>
            <a:r>
              <a:rPr lang="en" sz="3700" b="0" dirty="0" err="1"/>
              <a:t>il</a:t>
            </a:r>
            <a:r>
              <a:rPr lang="en" sz="3700" b="0" dirty="0"/>
              <a:t> </a:t>
            </a:r>
            <a:r>
              <a:rPr lang="en" sz="3700" b="0" dirty="0" err="1"/>
              <a:t>processo</a:t>
            </a:r>
            <a:r>
              <a:rPr lang="en" sz="3700" b="0" dirty="0"/>
              <a:t> </a:t>
            </a:r>
            <a:r>
              <a:rPr lang="en" sz="3700" b="0" dirty="0" err="1"/>
              <a:t>che</a:t>
            </a:r>
            <a:r>
              <a:rPr lang="en" sz="3700" b="0" dirty="0"/>
              <a:t> porta </a:t>
            </a:r>
            <a:r>
              <a:rPr lang="en" sz="3700" b="0" dirty="0" err="1"/>
              <a:t>il</a:t>
            </a:r>
            <a:r>
              <a:rPr lang="en" sz="3700" b="0" dirty="0"/>
              <a:t> </a:t>
            </a:r>
            <a:r>
              <a:rPr lang="en" sz="3700" b="0" dirty="0" err="1"/>
              <a:t>progresso</a:t>
            </a:r>
            <a:r>
              <a:rPr lang="en" sz="3700" b="0" dirty="0"/>
              <a:t> </a:t>
            </a:r>
            <a:r>
              <a:rPr lang="en" sz="3700" b="0" dirty="0" err="1"/>
              <a:t>scientifico</a:t>
            </a:r>
            <a:r>
              <a:rPr lang="en" sz="3700" b="0" dirty="0"/>
              <a:t> </a:t>
            </a:r>
            <a:r>
              <a:rPr lang="en" sz="3700" b="0" dirty="0" err="1"/>
              <a:t>nel</a:t>
            </a:r>
            <a:r>
              <a:rPr lang="en" sz="3700" b="0" dirty="0"/>
              <a:t> </a:t>
            </a:r>
            <a:r>
              <a:rPr lang="en" sz="3700" b="0" dirty="0" err="1"/>
              <a:t>mercato</a:t>
            </a:r>
            <a:r>
              <a:rPr lang="en" sz="3700" b="0" dirty="0"/>
              <a:t>, accelerando la </a:t>
            </a:r>
            <a:r>
              <a:rPr lang="en" sz="3700" b="0" dirty="0" err="1"/>
              <a:t>crescita</a:t>
            </a:r>
            <a:endParaRPr lang="en" sz="3700" b="0" dirty="0"/>
          </a:p>
          <a:p>
            <a:pPr>
              <a:buFont typeface="Arial" panose="020B0604020202020204" pitchFamily="34" charset="0"/>
              <a:buChar char="•"/>
            </a:pPr>
            <a:r>
              <a:rPr lang="en" sz="3700" b="0" dirty="0"/>
              <a:t>Il </a:t>
            </a:r>
            <a:r>
              <a:rPr lang="en" sz="3700" dirty="0" err="1">
                <a:solidFill>
                  <a:srgbClr val="FF0000"/>
                </a:solidFill>
              </a:rPr>
              <a:t>coinvolgimento</a:t>
            </a:r>
            <a:r>
              <a:rPr lang="en" sz="3700" dirty="0">
                <a:solidFill>
                  <a:srgbClr val="FF0000"/>
                </a:solidFill>
              </a:rPr>
              <a:t> </a:t>
            </a:r>
            <a:r>
              <a:rPr lang="en" sz="3700" dirty="0" err="1">
                <a:solidFill>
                  <a:srgbClr val="FF0000"/>
                </a:solidFill>
              </a:rPr>
              <a:t>dei</a:t>
            </a:r>
            <a:r>
              <a:rPr lang="en" sz="3700" dirty="0">
                <a:solidFill>
                  <a:srgbClr val="FF0000"/>
                </a:solidFill>
              </a:rPr>
              <a:t> </a:t>
            </a:r>
            <a:r>
              <a:rPr lang="en" sz="3700" dirty="0" err="1">
                <a:solidFill>
                  <a:srgbClr val="FF0000"/>
                </a:solidFill>
              </a:rPr>
              <a:t>cittadini</a:t>
            </a:r>
            <a:r>
              <a:rPr lang="en" sz="3700" dirty="0">
                <a:solidFill>
                  <a:srgbClr val="FF0000"/>
                </a:solidFill>
              </a:rPr>
              <a:t> </a:t>
            </a:r>
            <a:r>
              <a:rPr lang="en" sz="3700" b="0" dirty="0"/>
              <a:t>e </a:t>
            </a:r>
            <a:r>
              <a:rPr lang="en" sz="3700" b="0" dirty="0" err="1"/>
              <a:t>della</a:t>
            </a:r>
            <a:r>
              <a:rPr lang="en" sz="3700" b="0" dirty="0"/>
              <a:t> </a:t>
            </a:r>
            <a:r>
              <a:rPr lang="en" sz="3700" b="0" dirty="0" err="1"/>
              <a:t>società</a:t>
            </a:r>
            <a:r>
              <a:rPr lang="en" sz="3700" b="0" dirty="0"/>
              <a:t> </a:t>
            </a:r>
            <a:r>
              <a:rPr lang="en" sz="3700" b="0" dirty="0" err="1"/>
              <a:t>nel</a:t>
            </a:r>
            <a:r>
              <a:rPr lang="en" sz="3700" b="0" dirty="0"/>
              <a:t> </a:t>
            </a:r>
            <a:r>
              <a:rPr lang="en" sz="3700" b="0" dirty="0" err="1"/>
              <a:t>processo</a:t>
            </a:r>
            <a:r>
              <a:rPr lang="en" sz="3700" b="0" dirty="0"/>
              <a:t> </a:t>
            </a:r>
            <a:r>
              <a:rPr lang="en" sz="3700" b="0" dirty="0" err="1"/>
              <a:t>scientifico</a:t>
            </a:r>
            <a:r>
              <a:rPr lang="en" sz="3700" b="0" dirty="0"/>
              <a:t>, </a:t>
            </a:r>
            <a:r>
              <a:rPr lang="en" sz="3700" b="0" dirty="0" err="1"/>
              <a:t>aumentando</a:t>
            </a:r>
            <a:r>
              <a:rPr lang="en" sz="3700" b="0" dirty="0"/>
              <a:t> la </a:t>
            </a:r>
            <a:r>
              <a:rPr lang="en" sz="3700" b="0" dirty="0" err="1"/>
              <a:t>trasparenza</a:t>
            </a:r>
            <a:r>
              <a:rPr lang="en" sz="3700" b="0" dirty="0"/>
              <a:t>.</a:t>
            </a:r>
            <a:endParaRPr lang="it-IT" sz="3700" b="0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C8171E6-E44C-1B49-8776-F5D661E2DF3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pPr algn="ctr"/>
            <a:r>
              <a:rPr lang="it-IT" dirty="0"/>
              <a:t>Open Science: i vantaggi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AE72B186-2321-7D47-8E1B-1F97CA513A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796" y="8001210"/>
            <a:ext cx="2162337" cy="114279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1B5513B6-2A34-E34D-B30E-00DF4B713C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0749" y="8200500"/>
            <a:ext cx="4971091" cy="9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212739"/>
      </p:ext>
    </p:extLst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35B9662-F155-C748-89FF-5ACF505860B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it-IT" dirty="0"/>
              <a:t>Un esempio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E0C91979-4A1E-6242-9B08-C50DF579C0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47" r="15543"/>
          <a:stretch/>
        </p:blipFill>
        <p:spPr>
          <a:xfrm>
            <a:off x="6237514" y="559843"/>
            <a:ext cx="9584872" cy="21908273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E5958C82-C917-134C-B294-E369351D71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3269652"/>
            <a:ext cx="11136086" cy="5002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358333"/>
      </p:ext>
    </p:extLst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Elemento grafico 15" descr="Ombrello">
            <a:extLst>
              <a:ext uri="{FF2B5EF4-FFF2-40B4-BE49-F238E27FC236}">
                <a16:creationId xmlns:a16="http://schemas.microsoft.com/office/drawing/2014/main" id="{15A3AC40-B04D-8346-8B89-D3EB52A81F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85681" y="-485260"/>
            <a:ext cx="10284638" cy="10284638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CB9DAB96-A14E-8C47-90ED-358A50E36003}"/>
              </a:ext>
            </a:extLst>
          </p:cNvPr>
          <p:cNvSpPr txBox="1"/>
          <p:nvPr/>
        </p:nvSpPr>
        <p:spPr>
          <a:xfrm>
            <a:off x="3763926" y="4571999"/>
            <a:ext cx="3508744" cy="108106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lvl="0" indent="0" algn="ctr" defTabSz="54768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1" i="0" u="none" strike="noStrike" kern="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Helvetica Light"/>
                <a:ea typeface="+mn-ea"/>
                <a:cs typeface="+mn-cs"/>
                <a:sym typeface="Helvetica Light"/>
              </a:rPr>
              <a:t>Open Access Publications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43192024-07A0-144B-9947-CBE832621229}"/>
              </a:ext>
            </a:extLst>
          </p:cNvPr>
          <p:cNvSpPr txBox="1"/>
          <p:nvPr/>
        </p:nvSpPr>
        <p:spPr>
          <a:xfrm>
            <a:off x="4766928" y="5759390"/>
            <a:ext cx="3508744" cy="108106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lvl="0" indent="0" algn="ctr" defTabSz="54768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1" i="0" u="none" strike="noStrike" kern="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Helvetica Light"/>
                <a:ea typeface="+mn-ea"/>
                <a:cs typeface="+mn-cs"/>
                <a:sym typeface="Helvetica Light"/>
              </a:rPr>
              <a:t>Open Access Data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521E4E6B-74DB-6246-8511-6ADC1F5C8601}"/>
              </a:ext>
            </a:extLst>
          </p:cNvPr>
          <p:cNvSpPr txBox="1"/>
          <p:nvPr/>
        </p:nvSpPr>
        <p:spPr>
          <a:xfrm>
            <a:off x="9190076" y="4031466"/>
            <a:ext cx="3508744" cy="108106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lvl="0" indent="0" algn="ctr" defTabSz="54768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1" i="0" u="none" strike="noStrike" kern="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Helvetica Light"/>
                <a:ea typeface="+mn-ea"/>
                <a:cs typeface="+mn-cs"/>
                <a:sym typeface="Helvetica Light"/>
              </a:rPr>
              <a:t>Open </a:t>
            </a:r>
            <a:br>
              <a:rPr kumimoji="0" lang="it-IT" sz="3200" b="1" i="0" u="none" strike="noStrike" kern="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Helvetica Light"/>
                <a:ea typeface="+mn-ea"/>
                <a:cs typeface="+mn-cs"/>
                <a:sym typeface="Helvetica Light"/>
              </a:rPr>
            </a:br>
            <a:r>
              <a:rPr kumimoji="0" lang="it-IT" sz="3200" b="1" i="0" u="none" strike="noStrike" kern="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Helvetica Light"/>
                <a:ea typeface="+mn-ea"/>
                <a:cs typeface="+mn-cs"/>
                <a:sym typeface="Helvetica Light"/>
              </a:rPr>
              <a:t>Software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F42E7384-E337-2F4D-95FB-4C5E46491223}"/>
              </a:ext>
            </a:extLst>
          </p:cNvPr>
          <p:cNvSpPr txBox="1"/>
          <p:nvPr/>
        </p:nvSpPr>
        <p:spPr>
          <a:xfrm>
            <a:off x="8213060" y="5249025"/>
            <a:ext cx="3508744" cy="108106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lvl="0" indent="0" algn="ctr" defTabSz="54768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1" i="0" u="none" strike="noStrike" kern="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Helvetica Light"/>
                <a:ea typeface="+mn-ea"/>
                <a:cs typeface="+mn-cs"/>
                <a:sym typeface="Helvetica Light"/>
              </a:rPr>
              <a:t>Open </a:t>
            </a:r>
            <a:r>
              <a:rPr kumimoji="0" lang="it-IT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Helvetica Light"/>
                <a:ea typeface="+mn-ea"/>
                <a:cs typeface="+mn-cs"/>
                <a:sym typeface="Helvetica Light"/>
              </a:rPr>
              <a:t>Metodologies</a:t>
            </a:r>
            <a:endParaRPr kumimoji="0" lang="it-IT" sz="3200" b="1" i="0" u="none" strike="noStrike" kern="0" cap="none" spc="0" normalizeH="0" baseline="0" noProof="0" dirty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Helvetica Light"/>
              <a:ea typeface="+mn-ea"/>
              <a:cs typeface="+mn-cs"/>
              <a:sym typeface="Helvetica Light"/>
            </a:endParaRP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79188DF5-3BEE-5D47-9E28-6CE2B5C734F8}"/>
              </a:ext>
            </a:extLst>
          </p:cNvPr>
          <p:cNvSpPr txBox="1"/>
          <p:nvPr/>
        </p:nvSpPr>
        <p:spPr>
          <a:xfrm>
            <a:off x="8504574" y="6340075"/>
            <a:ext cx="4027230" cy="108106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lvl="0" indent="0" algn="ctr" defTabSz="54768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1" i="0" u="none" strike="noStrike" kern="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Helvetica Light"/>
                <a:ea typeface="+mn-ea"/>
                <a:cs typeface="+mn-cs"/>
                <a:sym typeface="Helvetica Light"/>
              </a:rPr>
              <a:t>Open </a:t>
            </a:r>
            <a:r>
              <a:rPr kumimoji="0" lang="it-IT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Helvetica Light"/>
                <a:ea typeface="+mn-ea"/>
                <a:cs typeface="+mn-cs"/>
                <a:sym typeface="Helvetica Light"/>
              </a:rPr>
              <a:t>Workflows</a:t>
            </a:r>
            <a:r>
              <a:rPr kumimoji="0" lang="it-IT" sz="3200" b="1" i="0" u="none" strike="noStrike" kern="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Helvetica Light"/>
                <a:sym typeface="Helvetica Light"/>
              </a:rPr>
              <a:t>/</a:t>
            </a:r>
            <a:r>
              <a:rPr kumimoji="0" lang="it-IT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Helvetica Light"/>
                <a:ea typeface="+mn-ea"/>
                <a:cs typeface="+mn-cs"/>
                <a:sym typeface="Helvetica Light"/>
              </a:rPr>
              <a:t>Protocols</a:t>
            </a:r>
            <a:endParaRPr kumimoji="0" lang="it-IT" sz="3200" b="1" i="0" u="none" strike="noStrike" kern="0" cap="none" spc="0" normalizeH="0" baseline="0" noProof="0" dirty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Helvetica Light"/>
              <a:ea typeface="+mn-ea"/>
              <a:cs typeface="+mn-cs"/>
              <a:sym typeface="Helvetica Light"/>
            </a:endParaRP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696D81E0-EBA9-4C4E-8BD2-92BC143FDC4F}"/>
              </a:ext>
            </a:extLst>
          </p:cNvPr>
          <p:cNvSpPr txBox="1"/>
          <p:nvPr/>
        </p:nvSpPr>
        <p:spPr>
          <a:xfrm>
            <a:off x="4018590" y="7008336"/>
            <a:ext cx="4027230" cy="58862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lvl="0" indent="0" algn="ctr" defTabSz="54768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1" i="0" u="none" strike="noStrike" kern="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Helvetica Light"/>
                <a:ea typeface="+mn-ea"/>
                <a:cs typeface="+mn-cs"/>
                <a:sym typeface="Helvetica Light"/>
              </a:rPr>
              <a:t>Open </a:t>
            </a:r>
            <a:r>
              <a:rPr kumimoji="0" lang="it-IT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Helvetica Light"/>
                <a:ea typeface="+mn-ea"/>
                <a:cs typeface="+mn-cs"/>
                <a:sym typeface="Helvetica Light"/>
              </a:rPr>
              <a:t>Education</a:t>
            </a:r>
            <a:endParaRPr kumimoji="0" lang="it-IT" sz="3200" b="1" i="0" u="none" strike="noStrike" kern="0" cap="none" spc="0" normalizeH="0" baseline="0" noProof="0" dirty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Helvetica Light"/>
              <a:ea typeface="+mn-ea"/>
              <a:cs typeface="+mn-cs"/>
              <a:sym typeface="Helvetica Light"/>
            </a:endParaRP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0C78629C-B953-CF4B-BA7F-E1FCE76FFED7}"/>
              </a:ext>
            </a:extLst>
          </p:cNvPr>
          <p:cNvSpPr txBox="1"/>
          <p:nvPr/>
        </p:nvSpPr>
        <p:spPr>
          <a:xfrm>
            <a:off x="8644454" y="7667167"/>
            <a:ext cx="4027230" cy="58862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lvl="0" indent="0" algn="ctr" defTabSz="54768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1" i="0" u="none" strike="noStrike" kern="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Helvetica Light"/>
                <a:ea typeface="+mn-ea"/>
                <a:cs typeface="+mn-cs"/>
                <a:sym typeface="Helvetica Light"/>
              </a:rPr>
              <a:t>Open Peer-</a:t>
            </a:r>
            <a:r>
              <a:rPr kumimoji="0" lang="it-IT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Helvetica Light"/>
                <a:ea typeface="+mn-ea"/>
                <a:cs typeface="+mn-cs"/>
                <a:sym typeface="Helvetica Light"/>
              </a:rPr>
              <a:t>Review</a:t>
            </a:r>
            <a:endParaRPr kumimoji="0" lang="it-IT" sz="3200" b="1" i="0" u="none" strike="noStrike" kern="0" cap="none" spc="0" normalizeH="0" baseline="0" noProof="0" dirty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Helvetica Light"/>
              <a:ea typeface="+mn-ea"/>
              <a:cs typeface="+mn-cs"/>
              <a:sym typeface="Helvetica Light"/>
            </a:endParaRP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C9F99BB2-6426-3947-A6A0-8F8D5A1A5DF5}"/>
              </a:ext>
            </a:extLst>
          </p:cNvPr>
          <p:cNvSpPr txBox="1"/>
          <p:nvPr/>
        </p:nvSpPr>
        <p:spPr>
          <a:xfrm>
            <a:off x="3763926" y="7715257"/>
            <a:ext cx="4027230" cy="108106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lvl="0" indent="0" algn="ctr" defTabSz="54768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1" i="0" u="none" strike="noStrike" kern="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Helvetica Light"/>
                <a:ea typeface="+mn-ea"/>
                <a:cs typeface="+mn-cs"/>
                <a:sym typeface="Helvetica Light"/>
              </a:rPr>
              <a:t>Citizen </a:t>
            </a:r>
            <a:br>
              <a:rPr kumimoji="0" lang="it-IT" sz="3200" b="1" i="0" u="none" strike="noStrike" kern="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Helvetica Light"/>
                <a:ea typeface="+mn-ea"/>
                <a:cs typeface="+mn-cs"/>
                <a:sym typeface="Helvetica Light"/>
              </a:rPr>
            </a:br>
            <a:r>
              <a:rPr kumimoji="0" lang="it-IT" sz="3200" b="1" i="0" u="none" strike="noStrike" kern="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Helvetica Light"/>
                <a:ea typeface="+mn-ea"/>
                <a:cs typeface="+mn-cs"/>
                <a:sym typeface="Helvetica Light"/>
              </a:rPr>
              <a:t>Science</a:t>
            </a:r>
          </a:p>
        </p:txBody>
      </p:sp>
      <p:sp>
        <p:nvSpPr>
          <p:cNvPr id="30" name="Rounded Rectangle 8">
            <a:extLst>
              <a:ext uri="{FF2B5EF4-FFF2-40B4-BE49-F238E27FC236}">
                <a16:creationId xmlns:a16="http://schemas.microsoft.com/office/drawing/2014/main" id="{0088A729-E58C-BC46-9E65-0B83BC4BD408}"/>
              </a:ext>
            </a:extLst>
          </p:cNvPr>
          <p:cNvSpPr/>
          <p:nvPr/>
        </p:nvSpPr>
        <p:spPr>
          <a:xfrm>
            <a:off x="12021882" y="1162455"/>
            <a:ext cx="3781374" cy="2039533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lvl="0" indent="0" algn="ctr" defTabSz="54768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/>
                <a:ea typeface="+mn-ea"/>
                <a:cs typeface="+mn-cs"/>
                <a:sym typeface="Helvetica Light"/>
              </a:rPr>
              <a:t>Research </a:t>
            </a:r>
            <a:br>
              <a: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/>
                <a:ea typeface="+mn-ea"/>
                <a:cs typeface="+mn-cs"/>
                <a:sym typeface="Helvetica Light"/>
              </a:rPr>
            </a:br>
            <a:r>
              <a: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/>
                <a:ea typeface="+mn-ea"/>
                <a:cs typeface="+mn-cs"/>
                <a:sym typeface="Helvetica Light"/>
              </a:rPr>
              <a:t>Integrity</a:t>
            </a:r>
          </a:p>
        </p:txBody>
      </p:sp>
      <p:sp>
        <p:nvSpPr>
          <p:cNvPr id="31" name="Rounded Rectangle 8">
            <a:extLst>
              <a:ext uri="{FF2B5EF4-FFF2-40B4-BE49-F238E27FC236}">
                <a16:creationId xmlns:a16="http://schemas.microsoft.com/office/drawing/2014/main" id="{05A84BA4-09F5-ED47-BCFD-02D900BBE29C}"/>
              </a:ext>
            </a:extLst>
          </p:cNvPr>
          <p:cNvSpPr/>
          <p:nvPr/>
        </p:nvSpPr>
        <p:spPr>
          <a:xfrm>
            <a:off x="237216" y="593309"/>
            <a:ext cx="4529712" cy="2039533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lvl="0" indent="0" algn="ctr" defTabSz="54768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/>
                <a:ea typeface="+mn-ea"/>
                <a:cs typeface="+mn-cs"/>
                <a:sym typeface="Helvetica Light"/>
              </a:rPr>
              <a:t>Research </a:t>
            </a:r>
            <a:br>
              <a: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/>
                <a:ea typeface="+mn-ea"/>
                <a:cs typeface="+mn-cs"/>
                <a:sym typeface="Helvetica Light"/>
              </a:rPr>
            </a:br>
            <a:r>
              <a: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/>
                <a:ea typeface="+mn-ea"/>
                <a:cs typeface="+mn-cs"/>
                <a:sym typeface="Helvetica Light"/>
              </a:rPr>
              <a:t>Infrastructures</a:t>
            </a:r>
          </a:p>
        </p:txBody>
      </p:sp>
      <p:sp>
        <p:nvSpPr>
          <p:cNvPr id="32" name="Rounded Rectangle 8">
            <a:extLst>
              <a:ext uri="{FF2B5EF4-FFF2-40B4-BE49-F238E27FC236}">
                <a16:creationId xmlns:a16="http://schemas.microsoft.com/office/drawing/2014/main" id="{1169278F-D919-B741-8AD3-520AA47F1F9A}"/>
              </a:ext>
            </a:extLst>
          </p:cNvPr>
          <p:cNvSpPr/>
          <p:nvPr/>
        </p:nvSpPr>
        <p:spPr>
          <a:xfrm>
            <a:off x="343304" y="6511159"/>
            <a:ext cx="3781374" cy="2039533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lvl="0" indent="0" algn="ctr" defTabSz="54768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/>
                <a:ea typeface="+mn-ea"/>
                <a:cs typeface="+mn-cs"/>
                <a:sym typeface="Helvetica Light"/>
              </a:rPr>
              <a:t>Evaluation:Altmetrics</a:t>
            </a:r>
            <a:endParaRPr kumimoji="0" lang="en-US" sz="4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Light"/>
              <a:ea typeface="+mn-ea"/>
              <a:cs typeface="+mn-cs"/>
              <a:sym typeface="Helvetica Light"/>
            </a:endParaRP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864F8EBE-253D-2E4F-BA11-EABA16278997}"/>
              </a:ext>
            </a:extLst>
          </p:cNvPr>
          <p:cNvSpPr txBox="1"/>
          <p:nvPr/>
        </p:nvSpPr>
        <p:spPr>
          <a:xfrm>
            <a:off x="6373628" y="1194070"/>
            <a:ext cx="3508744" cy="157350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lvl="0" indent="0" algn="ctr" defTabSz="54768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800" b="1" i="0" u="none" strike="noStrike" kern="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Helvetica Light"/>
                <a:ea typeface="+mn-ea"/>
                <a:cs typeface="+mn-cs"/>
                <a:sym typeface="Helvetica Light"/>
              </a:rPr>
              <a:t>Open Science</a:t>
            </a:r>
          </a:p>
        </p:txBody>
      </p:sp>
    </p:spTree>
    <p:extLst>
      <p:ext uri="{BB962C8B-B14F-4D97-AF65-F5344CB8AC3E}">
        <p14:creationId xmlns:p14="http://schemas.microsoft.com/office/powerpoint/2010/main" val="3878977703"/>
      </p:ext>
    </p:extLst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F8CE86A-7317-0549-B7E5-048FD69A4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Open Access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41A14A7-6054-5148-BEAC-FD4FA9AA9D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it-IT" dirty="0"/>
              <a:t>Elemento Portante dell’Open Science è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6D0D3D6-5170-9D40-A5DD-12DE626A6E8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it-IT" dirty="0"/>
              <a:t>Alle Pubblicazioni e ai Dati della Ricerca</a:t>
            </a:r>
          </a:p>
        </p:txBody>
      </p:sp>
    </p:spTree>
    <p:extLst>
      <p:ext uri="{BB962C8B-B14F-4D97-AF65-F5344CB8AC3E}">
        <p14:creationId xmlns:p14="http://schemas.microsoft.com/office/powerpoint/2010/main" val="2355887271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E8023237-E912-C543-AC42-58D18B1811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8000" y="372533"/>
            <a:ext cx="14986000" cy="7653866"/>
          </a:xfrm>
        </p:spPr>
        <p:txBody>
          <a:bodyPr>
            <a:normAutofit/>
          </a:bodyPr>
          <a:lstStyle/>
          <a:p>
            <a:pPr marL="228600" fontAlgn="base">
              <a:lnSpc>
                <a:spcPct val="120000"/>
              </a:lnSpc>
            </a:pPr>
            <a:r>
              <a:rPr lang="it-IT" sz="11500" b="1" dirty="0"/>
              <a:t>Open Access</a:t>
            </a:r>
          </a:p>
          <a:p>
            <a:pPr marL="228600" fontAlgn="base">
              <a:lnSpc>
                <a:spcPct val="120000"/>
              </a:lnSpc>
            </a:pPr>
            <a:r>
              <a:rPr lang="it-IT" sz="11500" dirty="0"/>
              <a:t>«</a:t>
            </a:r>
            <a:r>
              <a:rPr lang="it-IT" sz="9600" dirty="0"/>
              <a:t>accesso online libero e senza restrizioni ai risultati della ricerca (testi e dati)»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E8ABA8-5A5E-084B-B1FB-0685091DA5E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761155" y="269344"/>
            <a:ext cx="1732845" cy="2707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535720"/>
      </p:ext>
    </p:extLst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D8D27900-0B19-A041-B6B9-6FF12A13756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613178" y="559654"/>
            <a:ext cx="8636000" cy="7844118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it-IT" sz="8800" b="1" dirty="0">
                <a:solidFill>
                  <a:srgbClr val="FF0000"/>
                </a:solidFill>
              </a:rPr>
              <a:t>Attenzione</a:t>
            </a:r>
            <a:r>
              <a:rPr lang="it-IT" sz="8800" dirty="0"/>
              <a:t>!</a:t>
            </a:r>
          </a:p>
          <a:p>
            <a:pPr marL="0" indent="0" algn="ctr">
              <a:buNone/>
            </a:pPr>
            <a:r>
              <a:rPr lang="it-IT" sz="8000" dirty="0"/>
              <a:t>Open Access </a:t>
            </a:r>
            <a:r>
              <a:rPr lang="it-IT" sz="8000" b="1" dirty="0">
                <a:solidFill>
                  <a:srgbClr val="FF0000"/>
                </a:solidFill>
              </a:rPr>
              <a:t>non</a:t>
            </a:r>
            <a:r>
              <a:rPr lang="it-IT" sz="8000" dirty="0"/>
              <a:t> vuol dire Pagare per Pubblicare!</a:t>
            </a:r>
          </a:p>
          <a:p>
            <a:pPr marL="0" indent="0" algn="ctr">
              <a:buNone/>
            </a:pPr>
            <a:r>
              <a:rPr lang="it-IT" sz="8000" dirty="0"/>
              <a:t>Non confondiamo </a:t>
            </a:r>
            <a:br>
              <a:rPr lang="it-IT" sz="8000" dirty="0"/>
            </a:br>
            <a:r>
              <a:rPr lang="it-IT" sz="8000" dirty="0">
                <a:solidFill>
                  <a:srgbClr val="00B050"/>
                </a:solidFill>
              </a:rPr>
              <a:t>Open Access </a:t>
            </a:r>
            <a:r>
              <a:rPr lang="it-IT" sz="8000" dirty="0"/>
              <a:t>con il modello editoriale </a:t>
            </a:r>
            <a:r>
              <a:rPr lang="it-IT" sz="8000" dirty="0">
                <a:solidFill>
                  <a:srgbClr val="D1D212"/>
                </a:solidFill>
              </a:rPr>
              <a:t>Gold Open Access</a:t>
            </a:r>
            <a:endParaRPr lang="it-IT" sz="7200" dirty="0">
              <a:solidFill>
                <a:srgbClr val="D1D21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764711"/>
      </p:ext>
    </p:extLst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D02A751A-A40A-D046-8C04-549F69013E6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09999" y="1422985"/>
            <a:ext cx="8636001" cy="7058863"/>
          </a:xfrm>
        </p:spPr>
        <p:txBody>
          <a:bodyPr>
            <a:normAutofit fontScale="92500" lnSpcReduction="10000"/>
          </a:bodyPr>
          <a:lstStyle/>
          <a:p>
            <a:r>
              <a:rPr lang="it-IT" dirty="0"/>
              <a:t>Come si da accesso alla produzione scientifica istituzionale?</a:t>
            </a:r>
          </a:p>
          <a:p>
            <a:r>
              <a:rPr lang="it-IT" dirty="0"/>
              <a:t>Attraverso un </a:t>
            </a:r>
            <a:r>
              <a:rPr lang="it-IT" dirty="0" err="1">
                <a:solidFill>
                  <a:srgbClr val="FF0000"/>
                </a:solidFill>
              </a:rPr>
              <a:t>Repository</a:t>
            </a:r>
            <a:endParaRPr lang="it-IT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522371"/>
      </p:ext>
    </p:extLst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C8CA43D-3D3A-044F-8DA5-ABD31098403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464880" y="2542499"/>
            <a:ext cx="7828430" cy="4059002"/>
          </a:xfrm>
        </p:spPr>
        <p:txBody>
          <a:bodyPr>
            <a:normAutofit/>
          </a:bodyPr>
          <a:lstStyle/>
          <a:p>
            <a:r>
              <a:rPr lang="fr-LU" sz="4000" dirty="0">
                <a:solidFill>
                  <a:schemeClr val="accent2">
                    <a:lumMod val="75000"/>
                  </a:schemeClr>
                </a:solidFill>
              </a:rPr>
              <a:t>Un </a:t>
            </a:r>
            <a:r>
              <a:rPr lang="fr-LU" sz="4000" dirty="0" err="1">
                <a:solidFill>
                  <a:schemeClr val="accent2">
                    <a:lumMod val="75000"/>
                  </a:schemeClr>
                </a:solidFill>
              </a:rPr>
              <a:t>repository</a:t>
            </a:r>
            <a:r>
              <a:rPr lang="fr-LU" sz="40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fr-LU" sz="4000" dirty="0" err="1">
                <a:solidFill>
                  <a:schemeClr val="accent2">
                    <a:lumMod val="75000"/>
                  </a:schemeClr>
                </a:solidFill>
              </a:rPr>
              <a:t>archivia</a:t>
            </a:r>
            <a:r>
              <a:rPr lang="fr-LU" sz="40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fr-LU" sz="4000" dirty="0" err="1">
                <a:solidFill>
                  <a:schemeClr val="accent2">
                    <a:lumMod val="75000"/>
                  </a:schemeClr>
                </a:solidFill>
              </a:rPr>
              <a:t>oggetti</a:t>
            </a:r>
            <a:r>
              <a:rPr lang="fr-LU" sz="40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fr-LU" sz="4000" dirty="0" err="1">
                <a:solidFill>
                  <a:schemeClr val="accent2">
                    <a:lumMod val="75000"/>
                  </a:schemeClr>
                </a:solidFill>
              </a:rPr>
              <a:t>digitali</a:t>
            </a:r>
            <a:r>
              <a:rPr lang="fr-LU" sz="4000" dirty="0">
                <a:solidFill>
                  <a:schemeClr val="accent2">
                    <a:lumMod val="75000"/>
                  </a:schemeClr>
                </a:solidFill>
              </a:rPr>
              <a:t> Open Access </a:t>
            </a:r>
            <a:r>
              <a:rPr lang="fr-LU" sz="4000" dirty="0" err="1">
                <a:solidFill>
                  <a:schemeClr val="accent2">
                    <a:lumMod val="75000"/>
                  </a:schemeClr>
                </a:solidFill>
              </a:rPr>
              <a:t>rendendoli</a:t>
            </a:r>
            <a:r>
              <a:rPr lang="fr-LU" sz="40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fr-LU" sz="4000" dirty="0" err="1">
                <a:solidFill>
                  <a:schemeClr val="accent2">
                    <a:lumMod val="75000"/>
                  </a:schemeClr>
                </a:solidFill>
              </a:rPr>
              <a:t>disponibili</a:t>
            </a:r>
            <a:r>
              <a:rPr lang="fr-LU" sz="4000" dirty="0">
                <a:solidFill>
                  <a:schemeClr val="accent2">
                    <a:lumMod val="75000"/>
                  </a:schemeClr>
                </a:solidFill>
              </a:rPr>
              <a:t> e </a:t>
            </a:r>
            <a:r>
              <a:rPr lang="fr-LU" sz="4000" dirty="0" err="1">
                <a:solidFill>
                  <a:schemeClr val="accent2">
                    <a:lumMod val="75000"/>
                  </a:schemeClr>
                </a:solidFill>
              </a:rPr>
              <a:t>scaricabili</a:t>
            </a:r>
            <a:r>
              <a:rPr lang="fr-LU" sz="4000" dirty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fr-LU" sz="4000" dirty="0" err="1">
                <a:solidFill>
                  <a:schemeClr val="accent2">
                    <a:lumMod val="75000"/>
                  </a:schemeClr>
                </a:solidFill>
              </a:rPr>
              <a:t>è</a:t>
            </a:r>
            <a:r>
              <a:rPr lang="fr-LU" sz="40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fr-LU" sz="4000" dirty="0" err="1">
                <a:solidFill>
                  <a:schemeClr val="accent2">
                    <a:lumMod val="75000"/>
                  </a:schemeClr>
                </a:solidFill>
              </a:rPr>
              <a:t>accessibile</a:t>
            </a:r>
            <a:r>
              <a:rPr lang="fr-LU" sz="40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fr-LU" sz="4000" dirty="0" err="1">
                <a:solidFill>
                  <a:schemeClr val="accent2">
                    <a:lumMod val="75000"/>
                  </a:schemeClr>
                </a:solidFill>
              </a:rPr>
              <a:t>ed</a:t>
            </a:r>
            <a:r>
              <a:rPr lang="fr-LU" sz="40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fr-LU" sz="4000" dirty="0" err="1">
                <a:solidFill>
                  <a:schemeClr val="accent2">
                    <a:lumMod val="75000"/>
                  </a:schemeClr>
                </a:solidFill>
              </a:rPr>
              <a:t>interoperabile</a:t>
            </a:r>
            <a:r>
              <a:rPr lang="fr-LU" sz="40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fr-LU" sz="4000" dirty="0" err="1">
                <a:solidFill>
                  <a:schemeClr val="accent2">
                    <a:lumMod val="75000"/>
                  </a:schemeClr>
                </a:solidFill>
              </a:rPr>
              <a:t>attraverso</a:t>
            </a:r>
            <a:r>
              <a:rPr lang="fr-LU" sz="4000" dirty="0">
                <a:solidFill>
                  <a:schemeClr val="accent2">
                    <a:lumMod val="75000"/>
                  </a:schemeClr>
                </a:solidFill>
              </a:rPr>
              <a:t> un </a:t>
            </a:r>
            <a:r>
              <a:rPr lang="fr-LU" sz="4000" dirty="0" err="1">
                <a:solidFill>
                  <a:schemeClr val="accent2">
                    <a:lumMod val="75000"/>
                  </a:schemeClr>
                </a:solidFill>
              </a:rPr>
              <a:t>protocollo</a:t>
            </a:r>
            <a:r>
              <a:rPr lang="fr-LU" sz="4000" dirty="0">
                <a:solidFill>
                  <a:schemeClr val="accent2">
                    <a:lumMod val="75000"/>
                  </a:schemeClr>
                </a:solidFill>
              </a:rPr>
              <a:t> OAI-PMH e </a:t>
            </a:r>
            <a:r>
              <a:rPr lang="fr-LU" sz="4000" dirty="0" err="1">
                <a:solidFill>
                  <a:schemeClr val="accent2">
                    <a:lumMod val="75000"/>
                  </a:schemeClr>
                </a:solidFill>
              </a:rPr>
              <a:t>implementa</a:t>
            </a:r>
            <a:r>
              <a:rPr lang="fr-LU" sz="40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fr-LU" sz="4000" dirty="0" err="1">
                <a:solidFill>
                  <a:schemeClr val="accent2">
                    <a:lumMod val="75000"/>
                  </a:schemeClr>
                </a:solidFill>
              </a:rPr>
              <a:t>una</a:t>
            </a:r>
            <a:r>
              <a:rPr lang="fr-LU" sz="40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fr-LU" sz="4000" dirty="0" err="1">
                <a:solidFill>
                  <a:schemeClr val="accent2">
                    <a:lumMod val="75000"/>
                  </a:schemeClr>
                </a:solidFill>
              </a:rPr>
              <a:t>politica</a:t>
            </a:r>
            <a:r>
              <a:rPr lang="fr-LU" sz="4000" dirty="0">
                <a:solidFill>
                  <a:schemeClr val="accent2">
                    <a:lumMod val="75000"/>
                  </a:schemeClr>
                </a:solidFill>
              </a:rPr>
              <a:t> di </a:t>
            </a:r>
            <a:r>
              <a:rPr lang="fr-LU" sz="4000" dirty="0" err="1">
                <a:solidFill>
                  <a:schemeClr val="accent2">
                    <a:lumMod val="75000"/>
                  </a:schemeClr>
                </a:solidFill>
              </a:rPr>
              <a:t>archiviazione</a:t>
            </a:r>
            <a:r>
              <a:rPr lang="fr-LU" sz="4000" dirty="0">
                <a:solidFill>
                  <a:schemeClr val="accent2">
                    <a:lumMod val="75000"/>
                  </a:schemeClr>
                </a:solidFill>
              </a:rPr>
              <a:t> a </a:t>
            </a:r>
            <a:r>
              <a:rPr lang="fr-LU" sz="4000" dirty="0" err="1">
                <a:solidFill>
                  <a:schemeClr val="accent2">
                    <a:lumMod val="75000"/>
                  </a:schemeClr>
                </a:solidFill>
              </a:rPr>
              <a:t>lungo</a:t>
            </a:r>
            <a:r>
              <a:rPr lang="fr-LU" sz="4000" dirty="0">
                <a:solidFill>
                  <a:schemeClr val="accent2">
                    <a:lumMod val="75000"/>
                  </a:schemeClr>
                </a:solidFill>
              </a:rPr>
              <a:t> termine</a:t>
            </a:r>
          </a:p>
        </p:txBody>
      </p:sp>
      <p:sp>
        <p:nvSpPr>
          <p:cNvPr id="6" name="Segnaposto testo 2">
            <a:extLst>
              <a:ext uri="{FF2B5EF4-FFF2-40B4-BE49-F238E27FC236}">
                <a16:creationId xmlns:a16="http://schemas.microsoft.com/office/drawing/2014/main" id="{E9EC5C44-9529-7744-93A2-2CEFE14EF976}"/>
              </a:ext>
            </a:extLst>
          </p:cNvPr>
          <p:cNvSpPr txBox="1">
            <a:spLocks/>
          </p:cNvSpPr>
          <p:nvPr/>
        </p:nvSpPr>
        <p:spPr>
          <a:xfrm>
            <a:off x="711200" y="338668"/>
            <a:ext cx="13530416" cy="1145358"/>
          </a:xfrm>
          <a:prstGeom prst="rect">
            <a:avLst/>
          </a:prstGeom>
        </p:spPr>
        <p:txBody>
          <a:bodyPr/>
          <a:lstStyle>
            <a:lvl1pPr marL="395101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Blip>
                <a:blip r:embed="rId2"/>
              </a:buBlip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" charset="0"/>
                <a:ea typeface="Helvetica" charset="0"/>
                <a:cs typeface="Helvetica" charset="0"/>
                <a:sym typeface="Helvetica Light"/>
              </a:defRPr>
            </a:lvl1pPr>
            <a:lvl2pPr marL="839590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Blip>
                <a:blip r:embed="rId3"/>
              </a:buBlip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" charset="0"/>
                <a:ea typeface="Helvetica" charset="0"/>
                <a:cs typeface="Helvetica" charset="0"/>
                <a:sym typeface="Helvetica Light"/>
              </a:defRPr>
            </a:lvl2pPr>
            <a:lvl3pPr marL="1284079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Blip>
                <a:blip r:embed="rId4"/>
              </a:buBlip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" charset="0"/>
                <a:ea typeface="Helvetica" charset="0"/>
                <a:cs typeface="Helvetica" charset="0"/>
                <a:sym typeface="Helvetica Light"/>
              </a:defRPr>
            </a:lvl3pPr>
            <a:lvl4pPr marL="1728567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" charset="0"/>
                <a:ea typeface="Helvetica" charset="0"/>
                <a:cs typeface="Helvetica" charset="0"/>
                <a:sym typeface="Helvetica Light"/>
              </a:defRPr>
            </a:lvl4pPr>
            <a:lvl5pPr marL="2173056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" charset="0"/>
                <a:ea typeface="Helvetica" charset="0"/>
                <a:cs typeface="Helvetica" charset="0"/>
                <a:sym typeface="Helvetica Light"/>
              </a:defRPr>
            </a:lvl5pPr>
            <a:lvl6pPr marL="2617545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3062034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3506523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3951012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0" indent="0" algn="ctr">
              <a:buNone/>
            </a:pPr>
            <a:r>
              <a:rPr lang="it-IT" sz="6000" b="1" spc="-151" dirty="0" err="1">
                <a:solidFill>
                  <a:schemeClr val="accent1"/>
                </a:solidFill>
              </a:rPr>
              <a:t>Repository</a:t>
            </a:r>
            <a:r>
              <a:rPr lang="it-IT" sz="6000" b="1" spc="-151" dirty="0">
                <a:solidFill>
                  <a:schemeClr val="accent1"/>
                </a:solidFill>
              </a:rPr>
              <a:t> Open Access</a:t>
            </a:r>
          </a:p>
        </p:txBody>
      </p:sp>
      <p:sp>
        <p:nvSpPr>
          <p:cNvPr id="7" name="Segnaposto testo 1">
            <a:extLst>
              <a:ext uri="{FF2B5EF4-FFF2-40B4-BE49-F238E27FC236}">
                <a16:creationId xmlns:a16="http://schemas.microsoft.com/office/drawing/2014/main" id="{A8EE361A-D6D2-9742-9384-39A154C94046}"/>
              </a:ext>
            </a:extLst>
          </p:cNvPr>
          <p:cNvSpPr txBox="1">
            <a:spLocks/>
          </p:cNvSpPr>
          <p:nvPr/>
        </p:nvSpPr>
        <p:spPr>
          <a:xfrm>
            <a:off x="10506663" y="1239945"/>
            <a:ext cx="5726243" cy="3087974"/>
          </a:xfrm>
          <a:prstGeom prst="rect">
            <a:avLst/>
          </a:prstGeom>
        </p:spPr>
        <p:txBody>
          <a:bodyPr vert="horz" lIns="0" tIns="180000" rIns="0" bIns="180000" numCol="1" spcCol="720000" rtlCol="0" anchor="t" anchorCtr="0">
            <a:noAutofit/>
          </a:bodyPr>
          <a:lstStyle>
            <a:lvl1pPr marL="0" marR="0" indent="0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 sz="3200" b="0" i="0" u="none" strike="noStrike" cap="none" spc="-150" baseline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uFillTx/>
                <a:latin typeface="Helvetica" charset="0"/>
                <a:ea typeface="Helvetica" charset="0"/>
                <a:cs typeface="Helvetica" charset="0"/>
                <a:sym typeface="Helvetica Light"/>
              </a:defRPr>
            </a:lvl1pPr>
            <a:lvl2pPr marL="444489" marR="0" indent="0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 charset="0"/>
                <a:ea typeface="Open Sans" charset="0"/>
                <a:cs typeface="Open Sans" charset="0"/>
                <a:sym typeface="Helvetica Light"/>
              </a:defRPr>
            </a:lvl2pPr>
            <a:lvl3pPr marL="888978" marR="0" indent="0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 charset="0"/>
                <a:ea typeface="Open Sans" charset="0"/>
                <a:cs typeface="Open Sans" charset="0"/>
                <a:sym typeface="Helvetica Light"/>
              </a:defRPr>
            </a:lvl3pPr>
            <a:lvl4pPr marL="1333467" marR="0" indent="0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 charset="0"/>
                <a:ea typeface="Open Sans" charset="0"/>
                <a:cs typeface="Open Sans" charset="0"/>
                <a:sym typeface="Helvetica Light"/>
              </a:defRPr>
            </a:lvl4pPr>
            <a:lvl5pPr marL="1777956" marR="0" indent="0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 charset="0"/>
                <a:ea typeface="Open Sans" charset="0"/>
                <a:cs typeface="Open Sans" charset="0"/>
                <a:sym typeface="Helvetica Light"/>
              </a:defRPr>
            </a:lvl5pPr>
            <a:lvl6pPr marL="2617545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3062034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3506523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3951012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r>
              <a:rPr lang="fr-LU" sz="4400" b="1" spc="-451" dirty="0">
                <a:solidFill>
                  <a:srgbClr val="2D3293"/>
                </a:solidFill>
                <a:latin typeface="Open Sans Semibold" charset="0"/>
              </a:rPr>
              <a:t>Come </a:t>
            </a:r>
            <a:r>
              <a:rPr lang="fr-LU" sz="4400" b="1" spc="-451" dirty="0" err="1">
                <a:solidFill>
                  <a:srgbClr val="2D3293"/>
                </a:solidFill>
                <a:latin typeface="Open Sans Semibold" charset="0"/>
              </a:rPr>
              <a:t>scelgo</a:t>
            </a:r>
            <a:r>
              <a:rPr lang="fr-LU" sz="4400" b="1" spc="-451" dirty="0">
                <a:solidFill>
                  <a:srgbClr val="2D3293"/>
                </a:solidFill>
                <a:latin typeface="Open Sans Semibold" charset="0"/>
              </a:rPr>
              <a:t> il </a:t>
            </a:r>
            <a:r>
              <a:rPr lang="fr-LU" sz="4400" b="1" spc="-451" dirty="0" err="1">
                <a:solidFill>
                  <a:srgbClr val="2D3293"/>
                </a:solidFill>
                <a:latin typeface="Open Sans Semibold" charset="0"/>
              </a:rPr>
              <a:t>giusto</a:t>
            </a:r>
            <a:r>
              <a:rPr lang="fr-LU" sz="4400" b="1" spc="-451" dirty="0">
                <a:solidFill>
                  <a:srgbClr val="2D3293"/>
                </a:solidFill>
                <a:latin typeface="Open Sans Semibold" charset="0"/>
              </a:rPr>
              <a:t> </a:t>
            </a:r>
            <a:r>
              <a:rPr lang="fr-LU" sz="4400" b="1" spc="-451" dirty="0" err="1">
                <a:solidFill>
                  <a:srgbClr val="2D3293"/>
                </a:solidFill>
                <a:latin typeface="Open Sans Semibold" charset="0"/>
              </a:rPr>
              <a:t>Repository</a:t>
            </a:r>
            <a:r>
              <a:rPr lang="fr-LU" sz="4400" b="1" spc="-451" dirty="0">
                <a:solidFill>
                  <a:srgbClr val="2D3293"/>
                </a:solidFill>
                <a:latin typeface="Open Sans Semibold" charset="0"/>
              </a:rPr>
              <a:t>?</a:t>
            </a:r>
          </a:p>
          <a:p>
            <a:r>
              <a:rPr lang="fr-LU" dirty="0">
                <a:solidFill>
                  <a:schemeClr val="accent2">
                    <a:lumMod val="75000"/>
                  </a:schemeClr>
                </a:solidFill>
              </a:rPr>
              <a:t>Directory </a:t>
            </a:r>
            <a:r>
              <a:rPr lang="fr-LU" dirty="0" err="1">
                <a:solidFill>
                  <a:schemeClr val="accent2">
                    <a:lumMod val="75000"/>
                  </a:schemeClr>
                </a:solidFill>
              </a:rPr>
              <a:t>degli</a:t>
            </a:r>
            <a:r>
              <a:rPr lang="fr-LU" dirty="0">
                <a:solidFill>
                  <a:schemeClr val="accent2">
                    <a:lumMod val="75000"/>
                  </a:schemeClr>
                </a:solidFill>
              </a:rPr>
              <a:t> Open Access </a:t>
            </a:r>
            <a:r>
              <a:rPr lang="fr-LU" dirty="0" err="1">
                <a:solidFill>
                  <a:schemeClr val="accent2">
                    <a:lumMod val="75000"/>
                  </a:schemeClr>
                </a:solidFill>
              </a:rPr>
              <a:t>Repository</a:t>
            </a:r>
            <a:r>
              <a:rPr lang="fr-LU" dirty="0">
                <a:solidFill>
                  <a:schemeClr val="accent2">
                    <a:lumMod val="75000"/>
                  </a:schemeClr>
                </a:solidFill>
              </a:rPr>
              <a:t>:</a:t>
            </a:r>
            <a:br>
              <a:rPr lang="fr-LU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fr-LU" dirty="0">
                <a:solidFill>
                  <a:schemeClr val="accent2">
                    <a:lumMod val="75000"/>
                  </a:schemeClr>
                </a:solidFill>
                <a:hlinkClick r:id="rId5"/>
              </a:rPr>
              <a:t>www.opendoar.org</a:t>
            </a:r>
            <a:endParaRPr lang="fr-LU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fr-LU" dirty="0" err="1">
                <a:solidFill>
                  <a:schemeClr val="accent2">
                    <a:lumMod val="75000"/>
                  </a:schemeClr>
                </a:solidFill>
              </a:rPr>
              <a:t>Registry</a:t>
            </a:r>
            <a:r>
              <a:rPr lang="fr-LU" dirty="0">
                <a:solidFill>
                  <a:schemeClr val="accent2">
                    <a:lumMod val="75000"/>
                  </a:schemeClr>
                </a:solidFill>
              </a:rPr>
              <a:t> of </a:t>
            </a:r>
            <a:r>
              <a:rPr lang="fr-LU" dirty="0" err="1">
                <a:solidFill>
                  <a:schemeClr val="accent2">
                    <a:lumMod val="75000"/>
                  </a:schemeClr>
                </a:solidFill>
              </a:rPr>
              <a:t>Research</a:t>
            </a:r>
            <a:r>
              <a:rPr lang="fr-LU" dirty="0">
                <a:solidFill>
                  <a:schemeClr val="accent2">
                    <a:lumMod val="75000"/>
                  </a:schemeClr>
                </a:solidFill>
              </a:rPr>
              <a:t> Data </a:t>
            </a:r>
            <a:r>
              <a:rPr lang="fr-LU" dirty="0" err="1">
                <a:solidFill>
                  <a:schemeClr val="accent2">
                    <a:lumMod val="75000"/>
                  </a:schemeClr>
                </a:solidFill>
              </a:rPr>
              <a:t>Repository</a:t>
            </a:r>
            <a:br>
              <a:rPr lang="fr-LU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it-IT" dirty="0">
                <a:hlinkClick r:id="rId6"/>
              </a:rPr>
              <a:t>https://www.re3data.org/</a:t>
            </a:r>
            <a:endParaRPr lang="fr-L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FDAC4311-251B-9C4F-A389-886B3082740C}"/>
              </a:ext>
            </a:extLst>
          </p:cNvPr>
          <p:cNvSpPr/>
          <p:nvPr/>
        </p:nvSpPr>
        <p:spPr>
          <a:xfrm>
            <a:off x="10584927" y="7057004"/>
            <a:ext cx="6754237" cy="9360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81092A7-7B4B-374D-B72D-8AC3EC374999}"/>
              </a:ext>
            </a:extLst>
          </p:cNvPr>
          <p:cNvSpPr txBox="1"/>
          <p:nvPr/>
        </p:nvSpPr>
        <p:spPr>
          <a:xfrm>
            <a:off x="10917523" y="7296991"/>
            <a:ext cx="3531000" cy="104400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normAutofit/>
          </a:bodyPr>
          <a:lstStyle/>
          <a:p>
            <a:pPr marL="0" marR="0" indent="0" algn="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3600" b="0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elvetica" charset="0"/>
                <a:ea typeface="Helvetica" charset="0"/>
                <a:cs typeface="Helvetica" charset="0"/>
                <a:sym typeface="Helvetica Light"/>
              </a:rPr>
              <a:t>Istituzionale</a:t>
            </a:r>
            <a:endParaRPr kumimoji="0" lang="en-GB" sz="36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Helvetica" charset="0"/>
              <a:ea typeface="Helvetica" charset="0"/>
              <a:cs typeface="Helvetica" charset="0"/>
              <a:sym typeface="Helvetica Light"/>
            </a:endParaRPr>
          </a:p>
          <a:p>
            <a:pPr marL="0" marR="0" indent="0" algn="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3600" b="0" i="0" u="none" strike="noStrike" cap="none" spc="0" normalizeH="0" dirty="0">
              <a:ln>
                <a:noFill/>
              </a:ln>
              <a:solidFill>
                <a:schemeClr val="bg1"/>
              </a:solidFill>
              <a:effectLst/>
              <a:uFillTx/>
              <a:latin typeface="Helvetica" charset="0"/>
              <a:ea typeface="Helvetica" charset="0"/>
              <a:cs typeface="Helvetica" charset="0"/>
              <a:sym typeface="Helvetica Light"/>
            </a:endParaRPr>
          </a:p>
        </p:txBody>
      </p:sp>
      <p:sp>
        <p:nvSpPr>
          <p:cNvPr id="14" name="Rounded Rectangle 8">
            <a:extLst>
              <a:ext uri="{FF2B5EF4-FFF2-40B4-BE49-F238E27FC236}">
                <a16:creationId xmlns:a16="http://schemas.microsoft.com/office/drawing/2014/main" id="{24C83083-0468-1247-A40E-061666ED1C7F}"/>
              </a:ext>
            </a:extLst>
          </p:cNvPr>
          <p:cNvSpPr/>
          <p:nvPr/>
        </p:nvSpPr>
        <p:spPr>
          <a:xfrm>
            <a:off x="10584927" y="8036193"/>
            <a:ext cx="6754237" cy="9360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77AD8138-ACD0-B24C-8C6E-529D7CA37B8F}"/>
              </a:ext>
            </a:extLst>
          </p:cNvPr>
          <p:cNvSpPr txBox="1"/>
          <p:nvPr/>
        </p:nvSpPr>
        <p:spPr>
          <a:xfrm>
            <a:off x="10917523" y="8276180"/>
            <a:ext cx="3531000" cy="104400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normAutofit/>
          </a:bodyPr>
          <a:lstStyle/>
          <a:p>
            <a:pPr marL="0" marR="0" indent="0" algn="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3600" b="0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elvetica" charset="0"/>
                <a:ea typeface="Helvetica" charset="0"/>
                <a:cs typeface="Helvetica" charset="0"/>
                <a:sym typeface="Helvetica Light"/>
              </a:rPr>
              <a:t>Tematico</a:t>
            </a:r>
            <a:endParaRPr kumimoji="0" lang="en-GB" sz="36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Helvetica" charset="0"/>
              <a:ea typeface="Helvetica" charset="0"/>
              <a:cs typeface="Helvetica" charset="0"/>
              <a:sym typeface="Helvetica Light"/>
            </a:endParaRPr>
          </a:p>
          <a:p>
            <a:pPr marL="0" marR="0" indent="0" algn="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3600" b="0" i="0" u="none" strike="noStrike" cap="none" spc="0" normalizeH="0" dirty="0">
              <a:ln>
                <a:noFill/>
              </a:ln>
              <a:solidFill>
                <a:schemeClr val="bg1"/>
              </a:solidFill>
              <a:effectLst/>
              <a:uFillTx/>
              <a:latin typeface="Helvetica" charset="0"/>
              <a:ea typeface="Helvetica" charset="0"/>
              <a:cs typeface="Helvetica" charset="0"/>
              <a:sym typeface="Helvetica Light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D2810CE1-B70C-3944-ADBA-1F4DD06232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9095" y="6670937"/>
            <a:ext cx="3653411" cy="1252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736558"/>
      </p:ext>
    </p:extLst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7A78F0CC-45EE-D049-974B-71C0AA55449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/>
              <a:t>Open Access alla </a:t>
            </a:r>
            <a:br>
              <a:rPr lang="it-IT" dirty="0"/>
            </a:br>
            <a:r>
              <a:rPr lang="it-IT" dirty="0"/>
              <a:t>Letteratura Scientifica</a:t>
            </a:r>
          </a:p>
        </p:txBody>
      </p:sp>
    </p:spTree>
    <p:extLst>
      <p:ext uri="{BB962C8B-B14F-4D97-AF65-F5344CB8AC3E}">
        <p14:creationId xmlns:p14="http://schemas.microsoft.com/office/powerpoint/2010/main" val="4011531952"/>
      </p:ext>
    </p:extLst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E8023237-E912-C543-AC42-58D18B1811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3899" y="1484025"/>
            <a:ext cx="14820901" cy="6112925"/>
          </a:xfrm>
        </p:spPr>
        <p:txBody>
          <a:bodyPr>
            <a:normAutofit fontScale="77500" lnSpcReduction="20000"/>
          </a:bodyPr>
          <a:lstStyle/>
          <a:p>
            <a:pPr fontAlgn="base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it-IT" sz="4400" b="0" dirty="0"/>
              <a:t>Ci sono due modi per implementare l’Open Access alla </a:t>
            </a:r>
            <a:r>
              <a:rPr lang="it-IT" sz="4400" dirty="0">
                <a:solidFill>
                  <a:srgbClr val="FF0000"/>
                </a:solidFill>
              </a:rPr>
              <a:t>Letteratura scientifica</a:t>
            </a:r>
            <a:r>
              <a:rPr lang="it-IT" sz="4400" b="0" dirty="0"/>
              <a:t>:</a:t>
            </a:r>
          </a:p>
          <a:p>
            <a:pPr marL="839590" lvl="2" fontAlgn="base">
              <a:lnSpc>
                <a:spcPct val="12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it-IT" sz="4000" b="1" dirty="0">
                <a:solidFill>
                  <a:srgbClr val="FF0000"/>
                </a:solidFill>
              </a:rPr>
              <a:t>Green Open Access</a:t>
            </a:r>
            <a:r>
              <a:rPr lang="it-IT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 si deposita in archivi aperti (</a:t>
            </a:r>
            <a:r>
              <a:rPr lang="it-IT" sz="4000" b="1" dirty="0" err="1">
                <a:solidFill>
                  <a:srgbClr val="FF0000"/>
                </a:solidFill>
              </a:rPr>
              <a:t>repository</a:t>
            </a:r>
            <a:r>
              <a:rPr lang="it-IT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), nel rispetto delle norme di copyright, la versione consentita per l’Open Access di articoli, </a:t>
            </a:r>
            <a:r>
              <a:rPr lang="it-IT" sz="4000" dirty="0">
                <a:solidFill>
                  <a:srgbClr val="FF0000"/>
                </a:solidFill>
              </a:rPr>
              <a:t>ovunque essi siano stati pubblicati</a:t>
            </a:r>
            <a:r>
              <a:rPr lang="it-IT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; gli editori cui sono stati ceduti i diritti possono prevedere periodi di embargo (mesi in cui l’articolo pur depositato resta ad accesso chiuso)</a:t>
            </a:r>
          </a:p>
          <a:p>
            <a:pPr marL="839590" lvl="2" fontAlgn="base">
              <a:lnSpc>
                <a:spcPct val="12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it-IT" sz="4000" b="1" dirty="0">
                <a:solidFill>
                  <a:srgbClr val="FF0000"/>
                </a:solidFill>
              </a:rPr>
              <a:t>Gold Open Access</a:t>
            </a:r>
            <a:r>
              <a:rPr lang="it-IT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 è la pubblicazione in riviste Open Access; sono riviste senza abbonamento per il lettore, </a:t>
            </a:r>
            <a:r>
              <a:rPr lang="it-IT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peer</a:t>
            </a:r>
            <a:r>
              <a:rPr lang="it-IT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it-IT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reviewed</a:t>
            </a:r>
            <a:r>
              <a:rPr lang="it-IT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lasciano i diritti all’autore, conducono </a:t>
            </a:r>
            <a:r>
              <a:rPr lang="it-IT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peer</a:t>
            </a:r>
            <a:r>
              <a:rPr lang="it-IT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it-IT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review</a:t>
            </a:r>
            <a:r>
              <a:rPr lang="it-IT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in modo trasparente; nel 26% dei casi fanno pagare APC, </a:t>
            </a:r>
            <a:r>
              <a:rPr lang="it-IT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Article</a:t>
            </a:r>
            <a:r>
              <a:rPr lang="it-IT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Processing </a:t>
            </a:r>
            <a:r>
              <a:rPr lang="it-IT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Charges</a:t>
            </a:r>
            <a:r>
              <a:rPr lang="it-IT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per sostenere le spese editoriali</a:t>
            </a:r>
          </a:p>
          <a:p>
            <a:pPr fontAlgn="base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it-IT" sz="4400" b="0" dirty="0"/>
              <a:t>Per garantire il riuso, l’autore dovrebbe associare Licenze aperte (es. </a:t>
            </a:r>
            <a:r>
              <a:rPr lang="it-IT" sz="4400" b="0" dirty="0">
                <a:solidFill>
                  <a:srgbClr val="FF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Creative Commons</a:t>
            </a:r>
            <a:r>
              <a:rPr lang="it-IT" sz="4400" b="0" dirty="0"/>
              <a:t>, che hanno 4 criteri: BY, SA, NC, ND)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C8171E6-E44C-1B49-8776-F5D661E2DF3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 fontScale="92500"/>
          </a:bodyPr>
          <a:lstStyle/>
          <a:p>
            <a:r>
              <a:rPr lang="it-IT" dirty="0"/>
              <a:t>Open Access alla Letteratura Scientifica</a:t>
            </a:r>
          </a:p>
        </p:txBody>
      </p:sp>
      <p:sp>
        <p:nvSpPr>
          <p:cNvPr id="4" name="Ovale 3">
            <a:extLst>
              <a:ext uri="{FF2B5EF4-FFF2-40B4-BE49-F238E27FC236}">
                <a16:creationId xmlns:a16="http://schemas.microsoft.com/office/drawing/2014/main" id="{DF28EC46-5F7D-6541-902D-CC7029923557}"/>
              </a:ext>
            </a:extLst>
          </p:cNvPr>
          <p:cNvSpPr/>
          <p:nvPr/>
        </p:nvSpPr>
        <p:spPr>
          <a:xfrm>
            <a:off x="1004047" y="2380496"/>
            <a:ext cx="358588" cy="358588"/>
          </a:xfrm>
          <a:prstGeom prst="ellipse">
            <a:avLst/>
          </a:prstGeom>
          <a:solidFill>
            <a:srgbClr val="00B050"/>
          </a:solidFill>
          <a:ln w="3175" cap="flat">
            <a:noFill/>
            <a:miter lim="400000"/>
          </a:ln>
          <a:effectLst>
            <a:outerShdw blurRad="889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it-IT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7" name="Ovale 6">
            <a:extLst>
              <a:ext uri="{FF2B5EF4-FFF2-40B4-BE49-F238E27FC236}">
                <a16:creationId xmlns:a16="http://schemas.microsoft.com/office/drawing/2014/main" id="{FF2939E6-D760-7643-9133-704A96C93C85}"/>
              </a:ext>
            </a:extLst>
          </p:cNvPr>
          <p:cNvSpPr/>
          <p:nvPr/>
        </p:nvSpPr>
        <p:spPr>
          <a:xfrm>
            <a:off x="1004047" y="4428564"/>
            <a:ext cx="358588" cy="358588"/>
          </a:xfrm>
          <a:prstGeom prst="ellipse">
            <a:avLst/>
          </a:prstGeom>
          <a:solidFill>
            <a:srgbClr val="FFFF00"/>
          </a:solidFill>
          <a:ln w="3175" cap="flat">
            <a:noFill/>
            <a:miter lim="400000"/>
          </a:ln>
          <a:effectLst>
            <a:outerShdw blurRad="889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it-IT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939270688"/>
      </p:ext>
    </p:extLst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E8023237-E912-C543-AC42-58D18B1811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3899" y="1484025"/>
            <a:ext cx="14820901" cy="6112925"/>
          </a:xfrm>
        </p:spPr>
        <p:txBody>
          <a:bodyPr>
            <a:normAutofit lnSpcReduction="10000"/>
          </a:bodyPr>
          <a:lstStyle/>
          <a:p>
            <a:pPr fontAlgn="base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it-IT" sz="3100" b="0" dirty="0"/>
              <a:t>Le versioni possibili sono:</a:t>
            </a:r>
          </a:p>
          <a:p>
            <a:pPr lvl="1" fontAlgn="base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it-IT" sz="2700" b="1" dirty="0"/>
              <a:t>PRE-PRINT</a:t>
            </a:r>
            <a:r>
              <a:rPr lang="it-IT" sz="2700" b="0" dirty="0"/>
              <a:t>: la vostra bozza finale, così come inviata in </a:t>
            </a:r>
            <a:r>
              <a:rPr lang="it-IT" sz="2700" b="0" dirty="0" err="1"/>
              <a:t>submission</a:t>
            </a:r>
            <a:r>
              <a:rPr lang="it-IT" sz="2700" b="0" dirty="0"/>
              <a:t> alla rivista (non ha ancora i commenti dei revisori)</a:t>
            </a:r>
          </a:p>
          <a:p>
            <a:pPr lvl="1" fontAlgn="base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it-IT" sz="2700" b="1" dirty="0"/>
              <a:t>POST-PRINT o ACCEPTED MANUSCRIPT</a:t>
            </a:r>
            <a:r>
              <a:rPr lang="it-IT" sz="2700" b="0" dirty="0"/>
              <a:t>: la versione finale, con i commenti dei revisori, identica in tutto a quella pubblicata fuorché nell’impaginazione editoriale</a:t>
            </a:r>
          </a:p>
          <a:p>
            <a:pPr lvl="1" fontAlgn="base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it-IT" sz="2700" b="1" dirty="0"/>
              <a:t>PDF EDITORIALE o PUBLISHED VERSION</a:t>
            </a:r>
            <a:r>
              <a:rPr lang="it-IT" sz="2700" b="0" dirty="0"/>
              <a:t>: la versione pubblicata sulla rivista, con impaginazione e grafica</a:t>
            </a:r>
          </a:p>
          <a:p>
            <a:pPr fontAlgn="base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it-IT" sz="3100" b="0" dirty="0"/>
              <a:t>Per sapere quale versione è possibile depositare e conoscere l’eventuale periodo di embargo, si consulta la banca dati </a:t>
            </a:r>
            <a:r>
              <a:rPr lang="it-IT" sz="3100" b="0" dirty="0">
                <a:solidFill>
                  <a:srgbClr val="FF0000"/>
                </a:solidFill>
                <a:hlinkClick r:id="rId2"/>
              </a:rPr>
              <a:t>SHERPA-</a:t>
            </a:r>
            <a:r>
              <a:rPr lang="it-IT" sz="3100" b="0" dirty="0" err="1">
                <a:solidFill>
                  <a:srgbClr val="FF0000"/>
                </a:solidFill>
                <a:hlinkClick r:id="rId2"/>
              </a:rPr>
              <a:t>RoMEO</a:t>
            </a:r>
            <a:endParaRPr lang="it-IT" sz="3100" b="0" dirty="0">
              <a:solidFill>
                <a:srgbClr val="FF0000"/>
              </a:solidFill>
            </a:endParaRPr>
          </a:p>
          <a:p>
            <a:pPr fontAlgn="base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it-IT" sz="3100" b="0" dirty="0"/>
              <a:t>Per trovare una rivista Open Access e sapere se fa pagare APC (</a:t>
            </a:r>
            <a:r>
              <a:rPr lang="it-IT" sz="3100" b="0" dirty="0" err="1"/>
              <a:t>Article</a:t>
            </a:r>
            <a:r>
              <a:rPr lang="it-IT" sz="3100" b="0" dirty="0"/>
              <a:t> Processing </a:t>
            </a:r>
            <a:r>
              <a:rPr lang="it-IT" sz="3100" b="0" dirty="0" err="1"/>
              <a:t>Charges</a:t>
            </a:r>
            <a:r>
              <a:rPr lang="it-IT" sz="3100" b="0" dirty="0"/>
              <a:t>) si consulta DOAJ, </a:t>
            </a:r>
            <a:r>
              <a:rPr lang="it-IT" sz="3100" b="0" dirty="0">
                <a:solidFill>
                  <a:srgbClr val="FF0000"/>
                </a:solidFill>
                <a:hlinkClick r:id="rId3"/>
              </a:rPr>
              <a:t>Directory of Open Access </a:t>
            </a:r>
            <a:r>
              <a:rPr lang="it-IT" sz="3100" b="0" dirty="0" err="1">
                <a:solidFill>
                  <a:srgbClr val="FF0000"/>
                </a:solidFill>
                <a:hlinkClick r:id="rId3"/>
              </a:rPr>
              <a:t>Journals</a:t>
            </a:r>
            <a:endParaRPr lang="it-IT" sz="3100" b="0" dirty="0">
              <a:solidFill>
                <a:srgbClr val="FF0000"/>
              </a:solidFill>
            </a:endParaRP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C8171E6-E44C-1B49-8776-F5D661E2DF3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r>
              <a:rPr lang="it-IT" dirty="0"/>
              <a:t>Il Deposito nel </a:t>
            </a:r>
            <a:r>
              <a:rPr lang="it-IT" dirty="0" err="1"/>
              <a:t>Repository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9573945"/>
      </p:ext>
    </p:extLst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E8023237-E912-C543-AC42-58D18B1811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3899" y="1484025"/>
            <a:ext cx="14820901" cy="6112925"/>
          </a:xfrm>
        </p:spPr>
        <p:txBody>
          <a:bodyPr>
            <a:normAutofit/>
          </a:bodyPr>
          <a:lstStyle/>
          <a:p>
            <a:pPr fontAlgn="base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it-IT" sz="3100" b="0" dirty="0"/>
              <a:t>Depositando i propri lavori si rendono possibili</a:t>
            </a:r>
          </a:p>
          <a:p>
            <a:pPr lvl="1" fontAlgn="base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it-IT" sz="2700" dirty="0"/>
              <a:t>S</a:t>
            </a:r>
            <a:r>
              <a:rPr lang="it-IT" sz="2700" b="0" dirty="0"/>
              <a:t>ervizi come </a:t>
            </a:r>
            <a:r>
              <a:rPr lang="it-IT" sz="2700" b="0" dirty="0" err="1">
                <a:solidFill>
                  <a:srgbClr val="FF0000"/>
                </a:solidFill>
                <a:hlinkClick r:id="rId2"/>
              </a:rPr>
              <a:t>Unpaywall</a:t>
            </a:r>
            <a:r>
              <a:rPr lang="it-IT" sz="2700" b="0" dirty="0"/>
              <a:t>: cerca in rete versione aperta di un </a:t>
            </a:r>
            <a:r>
              <a:rPr lang="it-IT" sz="2700" b="0" dirty="0" err="1"/>
              <a:t>paper</a:t>
            </a:r>
            <a:r>
              <a:rPr lang="it-IT" sz="2700" b="0" dirty="0"/>
              <a:t> cui non avete accesso (è lo Sci-</a:t>
            </a:r>
            <a:r>
              <a:rPr lang="it-IT" sz="2700" b="0" dirty="0" err="1"/>
              <a:t>Hub</a:t>
            </a:r>
            <a:r>
              <a:rPr lang="it-IT" sz="2700" b="0" dirty="0"/>
              <a:t> legale)</a:t>
            </a:r>
          </a:p>
          <a:p>
            <a:pPr lvl="1" fontAlgn="base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it-IT" sz="2700" dirty="0">
                <a:solidFill>
                  <a:srgbClr val="FF0000"/>
                </a:solidFill>
              </a:rPr>
              <a:t>T</a:t>
            </a:r>
            <a:r>
              <a:rPr lang="it-IT" sz="2700" b="0" dirty="0">
                <a:solidFill>
                  <a:srgbClr val="FF0000"/>
                </a:solidFill>
              </a:rPr>
              <a:t>ext e data </a:t>
            </a:r>
            <a:r>
              <a:rPr lang="it-IT" sz="2700" b="0" dirty="0" err="1">
                <a:solidFill>
                  <a:srgbClr val="FF0000"/>
                </a:solidFill>
              </a:rPr>
              <a:t>mining</a:t>
            </a:r>
            <a:r>
              <a:rPr lang="it-IT" sz="2700" b="0" dirty="0"/>
              <a:t>, strumenti preziosi per affrontare la complessità della conoscenza</a:t>
            </a:r>
          </a:p>
          <a:p>
            <a:pPr lvl="1" fontAlgn="base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it-IT" sz="2700" dirty="0"/>
              <a:t>S</a:t>
            </a:r>
            <a:r>
              <a:rPr lang="it-IT" sz="2700" b="0" dirty="0"/>
              <a:t>ervizi come </a:t>
            </a:r>
            <a:r>
              <a:rPr lang="it-IT" sz="2700" b="0" dirty="0" err="1">
                <a:solidFill>
                  <a:srgbClr val="FF0000"/>
                </a:solidFill>
                <a:hlinkClick r:id="rId3"/>
              </a:rPr>
              <a:t>OpenAIRE</a:t>
            </a:r>
            <a:r>
              <a:rPr lang="it-IT" sz="2700" b="0" dirty="0"/>
              <a:t>, che oltre a costituire la vetrina della produzione europea fornisce dati di monitoraggio agli enti finanziatori </a:t>
            </a:r>
          </a:p>
          <a:p>
            <a:pPr fontAlgn="base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it-IT" sz="3100" b="0" dirty="0"/>
              <a:t>Le PMI hanno accesso ai risultati (e immettono sul mercato prodotti con </a:t>
            </a:r>
            <a:r>
              <a:rPr lang="it-IT" sz="3100" b="0" dirty="0">
                <a:solidFill>
                  <a:srgbClr val="FF0000"/>
                </a:solidFill>
              </a:rPr>
              <a:t>due anni di anticipo</a:t>
            </a:r>
            <a:r>
              <a:rPr lang="it-IT" sz="3100" b="0" dirty="0"/>
              <a:t>)</a:t>
            </a:r>
          </a:p>
          <a:p>
            <a:pPr fontAlgn="base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it-IT" sz="3100" b="0" dirty="0"/>
              <a:t>Si possono pubblicare i risultati come </a:t>
            </a:r>
            <a:r>
              <a:rPr lang="it-IT" sz="3100" b="0" dirty="0" err="1"/>
              <a:t>pre-print</a:t>
            </a:r>
            <a:r>
              <a:rPr lang="it-IT" sz="3100" b="0" dirty="0"/>
              <a:t>, favorendo open </a:t>
            </a:r>
            <a:r>
              <a:rPr lang="it-IT" sz="3100" b="0" dirty="0" err="1"/>
              <a:t>peer</a:t>
            </a:r>
            <a:r>
              <a:rPr lang="it-IT" sz="3100" b="0" dirty="0"/>
              <a:t> </a:t>
            </a:r>
            <a:r>
              <a:rPr lang="it-IT" sz="3100" b="0" dirty="0" err="1"/>
              <a:t>review</a:t>
            </a:r>
            <a:r>
              <a:rPr lang="it-IT" sz="3100" b="0" dirty="0"/>
              <a:t> ed evitando il “limbo” dei mesi o anni che seguono la </a:t>
            </a:r>
            <a:r>
              <a:rPr lang="it-IT" sz="3100" b="0" dirty="0" err="1"/>
              <a:t>submission</a:t>
            </a:r>
            <a:endParaRPr lang="it-IT" sz="3100" b="0" dirty="0"/>
          </a:p>
          <a:p>
            <a:pPr fontAlgn="base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it-IT" sz="3100" b="0" dirty="0"/>
              <a:t>...e infine sì, se il lavoro vale, </a:t>
            </a:r>
            <a:r>
              <a:rPr lang="it-IT" sz="3100" b="0" dirty="0">
                <a:solidFill>
                  <a:srgbClr val="FF0000"/>
                </a:solidFill>
              </a:rPr>
              <a:t>crescono</a:t>
            </a:r>
            <a:r>
              <a:rPr lang="it-IT" sz="3100" b="0" dirty="0"/>
              <a:t> anche le </a:t>
            </a:r>
            <a:r>
              <a:rPr lang="it-IT" sz="3100" b="0" dirty="0">
                <a:solidFill>
                  <a:srgbClr val="FF0000"/>
                </a:solidFill>
              </a:rPr>
              <a:t>citazioni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C8171E6-E44C-1B49-8776-F5D661E2DF3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r>
              <a:rPr lang="it-IT" dirty="0"/>
              <a:t>È solo un obbligo o serve davvero?</a:t>
            </a:r>
          </a:p>
        </p:txBody>
      </p:sp>
    </p:spTree>
    <p:extLst>
      <p:ext uri="{BB962C8B-B14F-4D97-AF65-F5344CB8AC3E}">
        <p14:creationId xmlns:p14="http://schemas.microsoft.com/office/powerpoint/2010/main" val="4089582390"/>
      </p:ext>
    </p:extLst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CF40417F-730A-4E45-B3B4-0608BDFB7E3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/>
              <a:t>10 Miti da Sfatare sull’Open Access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1C73F7F-7315-364B-A353-D3654DC70837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1201" y="4416457"/>
            <a:ext cx="4532130" cy="3538870"/>
          </a:xfrm>
        </p:spPr>
        <p:txBody>
          <a:bodyPr>
            <a:normAutofit fontScale="70000" lnSpcReduction="20000"/>
          </a:bodyPr>
          <a:lstStyle/>
          <a:p>
            <a:r>
              <a:rPr lang="it-IT" sz="3600" dirty="0"/>
              <a:t>I </a:t>
            </a:r>
            <a:r>
              <a:rPr lang="it-IT" sz="3600" dirty="0" err="1"/>
              <a:t>preprint</a:t>
            </a:r>
            <a:r>
              <a:rPr lang="it-IT" sz="3600" dirty="0"/>
              <a:t> forniscono tipicamente la data di prima </a:t>
            </a:r>
            <a:r>
              <a:rPr lang="it-IT" sz="3400" dirty="0"/>
              <a:t>pubblicazione</a:t>
            </a:r>
            <a:r>
              <a:rPr lang="it-IT" sz="3600" dirty="0"/>
              <a:t> (sotto forma di time-</a:t>
            </a:r>
            <a:r>
              <a:rPr lang="it-IT" sz="3600" dirty="0" err="1"/>
              <a:t>stamp</a:t>
            </a:r>
            <a:r>
              <a:rPr lang="it-IT" sz="3600" dirty="0"/>
              <a:t>) e un DOI o un identificatore persistente; entrambe queste caratteristiche stabiliscono la priorità dell’autore sulla pubblicazione della ricerca.</a:t>
            </a:r>
          </a:p>
          <a:p>
            <a:br>
              <a:rPr lang="it-IT" dirty="0"/>
            </a:br>
            <a:endParaRPr lang="it-IT" dirty="0"/>
          </a:p>
        </p:txBody>
      </p:sp>
      <p:sp>
        <p:nvSpPr>
          <p:cNvPr id="16" name="Segnaposto testo 15">
            <a:extLst>
              <a:ext uri="{FF2B5EF4-FFF2-40B4-BE49-F238E27FC236}">
                <a16:creationId xmlns:a16="http://schemas.microsoft.com/office/drawing/2014/main" id="{51AA7629-0736-F849-9F52-0E5A13ADABC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861934" y="4416457"/>
            <a:ext cx="4532130" cy="3538870"/>
          </a:xfrm>
        </p:spPr>
        <p:txBody>
          <a:bodyPr/>
          <a:lstStyle/>
          <a:p>
            <a:r>
              <a:rPr lang="it-IT" dirty="0"/>
              <a:t>Il JIF è una metrica - con una serie di difetti - che non nasce con lo scopo di venire utilizzata per la valutazione della ricerca e dei ricercatori.</a:t>
            </a:r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91E68C72-6506-3242-B7F4-2315996342D3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5861933" y="2815874"/>
            <a:ext cx="4532132" cy="1467366"/>
          </a:xfrm>
        </p:spPr>
        <p:txBody>
          <a:bodyPr/>
          <a:lstStyle/>
          <a:p>
            <a:r>
              <a:rPr lang="it-IT" sz="3200" dirty="0"/>
              <a:t>Il Journal Impact </a:t>
            </a:r>
            <a:r>
              <a:rPr lang="it-IT" sz="3200" dirty="0" err="1"/>
              <a:t>Factor</a:t>
            </a:r>
            <a:r>
              <a:rPr lang="it-IT" sz="3200" dirty="0"/>
              <a:t> (JIF) e un editore rinomato sono garanzia di qualità per i ricercatori</a:t>
            </a:r>
          </a:p>
        </p:txBody>
      </p:sp>
      <p:sp>
        <p:nvSpPr>
          <p:cNvPr id="18" name="Segnaposto testo 17">
            <a:extLst>
              <a:ext uri="{FF2B5EF4-FFF2-40B4-BE49-F238E27FC236}">
                <a16:creationId xmlns:a16="http://schemas.microsoft.com/office/drawing/2014/main" id="{8C077DAF-C664-1B47-ABD1-F830DE34A0DE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11012669" y="4416457"/>
            <a:ext cx="4532130" cy="3538870"/>
          </a:xfrm>
        </p:spPr>
        <p:txBody>
          <a:bodyPr/>
          <a:lstStyle/>
          <a:p>
            <a:r>
              <a:rPr lang="it-IT" dirty="0"/>
              <a:t>Il sistema attuale di </a:t>
            </a:r>
            <a:r>
              <a:rPr lang="it-IT" dirty="0" err="1"/>
              <a:t>peer-review</a:t>
            </a:r>
            <a:r>
              <a:rPr lang="it-IT" dirty="0"/>
              <a:t> ha una serie di difetti che includono la corruzione, il pregiudizio e il </a:t>
            </a:r>
            <a:r>
              <a:rPr lang="it-IT" dirty="0" err="1"/>
              <a:t>ghostwriting</a:t>
            </a:r>
            <a:r>
              <a:rPr lang="it-IT" dirty="0"/>
              <a:t>.</a:t>
            </a:r>
          </a:p>
        </p:txBody>
      </p:sp>
      <p:sp>
        <p:nvSpPr>
          <p:cNvPr id="19" name="Segnaposto testo 18">
            <a:extLst>
              <a:ext uri="{FF2B5EF4-FFF2-40B4-BE49-F238E27FC236}">
                <a16:creationId xmlns:a16="http://schemas.microsoft.com/office/drawing/2014/main" id="{EE7DDB05-5BEC-3840-8165-5593ECCDFE5B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11012668" y="2815874"/>
            <a:ext cx="4532132" cy="1467366"/>
          </a:xfrm>
        </p:spPr>
        <p:txBody>
          <a:bodyPr/>
          <a:lstStyle/>
          <a:p>
            <a:r>
              <a:rPr lang="it-IT" sz="3200" dirty="0"/>
              <a:t>Se un articolo ha passato la </a:t>
            </a:r>
            <a:r>
              <a:rPr lang="it-IT" sz="3200" dirty="0" err="1"/>
              <a:t>peer-review</a:t>
            </a:r>
            <a:r>
              <a:rPr lang="it-IT" sz="3200" dirty="0"/>
              <a:t> allora un articolo di ricerca è automaticamente affidabile</a:t>
            </a:r>
          </a:p>
        </p:txBody>
      </p:sp>
      <p:sp>
        <p:nvSpPr>
          <p:cNvPr id="21" name="Segnaposto testo 20">
            <a:extLst>
              <a:ext uri="{FF2B5EF4-FFF2-40B4-BE49-F238E27FC236}">
                <a16:creationId xmlns:a16="http://schemas.microsoft.com/office/drawing/2014/main" id="{02C47D59-B819-6A45-8701-F0DA4C41F0B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11200" y="2815874"/>
            <a:ext cx="4532132" cy="1467366"/>
          </a:xfrm>
        </p:spPr>
        <p:txBody>
          <a:bodyPr/>
          <a:lstStyle/>
          <a:p>
            <a:r>
              <a:rPr lang="it-IT" sz="3200" dirty="0"/>
              <a:t>Usando i </a:t>
            </a:r>
            <a:r>
              <a:rPr lang="it-IT" sz="3200" dirty="0" err="1"/>
              <a:t>preprint</a:t>
            </a:r>
            <a:r>
              <a:rPr lang="it-IT" sz="3200" dirty="0"/>
              <a:t>, la ricerca verrà esposta al mondo e l’autore ne perde la proprietà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A55445-2457-BD48-A731-8309B768E235}"/>
              </a:ext>
            </a:extLst>
          </p:cNvPr>
          <p:cNvSpPr txBox="1"/>
          <p:nvPr/>
        </p:nvSpPr>
        <p:spPr>
          <a:xfrm>
            <a:off x="5063067" y="7578630"/>
            <a:ext cx="10989729" cy="65017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r>
              <a:rPr lang="en-US" sz="1200" dirty="0"/>
              <a:t>Tennant JP, Crane H, Crick T, Davila J, </a:t>
            </a:r>
            <a:r>
              <a:rPr lang="en-US" sz="1200" dirty="0" err="1"/>
              <a:t>Enkhbayar</a:t>
            </a:r>
            <a:r>
              <a:rPr lang="en-US" sz="1200" dirty="0"/>
              <a:t> A, </a:t>
            </a:r>
            <a:r>
              <a:rPr lang="en-US" sz="1200" dirty="0" err="1"/>
              <a:t>Havemann</a:t>
            </a:r>
            <a:r>
              <a:rPr lang="en-US" sz="1200" dirty="0"/>
              <a:t> J, Kramer B, Martin R, </a:t>
            </a:r>
            <a:r>
              <a:rPr lang="en-US" sz="1200" dirty="0" err="1"/>
              <a:t>Masuzzo</a:t>
            </a:r>
            <a:r>
              <a:rPr lang="en-US" sz="1200" dirty="0"/>
              <a:t> P, </a:t>
            </a:r>
            <a:r>
              <a:rPr lang="en-US" sz="1200" dirty="0" err="1"/>
              <a:t>Nobes</a:t>
            </a:r>
            <a:r>
              <a:rPr lang="en-US" sz="1200" dirty="0"/>
              <a:t> A, Rice C, Rivera-López BS, Ross-</a:t>
            </a:r>
            <a:r>
              <a:rPr lang="en-US" sz="1200" dirty="0" err="1"/>
              <a:t>Hellauer</a:t>
            </a:r>
            <a:r>
              <a:rPr lang="en-US" sz="1200" dirty="0"/>
              <a:t> T, Sattler S, Thacker P, </a:t>
            </a:r>
            <a:r>
              <a:rPr lang="en-US" sz="1200" dirty="0" err="1"/>
              <a:t>Vanholsbeeck</a:t>
            </a:r>
            <a:r>
              <a:rPr lang="en-US" sz="1200" dirty="0"/>
              <a:t> M. 2019. Ten myths around open scholarly publishing. </a:t>
            </a:r>
            <a:r>
              <a:rPr lang="en-US" sz="1200" i="1" dirty="0" err="1"/>
              <a:t>PeerJ</a:t>
            </a:r>
            <a:r>
              <a:rPr lang="en-US" sz="1200" i="1" dirty="0"/>
              <a:t> Preprints</a:t>
            </a:r>
            <a:r>
              <a:rPr lang="en-US" sz="1200" dirty="0"/>
              <a:t> 7:e27580v1 </a:t>
            </a:r>
            <a:r>
              <a:rPr lang="en-US" sz="1200" dirty="0">
                <a:hlinkClick r:id="rId2"/>
              </a:rPr>
              <a:t>https://doi.org/10.7287/peerj.preprints.27580v1</a:t>
            </a:r>
            <a:endParaRPr lang="en-US" sz="1200" dirty="0"/>
          </a:p>
          <a:p>
            <a:pPr algn="r"/>
            <a:r>
              <a:rPr kumimoji="0" lang="en-US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Traduzione</a:t>
            </a:r>
            <a:r>
              <a:rPr kumimoji="0" 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</a:t>
            </a:r>
            <a:r>
              <a:rPr kumimoji="0" lang="en-US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italiana</a:t>
            </a:r>
            <a:r>
              <a:rPr kumimoji="0" 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a </a:t>
            </a:r>
            <a:r>
              <a:rPr kumimoji="0" lang="en-US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cura</a:t>
            </a:r>
            <a:r>
              <a:rPr kumimoji="0" 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di Ilaria Fava</a:t>
            </a:r>
          </a:p>
        </p:txBody>
      </p:sp>
    </p:spTree>
    <p:extLst>
      <p:ext uri="{BB962C8B-B14F-4D97-AF65-F5344CB8AC3E}">
        <p14:creationId xmlns:p14="http://schemas.microsoft.com/office/powerpoint/2010/main" val="3405694234"/>
      </p:ext>
    </p:extLst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CF40417F-730A-4E45-B3B4-0608BDFB7E3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/>
              <a:t>10 Miti da Sfatare sull’Open Access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1C73F7F-7315-364B-A353-D3654DC70837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1201" y="4416457"/>
            <a:ext cx="4532130" cy="3538870"/>
          </a:xfrm>
        </p:spPr>
        <p:txBody>
          <a:bodyPr>
            <a:normAutofit/>
          </a:bodyPr>
          <a:lstStyle/>
          <a:p>
            <a:r>
              <a:rPr lang="it-IT" dirty="0"/>
              <a:t>I ricercatori sono più che responsabili e competenti per assicurare propri meccanismi di controllo come parte intrinseca dell'integrità scientifica.</a:t>
            </a:r>
            <a:br>
              <a:rPr lang="it-IT" dirty="0"/>
            </a:br>
            <a:endParaRPr lang="it-IT" dirty="0"/>
          </a:p>
        </p:txBody>
      </p:sp>
      <p:sp>
        <p:nvSpPr>
          <p:cNvPr id="16" name="Segnaposto testo 15">
            <a:extLst>
              <a:ext uri="{FF2B5EF4-FFF2-40B4-BE49-F238E27FC236}">
                <a16:creationId xmlns:a16="http://schemas.microsoft.com/office/drawing/2014/main" id="{51AA7629-0736-F849-9F52-0E5A13ADABC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861934" y="4416457"/>
            <a:ext cx="4532130" cy="3538870"/>
          </a:xfrm>
        </p:spPr>
        <p:txBody>
          <a:bodyPr/>
          <a:lstStyle/>
          <a:p>
            <a:r>
              <a:rPr lang="it-IT" dirty="0"/>
              <a:t>Di </a:t>
            </a:r>
            <a:r>
              <a:rPr lang="it-IT" dirty="0" err="1"/>
              <a:t>predatory</a:t>
            </a:r>
            <a:r>
              <a:rPr lang="it-IT" dirty="0"/>
              <a:t> </a:t>
            </a:r>
            <a:r>
              <a:rPr lang="it-IT" dirty="0" err="1"/>
              <a:t>journals</a:t>
            </a:r>
            <a:r>
              <a:rPr lang="it-IT" dirty="0"/>
              <a:t> si parla da lungo tempo, da molto prima della spinta recente all’editoria Open Access.</a:t>
            </a:r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91E68C72-6506-3242-B7F4-2315996342D3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5861933" y="2815874"/>
            <a:ext cx="4532132" cy="1467366"/>
          </a:xfrm>
        </p:spPr>
        <p:txBody>
          <a:bodyPr/>
          <a:lstStyle/>
          <a:p>
            <a:r>
              <a:rPr lang="en" sz="3200" dirty="0" err="1"/>
              <a:t>L’Open</a:t>
            </a:r>
            <a:r>
              <a:rPr lang="en" sz="3200" dirty="0"/>
              <a:t> Access ha </a:t>
            </a:r>
            <a:r>
              <a:rPr lang="en" sz="3200" dirty="0" err="1"/>
              <a:t>creato</a:t>
            </a:r>
            <a:r>
              <a:rPr lang="en" sz="3200" dirty="0"/>
              <a:t> </a:t>
            </a:r>
            <a:r>
              <a:rPr lang="en" sz="3200" dirty="0" err="1"/>
              <a:t>i</a:t>
            </a:r>
            <a:r>
              <a:rPr lang="en" sz="3200" dirty="0"/>
              <a:t> Predatory Publishers</a:t>
            </a:r>
            <a:endParaRPr lang="it-IT" sz="3200" dirty="0"/>
          </a:p>
        </p:txBody>
      </p:sp>
      <p:sp>
        <p:nvSpPr>
          <p:cNvPr id="18" name="Segnaposto testo 17">
            <a:extLst>
              <a:ext uri="{FF2B5EF4-FFF2-40B4-BE49-F238E27FC236}">
                <a16:creationId xmlns:a16="http://schemas.microsoft.com/office/drawing/2014/main" id="{8C077DAF-C664-1B47-ABD1-F830DE34A0DE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11012669" y="4416457"/>
            <a:ext cx="4532130" cy="3538870"/>
          </a:xfrm>
        </p:spPr>
        <p:txBody>
          <a:bodyPr/>
          <a:lstStyle/>
          <a:p>
            <a:r>
              <a:rPr lang="it-IT" dirty="0"/>
              <a:t>Il trasferimento dei diritti non protegge gli autori e non contribuisce al progresso scientifico.</a:t>
            </a:r>
          </a:p>
        </p:txBody>
      </p:sp>
      <p:sp>
        <p:nvSpPr>
          <p:cNvPr id="19" name="Segnaposto testo 18">
            <a:extLst>
              <a:ext uri="{FF2B5EF4-FFF2-40B4-BE49-F238E27FC236}">
                <a16:creationId xmlns:a16="http://schemas.microsoft.com/office/drawing/2014/main" id="{EE7DDB05-5BEC-3840-8165-5593ECCDFE5B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11012668" y="2815874"/>
            <a:ext cx="4532132" cy="1467366"/>
          </a:xfrm>
        </p:spPr>
        <p:txBody>
          <a:bodyPr/>
          <a:lstStyle/>
          <a:p>
            <a:r>
              <a:rPr lang="it-IT" sz="3200" dirty="0"/>
              <a:t>Il trasferimento dei diritti agli editori è un requisito per la pubblicazione (e inoltre protegge gli autori)</a:t>
            </a:r>
          </a:p>
        </p:txBody>
      </p:sp>
      <p:sp>
        <p:nvSpPr>
          <p:cNvPr id="21" name="Segnaposto testo 20">
            <a:extLst>
              <a:ext uri="{FF2B5EF4-FFF2-40B4-BE49-F238E27FC236}">
                <a16:creationId xmlns:a16="http://schemas.microsoft.com/office/drawing/2014/main" id="{02C47D59-B819-6A45-8701-F0DA4C41F0B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11200" y="2815874"/>
            <a:ext cx="4532132" cy="1467366"/>
          </a:xfrm>
        </p:spPr>
        <p:txBody>
          <a:bodyPr/>
          <a:lstStyle/>
          <a:p>
            <a:r>
              <a:rPr lang="it-IT" sz="3200" dirty="0"/>
              <a:t>Senza </a:t>
            </a:r>
            <a:r>
              <a:rPr lang="it-IT" sz="3200" dirty="0" err="1"/>
              <a:t>peer-review</a:t>
            </a:r>
            <a:r>
              <a:rPr lang="it-IT" sz="3200" dirty="0"/>
              <a:t>, la qualità della scienza ne soffre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7E04AD-1DC4-614E-B1C9-736502A4FCE6}"/>
              </a:ext>
            </a:extLst>
          </p:cNvPr>
          <p:cNvSpPr txBox="1"/>
          <p:nvPr/>
        </p:nvSpPr>
        <p:spPr>
          <a:xfrm>
            <a:off x="4690535" y="7638697"/>
            <a:ext cx="10989729" cy="834844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r>
              <a:rPr lang="en-US" sz="1200" dirty="0"/>
              <a:t>Tennant JP, Crane H, Crick T, Davila J, </a:t>
            </a:r>
            <a:r>
              <a:rPr lang="en-US" sz="1200" dirty="0" err="1"/>
              <a:t>Enkhbayar</a:t>
            </a:r>
            <a:r>
              <a:rPr lang="en-US" sz="1200" dirty="0"/>
              <a:t> A, </a:t>
            </a:r>
            <a:r>
              <a:rPr lang="en-US" sz="1200" dirty="0" err="1"/>
              <a:t>Havemann</a:t>
            </a:r>
            <a:r>
              <a:rPr lang="en-US" sz="1200" dirty="0"/>
              <a:t> J, Kramer B, Martin R, </a:t>
            </a:r>
            <a:r>
              <a:rPr lang="en-US" sz="1200" dirty="0" err="1"/>
              <a:t>Masuzzo</a:t>
            </a:r>
            <a:r>
              <a:rPr lang="en-US" sz="1200" dirty="0"/>
              <a:t> P, </a:t>
            </a:r>
            <a:r>
              <a:rPr lang="en-US" sz="1200" dirty="0" err="1"/>
              <a:t>Nobes</a:t>
            </a:r>
            <a:r>
              <a:rPr lang="en-US" sz="1200" dirty="0"/>
              <a:t> A, Rice C, Rivera-López BS, Ross-</a:t>
            </a:r>
            <a:r>
              <a:rPr lang="en-US" sz="1200" dirty="0" err="1"/>
              <a:t>Hellauer</a:t>
            </a:r>
            <a:r>
              <a:rPr lang="en-US" sz="1200" dirty="0"/>
              <a:t> T, Sattler S, Thacker P, </a:t>
            </a:r>
            <a:r>
              <a:rPr lang="en-US" sz="1200" dirty="0" err="1"/>
              <a:t>Vanholsbeeck</a:t>
            </a:r>
            <a:r>
              <a:rPr lang="en-US" sz="1200" dirty="0"/>
              <a:t> M. 2019. Ten myths around open scholarly publishing. </a:t>
            </a:r>
            <a:r>
              <a:rPr lang="en-US" sz="1200" i="1" dirty="0" err="1"/>
              <a:t>PeerJ</a:t>
            </a:r>
            <a:r>
              <a:rPr lang="en-US" sz="1200" i="1" dirty="0"/>
              <a:t> Preprints</a:t>
            </a:r>
            <a:r>
              <a:rPr lang="en-US" sz="1200" dirty="0"/>
              <a:t> 7:e27580v1 </a:t>
            </a:r>
            <a:r>
              <a:rPr lang="en-US" sz="1200" dirty="0">
                <a:hlinkClick r:id="rId2"/>
              </a:rPr>
              <a:t>https://doi.org/10.7287/peerj.preprints.27580v1</a:t>
            </a:r>
            <a:endParaRPr lang="en-US" sz="1200" dirty="0"/>
          </a:p>
          <a:p>
            <a:pPr algn="r"/>
            <a:r>
              <a:rPr lang="en-US" sz="1200" dirty="0" err="1"/>
              <a:t>Traduzione</a:t>
            </a:r>
            <a:r>
              <a:rPr lang="en-US" sz="1200" dirty="0"/>
              <a:t> </a:t>
            </a:r>
            <a:r>
              <a:rPr lang="en-US" sz="1200" dirty="0" err="1"/>
              <a:t>italiana</a:t>
            </a:r>
            <a:r>
              <a:rPr lang="en-US" sz="1200" dirty="0"/>
              <a:t> a </a:t>
            </a:r>
            <a:r>
              <a:rPr lang="en-US" sz="1200" dirty="0" err="1"/>
              <a:t>cura</a:t>
            </a:r>
            <a:r>
              <a:rPr lang="en-US" sz="1200" dirty="0"/>
              <a:t> di Ilaria Fava</a:t>
            </a:r>
          </a:p>
          <a:p>
            <a:r>
              <a:rPr kumimoji="0" 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B. </a:t>
            </a:r>
            <a:r>
              <a:rPr kumimoji="0" lang="en-US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Bre</a:t>
            </a:r>
            <a:r>
              <a:rPr lang="en-US" sz="1200" dirty="0" err="1"/>
              <a:t>mbs</a:t>
            </a:r>
            <a:r>
              <a:rPr lang="en-US" sz="1200" dirty="0"/>
              <a:t>, “Elsevier now officially a predatory publisher”, Dec. 11, 2019 </a:t>
            </a:r>
            <a:r>
              <a:rPr lang="it-IT" sz="1200" dirty="0">
                <a:hlinkClick r:id="rId3"/>
              </a:rPr>
              <a:t> http://bjoern.brembs.net/2019/12/elsevier-now-officially-a-predatory-publisher/</a:t>
            </a:r>
            <a:endParaRPr kumimoji="0" lang="en-US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62573577"/>
      </p:ext>
    </p:extLst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811308FA-BFAA-A649-90A2-AEA207638B5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/>
              <a:t>10 Miti da Sfatare sull’Open Access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A358A31-F7AF-2844-BB08-D15C28C5B88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11200" y="4109868"/>
            <a:ext cx="7200000" cy="3538870"/>
          </a:xfrm>
        </p:spPr>
        <p:txBody>
          <a:bodyPr>
            <a:normAutofit/>
          </a:bodyPr>
          <a:lstStyle/>
          <a:p>
            <a:r>
              <a:rPr lang="it-IT" sz="3200" dirty="0"/>
              <a:t>La maggior parte delle riviste indicizzate da DOAJ non ha APC ed </a:t>
            </a:r>
            <a:r>
              <a:rPr lang="it-IT" sz="3200" dirty="0" err="1"/>
              <a:t>e’</a:t>
            </a:r>
            <a:r>
              <a:rPr lang="it-IT" sz="3200" dirty="0"/>
              <a:t> finanziata da altre fonti (istituzioni di ricerca o fondi di ricerca).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F6D920F-47E2-704A-A9EF-D79001CEEB2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711199" y="3311396"/>
            <a:ext cx="7200000" cy="668336"/>
          </a:xfrm>
        </p:spPr>
        <p:txBody>
          <a:bodyPr/>
          <a:lstStyle/>
          <a:p>
            <a:r>
              <a:rPr lang="it-IT" sz="4000" dirty="0"/>
              <a:t>Il Gold Open Access è sinonimo di </a:t>
            </a:r>
            <a:r>
              <a:rPr lang="it-IT" sz="4000" dirty="0" err="1"/>
              <a:t>Article</a:t>
            </a:r>
            <a:r>
              <a:rPr lang="it-IT" sz="4000" dirty="0"/>
              <a:t> Processing </a:t>
            </a:r>
            <a:r>
              <a:rPr lang="it-IT" sz="4000" dirty="0" err="1"/>
              <a:t>Charges</a:t>
            </a:r>
            <a:r>
              <a:rPr lang="it-IT" sz="4000" dirty="0"/>
              <a:t> (APC)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80ACC78C-6896-DA4E-8232-13BE8657F776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354544" y="4109869"/>
            <a:ext cx="7200000" cy="3538870"/>
          </a:xfrm>
        </p:spPr>
        <p:txBody>
          <a:bodyPr>
            <a:normAutofit/>
          </a:bodyPr>
          <a:lstStyle/>
          <a:p>
            <a:r>
              <a:rPr lang="it-IT" sz="3200" dirty="0"/>
              <a:t>Le riviste tradizionali possono coesistere pacificamente con politiche di auto archiviazione che non prevedano embargo sulla versione dell’articolo dell’autore.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5072774F-B339-5641-81AD-DC1037790E27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354543" y="3311397"/>
            <a:ext cx="7200000" cy="668336"/>
          </a:xfrm>
        </p:spPr>
        <p:txBody>
          <a:bodyPr/>
          <a:lstStyle/>
          <a:p>
            <a:r>
              <a:rPr lang="it-IT" sz="4000" dirty="0"/>
              <a:t>Il periodo di embargo sul Green OA è necessario per sostenere gli editori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EDD059-F80D-7248-8C31-176F68EE0F2E}"/>
              </a:ext>
            </a:extLst>
          </p:cNvPr>
          <p:cNvSpPr txBox="1"/>
          <p:nvPr/>
        </p:nvSpPr>
        <p:spPr>
          <a:xfrm>
            <a:off x="4842935" y="7883430"/>
            <a:ext cx="10989729" cy="65017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r>
              <a:rPr lang="en-US" sz="1200" dirty="0"/>
              <a:t>Tennant JP, Crane H, Crick T, Davila J, </a:t>
            </a:r>
            <a:r>
              <a:rPr lang="en-US" sz="1200" dirty="0" err="1"/>
              <a:t>Enkhbayar</a:t>
            </a:r>
            <a:r>
              <a:rPr lang="en-US" sz="1200" dirty="0"/>
              <a:t> A, </a:t>
            </a:r>
            <a:r>
              <a:rPr lang="en-US" sz="1200" dirty="0" err="1"/>
              <a:t>Havemann</a:t>
            </a:r>
            <a:r>
              <a:rPr lang="en-US" sz="1200" dirty="0"/>
              <a:t> J, Kramer B, Martin R, </a:t>
            </a:r>
            <a:r>
              <a:rPr lang="en-US" sz="1200" dirty="0" err="1"/>
              <a:t>Masuzzo</a:t>
            </a:r>
            <a:r>
              <a:rPr lang="en-US" sz="1200" dirty="0"/>
              <a:t> P, </a:t>
            </a:r>
            <a:r>
              <a:rPr lang="en-US" sz="1200" dirty="0" err="1"/>
              <a:t>Nobes</a:t>
            </a:r>
            <a:r>
              <a:rPr lang="en-US" sz="1200" dirty="0"/>
              <a:t> A, Rice C, Rivera-López BS, Ross-</a:t>
            </a:r>
            <a:r>
              <a:rPr lang="en-US" sz="1200" dirty="0" err="1"/>
              <a:t>Hellauer</a:t>
            </a:r>
            <a:r>
              <a:rPr lang="en-US" sz="1200" dirty="0"/>
              <a:t> T, Sattler S, Thacker P, </a:t>
            </a:r>
            <a:r>
              <a:rPr lang="en-US" sz="1200" dirty="0" err="1"/>
              <a:t>Vanholsbeeck</a:t>
            </a:r>
            <a:r>
              <a:rPr lang="en-US" sz="1200" dirty="0"/>
              <a:t> M. 2019. Ten myths around open scholarly publishing. </a:t>
            </a:r>
            <a:r>
              <a:rPr lang="en-US" sz="1200" i="1" dirty="0" err="1"/>
              <a:t>PeerJ</a:t>
            </a:r>
            <a:r>
              <a:rPr lang="en-US" sz="1200" i="1" dirty="0"/>
              <a:t> Preprints</a:t>
            </a:r>
            <a:r>
              <a:rPr lang="en-US" sz="1200" dirty="0"/>
              <a:t> 7:e27580v1 </a:t>
            </a:r>
            <a:r>
              <a:rPr lang="en-US" sz="1200" dirty="0">
                <a:hlinkClick r:id="rId2"/>
              </a:rPr>
              <a:t>https://doi.org/10.7287/peerj.preprints.27580v1</a:t>
            </a:r>
            <a:endParaRPr lang="en-US" sz="1200" dirty="0"/>
          </a:p>
          <a:p>
            <a:pPr algn="r"/>
            <a:r>
              <a:rPr lang="en-US" sz="1200" dirty="0" err="1"/>
              <a:t>Traduzione</a:t>
            </a:r>
            <a:r>
              <a:rPr lang="en-US" sz="1200" dirty="0"/>
              <a:t> </a:t>
            </a:r>
            <a:r>
              <a:rPr lang="en-US" sz="1200" dirty="0" err="1"/>
              <a:t>italiana</a:t>
            </a:r>
            <a:r>
              <a:rPr lang="en-US" sz="1200" dirty="0"/>
              <a:t> a </a:t>
            </a:r>
            <a:r>
              <a:rPr lang="en-US" sz="1200" dirty="0" err="1"/>
              <a:t>cura</a:t>
            </a:r>
            <a:r>
              <a:rPr lang="en-US" sz="1200" dirty="0"/>
              <a:t> di Ilaria Fava</a:t>
            </a:r>
          </a:p>
        </p:txBody>
      </p:sp>
    </p:spTree>
    <p:extLst>
      <p:ext uri="{BB962C8B-B14F-4D97-AF65-F5344CB8AC3E}">
        <p14:creationId xmlns:p14="http://schemas.microsoft.com/office/powerpoint/2010/main" val="2002130973"/>
      </p:ext>
    </p:extLst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811308FA-BFAA-A649-90A2-AEA207638B5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/>
              <a:t>10 Miti da Sfatare sull’Open Access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A358A31-F7AF-2844-BB08-D15C28C5B88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11200" y="4109868"/>
            <a:ext cx="7200000" cy="3538870"/>
          </a:xfrm>
        </p:spPr>
        <p:txBody>
          <a:bodyPr>
            <a:normAutofit/>
          </a:bodyPr>
          <a:lstStyle/>
          <a:p>
            <a:r>
              <a:rPr lang="it-IT" sz="3200" dirty="0"/>
              <a:t>Ma non rappresentano la ricerca globale, </a:t>
            </a:r>
            <a:r>
              <a:rPr lang="it-IT" sz="3200" dirty="0" err="1"/>
              <a:t>poiche</a:t>
            </a:r>
            <a:r>
              <a:rPr lang="it-IT" sz="3200" dirty="0"/>
              <a:t>’ escludono </a:t>
            </a:r>
            <a:r>
              <a:rPr lang="it-IT" sz="3200" dirty="0" err="1"/>
              <a:t>realta’</a:t>
            </a:r>
            <a:r>
              <a:rPr lang="it-IT" sz="3200" dirty="0"/>
              <a:t> come l’Africa, l’America Latina e il Sud-Est asiatico, il settore umanistico e non rappresentano le riviste in lingue diverse dall’inglese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F6D920F-47E2-704A-A9EF-D79001CEEB2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711199" y="3311396"/>
            <a:ext cx="7200000" cy="668336"/>
          </a:xfrm>
        </p:spPr>
        <p:txBody>
          <a:bodyPr/>
          <a:lstStyle/>
          <a:p>
            <a:r>
              <a:rPr lang="it-IT" sz="4000" dirty="0"/>
              <a:t>Web of Science e </a:t>
            </a:r>
            <a:r>
              <a:rPr lang="it-IT" sz="4000" dirty="0" err="1"/>
              <a:t>Scopus</a:t>
            </a:r>
            <a:r>
              <a:rPr lang="it-IT" sz="4000" dirty="0"/>
              <a:t> sono banche dati globali della conoscenza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80ACC78C-6896-DA4E-8232-13BE8657F776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354544" y="4109869"/>
            <a:ext cx="7200000" cy="3538870"/>
          </a:xfrm>
        </p:spPr>
        <p:txBody>
          <a:bodyPr>
            <a:normAutofit/>
          </a:bodyPr>
          <a:lstStyle/>
          <a:p>
            <a:r>
              <a:rPr lang="it-IT" sz="3200" dirty="0"/>
              <a:t>Gli editori sono responsabili di alcune funzioni fondamentali, dalla gestione della </a:t>
            </a:r>
            <a:r>
              <a:rPr lang="it-IT" sz="3200" dirty="0" err="1"/>
              <a:t>peer-review</a:t>
            </a:r>
            <a:r>
              <a:rPr lang="it-IT" sz="3200" dirty="0"/>
              <a:t> alla produzione e archiviazione delle versioni finali degli articoli.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5072774F-B339-5641-81AD-DC1037790E27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354543" y="3311397"/>
            <a:ext cx="7200000" cy="668336"/>
          </a:xfrm>
        </p:spPr>
        <p:txBody>
          <a:bodyPr/>
          <a:lstStyle/>
          <a:p>
            <a:r>
              <a:rPr lang="it-IT" sz="4000" dirty="0"/>
              <a:t>Gli editori non aggiungono valore al processo di comunicazione scientifica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3BD396-464D-0842-ACA5-5D0273B8985B}"/>
              </a:ext>
            </a:extLst>
          </p:cNvPr>
          <p:cNvSpPr txBox="1"/>
          <p:nvPr/>
        </p:nvSpPr>
        <p:spPr>
          <a:xfrm>
            <a:off x="4995335" y="8035830"/>
            <a:ext cx="10989729" cy="65017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r>
              <a:rPr lang="en-US" sz="1200" dirty="0"/>
              <a:t>Tennant JP, Crane H, Crick T, Davila J, </a:t>
            </a:r>
            <a:r>
              <a:rPr lang="en-US" sz="1200" dirty="0" err="1"/>
              <a:t>Enkhbayar</a:t>
            </a:r>
            <a:r>
              <a:rPr lang="en-US" sz="1200" dirty="0"/>
              <a:t> A, </a:t>
            </a:r>
            <a:r>
              <a:rPr lang="en-US" sz="1200" dirty="0" err="1"/>
              <a:t>Havemann</a:t>
            </a:r>
            <a:r>
              <a:rPr lang="en-US" sz="1200" dirty="0"/>
              <a:t> J, Kramer B, Martin R, </a:t>
            </a:r>
            <a:r>
              <a:rPr lang="en-US" sz="1200" dirty="0" err="1"/>
              <a:t>Masuzzo</a:t>
            </a:r>
            <a:r>
              <a:rPr lang="en-US" sz="1200" dirty="0"/>
              <a:t> P, </a:t>
            </a:r>
            <a:r>
              <a:rPr lang="en-US" sz="1200" dirty="0" err="1"/>
              <a:t>Nobes</a:t>
            </a:r>
            <a:r>
              <a:rPr lang="en-US" sz="1200" dirty="0"/>
              <a:t> A, Rice C, Rivera-López BS, Ross-</a:t>
            </a:r>
            <a:r>
              <a:rPr lang="en-US" sz="1200" dirty="0" err="1"/>
              <a:t>Hellauer</a:t>
            </a:r>
            <a:r>
              <a:rPr lang="en-US" sz="1200" dirty="0"/>
              <a:t> T, Sattler S, Thacker P, </a:t>
            </a:r>
            <a:r>
              <a:rPr lang="en-US" sz="1200" dirty="0" err="1"/>
              <a:t>Vanholsbeeck</a:t>
            </a:r>
            <a:r>
              <a:rPr lang="en-US" sz="1200" dirty="0"/>
              <a:t> M. 2019. Ten myths around open scholarly publishing. </a:t>
            </a:r>
            <a:r>
              <a:rPr lang="en-US" sz="1200" i="1" dirty="0" err="1"/>
              <a:t>PeerJ</a:t>
            </a:r>
            <a:r>
              <a:rPr lang="en-US" sz="1200" i="1" dirty="0"/>
              <a:t> Preprints</a:t>
            </a:r>
            <a:r>
              <a:rPr lang="en-US" sz="1200" dirty="0"/>
              <a:t> 7:e27580v1 </a:t>
            </a:r>
            <a:r>
              <a:rPr lang="en-US" sz="1200" dirty="0">
                <a:hlinkClick r:id="rId2"/>
              </a:rPr>
              <a:t>https://doi.org/10.7287/peerj.preprints.27580v1</a:t>
            </a:r>
            <a:endParaRPr lang="en-US" sz="1200" dirty="0"/>
          </a:p>
          <a:p>
            <a:pPr algn="r"/>
            <a:r>
              <a:rPr lang="en-US" sz="1200" dirty="0" err="1"/>
              <a:t>Traduzione</a:t>
            </a:r>
            <a:r>
              <a:rPr lang="en-US" sz="1200" dirty="0"/>
              <a:t> </a:t>
            </a:r>
            <a:r>
              <a:rPr lang="en-US" sz="1200" dirty="0" err="1"/>
              <a:t>italiana</a:t>
            </a:r>
            <a:r>
              <a:rPr lang="en-US" sz="1200" dirty="0"/>
              <a:t> a </a:t>
            </a:r>
            <a:r>
              <a:rPr lang="en-US" sz="1200" dirty="0" err="1"/>
              <a:t>cura</a:t>
            </a:r>
            <a:r>
              <a:rPr lang="en-US" sz="1200" dirty="0"/>
              <a:t> di Ilaria Fava</a:t>
            </a:r>
          </a:p>
        </p:txBody>
      </p:sp>
    </p:spTree>
    <p:extLst>
      <p:ext uri="{BB962C8B-B14F-4D97-AF65-F5344CB8AC3E}">
        <p14:creationId xmlns:p14="http://schemas.microsoft.com/office/powerpoint/2010/main" val="361435603"/>
      </p:ext>
    </p:extLst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7A78F0CC-45EE-D049-974B-71C0AA55449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/>
              <a:t>Open Access ai Dati della Ricerca</a:t>
            </a:r>
          </a:p>
        </p:txBody>
      </p:sp>
    </p:spTree>
    <p:extLst>
      <p:ext uri="{BB962C8B-B14F-4D97-AF65-F5344CB8AC3E}">
        <p14:creationId xmlns:p14="http://schemas.microsoft.com/office/powerpoint/2010/main" val="1086504501"/>
      </p:ext>
    </p:extLst>
  </p:cSld>
  <p:clrMapOvr>
    <a:masterClrMapping/>
  </p:clrMapOvr>
  <p:transition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5A782CE-1405-0B4F-9E33-6BFA6A7F61D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err="1"/>
              <a:t>Visibilità</a:t>
            </a:r>
            <a:r>
              <a:rPr lang="en-US" dirty="0"/>
              <a:t> </a:t>
            </a:r>
            <a:r>
              <a:rPr lang="en-US" b="0" dirty="0"/>
              <a:t>e </a:t>
            </a:r>
            <a:r>
              <a:rPr lang="en-US" b="0" dirty="0" err="1"/>
              <a:t>impatto</a:t>
            </a:r>
            <a:r>
              <a:rPr lang="en-US" b="0" dirty="0"/>
              <a:t> </a:t>
            </a:r>
          </a:p>
          <a:p>
            <a:r>
              <a:rPr lang="en-US" dirty="0" err="1"/>
              <a:t>Riutilizzo</a:t>
            </a:r>
            <a:r>
              <a:rPr lang="en-US" b="0" dirty="0"/>
              <a:t>, </a:t>
            </a:r>
            <a:r>
              <a:rPr lang="en-US" b="0" dirty="0" err="1"/>
              <a:t>anche</a:t>
            </a:r>
            <a:r>
              <a:rPr lang="en-US" b="0" dirty="0"/>
              <a:t> per </a:t>
            </a:r>
            <a:r>
              <a:rPr lang="en-US" b="0" dirty="0" err="1"/>
              <a:t>ipotesi</a:t>
            </a:r>
            <a:r>
              <a:rPr lang="en-US" b="0" dirty="0"/>
              <a:t> di </a:t>
            </a:r>
            <a:r>
              <a:rPr lang="en-US" b="0" dirty="0" err="1"/>
              <a:t>ricerca</a:t>
            </a:r>
            <a:r>
              <a:rPr lang="en-US" b="0" dirty="0"/>
              <a:t> molto diverse</a:t>
            </a:r>
            <a:endParaRPr lang="en-US" dirty="0"/>
          </a:p>
          <a:p>
            <a:r>
              <a:rPr lang="en-US" dirty="0" err="1"/>
              <a:t>Affidabilità</a:t>
            </a:r>
            <a:r>
              <a:rPr lang="en-US" dirty="0"/>
              <a:t>. </a:t>
            </a:r>
            <a:r>
              <a:rPr lang="en-US" b="0" dirty="0"/>
              <a:t>Maggiore </a:t>
            </a:r>
            <a:r>
              <a:rPr lang="en-US" b="0" dirty="0" err="1"/>
              <a:t>trasparenza</a:t>
            </a:r>
            <a:r>
              <a:rPr lang="en-US" b="0" dirty="0"/>
              <a:t> e </a:t>
            </a:r>
            <a:r>
              <a:rPr lang="en-US" b="0" dirty="0" err="1"/>
              <a:t>possibilità</a:t>
            </a:r>
            <a:r>
              <a:rPr lang="en-US" b="0" dirty="0"/>
              <a:t> di </a:t>
            </a:r>
            <a:r>
              <a:rPr lang="en-US" b="0" dirty="0" err="1"/>
              <a:t>controllo</a:t>
            </a:r>
            <a:endParaRPr lang="en-US" b="0" dirty="0"/>
          </a:p>
          <a:p>
            <a:r>
              <a:rPr lang="en-US" dirty="0" err="1"/>
              <a:t>Riproducibilità</a:t>
            </a:r>
            <a:r>
              <a:rPr lang="en-US" dirty="0"/>
              <a:t> </a:t>
            </a:r>
            <a:r>
              <a:rPr lang="en-US" b="0" dirty="0"/>
              <a:t>e </a:t>
            </a:r>
            <a:r>
              <a:rPr lang="en-US" b="0" dirty="0" err="1"/>
              <a:t>verifica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0D2666-FC1E-0D43-BD21-686030A8A0C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 err="1"/>
              <a:t>Perché</a:t>
            </a:r>
            <a:r>
              <a:rPr lang="en-US" dirty="0"/>
              <a:t> </a:t>
            </a:r>
            <a:r>
              <a:rPr lang="en-US" dirty="0" err="1"/>
              <a:t>condividere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dati</a:t>
            </a:r>
          </a:p>
        </p:txBody>
      </p:sp>
    </p:spTree>
    <p:extLst>
      <p:ext uri="{BB962C8B-B14F-4D97-AF65-F5344CB8AC3E}">
        <p14:creationId xmlns:p14="http://schemas.microsoft.com/office/powerpoint/2010/main" val="624391639"/>
      </p:ext>
    </p:extLst>
  </p:cSld>
  <p:clrMapOvr>
    <a:masterClrMapping/>
  </p:clrMapOvr>
  <p:transition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0787B7D-5812-4A4D-8F84-0D322A487C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3350" y="514350"/>
            <a:ext cx="5829300" cy="78122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CA7C251-26B1-ED49-9F0E-20D54637B06A}"/>
              </a:ext>
            </a:extLst>
          </p:cNvPr>
          <p:cNvSpPr txBox="1"/>
          <p:nvPr/>
        </p:nvSpPr>
        <p:spPr>
          <a:xfrm>
            <a:off x="392961" y="8484826"/>
            <a:ext cx="7388241" cy="403957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7625" tIns="47625" rIns="47625" bIns="47625" numCol="1" spcCol="38100" rtlCol="0" anchor="ctr">
            <a:spAutoFit/>
          </a:bodyPr>
          <a:lstStyle/>
          <a:p>
            <a:r>
              <a:rPr lang="en-US" sz="2000" dirty="0">
                <a:hlinkClick r:id="rId4"/>
              </a:rPr>
              <a:t>https://www.fosteropenscience.eu/content/cartoon-data-sharing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87109576"/>
      </p:ext>
    </p:extLst>
  </p:cSld>
  <p:clrMapOvr>
    <a:masterClrMapping/>
  </p:clrMapOvr>
  <p:transition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F1EDAE4-28F5-204D-A198-0F26E35160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71612" y="443821"/>
            <a:ext cx="6535716" cy="935036"/>
          </a:xfrm>
        </p:spPr>
        <p:txBody>
          <a:bodyPr/>
          <a:lstStyle/>
          <a:p>
            <a:r>
              <a:rPr lang="it-IT" dirty="0"/>
              <a:t>I dati non sono vostri!</a:t>
            </a:r>
          </a:p>
        </p:txBody>
      </p:sp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587A8672-B415-754D-BD66-6BC30FD70610}"/>
              </a:ext>
            </a:extLst>
          </p:cNvPr>
          <p:cNvSpPr txBox="1">
            <a:spLocks/>
          </p:cNvSpPr>
          <p:nvPr/>
        </p:nvSpPr>
        <p:spPr>
          <a:xfrm>
            <a:off x="985070" y="1568939"/>
            <a:ext cx="6908800" cy="662175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04792" indent="-304792" algn="l" defTabSz="1219170" rtl="0" eaLnBrk="1" latinLnBrk="0" hangingPunct="1">
              <a:lnSpc>
                <a:spcPct val="90000"/>
              </a:lnSpc>
              <a:spcBef>
                <a:spcPts val="1333"/>
              </a:spcBef>
              <a:buFontTx/>
              <a:buBlip>
                <a:blip r:embed="rId2"/>
              </a:buBlip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77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Tx/>
              <a:buBlip>
                <a:blip r:embed="rId2"/>
              </a:buBlip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Tx/>
              <a:buBlip>
                <a:blip r:embed="rId2"/>
              </a:buBlip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47673">
              <a:spcBef>
                <a:spcPts val="900"/>
              </a:spcBef>
              <a:buSzPct val="75000"/>
              <a:buFont typeface="Arial" panose="020B0604020202020204" pitchFamily="34" charset="0"/>
              <a:buChar char="•"/>
            </a:pPr>
            <a:r>
              <a:rPr lang="en-US" sz="3200" spc="-150" dirty="0">
                <a:solidFill>
                  <a:schemeClr val="tx2"/>
                </a:solidFill>
                <a:latin typeface="Open Sans Light" charset="0"/>
              </a:rPr>
              <a:t>I </a:t>
            </a:r>
            <a:r>
              <a:rPr lang="en-US" sz="3200" spc="-150" dirty="0" err="1">
                <a:solidFill>
                  <a:schemeClr val="tx2"/>
                </a:solidFill>
                <a:latin typeface="Open Sans Light" charset="0"/>
              </a:rPr>
              <a:t>dati</a:t>
            </a:r>
            <a:r>
              <a:rPr lang="en-US" sz="3200" spc="-150" dirty="0">
                <a:solidFill>
                  <a:schemeClr val="tx2"/>
                </a:solidFill>
                <a:latin typeface="Open Sans Light" charset="0"/>
              </a:rPr>
              <a:t> non </a:t>
            </a:r>
            <a:r>
              <a:rPr lang="en-US" sz="3200" spc="-150" dirty="0" err="1">
                <a:solidFill>
                  <a:schemeClr val="tx2"/>
                </a:solidFill>
                <a:latin typeface="Open Sans Light" charset="0"/>
              </a:rPr>
              <a:t>sono</a:t>
            </a:r>
            <a:r>
              <a:rPr lang="en-US" sz="3200" spc="-150" dirty="0">
                <a:solidFill>
                  <a:schemeClr val="tx2"/>
                </a:solidFill>
                <a:latin typeface="Open Sans Light" charset="0"/>
              </a:rPr>
              <a:t> opera di </a:t>
            </a:r>
            <a:r>
              <a:rPr lang="en-US" sz="3200" spc="-150" dirty="0" err="1">
                <a:solidFill>
                  <a:schemeClr val="tx2"/>
                </a:solidFill>
                <a:latin typeface="Open Sans Light" charset="0"/>
              </a:rPr>
              <a:t>ingegno</a:t>
            </a:r>
            <a:endParaRPr lang="en-US" sz="3200" spc="-150" dirty="0">
              <a:solidFill>
                <a:schemeClr val="tx2"/>
              </a:solidFill>
              <a:latin typeface="Open Sans Light" charset="0"/>
            </a:endParaRPr>
          </a:p>
          <a:p>
            <a:pPr defTabSz="547673">
              <a:spcBef>
                <a:spcPts val="900"/>
              </a:spcBef>
              <a:buSzPct val="75000"/>
              <a:buFont typeface="Arial" panose="020B0604020202020204" pitchFamily="34" charset="0"/>
              <a:buChar char="•"/>
            </a:pPr>
            <a:r>
              <a:rPr lang="en-US" sz="3200" spc="-150" dirty="0">
                <a:solidFill>
                  <a:schemeClr val="tx2"/>
                </a:solidFill>
                <a:latin typeface="Open Sans Light" charset="0"/>
              </a:rPr>
              <a:t>La </a:t>
            </a:r>
            <a:r>
              <a:rPr lang="en-US" sz="3200" spc="-150" dirty="0" err="1">
                <a:solidFill>
                  <a:schemeClr val="tx2"/>
                </a:solidFill>
                <a:latin typeface="Open Sans Light" charset="0"/>
              </a:rPr>
              <a:t>protezione</a:t>
            </a:r>
            <a:r>
              <a:rPr lang="en-US" sz="3200" spc="-150" dirty="0">
                <a:solidFill>
                  <a:schemeClr val="tx2"/>
                </a:solidFill>
                <a:latin typeface="Open Sans Light" charset="0"/>
              </a:rPr>
              <a:t> del </a:t>
            </a:r>
            <a:r>
              <a:rPr lang="en-US" sz="3200" spc="-150" dirty="0" err="1">
                <a:solidFill>
                  <a:schemeClr val="tx2"/>
                </a:solidFill>
                <a:latin typeface="Open Sans Light" charset="0"/>
              </a:rPr>
              <a:t>diritto</a:t>
            </a:r>
            <a:r>
              <a:rPr lang="en-US" sz="3200" spc="-150" dirty="0">
                <a:solidFill>
                  <a:schemeClr val="tx2"/>
                </a:solidFill>
                <a:latin typeface="Open Sans Light" charset="0"/>
              </a:rPr>
              <a:t> </a:t>
            </a:r>
            <a:r>
              <a:rPr lang="en-US" sz="3200" spc="-150" dirty="0" err="1">
                <a:solidFill>
                  <a:schemeClr val="tx2"/>
                </a:solidFill>
                <a:latin typeface="Open Sans Light" charset="0"/>
              </a:rPr>
              <a:t>d’autore</a:t>
            </a:r>
            <a:r>
              <a:rPr lang="en-US" sz="3200" spc="-150" dirty="0">
                <a:solidFill>
                  <a:schemeClr val="tx2"/>
                </a:solidFill>
                <a:latin typeface="Open Sans Light" charset="0"/>
              </a:rPr>
              <a:t> </a:t>
            </a:r>
            <a:r>
              <a:rPr lang="en-US" sz="3200" spc="-150" dirty="0" err="1">
                <a:solidFill>
                  <a:schemeClr val="tx2"/>
                </a:solidFill>
                <a:latin typeface="Open Sans Light" charset="0"/>
              </a:rPr>
              <a:t>copre</a:t>
            </a:r>
            <a:r>
              <a:rPr lang="en-US" sz="3200" spc="-150" dirty="0">
                <a:solidFill>
                  <a:schemeClr val="tx2"/>
                </a:solidFill>
                <a:latin typeface="Open Sans Light" charset="0"/>
              </a:rPr>
              <a:t> le </a:t>
            </a:r>
            <a:r>
              <a:rPr lang="en-US" sz="3200" spc="-150" dirty="0" err="1">
                <a:solidFill>
                  <a:schemeClr val="tx2"/>
                </a:solidFill>
                <a:latin typeface="Open Sans Light" charset="0"/>
              </a:rPr>
              <a:t>espressioni</a:t>
            </a:r>
            <a:r>
              <a:rPr lang="en-US" sz="3200" spc="-150" dirty="0">
                <a:solidFill>
                  <a:schemeClr val="tx2"/>
                </a:solidFill>
                <a:latin typeface="Open Sans Light" charset="0"/>
              </a:rPr>
              <a:t> e non le </a:t>
            </a:r>
            <a:r>
              <a:rPr lang="en-US" sz="3200" spc="-150" dirty="0" err="1">
                <a:solidFill>
                  <a:schemeClr val="tx2"/>
                </a:solidFill>
                <a:latin typeface="Open Sans Light" charset="0"/>
              </a:rPr>
              <a:t>idee</a:t>
            </a:r>
            <a:r>
              <a:rPr lang="en-US" sz="3200" spc="-150" dirty="0">
                <a:solidFill>
                  <a:schemeClr val="tx2"/>
                </a:solidFill>
                <a:latin typeface="Open Sans Light" charset="0"/>
              </a:rPr>
              <a:t>, </a:t>
            </a:r>
            <a:r>
              <a:rPr lang="en-US" sz="3200" spc="-150" dirty="0" err="1">
                <a:solidFill>
                  <a:schemeClr val="tx2"/>
                </a:solidFill>
                <a:latin typeface="Open Sans Light" charset="0"/>
              </a:rPr>
              <a:t>i</a:t>
            </a:r>
            <a:r>
              <a:rPr lang="en-US" sz="3200" spc="-150" dirty="0">
                <a:solidFill>
                  <a:schemeClr val="tx2"/>
                </a:solidFill>
                <a:latin typeface="Open Sans Light" charset="0"/>
              </a:rPr>
              <a:t> </a:t>
            </a:r>
            <a:r>
              <a:rPr lang="en-US" sz="3200" spc="-150" dirty="0" err="1">
                <a:solidFill>
                  <a:schemeClr val="tx2"/>
                </a:solidFill>
                <a:latin typeface="Open Sans Light" charset="0"/>
              </a:rPr>
              <a:t>procedimenti</a:t>
            </a:r>
            <a:r>
              <a:rPr lang="en-US" sz="3200" spc="-150" dirty="0">
                <a:solidFill>
                  <a:schemeClr val="tx2"/>
                </a:solidFill>
                <a:latin typeface="Open Sans Light" charset="0"/>
              </a:rPr>
              <a:t>, </a:t>
            </a:r>
            <a:r>
              <a:rPr lang="en-US" sz="3200" spc="-150" dirty="0" err="1">
                <a:solidFill>
                  <a:schemeClr val="tx2"/>
                </a:solidFill>
                <a:latin typeface="Open Sans Light" charset="0"/>
              </a:rPr>
              <a:t>i</a:t>
            </a:r>
            <a:r>
              <a:rPr lang="en-US" sz="3200" spc="-150" dirty="0">
                <a:solidFill>
                  <a:schemeClr val="tx2"/>
                </a:solidFill>
                <a:latin typeface="Open Sans Light" charset="0"/>
              </a:rPr>
              <a:t> </a:t>
            </a:r>
            <a:r>
              <a:rPr lang="en-US" sz="3200" spc="-150" dirty="0" err="1">
                <a:solidFill>
                  <a:schemeClr val="tx2"/>
                </a:solidFill>
                <a:latin typeface="Open Sans Light" charset="0"/>
              </a:rPr>
              <a:t>metodi</a:t>
            </a:r>
            <a:r>
              <a:rPr lang="en-US" sz="3200" spc="-150" dirty="0">
                <a:solidFill>
                  <a:schemeClr val="tx2"/>
                </a:solidFill>
                <a:latin typeface="Open Sans Light" charset="0"/>
              </a:rPr>
              <a:t> di </a:t>
            </a:r>
            <a:r>
              <a:rPr lang="en-US" sz="3200" spc="-150" dirty="0" err="1">
                <a:solidFill>
                  <a:schemeClr val="tx2"/>
                </a:solidFill>
                <a:latin typeface="Open Sans Light" charset="0"/>
              </a:rPr>
              <a:t>funzionamento</a:t>
            </a:r>
            <a:r>
              <a:rPr lang="en-US" sz="3200" spc="-150" dirty="0">
                <a:solidFill>
                  <a:schemeClr val="tx2"/>
                </a:solidFill>
                <a:latin typeface="Open Sans Light" charset="0"/>
              </a:rPr>
              <a:t> o </a:t>
            </a:r>
            <a:r>
              <a:rPr lang="en-US" sz="3200" spc="-150" dirty="0" err="1">
                <a:solidFill>
                  <a:schemeClr val="tx2"/>
                </a:solidFill>
                <a:latin typeface="Open Sans Light" charset="0"/>
              </a:rPr>
              <a:t>i</a:t>
            </a:r>
            <a:r>
              <a:rPr lang="en-US" sz="3200" spc="-150" dirty="0">
                <a:solidFill>
                  <a:schemeClr val="tx2"/>
                </a:solidFill>
                <a:latin typeface="Open Sans Light" charset="0"/>
              </a:rPr>
              <a:t> </a:t>
            </a:r>
            <a:r>
              <a:rPr lang="en-US" sz="3200" spc="-150" dirty="0" err="1">
                <a:solidFill>
                  <a:schemeClr val="tx2"/>
                </a:solidFill>
                <a:latin typeface="Open Sans Light" charset="0"/>
              </a:rPr>
              <a:t>concetti</a:t>
            </a:r>
            <a:r>
              <a:rPr lang="en-US" sz="3200" spc="-150" dirty="0">
                <a:solidFill>
                  <a:schemeClr val="tx2"/>
                </a:solidFill>
                <a:latin typeface="Open Sans Light" charset="0"/>
              </a:rPr>
              <a:t> </a:t>
            </a:r>
            <a:r>
              <a:rPr lang="en-US" sz="3200" spc="-150" dirty="0" err="1">
                <a:solidFill>
                  <a:schemeClr val="tx2"/>
                </a:solidFill>
                <a:latin typeface="Open Sans Light" charset="0"/>
              </a:rPr>
              <a:t>matematici</a:t>
            </a:r>
            <a:r>
              <a:rPr lang="en-US" sz="3200" spc="-150" dirty="0">
                <a:solidFill>
                  <a:schemeClr val="tx2"/>
                </a:solidFill>
                <a:latin typeface="Open Sans Light" charset="0"/>
              </a:rPr>
              <a:t> in </a:t>
            </a:r>
            <a:r>
              <a:rPr lang="en-US" sz="3200" spc="-150" dirty="0" err="1">
                <a:solidFill>
                  <a:schemeClr val="tx2"/>
                </a:solidFill>
                <a:latin typeface="Open Sans Light" charset="0"/>
              </a:rPr>
              <a:t>quanto</a:t>
            </a:r>
            <a:r>
              <a:rPr lang="en-US" sz="3200" spc="-150" dirty="0">
                <a:solidFill>
                  <a:schemeClr val="tx2"/>
                </a:solidFill>
                <a:latin typeface="Open Sans Light" charset="0"/>
              </a:rPr>
              <a:t> </a:t>
            </a:r>
            <a:r>
              <a:rPr lang="en-US" sz="3200" spc="-150" dirty="0" err="1">
                <a:solidFill>
                  <a:schemeClr val="tx2"/>
                </a:solidFill>
                <a:latin typeface="Open Sans Light" charset="0"/>
              </a:rPr>
              <a:t>tali</a:t>
            </a:r>
            <a:r>
              <a:rPr lang="en-US" sz="3200" spc="-150" dirty="0">
                <a:solidFill>
                  <a:schemeClr val="tx2"/>
                </a:solidFill>
                <a:latin typeface="Open Sans Light" charset="0"/>
              </a:rPr>
              <a:t>.</a:t>
            </a:r>
          </a:p>
          <a:p>
            <a:pPr defTabSz="547673">
              <a:spcBef>
                <a:spcPts val="900"/>
              </a:spcBef>
              <a:buSzPct val="75000"/>
              <a:buFont typeface="Arial" panose="020B0604020202020204" pitchFamily="34" charset="0"/>
              <a:buChar char="•"/>
            </a:pPr>
            <a:r>
              <a:rPr lang="en-US" sz="3200" spc="-150" dirty="0">
                <a:solidFill>
                  <a:schemeClr val="tx2"/>
                </a:solidFill>
                <a:latin typeface="Open Sans Light" charset="0"/>
              </a:rPr>
              <a:t>La tutela </a:t>
            </a:r>
            <a:r>
              <a:rPr lang="en-US" sz="3200" spc="-150" dirty="0" err="1">
                <a:solidFill>
                  <a:schemeClr val="tx2"/>
                </a:solidFill>
                <a:latin typeface="Open Sans Light" charset="0"/>
              </a:rPr>
              <a:t>è</a:t>
            </a:r>
            <a:r>
              <a:rPr lang="en-US" sz="3200" spc="-150" dirty="0">
                <a:solidFill>
                  <a:schemeClr val="tx2"/>
                </a:solidFill>
                <a:latin typeface="Open Sans Light" charset="0"/>
              </a:rPr>
              <a:t> </a:t>
            </a:r>
            <a:r>
              <a:rPr lang="en-US" sz="3200" spc="-150" dirty="0" err="1">
                <a:solidFill>
                  <a:schemeClr val="tx2"/>
                </a:solidFill>
                <a:latin typeface="Open Sans Light" charset="0"/>
              </a:rPr>
              <a:t>sulle</a:t>
            </a:r>
            <a:r>
              <a:rPr lang="en-US" sz="3200" spc="-150" dirty="0">
                <a:solidFill>
                  <a:schemeClr val="tx2"/>
                </a:solidFill>
                <a:latin typeface="Open Sans Light" charset="0"/>
              </a:rPr>
              <a:t> </a:t>
            </a:r>
            <a:r>
              <a:rPr lang="en-US" sz="3200" spc="-150" dirty="0" err="1">
                <a:solidFill>
                  <a:schemeClr val="tx2"/>
                </a:solidFill>
                <a:latin typeface="Open Sans Light" charset="0"/>
              </a:rPr>
              <a:t>banche</a:t>
            </a:r>
            <a:r>
              <a:rPr lang="en-US" sz="3200" spc="-150" dirty="0">
                <a:solidFill>
                  <a:schemeClr val="tx2"/>
                </a:solidFill>
                <a:latin typeface="Open Sans Light" charset="0"/>
              </a:rPr>
              <a:t> </a:t>
            </a:r>
            <a:r>
              <a:rPr lang="en-US" sz="3200" spc="-150" dirty="0" err="1">
                <a:solidFill>
                  <a:schemeClr val="tx2"/>
                </a:solidFill>
                <a:latin typeface="Open Sans Light" charset="0"/>
              </a:rPr>
              <a:t>dati</a:t>
            </a:r>
            <a:r>
              <a:rPr lang="en-US" sz="3200" spc="-150" dirty="0">
                <a:solidFill>
                  <a:schemeClr val="tx2"/>
                </a:solidFill>
                <a:latin typeface="Open Sans Light" charset="0"/>
              </a:rPr>
              <a:t> e non sui </a:t>
            </a:r>
            <a:r>
              <a:rPr lang="en-US" sz="3200" spc="-150" dirty="0" err="1">
                <a:solidFill>
                  <a:schemeClr val="tx2"/>
                </a:solidFill>
                <a:latin typeface="Open Sans Light" charset="0"/>
              </a:rPr>
              <a:t>dati</a:t>
            </a:r>
            <a:r>
              <a:rPr lang="en-US" sz="3200" spc="-150" dirty="0">
                <a:solidFill>
                  <a:schemeClr val="tx2"/>
                </a:solidFill>
                <a:latin typeface="Open Sans Light" charset="0"/>
              </a:rPr>
              <a:t>. I </a:t>
            </a:r>
            <a:r>
              <a:rPr lang="en-US" sz="3200" spc="-150" dirty="0" err="1">
                <a:solidFill>
                  <a:schemeClr val="tx2"/>
                </a:solidFill>
                <a:latin typeface="Open Sans Light" charset="0"/>
              </a:rPr>
              <a:t>dati</a:t>
            </a:r>
            <a:r>
              <a:rPr lang="en-US" sz="3200" spc="-150" dirty="0">
                <a:solidFill>
                  <a:schemeClr val="tx2"/>
                </a:solidFill>
                <a:latin typeface="Open Sans Light" charset="0"/>
              </a:rPr>
              <a:t> </a:t>
            </a:r>
            <a:r>
              <a:rPr lang="en-US" sz="3200" spc="-150" dirty="0" err="1">
                <a:solidFill>
                  <a:schemeClr val="tx2"/>
                </a:solidFill>
                <a:latin typeface="Open Sans Light" charset="0"/>
              </a:rPr>
              <a:t>sono</a:t>
            </a:r>
            <a:r>
              <a:rPr lang="en-US" sz="3200" spc="-150" dirty="0">
                <a:solidFill>
                  <a:schemeClr val="tx2"/>
                </a:solidFill>
                <a:latin typeface="Open Sans Light" charset="0"/>
              </a:rPr>
              <a:t> </a:t>
            </a:r>
            <a:r>
              <a:rPr lang="en-US" sz="3200" spc="-150" dirty="0" err="1">
                <a:solidFill>
                  <a:schemeClr val="tx2"/>
                </a:solidFill>
                <a:latin typeface="Open Sans Light" charset="0"/>
              </a:rPr>
              <a:t>tutelati</a:t>
            </a:r>
            <a:r>
              <a:rPr lang="en-US" sz="3200" spc="-150" dirty="0">
                <a:solidFill>
                  <a:schemeClr val="tx2"/>
                </a:solidFill>
                <a:latin typeface="Open Sans Light" charset="0"/>
              </a:rPr>
              <a:t> solo e </a:t>
            </a:r>
            <a:r>
              <a:rPr lang="en-US" sz="3200" spc="-150" dirty="0" err="1">
                <a:solidFill>
                  <a:schemeClr val="tx2"/>
                </a:solidFill>
                <a:latin typeface="Open Sans Light" charset="0"/>
              </a:rPr>
              <a:t>unicamente</a:t>
            </a:r>
            <a:r>
              <a:rPr lang="en-US" sz="3200" spc="-150" dirty="0">
                <a:solidFill>
                  <a:schemeClr val="tx2"/>
                </a:solidFill>
                <a:latin typeface="Open Sans Light" charset="0"/>
              </a:rPr>
              <a:t> </a:t>
            </a:r>
            <a:r>
              <a:rPr lang="en-US" sz="3200" spc="-150" dirty="0" err="1">
                <a:solidFill>
                  <a:schemeClr val="tx2"/>
                </a:solidFill>
                <a:latin typeface="Open Sans Light" charset="0"/>
              </a:rPr>
              <a:t>quando</a:t>
            </a:r>
            <a:r>
              <a:rPr lang="en-US" sz="3200" spc="-150" dirty="0">
                <a:solidFill>
                  <a:schemeClr val="tx2"/>
                </a:solidFill>
                <a:latin typeface="Open Sans Light" charset="0"/>
              </a:rPr>
              <a:t> </a:t>
            </a:r>
            <a:r>
              <a:rPr lang="en-US" sz="3200" spc="-150" dirty="0" err="1">
                <a:solidFill>
                  <a:schemeClr val="tx2"/>
                </a:solidFill>
                <a:latin typeface="Open Sans Light" charset="0"/>
              </a:rPr>
              <a:t>sono</a:t>
            </a:r>
            <a:r>
              <a:rPr lang="en-US" sz="3200" spc="-150" dirty="0">
                <a:solidFill>
                  <a:schemeClr val="tx2"/>
                </a:solidFill>
                <a:latin typeface="Open Sans Light" charset="0"/>
              </a:rPr>
              <a:t> </a:t>
            </a:r>
            <a:r>
              <a:rPr lang="en-US" sz="3200" spc="-150" dirty="0" err="1">
                <a:solidFill>
                  <a:schemeClr val="tx2"/>
                </a:solidFill>
                <a:latin typeface="Open Sans Light" charset="0"/>
              </a:rPr>
              <a:t>raccolti</a:t>
            </a:r>
            <a:r>
              <a:rPr lang="en-US" sz="3200" spc="-150" dirty="0">
                <a:solidFill>
                  <a:schemeClr val="tx2"/>
                </a:solidFill>
                <a:latin typeface="Open Sans Light" charset="0"/>
              </a:rPr>
              <a:t> e </a:t>
            </a:r>
            <a:r>
              <a:rPr lang="en-US" sz="3200" spc="-150" dirty="0" err="1">
                <a:solidFill>
                  <a:schemeClr val="tx2"/>
                </a:solidFill>
                <a:latin typeface="Open Sans Light" charset="0"/>
              </a:rPr>
              <a:t>organizzati</a:t>
            </a:r>
            <a:r>
              <a:rPr lang="en-US" sz="3200" spc="-150" dirty="0">
                <a:solidFill>
                  <a:schemeClr val="tx2"/>
                </a:solidFill>
                <a:latin typeface="Open Sans Light" charset="0"/>
              </a:rPr>
              <a:t> in una banca </a:t>
            </a:r>
            <a:r>
              <a:rPr lang="en-US" sz="3200" spc="-150" dirty="0" err="1">
                <a:solidFill>
                  <a:schemeClr val="tx2"/>
                </a:solidFill>
                <a:latin typeface="Open Sans Light" charset="0"/>
              </a:rPr>
              <a:t>dati</a:t>
            </a:r>
            <a:r>
              <a:rPr lang="en-US" sz="3200" spc="-150" dirty="0">
                <a:solidFill>
                  <a:schemeClr val="tx2"/>
                </a:solidFill>
                <a:latin typeface="Open Sans Light" charset="0"/>
              </a:rPr>
              <a:t>; </a:t>
            </a:r>
          </a:p>
          <a:p>
            <a:pPr defTabSz="547673">
              <a:spcBef>
                <a:spcPts val="900"/>
              </a:spcBef>
              <a:buSzPct val="75000"/>
              <a:buFont typeface="Arial" panose="020B0604020202020204" pitchFamily="34" charset="0"/>
              <a:buChar char="•"/>
            </a:pPr>
            <a:r>
              <a:rPr lang="en-US" sz="3200" spc="-150" dirty="0">
                <a:solidFill>
                  <a:schemeClr val="tx2"/>
                </a:solidFill>
                <a:latin typeface="Open Sans Light" charset="0"/>
              </a:rPr>
              <a:t>Il </a:t>
            </a:r>
            <a:r>
              <a:rPr lang="en-US" sz="3200" spc="-150" dirty="0" err="1">
                <a:solidFill>
                  <a:schemeClr val="tx2"/>
                </a:solidFill>
                <a:latin typeface="Open Sans Light" charset="0"/>
              </a:rPr>
              <a:t>diritto</a:t>
            </a:r>
            <a:r>
              <a:rPr lang="en-US" sz="3200" spc="-150" dirty="0">
                <a:solidFill>
                  <a:schemeClr val="tx2"/>
                </a:solidFill>
                <a:latin typeface="Open Sans Light" charset="0"/>
              </a:rPr>
              <a:t> sui generis (Europa) </a:t>
            </a:r>
            <a:r>
              <a:rPr lang="en-US" sz="3200" spc="-150" dirty="0" err="1">
                <a:solidFill>
                  <a:schemeClr val="tx2"/>
                </a:solidFill>
                <a:latin typeface="Open Sans Light" charset="0"/>
              </a:rPr>
              <a:t>che</a:t>
            </a:r>
            <a:r>
              <a:rPr lang="en-US" sz="3200" spc="-150" dirty="0">
                <a:solidFill>
                  <a:schemeClr val="tx2"/>
                </a:solidFill>
                <a:latin typeface="Open Sans Light" charset="0"/>
              </a:rPr>
              <a:t> </a:t>
            </a:r>
            <a:r>
              <a:rPr lang="en-US" sz="3200" spc="-150" dirty="0" err="1">
                <a:solidFill>
                  <a:schemeClr val="tx2"/>
                </a:solidFill>
                <a:latin typeface="Open Sans Light" charset="0"/>
              </a:rPr>
              <a:t>copre</a:t>
            </a:r>
            <a:r>
              <a:rPr lang="en-US" sz="3200" spc="-150" dirty="0">
                <a:solidFill>
                  <a:schemeClr val="tx2"/>
                </a:solidFill>
                <a:latin typeface="Open Sans Light" charset="0"/>
              </a:rPr>
              <a:t> non solo la </a:t>
            </a:r>
            <a:r>
              <a:rPr lang="en-US" sz="3200" spc="-150" dirty="0" err="1">
                <a:solidFill>
                  <a:schemeClr val="tx2"/>
                </a:solidFill>
                <a:latin typeface="Open Sans Light" charset="0"/>
              </a:rPr>
              <a:t>riproduzione</a:t>
            </a:r>
            <a:r>
              <a:rPr lang="en-US" sz="3200" spc="-150" dirty="0">
                <a:solidFill>
                  <a:schemeClr val="tx2"/>
                </a:solidFill>
                <a:latin typeface="Open Sans Light" charset="0"/>
              </a:rPr>
              <a:t> e la </a:t>
            </a:r>
            <a:r>
              <a:rPr lang="en-US" sz="3200" spc="-150" dirty="0" err="1">
                <a:solidFill>
                  <a:schemeClr val="tx2"/>
                </a:solidFill>
                <a:latin typeface="Open Sans Light" charset="0"/>
              </a:rPr>
              <a:t>diffusione</a:t>
            </a:r>
            <a:r>
              <a:rPr lang="en-US" sz="3200" spc="-150" dirty="0">
                <a:solidFill>
                  <a:schemeClr val="tx2"/>
                </a:solidFill>
                <a:latin typeface="Open Sans Light" charset="0"/>
              </a:rPr>
              <a:t> del database ma </a:t>
            </a:r>
            <a:r>
              <a:rPr lang="en-US" sz="3200" spc="-150" dirty="0" err="1">
                <a:solidFill>
                  <a:schemeClr val="tx2"/>
                </a:solidFill>
                <a:latin typeface="Open Sans Light" charset="0"/>
              </a:rPr>
              <a:t>anche</a:t>
            </a:r>
            <a:r>
              <a:rPr lang="en-US" sz="3200" spc="-150" dirty="0">
                <a:solidFill>
                  <a:schemeClr val="tx2"/>
                </a:solidFill>
                <a:latin typeface="Open Sans Light" charset="0"/>
              </a:rPr>
              <a:t> </a:t>
            </a:r>
            <a:r>
              <a:rPr lang="en-US" sz="3200" spc="-150" dirty="0" err="1">
                <a:solidFill>
                  <a:schemeClr val="tx2"/>
                </a:solidFill>
                <a:latin typeface="Open Sans Light" charset="0"/>
              </a:rPr>
              <a:t>attività</a:t>
            </a:r>
            <a:r>
              <a:rPr lang="en-US" sz="3200" spc="-150" dirty="0">
                <a:solidFill>
                  <a:schemeClr val="tx2"/>
                </a:solidFill>
                <a:latin typeface="Open Sans Light" charset="0"/>
              </a:rPr>
              <a:t> di </a:t>
            </a:r>
            <a:r>
              <a:rPr lang="en-US" sz="3200" spc="-150" dirty="0" err="1">
                <a:solidFill>
                  <a:schemeClr val="tx2"/>
                </a:solidFill>
                <a:latin typeface="Open Sans Light" charset="0"/>
              </a:rPr>
              <a:t>estrazione</a:t>
            </a:r>
            <a:r>
              <a:rPr lang="en-US" sz="3200" spc="-150" dirty="0">
                <a:solidFill>
                  <a:schemeClr val="tx2"/>
                </a:solidFill>
                <a:latin typeface="Open Sans Light" charset="0"/>
              </a:rPr>
              <a:t> e </a:t>
            </a:r>
            <a:r>
              <a:rPr lang="en-US" sz="3200" spc="-150" dirty="0" err="1">
                <a:solidFill>
                  <a:schemeClr val="tx2"/>
                </a:solidFill>
                <a:latin typeface="Open Sans Light" charset="0"/>
              </a:rPr>
              <a:t>reimpiego</a:t>
            </a:r>
            <a:r>
              <a:rPr lang="en-US" sz="3200" spc="-150" dirty="0">
                <a:solidFill>
                  <a:schemeClr val="tx2"/>
                </a:solidFill>
                <a:latin typeface="Open Sans Light" charset="0"/>
              </a:rPr>
              <a:t> di </a:t>
            </a:r>
            <a:r>
              <a:rPr lang="en-US" sz="3200" spc="-150" dirty="0" err="1">
                <a:solidFill>
                  <a:schemeClr val="tx2"/>
                </a:solidFill>
                <a:latin typeface="Open Sans Light" charset="0"/>
              </a:rPr>
              <a:t>parti</a:t>
            </a:r>
            <a:r>
              <a:rPr lang="en-US" sz="3200" spc="-150" dirty="0">
                <a:solidFill>
                  <a:schemeClr val="tx2"/>
                </a:solidFill>
                <a:latin typeface="Open Sans Light" charset="0"/>
              </a:rPr>
              <a:t> </a:t>
            </a:r>
            <a:r>
              <a:rPr lang="en-US" sz="3200" spc="-150" dirty="0" err="1">
                <a:solidFill>
                  <a:schemeClr val="tx2"/>
                </a:solidFill>
                <a:latin typeface="Open Sans Light" charset="0"/>
              </a:rPr>
              <a:t>sostanziali</a:t>
            </a:r>
            <a:r>
              <a:rPr lang="en-US" sz="3200" spc="-150" dirty="0">
                <a:solidFill>
                  <a:schemeClr val="tx2"/>
                </a:solidFill>
                <a:latin typeface="Open Sans Light" charset="0"/>
              </a:rPr>
              <a:t> del database.</a:t>
            </a:r>
          </a:p>
          <a:p>
            <a:pPr defTabSz="547673">
              <a:spcBef>
                <a:spcPts val="900"/>
              </a:spcBef>
              <a:buSzPct val="75000"/>
              <a:buFont typeface="Arial" panose="020B0604020202020204" pitchFamily="34" charset="0"/>
              <a:buChar char="•"/>
            </a:pPr>
            <a:endParaRPr lang="en-US" sz="3200" spc="-150" dirty="0">
              <a:solidFill>
                <a:schemeClr val="tx2"/>
              </a:solidFill>
              <a:latin typeface="Open Sans Light" charset="0"/>
            </a:endParaRPr>
          </a:p>
          <a:p>
            <a:pPr marL="0" indent="0" defTabSz="547673">
              <a:spcBef>
                <a:spcPts val="900"/>
              </a:spcBef>
              <a:buSzPct val="75000"/>
              <a:buNone/>
            </a:pPr>
            <a:endParaRPr lang="en-US" sz="3200" spc="-150" dirty="0">
              <a:solidFill>
                <a:schemeClr val="tx2"/>
              </a:solidFill>
              <a:latin typeface="Open Sans Light" charset="0"/>
            </a:endParaRPr>
          </a:p>
          <a:p>
            <a:pPr marL="0" indent="0">
              <a:buNone/>
            </a:pPr>
            <a:r>
              <a:rPr lang="en-US" sz="2400" dirty="0" err="1"/>
              <a:t>Articolo</a:t>
            </a:r>
            <a:r>
              <a:rPr lang="en-US" sz="2400" dirty="0"/>
              <a:t> </a:t>
            </a:r>
            <a:r>
              <a:rPr lang="en-US" sz="2400" dirty="0" err="1"/>
              <a:t>completo</a:t>
            </a:r>
            <a:r>
              <a:rPr lang="en-US" sz="2400" dirty="0"/>
              <a:t> </a:t>
            </a:r>
            <a:r>
              <a:rPr lang="en-US" sz="2400" dirty="0" err="1"/>
              <a:t>consultabile</a:t>
            </a:r>
            <a:r>
              <a:rPr lang="en-US" sz="2400" dirty="0"/>
              <a:t> </a:t>
            </a:r>
            <a:r>
              <a:rPr lang="en-US" sz="2400" dirty="0">
                <a:hlinkClick r:id="rId3"/>
              </a:rPr>
              <a:t>qui</a:t>
            </a:r>
            <a:r>
              <a:rPr lang="en-US" sz="2400" dirty="0"/>
              <a:t>.</a:t>
            </a:r>
          </a:p>
          <a:p>
            <a:pPr marL="0" indent="0">
              <a:buNone/>
            </a:pPr>
            <a:r>
              <a:rPr lang="en-US" sz="2000" dirty="0" err="1"/>
              <a:t>OpenAIRE</a:t>
            </a:r>
            <a:r>
              <a:rPr lang="en-US" sz="2000" dirty="0"/>
              <a:t> Guidelines on data protection: </a:t>
            </a:r>
            <a:r>
              <a:rPr lang="en-US" sz="2000" dirty="0" err="1"/>
              <a:t>consultabili</a:t>
            </a:r>
            <a:r>
              <a:rPr lang="en-US" sz="2000" dirty="0"/>
              <a:t> a </a:t>
            </a:r>
            <a:r>
              <a:rPr lang="en-US" sz="2000" dirty="0" err="1"/>
              <a:t>questo</a:t>
            </a:r>
            <a:r>
              <a:rPr lang="en-US" sz="2000" dirty="0"/>
              <a:t> </a:t>
            </a:r>
            <a:r>
              <a:rPr lang="en-US" sz="2000" dirty="0">
                <a:hlinkClick r:id="rId4"/>
              </a:rPr>
              <a:t>link</a:t>
            </a:r>
            <a:endParaRPr lang="en-US" sz="2000" dirty="0"/>
          </a:p>
        </p:txBody>
      </p:sp>
      <p:pic>
        <p:nvPicPr>
          <p:cNvPr id="13" name="Segnaposto contenuto 10">
            <a:extLst>
              <a:ext uri="{FF2B5EF4-FFF2-40B4-BE49-F238E27FC236}">
                <a16:creationId xmlns:a16="http://schemas.microsoft.com/office/drawing/2014/main" id="{8B97DE0B-1B7E-E445-8C17-695B39205F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0823" y="1065386"/>
            <a:ext cx="7163599" cy="8078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883063"/>
      </p:ext>
    </p:extLst>
  </p:cSld>
  <p:clrMapOvr>
    <a:masterClrMapping/>
  </p:clrMapOvr>
  <p:transition spd="med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BEB30B8E-5571-F040-AC77-F861B6A53C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3899" y="1484025"/>
            <a:ext cx="15065315" cy="4086801"/>
          </a:xfrm>
        </p:spPr>
        <p:txBody>
          <a:bodyPr>
            <a:normAutofit fontScale="70000" lnSpcReduction="20000"/>
          </a:bodyPr>
          <a:lstStyle/>
          <a:p>
            <a:r>
              <a:rPr lang="it-IT" dirty="0"/>
              <a:t>I dati grezzi </a:t>
            </a:r>
            <a:r>
              <a:rPr lang="it-IT" b="0" dirty="0"/>
              <a:t>non sono protetti dal copyright</a:t>
            </a:r>
          </a:p>
          <a:p>
            <a:r>
              <a:rPr lang="it-IT" b="0" dirty="0"/>
              <a:t>Un</a:t>
            </a:r>
            <a:r>
              <a:rPr lang="it-IT" dirty="0"/>
              <a:t> Database</a:t>
            </a:r>
            <a:r>
              <a:rPr lang="it-IT" b="0" dirty="0"/>
              <a:t> è definito come una collezione di lavori, dati o altro materiale che viene organizzato in </a:t>
            </a:r>
            <a:r>
              <a:rPr lang="it-IT" dirty="0"/>
              <a:t>modo sistematico o metodico. </a:t>
            </a:r>
          </a:p>
          <a:p>
            <a:r>
              <a:rPr lang="it-IT" b="0" dirty="0"/>
              <a:t>Il </a:t>
            </a:r>
            <a:r>
              <a:rPr lang="it-IT" dirty="0"/>
              <a:t>Copyright</a:t>
            </a:r>
            <a:r>
              <a:rPr lang="it-IT" b="0" dirty="0"/>
              <a:t> protegge la struttura, la selezione o l’organizzazione dei </a:t>
            </a:r>
            <a:r>
              <a:rPr lang="it-IT" b="0" dirty="0" err="1"/>
              <a:t>conttenuti</a:t>
            </a:r>
            <a:r>
              <a:rPr lang="it-IT" b="0" dirty="0"/>
              <a:t> del database, </a:t>
            </a:r>
            <a:r>
              <a:rPr lang="it-IT" dirty="0"/>
              <a:t>non i dati che il database contiene. </a:t>
            </a:r>
          </a:p>
          <a:p>
            <a:r>
              <a:rPr lang="it-IT" dirty="0"/>
              <a:t>Sui generis database right</a:t>
            </a:r>
            <a:r>
              <a:rPr lang="it-IT" b="0" dirty="0"/>
              <a:t>: (solo in Europa) protegge lo sforzo sostanziale per ;a raccolta (non creazione) dei dati </a:t>
            </a:r>
          </a:p>
          <a:p>
            <a:r>
              <a:rPr lang="it-IT" dirty="0"/>
              <a:t>Attenzione: spesso chi possiede i diritti è l’istituzione</a:t>
            </a:r>
            <a:endParaRPr lang="it-IT" b="0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D5F7759-8627-C749-A5DD-CDF56958234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it-IT" dirty="0"/>
              <a:t>Dati e protezione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A113D4A1-40BB-1949-A938-FDD3F204C6B9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it-IT" sz="1000" spc="-80" dirty="0">
                <a:solidFill>
                  <a:srgbClr val="000000"/>
                </a:solidFill>
                <a:latin typeface="Helvetica" charset="0"/>
              </a:rPr>
              <a:t>Simone Aliprandi «quali diritti sui dati?, </a:t>
            </a:r>
            <a:r>
              <a:rPr lang="it-IT" sz="1000" spc="-80" dirty="0">
                <a:solidFill>
                  <a:srgbClr val="000000"/>
                </a:solidFill>
                <a:latin typeface="Helvetica" charset="0"/>
                <a:hlinkClick r:id="rId2"/>
              </a:rPr>
              <a:t>https://www.slideshare.net/simonealiprandi/2014-1029-opendatalombardia</a:t>
            </a:r>
            <a:endParaRPr lang="it-IT" sz="1000" spc="-80" dirty="0">
              <a:solidFill>
                <a:srgbClr val="000000"/>
              </a:solidFill>
              <a:latin typeface="Helvetica" charset="0"/>
            </a:endParaRPr>
          </a:p>
          <a:p>
            <a:r>
              <a:rPr lang="en-US" sz="1000" spc="-80" dirty="0">
                <a:solidFill>
                  <a:srgbClr val="000000"/>
                </a:solidFill>
                <a:latin typeface="Helvetica" charset="0"/>
              </a:rPr>
              <a:t>Elena Giglia, 10.5281/zenodo.3618364 . </a:t>
            </a:r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id="{1524EF76-90AE-1D49-BDC5-D9E8A4C01243}"/>
              </a:ext>
            </a:extLst>
          </p:cNvPr>
          <p:cNvGrpSpPr/>
          <p:nvPr/>
        </p:nvGrpSpPr>
        <p:grpSpPr>
          <a:xfrm>
            <a:off x="1715995" y="5551037"/>
            <a:ext cx="13929118" cy="2696123"/>
            <a:chOff x="1636417" y="4029074"/>
            <a:chExt cx="13929118" cy="2696123"/>
          </a:xfrm>
        </p:grpSpPr>
        <p:grpSp>
          <p:nvGrpSpPr>
            <p:cNvPr id="7" name="Gruppo 6">
              <a:extLst>
                <a:ext uri="{FF2B5EF4-FFF2-40B4-BE49-F238E27FC236}">
                  <a16:creationId xmlns:a16="http://schemas.microsoft.com/office/drawing/2014/main" id="{E56ED0B7-C6B3-3A43-A732-356119603B21}"/>
                </a:ext>
              </a:extLst>
            </p:cNvPr>
            <p:cNvGrpSpPr/>
            <p:nvPr/>
          </p:nvGrpSpPr>
          <p:grpSpPr>
            <a:xfrm>
              <a:off x="1636417" y="4029074"/>
              <a:ext cx="6264572" cy="2696123"/>
              <a:chOff x="1636417" y="4029074"/>
              <a:chExt cx="6264572" cy="2696123"/>
            </a:xfrm>
          </p:grpSpPr>
          <p:grpSp>
            <p:nvGrpSpPr>
              <p:cNvPr id="9" name="Gruppo 8">
                <a:extLst>
                  <a:ext uri="{FF2B5EF4-FFF2-40B4-BE49-F238E27FC236}">
                    <a16:creationId xmlns:a16="http://schemas.microsoft.com/office/drawing/2014/main" id="{96CACE7E-E1D2-4341-8F41-C85059AB5CA1}"/>
                  </a:ext>
                </a:extLst>
              </p:cNvPr>
              <p:cNvGrpSpPr/>
              <p:nvPr/>
            </p:nvGrpSpPr>
            <p:grpSpPr>
              <a:xfrm>
                <a:off x="1636417" y="4029074"/>
                <a:ext cx="6264571" cy="2696123"/>
                <a:chOff x="1636417" y="4029074"/>
                <a:chExt cx="6264571" cy="2696123"/>
              </a:xfrm>
            </p:grpSpPr>
            <p:grpSp>
              <p:nvGrpSpPr>
                <p:cNvPr id="12" name="Gruppo 11">
                  <a:extLst>
                    <a:ext uri="{FF2B5EF4-FFF2-40B4-BE49-F238E27FC236}">
                      <a16:creationId xmlns:a16="http://schemas.microsoft.com/office/drawing/2014/main" id="{BA12FC66-DB63-7247-BA23-576760835A26}"/>
                    </a:ext>
                  </a:extLst>
                </p:cNvPr>
                <p:cNvGrpSpPr/>
                <p:nvPr/>
              </p:nvGrpSpPr>
              <p:grpSpPr>
                <a:xfrm>
                  <a:off x="1636417" y="4029074"/>
                  <a:ext cx="6264571" cy="2696123"/>
                  <a:chOff x="1527235" y="1323142"/>
                  <a:chExt cx="6264571" cy="2696123"/>
                </a:xfrm>
              </p:grpSpPr>
              <p:grpSp>
                <p:nvGrpSpPr>
                  <p:cNvPr id="14" name="Gruppo 13">
                    <a:extLst>
                      <a:ext uri="{FF2B5EF4-FFF2-40B4-BE49-F238E27FC236}">
                        <a16:creationId xmlns:a16="http://schemas.microsoft.com/office/drawing/2014/main" id="{494B4D7F-863D-B747-BDC7-BFB5B4ED50F7}"/>
                      </a:ext>
                    </a:extLst>
                  </p:cNvPr>
                  <p:cNvGrpSpPr/>
                  <p:nvPr/>
                </p:nvGrpSpPr>
                <p:grpSpPr>
                  <a:xfrm>
                    <a:off x="1527235" y="1323142"/>
                    <a:ext cx="6264571" cy="2696123"/>
                    <a:chOff x="1431700" y="4161876"/>
                    <a:chExt cx="6264571" cy="2696123"/>
                  </a:xfrm>
                </p:grpSpPr>
                <p:grpSp>
                  <p:nvGrpSpPr>
                    <p:cNvPr id="16" name="Gruppo 15">
                      <a:extLst>
                        <a:ext uri="{FF2B5EF4-FFF2-40B4-BE49-F238E27FC236}">
                          <a16:creationId xmlns:a16="http://schemas.microsoft.com/office/drawing/2014/main" id="{DFDF0F43-89CA-944B-A2B8-61150C7E818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31700" y="4161876"/>
                      <a:ext cx="6264571" cy="2696123"/>
                      <a:chOff x="1431700" y="4161876"/>
                      <a:chExt cx="6264571" cy="2696123"/>
                    </a:xfrm>
                  </p:grpSpPr>
                  <p:grpSp>
                    <p:nvGrpSpPr>
                      <p:cNvPr id="18" name="Gruppo 17">
                        <a:extLst>
                          <a:ext uri="{FF2B5EF4-FFF2-40B4-BE49-F238E27FC236}">
                            <a16:creationId xmlns:a16="http://schemas.microsoft.com/office/drawing/2014/main" id="{82416896-6A89-634B-B118-F27FC7C2B12F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431700" y="4161876"/>
                        <a:ext cx="6264571" cy="2696123"/>
                        <a:chOff x="1431700" y="4161876"/>
                        <a:chExt cx="6264571" cy="2696123"/>
                      </a:xfrm>
                    </p:grpSpPr>
                    <p:grpSp>
                      <p:nvGrpSpPr>
                        <p:cNvPr id="20" name="Gruppo 19">
                          <a:extLst>
                            <a:ext uri="{FF2B5EF4-FFF2-40B4-BE49-F238E27FC236}">
                              <a16:creationId xmlns:a16="http://schemas.microsoft.com/office/drawing/2014/main" id="{D9618983-1CE0-C24C-8C83-DC1A8F338E70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431700" y="4161876"/>
                          <a:ext cx="6264571" cy="2696123"/>
                          <a:chOff x="1431700" y="4161876"/>
                          <a:chExt cx="6264571" cy="2696123"/>
                        </a:xfrm>
                      </p:grpSpPr>
                      <p:grpSp>
                        <p:nvGrpSpPr>
                          <p:cNvPr id="22" name="Gruppo 21">
                            <a:extLst>
                              <a:ext uri="{FF2B5EF4-FFF2-40B4-BE49-F238E27FC236}">
                                <a16:creationId xmlns:a16="http://schemas.microsoft.com/office/drawing/2014/main" id="{37B97C04-BC72-A740-BEF4-76BA7B6CE688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431700" y="4161876"/>
                            <a:ext cx="6264571" cy="2696123"/>
                            <a:chOff x="1431700" y="4161876"/>
                            <a:chExt cx="6264571" cy="2696123"/>
                          </a:xfrm>
                        </p:grpSpPr>
                        <p:grpSp>
                          <p:nvGrpSpPr>
                            <p:cNvPr id="24" name="Gruppo 23">
                              <a:extLst>
                                <a:ext uri="{FF2B5EF4-FFF2-40B4-BE49-F238E27FC236}">
                                  <a16:creationId xmlns:a16="http://schemas.microsoft.com/office/drawing/2014/main" id="{F08CF0CD-AA7F-9A46-9C11-527BCB78193A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1431700" y="4161876"/>
                              <a:ext cx="6264571" cy="2696123"/>
                              <a:chOff x="1431700" y="4161876"/>
                              <a:chExt cx="6264571" cy="2696123"/>
                            </a:xfrm>
                          </p:grpSpPr>
                          <p:pic>
                            <p:nvPicPr>
                              <p:cNvPr id="28" name="Immagine 27">
                                <a:extLst>
                                  <a:ext uri="{FF2B5EF4-FFF2-40B4-BE49-F238E27FC236}">
                                    <a16:creationId xmlns:a16="http://schemas.microsoft.com/office/drawing/2014/main" id="{221B6B9E-078F-8D42-AAF1-9DD3966E983F}"/>
                                  </a:ext>
                                </a:extLst>
                              </p:cNvPr>
                              <p:cNvPicPr>
                                <a:picLocks noChangeAspect="1"/>
                              </p:cNvPicPr>
                              <p:nvPr/>
                            </p:nvPicPr>
                            <p:blipFill rotWithShape="1">
                              <a:blip r:embed="rId3"/>
                              <a:srcRect l="9807" t="33974" r="38414" b="26410"/>
                              <a:stretch/>
                            </p:blipFill>
                            <p:spPr>
                              <a:xfrm>
                                <a:off x="1431700" y="4161876"/>
                                <a:ext cx="6264571" cy="2696123"/>
                              </a:xfrm>
                              <a:prstGeom prst="rect">
                                <a:avLst/>
                              </a:prstGeom>
                            </p:spPr>
                          </p:pic>
                          <p:sp>
                            <p:nvSpPr>
                              <p:cNvPr id="27" name="Rettangolo 26">
                                <a:extLst>
                                  <a:ext uri="{FF2B5EF4-FFF2-40B4-BE49-F238E27FC236}">
                                    <a16:creationId xmlns:a16="http://schemas.microsoft.com/office/drawing/2014/main" id="{0BEC7F7F-CEE4-AC45-BBE3-FE72FDF491B7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523019" y="5205456"/>
                                <a:ext cx="1752440" cy="586854"/>
                              </a:xfrm>
                              <a:prstGeom prst="rect">
                                <a:avLst/>
                              </a:prstGeom>
                              <a:solidFill>
                                <a:schemeClr val="bg1"/>
                              </a:solidFill>
                              <a:ln>
                                <a:noFill/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marL="0" marR="0" lvl="0" indent="0" algn="ctr" defTabSz="914400" rtl="0" eaLnBrk="1" fontAlgn="auto" latinLnBrk="0" hangingPunct="1">
                                  <a:lnSpc>
                                    <a:spcPct val="100000"/>
                                  </a:lnSpc>
                                  <a:spcBef>
                                    <a:spcPts val="0"/>
                                  </a:spcBef>
                                  <a:spcAft>
                                    <a:spcPts val="0"/>
                                  </a:spcAft>
                                  <a:buClrTx/>
                                  <a:buSzTx/>
                                  <a:buFontTx/>
                                  <a:buNone/>
                                  <a:tabLst/>
                                  <a:defRPr/>
                                </a:pPr>
                                <a:r>
                                  <a:rPr lang="it-IT" sz="1800" kern="1200" dirty="0">
                                    <a:solidFill>
                                      <a:prstClr val="black"/>
                                    </a:solidFill>
                                    <a:latin typeface="Calibri Light" panose="020F0302020204030204" pitchFamily="34" charset="0"/>
                                    <a:cs typeface="Calibri Light" panose="020F0302020204030204" pitchFamily="34" charset="0"/>
                                  </a:rPr>
                                  <a:t>semplici d</a:t>
                                </a:r>
                                <a:r>
                                  <a:rPr kumimoji="0" lang="it-IT" sz="1800" b="0" i="0" u="none" strike="noStrike" kern="1200" cap="none" spc="0" normalizeH="0" baseline="0" noProof="0" dirty="0" err="1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libri Light" panose="020F0302020204030204" pitchFamily="34" charset="0"/>
                                    <a:ea typeface="+mn-ea"/>
                                    <a:cs typeface="Calibri Light" panose="020F0302020204030204" pitchFamily="34" charset="0"/>
                                  </a:rPr>
                                  <a:t>ati</a:t>
                                </a:r>
                                <a:r>
                                  <a:rPr kumimoji="0" lang="it-IT" sz="1800" b="0" i="0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libri Light" panose="020F0302020204030204" pitchFamily="34" charset="0"/>
                                    <a:ea typeface="+mn-ea"/>
                                    <a:cs typeface="Calibri Light" panose="020F0302020204030204" pitchFamily="34" charset="0"/>
                                  </a:rPr>
                                  <a:t> grezzi</a:t>
                                </a:r>
                              </a:p>
                            </p:txBody>
                          </p:sp>
                        </p:grpSp>
                        <p:sp>
                          <p:nvSpPr>
                            <p:cNvPr id="25" name="Rettangolo 24">
                              <a:extLst>
                                <a:ext uri="{FF2B5EF4-FFF2-40B4-BE49-F238E27FC236}">
                                  <a16:creationId xmlns:a16="http://schemas.microsoft.com/office/drawing/2014/main" id="{19472566-149C-8B44-A424-13089612C965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610435" y="5909481"/>
                              <a:ext cx="1445055" cy="259307"/>
                            </a:xfrm>
                            <a:prstGeom prst="rect">
                              <a:avLst/>
                            </a:prstGeom>
                            <a:solidFill>
                              <a:schemeClr val="bg1"/>
                            </a:solidFill>
                            <a:ln>
                              <a:noFill/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marL="0" marR="0" lvl="0" indent="0" algn="ctr" defTabSz="914400" rtl="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r>
                                <a:rPr kumimoji="0" lang="it-IT" sz="1800" b="0" i="0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libri Light" panose="020F0302020204030204" pitchFamily="34" charset="0"/>
                                  <a:ea typeface="+mn-ea"/>
                                  <a:cs typeface="Calibri Light" panose="020F0302020204030204" pitchFamily="34" charset="0"/>
                                </a:rPr>
                                <a:t>NO copyright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23" name="Rettangolo 22">
                            <a:extLst>
                              <a:ext uri="{FF2B5EF4-FFF2-40B4-BE49-F238E27FC236}">
                                <a16:creationId xmlns:a16="http://schemas.microsoft.com/office/drawing/2014/main" id="{9FDB3B44-3614-AA4A-863B-9D1F9D18698D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3289795" y="5172501"/>
                            <a:ext cx="1391387" cy="586854"/>
                          </a:xfrm>
                          <a:prstGeom prst="rect">
                            <a:avLst/>
                          </a:prstGeom>
                          <a:solidFill>
                            <a:srgbClr val="CDFFCC"/>
                          </a:solidFill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marL="0" marR="0" lvl="0" indent="0" algn="ctr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kumimoji="0" lang="it-IT" sz="1800" b="0" i="0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libri Light" panose="020F0302020204030204" pitchFamily="34" charset="0"/>
                                <a:ea typeface="+mn-ea"/>
                                <a:cs typeface="Calibri Light" panose="020F0302020204030204" pitchFamily="34" charset="0"/>
                              </a:rPr>
                              <a:t>non creative database</a:t>
                            </a:r>
                          </a:p>
                        </p:txBody>
                      </p:sp>
                    </p:grpSp>
                    <p:sp>
                      <p:nvSpPr>
                        <p:cNvPr id="21" name="Rettangolo 20">
                          <a:extLst>
                            <a:ext uri="{FF2B5EF4-FFF2-40B4-BE49-F238E27FC236}">
                              <a16:creationId xmlns:a16="http://schemas.microsoft.com/office/drawing/2014/main" id="{078FE844-8998-8948-957B-DA3396D03CE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733729" y="6237025"/>
                          <a:ext cx="1445055" cy="539087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it-IT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 Light" panose="020F0302020204030204" pitchFamily="34" charset="0"/>
                              <a:ea typeface="+mn-ea"/>
                              <a:cs typeface="Calibri Light" panose="020F0302020204030204" pitchFamily="34" charset="0"/>
                            </a:rPr>
                            <a:t>sui generis+ copyright</a:t>
                          </a:r>
                        </a:p>
                      </p:txBody>
                    </p:sp>
                  </p:grpSp>
                  <p:sp>
                    <p:nvSpPr>
                      <p:cNvPr id="19" name="Rettangolo 18">
                        <a:extLst>
                          <a:ext uri="{FF2B5EF4-FFF2-40B4-BE49-F238E27FC236}">
                            <a16:creationId xmlns:a16="http://schemas.microsoft.com/office/drawing/2014/main" id="{96A1B5E2-6526-844A-91A6-0FFF9B8D4D9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275459" y="6254086"/>
                        <a:ext cx="1445055" cy="5390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it-IT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 Light" panose="020F0302020204030204" pitchFamily="34" charset="0"/>
                            <a:ea typeface="+mn-ea"/>
                            <a:cs typeface="Calibri Light" panose="020F0302020204030204" pitchFamily="34" charset="0"/>
                          </a:rPr>
                          <a:t>sui generis</a:t>
                        </a:r>
                      </a:p>
                    </p:txBody>
                  </p:sp>
                </p:grpSp>
                <p:sp>
                  <p:nvSpPr>
                    <p:cNvPr id="17" name="Rettangolo 16">
                      <a:extLst>
                        <a:ext uri="{FF2B5EF4-FFF2-40B4-BE49-F238E27FC236}">
                          <a16:creationId xmlns:a16="http://schemas.microsoft.com/office/drawing/2014/main" id="{A117E3D9-905B-4E4C-85F9-0CD94C43099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75485" y="4421874"/>
                      <a:ext cx="1391387" cy="664936"/>
                    </a:xfrm>
                    <a:prstGeom prst="rect">
                      <a:avLst/>
                    </a:prstGeom>
                    <a:solidFill>
                      <a:srgbClr val="67996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 Light" panose="020F03020202040302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p:txBody>
                </p:sp>
              </p:grpSp>
              <p:sp>
                <p:nvSpPr>
                  <p:cNvPr id="15" name="Rettangolo 14">
                    <a:extLst>
                      <a:ext uri="{FF2B5EF4-FFF2-40B4-BE49-F238E27FC236}">
                        <a16:creationId xmlns:a16="http://schemas.microsoft.com/office/drawing/2014/main" id="{A4105DE4-1CFA-524D-8845-87E625667D16}"/>
                      </a:ext>
                    </a:extLst>
                  </p:cNvPr>
                  <p:cNvSpPr/>
                  <p:nvPr/>
                </p:nvSpPr>
                <p:spPr>
                  <a:xfrm>
                    <a:off x="4871020" y="2244956"/>
                    <a:ext cx="1391387" cy="664936"/>
                  </a:xfrm>
                  <a:prstGeom prst="rect">
                    <a:avLst/>
                  </a:prstGeom>
                  <a:solidFill>
                    <a:srgbClr val="CDFFC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t-IT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 Light" panose="020F0302020204030204" pitchFamily="34" charset="0"/>
                      <a:ea typeface="+mn-ea"/>
                      <a:cs typeface="Calibri Light" panose="020F0302020204030204" pitchFamily="34" charset="0"/>
                    </a:endParaRPr>
                  </a:p>
                </p:txBody>
              </p:sp>
            </p:grpSp>
            <p:sp>
              <p:nvSpPr>
                <p:cNvPr id="13" name="CasellaDiTesto 12">
                  <a:extLst>
                    <a:ext uri="{FF2B5EF4-FFF2-40B4-BE49-F238E27FC236}">
                      <a16:creationId xmlns:a16="http://schemas.microsoft.com/office/drawing/2014/main" id="{43846580-2885-1648-96CB-CF0E9DD50FEF}"/>
                    </a:ext>
                  </a:extLst>
                </p:cNvPr>
                <p:cNvSpPr txBox="1"/>
                <p:nvPr/>
              </p:nvSpPr>
              <p:spPr>
                <a:xfrm>
                  <a:off x="5133849" y="4621540"/>
                  <a:ext cx="1144126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it-IT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 Light" panose="020F0302020204030204" pitchFamily="34" charset="0"/>
                      <a:ea typeface="+mn-ea"/>
                      <a:cs typeface="Calibri Light" panose="020F0302020204030204" pitchFamily="34" charset="0"/>
                    </a:rPr>
                    <a:t>creative database</a:t>
                  </a:r>
                </a:p>
              </p:txBody>
            </p:sp>
          </p:grpSp>
          <p:sp>
            <p:nvSpPr>
              <p:cNvPr id="10" name="Rettangolo 9">
                <a:extLst>
                  <a:ext uri="{FF2B5EF4-FFF2-40B4-BE49-F238E27FC236}">
                    <a16:creationId xmlns:a16="http://schemas.microsoft.com/office/drawing/2014/main" id="{74926332-324D-654D-AF95-8C8E17F13A1C}"/>
                  </a:ext>
                </a:extLst>
              </p:cNvPr>
              <p:cNvSpPr/>
              <p:nvPr/>
            </p:nvSpPr>
            <p:spPr>
              <a:xfrm>
                <a:off x="6498105" y="5063582"/>
                <a:ext cx="1402883" cy="53908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rPr>
                  <a:t>sui generis</a:t>
                </a:r>
              </a:p>
            </p:txBody>
          </p:sp>
          <p:sp>
            <p:nvSpPr>
              <p:cNvPr id="11" name="Rettangolo 10">
                <a:extLst>
                  <a:ext uri="{FF2B5EF4-FFF2-40B4-BE49-F238E27FC236}">
                    <a16:creationId xmlns:a16="http://schemas.microsoft.com/office/drawing/2014/main" id="{7EDB1362-2B29-D445-9B0F-B7AED1FDBE2A}"/>
                  </a:ext>
                </a:extLst>
              </p:cNvPr>
              <p:cNvSpPr/>
              <p:nvPr/>
            </p:nvSpPr>
            <p:spPr>
              <a:xfrm>
                <a:off x="6525237" y="4353305"/>
                <a:ext cx="1375752" cy="53908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rPr>
                  <a:t>copyright</a:t>
                </a:r>
              </a:p>
            </p:txBody>
          </p:sp>
        </p:grpSp>
        <p:pic>
          <p:nvPicPr>
            <p:cNvPr id="8" name="Immagine 7">
              <a:extLst>
                <a:ext uri="{FF2B5EF4-FFF2-40B4-BE49-F238E27FC236}">
                  <a16:creationId xmlns:a16="http://schemas.microsoft.com/office/drawing/2014/main" id="{8F4B0A15-C070-8A4D-852D-48A5DA7E4756}"/>
                </a:ext>
              </a:extLst>
            </p:cNvPr>
            <p:cNvPicPr/>
            <p:nvPr/>
          </p:nvPicPr>
          <p:blipFill rotWithShape="1">
            <a:blip r:embed="rId4"/>
            <a:srcRect l="-16051" t="9902" r="28325" b="66374"/>
            <a:stretch/>
          </p:blipFill>
          <p:spPr bwMode="auto">
            <a:xfrm>
              <a:off x="7059661" y="4368630"/>
              <a:ext cx="8505874" cy="1408049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9788150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780EFF55-1FDE-A246-8BBC-606E17024C1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/>
              <a:t>Siete autori del </a:t>
            </a:r>
            <a:r>
              <a:rPr lang="it-IT" dirty="0" err="1"/>
              <a:t>dataset</a:t>
            </a:r>
            <a:r>
              <a:rPr lang="it-IT" dirty="0"/>
              <a:t> che avete creato?</a:t>
            </a:r>
          </a:p>
          <a:p>
            <a:pPr lvl="1"/>
            <a:r>
              <a:rPr lang="it-IT" dirty="0" err="1"/>
              <a:t>Sí</a:t>
            </a:r>
            <a:r>
              <a:rPr lang="it-IT" dirty="0"/>
              <a:t>, nel momento in cui lo potete dimostrare (deposito con data certa, DOI, </a:t>
            </a:r>
            <a:r>
              <a:rPr lang="it-IT" dirty="0" err="1"/>
              <a:t>ecc</a:t>
            </a:r>
            <a:r>
              <a:rPr lang="it-IT" dirty="0"/>
              <a:t>: usate un </a:t>
            </a:r>
            <a:r>
              <a:rPr lang="it-IT" b="1" dirty="0" err="1"/>
              <a:t>repository</a:t>
            </a:r>
            <a:r>
              <a:rPr lang="it-IT" dirty="0"/>
              <a:t> di dati)</a:t>
            </a:r>
          </a:p>
          <a:p>
            <a:r>
              <a:rPr lang="it-IT" dirty="0"/>
              <a:t>Siete proprietari dei diritti (copyright) sul </a:t>
            </a:r>
            <a:r>
              <a:rPr lang="it-IT" dirty="0" err="1"/>
              <a:t>dataset</a:t>
            </a:r>
            <a:r>
              <a:rPr lang="it-IT" dirty="0"/>
              <a:t> che avete creato?</a:t>
            </a:r>
          </a:p>
          <a:p>
            <a:pPr lvl="1"/>
            <a:r>
              <a:rPr lang="it-IT" dirty="0"/>
              <a:t>No, i dati sono informazioni e nessuno puoi vantare diritti su di essi</a:t>
            </a:r>
          </a:p>
          <a:p>
            <a:endParaRPr lang="it-IT" dirty="0"/>
          </a:p>
          <a:p>
            <a:endParaRPr lang="it-IT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6ECA8AD-9ADB-5E40-9AD0-CA07C7A69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it-IT" dirty="0"/>
              <a:t>Autori e detentori di diritti</a:t>
            </a:r>
          </a:p>
        </p:txBody>
      </p:sp>
    </p:spTree>
    <p:extLst>
      <p:ext uri="{BB962C8B-B14F-4D97-AF65-F5344CB8AC3E}">
        <p14:creationId xmlns:p14="http://schemas.microsoft.com/office/powerpoint/2010/main" val="2573740524"/>
      </p:ext>
    </p:extLst>
  </p:cSld>
  <p:clrMapOvr>
    <a:masterClrMapping/>
  </p:clrMapOvr>
  <p:transition spd="med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2404A0B9-5281-AA47-B23E-B093C7BD51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/>
              <a:t>I dati della ricerca non vi appartengono, è per questo che dovete gestirli nel modo corretto!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517E059-F6BA-9F4A-BCC7-0BD0CE7900C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49452302"/>
      </p:ext>
    </p:extLst>
  </p:cSld>
  <p:clrMapOvr>
    <a:masterClrMapping/>
  </p:clrMapOvr>
  <p:transition spd="med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D393C0B1-4FEB-0440-8B62-62BDEFD526DB}"/>
              </a:ext>
            </a:extLst>
          </p:cNvPr>
          <p:cNvSpPr txBox="1"/>
          <p:nvPr/>
        </p:nvSpPr>
        <p:spPr>
          <a:xfrm>
            <a:off x="3188455" y="2677250"/>
            <a:ext cx="9879089" cy="378949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8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Non tutti i dati possono essere </a:t>
            </a:r>
            <a:br>
              <a:rPr kumimoji="0" lang="it-IT" sz="8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</a:br>
            <a:r>
              <a:rPr kumimoji="0" lang="it-IT" sz="8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aperti</a:t>
            </a:r>
            <a:r>
              <a:rPr kumimoji="0" lang="it-IT" sz="8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422256299"/>
      </p:ext>
    </p:extLst>
  </p:cSld>
  <p:clrMapOvr>
    <a:masterClrMapping/>
  </p:clrMapOvr>
  <p:transition spd="med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FDDB7043-4D7A-D84D-BEB9-A051EDB2307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b="0" dirty="0"/>
              <a:t>Se contengono informazioni personali </a:t>
            </a:r>
            <a:br>
              <a:rPr lang="it-IT" b="0" dirty="0"/>
            </a:br>
            <a:r>
              <a:rPr lang="it-IT" b="0" dirty="0"/>
              <a:t>(privacy, GDPR, …)</a:t>
            </a:r>
          </a:p>
          <a:p>
            <a:r>
              <a:rPr lang="it-IT" b="0" dirty="0"/>
              <a:t>Se contengono informazioni confidenziali</a:t>
            </a:r>
          </a:p>
          <a:p>
            <a:r>
              <a:rPr lang="it-IT" b="0" dirty="0"/>
              <a:t>Alcuni </a:t>
            </a:r>
            <a:r>
              <a:rPr lang="it-IT" dirty="0"/>
              <a:t>database</a:t>
            </a:r>
            <a:r>
              <a:rPr lang="it-IT" b="0" dirty="0"/>
              <a:t> possono essere soggetti a copyright o al diritto sui generis</a:t>
            </a:r>
          </a:p>
          <a:p>
            <a:r>
              <a:rPr lang="it-IT" b="0" dirty="0"/>
              <a:t>Altre motivazioni (le vediamo nel dettaglio più avanti…)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416CE9B-3501-BA48-93FF-8CB8089482D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it-IT" dirty="0"/>
              <a:t>Quando i dati non possono essere resi aperti</a:t>
            </a:r>
          </a:p>
        </p:txBody>
      </p:sp>
      <p:pic>
        <p:nvPicPr>
          <p:cNvPr id="5" name="Immagine 6">
            <a:extLst>
              <a:ext uri="{FF2B5EF4-FFF2-40B4-BE49-F238E27FC236}">
                <a16:creationId xmlns:a16="http://schemas.microsoft.com/office/drawing/2014/main" id="{3EB39AFE-EEEA-CD46-ACCB-84193F8281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8010" y="7989887"/>
            <a:ext cx="21621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magine 9">
            <a:extLst>
              <a:ext uri="{FF2B5EF4-FFF2-40B4-BE49-F238E27FC236}">
                <a16:creationId xmlns:a16="http://schemas.microsoft.com/office/drawing/2014/main" id="{110738D8-3010-4244-83A0-336F122A68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8146" y="8201025"/>
            <a:ext cx="497205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7445287"/>
      </p:ext>
    </p:extLst>
  </p:cSld>
  <p:clrMapOvr>
    <a:masterClrMapping/>
  </p:clrMapOvr>
  <p:transition spd="med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47A67228-A50C-9C4C-BBBB-23D3866270C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/>
              <a:t>Depositare:</a:t>
            </a:r>
            <a:r>
              <a:rPr lang="it-IT" b="0" dirty="0"/>
              <a:t> vuol dire caricare i dati su una piattaforma che consenta di descrivere i dati in modo corretto (metadati), e che mi garantisca di preservarli a lungo termine</a:t>
            </a:r>
            <a:endParaRPr lang="it-IT" dirty="0"/>
          </a:p>
          <a:p>
            <a:r>
              <a:rPr lang="it-IT" dirty="0"/>
              <a:t>Rendere accessibili: </a:t>
            </a:r>
            <a:r>
              <a:rPr lang="it-IT" b="0" dirty="0"/>
              <a:t>una volta depositati, l’autore sceglie che tipo di accesso garantire a terzi (aperto, ristretto, chiuso, soggetto ad embargo…) e indica la licenza di riuso (CC-0 o CC-BY) </a:t>
            </a:r>
            <a:endParaRPr lang="it-IT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9CF6F14-D19E-D645-B5A5-30063178E01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it-IT" dirty="0"/>
              <a:t>Una differenza importante:</a:t>
            </a:r>
          </a:p>
        </p:txBody>
      </p:sp>
      <p:pic>
        <p:nvPicPr>
          <p:cNvPr id="5" name="Immagine 6">
            <a:extLst>
              <a:ext uri="{FF2B5EF4-FFF2-40B4-BE49-F238E27FC236}">
                <a16:creationId xmlns:a16="http://schemas.microsoft.com/office/drawing/2014/main" id="{359961CC-25CE-5B42-9186-8358B32DA0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8010" y="7989887"/>
            <a:ext cx="21621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magine 9">
            <a:extLst>
              <a:ext uri="{FF2B5EF4-FFF2-40B4-BE49-F238E27FC236}">
                <a16:creationId xmlns:a16="http://schemas.microsoft.com/office/drawing/2014/main" id="{183AAD01-11AA-8B47-8D01-911036D827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8146" y="8201025"/>
            <a:ext cx="497205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9877109"/>
      </p:ext>
    </p:extLst>
  </p:cSld>
  <p:clrMapOvr>
    <a:masterClrMapping/>
  </p:clrMapOvr>
  <p:transition spd="med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0CD59A1-7515-B74B-8074-A3F93014D63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 err="1"/>
              <a:t>Dati</a:t>
            </a:r>
            <a:r>
              <a:rPr lang="en-US" dirty="0"/>
              <a:t> e </a:t>
            </a:r>
            <a:r>
              <a:rPr lang="en-US" dirty="0" err="1"/>
              <a:t>attendibilità</a:t>
            </a:r>
            <a:r>
              <a:rPr lang="en-US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44B64F-14C7-3149-AF82-CA3E755903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91" y="1484027"/>
            <a:ext cx="7800385" cy="667092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ADE7CA2-F6D4-E849-9FB9-33DBD0BA81B9}"/>
              </a:ext>
            </a:extLst>
          </p:cNvPr>
          <p:cNvSpPr txBox="1"/>
          <p:nvPr/>
        </p:nvSpPr>
        <p:spPr>
          <a:xfrm flipH="1">
            <a:off x="9927770" y="1730660"/>
            <a:ext cx="5357837" cy="594393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r>
              <a:rPr kumimoji="0" lang="en-US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“</a:t>
            </a:r>
            <a:r>
              <a:rPr lang="en-US" i="1" dirty="0">
                <a:solidFill>
                  <a:schemeClr val="bg2">
                    <a:lumMod val="50000"/>
                  </a:schemeClr>
                </a:solidFill>
              </a:rPr>
              <a:t>Neither [the original dataset and the approved protocol] have been provided by Dr </a:t>
            </a:r>
            <a:r>
              <a:rPr lang="en-US" i="1" dirty="0" err="1">
                <a:solidFill>
                  <a:schemeClr val="bg2">
                    <a:lumMod val="50000"/>
                  </a:schemeClr>
                </a:solidFill>
              </a:rPr>
              <a:t>Schietroma</a:t>
            </a:r>
            <a:r>
              <a:rPr lang="en-US" i="1" dirty="0">
                <a:solidFill>
                  <a:schemeClr val="bg2">
                    <a:lumMod val="50000"/>
                  </a:schemeClr>
                </a:solidFill>
              </a:rPr>
              <a:t>, and the university has informed us that “without those pieces of information the results of the papers under investigation cannot be validated.”</a:t>
            </a:r>
          </a:p>
          <a:p>
            <a:endParaRPr kumimoji="0" lang="en-US" b="0" i="1" u="none" strike="noStrike" cap="none" spc="0" normalizeH="0" baseline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FillTx/>
              <a:sym typeface="Helvetica Light"/>
            </a:endParaRPr>
          </a:p>
          <a:p>
            <a:r>
              <a:rPr lang="en-US" sz="2000" dirty="0">
                <a:hlinkClick r:id="rId4"/>
              </a:rPr>
              <a:t>https://retractionwatch.com/2018/10/25/jama-journal-retracts-paper-when-author-cant-produce-original-data/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FillTx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441548099"/>
      </p:ext>
    </p:extLst>
  </p:cSld>
  <p:clrMapOvr>
    <a:masterClrMapping/>
  </p:clrMapOvr>
  <p:transition spd="med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D8D0B3E-E524-7F4E-9554-5D2649F6676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 err="1"/>
              <a:t>L’importanza</a:t>
            </a:r>
            <a:r>
              <a:rPr lang="en-US" dirty="0"/>
              <a:t> di </a:t>
            </a:r>
            <a:r>
              <a:rPr lang="en-US" dirty="0" err="1"/>
              <a:t>depositare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C3865B-294B-CC49-AF6E-497358E843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9265" y="1390720"/>
            <a:ext cx="11234057" cy="665226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43F4CB0-033B-C04F-B992-569FB613010C}"/>
              </a:ext>
            </a:extLst>
          </p:cNvPr>
          <p:cNvSpPr txBox="1"/>
          <p:nvPr/>
        </p:nvSpPr>
        <p:spPr>
          <a:xfrm>
            <a:off x="4746609" y="8275278"/>
            <a:ext cx="6163547" cy="403957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7625" tIns="47625" rIns="47625" bIns="47625" numCol="1" spcCol="38100" rtlCol="0" anchor="ctr">
            <a:spAutoFit/>
          </a:bodyPr>
          <a:lstStyle/>
          <a:p>
            <a:r>
              <a:rPr lang="en-US" sz="2000" dirty="0">
                <a:hlinkClick r:id="rId4"/>
              </a:rPr>
              <a:t>https://www.nature.com/articles/d41586-019-02241-z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422729766"/>
      </p:ext>
    </p:extLst>
  </p:cSld>
  <p:clrMapOvr>
    <a:masterClrMapping/>
  </p:clrMapOvr>
  <p:transition spd="med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E8023237-E912-C543-AC42-58D18B1811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5527" y="1484026"/>
            <a:ext cx="15309632" cy="6512493"/>
          </a:xfrm>
        </p:spPr>
        <p:txBody>
          <a:bodyPr>
            <a:normAutofit lnSpcReduction="10000"/>
          </a:bodyPr>
          <a:lstStyle/>
          <a:p>
            <a:pPr fontAlgn="base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it-IT" sz="3100" b="0" dirty="0"/>
              <a:t>DEPOSITO: i dati vanno depositati in un </a:t>
            </a:r>
            <a:r>
              <a:rPr lang="it-IT" sz="3100" b="0" dirty="0" err="1"/>
              <a:t>repository</a:t>
            </a:r>
            <a:r>
              <a:rPr lang="it-IT" sz="3100" b="0" dirty="0"/>
              <a:t> “</a:t>
            </a:r>
            <a:r>
              <a:rPr lang="it-IT" sz="3100" b="0" dirty="0" err="1"/>
              <a:t>trusted</a:t>
            </a:r>
            <a:r>
              <a:rPr lang="it-IT" sz="3100" b="0" dirty="0"/>
              <a:t>”</a:t>
            </a:r>
          </a:p>
          <a:p>
            <a:pPr lvl="1" fontAlgn="base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it-IT" sz="2700" b="0" dirty="0" err="1">
                <a:solidFill>
                  <a:srgbClr val="FF0000"/>
                </a:solidFill>
              </a:rPr>
              <a:t>Zenodo</a:t>
            </a:r>
            <a:r>
              <a:rPr lang="it-IT" sz="2700" b="0" dirty="0"/>
              <a:t> è perfetto perché è già connesso con </a:t>
            </a:r>
            <a:r>
              <a:rPr lang="it-IT" sz="2700" b="0" dirty="0" err="1"/>
              <a:t>OpenAIRE</a:t>
            </a:r>
            <a:endParaRPr lang="it-IT" sz="2700" b="0" dirty="0"/>
          </a:p>
          <a:p>
            <a:pPr lvl="1" fontAlgn="base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it-IT" sz="2700" dirty="0"/>
              <a:t>S</a:t>
            </a:r>
            <a:r>
              <a:rPr lang="it-IT" sz="2700" b="0" dirty="0"/>
              <a:t>e ci sono </a:t>
            </a:r>
            <a:r>
              <a:rPr lang="it-IT" sz="2700" b="0" dirty="0" err="1">
                <a:solidFill>
                  <a:srgbClr val="FF0000"/>
                </a:solidFill>
              </a:rPr>
              <a:t>repositories</a:t>
            </a:r>
            <a:r>
              <a:rPr lang="it-IT" sz="2700" b="0" dirty="0">
                <a:solidFill>
                  <a:srgbClr val="FF0000"/>
                </a:solidFill>
              </a:rPr>
              <a:t> disciplinari </a:t>
            </a:r>
            <a:r>
              <a:rPr lang="it-IT" sz="2700" b="0" dirty="0"/>
              <a:t>già utilizzati è meglio depositare lì</a:t>
            </a:r>
          </a:p>
          <a:p>
            <a:pPr lvl="1" fontAlgn="base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it-IT" sz="2700" dirty="0"/>
              <a:t>S</a:t>
            </a:r>
            <a:r>
              <a:rPr lang="it-IT" sz="2700" b="0" dirty="0"/>
              <a:t>u </a:t>
            </a:r>
            <a:r>
              <a:rPr lang="it-IT" sz="2700" b="0" dirty="0">
                <a:solidFill>
                  <a:srgbClr val="FF0000"/>
                </a:solidFill>
              </a:rPr>
              <a:t>Re3data</a:t>
            </a:r>
            <a:r>
              <a:rPr lang="it-IT" sz="2700" b="0" dirty="0"/>
              <a:t> </a:t>
            </a:r>
            <a:r>
              <a:rPr lang="it-IT" sz="2700" dirty="0"/>
              <a:t>(</a:t>
            </a:r>
            <a:r>
              <a:rPr lang="it-IT" sz="2700" dirty="0">
                <a:hlinkClick r:id="rId2"/>
              </a:rPr>
              <a:t>www.re3data.org</a:t>
            </a:r>
            <a:r>
              <a:rPr lang="it-IT" sz="2700" dirty="0"/>
              <a:t>) si </a:t>
            </a:r>
            <a:r>
              <a:rPr lang="it-IT" sz="2700" b="0" dirty="0"/>
              <a:t>trovano data </a:t>
            </a:r>
            <a:r>
              <a:rPr lang="it-IT" sz="2700" b="0" dirty="0" err="1"/>
              <a:t>repositories</a:t>
            </a:r>
            <a:r>
              <a:rPr lang="it-IT" sz="2700" b="0" dirty="0"/>
              <a:t> per ogni disciplina</a:t>
            </a:r>
          </a:p>
          <a:p>
            <a:pPr lvl="1" fontAlgn="base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it-IT" sz="2700" b="0" dirty="0"/>
              <a:t>Fornite una </a:t>
            </a:r>
            <a:r>
              <a:rPr lang="it-IT" sz="2700" dirty="0">
                <a:solidFill>
                  <a:srgbClr val="FF0000"/>
                </a:solidFill>
              </a:rPr>
              <a:t>ricca scheda di metadati </a:t>
            </a:r>
            <a:r>
              <a:rPr lang="it-IT" sz="2700" b="0" dirty="0"/>
              <a:t>affidandovi agli standard della disciplina</a:t>
            </a:r>
          </a:p>
          <a:p>
            <a:pPr fontAlgn="base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it-IT" sz="3100" b="0" dirty="0"/>
              <a:t>OPEN ACCESS: i dati vanno resi aperti</a:t>
            </a:r>
          </a:p>
          <a:p>
            <a:pPr lvl="1" fontAlgn="base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it-IT" sz="2700" b="0" dirty="0"/>
              <a:t>si può imporre </a:t>
            </a:r>
            <a:r>
              <a:rPr lang="it-IT" sz="2700" b="0" dirty="0">
                <a:solidFill>
                  <a:srgbClr val="FF0000"/>
                </a:solidFill>
              </a:rPr>
              <a:t>embargo</a:t>
            </a:r>
            <a:r>
              <a:rPr lang="it-IT" sz="2700" b="0" dirty="0"/>
              <a:t> a discrezione del progetto</a:t>
            </a:r>
          </a:p>
          <a:p>
            <a:pPr lvl="1" fontAlgn="base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it-IT" sz="2700" b="0" dirty="0"/>
              <a:t>occorre associare una </a:t>
            </a:r>
            <a:r>
              <a:rPr lang="it-IT" sz="2700" b="0" dirty="0">
                <a:solidFill>
                  <a:srgbClr val="FF0000"/>
                </a:solidFill>
              </a:rPr>
              <a:t>licenza</a:t>
            </a:r>
            <a:r>
              <a:rPr lang="it-IT" sz="2700" b="0" dirty="0"/>
              <a:t> CC più aperta possibile: CC0 o CC-BY</a:t>
            </a:r>
          </a:p>
          <a:p>
            <a:pPr fontAlgn="base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it-IT" sz="3100" b="0" dirty="0"/>
              <a:t>DOCUMENTAZIONE: occorre fornire ogni informazione utile su come è stato costituito il </a:t>
            </a:r>
            <a:r>
              <a:rPr lang="it-IT" sz="3100" b="0" dirty="0" err="1"/>
              <a:t>dataset</a:t>
            </a:r>
            <a:r>
              <a:rPr lang="it-IT" sz="3100" b="0" dirty="0"/>
              <a:t> e possibilmente DEPOSITARLI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C8171E6-E44C-1B49-8776-F5D661E2DF3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r>
              <a:rPr lang="it-IT" dirty="0"/>
              <a:t>Open Access ai Dati della Ricerca</a:t>
            </a:r>
          </a:p>
        </p:txBody>
      </p:sp>
    </p:spTree>
    <p:extLst>
      <p:ext uri="{BB962C8B-B14F-4D97-AF65-F5344CB8AC3E}">
        <p14:creationId xmlns:p14="http://schemas.microsoft.com/office/powerpoint/2010/main" val="3265659925"/>
      </p:ext>
    </p:extLst>
  </p:cSld>
  <p:clrMapOvr>
    <a:masterClrMapping/>
  </p:clrMapOvr>
  <p:transition spd="med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424565B-E771-B64C-A361-5ECE56752E6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/>
              <a:t>La Commissione Europea e l’Open Access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22B9006-8EAF-A64A-B5F9-CF4FAFDBD08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/>
              <a:t>Per tutti i progetti del programma </a:t>
            </a:r>
            <a:r>
              <a:rPr lang="it-IT" b="1" dirty="0" err="1"/>
              <a:t>Horizon</a:t>
            </a:r>
            <a:r>
              <a:rPr lang="it-IT" b="1" dirty="0"/>
              <a:t> 2020 </a:t>
            </a:r>
            <a:r>
              <a:rPr lang="it-IT" dirty="0"/>
              <a:t>e per il prossimo programma quadro </a:t>
            </a:r>
            <a:r>
              <a:rPr lang="it-IT" b="1" dirty="0" err="1"/>
              <a:t>Horizon</a:t>
            </a:r>
            <a:r>
              <a:rPr lang="it-IT" b="1" dirty="0"/>
              <a:t> Europe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39A7AE9-67C9-C046-8FF8-C5F6C0B922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80822" y="1"/>
            <a:ext cx="2745474" cy="17272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39DAD6B-8C77-394D-8EDE-6319EE0617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42078" y="8116993"/>
            <a:ext cx="4169119" cy="1005954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E07037BC-8930-C245-8F7B-6D8E17D531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796" y="8001210"/>
            <a:ext cx="2162337" cy="114279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B58F9462-52A9-8841-8B48-E580EE415F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0749" y="8200500"/>
            <a:ext cx="4971091" cy="9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454963"/>
      </p:ext>
    </p:extLst>
  </p:cSld>
  <p:clrMapOvr>
    <a:masterClrMapping/>
  </p:clrMapOvr>
  <p:transition spd="med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44DBA0AD-F3F2-884A-8E0E-F85A60A4A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3158" y="894229"/>
            <a:ext cx="4664658" cy="4423384"/>
          </a:xfrm>
          <a:prstGeom prst="rect">
            <a:avLst/>
          </a:prstGeom>
        </p:spPr>
      </p:pic>
      <p:grpSp>
        <p:nvGrpSpPr>
          <p:cNvPr id="5" name="Gruppo 4">
            <a:extLst>
              <a:ext uri="{FF2B5EF4-FFF2-40B4-BE49-F238E27FC236}">
                <a16:creationId xmlns:a16="http://schemas.microsoft.com/office/drawing/2014/main" id="{DB93969C-18CD-4F47-A708-19C1D36A954C}"/>
              </a:ext>
            </a:extLst>
          </p:cNvPr>
          <p:cNvGrpSpPr/>
          <p:nvPr/>
        </p:nvGrpSpPr>
        <p:grpSpPr>
          <a:xfrm>
            <a:off x="8376420" y="1075901"/>
            <a:ext cx="6806395" cy="3796787"/>
            <a:chOff x="2443583" y="2790419"/>
            <a:chExt cx="7286334" cy="4181926"/>
          </a:xfrm>
        </p:grpSpPr>
        <p:pic>
          <p:nvPicPr>
            <p:cNvPr id="6" name="Immagine 5">
              <a:extLst>
                <a:ext uri="{FF2B5EF4-FFF2-40B4-BE49-F238E27FC236}">
                  <a16:creationId xmlns:a16="http://schemas.microsoft.com/office/drawing/2014/main" id="{E5BA1260-3832-FB49-99E7-B7832750BA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7982" t="12772" r="26606" b="5923"/>
            <a:stretch/>
          </p:blipFill>
          <p:spPr>
            <a:xfrm>
              <a:off x="2443583" y="2790419"/>
              <a:ext cx="4152551" cy="418192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7" name="Rettangolo 6">
              <a:extLst>
                <a:ext uri="{FF2B5EF4-FFF2-40B4-BE49-F238E27FC236}">
                  <a16:creationId xmlns:a16="http://schemas.microsoft.com/office/drawing/2014/main" id="{80D8C3A0-BF50-FE40-BEB5-8365F9FC4724}"/>
                </a:ext>
              </a:extLst>
            </p:cNvPr>
            <p:cNvSpPr/>
            <p:nvPr/>
          </p:nvSpPr>
          <p:spPr>
            <a:xfrm>
              <a:off x="5157917" y="3824053"/>
              <a:ext cx="4572000" cy="24622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hlinkClick r:id="rId4"/>
                </a:rPr>
                <a:t>Report</a:t>
              </a:r>
              <a:r>
                <a:rPr kumimoji="0" lang="it-IT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, Sept.2017</a:t>
              </a:r>
            </a:p>
          </p:txBody>
        </p:sp>
      </p:grpSp>
      <p:grpSp>
        <p:nvGrpSpPr>
          <p:cNvPr id="8" name="Gruppo 7">
            <a:extLst>
              <a:ext uri="{FF2B5EF4-FFF2-40B4-BE49-F238E27FC236}">
                <a16:creationId xmlns:a16="http://schemas.microsoft.com/office/drawing/2014/main" id="{83719E2F-3588-5245-B06F-B47F3B44CD7B}"/>
              </a:ext>
            </a:extLst>
          </p:cNvPr>
          <p:cNvGrpSpPr/>
          <p:nvPr/>
        </p:nvGrpSpPr>
        <p:grpSpPr>
          <a:xfrm>
            <a:off x="54325" y="3818385"/>
            <a:ext cx="7504227" cy="5257287"/>
            <a:chOff x="492611" y="1103184"/>
            <a:chExt cx="4247261" cy="3187582"/>
          </a:xfrm>
        </p:grpSpPr>
        <p:grpSp>
          <p:nvGrpSpPr>
            <p:cNvPr id="9" name="Gruppo 8">
              <a:extLst>
                <a:ext uri="{FF2B5EF4-FFF2-40B4-BE49-F238E27FC236}">
                  <a16:creationId xmlns:a16="http://schemas.microsoft.com/office/drawing/2014/main" id="{6B48791E-A098-6348-A180-DD08F5B65EC0}"/>
                </a:ext>
              </a:extLst>
            </p:cNvPr>
            <p:cNvGrpSpPr/>
            <p:nvPr/>
          </p:nvGrpSpPr>
          <p:grpSpPr>
            <a:xfrm>
              <a:off x="492611" y="1103184"/>
              <a:ext cx="4247261" cy="3187582"/>
              <a:chOff x="188006" y="1044461"/>
              <a:chExt cx="4247261" cy="3187582"/>
            </a:xfrm>
          </p:grpSpPr>
          <p:pic>
            <p:nvPicPr>
              <p:cNvPr id="11" name="Immagine 10">
                <a:extLst>
                  <a:ext uri="{FF2B5EF4-FFF2-40B4-BE49-F238E27FC236}">
                    <a16:creationId xmlns:a16="http://schemas.microsoft.com/office/drawing/2014/main" id="{146DADE5-EDFF-3446-9A01-0A8DF8681C2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25795" t="24206" r="31682" b="13821"/>
              <a:stretch/>
            </p:blipFill>
            <p:spPr>
              <a:xfrm>
                <a:off x="188006" y="1044461"/>
                <a:ext cx="3888337" cy="3187582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12" name="Rettangolo 11">
                <a:extLst>
                  <a:ext uri="{FF2B5EF4-FFF2-40B4-BE49-F238E27FC236}">
                    <a16:creationId xmlns:a16="http://schemas.microsoft.com/office/drawing/2014/main" id="{70471E7C-1B03-2044-B3F2-A2EAA42E5B2F}"/>
                  </a:ext>
                </a:extLst>
              </p:cNvPr>
              <p:cNvSpPr/>
              <p:nvPr/>
            </p:nvSpPr>
            <p:spPr>
              <a:xfrm>
                <a:off x="3038030" y="1140639"/>
                <a:ext cx="1397237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  <a:hlinkClick r:id="rId6"/>
                  </a:rPr>
                  <a:t>25 Apr. 2018</a:t>
                </a:r>
                <a:r>
                  <a:rPr kumimoji="0" lang="it-IT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</a:t>
                </a:r>
              </a:p>
            </p:txBody>
          </p:sp>
        </p:grpSp>
        <p:sp>
          <p:nvSpPr>
            <p:cNvPr id="10" name="Rettangolo 9">
              <a:extLst>
                <a:ext uri="{FF2B5EF4-FFF2-40B4-BE49-F238E27FC236}">
                  <a16:creationId xmlns:a16="http://schemas.microsoft.com/office/drawing/2014/main" id="{BC9CD07E-6B1D-A24B-8C45-8CBAFF0F2C8D}"/>
                </a:ext>
              </a:extLst>
            </p:cNvPr>
            <p:cNvSpPr/>
            <p:nvPr/>
          </p:nvSpPr>
          <p:spPr>
            <a:xfrm>
              <a:off x="583982" y="1929468"/>
              <a:ext cx="2159218" cy="1090568"/>
            </a:xfrm>
            <a:prstGeom prst="rect">
              <a:avLst/>
            </a:prstGeom>
            <a:solidFill>
              <a:srgbClr val="0044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Politiche nazionali e di ogni ateneo su Open Access e Open Data</a:t>
              </a:r>
            </a:p>
          </p:txBody>
        </p:sp>
      </p:grpSp>
      <p:pic>
        <p:nvPicPr>
          <p:cNvPr id="16" name="Immagine 15">
            <a:extLst>
              <a:ext uri="{FF2B5EF4-FFF2-40B4-BE49-F238E27FC236}">
                <a16:creationId xmlns:a16="http://schemas.microsoft.com/office/drawing/2014/main" id="{331DFA5F-F740-7E4A-B216-5A8DB4DD218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2753" t="59337" r="60091" b="13751"/>
          <a:stretch/>
        </p:blipFill>
        <p:spPr>
          <a:xfrm>
            <a:off x="322729" y="371585"/>
            <a:ext cx="6042003" cy="30222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F70CF33A-5C6C-C148-A3C3-8BDE0FEFEDD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2018" t="20846" r="42570" b="68389"/>
          <a:stretch/>
        </p:blipFill>
        <p:spPr>
          <a:xfrm>
            <a:off x="3154957" y="1879761"/>
            <a:ext cx="6828120" cy="8169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Rettangolo 14">
            <a:extLst>
              <a:ext uri="{FF2B5EF4-FFF2-40B4-BE49-F238E27FC236}">
                <a16:creationId xmlns:a16="http://schemas.microsoft.com/office/drawing/2014/main" id="{FE01305B-C7BF-3F49-9EA2-D7E714AB866F}"/>
              </a:ext>
            </a:extLst>
          </p:cNvPr>
          <p:cNvSpPr/>
          <p:nvPr/>
        </p:nvSpPr>
        <p:spPr>
          <a:xfrm>
            <a:off x="5081517" y="2901563"/>
            <a:ext cx="1691785" cy="408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8" action="ppaction://hlinkfile"/>
              </a:rPr>
              <a:t>May</a:t>
            </a: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8" action="ppaction://hlinkfile"/>
              </a:rPr>
              <a:t> 29, 2018</a:t>
            </a: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</p:txBody>
      </p:sp>
      <p:sp>
        <p:nvSpPr>
          <p:cNvPr id="27" name="Google Shape;2154;p227">
            <a:extLst>
              <a:ext uri="{FF2B5EF4-FFF2-40B4-BE49-F238E27FC236}">
                <a16:creationId xmlns:a16="http://schemas.microsoft.com/office/drawing/2014/main" id="{B5C39A2C-F0A4-7240-AE34-C752A85C1395}"/>
              </a:ext>
            </a:extLst>
          </p:cNvPr>
          <p:cNvSpPr txBox="1">
            <a:spLocks/>
          </p:cNvSpPr>
          <p:nvPr/>
        </p:nvSpPr>
        <p:spPr>
          <a:xfrm>
            <a:off x="6569017" y="-279580"/>
            <a:ext cx="9142594" cy="1367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72000" anchor="b" anchorCtr="0">
            <a:noAutofit/>
          </a:bodyPr>
          <a:lstStyle>
            <a:lvl1pPr marL="395101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Blip>
                <a:blip r:embed="rId9"/>
              </a:buBlip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" charset="0"/>
                <a:ea typeface="Helvetica" charset="0"/>
                <a:cs typeface="Helvetica" charset="0"/>
                <a:sym typeface="Helvetica Light"/>
              </a:defRPr>
            </a:lvl1pPr>
            <a:lvl2pPr marL="839590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Blip>
                <a:blip r:embed="rId10"/>
              </a:buBlip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" charset="0"/>
                <a:ea typeface="Helvetica" charset="0"/>
                <a:cs typeface="Helvetica" charset="0"/>
                <a:sym typeface="Helvetica Light"/>
              </a:defRPr>
            </a:lvl2pPr>
            <a:lvl3pPr marL="1284079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Blip>
                <a:blip r:embed="rId11"/>
              </a:buBlip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" charset="0"/>
                <a:ea typeface="Helvetica" charset="0"/>
                <a:cs typeface="Helvetica" charset="0"/>
                <a:sym typeface="Helvetica Light"/>
              </a:defRPr>
            </a:lvl3pPr>
            <a:lvl4pPr marL="1728567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" charset="0"/>
                <a:ea typeface="Helvetica" charset="0"/>
                <a:cs typeface="Helvetica" charset="0"/>
                <a:sym typeface="Helvetica Light"/>
              </a:defRPr>
            </a:lvl4pPr>
            <a:lvl5pPr marL="2173056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" charset="0"/>
                <a:ea typeface="Helvetica" charset="0"/>
                <a:cs typeface="Helvetica" charset="0"/>
                <a:sym typeface="Helvetica Light"/>
              </a:defRPr>
            </a:lvl5pPr>
            <a:lvl6pPr marL="2617545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3062034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3506523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3951012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0" indent="0">
              <a:spcBef>
                <a:spcPts val="0"/>
              </a:spcBef>
              <a:buClr>
                <a:schemeClr val="lt1"/>
              </a:buClr>
              <a:buSzPts val="6600"/>
              <a:buFont typeface="Helvetica Neue"/>
              <a:buNone/>
            </a:pPr>
            <a:r>
              <a:rPr lang="it-IT" sz="6000" b="1" dirty="0">
                <a:solidFill>
                  <a:schemeClr val="bg1"/>
                </a:solidFill>
              </a:rPr>
              <a:t>Open Science in Europa</a:t>
            </a:r>
          </a:p>
        </p:txBody>
      </p:sp>
      <p:pic>
        <p:nvPicPr>
          <p:cNvPr id="28" name="Immagine 27">
            <a:extLst>
              <a:ext uri="{FF2B5EF4-FFF2-40B4-BE49-F238E27FC236}">
                <a16:creationId xmlns:a16="http://schemas.microsoft.com/office/drawing/2014/main" id="{A79B4F04-89A8-8B40-9C50-2453F80F3200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24221" t="13967" r="23262" b="13124"/>
          <a:stretch/>
        </p:blipFill>
        <p:spPr>
          <a:xfrm>
            <a:off x="6447677" y="4195214"/>
            <a:ext cx="6249729" cy="48804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9" name="Immagine 28">
            <a:extLst>
              <a:ext uri="{FF2B5EF4-FFF2-40B4-BE49-F238E27FC236}">
                <a16:creationId xmlns:a16="http://schemas.microsoft.com/office/drawing/2014/main" id="{A14188C3-A2AA-9F4D-9192-629CC059ACE8}"/>
              </a:ext>
            </a:extLst>
          </p:cNvPr>
          <p:cNvPicPr/>
          <p:nvPr/>
        </p:nvPicPr>
        <p:blipFill rotWithShape="1">
          <a:blip r:embed="rId13"/>
          <a:srcRect l="14069" t="14616" r="14007" b="25669"/>
          <a:stretch/>
        </p:blipFill>
        <p:spPr bwMode="auto">
          <a:xfrm>
            <a:off x="11507631" y="5237901"/>
            <a:ext cx="4664658" cy="21775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0" name="Rettangolo 29">
            <a:extLst>
              <a:ext uri="{FF2B5EF4-FFF2-40B4-BE49-F238E27FC236}">
                <a16:creationId xmlns:a16="http://schemas.microsoft.com/office/drawing/2014/main" id="{DAB06B21-8AE4-B343-84A2-8DCD63A4DBDE}"/>
              </a:ext>
            </a:extLst>
          </p:cNvPr>
          <p:cNvSpPr/>
          <p:nvPr/>
        </p:nvSpPr>
        <p:spPr>
          <a:xfrm>
            <a:off x="12972011" y="7046145"/>
            <a:ext cx="1462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14"/>
              </a:rPr>
              <a:t>Sept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14"/>
              </a:rPr>
              <a:t>. 4, 2018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E5D9E45D-FD6D-104D-8F2F-53BCD0404F33}"/>
              </a:ext>
            </a:extLst>
          </p:cNvPr>
          <p:cNvSpPr/>
          <p:nvPr/>
        </p:nvSpPr>
        <p:spPr>
          <a:xfrm>
            <a:off x="6925233" y="5380793"/>
            <a:ext cx="14005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Report, 2016</a:t>
            </a:r>
          </a:p>
        </p:txBody>
      </p:sp>
    </p:spTree>
    <p:extLst>
      <p:ext uri="{BB962C8B-B14F-4D97-AF65-F5344CB8AC3E}">
        <p14:creationId xmlns:p14="http://schemas.microsoft.com/office/powerpoint/2010/main" val="3241570085"/>
      </p:ext>
    </p:extLst>
  </p:cSld>
  <p:clrMapOvr>
    <a:masterClrMapping/>
  </p:clrMapOvr>
  <p:transition spd="med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A9E182B7-F48F-5040-AA2B-701A8DD2E97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t-IT" dirty="0" err="1"/>
              <a:t>European</a:t>
            </a:r>
            <a:r>
              <a:rPr lang="it-IT" dirty="0"/>
              <a:t> </a:t>
            </a:r>
            <a:r>
              <a:rPr lang="it-IT" dirty="0" err="1"/>
              <a:t>Commission</a:t>
            </a:r>
            <a:r>
              <a:rPr lang="it-IT" dirty="0"/>
              <a:t> </a:t>
            </a:r>
            <a:br>
              <a:rPr lang="it-IT" dirty="0"/>
            </a:br>
            <a:r>
              <a:rPr lang="it-IT" dirty="0"/>
              <a:t>Open </a:t>
            </a:r>
            <a:r>
              <a:rPr lang="it-IT" dirty="0" err="1"/>
              <a:t>Research</a:t>
            </a:r>
            <a:r>
              <a:rPr lang="it-IT" dirty="0"/>
              <a:t> Publishing Platform </a:t>
            </a:r>
          </a:p>
        </p:txBody>
      </p:sp>
      <p:sp>
        <p:nvSpPr>
          <p:cNvPr id="5" name="Segnaposto testo 8">
            <a:extLst>
              <a:ext uri="{FF2B5EF4-FFF2-40B4-BE49-F238E27FC236}">
                <a16:creationId xmlns:a16="http://schemas.microsoft.com/office/drawing/2014/main" id="{E20267DD-A814-AE4E-ABE5-C9904A4A123B}"/>
              </a:ext>
            </a:extLst>
          </p:cNvPr>
          <p:cNvSpPr txBox="1">
            <a:spLocks/>
          </p:cNvSpPr>
          <p:nvPr/>
        </p:nvSpPr>
        <p:spPr>
          <a:xfrm>
            <a:off x="711201" y="1866930"/>
            <a:ext cx="6920523" cy="5985463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395101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Blip>
                <a:blip r:embed="rId2"/>
              </a:buBlip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" charset="0"/>
                <a:ea typeface="Helvetica" charset="0"/>
                <a:cs typeface="Helvetica" charset="0"/>
                <a:sym typeface="Helvetica Light"/>
              </a:defRPr>
            </a:lvl1pPr>
            <a:lvl2pPr marL="839590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Blip>
                <a:blip r:embed="rId3"/>
              </a:buBlip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" charset="0"/>
                <a:ea typeface="Helvetica" charset="0"/>
                <a:cs typeface="Helvetica" charset="0"/>
                <a:sym typeface="Helvetica Light"/>
              </a:defRPr>
            </a:lvl2pPr>
            <a:lvl3pPr marL="1284079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Blip>
                <a:blip r:embed="rId4"/>
              </a:buBlip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" charset="0"/>
                <a:ea typeface="Helvetica" charset="0"/>
                <a:cs typeface="Helvetica" charset="0"/>
                <a:sym typeface="Helvetica Light"/>
              </a:defRPr>
            </a:lvl3pPr>
            <a:lvl4pPr marL="1728567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" charset="0"/>
                <a:ea typeface="Helvetica" charset="0"/>
                <a:cs typeface="Helvetica" charset="0"/>
                <a:sym typeface="Helvetica Light"/>
              </a:defRPr>
            </a:lvl4pPr>
            <a:lvl5pPr marL="2173056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" charset="0"/>
                <a:ea typeface="Helvetica" charset="0"/>
                <a:cs typeface="Helvetica" charset="0"/>
                <a:sym typeface="Helvetica Light"/>
              </a:defRPr>
            </a:lvl5pPr>
            <a:lvl6pPr marL="2617545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3062034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3506523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3951012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0" indent="0">
              <a:spcBef>
                <a:spcPts val="900"/>
              </a:spcBef>
              <a:buNone/>
            </a:pPr>
            <a:r>
              <a:rPr lang="it-IT" dirty="0"/>
              <a:t>Call for tender chiusa nel Settembre 2019, assegnata a </a:t>
            </a:r>
            <a:r>
              <a:rPr lang="it-IT" dirty="0">
                <a:hlinkClick r:id="rId5"/>
              </a:rPr>
              <a:t>F1000</a:t>
            </a:r>
            <a:r>
              <a:rPr lang="it-IT" dirty="0"/>
              <a:t>, sarà operativa a partire dall’autunno 2020</a:t>
            </a:r>
          </a:p>
          <a:p>
            <a:pPr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it-IT" dirty="0"/>
              <a:t>Piattaforma di pubblicazione per la ricerca (articoli scientifici) – servizio dedicato ai beneficiari di fondi europei.</a:t>
            </a:r>
          </a:p>
          <a:p>
            <a:pPr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it-IT" dirty="0"/>
              <a:t>La piattaforma gestirà tutto il processo di pubblicazione, post-pubblicazione, cura e preservazione</a:t>
            </a:r>
          </a:p>
          <a:p>
            <a:pPr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it-IT" dirty="0"/>
              <a:t>Open </a:t>
            </a:r>
            <a:r>
              <a:rPr lang="it-IT" dirty="0" err="1"/>
              <a:t>peer-review</a:t>
            </a:r>
            <a:endParaRPr lang="it-IT" dirty="0"/>
          </a:p>
          <a:p>
            <a:pPr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it-IT" dirty="0" err="1"/>
              <a:t>Pre-prints</a:t>
            </a:r>
            <a:r>
              <a:rPr lang="it-IT" dirty="0"/>
              <a:t> e versioni finali degli articoli saranno disponibili ad accesso aperto e in modo gratuito per l’utente finale (anche semplici cittadini)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B7DC6962-17D6-2645-AD72-51A417A73CF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000"/>
          <a:stretch/>
        </p:blipFill>
        <p:spPr>
          <a:xfrm>
            <a:off x="8128001" y="1673498"/>
            <a:ext cx="7265057" cy="69562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Rettangolo 10">
            <a:extLst>
              <a:ext uri="{FF2B5EF4-FFF2-40B4-BE49-F238E27FC236}">
                <a16:creationId xmlns:a16="http://schemas.microsoft.com/office/drawing/2014/main" id="{C9EBFA86-4D24-2242-BC6A-2F83E1A69953}"/>
              </a:ext>
            </a:extLst>
          </p:cNvPr>
          <p:cNvSpPr/>
          <p:nvPr/>
        </p:nvSpPr>
        <p:spPr>
          <a:xfrm>
            <a:off x="4450863" y="8758777"/>
            <a:ext cx="8128000" cy="2540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1051" dirty="0">
                <a:hlinkClick r:id="rId7"/>
              </a:rPr>
              <a:t>https://ec.europa.eu/info/news/european-commission-awards-contract-setting-open-access-publishing-platform-2020-mar-20_en</a:t>
            </a:r>
            <a:endParaRPr lang="it-IT" sz="1051" dirty="0"/>
          </a:p>
        </p:txBody>
      </p:sp>
    </p:spTree>
    <p:extLst>
      <p:ext uri="{BB962C8B-B14F-4D97-AF65-F5344CB8AC3E}">
        <p14:creationId xmlns:p14="http://schemas.microsoft.com/office/powerpoint/2010/main" val="2599489652"/>
      </p:ext>
    </p:extLst>
  </p:cSld>
  <p:clrMapOvr>
    <a:masterClrMapping/>
  </p:clrMapOvr>
  <p:transition spd="med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7C844E96-EB3C-8F46-9017-41244C5E0F9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1201" y="792164"/>
            <a:ext cx="15368102" cy="973423"/>
          </a:xfrm>
        </p:spPr>
        <p:txBody>
          <a:bodyPr>
            <a:normAutofit/>
          </a:bodyPr>
          <a:lstStyle/>
          <a:p>
            <a:r>
              <a:rPr lang="it-IT" dirty="0" err="1"/>
              <a:t>European</a:t>
            </a:r>
            <a:r>
              <a:rPr lang="it-IT" dirty="0"/>
              <a:t> Open Science </a:t>
            </a:r>
            <a:r>
              <a:rPr lang="it-IT" dirty="0" err="1"/>
              <a:t>Cloud</a:t>
            </a:r>
            <a:r>
              <a:rPr lang="it-IT" dirty="0"/>
              <a:t> - EOSC</a:t>
            </a:r>
          </a:p>
        </p:txBody>
      </p:sp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7532A860-6082-D74B-8FB7-6A388061B33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54006" y="2121537"/>
            <a:ext cx="6126605" cy="4059002"/>
          </a:xfrm>
        </p:spPr>
        <p:txBody>
          <a:bodyPr>
            <a:normAutofit/>
          </a:bodyPr>
          <a:lstStyle/>
          <a:p>
            <a:r>
              <a:rPr lang="it-IT" sz="4000" b="1" dirty="0"/>
              <a:t>EOSC</a:t>
            </a:r>
            <a:r>
              <a:rPr lang="it-IT" sz="4000" dirty="0"/>
              <a:t> ha come obiettivo la creazione di uno </a:t>
            </a:r>
            <a:r>
              <a:rPr lang="it-IT" sz="4000" b="1" dirty="0"/>
              <a:t>spazio virtuale di ricerca </a:t>
            </a:r>
            <a:r>
              <a:rPr lang="it-IT" sz="4000" dirty="0"/>
              <a:t>per l’</a:t>
            </a:r>
            <a:r>
              <a:rPr lang="it-IT" sz="4000" dirty="0" err="1"/>
              <a:t>accessibilita</a:t>
            </a:r>
            <a:r>
              <a:rPr lang="it-IT" sz="4000" dirty="0"/>
              <a:t>̀ ed </a:t>
            </a:r>
            <a:r>
              <a:rPr lang="it-IT" sz="4000" dirty="0" err="1"/>
              <a:t>interoperabilita</a:t>
            </a:r>
            <a:r>
              <a:rPr lang="it-IT" sz="4000" dirty="0"/>
              <a:t>̀ dei </a:t>
            </a:r>
            <a:r>
              <a:rPr lang="it-IT" sz="4000" b="1" dirty="0"/>
              <a:t>dati</a:t>
            </a:r>
            <a:r>
              <a:rPr lang="it-IT" sz="4000" dirty="0"/>
              <a:t> scientifici prodotti in Europa in </a:t>
            </a:r>
            <a:r>
              <a:rPr lang="it-IT" sz="4000" b="1" dirty="0"/>
              <a:t>tutte le discipline</a:t>
            </a:r>
            <a:r>
              <a:rPr lang="it-IT" sz="4000" dirty="0"/>
              <a:t>. 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46C2951-D68E-BA46-AA5D-BB56E108B140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>
              <a:defRPr/>
            </a:pPr>
            <a:r>
              <a:rPr lang="it-IT">
                <a:solidFill>
                  <a:prstClr val="white"/>
                </a:solidFill>
              </a:rPr>
              <a:t>rd-alliance.org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7EFB302-8FEC-9749-91A7-BF326BBA1A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476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0" marR="0" indent="2286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4572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6858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9144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11430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3716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6002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8288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>
              <a:defRPr/>
            </a:pPr>
            <a:fld id="{180041CA-A32A-472B-9DBB-6F7A6A4E75D6}" type="slidenum">
              <a:rPr lang="it-IT" smtClean="0">
                <a:solidFill>
                  <a:prstClr val="white"/>
                </a:solidFill>
              </a:rPr>
              <a:pPr>
                <a:defRPr/>
              </a:pPr>
              <a:t>67</a:t>
            </a:fld>
            <a:endParaRPr lang="it-IT">
              <a:solidFill>
                <a:prstClr val="white"/>
              </a:solidFill>
            </a:endParaRP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E3CA7A3F-2C64-7243-8056-D9D86F17AC57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7737475" y="8467725"/>
            <a:ext cx="8518525" cy="37623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EC9971D-16EA-46C1-9FFE-244E97CFB761}" type="datetime1">
              <a:rPr lang="it-IT" smtClean="0">
                <a:solidFill>
                  <a:prstClr val="white"/>
                </a:solidFill>
              </a:rPr>
              <a:pPr>
                <a:defRPr/>
              </a:pPr>
              <a:t>15/05/20</a:t>
            </a:fld>
            <a:endParaRPr lang="it-IT">
              <a:solidFill>
                <a:prstClr val="white"/>
              </a:solidFill>
            </a:endParaRPr>
          </a:p>
        </p:txBody>
      </p:sp>
      <p:sp>
        <p:nvSpPr>
          <p:cNvPr id="11" name="Segnaposto testo 8">
            <a:extLst>
              <a:ext uri="{FF2B5EF4-FFF2-40B4-BE49-F238E27FC236}">
                <a16:creationId xmlns:a16="http://schemas.microsoft.com/office/drawing/2014/main" id="{F76F803E-DA90-6E41-8617-0EBEA6D63CC1}"/>
              </a:ext>
            </a:extLst>
          </p:cNvPr>
          <p:cNvSpPr txBox="1">
            <a:spLocks/>
          </p:cNvSpPr>
          <p:nvPr/>
        </p:nvSpPr>
        <p:spPr bwMode="auto">
          <a:xfrm>
            <a:off x="711200" y="6298590"/>
            <a:ext cx="5769411" cy="160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20000"/>
          </a:bodyPr>
          <a:lstStyle>
            <a:lvl1pPr marL="304792" indent="-304792" algn="l" rtl="0" eaLnBrk="0" fontAlgn="base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Blip>
                <a:blip r:embed="rId2"/>
              </a:buBlip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77" indent="-304792" algn="l" rtl="0" eaLnBrk="0" fontAlgn="base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Blip>
                <a:blip r:embed="rId2"/>
              </a:buBlip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rtl="0" eaLnBrk="0" fontAlgn="base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Blip>
                <a:blip r:embed="rId2"/>
              </a:buBlip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rtl="0" eaLnBrk="0" fontAlgn="base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Blip>
                <a:blip r:embed="rId2"/>
              </a:buBlip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rtl="0" eaLnBrk="0" fontAlgn="base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Blip>
                <a:blip r:embed="rId2"/>
              </a:buBlip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buNone/>
            </a:pPr>
            <a:r>
              <a:rPr lang="it-IT" sz="1800" dirty="0"/>
              <a:t>Più informazioni su</a:t>
            </a:r>
            <a:endParaRPr lang="it-IT" sz="1800" dirty="0"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defTabSz="914400"/>
            <a:r>
              <a:rPr lang="it-IT" sz="2000" dirty="0">
                <a:hlinkClick r:id="rId4"/>
              </a:rPr>
              <a:t>https://ec.europa.eu/research/openscience/index.cfm?pg=open-science-cloud</a:t>
            </a:r>
            <a:endParaRPr lang="it-IT" sz="2000" dirty="0">
              <a:hlinkClick r:id="rId3"/>
            </a:endParaRPr>
          </a:p>
          <a:p>
            <a:pPr defTabSz="914400"/>
            <a:r>
              <a:rPr lang="it-IT" sz="2000" dirty="0">
                <a:hlinkClick r:id="rId3"/>
              </a:rPr>
              <a:t>www.eoscsecretariat.eu</a:t>
            </a:r>
            <a:r>
              <a:rPr lang="it-IT" sz="2000" dirty="0"/>
              <a:t> </a:t>
            </a:r>
          </a:p>
          <a:p>
            <a:pPr defTabSz="914400"/>
            <a:r>
              <a:rPr lang="it-IT" sz="2000" dirty="0">
                <a:hlinkClick r:id="rId5"/>
              </a:rPr>
              <a:t>https://www.eosc-portal.eu/</a:t>
            </a:r>
            <a:r>
              <a:rPr lang="it-IT" sz="2000" dirty="0"/>
              <a:t> </a:t>
            </a:r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FC490703-5918-F442-9FE1-A84927CB791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611" y="3399285"/>
            <a:ext cx="9344692" cy="4717446"/>
          </a:xfrm>
          <a:prstGeom prst="rect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5EF88759-0BA1-D44B-8A86-88CA2BA95B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796" y="8001210"/>
            <a:ext cx="2162337" cy="1142790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4DC3019B-F8C8-604F-8183-ED5521A867A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0749" y="8200500"/>
            <a:ext cx="4971091" cy="9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555800"/>
      </p:ext>
    </p:extLst>
  </p:cSld>
  <p:clrMapOvr>
    <a:masterClrMapping/>
  </p:clrMapOvr>
  <p:transition spd="med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14A268C7-901A-684B-AE94-41FB65A7CB8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3900" y="1484026"/>
            <a:ext cx="14014077" cy="16536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3600" dirty="0"/>
              <a:t>Deve decidere se Pubblicare o </a:t>
            </a:r>
            <a:br>
              <a:rPr lang="it-IT" sz="3600" dirty="0"/>
            </a:br>
            <a:r>
              <a:rPr lang="it-IT" sz="3600" dirty="0"/>
              <a:t>Sfruttare Commercialmente i Risultati della Ricerca (Brevettare)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A35494F-2483-E343-ACD3-C666DBA4CD1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r>
              <a:rPr lang="it-IT" dirty="0"/>
              <a:t>Chiunque sia finanziato da H2020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2E28E4-A30E-D04C-B8AD-7C9B160F4D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56000" y="3008784"/>
            <a:ext cx="9371107" cy="51306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49EDF109-76A1-284B-A608-E199EBAC70B4}"/>
              </a:ext>
            </a:extLst>
          </p:cNvPr>
          <p:cNvSpPr txBox="1">
            <a:spLocks/>
          </p:cNvSpPr>
          <p:nvPr/>
        </p:nvSpPr>
        <p:spPr>
          <a:xfrm>
            <a:off x="4070131" y="8291211"/>
            <a:ext cx="8116328" cy="745987"/>
          </a:xfrm>
          <a:prstGeom prst="rect">
            <a:avLst/>
          </a:prstGeom>
        </p:spPr>
        <p:txBody>
          <a:bodyPr>
            <a:norm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0" marR="0" indent="2286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4572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6858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9144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11430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3716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6002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8288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r>
              <a:rPr lang="en" sz="1400" dirty="0">
                <a:hlinkClick r:id="rId3"/>
              </a:rPr>
              <a:t>Guidelines to the Rules on Open Access to Scientific Publications and </a:t>
            </a:r>
            <a:br>
              <a:rPr lang="en" sz="1400" dirty="0">
                <a:hlinkClick r:id="rId3"/>
              </a:rPr>
            </a:br>
            <a:r>
              <a:rPr lang="en" sz="1400" dirty="0">
                <a:hlinkClick r:id="rId3"/>
              </a:rPr>
              <a:t>Open Access to Research Data in Horizon 2020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516983484"/>
      </p:ext>
    </p:extLst>
  </p:cSld>
  <p:clrMapOvr>
    <a:masterClrMapping/>
  </p:clrMapOvr>
  <p:transition spd="med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4" name="Google Shape;2154;p227"/>
          <p:cNvSpPr txBox="1">
            <a:spLocks noGrp="1"/>
          </p:cNvSpPr>
          <p:nvPr>
            <p:ph type="body" idx="1"/>
          </p:nvPr>
        </p:nvSpPr>
        <p:spPr>
          <a:xfrm>
            <a:off x="792251" y="-289823"/>
            <a:ext cx="14671500" cy="2425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72000" rtlCol="0" anchor="b" anchorCtr="0">
            <a:noAutofit/>
          </a:bodyPr>
          <a:lstStyle/>
          <a:p>
            <a:pPr marL="0" indent="0"/>
            <a:r>
              <a:rPr lang="en-GB" sz="6000" dirty="0"/>
              <a:t>Il </a:t>
            </a:r>
            <a:r>
              <a:rPr lang="en-GB" sz="6000" dirty="0" err="1"/>
              <a:t>mandato</a:t>
            </a:r>
            <a:r>
              <a:rPr lang="en-GB" sz="6000" dirty="0"/>
              <a:t> </a:t>
            </a:r>
            <a:r>
              <a:rPr lang="en-GB" sz="6000" dirty="0" err="1"/>
              <a:t>della</a:t>
            </a:r>
            <a:r>
              <a:rPr lang="en-GB" sz="6000" dirty="0"/>
              <a:t> CE </a:t>
            </a:r>
            <a:r>
              <a:rPr lang="en-GB" sz="6000" dirty="0" err="1"/>
              <a:t>sull’Open</a:t>
            </a:r>
            <a:r>
              <a:rPr lang="en-GB" sz="6000" dirty="0"/>
              <a:t> Access </a:t>
            </a:r>
            <a:r>
              <a:rPr lang="en-GB" sz="6000" dirty="0" err="1"/>
              <a:t>alla</a:t>
            </a:r>
            <a:r>
              <a:rPr lang="en-GB" sz="6000" dirty="0"/>
              <a:t> </a:t>
            </a:r>
            <a:r>
              <a:rPr lang="en-GB" sz="6000" dirty="0" err="1"/>
              <a:t>letteratura</a:t>
            </a:r>
            <a:r>
              <a:rPr lang="en-GB" sz="6000" dirty="0"/>
              <a:t> </a:t>
            </a:r>
            <a:r>
              <a:rPr lang="en-GB" sz="6000" dirty="0" err="1"/>
              <a:t>scientifica</a:t>
            </a:r>
            <a:endParaRPr sz="6000" dirty="0"/>
          </a:p>
        </p:txBody>
      </p:sp>
      <p:sp>
        <p:nvSpPr>
          <p:cNvPr id="2155" name="Google Shape;2155;p227"/>
          <p:cNvSpPr txBox="1">
            <a:spLocks noGrp="1"/>
          </p:cNvSpPr>
          <p:nvPr>
            <p:ph type="body" idx="2"/>
          </p:nvPr>
        </p:nvSpPr>
        <p:spPr>
          <a:xfrm>
            <a:off x="670442" y="3950209"/>
            <a:ext cx="14698500" cy="28449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72000" rIns="0" bIns="0" rtlCol="0" anchor="t" anchorCtr="0">
            <a:noAutofit/>
          </a:bodyPr>
          <a:lstStyle/>
          <a:p>
            <a:pPr marL="0" indent="0">
              <a:spcBef>
                <a:spcPts val="0"/>
              </a:spcBef>
              <a:buSzPts val="5400"/>
            </a:pPr>
            <a:endParaRPr/>
          </a:p>
          <a:p>
            <a:pPr marL="0" indent="0">
              <a:buSzPts val="5400"/>
            </a:pPr>
            <a:endParaRPr sz="7200"/>
          </a:p>
        </p:txBody>
      </p:sp>
      <p:sp>
        <p:nvSpPr>
          <p:cNvPr id="2156" name="Google Shape;2156;p227"/>
          <p:cNvSpPr txBox="1">
            <a:spLocks noGrp="1"/>
          </p:cNvSpPr>
          <p:nvPr>
            <p:ph type="body" idx="2"/>
          </p:nvPr>
        </p:nvSpPr>
        <p:spPr>
          <a:xfrm>
            <a:off x="197115" y="2277363"/>
            <a:ext cx="14698500" cy="28449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72000" rIns="0" bIns="0" rtlCol="0" anchor="t" anchorCtr="0">
            <a:noAutofit/>
          </a:bodyPr>
          <a:lstStyle/>
          <a:p>
            <a:pPr marL="1028674" lvl="2" indent="-571486">
              <a:spcBef>
                <a:spcPts val="0"/>
              </a:spcBef>
              <a:buClr>
                <a:schemeClr val="lt1"/>
              </a:buClr>
              <a:buSzPts val="3600"/>
              <a:buFont typeface="Arial" panose="020B0604020202020204" pitchFamily="34" charset="0"/>
              <a:buChar char="•"/>
            </a:pPr>
            <a:r>
              <a:rPr lang="en-GB" sz="4000" b="1" dirty="0">
                <a:solidFill>
                  <a:schemeClr val="lt1"/>
                </a:solidFill>
              </a:rPr>
              <a:t>Open by mandate</a:t>
            </a:r>
            <a:r>
              <a:rPr lang="en-GB" sz="4000" dirty="0">
                <a:solidFill>
                  <a:schemeClr val="lt1"/>
                </a:solidFill>
              </a:rPr>
              <a:t>: </a:t>
            </a:r>
            <a:r>
              <a:rPr lang="en-GB" sz="4000" dirty="0" err="1">
                <a:solidFill>
                  <a:schemeClr val="lt1"/>
                </a:solidFill>
              </a:rPr>
              <a:t>obbligo</a:t>
            </a:r>
            <a:r>
              <a:rPr lang="en-GB" sz="4000" dirty="0">
                <a:solidFill>
                  <a:schemeClr val="lt1"/>
                </a:solidFill>
              </a:rPr>
              <a:t> accesso </a:t>
            </a:r>
            <a:r>
              <a:rPr lang="en-GB" sz="4000" dirty="0" err="1">
                <a:solidFill>
                  <a:schemeClr val="lt1"/>
                </a:solidFill>
              </a:rPr>
              <a:t>aperto</a:t>
            </a:r>
            <a:r>
              <a:rPr lang="en-GB" sz="4000" dirty="0">
                <a:solidFill>
                  <a:schemeClr val="lt1"/>
                </a:solidFill>
              </a:rPr>
              <a:t> a </a:t>
            </a:r>
            <a:r>
              <a:rPr lang="en-GB" sz="4000" dirty="0" err="1">
                <a:solidFill>
                  <a:schemeClr val="lt1"/>
                </a:solidFill>
              </a:rPr>
              <a:t>tutte</a:t>
            </a:r>
            <a:r>
              <a:rPr lang="en-GB" sz="4000" dirty="0">
                <a:solidFill>
                  <a:schemeClr val="lt1"/>
                </a:solidFill>
              </a:rPr>
              <a:t> le </a:t>
            </a:r>
            <a:r>
              <a:rPr lang="en-GB" sz="4000" dirty="0" err="1">
                <a:solidFill>
                  <a:schemeClr val="lt1"/>
                </a:solidFill>
              </a:rPr>
              <a:t>pubblicazioni</a:t>
            </a:r>
            <a:r>
              <a:rPr lang="en-GB" sz="4000" dirty="0">
                <a:solidFill>
                  <a:schemeClr val="lt1"/>
                </a:solidFill>
              </a:rPr>
              <a:t> </a:t>
            </a:r>
            <a:r>
              <a:rPr lang="en-GB" sz="4000" dirty="0" err="1">
                <a:solidFill>
                  <a:schemeClr val="lt1"/>
                </a:solidFill>
              </a:rPr>
              <a:t>scientifiche</a:t>
            </a:r>
            <a:r>
              <a:rPr lang="en-GB" sz="4000" dirty="0">
                <a:solidFill>
                  <a:schemeClr val="lt1"/>
                </a:solidFill>
              </a:rPr>
              <a:t> peer-reviewed</a:t>
            </a:r>
          </a:p>
          <a:p>
            <a:pPr marL="1485863" lvl="3" indent="-571486">
              <a:spcBef>
                <a:spcPts val="0"/>
              </a:spcBef>
              <a:buClr>
                <a:schemeClr val="lt1"/>
              </a:buClr>
              <a:buSzPts val="3600"/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chemeClr val="lt1"/>
                </a:solidFill>
              </a:rPr>
              <a:t>Periodo</a:t>
            </a:r>
            <a:r>
              <a:rPr lang="en-GB" dirty="0">
                <a:solidFill>
                  <a:schemeClr val="lt1"/>
                </a:solidFill>
              </a:rPr>
              <a:t> di Embargo per </a:t>
            </a:r>
            <a:r>
              <a:rPr lang="en-GB" dirty="0" err="1">
                <a:solidFill>
                  <a:schemeClr val="lt1"/>
                </a:solidFill>
              </a:rPr>
              <a:t>l’accesso</a:t>
            </a:r>
            <a:r>
              <a:rPr lang="en-GB" dirty="0">
                <a:solidFill>
                  <a:schemeClr val="lt1"/>
                </a:solidFill>
              </a:rPr>
              <a:t> </a:t>
            </a:r>
            <a:r>
              <a:rPr lang="en-GB" dirty="0" err="1">
                <a:solidFill>
                  <a:schemeClr val="lt1"/>
                </a:solidFill>
              </a:rPr>
              <a:t>fino</a:t>
            </a:r>
            <a:r>
              <a:rPr lang="en-GB" dirty="0">
                <a:solidFill>
                  <a:schemeClr val="lt1"/>
                </a:solidFill>
              </a:rPr>
              <a:t> a 6 (12 per SSH) </a:t>
            </a:r>
            <a:r>
              <a:rPr lang="en-GB" dirty="0" err="1">
                <a:solidFill>
                  <a:schemeClr val="lt1"/>
                </a:solidFill>
              </a:rPr>
              <a:t>mesi</a:t>
            </a:r>
            <a:endParaRPr dirty="0">
              <a:solidFill>
                <a:schemeClr val="lt1"/>
              </a:solidFill>
            </a:endParaRPr>
          </a:p>
          <a:p>
            <a:pPr marL="1028674" lvl="2" indent="-571486">
              <a:spcBef>
                <a:spcPts val="0"/>
              </a:spcBef>
              <a:buClr>
                <a:schemeClr val="lt1"/>
              </a:buClr>
              <a:buSzPts val="3600"/>
              <a:buFont typeface="Arial" panose="020B0604020202020204" pitchFamily="34" charset="0"/>
              <a:buChar char="•"/>
            </a:pPr>
            <a:r>
              <a:rPr lang="en-GB" sz="4000" b="1" dirty="0">
                <a:solidFill>
                  <a:schemeClr val="lt1"/>
                </a:solidFill>
              </a:rPr>
              <a:t>Cosa </a:t>
            </a:r>
            <a:r>
              <a:rPr lang="en-GB" sz="4000" b="1" dirty="0" err="1">
                <a:solidFill>
                  <a:schemeClr val="lt1"/>
                </a:solidFill>
              </a:rPr>
              <a:t>depositare</a:t>
            </a:r>
            <a:endParaRPr lang="en-GB" sz="4000" dirty="0">
              <a:solidFill>
                <a:schemeClr val="lt1"/>
              </a:solidFill>
            </a:endParaRPr>
          </a:p>
          <a:p>
            <a:pPr marL="1485863" lvl="3" indent="-571486">
              <a:spcBef>
                <a:spcPts val="0"/>
              </a:spcBef>
              <a:buClr>
                <a:schemeClr val="lt1"/>
              </a:buClr>
              <a:buSzPts val="3600"/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lt1"/>
                </a:solidFill>
              </a:rPr>
              <a:t>Post Print o </a:t>
            </a:r>
            <a:r>
              <a:rPr lang="en-GB" dirty="0" err="1">
                <a:solidFill>
                  <a:schemeClr val="lt1"/>
                </a:solidFill>
              </a:rPr>
              <a:t>Versione</a:t>
            </a:r>
            <a:r>
              <a:rPr lang="en-GB" dirty="0">
                <a:solidFill>
                  <a:schemeClr val="lt1"/>
                </a:solidFill>
              </a:rPr>
              <a:t> </a:t>
            </a:r>
            <a:r>
              <a:rPr lang="en-GB" dirty="0" err="1">
                <a:solidFill>
                  <a:schemeClr val="lt1"/>
                </a:solidFill>
              </a:rPr>
              <a:t>dell’Editore</a:t>
            </a:r>
            <a:r>
              <a:rPr lang="en-GB" dirty="0">
                <a:solidFill>
                  <a:schemeClr val="lt1"/>
                </a:solidFill>
              </a:rPr>
              <a:t> (machine-readable electronic copy)</a:t>
            </a:r>
          </a:p>
          <a:p>
            <a:pPr marL="1485863" lvl="3" indent="-571486">
              <a:spcBef>
                <a:spcPts val="0"/>
              </a:spcBef>
              <a:buClr>
                <a:schemeClr val="lt1"/>
              </a:buClr>
              <a:buSzPts val="3600"/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lt1"/>
                </a:solidFill>
              </a:rPr>
              <a:t>Metadati con riferimento al progetto</a:t>
            </a:r>
            <a:endParaRPr dirty="0">
              <a:solidFill>
                <a:schemeClr val="lt1"/>
              </a:solidFill>
            </a:endParaRPr>
          </a:p>
          <a:p>
            <a:pPr marL="1028674" lvl="2" indent="-571486">
              <a:spcBef>
                <a:spcPts val="0"/>
              </a:spcBef>
              <a:buClr>
                <a:schemeClr val="lt1"/>
              </a:buClr>
              <a:buSzPts val="3600"/>
              <a:buFont typeface="Arial" panose="020B0604020202020204" pitchFamily="34" charset="0"/>
              <a:buChar char="•"/>
            </a:pPr>
            <a:r>
              <a:rPr lang="en-GB" sz="4000" b="1" dirty="0">
                <a:solidFill>
                  <a:schemeClr val="lt1"/>
                </a:solidFill>
              </a:rPr>
              <a:t>Dove </a:t>
            </a:r>
            <a:r>
              <a:rPr lang="en-GB" sz="4000" b="1" dirty="0" err="1">
                <a:solidFill>
                  <a:schemeClr val="lt1"/>
                </a:solidFill>
              </a:rPr>
              <a:t>depositare</a:t>
            </a:r>
            <a:endParaRPr lang="en-GB" sz="4000" b="1" dirty="0">
              <a:solidFill>
                <a:schemeClr val="lt1"/>
              </a:solidFill>
            </a:endParaRPr>
          </a:p>
          <a:p>
            <a:pPr marL="1485863" lvl="3" indent="-571486">
              <a:spcBef>
                <a:spcPts val="0"/>
              </a:spcBef>
              <a:buClr>
                <a:schemeClr val="lt1"/>
              </a:buClr>
              <a:buSzPts val="3600"/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lt1"/>
                </a:solidFill>
              </a:rPr>
              <a:t>In un repository </a:t>
            </a:r>
            <a:r>
              <a:rPr lang="en-GB" dirty="0" err="1">
                <a:solidFill>
                  <a:schemeClr val="lt1"/>
                </a:solidFill>
              </a:rPr>
              <a:t>che</a:t>
            </a:r>
            <a:r>
              <a:rPr lang="en-GB" dirty="0">
                <a:solidFill>
                  <a:schemeClr val="lt1"/>
                </a:solidFill>
              </a:rPr>
              <a:t> </a:t>
            </a:r>
            <a:r>
              <a:rPr lang="en-GB" dirty="0" err="1">
                <a:solidFill>
                  <a:schemeClr val="lt1"/>
                </a:solidFill>
              </a:rPr>
              <a:t>rispetti</a:t>
            </a:r>
            <a:r>
              <a:rPr lang="en-GB" dirty="0">
                <a:solidFill>
                  <a:schemeClr val="lt1"/>
                </a:solidFill>
              </a:rPr>
              <a:t> le </a:t>
            </a:r>
            <a:r>
              <a:rPr lang="en-GB" dirty="0" err="1">
                <a:solidFill>
                  <a:schemeClr val="lt1"/>
                </a:solidFill>
              </a:rPr>
              <a:t>linee</a:t>
            </a:r>
            <a:r>
              <a:rPr lang="en-GB" dirty="0">
                <a:solidFill>
                  <a:schemeClr val="lt1"/>
                </a:solidFill>
              </a:rPr>
              <a:t> </a:t>
            </a:r>
            <a:r>
              <a:rPr lang="en-GB" dirty="0" err="1">
                <a:solidFill>
                  <a:schemeClr val="lt1"/>
                </a:solidFill>
              </a:rPr>
              <a:t>guida</a:t>
            </a:r>
            <a:r>
              <a:rPr lang="en-GB" dirty="0">
                <a:solidFill>
                  <a:schemeClr val="lt1"/>
                </a:solidFill>
              </a:rPr>
              <a:t> di </a:t>
            </a:r>
            <a:r>
              <a:rPr lang="en-GB" dirty="0" err="1">
                <a:solidFill>
                  <a:schemeClr val="lt1"/>
                </a:solidFill>
              </a:rPr>
              <a:t>OpenAIRE</a:t>
            </a:r>
            <a:endParaRPr dirty="0">
              <a:solidFill>
                <a:schemeClr val="lt1"/>
              </a:solidFill>
            </a:endParaRPr>
          </a:p>
          <a:p>
            <a:pPr marL="571486" indent="-571486">
              <a:spcBef>
                <a:spcPts val="0"/>
              </a:spcBef>
              <a:buSzPts val="3600"/>
              <a:buFont typeface="Arial" panose="020B0604020202020204" pitchFamily="34" charset="0"/>
              <a:buChar char="•"/>
            </a:pPr>
            <a:endParaRPr sz="3600" dirty="0"/>
          </a:p>
        </p:txBody>
      </p:sp>
      <p:pic>
        <p:nvPicPr>
          <p:cNvPr id="2157" name="Google Shape;2157;p2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718349" y="8467955"/>
            <a:ext cx="1162051" cy="40788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" name="Google Shape;2168;p228">
            <a:extLst>
              <a:ext uri="{FF2B5EF4-FFF2-40B4-BE49-F238E27FC236}">
                <a16:creationId xmlns:a16="http://schemas.microsoft.com/office/drawing/2014/main" id="{F6309F62-43D0-6440-8CF7-1581ED0D8D40}"/>
              </a:ext>
            </a:extLst>
          </p:cNvPr>
          <p:cNvGrpSpPr/>
          <p:nvPr/>
        </p:nvGrpSpPr>
        <p:grpSpPr>
          <a:xfrm>
            <a:off x="12195694" y="6107503"/>
            <a:ext cx="6779732" cy="1659180"/>
            <a:chOff x="10326480" y="3416688"/>
            <a:chExt cx="5864370" cy="1854300"/>
          </a:xfrm>
        </p:grpSpPr>
        <p:sp>
          <p:nvSpPr>
            <p:cNvPr id="8" name="Google Shape;2169;p228">
              <a:extLst>
                <a:ext uri="{FF2B5EF4-FFF2-40B4-BE49-F238E27FC236}">
                  <a16:creationId xmlns:a16="http://schemas.microsoft.com/office/drawing/2014/main" id="{DEB6BC5A-F195-8043-8B23-7CDB1DFF835D}"/>
                </a:ext>
              </a:extLst>
            </p:cNvPr>
            <p:cNvSpPr/>
            <p:nvPr/>
          </p:nvSpPr>
          <p:spPr>
            <a:xfrm>
              <a:off x="10326480" y="3474887"/>
              <a:ext cx="5864370" cy="17961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  <a:effectLst>
              <a:outerShdw blurRad="25400" dist="12700" dir="5400000" rotWithShape="0">
                <a:srgbClr val="000000">
                  <a:alpha val="49800"/>
                </a:srgbClr>
              </a:outerShdw>
            </a:effectLst>
          </p:spPr>
          <p:txBody>
            <a:bodyPr spcFirstLastPara="1" wrap="square" lIns="47625" tIns="47625" rIns="47625" bIns="47625" anchor="ctr" anchorCtr="0">
              <a:noAutofit/>
            </a:bodyPr>
            <a:lstStyle/>
            <a:p>
              <a:pPr>
                <a:buClr>
                  <a:srgbClr val="000000"/>
                </a:buClr>
                <a:buSzPts val="2200"/>
              </a:pPr>
              <a:endParaRPr sz="22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" name="Google Shape;2170;p228">
              <a:extLst>
                <a:ext uri="{FF2B5EF4-FFF2-40B4-BE49-F238E27FC236}">
                  <a16:creationId xmlns:a16="http://schemas.microsoft.com/office/drawing/2014/main" id="{80170BAA-8EE1-0543-AE66-52E0E3AF4687}"/>
                </a:ext>
              </a:extLst>
            </p:cNvPr>
            <p:cNvSpPr txBox="1"/>
            <p:nvPr/>
          </p:nvSpPr>
          <p:spPr>
            <a:xfrm>
              <a:off x="10729731" y="3416688"/>
              <a:ext cx="2783968" cy="1854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>
                <a:buClr>
                  <a:schemeClr val="lt1"/>
                </a:buClr>
                <a:buSzPts val="2700"/>
              </a:pPr>
              <a:r>
                <a:rPr lang="en-US" sz="3600" b="1" i="1" dirty="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Open by mandate</a:t>
              </a:r>
              <a:endParaRPr sz="1800" dirty="0"/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1E00FFD2-C891-004C-BDC3-848ADAD8E4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26637" y="1377317"/>
            <a:ext cx="2745475" cy="17272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392D567-E3CD-F74A-BE46-24B1034CF5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42079" y="8116993"/>
            <a:ext cx="4169119" cy="1005955"/>
          </a:xfrm>
          <a:prstGeom prst="rect">
            <a:avLst/>
          </a:prstGeom>
        </p:spPr>
      </p:pic>
      <p:pic>
        <p:nvPicPr>
          <p:cNvPr id="13" name="Immagine 6">
            <a:extLst>
              <a:ext uri="{FF2B5EF4-FFF2-40B4-BE49-F238E27FC236}">
                <a16:creationId xmlns:a16="http://schemas.microsoft.com/office/drawing/2014/main" id="{9AD471E6-B799-D944-9F2B-BDF5B12FF9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8011" y="7989887"/>
            <a:ext cx="21621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magine 9">
            <a:extLst>
              <a:ext uri="{FF2B5EF4-FFF2-40B4-BE49-F238E27FC236}">
                <a16:creationId xmlns:a16="http://schemas.microsoft.com/office/drawing/2014/main" id="{1A7D3721-6514-A247-A64F-1EA401E2B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8145" y="8201026"/>
            <a:ext cx="4972051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82060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5" name="Google Shape;2165;p228"/>
          <p:cNvSpPr txBox="1">
            <a:spLocks noGrp="1"/>
          </p:cNvSpPr>
          <p:nvPr>
            <p:ph type="body" idx="1"/>
          </p:nvPr>
        </p:nvSpPr>
        <p:spPr>
          <a:xfrm>
            <a:off x="627875" y="-475548"/>
            <a:ext cx="14671500" cy="2425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72000" rtlCol="0" anchor="b" anchorCtr="0">
            <a:noAutofit/>
          </a:bodyPr>
          <a:lstStyle/>
          <a:p>
            <a:pPr marL="0" indent="0"/>
            <a:r>
              <a:rPr lang="it-IT" sz="6000" dirty="0"/>
              <a:t>Il mandato della CE sull’Open Access ai dati della ricerca</a:t>
            </a:r>
          </a:p>
        </p:txBody>
      </p:sp>
      <p:sp>
        <p:nvSpPr>
          <p:cNvPr id="2166" name="Google Shape;2166;p228"/>
          <p:cNvSpPr txBox="1">
            <a:spLocks noGrp="1"/>
          </p:cNvSpPr>
          <p:nvPr>
            <p:ph type="body" idx="2"/>
          </p:nvPr>
        </p:nvSpPr>
        <p:spPr>
          <a:xfrm>
            <a:off x="670442" y="3950209"/>
            <a:ext cx="14698500" cy="28449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72000" rIns="0" bIns="0" rtlCol="0" anchor="t" anchorCtr="0">
            <a:noAutofit/>
          </a:bodyPr>
          <a:lstStyle/>
          <a:p>
            <a:pPr marL="0" indent="0">
              <a:spcBef>
                <a:spcPts val="0"/>
              </a:spcBef>
              <a:buSzPts val="5400"/>
            </a:pPr>
            <a:endParaRPr/>
          </a:p>
          <a:p>
            <a:pPr marL="0" indent="0">
              <a:buSzPts val="5400"/>
            </a:pPr>
            <a:endParaRPr sz="7200"/>
          </a:p>
        </p:txBody>
      </p:sp>
      <p:sp>
        <p:nvSpPr>
          <p:cNvPr id="2167" name="Google Shape;2167;p228"/>
          <p:cNvSpPr txBox="1">
            <a:spLocks noGrp="1"/>
          </p:cNvSpPr>
          <p:nvPr>
            <p:ph type="body" idx="2"/>
          </p:nvPr>
        </p:nvSpPr>
        <p:spPr>
          <a:xfrm>
            <a:off x="670442" y="2018558"/>
            <a:ext cx="14698500" cy="28449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72000" rIns="0" bIns="0" rtlCol="0" anchor="t" anchorCtr="0">
            <a:noAutofit/>
          </a:bodyPr>
          <a:lstStyle/>
          <a:p>
            <a:pPr marL="571486" indent="-571486">
              <a:spcBef>
                <a:spcPts val="0"/>
              </a:spcBef>
              <a:buSzPts val="3600"/>
              <a:buFont typeface="Arial" panose="020B0604020202020204" pitchFamily="34" charset="0"/>
              <a:buChar char="•"/>
            </a:pPr>
            <a:r>
              <a:rPr lang="en-GB" sz="4000" b="1" dirty="0"/>
              <a:t>Open di default </a:t>
            </a:r>
            <a:r>
              <a:rPr lang="en-GB" sz="4000" dirty="0"/>
              <a:t>(“</a:t>
            </a:r>
            <a:r>
              <a:rPr lang="en-GB" sz="4000" dirty="0" err="1"/>
              <a:t>Opt</a:t>
            </a:r>
            <a:r>
              <a:rPr lang="en-GB" sz="4000" dirty="0"/>
              <a:t> Out” </a:t>
            </a:r>
            <a:r>
              <a:rPr lang="en-GB" sz="4000" dirty="0" err="1"/>
              <a:t>sempre</a:t>
            </a:r>
            <a:r>
              <a:rPr lang="en-GB" sz="4000" dirty="0"/>
              <a:t> possible)</a:t>
            </a:r>
            <a:endParaRPr sz="4000" dirty="0"/>
          </a:p>
          <a:p>
            <a:pPr marL="571486" indent="-571486">
              <a:spcBef>
                <a:spcPts val="0"/>
              </a:spcBef>
              <a:buSzPts val="3600"/>
              <a:buFont typeface="Arial" panose="020B0604020202020204" pitchFamily="34" charset="0"/>
              <a:buChar char="•"/>
            </a:pPr>
            <a:r>
              <a:rPr lang="en-GB" sz="4000" b="1" dirty="0"/>
              <a:t>Cosa </a:t>
            </a:r>
            <a:r>
              <a:rPr lang="en-GB" sz="4000" b="1" dirty="0" err="1"/>
              <a:t>depositare</a:t>
            </a:r>
            <a:endParaRPr lang="en-GB" sz="4000" dirty="0"/>
          </a:p>
          <a:p>
            <a:pPr marL="1028674" lvl="2" indent="-571486">
              <a:spcBef>
                <a:spcPts val="0"/>
              </a:spcBef>
              <a:buClr>
                <a:schemeClr val="lt1"/>
              </a:buClr>
              <a:buSzPts val="3600"/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chemeClr val="lt1"/>
                </a:solidFill>
              </a:rPr>
              <a:t>Dati</a:t>
            </a:r>
            <a:r>
              <a:rPr lang="en-GB" dirty="0">
                <a:solidFill>
                  <a:schemeClr val="lt1"/>
                </a:solidFill>
              </a:rPr>
              <a:t> </a:t>
            </a:r>
            <a:r>
              <a:rPr lang="en-GB" dirty="0" err="1">
                <a:solidFill>
                  <a:schemeClr val="lt1"/>
                </a:solidFill>
              </a:rPr>
              <a:t>prodotti</a:t>
            </a:r>
            <a:r>
              <a:rPr lang="en-GB" dirty="0">
                <a:solidFill>
                  <a:schemeClr val="lt1"/>
                </a:solidFill>
              </a:rPr>
              <a:t> </a:t>
            </a:r>
            <a:r>
              <a:rPr lang="en-GB" dirty="0" err="1">
                <a:solidFill>
                  <a:schemeClr val="lt1"/>
                </a:solidFill>
              </a:rPr>
              <a:t>dalla</a:t>
            </a:r>
            <a:r>
              <a:rPr lang="en-GB" dirty="0">
                <a:solidFill>
                  <a:schemeClr val="lt1"/>
                </a:solidFill>
              </a:rPr>
              <a:t> </a:t>
            </a:r>
            <a:r>
              <a:rPr lang="en-GB" dirty="0" err="1">
                <a:solidFill>
                  <a:schemeClr val="lt1"/>
                </a:solidFill>
              </a:rPr>
              <a:t>ricerca</a:t>
            </a:r>
            <a:r>
              <a:rPr lang="en-GB" dirty="0">
                <a:solidFill>
                  <a:schemeClr val="lt1"/>
                </a:solidFill>
              </a:rPr>
              <a:t> </a:t>
            </a:r>
            <a:r>
              <a:rPr lang="en-GB" dirty="0" err="1">
                <a:solidFill>
                  <a:schemeClr val="lt1"/>
                </a:solidFill>
              </a:rPr>
              <a:t>finanziata</a:t>
            </a:r>
            <a:r>
              <a:rPr lang="en-GB" dirty="0">
                <a:solidFill>
                  <a:schemeClr val="lt1"/>
                </a:solidFill>
              </a:rPr>
              <a:t> </a:t>
            </a:r>
            <a:r>
              <a:rPr lang="en-GB" dirty="0" err="1">
                <a:solidFill>
                  <a:schemeClr val="lt1"/>
                </a:solidFill>
              </a:rPr>
              <a:t>che</a:t>
            </a:r>
            <a:r>
              <a:rPr lang="en-GB" dirty="0">
                <a:solidFill>
                  <a:schemeClr val="lt1"/>
                </a:solidFill>
              </a:rPr>
              <a:t> </a:t>
            </a:r>
            <a:r>
              <a:rPr lang="en-GB" dirty="0" err="1">
                <a:solidFill>
                  <a:schemeClr val="lt1"/>
                </a:solidFill>
              </a:rPr>
              <a:t>hanno</a:t>
            </a:r>
            <a:r>
              <a:rPr lang="en-GB" dirty="0">
                <a:solidFill>
                  <a:schemeClr val="lt1"/>
                </a:solidFill>
              </a:rPr>
              <a:t> </a:t>
            </a:r>
            <a:r>
              <a:rPr lang="en-GB" dirty="0" err="1">
                <a:solidFill>
                  <a:schemeClr val="lt1"/>
                </a:solidFill>
              </a:rPr>
              <a:t>portato</a:t>
            </a:r>
            <a:r>
              <a:rPr lang="en-GB" dirty="0">
                <a:solidFill>
                  <a:schemeClr val="lt1"/>
                </a:solidFill>
              </a:rPr>
              <a:t> a </a:t>
            </a:r>
            <a:r>
              <a:rPr lang="en-GB" dirty="0" err="1">
                <a:solidFill>
                  <a:schemeClr val="lt1"/>
                </a:solidFill>
              </a:rPr>
              <a:t>una</a:t>
            </a:r>
            <a:r>
              <a:rPr lang="en-GB" dirty="0">
                <a:solidFill>
                  <a:schemeClr val="lt1"/>
                </a:solidFill>
              </a:rPr>
              <a:t> </a:t>
            </a:r>
            <a:r>
              <a:rPr lang="en-GB" dirty="0" err="1">
                <a:solidFill>
                  <a:schemeClr val="lt1"/>
                </a:solidFill>
              </a:rPr>
              <a:t>pubblicazione</a:t>
            </a:r>
            <a:r>
              <a:rPr lang="en-GB" dirty="0">
                <a:solidFill>
                  <a:schemeClr val="lt1"/>
                </a:solidFill>
              </a:rPr>
              <a:t> </a:t>
            </a:r>
            <a:r>
              <a:rPr lang="en-GB" dirty="0" err="1">
                <a:solidFill>
                  <a:schemeClr val="lt1"/>
                </a:solidFill>
              </a:rPr>
              <a:t>scientifica</a:t>
            </a:r>
            <a:r>
              <a:rPr lang="en-GB" dirty="0">
                <a:solidFill>
                  <a:schemeClr val="lt1"/>
                </a:solidFill>
              </a:rPr>
              <a:t>, ma in </a:t>
            </a:r>
            <a:r>
              <a:rPr lang="en-GB" dirty="0" err="1">
                <a:solidFill>
                  <a:schemeClr val="lt1"/>
                </a:solidFill>
              </a:rPr>
              <a:t>generale</a:t>
            </a:r>
            <a:r>
              <a:rPr lang="en-GB" dirty="0">
                <a:solidFill>
                  <a:schemeClr val="lt1"/>
                </a:solidFill>
              </a:rPr>
              <a:t> </a:t>
            </a:r>
            <a:r>
              <a:rPr lang="en-GB" dirty="0" err="1">
                <a:solidFill>
                  <a:schemeClr val="lt1"/>
                </a:solidFill>
              </a:rPr>
              <a:t>ogni</a:t>
            </a:r>
            <a:r>
              <a:rPr lang="en-GB" dirty="0">
                <a:solidFill>
                  <a:schemeClr val="lt1"/>
                </a:solidFill>
              </a:rPr>
              <a:t> </a:t>
            </a:r>
            <a:r>
              <a:rPr lang="en-GB" dirty="0" err="1">
                <a:solidFill>
                  <a:schemeClr val="lt1"/>
                </a:solidFill>
              </a:rPr>
              <a:t>tipo</a:t>
            </a:r>
            <a:r>
              <a:rPr lang="en-GB" dirty="0">
                <a:solidFill>
                  <a:schemeClr val="lt1"/>
                </a:solidFill>
              </a:rPr>
              <a:t> di </a:t>
            </a:r>
            <a:r>
              <a:rPr lang="en-GB" dirty="0" err="1">
                <a:solidFill>
                  <a:schemeClr val="lt1"/>
                </a:solidFill>
              </a:rPr>
              <a:t>dato</a:t>
            </a:r>
            <a:endParaRPr lang="en-GB" dirty="0">
              <a:solidFill>
                <a:schemeClr val="lt1"/>
              </a:solidFill>
            </a:endParaRPr>
          </a:p>
          <a:p>
            <a:pPr marL="1028674" lvl="2" indent="-571486">
              <a:spcBef>
                <a:spcPts val="0"/>
              </a:spcBef>
              <a:buClr>
                <a:schemeClr val="lt1"/>
              </a:buClr>
              <a:buSzPts val="3600"/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lt1"/>
                </a:solidFill>
              </a:rPr>
              <a:t>Metadati con riferimento al progetto</a:t>
            </a:r>
            <a:endParaRPr dirty="0">
              <a:solidFill>
                <a:schemeClr val="lt1"/>
              </a:solidFill>
            </a:endParaRPr>
          </a:p>
          <a:p>
            <a:pPr marL="571486" indent="-571486">
              <a:spcBef>
                <a:spcPts val="0"/>
              </a:spcBef>
              <a:buSzPts val="3600"/>
              <a:buFont typeface="Arial" panose="020B0604020202020204" pitchFamily="34" charset="0"/>
              <a:buChar char="•"/>
            </a:pPr>
            <a:r>
              <a:rPr lang="en-GB" sz="4000" b="1" dirty="0"/>
              <a:t>Dove </a:t>
            </a:r>
            <a:r>
              <a:rPr lang="en-GB" sz="4000" b="1" dirty="0" err="1"/>
              <a:t>depositare</a:t>
            </a:r>
            <a:endParaRPr lang="en-GB" sz="4000" dirty="0"/>
          </a:p>
          <a:p>
            <a:pPr marL="1028674" lvl="2" indent="-571486">
              <a:spcBef>
                <a:spcPts val="0"/>
              </a:spcBef>
              <a:buClr>
                <a:schemeClr val="lt1"/>
              </a:buClr>
              <a:buSzPts val="3600"/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lt1"/>
                </a:solidFill>
              </a:rPr>
              <a:t>In un repository </a:t>
            </a:r>
            <a:r>
              <a:rPr lang="en-GB" dirty="0" err="1">
                <a:solidFill>
                  <a:schemeClr val="lt1"/>
                </a:solidFill>
              </a:rPr>
              <a:t>che</a:t>
            </a:r>
            <a:r>
              <a:rPr lang="en-GB" dirty="0">
                <a:solidFill>
                  <a:schemeClr val="lt1"/>
                </a:solidFill>
              </a:rPr>
              <a:t> </a:t>
            </a:r>
            <a:r>
              <a:rPr lang="en-GB" dirty="0" err="1">
                <a:solidFill>
                  <a:schemeClr val="lt1"/>
                </a:solidFill>
              </a:rPr>
              <a:t>rispetti</a:t>
            </a:r>
            <a:r>
              <a:rPr lang="en-GB" dirty="0">
                <a:solidFill>
                  <a:schemeClr val="lt1"/>
                </a:solidFill>
              </a:rPr>
              <a:t> le </a:t>
            </a:r>
            <a:r>
              <a:rPr lang="en-GB" dirty="0" err="1">
                <a:solidFill>
                  <a:schemeClr val="lt1"/>
                </a:solidFill>
              </a:rPr>
              <a:t>linee</a:t>
            </a:r>
            <a:r>
              <a:rPr lang="en-GB" dirty="0">
                <a:solidFill>
                  <a:schemeClr val="lt1"/>
                </a:solidFill>
              </a:rPr>
              <a:t> </a:t>
            </a:r>
            <a:r>
              <a:rPr lang="en-GB" dirty="0" err="1">
                <a:solidFill>
                  <a:schemeClr val="lt1"/>
                </a:solidFill>
              </a:rPr>
              <a:t>guida</a:t>
            </a:r>
            <a:r>
              <a:rPr lang="en-GB" dirty="0">
                <a:solidFill>
                  <a:schemeClr val="lt1"/>
                </a:solidFill>
              </a:rPr>
              <a:t> di </a:t>
            </a:r>
            <a:r>
              <a:rPr lang="en-GB" dirty="0" err="1">
                <a:solidFill>
                  <a:schemeClr val="lt1"/>
                </a:solidFill>
              </a:rPr>
              <a:t>OpenAIRE</a:t>
            </a:r>
            <a:endParaRPr lang="en-GB" dirty="0">
              <a:solidFill>
                <a:schemeClr val="lt1"/>
              </a:solidFill>
            </a:endParaRPr>
          </a:p>
          <a:p>
            <a:pPr marL="571486" indent="-571486">
              <a:spcBef>
                <a:spcPts val="0"/>
              </a:spcBef>
              <a:buSzPts val="3600"/>
              <a:buFont typeface="Arial" panose="020B0604020202020204" pitchFamily="34" charset="0"/>
              <a:buChar char="•"/>
            </a:pPr>
            <a:r>
              <a:rPr lang="it-IT" sz="4000" b="1" dirty="0"/>
              <a:t>Cosa produrre</a:t>
            </a:r>
            <a:endParaRPr lang="it-IT" sz="4000" dirty="0"/>
          </a:p>
          <a:p>
            <a:pPr marL="1028674" lvl="2" indent="-571486">
              <a:spcBef>
                <a:spcPts val="0"/>
              </a:spcBef>
              <a:buClr>
                <a:schemeClr val="lt1"/>
              </a:buClr>
              <a:buSzPts val="3600"/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lt1"/>
                </a:solidFill>
              </a:rPr>
              <a:t>Data Management Plan</a:t>
            </a:r>
          </a:p>
          <a:p>
            <a:pPr marL="0" indent="0">
              <a:spcBef>
                <a:spcPts val="0"/>
              </a:spcBef>
              <a:buSzPts val="3600"/>
            </a:pPr>
            <a:endParaRPr sz="4000" dirty="0"/>
          </a:p>
        </p:txBody>
      </p:sp>
      <p:grpSp>
        <p:nvGrpSpPr>
          <p:cNvPr id="2168" name="Google Shape;2168;p228"/>
          <p:cNvGrpSpPr/>
          <p:nvPr/>
        </p:nvGrpSpPr>
        <p:grpSpPr>
          <a:xfrm>
            <a:off x="10403863" y="6244189"/>
            <a:ext cx="6779732" cy="1659180"/>
            <a:chOff x="10326480" y="3416688"/>
            <a:chExt cx="5864370" cy="1854300"/>
          </a:xfrm>
        </p:grpSpPr>
        <p:sp>
          <p:nvSpPr>
            <p:cNvPr id="2169" name="Google Shape;2169;p228"/>
            <p:cNvSpPr/>
            <p:nvPr/>
          </p:nvSpPr>
          <p:spPr>
            <a:xfrm>
              <a:off x="10326480" y="3474887"/>
              <a:ext cx="5864370" cy="17961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  <a:effectLst>
              <a:outerShdw blurRad="25400" dist="12700" dir="5400000" rotWithShape="0">
                <a:srgbClr val="000000">
                  <a:alpha val="49800"/>
                </a:srgbClr>
              </a:outerShdw>
            </a:effectLst>
          </p:spPr>
          <p:txBody>
            <a:bodyPr spcFirstLastPara="1" wrap="square" lIns="47625" tIns="47625" rIns="47625" bIns="47625" anchor="ctr" anchorCtr="0">
              <a:noAutofit/>
            </a:bodyPr>
            <a:lstStyle/>
            <a:p>
              <a:pPr>
                <a:buClr>
                  <a:srgbClr val="000000"/>
                </a:buClr>
                <a:buSzPts val="2200"/>
              </a:pPr>
              <a:endParaRPr sz="22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70" name="Google Shape;2170;p228"/>
            <p:cNvSpPr txBox="1"/>
            <p:nvPr/>
          </p:nvSpPr>
          <p:spPr>
            <a:xfrm>
              <a:off x="10771358" y="3416688"/>
              <a:ext cx="5028300" cy="1854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>
                <a:buClr>
                  <a:schemeClr val="lt1"/>
                </a:buClr>
                <a:buSzPts val="2700"/>
              </a:pPr>
              <a:r>
                <a:rPr lang="en-GB" sz="3600" b="1" i="1" dirty="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As Open As Possible</a:t>
              </a:r>
              <a:endParaRPr sz="3600" b="1" i="1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>
                <a:buClr>
                  <a:schemeClr val="lt1"/>
                </a:buClr>
                <a:buSzPts val="2700"/>
              </a:pPr>
              <a:r>
                <a:rPr lang="en-GB" sz="3600" b="1" i="1" dirty="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As Closed As Necessary</a:t>
              </a:r>
              <a:endParaRPr sz="1800" dirty="0"/>
            </a:p>
          </p:txBody>
        </p:sp>
      </p:grpSp>
      <p:pic>
        <p:nvPicPr>
          <p:cNvPr id="2171" name="Google Shape;2171;p2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718349" y="8467955"/>
            <a:ext cx="1162051" cy="407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E973819-D37B-D841-840B-E9E4BD5324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26637" y="1377317"/>
            <a:ext cx="2745475" cy="17272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43FA9C3-27C7-9A4C-AAB7-0C448EE4CC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42079" y="8116993"/>
            <a:ext cx="4169119" cy="1005955"/>
          </a:xfrm>
          <a:prstGeom prst="rect">
            <a:avLst/>
          </a:prstGeom>
        </p:spPr>
      </p:pic>
      <p:pic>
        <p:nvPicPr>
          <p:cNvPr id="11" name="Immagine 6">
            <a:extLst>
              <a:ext uri="{FF2B5EF4-FFF2-40B4-BE49-F238E27FC236}">
                <a16:creationId xmlns:a16="http://schemas.microsoft.com/office/drawing/2014/main" id="{2DDB7454-9D9D-2D4D-9236-94352570EF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8011" y="7989887"/>
            <a:ext cx="21621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magine 9">
            <a:extLst>
              <a:ext uri="{FF2B5EF4-FFF2-40B4-BE49-F238E27FC236}">
                <a16:creationId xmlns:a16="http://schemas.microsoft.com/office/drawing/2014/main" id="{23776BBD-1753-7140-A0FA-366E2A8ED3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8145" y="8201026"/>
            <a:ext cx="4972051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692469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egnaposto immagine 22" descr="Fabbrica">
            <a:extLst>
              <a:ext uri="{FF2B5EF4-FFF2-40B4-BE49-F238E27FC236}">
                <a16:creationId xmlns:a16="http://schemas.microsoft.com/office/drawing/2014/main" id="{F57D47F8-8F30-9549-97D0-75A682E6698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8" r="58"/>
          <a:stretch>
            <a:fillRect/>
          </a:stretch>
        </p:blipFill>
        <p:spPr/>
      </p:pic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9125E89-CAEC-334B-8D91-6A2D4E57D24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314938" y="1912399"/>
            <a:ext cx="6110607" cy="415239"/>
          </a:xfrm>
        </p:spPr>
        <p:txBody>
          <a:bodyPr/>
          <a:lstStyle/>
          <a:p>
            <a:r>
              <a:rPr lang="it-IT" sz="3000" dirty="0"/>
              <a:t>Sfruttamento Commerciale o Industriale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72250D1-A8A2-8C43-992E-8D2CE33934A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" dirty="0"/>
              <a:t>La </a:t>
            </a:r>
            <a:r>
              <a:rPr lang="en" dirty="0" err="1"/>
              <a:t>partecipazione</a:t>
            </a:r>
            <a:r>
              <a:rPr lang="en" dirty="0"/>
              <a:t> </a:t>
            </a:r>
            <a:r>
              <a:rPr lang="en" dirty="0" err="1"/>
              <a:t>all’ODP</a:t>
            </a:r>
            <a:r>
              <a:rPr lang="en" dirty="0"/>
              <a:t> </a:t>
            </a:r>
            <a:r>
              <a:rPr lang="en" dirty="0" err="1"/>
              <a:t>è</a:t>
            </a:r>
            <a:r>
              <a:rPr lang="en" dirty="0"/>
              <a:t> </a:t>
            </a:r>
            <a:r>
              <a:rPr lang="en" dirty="0" err="1"/>
              <a:t>incompatibile</a:t>
            </a:r>
            <a:r>
              <a:rPr lang="en" dirty="0"/>
              <a:t> con </a:t>
            </a:r>
            <a:r>
              <a:rPr lang="en" dirty="0" err="1"/>
              <a:t>l’obbligo</a:t>
            </a:r>
            <a:r>
              <a:rPr lang="en" dirty="0"/>
              <a:t> di </a:t>
            </a:r>
            <a:r>
              <a:rPr lang="en" dirty="0" err="1"/>
              <a:t>proteggere</a:t>
            </a:r>
            <a:r>
              <a:rPr lang="en" dirty="0"/>
              <a:t> </a:t>
            </a:r>
            <a:r>
              <a:rPr lang="it-IT" dirty="0"/>
              <a:t>i </a:t>
            </a:r>
            <a:r>
              <a:rPr lang="en" dirty="0" err="1"/>
              <a:t>risultati</a:t>
            </a:r>
            <a:r>
              <a:rPr lang="en" dirty="0"/>
              <a:t> </a:t>
            </a:r>
            <a:r>
              <a:rPr lang="en" dirty="0" err="1"/>
              <a:t>che</a:t>
            </a:r>
            <a:r>
              <a:rPr lang="en" dirty="0"/>
              <a:t> </a:t>
            </a:r>
            <a:r>
              <a:rPr lang="en" dirty="0" err="1"/>
              <a:t>possono</a:t>
            </a:r>
            <a:r>
              <a:rPr lang="en" dirty="0"/>
              <a:t> </a:t>
            </a:r>
            <a:r>
              <a:rPr lang="en" dirty="0" err="1"/>
              <a:t>ragionevolmente</a:t>
            </a:r>
            <a:r>
              <a:rPr lang="en" dirty="0"/>
              <a:t> venire </a:t>
            </a:r>
            <a:r>
              <a:rPr lang="en" dirty="0" err="1"/>
              <a:t>sfruttati</a:t>
            </a:r>
            <a:r>
              <a:rPr lang="en" dirty="0"/>
              <a:t> </a:t>
            </a:r>
            <a:r>
              <a:rPr lang="en" dirty="0" err="1"/>
              <a:t>attraverso</a:t>
            </a:r>
            <a:r>
              <a:rPr lang="en" dirty="0"/>
              <a:t> vie </a:t>
            </a:r>
            <a:r>
              <a:rPr lang="en" dirty="0" err="1"/>
              <a:t>commerciali</a:t>
            </a:r>
            <a:r>
              <a:rPr lang="en" dirty="0"/>
              <a:t> o </a:t>
            </a:r>
            <a:r>
              <a:rPr lang="en" dirty="0" err="1"/>
              <a:t>industriali</a:t>
            </a:r>
            <a:endParaRPr lang="en" dirty="0"/>
          </a:p>
          <a:p>
            <a:endParaRPr lang="it-IT" dirty="0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64A79D63-BF87-CA4D-99C9-7F48A69F4F9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it-IT" sz="5400" dirty="0"/>
              <a:t>Opzione di «</a:t>
            </a:r>
            <a:r>
              <a:rPr lang="it-IT" sz="5400" dirty="0" err="1"/>
              <a:t>Opt</a:t>
            </a:r>
            <a:r>
              <a:rPr lang="it-IT" sz="5400" dirty="0"/>
              <a:t> Out» dall’Open Data </a:t>
            </a:r>
            <a:r>
              <a:rPr lang="it-IT" sz="5400" dirty="0" err="1"/>
              <a:t>Pilot</a:t>
            </a:r>
            <a:r>
              <a:rPr lang="it-IT" sz="5400" dirty="0"/>
              <a:t> (ODP)</a:t>
            </a:r>
          </a:p>
        </p:txBody>
      </p:sp>
      <p:pic>
        <p:nvPicPr>
          <p:cNvPr id="25" name="Segnaposto immagine 24" descr="Polizia">
            <a:extLst>
              <a:ext uri="{FF2B5EF4-FFF2-40B4-BE49-F238E27FC236}">
                <a16:creationId xmlns:a16="http://schemas.microsoft.com/office/drawing/2014/main" id="{B9D4C0A7-F168-3C44-8231-8363ACCF6720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16" r="116"/>
          <a:stretch>
            <a:fillRect/>
          </a:stretch>
        </p:blipFill>
        <p:spPr/>
      </p:pic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AD7F4A24-541B-BC46-ACD5-26156E0DF62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it-IT" dirty="0"/>
              <a:t>Sicurezza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E86AC00C-C5A3-3F47-AB15-B5B723072AB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>
            <a:normAutofit lnSpcReduction="10000"/>
          </a:bodyPr>
          <a:lstStyle/>
          <a:p>
            <a:r>
              <a:rPr lang="en" dirty="0"/>
              <a:t>La </a:t>
            </a:r>
            <a:r>
              <a:rPr lang="en" dirty="0" err="1"/>
              <a:t>partecipazione</a:t>
            </a:r>
            <a:r>
              <a:rPr lang="en" dirty="0"/>
              <a:t> </a:t>
            </a:r>
            <a:r>
              <a:rPr lang="en" dirty="0" err="1"/>
              <a:t>all’ODP</a:t>
            </a:r>
            <a:r>
              <a:rPr lang="en" dirty="0"/>
              <a:t> </a:t>
            </a:r>
            <a:r>
              <a:rPr lang="en" dirty="0" err="1"/>
              <a:t>è</a:t>
            </a:r>
            <a:r>
              <a:rPr lang="en" dirty="0"/>
              <a:t> </a:t>
            </a:r>
            <a:r>
              <a:rPr lang="en" dirty="0" err="1"/>
              <a:t>incompatibile</a:t>
            </a:r>
            <a:r>
              <a:rPr lang="en" dirty="0"/>
              <a:t> con la </a:t>
            </a:r>
            <a:r>
              <a:rPr lang="en" dirty="0" err="1"/>
              <a:t>necessità</a:t>
            </a:r>
            <a:r>
              <a:rPr lang="en" dirty="0"/>
              <a:t> di </a:t>
            </a:r>
            <a:r>
              <a:rPr lang="en" dirty="0" err="1"/>
              <a:t>riservatezza</a:t>
            </a:r>
            <a:r>
              <a:rPr lang="en" dirty="0"/>
              <a:t> </a:t>
            </a:r>
            <a:r>
              <a:rPr lang="en" dirty="0" err="1"/>
              <a:t>connessa</a:t>
            </a:r>
            <a:r>
              <a:rPr lang="en" dirty="0"/>
              <a:t> a </a:t>
            </a:r>
            <a:r>
              <a:rPr lang="en" dirty="0" err="1"/>
              <a:t>questioni</a:t>
            </a:r>
            <a:r>
              <a:rPr lang="en" dirty="0"/>
              <a:t> di </a:t>
            </a:r>
            <a:r>
              <a:rPr lang="en" dirty="0" err="1"/>
              <a:t>sicurezza</a:t>
            </a:r>
            <a:endParaRPr lang="it-IT" dirty="0"/>
          </a:p>
        </p:txBody>
      </p:sp>
      <p:pic>
        <p:nvPicPr>
          <p:cNvPr id="27" name="Segnaposto immagine 26" descr="Chiudi">
            <a:extLst>
              <a:ext uri="{FF2B5EF4-FFF2-40B4-BE49-F238E27FC236}">
                <a16:creationId xmlns:a16="http://schemas.microsoft.com/office/drawing/2014/main" id="{FB5A95F6-35EE-DD4F-94A0-23ED1BBD454D}"/>
              </a:ext>
            </a:extLst>
          </p:cNvPr>
          <p:cNvPicPr>
            <a:picLocks noGrp="1" noChangeAspect="1"/>
          </p:cNvPicPr>
          <p:nvPr>
            <p:ph type="pic" sz="quarter" idx="29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58" r="58"/>
          <a:stretch>
            <a:fillRect/>
          </a:stretch>
        </p:blipFill>
        <p:spPr/>
      </p:pic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8A7987F1-2677-5F43-AEF3-73D246DD2748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it-IT" dirty="0"/>
              <a:t>Protezione dei Dati Personali</a:t>
            </a:r>
          </a:p>
        </p:txBody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DA1C1915-2C16-FD42-841A-DBC284CAEB24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>
            <a:normAutofit lnSpcReduction="10000"/>
          </a:bodyPr>
          <a:lstStyle/>
          <a:p>
            <a:r>
              <a:rPr lang="en" dirty="0"/>
              <a:t>La </a:t>
            </a:r>
            <a:r>
              <a:rPr lang="en" dirty="0" err="1"/>
              <a:t>partecipazione</a:t>
            </a:r>
            <a:r>
              <a:rPr lang="en" dirty="0"/>
              <a:t> </a:t>
            </a:r>
            <a:r>
              <a:rPr lang="en" dirty="0" err="1"/>
              <a:t>all’ODP</a:t>
            </a:r>
            <a:r>
              <a:rPr lang="en" dirty="0"/>
              <a:t> </a:t>
            </a:r>
            <a:r>
              <a:rPr lang="en" dirty="0" err="1"/>
              <a:t>è</a:t>
            </a:r>
            <a:r>
              <a:rPr lang="en" dirty="0"/>
              <a:t> </a:t>
            </a:r>
            <a:r>
              <a:rPr lang="en" dirty="0" err="1"/>
              <a:t>incompatibile</a:t>
            </a:r>
            <a:r>
              <a:rPr lang="en" dirty="0"/>
              <a:t> con le </a:t>
            </a:r>
            <a:r>
              <a:rPr lang="en" dirty="0" err="1"/>
              <a:t>regole</a:t>
            </a:r>
            <a:r>
              <a:rPr lang="en" dirty="0"/>
              <a:t> relative </a:t>
            </a:r>
            <a:r>
              <a:rPr lang="en" dirty="0" err="1"/>
              <a:t>alla</a:t>
            </a:r>
            <a:r>
              <a:rPr lang="en" dirty="0"/>
              <a:t> </a:t>
            </a:r>
            <a:r>
              <a:rPr lang="en" dirty="0" err="1"/>
              <a:t>protezione</a:t>
            </a:r>
            <a:r>
              <a:rPr lang="en" dirty="0"/>
              <a:t> </a:t>
            </a:r>
            <a:r>
              <a:rPr lang="en" dirty="0" err="1"/>
              <a:t>dei</a:t>
            </a:r>
            <a:r>
              <a:rPr lang="en" dirty="0"/>
              <a:t> </a:t>
            </a:r>
            <a:r>
              <a:rPr lang="en" dirty="0" err="1"/>
              <a:t>dati</a:t>
            </a:r>
            <a:r>
              <a:rPr lang="en" dirty="0"/>
              <a:t> </a:t>
            </a:r>
            <a:r>
              <a:rPr lang="en" dirty="0" err="1"/>
              <a:t>personali</a:t>
            </a:r>
            <a:endParaRPr lang="it-IT" dirty="0"/>
          </a:p>
        </p:txBody>
      </p:sp>
      <p:pic>
        <p:nvPicPr>
          <p:cNvPr id="29" name="Segnaposto immagine 28" descr="Centro del bersaglio">
            <a:extLst>
              <a:ext uri="{FF2B5EF4-FFF2-40B4-BE49-F238E27FC236}">
                <a16:creationId xmlns:a16="http://schemas.microsoft.com/office/drawing/2014/main" id="{FB3B69B8-A643-694E-9BD4-4EB103DBDFDB}"/>
              </a:ext>
            </a:extLst>
          </p:cNvPr>
          <p:cNvPicPr>
            <a:picLocks noGrp="1" noChangeAspect="1"/>
          </p:cNvPicPr>
          <p:nvPr>
            <p:ph type="pic" sz="quarter" idx="3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58" r="58"/>
          <a:stretch>
            <a:fillRect/>
          </a:stretch>
        </p:blipFill>
        <p:spPr/>
      </p:pic>
      <p:sp>
        <p:nvSpPr>
          <p:cNvPr id="13" name="Segnaposto testo 12">
            <a:extLst>
              <a:ext uri="{FF2B5EF4-FFF2-40B4-BE49-F238E27FC236}">
                <a16:creationId xmlns:a16="http://schemas.microsoft.com/office/drawing/2014/main" id="{EDD841EA-DAF9-BB45-9FB8-2A4851748B99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>
            <a:normAutofit lnSpcReduction="10000"/>
          </a:bodyPr>
          <a:lstStyle/>
          <a:p>
            <a:r>
              <a:rPr lang="it-IT" dirty="0"/>
              <a:t>Raggiungimento Obiettivi del Progetto</a:t>
            </a:r>
          </a:p>
        </p:txBody>
      </p:sp>
      <p:sp>
        <p:nvSpPr>
          <p:cNvPr id="14" name="Segnaposto testo 13">
            <a:extLst>
              <a:ext uri="{FF2B5EF4-FFF2-40B4-BE49-F238E27FC236}">
                <a16:creationId xmlns:a16="http://schemas.microsoft.com/office/drawing/2014/main" id="{D2520C25-DB39-B04A-A753-0EC65F8F41AC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>
            <a:normAutofit lnSpcReduction="10000"/>
          </a:bodyPr>
          <a:lstStyle/>
          <a:p>
            <a:r>
              <a:rPr lang="en" dirty="0"/>
              <a:t>La </a:t>
            </a:r>
            <a:r>
              <a:rPr lang="en" dirty="0" err="1"/>
              <a:t>partecipazione</a:t>
            </a:r>
            <a:r>
              <a:rPr lang="en" dirty="0"/>
              <a:t> </a:t>
            </a:r>
            <a:r>
              <a:rPr lang="en" dirty="0" err="1"/>
              <a:t>all’ODP</a:t>
            </a:r>
            <a:r>
              <a:rPr lang="en" dirty="0"/>
              <a:t> </a:t>
            </a:r>
            <a:r>
              <a:rPr lang="en" dirty="0" err="1"/>
              <a:t>è</a:t>
            </a:r>
            <a:r>
              <a:rPr lang="en" dirty="0"/>
              <a:t> </a:t>
            </a:r>
            <a:r>
              <a:rPr lang="en" dirty="0" err="1"/>
              <a:t>incompatibile</a:t>
            </a:r>
            <a:r>
              <a:rPr lang="en" dirty="0"/>
              <a:t> con </a:t>
            </a:r>
            <a:r>
              <a:rPr lang="en" dirty="0" err="1"/>
              <a:t>il</a:t>
            </a:r>
            <a:r>
              <a:rPr lang="en" dirty="0"/>
              <a:t> </a:t>
            </a:r>
            <a:r>
              <a:rPr lang="en" dirty="0" err="1"/>
              <a:t>raggiungimento</a:t>
            </a:r>
            <a:r>
              <a:rPr lang="en" dirty="0"/>
              <a:t> </a:t>
            </a:r>
            <a:r>
              <a:rPr lang="en" dirty="0" err="1"/>
              <a:t>degli</a:t>
            </a:r>
            <a:r>
              <a:rPr lang="en" dirty="0"/>
              <a:t> </a:t>
            </a:r>
            <a:r>
              <a:rPr lang="en" dirty="0" err="1"/>
              <a:t>obiettivi</a:t>
            </a:r>
            <a:r>
              <a:rPr lang="en" dirty="0"/>
              <a:t> del </a:t>
            </a:r>
            <a:r>
              <a:rPr lang="en" dirty="0" err="1"/>
              <a:t>progetto</a:t>
            </a:r>
            <a:endParaRPr lang="it-IT" dirty="0"/>
          </a:p>
        </p:txBody>
      </p:sp>
      <p:pic>
        <p:nvPicPr>
          <p:cNvPr id="31" name="Segnaposto immagine 30" descr="Calendario giornaliero">
            <a:extLst>
              <a:ext uri="{FF2B5EF4-FFF2-40B4-BE49-F238E27FC236}">
                <a16:creationId xmlns:a16="http://schemas.microsoft.com/office/drawing/2014/main" id="{08919590-ABFE-FF48-80FA-370C9BB206FE}"/>
              </a:ext>
            </a:extLst>
          </p:cNvPr>
          <p:cNvPicPr>
            <a:picLocks noGrp="1" noChangeAspect="1"/>
          </p:cNvPicPr>
          <p:nvPr>
            <p:ph type="pic" sz="quarter" idx="35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116" r="116"/>
          <a:stretch>
            <a:fillRect/>
          </a:stretch>
        </p:blipFill>
        <p:spPr/>
      </p:pic>
      <p:sp>
        <p:nvSpPr>
          <p:cNvPr id="16" name="Segnaposto testo 15">
            <a:extLst>
              <a:ext uri="{FF2B5EF4-FFF2-40B4-BE49-F238E27FC236}">
                <a16:creationId xmlns:a16="http://schemas.microsoft.com/office/drawing/2014/main" id="{132B2AF1-DC55-4A40-99D6-E363845A9F6C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r>
              <a:rPr lang="it-IT" dirty="0"/>
              <a:t>Nessun Dato Prodotto/Raccolto</a:t>
            </a:r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ADFFF05B-DDEA-9042-9FCE-D8ABDC9805F1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>
            <a:normAutofit/>
          </a:bodyPr>
          <a:lstStyle/>
          <a:p>
            <a:r>
              <a:rPr lang="en" dirty="0"/>
              <a:t>Il </a:t>
            </a:r>
            <a:r>
              <a:rPr lang="en" dirty="0" err="1"/>
              <a:t>progetto</a:t>
            </a:r>
            <a:r>
              <a:rPr lang="en" dirty="0"/>
              <a:t> non </a:t>
            </a:r>
            <a:r>
              <a:rPr lang="en" dirty="0" err="1"/>
              <a:t>prevede</a:t>
            </a:r>
            <a:r>
              <a:rPr lang="en" dirty="0"/>
              <a:t> la </a:t>
            </a:r>
            <a:r>
              <a:rPr lang="en" dirty="0" err="1"/>
              <a:t>creazione</a:t>
            </a:r>
            <a:r>
              <a:rPr lang="en" dirty="0"/>
              <a:t> o la </a:t>
            </a:r>
            <a:r>
              <a:rPr lang="en" dirty="0" err="1"/>
              <a:t>raccolta</a:t>
            </a:r>
            <a:r>
              <a:rPr lang="en" dirty="0"/>
              <a:t> di </a:t>
            </a:r>
            <a:r>
              <a:rPr lang="en" dirty="0" err="1"/>
              <a:t>dati</a:t>
            </a:r>
            <a:r>
              <a:rPr lang="en" dirty="0"/>
              <a:t> </a:t>
            </a:r>
            <a:r>
              <a:rPr lang="en" dirty="0" err="1"/>
              <a:t>della</a:t>
            </a:r>
            <a:r>
              <a:rPr lang="en" dirty="0"/>
              <a:t> </a:t>
            </a:r>
            <a:r>
              <a:rPr lang="en" dirty="0" err="1"/>
              <a:t>ricerca</a:t>
            </a:r>
            <a:endParaRPr lang="it-IT" dirty="0"/>
          </a:p>
        </p:txBody>
      </p:sp>
      <p:sp>
        <p:nvSpPr>
          <p:cNvPr id="19" name="Segnaposto testo 18">
            <a:extLst>
              <a:ext uri="{FF2B5EF4-FFF2-40B4-BE49-F238E27FC236}">
                <a16:creationId xmlns:a16="http://schemas.microsoft.com/office/drawing/2014/main" id="{33BE907C-5B17-E64E-9B61-D23697D6235F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/>
        <p:txBody>
          <a:bodyPr/>
          <a:lstStyle/>
          <a:p>
            <a:r>
              <a:rPr lang="it-IT" dirty="0"/>
              <a:t>Altre Legittime Ragioni</a:t>
            </a:r>
          </a:p>
        </p:txBody>
      </p:sp>
      <p:sp>
        <p:nvSpPr>
          <p:cNvPr id="20" name="Segnaposto testo 19">
            <a:extLst>
              <a:ext uri="{FF2B5EF4-FFF2-40B4-BE49-F238E27FC236}">
                <a16:creationId xmlns:a16="http://schemas.microsoft.com/office/drawing/2014/main" id="{2AFA758D-BCB0-4E40-9D44-74C0CFC7143F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" dirty="0" err="1"/>
              <a:t>Esistono</a:t>
            </a:r>
            <a:r>
              <a:rPr lang="en" dirty="0"/>
              <a:t> </a:t>
            </a:r>
            <a:r>
              <a:rPr lang="en" dirty="0" err="1"/>
              <a:t>atre</a:t>
            </a:r>
            <a:r>
              <a:rPr lang="en" dirty="0"/>
              <a:t> </a:t>
            </a:r>
            <a:r>
              <a:rPr lang="en" dirty="0" err="1"/>
              <a:t>ragioni</a:t>
            </a:r>
            <a:r>
              <a:rPr lang="en" dirty="0"/>
              <a:t> </a:t>
            </a:r>
            <a:r>
              <a:rPr lang="en" dirty="0" err="1"/>
              <a:t>legittime</a:t>
            </a:r>
            <a:r>
              <a:rPr lang="en" dirty="0"/>
              <a:t> (</a:t>
            </a:r>
            <a:r>
              <a:rPr lang="en" dirty="0" err="1"/>
              <a:t>è</a:t>
            </a:r>
            <a:r>
              <a:rPr lang="en" dirty="0"/>
              <a:t> </a:t>
            </a:r>
            <a:r>
              <a:rPr lang="en" dirty="0" err="1"/>
              <a:t>possibile</a:t>
            </a:r>
            <a:r>
              <a:rPr lang="en" dirty="0"/>
              <a:t> </a:t>
            </a:r>
            <a:r>
              <a:rPr lang="en" dirty="0" err="1"/>
              <a:t>motivare</a:t>
            </a:r>
            <a:r>
              <a:rPr lang="en" dirty="0"/>
              <a:t> in </a:t>
            </a:r>
            <a:r>
              <a:rPr lang="en" dirty="0" err="1"/>
              <a:t>fase</a:t>
            </a:r>
            <a:r>
              <a:rPr lang="en" dirty="0"/>
              <a:t> di </a:t>
            </a:r>
            <a:r>
              <a:rPr lang="en" dirty="0" err="1"/>
              <a:t>proposta</a:t>
            </a:r>
            <a:r>
              <a:rPr lang="en" dirty="0"/>
              <a:t> o </a:t>
            </a:r>
            <a:r>
              <a:rPr lang="en" dirty="0" err="1"/>
              <a:t>nel</a:t>
            </a:r>
            <a:r>
              <a:rPr lang="en" dirty="0"/>
              <a:t> Data Management Plan)</a:t>
            </a:r>
            <a:endParaRPr lang="it-IT" dirty="0"/>
          </a:p>
        </p:txBody>
      </p:sp>
      <p:pic>
        <p:nvPicPr>
          <p:cNvPr id="44" name="Elemento grafico 43" descr="Chiudi">
            <a:extLst>
              <a:ext uri="{FF2B5EF4-FFF2-40B4-BE49-F238E27FC236}">
                <a16:creationId xmlns:a16="http://schemas.microsoft.com/office/drawing/2014/main" id="{35C5DE54-412A-F64A-87A5-671E09E349F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236857" y="4161570"/>
            <a:ext cx="1138047" cy="1138047"/>
          </a:xfrm>
          <a:prstGeom prst="rect">
            <a:avLst/>
          </a:prstGeom>
        </p:spPr>
      </p:pic>
      <p:sp>
        <p:nvSpPr>
          <p:cNvPr id="52" name="Segnaposto immagine 51">
            <a:extLst>
              <a:ext uri="{FF2B5EF4-FFF2-40B4-BE49-F238E27FC236}">
                <a16:creationId xmlns:a16="http://schemas.microsoft.com/office/drawing/2014/main" id="{A8FEE569-823B-2540-8831-F7B04EC0B161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/>
      </p:sp>
      <p:pic>
        <p:nvPicPr>
          <p:cNvPr id="50" name="Elemento grafico 49" descr="Matita">
            <a:extLst>
              <a:ext uri="{FF2B5EF4-FFF2-40B4-BE49-F238E27FC236}">
                <a16:creationId xmlns:a16="http://schemas.microsoft.com/office/drawing/2014/main" id="{2BBDED32-6D1C-7340-8115-0B1B4142D9C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348679" y="6115199"/>
            <a:ext cx="914400" cy="914400"/>
          </a:xfrm>
          <a:prstGeom prst="rect">
            <a:avLst/>
          </a:prstGeom>
        </p:spPr>
      </p:pic>
      <p:pic>
        <p:nvPicPr>
          <p:cNvPr id="24" name="Immagine 6">
            <a:extLst>
              <a:ext uri="{FF2B5EF4-FFF2-40B4-BE49-F238E27FC236}">
                <a16:creationId xmlns:a16="http://schemas.microsoft.com/office/drawing/2014/main" id="{B753A4CD-4C4F-CC4B-8D3C-7244AD0FFF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8011" y="7989887"/>
            <a:ext cx="21621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Immagine 9">
            <a:extLst>
              <a:ext uri="{FF2B5EF4-FFF2-40B4-BE49-F238E27FC236}">
                <a16:creationId xmlns:a16="http://schemas.microsoft.com/office/drawing/2014/main" id="{822E0DDC-608D-0046-939D-67383C036D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8145" y="8201026"/>
            <a:ext cx="4972051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8709246"/>
      </p:ext>
    </p:extLst>
  </p:cSld>
  <p:clrMapOvr>
    <a:masterClrMapping/>
  </p:clrMapOvr>
  <p:transition spd="med"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egnaposto testo 21">
            <a:extLst>
              <a:ext uri="{FF2B5EF4-FFF2-40B4-BE49-F238E27FC236}">
                <a16:creationId xmlns:a16="http://schemas.microsoft.com/office/drawing/2014/main" id="{8E57DC78-10F3-0F42-8DBE-9ABF5A09996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1200" y="1484027"/>
            <a:ext cx="9366032" cy="6609004"/>
          </a:xfrm>
        </p:spPr>
        <p:txBody>
          <a:bodyPr>
            <a:normAutofit fontScale="92500" lnSpcReduction="10000"/>
          </a:bodyPr>
          <a:lstStyle/>
          <a:p>
            <a:r>
              <a:rPr lang="it-IT" dirty="0"/>
              <a:t>Le politiche della Commissione Europea mirano a diffondere le pratiche della corretta </a:t>
            </a:r>
            <a:r>
              <a:rPr lang="it-IT" dirty="0">
                <a:solidFill>
                  <a:srgbClr val="FF0000"/>
                </a:solidFill>
              </a:rPr>
              <a:t>gestione dei dati della ricerca</a:t>
            </a:r>
          </a:p>
          <a:p>
            <a:r>
              <a:rPr lang="it-IT" dirty="0"/>
              <a:t>Per questo è richiesto il </a:t>
            </a:r>
            <a:r>
              <a:rPr lang="it-IT" dirty="0">
                <a:solidFill>
                  <a:srgbClr val="FF0000"/>
                </a:solidFill>
              </a:rPr>
              <a:t>Data Management Plan</a:t>
            </a:r>
            <a:r>
              <a:rPr lang="it-IT" dirty="0"/>
              <a:t> (</a:t>
            </a:r>
            <a:r>
              <a:rPr lang="it-IT" dirty="0" err="1"/>
              <a:t>deliverable</a:t>
            </a:r>
            <a:r>
              <a:rPr lang="it-IT" dirty="0"/>
              <a:t> obbligatorio entro il mese 6)</a:t>
            </a:r>
          </a:p>
          <a:p>
            <a:r>
              <a:rPr lang="it-IT" dirty="0"/>
              <a:t>Dovete rendere i vostri dati aderenti ai principi FAIR, anche se non darete ai vostri dati accesso aperto</a:t>
            </a:r>
          </a:p>
          <a:p>
            <a:endParaRPr lang="it-IT" dirty="0"/>
          </a:p>
        </p:txBody>
      </p:sp>
      <p:sp>
        <p:nvSpPr>
          <p:cNvPr id="23" name="Segnaposto testo 22">
            <a:extLst>
              <a:ext uri="{FF2B5EF4-FFF2-40B4-BE49-F238E27FC236}">
                <a16:creationId xmlns:a16="http://schemas.microsoft.com/office/drawing/2014/main" id="{EC59B9BF-4FF3-4044-BC7B-00377CDFF8E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it-IT" dirty="0" err="1"/>
              <a:t>Research</a:t>
            </a:r>
            <a:r>
              <a:rPr lang="it-IT" dirty="0"/>
              <a:t> Data Management</a:t>
            </a:r>
          </a:p>
        </p:txBody>
      </p:sp>
      <p:pic>
        <p:nvPicPr>
          <p:cNvPr id="24" name="Immagine 23">
            <a:extLst>
              <a:ext uri="{FF2B5EF4-FFF2-40B4-BE49-F238E27FC236}">
                <a16:creationId xmlns:a16="http://schemas.microsoft.com/office/drawing/2014/main" id="{38406C0C-1279-9F46-8312-9DDEDB18E2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0" t="652" r="1773" b="652"/>
          <a:stretch/>
        </p:blipFill>
        <p:spPr>
          <a:xfrm>
            <a:off x="10294883" y="1856143"/>
            <a:ext cx="5786575" cy="5864772"/>
          </a:xfrm>
          <a:prstGeom prst="rect">
            <a:avLst/>
          </a:prstGeom>
        </p:spPr>
      </p:pic>
      <p:pic>
        <p:nvPicPr>
          <p:cNvPr id="5" name="Immagine 6">
            <a:extLst>
              <a:ext uri="{FF2B5EF4-FFF2-40B4-BE49-F238E27FC236}">
                <a16:creationId xmlns:a16="http://schemas.microsoft.com/office/drawing/2014/main" id="{D4CC62F0-C452-9C44-A20C-B14C2C876C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8011" y="7989887"/>
            <a:ext cx="21621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magine 9">
            <a:extLst>
              <a:ext uri="{FF2B5EF4-FFF2-40B4-BE49-F238E27FC236}">
                <a16:creationId xmlns:a16="http://schemas.microsoft.com/office/drawing/2014/main" id="{4780A4EB-7081-D846-A58B-659F9CA0AB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8145" y="8201026"/>
            <a:ext cx="4972051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5695225"/>
      </p:ext>
    </p:extLst>
  </p:cSld>
  <p:clrMapOvr>
    <a:masterClrMapping/>
  </p:clrMapOvr>
  <p:transition spd="med"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7BF09AD7-D176-944E-B1D8-B9719C0154D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70165" y="5880844"/>
            <a:ext cx="4703971" cy="2654827"/>
          </a:xfrm>
        </p:spPr>
        <p:txBody>
          <a:bodyPr>
            <a:noAutofit/>
          </a:bodyPr>
          <a:lstStyle/>
          <a:p>
            <a:r>
              <a:rPr lang="it-IT" dirty="0"/>
              <a:t>Leggibili (anche dalle macchine) con un software libero, integrabili con altri dati, possibilmente collegati ad altre risorse</a:t>
            </a:r>
            <a:endParaRPr lang="it-IT" sz="2100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8BE3DF1-5842-114B-9B39-C461A604CE8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238371" y="6153906"/>
            <a:ext cx="4515603" cy="2031863"/>
          </a:xfrm>
        </p:spPr>
        <p:txBody>
          <a:bodyPr>
            <a:noAutofit/>
          </a:bodyPr>
          <a:lstStyle/>
          <a:p>
            <a:r>
              <a:rPr lang="en" sz="2800" dirty="0" err="1"/>
              <a:t>Utilizzabili</a:t>
            </a:r>
            <a:r>
              <a:rPr lang="en" sz="2800" dirty="0"/>
              <a:t> da </a:t>
            </a:r>
            <a:r>
              <a:rPr lang="en" sz="2800" dirty="0" err="1"/>
              <a:t>terzi</a:t>
            </a:r>
            <a:r>
              <a:rPr lang="en" sz="2800" dirty="0"/>
              <a:t> per una </a:t>
            </a:r>
            <a:r>
              <a:rPr lang="en" sz="2800" dirty="0" err="1"/>
              <a:t>ulteriore</a:t>
            </a:r>
            <a:r>
              <a:rPr lang="en" sz="2800" dirty="0"/>
              <a:t> </a:t>
            </a:r>
            <a:r>
              <a:rPr lang="en" sz="2800" dirty="0" err="1"/>
              <a:t>analisi</a:t>
            </a:r>
            <a:r>
              <a:rPr lang="en" sz="2800" dirty="0"/>
              <a:t> (</a:t>
            </a:r>
            <a:r>
              <a:rPr lang="en" sz="2800" dirty="0" err="1"/>
              <a:t>trasparenza</a:t>
            </a:r>
            <a:r>
              <a:rPr lang="en" sz="2800" dirty="0"/>
              <a:t>, </a:t>
            </a:r>
            <a:r>
              <a:rPr lang="en" sz="2800" dirty="0" err="1"/>
              <a:t>integrità</a:t>
            </a:r>
            <a:r>
              <a:rPr lang="en" sz="2800" dirty="0"/>
              <a:t> </a:t>
            </a:r>
            <a:r>
              <a:rPr lang="en" sz="2800" dirty="0" err="1"/>
              <a:t>della</a:t>
            </a:r>
            <a:r>
              <a:rPr lang="en" sz="2800" dirty="0"/>
              <a:t> </a:t>
            </a:r>
            <a:r>
              <a:rPr lang="en" sz="2800" dirty="0" err="1"/>
              <a:t>ricerca</a:t>
            </a:r>
            <a:r>
              <a:rPr lang="en" sz="2800" dirty="0"/>
              <a:t>) o come punto di </a:t>
            </a:r>
            <a:r>
              <a:rPr lang="en" sz="2800" dirty="0" err="1"/>
              <a:t>partenza</a:t>
            </a:r>
            <a:r>
              <a:rPr lang="en" sz="2800" dirty="0"/>
              <a:t> per </a:t>
            </a:r>
            <a:r>
              <a:rPr lang="en" sz="2800" dirty="0" err="1"/>
              <a:t>nuove</a:t>
            </a:r>
            <a:r>
              <a:rPr lang="en" sz="2800" dirty="0"/>
              <a:t> </a:t>
            </a:r>
            <a:r>
              <a:rPr lang="en" sz="2800" dirty="0" err="1"/>
              <a:t>ricerche</a:t>
            </a:r>
            <a:endParaRPr lang="it-IT" sz="2400" dirty="0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1F32929-EC96-CD47-A985-6B1CD378335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1220445" y="3031202"/>
            <a:ext cx="4515603" cy="1892663"/>
          </a:xfrm>
        </p:spPr>
        <p:txBody>
          <a:bodyPr>
            <a:noAutofit/>
          </a:bodyPr>
          <a:lstStyle/>
          <a:p>
            <a:r>
              <a:rPr lang="it-IT" dirty="0" err="1"/>
              <a:t>P</a:t>
            </a:r>
            <a:r>
              <a:rPr lang="en" dirty="0" err="1"/>
              <a:t>er</a:t>
            </a:r>
            <a:r>
              <a:rPr lang="en" dirty="0"/>
              <a:t> </a:t>
            </a:r>
            <a:r>
              <a:rPr lang="en" dirty="0" err="1"/>
              <a:t>almeno</a:t>
            </a:r>
            <a:r>
              <a:rPr lang="en" dirty="0"/>
              <a:t> 10 </a:t>
            </a:r>
            <a:r>
              <a:rPr lang="en" dirty="0" err="1"/>
              <a:t>anni</a:t>
            </a:r>
            <a:r>
              <a:rPr lang="en" dirty="0"/>
              <a:t>! Non </a:t>
            </a:r>
            <a:r>
              <a:rPr lang="en" dirty="0" err="1"/>
              <a:t>vuol</a:t>
            </a:r>
            <a:r>
              <a:rPr lang="en" dirty="0"/>
              <a:t> dire </a:t>
            </a:r>
            <a:r>
              <a:rPr lang="en" dirty="0" err="1"/>
              <a:t>aperti</a:t>
            </a:r>
            <a:r>
              <a:rPr lang="en" dirty="0"/>
              <a:t>, ma </a:t>
            </a:r>
            <a:r>
              <a:rPr lang="en" dirty="0" err="1"/>
              <a:t>deve</a:t>
            </a:r>
            <a:r>
              <a:rPr lang="en" dirty="0"/>
              <a:t> </a:t>
            </a:r>
            <a:r>
              <a:rPr lang="en" dirty="0" err="1"/>
              <a:t>essere</a:t>
            </a:r>
            <a:r>
              <a:rPr lang="en" dirty="0"/>
              <a:t> </a:t>
            </a:r>
            <a:r>
              <a:rPr lang="en" dirty="0" err="1"/>
              <a:t>chiaro</a:t>
            </a:r>
            <a:r>
              <a:rPr lang="en" dirty="0"/>
              <a:t> chi e come </a:t>
            </a:r>
            <a:r>
              <a:rPr lang="en" dirty="0" err="1"/>
              <a:t>avrà</a:t>
            </a:r>
            <a:r>
              <a:rPr lang="en" dirty="0"/>
              <a:t> accesso ai </a:t>
            </a:r>
            <a:r>
              <a:rPr lang="en" dirty="0" err="1"/>
              <a:t>miei</a:t>
            </a:r>
            <a:r>
              <a:rPr lang="en" dirty="0"/>
              <a:t> </a:t>
            </a:r>
            <a:r>
              <a:rPr lang="en" dirty="0" err="1"/>
              <a:t>dati</a:t>
            </a:r>
            <a:endParaRPr lang="it-IT" sz="2100" dirty="0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6006031D-2DE2-9641-885E-C510AE240F8D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863435" y="2744329"/>
            <a:ext cx="4010703" cy="609600"/>
          </a:xfrm>
        </p:spPr>
        <p:txBody>
          <a:bodyPr>
            <a:normAutofit/>
          </a:bodyPr>
          <a:lstStyle/>
          <a:p>
            <a:r>
              <a:rPr lang="it-IT" sz="3600" dirty="0" err="1"/>
              <a:t>Findable</a:t>
            </a:r>
            <a:endParaRPr lang="it-IT" sz="3600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D6E253F-5869-7F47-AC2F-9DF0FCC445D9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161365" y="3353929"/>
            <a:ext cx="4703971" cy="2654827"/>
          </a:xfrm>
        </p:spPr>
        <p:txBody>
          <a:bodyPr>
            <a:noAutofit/>
          </a:bodyPr>
          <a:lstStyle/>
          <a:p>
            <a:r>
              <a:rPr lang="en" dirty="0" err="1"/>
              <a:t>Devono</a:t>
            </a:r>
            <a:r>
              <a:rPr lang="en" dirty="0"/>
              <a:t> </a:t>
            </a:r>
            <a:r>
              <a:rPr lang="en" dirty="0" err="1"/>
              <a:t>essere</a:t>
            </a:r>
            <a:r>
              <a:rPr lang="en" dirty="0"/>
              <a:t> </a:t>
            </a:r>
            <a:r>
              <a:rPr lang="en" dirty="0" err="1"/>
              <a:t>trovabili</a:t>
            </a:r>
            <a:r>
              <a:rPr lang="en" dirty="0"/>
              <a:t> e, di </a:t>
            </a:r>
            <a:r>
              <a:rPr lang="en" dirty="0" err="1"/>
              <a:t>conseguenza</a:t>
            </a:r>
            <a:r>
              <a:rPr lang="en" dirty="0"/>
              <a:t>, </a:t>
            </a:r>
            <a:r>
              <a:rPr lang="en" dirty="0" err="1"/>
              <a:t>citabili</a:t>
            </a:r>
            <a:r>
              <a:rPr lang="en" dirty="0"/>
              <a:t>!</a:t>
            </a:r>
            <a:endParaRPr lang="it-IT" dirty="0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C9D36976-A93B-8547-B731-D396776B2E91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72235" y="5271244"/>
            <a:ext cx="4010703" cy="609600"/>
          </a:xfrm>
        </p:spPr>
        <p:txBody>
          <a:bodyPr>
            <a:normAutofit/>
          </a:bodyPr>
          <a:lstStyle/>
          <a:p>
            <a:r>
              <a:rPr lang="it-IT" sz="3600" dirty="0" err="1"/>
              <a:t>Interoperable</a:t>
            </a:r>
            <a:endParaRPr lang="it-IT" sz="3600" dirty="0"/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955083AE-0006-3F4D-AC2F-BBFE7F16C55F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11220446" y="2421601"/>
            <a:ext cx="4010703" cy="609600"/>
          </a:xfrm>
        </p:spPr>
        <p:txBody>
          <a:bodyPr>
            <a:normAutofit/>
          </a:bodyPr>
          <a:lstStyle/>
          <a:p>
            <a:r>
              <a:rPr lang="it-IT" sz="3600" dirty="0" err="1"/>
              <a:t>Accessible</a:t>
            </a:r>
            <a:endParaRPr lang="it-IT" sz="3600" dirty="0"/>
          </a:p>
        </p:txBody>
      </p:sp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452A52FC-AAC9-3E40-8F1C-D92BC156754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11238371" y="5544305"/>
            <a:ext cx="4010703" cy="609600"/>
          </a:xfrm>
        </p:spPr>
        <p:txBody>
          <a:bodyPr>
            <a:normAutofit/>
          </a:bodyPr>
          <a:lstStyle/>
          <a:p>
            <a:r>
              <a:rPr lang="it-IT" sz="3600" dirty="0" err="1"/>
              <a:t>Reusable</a:t>
            </a:r>
            <a:endParaRPr lang="it-IT" sz="3600" dirty="0"/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70EEE63F-130E-2047-8DFE-C212E9D2B2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3330" y="151120"/>
            <a:ext cx="14699237" cy="1051824"/>
          </a:xfrm>
        </p:spPr>
        <p:txBody>
          <a:bodyPr/>
          <a:lstStyle/>
          <a:p>
            <a:r>
              <a:rPr lang="it-IT" dirty="0"/>
              <a:t>I Dati vanno comunque resi FAIR</a:t>
            </a:r>
          </a:p>
        </p:txBody>
      </p:sp>
      <p:sp>
        <p:nvSpPr>
          <p:cNvPr id="14" name="Google Shape;2169;p228">
            <a:extLst>
              <a:ext uri="{FF2B5EF4-FFF2-40B4-BE49-F238E27FC236}">
                <a16:creationId xmlns:a16="http://schemas.microsoft.com/office/drawing/2014/main" id="{31531587-CF1D-6448-B7FA-0D0E1BF20359}"/>
              </a:ext>
            </a:extLst>
          </p:cNvPr>
          <p:cNvSpPr/>
          <p:nvPr/>
        </p:nvSpPr>
        <p:spPr>
          <a:xfrm>
            <a:off x="5205725" y="6838899"/>
            <a:ext cx="5697068" cy="103993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25400" dist="12700" dir="5400000" rotWithShape="0">
              <a:srgbClr val="000000">
                <a:alpha val="49800"/>
              </a:srgb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>
              <a:buClr>
                <a:srgbClr val="000000"/>
              </a:buClr>
              <a:buSzPts val="2200"/>
            </a:pPr>
            <a:endParaRPr sz="2200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" name="Google Shape;2170;p228">
            <a:extLst>
              <a:ext uri="{FF2B5EF4-FFF2-40B4-BE49-F238E27FC236}">
                <a16:creationId xmlns:a16="http://schemas.microsoft.com/office/drawing/2014/main" id="{0E43CCD1-C7D6-A74C-A586-CC0A0F2FA54A}"/>
              </a:ext>
            </a:extLst>
          </p:cNvPr>
          <p:cNvSpPr txBox="1"/>
          <p:nvPr/>
        </p:nvSpPr>
        <p:spPr>
          <a:xfrm>
            <a:off x="5205723" y="6805207"/>
            <a:ext cx="5697068" cy="1073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ts val="2700"/>
            </a:pPr>
            <a:r>
              <a:rPr lang="en-GB" sz="3600" b="1" i="1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FAIR non </a:t>
            </a:r>
            <a:r>
              <a:rPr lang="en-GB" sz="3600" b="1" i="1" dirty="0" err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vuol</a:t>
            </a:r>
            <a:r>
              <a:rPr lang="en-GB" sz="3600" b="1" i="1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dire OPEN!</a:t>
            </a:r>
            <a:endParaRPr sz="1800" dirty="0"/>
          </a:p>
        </p:txBody>
      </p:sp>
      <p:pic>
        <p:nvPicPr>
          <p:cNvPr id="13" name="Immagine 6">
            <a:extLst>
              <a:ext uri="{FF2B5EF4-FFF2-40B4-BE49-F238E27FC236}">
                <a16:creationId xmlns:a16="http://schemas.microsoft.com/office/drawing/2014/main" id="{0E93F885-72DF-FA44-B148-5216C633C0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8011" y="7989887"/>
            <a:ext cx="21621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Immagine 9">
            <a:extLst>
              <a:ext uri="{FF2B5EF4-FFF2-40B4-BE49-F238E27FC236}">
                <a16:creationId xmlns:a16="http://schemas.microsoft.com/office/drawing/2014/main" id="{36E68714-1FB4-1A4F-A416-E79AE107F9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8145" y="8201026"/>
            <a:ext cx="4972051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8923712"/>
      </p:ext>
    </p:extLst>
  </p:cSld>
  <p:clrMapOvr>
    <a:masterClrMapping/>
  </p:clrMapOvr>
  <p:transition spd="med"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F77CD98D-0706-8D49-B662-BCD575A621B5}"/>
              </a:ext>
            </a:extLst>
          </p:cNvPr>
          <p:cNvPicPr/>
          <p:nvPr/>
        </p:nvPicPr>
        <p:blipFill rotWithShape="1">
          <a:blip r:embed="rId2"/>
          <a:srcRect l="23656" t="18539" r="24518" b="44660"/>
          <a:stretch/>
        </p:blipFill>
        <p:spPr bwMode="auto">
          <a:xfrm>
            <a:off x="3564754" y="2736121"/>
            <a:ext cx="9126491" cy="36717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5F8354F2-D1C1-9444-835D-8BD563B3F3BB}"/>
              </a:ext>
            </a:extLst>
          </p:cNvPr>
          <p:cNvSpPr/>
          <p:nvPr/>
        </p:nvSpPr>
        <p:spPr>
          <a:xfrm>
            <a:off x="3799305" y="8658886"/>
            <a:ext cx="1188987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100" dirty="0"/>
              <a:t>From 2014 </a:t>
            </a:r>
            <a:r>
              <a:rPr lang="it-IT" sz="1100" dirty="0" err="1"/>
              <a:t>until</a:t>
            </a:r>
            <a:r>
              <a:rPr lang="it-IT" sz="1100" dirty="0"/>
              <a:t> 2019, </a:t>
            </a:r>
            <a:r>
              <a:rPr lang="it-IT" sz="1100" dirty="0" err="1"/>
              <a:t>Moedas</a:t>
            </a:r>
            <a:r>
              <a:rPr lang="it-IT" sz="1100" dirty="0"/>
              <a:t> </a:t>
            </a:r>
            <a:r>
              <a:rPr lang="it-IT" sz="1100" dirty="0" err="1"/>
              <a:t>served</a:t>
            </a:r>
            <a:r>
              <a:rPr lang="it-IT" sz="1100" dirty="0"/>
              <a:t> </a:t>
            </a:r>
            <a:r>
              <a:rPr lang="it-IT" sz="1100" dirty="0" err="1"/>
              <a:t>as</a:t>
            </a:r>
            <a:r>
              <a:rPr lang="it-IT" sz="1100" dirty="0"/>
              <a:t> </a:t>
            </a:r>
            <a:r>
              <a:rPr lang="it-IT" sz="1100" dirty="0" err="1"/>
              <a:t>European</a:t>
            </a:r>
            <a:r>
              <a:rPr lang="it-IT" sz="1100" dirty="0"/>
              <a:t> </a:t>
            </a:r>
            <a:r>
              <a:rPr lang="it-IT" sz="1100" dirty="0" err="1"/>
              <a:t>Commissioner</a:t>
            </a:r>
            <a:r>
              <a:rPr lang="it-IT" sz="1100" dirty="0"/>
              <a:t> </a:t>
            </a:r>
            <a:r>
              <a:rPr lang="it-IT" sz="1100" dirty="0" err="1"/>
              <a:t>covering</a:t>
            </a:r>
            <a:r>
              <a:rPr lang="it-IT" sz="1100" dirty="0"/>
              <a:t> the portfolio of </a:t>
            </a:r>
            <a:r>
              <a:rPr lang="it-IT" sz="1100" dirty="0" err="1"/>
              <a:t>Research</a:t>
            </a:r>
            <a:r>
              <a:rPr lang="it-IT" sz="1100" dirty="0"/>
              <a:t>, Science and </a:t>
            </a:r>
            <a:r>
              <a:rPr lang="it-IT" sz="1100" dirty="0" err="1"/>
              <a:t>Innovation</a:t>
            </a:r>
            <a:r>
              <a:rPr lang="it-IT" sz="1100" dirty="0"/>
              <a:t> under the leadership of </a:t>
            </a:r>
            <a:r>
              <a:rPr lang="it-IT" sz="1100" dirty="0" err="1"/>
              <a:t>President</a:t>
            </a:r>
            <a:r>
              <a:rPr lang="it-IT" sz="1100" dirty="0"/>
              <a:t> Jean-Claude </a:t>
            </a:r>
            <a:r>
              <a:rPr lang="it-IT" sz="1100" dirty="0" err="1"/>
              <a:t>Juncker</a:t>
            </a:r>
            <a:endParaRPr lang="it-IT" sz="1100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2117E4B8-3F93-074C-A903-DC5933026D2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it-IT" dirty="0"/>
              <a:t>Dopo averli resi FAIR, apriteli!</a:t>
            </a:r>
          </a:p>
        </p:txBody>
      </p:sp>
    </p:spTree>
    <p:extLst>
      <p:ext uri="{BB962C8B-B14F-4D97-AF65-F5344CB8AC3E}">
        <p14:creationId xmlns:p14="http://schemas.microsoft.com/office/powerpoint/2010/main" val="3845013135"/>
      </p:ext>
    </p:extLst>
  </p:cSld>
  <p:clrMapOvr>
    <a:masterClrMapping/>
  </p:clrMapOvr>
  <p:transition spd="med"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304C8A74-137D-D942-8EE6-8DD861FC23B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/>
              <a:t>	Le infrastrutture, gli strumenti, le buone pratiche, gli standard, le procedure per rendere i dati FAIR e Open esistono già!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C031A9B-E56E-9D4C-88AB-D9C8F32064F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/>
              <a:t>Dovete solo imparare a conoscerli</a:t>
            </a:r>
          </a:p>
        </p:txBody>
      </p:sp>
    </p:spTree>
    <p:extLst>
      <p:ext uri="{BB962C8B-B14F-4D97-AF65-F5344CB8AC3E}">
        <p14:creationId xmlns:p14="http://schemas.microsoft.com/office/powerpoint/2010/main" val="603467130"/>
      </p:ext>
    </p:extLst>
  </p:cSld>
  <p:clrMapOvr>
    <a:masterClrMapping/>
  </p:clrMapOvr>
  <p:transition spd="med"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D8D27900-0B19-A041-B6B9-6FF12A13756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596244" y="1489076"/>
            <a:ext cx="8636000" cy="76549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6600" dirty="0"/>
              <a:t>Attenzione alle </a:t>
            </a:r>
            <a:r>
              <a:rPr lang="it-IT" sz="6600" b="1" dirty="0">
                <a:solidFill>
                  <a:srgbClr val="FF0000"/>
                </a:solidFill>
              </a:rPr>
              <a:t>Sanzioni</a:t>
            </a:r>
            <a:r>
              <a:rPr lang="it-IT" sz="6600" dirty="0"/>
              <a:t>!</a:t>
            </a:r>
          </a:p>
          <a:p>
            <a:pPr marL="0" indent="0" algn="ctr">
              <a:buNone/>
            </a:pPr>
            <a:r>
              <a:rPr lang="it-IT" sz="4000" i="1" dirty="0"/>
              <a:t>Riduzione o sospensione dei pagamenti del Grant </a:t>
            </a:r>
            <a:br>
              <a:rPr lang="it-IT" sz="4000" i="1" dirty="0"/>
            </a:br>
            <a:r>
              <a:rPr lang="it-IT" sz="4000" i="1" dirty="0"/>
              <a:t>[Art. 43 del Grant Agreement]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B7D686-A95E-1440-92F6-C4C7F51D7A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9834" y="6056415"/>
            <a:ext cx="2303813" cy="2303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86621"/>
      </p:ext>
    </p:extLst>
  </p:cSld>
  <p:clrMapOvr>
    <a:masterClrMapping/>
  </p:clrMapOvr>
  <p:transition spd="med"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EF57DE4B-35A4-F244-AFCE-D56C421A8F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0" y="2782957"/>
            <a:ext cx="8636001" cy="5615976"/>
          </a:xfrm>
        </p:spPr>
        <p:txBody>
          <a:bodyPr>
            <a:normAutofit fontScale="92500" lnSpcReduction="10000"/>
          </a:bodyPr>
          <a:lstStyle/>
          <a:p>
            <a:r>
              <a:rPr lang="it-IT" dirty="0" err="1"/>
              <a:t>OpenAIRE</a:t>
            </a:r>
            <a:endParaRPr lang="it-IT" dirty="0"/>
          </a:p>
          <a:p>
            <a:r>
              <a:rPr lang="it-IT" dirty="0"/>
              <a:t>La grande infrastruttura Europea per l’Open Access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F43929EE-5A24-8C49-AA8A-528169C55C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3649" y="215900"/>
            <a:ext cx="2608702" cy="2608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578618"/>
      </p:ext>
    </p:extLst>
  </p:cSld>
  <p:clrMapOvr>
    <a:masterClrMapping/>
  </p:clrMapOvr>
  <p:transition spd="med"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magine 12">
            <a:extLst>
              <a:ext uri="{FF2B5EF4-FFF2-40B4-BE49-F238E27FC236}">
                <a16:creationId xmlns:a16="http://schemas.microsoft.com/office/drawing/2014/main" id="{4C8B8E34-D932-4443-9A0B-C10F2BF1507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17" t="23002" r="12328" b="27545"/>
          <a:stretch/>
        </p:blipFill>
        <p:spPr>
          <a:xfrm>
            <a:off x="-24342" y="439396"/>
            <a:ext cx="16455938" cy="9131974"/>
          </a:xfrm>
          <a:prstGeom prst="rect">
            <a:avLst/>
          </a:prstGeom>
        </p:spPr>
      </p:pic>
      <p:grpSp>
        <p:nvGrpSpPr>
          <p:cNvPr id="48" name="Gruppo 47">
            <a:extLst>
              <a:ext uri="{FF2B5EF4-FFF2-40B4-BE49-F238E27FC236}">
                <a16:creationId xmlns:a16="http://schemas.microsoft.com/office/drawing/2014/main" id="{D8844293-CD66-9F4B-AC6D-26A11DDAE9E4}"/>
              </a:ext>
            </a:extLst>
          </p:cNvPr>
          <p:cNvGrpSpPr>
            <a:grpSpLocks noChangeAspect="1"/>
          </p:cNvGrpSpPr>
          <p:nvPr/>
        </p:nvGrpSpPr>
        <p:grpSpPr>
          <a:xfrm>
            <a:off x="6747021" y="3217947"/>
            <a:ext cx="682886" cy="590325"/>
            <a:chOff x="11536221" y="2368250"/>
            <a:chExt cx="3725719" cy="3220719"/>
          </a:xfrm>
        </p:grpSpPr>
        <p:grpSp>
          <p:nvGrpSpPr>
            <p:cNvPr id="49" name="Gruppo 48">
              <a:extLst>
                <a:ext uri="{FF2B5EF4-FFF2-40B4-BE49-F238E27FC236}">
                  <a16:creationId xmlns:a16="http://schemas.microsoft.com/office/drawing/2014/main" id="{1DBA842A-2B4C-0641-9731-D100E6971DE8}"/>
                </a:ext>
              </a:extLst>
            </p:cNvPr>
            <p:cNvGrpSpPr/>
            <p:nvPr/>
          </p:nvGrpSpPr>
          <p:grpSpPr>
            <a:xfrm>
              <a:off x="12572528" y="2368250"/>
              <a:ext cx="2689412" cy="2232212"/>
              <a:chOff x="12446502" y="2594614"/>
              <a:chExt cx="2689412" cy="2232212"/>
            </a:xfrm>
          </p:grpSpPr>
          <p:pic>
            <p:nvPicPr>
              <p:cNvPr id="57" name="Elemento grafico 56" descr="Banca">
                <a:extLst>
                  <a:ext uri="{FF2B5EF4-FFF2-40B4-BE49-F238E27FC236}">
                    <a16:creationId xmlns:a16="http://schemas.microsoft.com/office/drawing/2014/main" id="{175858D7-85C0-7043-A10E-769FD160EE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2903702" y="2594614"/>
                <a:ext cx="2232212" cy="2232212"/>
              </a:xfrm>
              <a:prstGeom prst="rect">
                <a:avLst/>
              </a:prstGeom>
            </p:spPr>
          </p:pic>
          <p:pic>
            <p:nvPicPr>
              <p:cNvPr id="58" name="Elemento grafico 57" descr="Aprire">
                <a:extLst>
                  <a:ext uri="{FF2B5EF4-FFF2-40B4-BE49-F238E27FC236}">
                    <a16:creationId xmlns:a16="http://schemas.microsoft.com/office/drawing/2014/main" id="{FD89A211-98D9-CF40-8095-CFB3E27FDA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2446502" y="3363789"/>
                <a:ext cx="914400" cy="914400"/>
              </a:xfrm>
              <a:prstGeom prst="rect">
                <a:avLst/>
              </a:prstGeom>
            </p:spPr>
          </p:pic>
        </p:grpSp>
        <p:pic>
          <p:nvPicPr>
            <p:cNvPr id="50" name="Elemento grafico 49" descr="Libri">
              <a:extLst>
                <a:ext uri="{FF2B5EF4-FFF2-40B4-BE49-F238E27FC236}">
                  <a16:creationId xmlns:a16="http://schemas.microsoft.com/office/drawing/2014/main" id="{3DC5CCFF-113C-0B41-B6DD-3809144A277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3231434" y="4454634"/>
              <a:ext cx="914400" cy="914400"/>
            </a:xfrm>
            <a:prstGeom prst="rect">
              <a:avLst/>
            </a:prstGeom>
          </p:spPr>
        </p:pic>
        <p:pic>
          <p:nvPicPr>
            <p:cNvPr id="51" name="Elemento grafico 50" descr="Matita">
              <a:extLst>
                <a:ext uri="{FF2B5EF4-FFF2-40B4-BE49-F238E27FC236}">
                  <a16:creationId xmlns:a16="http://schemas.microsoft.com/office/drawing/2014/main" id="{5C5FACB0-B588-7849-BC1D-66426AB3737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1536221" y="4501391"/>
              <a:ext cx="914400" cy="914400"/>
            </a:xfrm>
            <a:prstGeom prst="rect">
              <a:avLst/>
            </a:prstGeom>
          </p:spPr>
        </p:pic>
        <p:pic>
          <p:nvPicPr>
            <p:cNvPr id="54" name="Elemento grafico 53" descr="Utente">
              <a:extLst>
                <a:ext uri="{FF2B5EF4-FFF2-40B4-BE49-F238E27FC236}">
                  <a16:creationId xmlns:a16="http://schemas.microsoft.com/office/drawing/2014/main" id="{243B4E69-3AC1-2944-90C5-FCB12BB6F6B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1873091" y="3975132"/>
              <a:ext cx="1613837" cy="1613837"/>
            </a:xfrm>
            <a:prstGeom prst="rect">
              <a:avLst/>
            </a:prstGeom>
          </p:spPr>
        </p:pic>
      </p:grpSp>
      <p:grpSp>
        <p:nvGrpSpPr>
          <p:cNvPr id="59" name="Gruppo 58">
            <a:extLst>
              <a:ext uri="{FF2B5EF4-FFF2-40B4-BE49-F238E27FC236}">
                <a16:creationId xmlns:a16="http://schemas.microsoft.com/office/drawing/2014/main" id="{B133E3AD-A075-D145-9A9B-E84DCA43DAF2}"/>
              </a:ext>
            </a:extLst>
          </p:cNvPr>
          <p:cNvGrpSpPr>
            <a:grpSpLocks noChangeAspect="1"/>
          </p:cNvGrpSpPr>
          <p:nvPr/>
        </p:nvGrpSpPr>
        <p:grpSpPr>
          <a:xfrm>
            <a:off x="6262463" y="967991"/>
            <a:ext cx="682886" cy="590325"/>
            <a:chOff x="11536221" y="2368250"/>
            <a:chExt cx="3725719" cy="3220719"/>
          </a:xfrm>
        </p:grpSpPr>
        <p:grpSp>
          <p:nvGrpSpPr>
            <p:cNvPr id="60" name="Gruppo 59">
              <a:extLst>
                <a:ext uri="{FF2B5EF4-FFF2-40B4-BE49-F238E27FC236}">
                  <a16:creationId xmlns:a16="http://schemas.microsoft.com/office/drawing/2014/main" id="{85189198-34DC-504C-8712-C43FB6290119}"/>
                </a:ext>
              </a:extLst>
            </p:cNvPr>
            <p:cNvGrpSpPr/>
            <p:nvPr/>
          </p:nvGrpSpPr>
          <p:grpSpPr>
            <a:xfrm>
              <a:off x="12572528" y="2368250"/>
              <a:ext cx="2689412" cy="2232212"/>
              <a:chOff x="12446502" y="2594614"/>
              <a:chExt cx="2689412" cy="2232212"/>
            </a:xfrm>
          </p:grpSpPr>
          <p:pic>
            <p:nvPicPr>
              <p:cNvPr id="64" name="Elemento grafico 63" descr="Banca">
                <a:extLst>
                  <a:ext uri="{FF2B5EF4-FFF2-40B4-BE49-F238E27FC236}">
                    <a16:creationId xmlns:a16="http://schemas.microsoft.com/office/drawing/2014/main" id="{6BAC34A8-1E05-7C45-90BE-FA0AF68E71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2903702" y="2594614"/>
                <a:ext cx="2232212" cy="2232212"/>
              </a:xfrm>
              <a:prstGeom prst="rect">
                <a:avLst/>
              </a:prstGeom>
            </p:spPr>
          </p:pic>
          <p:pic>
            <p:nvPicPr>
              <p:cNvPr id="65" name="Elemento grafico 64" descr="Aprire">
                <a:extLst>
                  <a:ext uri="{FF2B5EF4-FFF2-40B4-BE49-F238E27FC236}">
                    <a16:creationId xmlns:a16="http://schemas.microsoft.com/office/drawing/2014/main" id="{62E518B8-095B-C34E-B139-23972F2BC9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2446502" y="3363789"/>
                <a:ext cx="914400" cy="914400"/>
              </a:xfrm>
              <a:prstGeom prst="rect">
                <a:avLst/>
              </a:prstGeom>
            </p:spPr>
          </p:pic>
        </p:grpSp>
        <p:pic>
          <p:nvPicPr>
            <p:cNvPr id="61" name="Elemento grafico 60" descr="Libri">
              <a:extLst>
                <a:ext uri="{FF2B5EF4-FFF2-40B4-BE49-F238E27FC236}">
                  <a16:creationId xmlns:a16="http://schemas.microsoft.com/office/drawing/2014/main" id="{1329F468-E43F-C444-97DC-079CC070489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3231434" y="4454634"/>
              <a:ext cx="914400" cy="914400"/>
            </a:xfrm>
            <a:prstGeom prst="rect">
              <a:avLst/>
            </a:prstGeom>
          </p:spPr>
        </p:pic>
        <p:pic>
          <p:nvPicPr>
            <p:cNvPr id="62" name="Elemento grafico 61" descr="Matita">
              <a:extLst>
                <a:ext uri="{FF2B5EF4-FFF2-40B4-BE49-F238E27FC236}">
                  <a16:creationId xmlns:a16="http://schemas.microsoft.com/office/drawing/2014/main" id="{F587A5B3-BD3B-9542-B42A-4ADEFB9B9B8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1536221" y="4501391"/>
              <a:ext cx="914400" cy="914400"/>
            </a:xfrm>
            <a:prstGeom prst="rect">
              <a:avLst/>
            </a:prstGeom>
          </p:spPr>
        </p:pic>
        <p:pic>
          <p:nvPicPr>
            <p:cNvPr id="63" name="Elemento grafico 62" descr="Utente">
              <a:extLst>
                <a:ext uri="{FF2B5EF4-FFF2-40B4-BE49-F238E27FC236}">
                  <a16:creationId xmlns:a16="http://schemas.microsoft.com/office/drawing/2014/main" id="{F04D67C7-4C92-E748-9C50-FA02003DE5F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1873091" y="3975132"/>
              <a:ext cx="1613837" cy="1613837"/>
            </a:xfrm>
            <a:prstGeom prst="rect">
              <a:avLst/>
            </a:prstGeom>
          </p:spPr>
        </p:pic>
      </p:grpSp>
      <p:grpSp>
        <p:nvGrpSpPr>
          <p:cNvPr id="25" name="Gruppo 24">
            <a:extLst>
              <a:ext uri="{FF2B5EF4-FFF2-40B4-BE49-F238E27FC236}">
                <a16:creationId xmlns:a16="http://schemas.microsoft.com/office/drawing/2014/main" id="{0BE56702-39CB-A146-813E-B58A6DED1B71}"/>
              </a:ext>
            </a:extLst>
          </p:cNvPr>
          <p:cNvGrpSpPr>
            <a:grpSpLocks noChangeAspect="1"/>
          </p:cNvGrpSpPr>
          <p:nvPr/>
        </p:nvGrpSpPr>
        <p:grpSpPr>
          <a:xfrm>
            <a:off x="7209061" y="8114279"/>
            <a:ext cx="682886" cy="590325"/>
            <a:chOff x="11536221" y="2368250"/>
            <a:chExt cx="3725719" cy="3220719"/>
          </a:xfrm>
        </p:grpSpPr>
        <p:grpSp>
          <p:nvGrpSpPr>
            <p:cNvPr id="26" name="Gruppo 25">
              <a:extLst>
                <a:ext uri="{FF2B5EF4-FFF2-40B4-BE49-F238E27FC236}">
                  <a16:creationId xmlns:a16="http://schemas.microsoft.com/office/drawing/2014/main" id="{A19061F9-46C2-4043-A752-E7E257DB1615}"/>
                </a:ext>
              </a:extLst>
            </p:cNvPr>
            <p:cNvGrpSpPr/>
            <p:nvPr/>
          </p:nvGrpSpPr>
          <p:grpSpPr>
            <a:xfrm>
              <a:off x="12572528" y="2368250"/>
              <a:ext cx="2689412" cy="2232212"/>
              <a:chOff x="12446502" y="2594614"/>
              <a:chExt cx="2689412" cy="2232212"/>
            </a:xfrm>
          </p:grpSpPr>
          <p:pic>
            <p:nvPicPr>
              <p:cNvPr id="30" name="Elemento grafico 29" descr="Banca">
                <a:extLst>
                  <a:ext uri="{FF2B5EF4-FFF2-40B4-BE49-F238E27FC236}">
                    <a16:creationId xmlns:a16="http://schemas.microsoft.com/office/drawing/2014/main" id="{B86A5F5D-BE8A-8E46-A517-27468D60DD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2903702" y="2594614"/>
                <a:ext cx="2232212" cy="2232212"/>
              </a:xfrm>
              <a:prstGeom prst="rect">
                <a:avLst/>
              </a:prstGeom>
            </p:spPr>
          </p:pic>
          <p:pic>
            <p:nvPicPr>
              <p:cNvPr id="31" name="Elemento grafico 30" descr="Aprire">
                <a:extLst>
                  <a:ext uri="{FF2B5EF4-FFF2-40B4-BE49-F238E27FC236}">
                    <a16:creationId xmlns:a16="http://schemas.microsoft.com/office/drawing/2014/main" id="{D63328E5-CF13-C44E-AE54-D690FE2DC9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2446502" y="3363789"/>
                <a:ext cx="914400" cy="914400"/>
              </a:xfrm>
              <a:prstGeom prst="rect">
                <a:avLst/>
              </a:prstGeom>
            </p:spPr>
          </p:pic>
        </p:grpSp>
        <p:pic>
          <p:nvPicPr>
            <p:cNvPr id="27" name="Elemento grafico 26" descr="Libri">
              <a:extLst>
                <a:ext uri="{FF2B5EF4-FFF2-40B4-BE49-F238E27FC236}">
                  <a16:creationId xmlns:a16="http://schemas.microsoft.com/office/drawing/2014/main" id="{1A9BF276-A22A-D84D-9ACA-A3C9C6B9B9B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3231434" y="4454634"/>
              <a:ext cx="914400" cy="914400"/>
            </a:xfrm>
            <a:prstGeom prst="rect">
              <a:avLst/>
            </a:prstGeom>
          </p:spPr>
        </p:pic>
        <p:pic>
          <p:nvPicPr>
            <p:cNvPr id="28" name="Elemento grafico 27" descr="Matita">
              <a:extLst>
                <a:ext uri="{FF2B5EF4-FFF2-40B4-BE49-F238E27FC236}">
                  <a16:creationId xmlns:a16="http://schemas.microsoft.com/office/drawing/2014/main" id="{89534D33-2D66-C64C-BC0E-5172471CCB3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1536221" y="4501391"/>
              <a:ext cx="914400" cy="914400"/>
            </a:xfrm>
            <a:prstGeom prst="rect">
              <a:avLst/>
            </a:prstGeom>
          </p:spPr>
        </p:pic>
        <p:pic>
          <p:nvPicPr>
            <p:cNvPr id="29" name="Elemento grafico 28" descr="Utente">
              <a:extLst>
                <a:ext uri="{FF2B5EF4-FFF2-40B4-BE49-F238E27FC236}">
                  <a16:creationId xmlns:a16="http://schemas.microsoft.com/office/drawing/2014/main" id="{9903D88E-BA1D-514B-BE5B-921312B45B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1873091" y="3975132"/>
              <a:ext cx="1613837" cy="1613837"/>
            </a:xfrm>
            <a:prstGeom prst="rect">
              <a:avLst/>
            </a:prstGeom>
          </p:spPr>
        </p:pic>
      </p:grp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98FE856B-12E0-464C-8D54-D1634D3FF735}"/>
              </a:ext>
            </a:extLst>
          </p:cNvPr>
          <p:cNvGrpSpPr>
            <a:grpSpLocks noChangeAspect="1"/>
          </p:cNvGrpSpPr>
          <p:nvPr/>
        </p:nvGrpSpPr>
        <p:grpSpPr>
          <a:xfrm>
            <a:off x="5356950" y="3102405"/>
            <a:ext cx="682886" cy="590325"/>
            <a:chOff x="11536221" y="2368250"/>
            <a:chExt cx="3725719" cy="3220719"/>
          </a:xfrm>
        </p:grpSpPr>
        <p:grpSp>
          <p:nvGrpSpPr>
            <p:cNvPr id="33" name="Gruppo 32">
              <a:extLst>
                <a:ext uri="{FF2B5EF4-FFF2-40B4-BE49-F238E27FC236}">
                  <a16:creationId xmlns:a16="http://schemas.microsoft.com/office/drawing/2014/main" id="{CCBC2F32-53F8-9941-AA2F-0575A7B8118D}"/>
                </a:ext>
              </a:extLst>
            </p:cNvPr>
            <p:cNvGrpSpPr/>
            <p:nvPr/>
          </p:nvGrpSpPr>
          <p:grpSpPr>
            <a:xfrm>
              <a:off x="12572528" y="2368250"/>
              <a:ext cx="2689412" cy="2232212"/>
              <a:chOff x="12446502" y="2594614"/>
              <a:chExt cx="2689412" cy="2232212"/>
            </a:xfrm>
          </p:grpSpPr>
          <p:pic>
            <p:nvPicPr>
              <p:cNvPr id="37" name="Elemento grafico 36" descr="Banca">
                <a:extLst>
                  <a:ext uri="{FF2B5EF4-FFF2-40B4-BE49-F238E27FC236}">
                    <a16:creationId xmlns:a16="http://schemas.microsoft.com/office/drawing/2014/main" id="{BC547462-78F1-C640-9E28-6D026BEF02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2903702" y="2594614"/>
                <a:ext cx="2232212" cy="2232212"/>
              </a:xfrm>
              <a:prstGeom prst="rect">
                <a:avLst/>
              </a:prstGeom>
            </p:spPr>
          </p:pic>
          <p:pic>
            <p:nvPicPr>
              <p:cNvPr id="38" name="Elemento grafico 37" descr="Aprire">
                <a:extLst>
                  <a:ext uri="{FF2B5EF4-FFF2-40B4-BE49-F238E27FC236}">
                    <a16:creationId xmlns:a16="http://schemas.microsoft.com/office/drawing/2014/main" id="{56C4C1D0-1659-854F-9621-ADFCC11D6D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2446502" y="3363789"/>
                <a:ext cx="914400" cy="914400"/>
              </a:xfrm>
              <a:prstGeom prst="rect">
                <a:avLst/>
              </a:prstGeom>
            </p:spPr>
          </p:pic>
        </p:grpSp>
        <p:pic>
          <p:nvPicPr>
            <p:cNvPr id="34" name="Elemento grafico 33" descr="Libri">
              <a:extLst>
                <a:ext uri="{FF2B5EF4-FFF2-40B4-BE49-F238E27FC236}">
                  <a16:creationId xmlns:a16="http://schemas.microsoft.com/office/drawing/2014/main" id="{1C2764CD-9275-3441-9635-1E91C7BA3C3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3231434" y="4454634"/>
              <a:ext cx="914400" cy="914400"/>
            </a:xfrm>
            <a:prstGeom prst="rect">
              <a:avLst/>
            </a:prstGeom>
          </p:spPr>
        </p:pic>
        <p:pic>
          <p:nvPicPr>
            <p:cNvPr id="35" name="Elemento grafico 34" descr="Matita">
              <a:extLst>
                <a:ext uri="{FF2B5EF4-FFF2-40B4-BE49-F238E27FC236}">
                  <a16:creationId xmlns:a16="http://schemas.microsoft.com/office/drawing/2014/main" id="{B4310971-4D66-9748-A817-0450B2FA438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1536221" y="4501391"/>
              <a:ext cx="914400" cy="914400"/>
            </a:xfrm>
            <a:prstGeom prst="rect">
              <a:avLst/>
            </a:prstGeom>
          </p:spPr>
        </p:pic>
        <p:pic>
          <p:nvPicPr>
            <p:cNvPr id="36" name="Elemento grafico 35" descr="Utente">
              <a:extLst>
                <a:ext uri="{FF2B5EF4-FFF2-40B4-BE49-F238E27FC236}">
                  <a16:creationId xmlns:a16="http://schemas.microsoft.com/office/drawing/2014/main" id="{7A5BF9FD-99A5-634B-B65A-60B7665ADC9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1873091" y="3975132"/>
              <a:ext cx="1613837" cy="1613837"/>
            </a:xfrm>
            <a:prstGeom prst="rect">
              <a:avLst/>
            </a:prstGeom>
          </p:spPr>
        </p:pic>
      </p:grpSp>
      <p:grpSp>
        <p:nvGrpSpPr>
          <p:cNvPr id="39" name="Gruppo 38">
            <a:extLst>
              <a:ext uri="{FF2B5EF4-FFF2-40B4-BE49-F238E27FC236}">
                <a16:creationId xmlns:a16="http://schemas.microsoft.com/office/drawing/2014/main" id="{8BC1C8FA-E6CE-6B4A-9FD0-9136AEB5F802}"/>
              </a:ext>
            </a:extLst>
          </p:cNvPr>
          <p:cNvGrpSpPr>
            <a:grpSpLocks noChangeAspect="1"/>
          </p:cNvGrpSpPr>
          <p:nvPr/>
        </p:nvGrpSpPr>
        <p:grpSpPr>
          <a:xfrm>
            <a:off x="5526505" y="1860779"/>
            <a:ext cx="682886" cy="590325"/>
            <a:chOff x="11536221" y="2368250"/>
            <a:chExt cx="3725719" cy="3220719"/>
          </a:xfrm>
        </p:grpSpPr>
        <p:grpSp>
          <p:nvGrpSpPr>
            <p:cNvPr id="40" name="Gruppo 39">
              <a:extLst>
                <a:ext uri="{FF2B5EF4-FFF2-40B4-BE49-F238E27FC236}">
                  <a16:creationId xmlns:a16="http://schemas.microsoft.com/office/drawing/2014/main" id="{E5F8AE18-7816-314C-B4E5-56C90ECA036F}"/>
                </a:ext>
              </a:extLst>
            </p:cNvPr>
            <p:cNvGrpSpPr/>
            <p:nvPr/>
          </p:nvGrpSpPr>
          <p:grpSpPr>
            <a:xfrm>
              <a:off x="12572528" y="2368250"/>
              <a:ext cx="2689412" cy="2232212"/>
              <a:chOff x="12446502" y="2594614"/>
              <a:chExt cx="2689412" cy="2232212"/>
            </a:xfrm>
          </p:grpSpPr>
          <p:pic>
            <p:nvPicPr>
              <p:cNvPr id="45" name="Elemento grafico 44" descr="Banca">
                <a:extLst>
                  <a:ext uri="{FF2B5EF4-FFF2-40B4-BE49-F238E27FC236}">
                    <a16:creationId xmlns:a16="http://schemas.microsoft.com/office/drawing/2014/main" id="{9D6F3C7E-DB68-484C-A532-0634EA2053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2903702" y="2594614"/>
                <a:ext cx="2232212" cy="2232212"/>
              </a:xfrm>
              <a:prstGeom prst="rect">
                <a:avLst/>
              </a:prstGeom>
            </p:spPr>
          </p:pic>
          <p:pic>
            <p:nvPicPr>
              <p:cNvPr id="46" name="Elemento grafico 45" descr="Aprire">
                <a:extLst>
                  <a:ext uri="{FF2B5EF4-FFF2-40B4-BE49-F238E27FC236}">
                    <a16:creationId xmlns:a16="http://schemas.microsoft.com/office/drawing/2014/main" id="{47CF1CCD-15CC-0543-AB80-40B4C16DA9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2446502" y="3363789"/>
                <a:ext cx="914400" cy="914400"/>
              </a:xfrm>
              <a:prstGeom prst="rect">
                <a:avLst/>
              </a:prstGeom>
            </p:spPr>
          </p:pic>
        </p:grpSp>
        <p:pic>
          <p:nvPicPr>
            <p:cNvPr id="41" name="Elemento grafico 40" descr="Libri">
              <a:extLst>
                <a:ext uri="{FF2B5EF4-FFF2-40B4-BE49-F238E27FC236}">
                  <a16:creationId xmlns:a16="http://schemas.microsoft.com/office/drawing/2014/main" id="{3A715A34-7AC0-E747-B778-FA2CA890EF1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3231434" y="4454634"/>
              <a:ext cx="914400" cy="914400"/>
            </a:xfrm>
            <a:prstGeom prst="rect">
              <a:avLst/>
            </a:prstGeom>
          </p:spPr>
        </p:pic>
        <p:pic>
          <p:nvPicPr>
            <p:cNvPr id="43" name="Elemento grafico 42" descr="Matita">
              <a:extLst>
                <a:ext uri="{FF2B5EF4-FFF2-40B4-BE49-F238E27FC236}">
                  <a16:creationId xmlns:a16="http://schemas.microsoft.com/office/drawing/2014/main" id="{AC22E750-F664-5440-B4EB-EB50239A636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1536221" y="4501391"/>
              <a:ext cx="914400" cy="914400"/>
            </a:xfrm>
            <a:prstGeom prst="rect">
              <a:avLst/>
            </a:prstGeom>
          </p:spPr>
        </p:pic>
        <p:pic>
          <p:nvPicPr>
            <p:cNvPr id="44" name="Elemento grafico 43" descr="Utente">
              <a:extLst>
                <a:ext uri="{FF2B5EF4-FFF2-40B4-BE49-F238E27FC236}">
                  <a16:creationId xmlns:a16="http://schemas.microsoft.com/office/drawing/2014/main" id="{22E5C91C-64B6-3C4D-9C08-2F970063A31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1873091" y="3975132"/>
              <a:ext cx="1613837" cy="1613837"/>
            </a:xfrm>
            <a:prstGeom prst="rect">
              <a:avLst/>
            </a:prstGeom>
          </p:spPr>
        </p:pic>
      </p:grpSp>
      <p:grpSp>
        <p:nvGrpSpPr>
          <p:cNvPr id="75" name="Gruppo 74">
            <a:extLst>
              <a:ext uri="{FF2B5EF4-FFF2-40B4-BE49-F238E27FC236}">
                <a16:creationId xmlns:a16="http://schemas.microsoft.com/office/drawing/2014/main" id="{5DEED5C8-56E9-9641-89F7-CFE21B101439}"/>
              </a:ext>
            </a:extLst>
          </p:cNvPr>
          <p:cNvGrpSpPr>
            <a:grpSpLocks noChangeAspect="1"/>
          </p:cNvGrpSpPr>
          <p:nvPr/>
        </p:nvGrpSpPr>
        <p:grpSpPr>
          <a:xfrm>
            <a:off x="7429513" y="3031859"/>
            <a:ext cx="682886" cy="590325"/>
            <a:chOff x="11536221" y="2368250"/>
            <a:chExt cx="3725719" cy="3220719"/>
          </a:xfrm>
        </p:grpSpPr>
        <p:grpSp>
          <p:nvGrpSpPr>
            <p:cNvPr id="76" name="Gruppo 75">
              <a:extLst>
                <a:ext uri="{FF2B5EF4-FFF2-40B4-BE49-F238E27FC236}">
                  <a16:creationId xmlns:a16="http://schemas.microsoft.com/office/drawing/2014/main" id="{FE9DCD2A-ACD6-0B4D-A2BB-FE85C3982E41}"/>
                </a:ext>
              </a:extLst>
            </p:cNvPr>
            <p:cNvGrpSpPr/>
            <p:nvPr/>
          </p:nvGrpSpPr>
          <p:grpSpPr>
            <a:xfrm>
              <a:off x="12572528" y="2368250"/>
              <a:ext cx="2689412" cy="2232212"/>
              <a:chOff x="12446502" y="2594614"/>
              <a:chExt cx="2689412" cy="2232212"/>
            </a:xfrm>
          </p:grpSpPr>
          <p:pic>
            <p:nvPicPr>
              <p:cNvPr id="80" name="Elemento grafico 79" descr="Banca">
                <a:extLst>
                  <a:ext uri="{FF2B5EF4-FFF2-40B4-BE49-F238E27FC236}">
                    <a16:creationId xmlns:a16="http://schemas.microsoft.com/office/drawing/2014/main" id="{E0CBDECA-3A91-C04C-9A66-7373F1A0EF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2903702" y="2594614"/>
                <a:ext cx="2232212" cy="2232212"/>
              </a:xfrm>
              <a:prstGeom prst="rect">
                <a:avLst/>
              </a:prstGeom>
            </p:spPr>
          </p:pic>
          <p:pic>
            <p:nvPicPr>
              <p:cNvPr id="81" name="Elemento grafico 80" descr="Aprire">
                <a:extLst>
                  <a:ext uri="{FF2B5EF4-FFF2-40B4-BE49-F238E27FC236}">
                    <a16:creationId xmlns:a16="http://schemas.microsoft.com/office/drawing/2014/main" id="{F59A1AB3-202C-E84C-A2A1-0B7E2FE8DB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2446502" y="3363789"/>
                <a:ext cx="914400" cy="914400"/>
              </a:xfrm>
              <a:prstGeom prst="rect">
                <a:avLst/>
              </a:prstGeom>
            </p:spPr>
          </p:pic>
        </p:grpSp>
        <p:pic>
          <p:nvPicPr>
            <p:cNvPr id="77" name="Elemento grafico 76" descr="Libri">
              <a:extLst>
                <a:ext uri="{FF2B5EF4-FFF2-40B4-BE49-F238E27FC236}">
                  <a16:creationId xmlns:a16="http://schemas.microsoft.com/office/drawing/2014/main" id="{2E1629A0-D6C0-9B48-8ECF-464EA84DC52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3231434" y="4454634"/>
              <a:ext cx="914400" cy="914400"/>
            </a:xfrm>
            <a:prstGeom prst="rect">
              <a:avLst/>
            </a:prstGeom>
          </p:spPr>
        </p:pic>
        <p:pic>
          <p:nvPicPr>
            <p:cNvPr id="78" name="Elemento grafico 77" descr="Matita">
              <a:extLst>
                <a:ext uri="{FF2B5EF4-FFF2-40B4-BE49-F238E27FC236}">
                  <a16:creationId xmlns:a16="http://schemas.microsoft.com/office/drawing/2014/main" id="{58B152E9-FE5E-F048-9455-E4AF20635F1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1536221" y="4501391"/>
              <a:ext cx="914400" cy="914400"/>
            </a:xfrm>
            <a:prstGeom prst="rect">
              <a:avLst/>
            </a:prstGeom>
          </p:spPr>
        </p:pic>
        <p:pic>
          <p:nvPicPr>
            <p:cNvPr id="79" name="Elemento grafico 78" descr="Utente">
              <a:extLst>
                <a:ext uri="{FF2B5EF4-FFF2-40B4-BE49-F238E27FC236}">
                  <a16:creationId xmlns:a16="http://schemas.microsoft.com/office/drawing/2014/main" id="{52850F32-2593-7B41-A014-57C4306EC5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1873091" y="3975132"/>
              <a:ext cx="1613837" cy="1613837"/>
            </a:xfrm>
            <a:prstGeom prst="rect">
              <a:avLst/>
            </a:prstGeom>
          </p:spPr>
        </p:pic>
      </p:grpSp>
      <p:grpSp>
        <p:nvGrpSpPr>
          <p:cNvPr id="82" name="Gruppo 81">
            <a:extLst>
              <a:ext uri="{FF2B5EF4-FFF2-40B4-BE49-F238E27FC236}">
                <a16:creationId xmlns:a16="http://schemas.microsoft.com/office/drawing/2014/main" id="{90CB272E-36DB-004B-A731-D90B850BBA0E}"/>
              </a:ext>
            </a:extLst>
          </p:cNvPr>
          <p:cNvGrpSpPr>
            <a:grpSpLocks noChangeAspect="1"/>
          </p:cNvGrpSpPr>
          <p:nvPr/>
        </p:nvGrpSpPr>
        <p:grpSpPr>
          <a:xfrm>
            <a:off x="9114234" y="813810"/>
            <a:ext cx="682886" cy="590325"/>
            <a:chOff x="11536221" y="2368250"/>
            <a:chExt cx="3725719" cy="3220719"/>
          </a:xfrm>
        </p:grpSpPr>
        <p:grpSp>
          <p:nvGrpSpPr>
            <p:cNvPr id="83" name="Gruppo 82">
              <a:extLst>
                <a:ext uri="{FF2B5EF4-FFF2-40B4-BE49-F238E27FC236}">
                  <a16:creationId xmlns:a16="http://schemas.microsoft.com/office/drawing/2014/main" id="{6ED6BD40-52DF-6B48-B5AB-023ED763409B}"/>
                </a:ext>
              </a:extLst>
            </p:cNvPr>
            <p:cNvGrpSpPr/>
            <p:nvPr/>
          </p:nvGrpSpPr>
          <p:grpSpPr>
            <a:xfrm>
              <a:off x="12572528" y="2368250"/>
              <a:ext cx="2689412" cy="2232212"/>
              <a:chOff x="12446502" y="2594614"/>
              <a:chExt cx="2689412" cy="2232212"/>
            </a:xfrm>
          </p:grpSpPr>
          <p:pic>
            <p:nvPicPr>
              <p:cNvPr id="87" name="Elemento grafico 86" descr="Banca">
                <a:extLst>
                  <a:ext uri="{FF2B5EF4-FFF2-40B4-BE49-F238E27FC236}">
                    <a16:creationId xmlns:a16="http://schemas.microsoft.com/office/drawing/2014/main" id="{45F5AF94-BB65-8C43-9D69-C0F0CC9EA0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2903702" y="2594614"/>
                <a:ext cx="2232212" cy="2232212"/>
              </a:xfrm>
              <a:prstGeom prst="rect">
                <a:avLst/>
              </a:prstGeom>
            </p:spPr>
          </p:pic>
          <p:pic>
            <p:nvPicPr>
              <p:cNvPr id="88" name="Elemento grafico 87" descr="Aprire">
                <a:extLst>
                  <a:ext uri="{FF2B5EF4-FFF2-40B4-BE49-F238E27FC236}">
                    <a16:creationId xmlns:a16="http://schemas.microsoft.com/office/drawing/2014/main" id="{EEEA1C9B-6594-4A46-ADF9-7288F263C0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2446502" y="3363789"/>
                <a:ext cx="914400" cy="914400"/>
              </a:xfrm>
              <a:prstGeom prst="rect">
                <a:avLst/>
              </a:prstGeom>
            </p:spPr>
          </p:pic>
        </p:grpSp>
        <p:pic>
          <p:nvPicPr>
            <p:cNvPr id="84" name="Elemento grafico 83" descr="Libri">
              <a:extLst>
                <a:ext uri="{FF2B5EF4-FFF2-40B4-BE49-F238E27FC236}">
                  <a16:creationId xmlns:a16="http://schemas.microsoft.com/office/drawing/2014/main" id="{94F8AD2D-1CF6-6046-BC8A-FE44AA640B7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3231434" y="4454634"/>
              <a:ext cx="914400" cy="914400"/>
            </a:xfrm>
            <a:prstGeom prst="rect">
              <a:avLst/>
            </a:prstGeom>
          </p:spPr>
        </p:pic>
        <p:pic>
          <p:nvPicPr>
            <p:cNvPr id="85" name="Elemento grafico 84" descr="Matita">
              <a:extLst>
                <a:ext uri="{FF2B5EF4-FFF2-40B4-BE49-F238E27FC236}">
                  <a16:creationId xmlns:a16="http://schemas.microsoft.com/office/drawing/2014/main" id="{ED0C4515-8EB3-7D4B-A788-1CAA36578DE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1536221" y="4501391"/>
              <a:ext cx="914400" cy="914400"/>
            </a:xfrm>
            <a:prstGeom prst="rect">
              <a:avLst/>
            </a:prstGeom>
          </p:spPr>
        </p:pic>
        <p:pic>
          <p:nvPicPr>
            <p:cNvPr id="86" name="Elemento grafico 85" descr="Utente">
              <a:extLst>
                <a:ext uri="{FF2B5EF4-FFF2-40B4-BE49-F238E27FC236}">
                  <a16:creationId xmlns:a16="http://schemas.microsoft.com/office/drawing/2014/main" id="{D5319E5D-A21C-7742-8451-84C4CCFBF02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1873091" y="3975132"/>
              <a:ext cx="1613837" cy="1613837"/>
            </a:xfrm>
            <a:prstGeom prst="rect">
              <a:avLst/>
            </a:prstGeom>
          </p:spPr>
        </p:pic>
      </p:grpSp>
      <p:grpSp>
        <p:nvGrpSpPr>
          <p:cNvPr id="89" name="Gruppo 88">
            <a:extLst>
              <a:ext uri="{FF2B5EF4-FFF2-40B4-BE49-F238E27FC236}">
                <a16:creationId xmlns:a16="http://schemas.microsoft.com/office/drawing/2014/main" id="{6B09AEBC-29EB-9946-8D87-C26825E08885}"/>
              </a:ext>
            </a:extLst>
          </p:cNvPr>
          <p:cNvGrpSpPr>
            <a:grpSpLocks noChangeAspect="1"/>
          </p:cNvGrpSpPr>
          <p:nvPr/>
        </p:nvGrpSpPr>
        <p:grpSpPr>
          <a:xfrm>
            <a:off x="14858088" y="3506642"/>
            <a:ext cx="682886" cy="590325"/>
            <a:chOff x="11536221" y="2368250"/>
            <a:chExt cx="3725719" cy="3220719"/>
          </a:xfrm>
        </p:grpSpPr>
        <p:grpSp>
          <p:nvGrpSpPr>
            <p:cNvPr id="90" name="Gruppo 89">
              <a:extLst>
                <a:ext uri="{FF2B5EF4-FFF2-40B4-BE49-F238E27FC236}">
                  <a16:creationId xmlns:a16="http://schemas.microsoft.com/office/drawing/2014/main" id="{FAE10F9D-0C30-5A40-ABB6-A3BABFCB468A}"/>
                </a:ext>
              </a:extLst>
            </p:cNvPr>
            <p:cNvGrpSpPr/>
            <p:nvPr/>
          </p:nvGrpSpPr>
          <p:grpSpPr>
            <a:xfrm>
              <a:off x="12572528" y="2368250"/>
              <a:ext cx="2689412" cy="2232212"/>
              <a:chOff x="12446502" y="2594614"/>
              <a:chExt cx="2689412" cy="2232212"/>
            </a:xfrm>
          </p:grpSpPr>
          <p:pic>
            <p:nvPicPr>
              <p:cNvPr id="94" name="Elemento grafico 93" descr="Banca">
                <a:extLst>
                  <a:ext uri="{FF2B5EF4-FFF2-40B4-BE49-F238E27FC236}">
                    <a16:creationId xmlns:a16="http://schemas.microsoft.com/office/drawing/2014/main" id="{0F058510-080F-CD48-A6E1-1793E9C3CB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2903702" y="2594614"/>
                <a:ext cx="2232212" cy="2232212"/>
              </a:xfrm>
              <a:prstGeom prst="rect">
                <a:avLst/>
              </a:prstGeom>
            </p:spPr>
          </p:pic>
          <p:pic>
            <p:nvPicPr>
              <p:cNvPr id="95" name="Elemento grafico 94" descr="Aprire">
                <a:extLst>
                  <a:ext uri="{FF2B5EF4-FFF2-40B4-BE49-F238E27FC236}">
                    <a16:creationId xmlns:a16="http://schemas.microsoft.com/office/drawing/2014/main" id="{B42BDDB4-AFD5-1F43-93D3-4E38E1B343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2446502" y="3363789"/>
                <a:ext cx="914400" cy="914400"/>
              </a:xfrm>
              <a:prstGeom prst="rect">
                <a:avLst/>
              </a:prstGeom>
            </p:spPr>
          </p:pic>
        </p:grpSp>
        <p:pic>
          <p:nvPicPr>
            <p:cNvPr id="91" name="Elemento grafico 90" descr="Libri">
              <a:extLst>
                <a:ext uri="{FF2B5EF4-FFF2-40B4-BE49-F238E27FC236}">
                  <a16:creationId xmlns:a16="http://schemas.microsoft.com/office/drawing/2014/main" id="{1F852209-9024-C243-AD42-A8422716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3231434" y="4454634"/>
              <a:ext cx="914400" cy="914400"/>
            </a:xfrm>
            <a:prstGeom prst="rect">
              <a:avLst/>
            </a:prstGeom>
          </p:spPr>
        </p:pic>
        <p:pic>
          <p:nvPicPr>
            <p:cNvPr id="92" name="Elemento grafico 91" descr="Matita">
              <a:extLst>
                <a:ext uri="{FF2B5EF4-FFF2-40B4-BE49-F238E27FC236}">
                  <a16:creationId xmlns:a16="http://schemas.microsoft.com/office/drawing/2014/main" id="{5F2CB8BC-E54F-904E-A8FB-6A6FE3F1D6E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1536221" y="4501391"/>
              <a:ext cx="914400" cy="914400"/>
            </a:xfrm>
            <a:prstGeom prst="rect">
              <a:avLst/>
            </a:prstGeom>
          </p:spPr>
        </p:pic>
        <p:pic>
          <p:nvPicPr>
            <p:cNvPr id="93" name="Elemento grafico 92" descr="Utente">
              <a:extLst>
                <a:ext uri="{FF2B5EF4-FFF2-40B4-BE49-F238E27FC236}">
                  <a16:creationId xmlns:a16="http://schemas.microsoft.com/office/drawing/2014/main" id="{3FD2AEFF-D16A-B147-8D1D-BCC2A8267F5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1873091" y="3975132"/>
              <a:ext cx="1613837" cy="1613837"/>
            </a:xfrm>
            <a:prstGeom prst="rect">
              <a:avLst/>
            </a:prstGeom>
          </p:spPr>
        </p:pic>
      </p:grpSp>
      <p:grpSp>
        <p:nvGrpSpPr>
          <p:cNvPr id="96" name="Gruppo 95">
            <a:extLst>
              <a:ext uri="{FF2B5EF4-FFF2-40B4-BE49-F238E27FC236}">
                <a16:creationId xmlns:a16="http://schemas.microsoft.com/office/drawing/2014/main" id="{58BB4F2D-2364-A94D-B490-91C67F8161D6}"/>
              </a:ext>
            </a:extLst>
          </p:cNvPr>
          <p:cNvGrpSpPr>
            <a:grpSpLocks noChangeAspect="1"/>
          </p:cNvGrpSpPr>
          <p:nvPr/>
        </p:nvGrpSpPr>
        <p:grpSpPr>
          <a:xfrm>
            <a:off x="15755588" y="8247147"/>
            <a:ext cx="682886" cy="590325"/>
            <a:chOff x="11536221" y="2368250"/>
            <a:chExt cx="3725719" cy="3220719"/>
          </a:xfrm>
        </p:grpSpPr>
        <p:grpSp>
          <p:nvGrpSpPr>
            <p:cNvPr id="97" name="Gruppo 96">
              <a:extLst>
                <a:ext uri="{FF2B5EF4-FFF2-40B4-BE49-F238E27FC236}">
                  <a16:creationId xmlns:a16="http://schemas.microsoft.com/office/drawing/2014/main" id="{81E2D91F-481F-4944-A9F3-C98FE2EE50D7}"/>
                </a:ext>
              </a:extLst>
            </p:cNvPr>
            <p:cNvGrpSpPr/>
            <p:nvPr/>
          </p:nvGrpSpPr>
          <p:grpSpPr>
            <a:xfrm>
              <a:off x="12572528" y="2368250"/>
              <a:ext cx="2689412" cy="2232212"/>
              <a:chOff x="12446502" y="2594614"/>
              <a:chExt cx="2689412" cy="2232212"/>
            </a:xfrm>
          </p:grpSpPr>
          <p:pic>
            <p:nvPicPr>
              <p:cNvPr id="101" name="Elemento grafico 100" descr="Banca">
                <a:extLst>
                  <a:ext uri="{FF2B5EF4-FFF2-40B4-BE49-F238E27FC236}">
                    <a16:creationId xmlns:a16="http://schemas.microsoft.com/office/drawing/2014/main" id="{00529438-947F-8845-BA8A-43908F6898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2903702" y="2594614"/>
                <a:ext cx="2232212" cy="2232212"/>
              </a:xfrm>
              <a:prstGeom prst="rect">
                <a:avLst/>
              </a:prstGeom>
            </p:spPr>
          </p:pic>
          <p:pic>
            <p:nvPicPr>
              <p:cNvPr id="102" name="Elemento grafico 101" descr="Aprire">
                <a:extLst>
                  <a:ext uri="{FF2B5EF4-FFF2-40B4-BE49-F238E27FC236}">
                    <a16:creationId xmlns:a16="http://schemas.microsoft.com/office/drawing/2014/main" id="{735F52C5-85E3-324A-81E5-D35312979A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2446502" y="3363789"/>
                <a:ext cx="914400" cy="914400"/>
              </a:xfrm>
              <a:prstGeom prst="rect">
                <a:avLst/>
              </a:prstGeom>
            </p:spPr>
          </p:pic>
        </p:grpSp>
        <p:pic>
          <p:nvPicPr>
            <p:cNvPr id="98" name="Elemento grafico 97" descr="Libri">
              <a:extLst>
                <a:ext uri="{FF2B5EF4-FFF2-40B4-BE49-F238E27FC236}">
                  <a16:creationId xmlns:a16="http://schemas.microsoft.com/office/drawing/2014/main" id="{56DCE5BE-7221-B342-ABC1-9F82913B2FB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3231434" y="4454634"/>
              <a:ext cx="914400" cy="914400"/>
            </a:xfrm>
            <a:prstGeom prst="rect">
              <a:avLst/>
            </a:prstGeom>
          </p:spPr>
        </p:pic>
        <p:pic>
          <p:nvPicPr>
            <p:cNvPr id="99" name="Elemento grafico 98" descr="Matita">
              <a:extLst>
                <a:ext uri="{FF2B5EF4-FFF2-40B4-BE49-F238E27FC236}">
                  <a16:creationId xmlns:a16="http://schemas.microsoft.com/office/drawing/2014/main" id="{03A184EE-3C00-114C-AE5E-5EB1E049809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1536221" y="4501391"/>
              <a:ext cx="914400" cy="914400"/>
            </a:xfrm>
            <a:prstGeom prst="rect">
              <a:avLst/>
            </a:prstGeom>
          </p:spPr>
        </p:pic>
        <p:pic>
          <p:nvPicPr>
            <p:cNvPr id="100" name="Elemento grafico 99" descr="Utente">
              <a:extLst>
                <a:ext uri="{FF2B5EF4-FFF2-40B4-BE49-F238E27FC236}">
                  <a16:creationId xmlns:a16="http://schemas.microsoft.com/office/drawing/2014/main" id="{B8CD1B4A-FF0D-F641-935E-86A631B4102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1873091" y="3975132"/>
              <a:ext cx="1613837" cy="1613837"/>
            </a:xfrm>
            <a:prstGeom prst="rect">
              <a:avLst/>
            </a:prstGeom>
          </p:spPr>
        </p:pic>
      </p:grpSp>
      <p:grpSp>
        <p:nvGrpSpPr>
          <p:cNvPr id="103" name="Gruppo 102">
            <a:extLst>
              <a:ext uri="{FF2B5EF4-FFF2-40B4-BE49-F238E27FC236}">
                <a16:creationId xmlns:a16="http://schemas.microsoft.com/office/drawing/2014/main" id="{4D3F110A-1B3F-0F40-AAC0-67589C9E2C25}"/>
              </a:ext>
            </a:extLst>
          </p:cNvPr>
          <p:cNvGrpSpPr>
            <a:grpSpLocks noChangeAspect="1"/>
          </p:cNvGrpSpPr>
          <p:nvPr/>
        </p:nvGrpSpPr>
        <p:grpSpPr>
          <a:xfrm>
            <a:off x="13774354" y="8213856"/>
            <a:ext cx="682886" cy="590325"/>
            <a:chOff x="11536221" y="2368250"/>
            <a:chExt cx="3725719" cy="3220719"/>
          </a:xfrm>
        </p:grpSpPr>
        <p:grpSp>
          <p:nvGrpSpPr>
            <p:cNvPr id="104" name="Gruppo 103">
              <a:extLst>
                <a:ext uri="{FF2B5EF4-FFF2-40B4-BE49-F238E27FC236}">
                  <a16:creationId xmlns:a16="http://schemas.microsoft.com/office/drawing/2014/main" id="{C747C09C-9318-6B4E-9ACD-A0D5E48F1FA2}"/>
                </a:ext>
              </a:extLst>
            </p:cNvPr>
            <p:cNvGrpSpPr/>
            <p:nvPr/>
          </p:nvGrpSpPr>
          <p:grpSpPr>
            <a:xfrm>
              <a:off x="12572528" y="2368250"/>
              <a:ext cx="2689412" cy="2232212"/>
              <a:chOff x="12446502" y="2594614"/>
              <a:chExt cx="2689412" cy="2232212"/>
            </a:xfrm>
          </p:grpSpPr>
          <p:pic>
            <p:nvPicPr>
              <p:cNvPr id="108" name="Elemento grafico 107" descr="Banca">
                <a:extLst>
                  <a:ext uri="{FF2B5EF4-FFF2-40B4-BE49-F238E27FC236}">
                    <a16:creationId xmlns:a16="http://schemas.microsoft.com/office/drawing/2014/main" id="{B4F5D49C-9076-7049-BD78-6F3C73FB08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2903702" y="2594614"/>
                <a:ext cx="2232212" cy="2232212"/>
              </a:xfrm>
              <a:prstGeom prst="rect">
                <a:avLst/>
              </a:prstGeom>
            </p:spPr>
          </p:pic>
          <p:pic>
            <p:nvPicPr>
              <p:cNvPr id="109" name="Elemento grafico 108" descr="Aprire">
                <a:extLst>
                  <a:ext uri="{FF2B5EF4-FFF2-40B4-BE49-F238E27FC236}">
                    <a16:creationId xmlns:a16="http://schemas.microsoft.com/office/drawing/2014/main" id="{EF2CAD1E-81FA-C64F-845D-5FB2B2C177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2446502" y="3363789"/>
                <a:ext cx="914400" cy="914400"/>
              </a:xfrm>
              <a:prstGeom prst="rect">
                <a:avLst/>
              </a:prstGeom>
            </p:spPr>
          </p:pic>
        </p:grpSp>
        <p:pic>
          <p:nvPicPr>
            <p:cNvPr id="105" name="Elemento grafico 104" descr="Libri">
              <a:extLst>
                <a:ext uri="{FF2B5EF4-FFF2-40B4-BE49-F238E27FC236}">
                  <a16:creationId xmlns:a16="http://schemas.microsoft.com/office/drawing/2014/main" id="{0D384533-3518-B441-957D-34E405CD0BC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3231434" y="4454634"/>
              <a:ext cx="914400" cy="914400"/>
            </a:xfrm>
            <a:prstGeom prst="rect">
              <a:avLst/>
            </a:prstGeom>
          </p:spPr>
        </p:pic>
        <p:pic>
          <p:nvPicPr>
            <p:cNvPr id="106" name="Elemento grafico 105" descr="Matita">
              <a:extLst>
                <a:ext uri="{FF2B5EF4-FFF2-40B4-BE49-F238E27FC236}">
                  <a16:creationId xmlns:a16="http://schemas.microsoft.com/office/drawing/2014/main" id="{B27DDDAB-C821-7145-A791-8ED3058D76E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1536221" y="4501391"/>
              <a:ext cx="914400" cy="914400"/>
            </a:xfrm>
            <a:prstGeom prst="rect">
              <a:avLst/>
            </a:prstGeom>
          </p:spPr>
        </p:pic>
        <p:pic>
          <p:nvPicPr>
            <p:cNvPr id="107" name="Elemento grafico 106" descr="Utente">
              <a:extLst>
                <a:ext uri="{FF2B5EF4-FFF2-40B4-BE49-F238E27FC236}">
                  <a16:creationId xmlns:a16="http://schemas.microsoft.com/office/drawing/2014/main" id="{62A624F3-4BC6-314F-8750-368F9C1262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1873091" y="3975132"/>
              <a:ext cx="1613837" cy="1613837"/>
            </a:xfrm>
            <a:prstGeom prst="rect">
              <a:avLst/>
            </a:prstGeom>
          </p:spPr>
        </p:pic>
      </p:grpSp>
      <p:grpSp>
        <p:nvGrpSpPr>
          <p:cNvPr id="110" name="Gruppo 109">
            <a:extLst>
              <a:ext uri="{FF2B5EF4-FFF2-40B4-BE49-F238E27FC236}">
                <a16:creationId xmlns:a16="http://schemas.microsoft.com/office/drawing/2014/main" id="{9F483D7E-1DD8-5A4A-AE97-D23EDF642119}"/>
              </a:ext>
            </a:extLst>
          </p:cNvPr>
          <p:cNvGrpSpPr>
            <a:grpSpLocks noChangeAspect="1"/>
          </p:cNvGrpSpPr>
          <p:nvPr/>
        </p:nvGrpSpPr>
        <p:grpSpPr>
          <a:xfrm>
            <a:off x="14230379" y="2269921"/>
            <a:ext cx="682886" cy="590325"/>
            <a:chOff x="11536221" y="2368250"/>
            <a:chExt cx="3725719" cy="3220719"/>
          </a:xfrm>
        </p:grpSpPr>
        <p:grpSp>
          <p:nvGrpSpPr>
            <p:cNvPr id="111" name="Gruppo 110">
              <a:extLst>
                <a:ext uri="{FF2B5EF4-FFF2-40B4-BE49-F238E27FC236}">
                  <a16:creationId xmlns:a16="http://schemas.microsoft.com/office/drawing/2014/main" id="{355FE692-9129-CC4D-B2C3-2BE1E5567C34}"/>
                </a:ext>
              </a:extLst>
            </p:cNvPr>
            <p:cNvGrpSpPr/>
            <p:nvPr/>
          </p:nvGrpSpPr>
          <p:grpSpPr>
            <a:xfrm>
              <a:off x="12572528" y="2368250"/>
              <a:ext cx="2689412" cy="2232212"/>
              <a:chOff x="12446502" y="2594614"/>
              <a:chExt cx="2689412" cy="2232212"/>
            </a:xfrm>
          </p:grpSpPr>
          <p:pic>
            <p:nvPicPr>
              <p:cNvPr id="115" name="Elemento grafico 114" descr="Banca">
                <a:extLst>
                  <a:ext uri="{FF2B5EF4-FFF2-40B4-BE49-F238E27FC236}">
                    <a16:creationId xmlns:a16="http://schemas.microsoft.com/office/drawing/2014/main" id="{1ADD13B3-ED21-604F-929B-8BB3DCE5CD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2903702" y="2594614"/>
                <a:ext cx="2232212" cy="2232212"/>
              </a:xfrm>
              <a:prstGeom prst="rect">
                <a:avLst/>
              </a:prstGeom>
            </p:spPr>
          </p:pic>
          <p:pic>
            <p:nvPicPr>
              <p:cNvPr id="116" name="Elemento grafico 115" descr="Aprire">
                <a:extLst>
                  <a:ext uri="{FF2B5EF4-FFF2-40B4-BE49-F238E27FC236}">
                    <a16:creationId xmlns:a16="http://schemas.microsoft.com/office/drawing/2014/main" id="{839E5123-7F47-3C42-AD49-2412D933DB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2446502" y="3363789"/>
                <a:ext cx="914400" cy="914400"/>
              </a:xfrm>
              <a:prstGeom prst="rect">
                <a:avLst/>
              </a:prstGeom>
            </p:spPr>
          </p:pic>
        </p:grpSp>
        <p:pic>
          <p:nvPicPr>
            <p:cNvPr id="112" name="Elemento grafico 111" descr="Libri">
              <a:extLst>
                <a:ext uri="{FF2B5EF4-FFF2-40B4-BE49-F238E27FC236}">
                  <a16:creationId xmlns:a16="http://schemas.microsoft.com/office/drawing/2014/main" id="{B67529DE-839B-7546-8B28-9D2D6F6FA52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3231434" y="4454634"/>
              <a:ext cx="914400" cy="914400"/>
            </a:xfrm>
            <a:prstGeom prst="rect">
              <a:avLst/>
            </a:prstGeom>
          </p:spPr>
        </p:pic>
        <p:pic>
          <p:nvPicPr>
            <p:cNvPr id="113" name="Elemento grafico 112" descr="Matita">
              <a:extLst>
                <a:ext uri="{FF2B5EF4-FFF2-40B4-BE49-F238E27FC236}">
                  <a16:creationId xmlns:a16="http://schemas.microsoft.com/office/drawing/2014/main" id="{DAD3E650-2848-1149-8B36-7C118CEECB2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1536221" y="4501391"/>
              <a:ext cx="914400" cy="914400"/>
            </a:xfrm>
            <a:prstGeom prst="rect">
              <a:avLst/>
            </a:prstGeom>
          </p:spPr>
        </p:pic>
        <p:pic>
          <p:nvPicPr>
            <p:cNvPr id="114" name="Elemento grafico 113" descr="Utente">
              <a:extLst>
                <a:ext uri="{FF2B5EF4-FFF2-40B4-BE49-F238E27FC236}">
                  <a16:creationId xmlns:a16="http://schemas.microsoft.com/office/drawing/2014/main" id="{0AF24F97-9679-7C4D-B585-74B45FB86A1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1873091" y="3975132"/>
              <a:ext cx="1613837" cy="1613837"/>
            </a:xfrm>
            <a:prstGeom prst="rect">
              <a:avLst/>
            </a:prstGeom>
          </p:spPr>
        </p:pic>
      </p:grpSp>
      <p:grpSp>
        <p:nvGrpSpPr>
          <p:cNvPr id="117" name="Gruppo 116">
            <a:extLst>
              <a:ext uri="{FF2B5EF4-FFF2-40B4-BE49-F238E27FC236}">
                <a16:creationId xmlns:a16="http://schemas.microsoft.com/office/drawing/2014/main" id="{7B304FDE-167D-6B42-9BD6-E0D965AF5B36}"/>
              </a:ext>
            </a:extLst>
          </p:cNvPr>
          <p:cNvGrpSpPr>
            <a:grpSpLocks noChangeAspect="1"/>
          </p:cNvGrpSpPr>
          <p:nvPr/>
        </p:nvGrpSpPr>
        <p:grpSpPr>
          <a:xfrm>
            <a:off x="13930705" y="3410987"/>
            <a:ext cx="682886" cy="590325"/>
            <a:chOff x="11536221" y="2368250"/>
            <a:chExt cx="3725719" cy="3220719"/>
          </a:xfrm>
        </p:grpSpPr>
        <p:grpSp>
          <p:nvGrpSpPr>
            <p:cNvPr id="118" name="Gruppo 117">
              <a:extLst>
                <a:ext uri="{FF2B5EF4-FFF2-40B4-BE49-F238E27FC236}">
                  <a16:creationId xmlns:a16="http://schemas.microsoft.com/office/drawing/2014/main" id="{D6ABAD9B-A36B-D941-B003-7DD1E3271682}"/>
                </a:ext>
              </a:extLst>
            </p:cNvPr>
            <p:cNvGrpSpPr/>
            <p:nvPr/>
          </p:nvGrpSpPr>
          <p:grpSpPr>
            <a:xfrm>
              <a:off x="12572528" y="2368250"/>
              <a:ext cx="2689412" cy="2232212"/>
              <a:chOff x="12446502" y="2594614"/>
              <a:chExt cx="2689412" cy="2232212"/>
            </a:xfrm>
          </p:grpSpPr>
          <p:pic>
            <p:nvPicPr>
              <p:cNvPr id="122" name="Elemento grafico 121" descr="Banca">
                <a:extLst>
                  <a:ext uri="{FF2B5EF4-FFF2-40B4-BE49-F238E27FC236}">
                    <a16:creationId xmlns:a16="http://schemas.microsoft.com/office/drawing/2014/main" id="{A145DD51-6E85-2443-AB88-01D67B268D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2903702" y="2594614"/>
                <a:ext cx="2232212" cy="2232212"/>
              </a:xfrm>
              <a:prstGeom prst="rect">
                <a:avLst/>
              </a:prstGeom>
            </p:spPr>
          </p:pic>
          <p:pic>
            <p:nvPicPr>
              <p:cNvPr id="123" name="Elemento grafico 122" descr="Aprire">
                <a:extLst>
                  <a:ext uri="{FF2B5EF4-FFF2-40B4-BE49-F238E27FC236}">
                    <a16:creationId xmlns:a16="http://schemas.microsoft.com/office/drawing/2014/main" id="{C0EC3B86-E365-754B-9F5F-DB7DD98CA2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2446502" y="3363789"/>
                <a:ext cx="914400" cy="914400"/>
              </a:xfrm>
              <a:prstGeom prst="rect">
                <a:avLst/>
              </a:prstGeom>
            </p:spPr>
          </p:pic>
        </p:grpSp>
        <p:pic>
          <p:nvPicPr>
            <p:cNvPr id="119" name="Elemento grafico 118" descr="Libri">
              <a:extLst>
                <a:ext uri="{FF2B5EF4-FFF2-40B4-BE49-F238E27FC236}">
                  <a16:creationId xmlns:a16="http://schemas.microsoft.com/office/drawing/2014/main" id="{4CC4134D-05A2-F241-B5D3-861EFAA8DF2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3231434" y="4454634"/>
              <a:ext cx="914400" cy="914400"/>
            </a:xfrm>
            <a:prstGeom prst="rect">
              <a:avLst/>
            </a:prstGeom>
          </p:spPr>
        </p:pic>
        <p:pic>
          <p:nvPicPr>
            <p:cNvPr id="120" name="Elemento grafico 119" descr="Matita">
              <a:extLst>
                <a:ext uri="{FF2B5EF4-FFF2-40B4-BE49-F238E27FC236}">
                  <a16:creationId xmlns:a16="http://schemas.microsoft.com/office/drawing/2014/main" id="{E4AF7D86-D180-8D43-9853-92B2C62F01B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1536221" y="4501391"/>
              <a:ext cx="914400" cy="914400"/>
            </a:xfrm>
            <a:prstGeom prst="rect">
              <a:avLst/>
            </a:prstGeom>
          </p:spPr>
        </p:pic>
        <p:pic>
          <p:nvPicPr>
            <p:cNvPr id="121" name="Elemento grafico 120" descr="Utente">
              <a:extLst>
                <a:ext uri="{FF2B5EF4-FFF2-40B4-BE49-F238E27FC236}">
                  <a16:creationId xmlns:a16="http://schemas.microsoft.com/office/drawing/2014/main" id="{1C38B804-5CC7-C44F-9318-90C425BDCDA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1873091" y="3975132"/>
              <a:ext cx="1613837" cy="1613837"/>
            </a:xfrm>
            <a:prstGeom prst="rect">
              <a:avLst/>
            </a:prstGeom>
          </p:spPr>
        </p:pic>
      </p:grpSp>
      <p:grpSp>
        <p:nvGrpSpPr>
          <p:cNvPr id="124" name="Gruppo 123">
            <a:extLst>
              <a:ext uri="{FF2B5EF4-FFF2-40B4-BE49-F238E27FC236}">
                <a16:creationId xmlns:a16="http://schemas.microsoft.com/office/drawing/2014/main" id="{78EBA7C1-A12F-D744-BBDD-83EE107AF03F}"/>
              </a:ext>
            </a:extLst>
          </p:cNvPr>
          <p:cNvGrpSpPr>
            <a:grpSpLocks noChangeAspect="1"/>
          </p:cNvGrpSpPr>
          <p:nvPr/>
        </p:nvGrpSpPr>
        <p:grpSpPr>
          <a:xfrm>
            <a:off x="972527" y="2421502"/>
            <a:ext cx="682886" cy="590325"/>
            <a:chOff x="11536221" y="2368250"/>
            <a:chExt cx="3725719" cy="3220719"/>
          </a:xfrm>
        </p:grpSpPr>
        <p:grpSp>
          <p:nvGrpSpPr>
            <p:cNvPr id="125" name="Gruppo 124">
              <a:extLst>
                <a:ext uri="{FF2B5EF4-FFF2-40B4-BE49-F238E27FC236}">
                  <a16:creationId xmlns:a16="http://schemas.microsoft.com/office/drawing/2014/main" id="{979B37EE-72D6-704D-8EC5-B8C9FDE35EA9}"/>
                </a:ext>
              </a:extLst>
            </p:cNvPr>
            <p:cNvGrpSpPr/>
            <p:nvPr/>
          </p:nvGrpSpPr>
          <p:grpSpPr>
            <a:xfrm>
              <a:off x="12572528" y="2368250"/>
              <a:ext cx="2689412" cy="2232212"/>
              <a:chOff x="12446502" y="2594614"/>
              <a:chExt cx="2689412" cy="2232212"/>
            </a:xfrm>
          </p:grpSpPr>
          <p:pic>
            <p:nvPicPr>
              <p:cNvPr id="129" name="Elemento grafico 128" descr="Banca">
                <a:extLst>
                  <a:ext uri="{FF2B5EF4-FFF2-40B4-BE49-F238E27FC236}">
                    <a16:creationId xmlns:a16="http://schemas.microsoft.com/office/drawing/2014/main" id="{BC3E0ED2-74AC-4848-BC95-4F35ED5897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2903702" y="2594614"/>
                <a:ext cx="2232212" cy="2232212"/>
              </a:xfrm>
              <a:prstGeom prst="rect">
                <a:avLst/>
              </a:prstGeom>
            </p:spPr>
          </p:pic>
          <p:pic>
            <p:nvPicPr>
              <p:cNvPr id="130" name="Elemento grafico 129" descr="Aprire">
                <a:extLst>
                  <a:ext uri="{FF2B5EF4-FFF2-40B4-BE49-F238E27FC236}">
                    <a16:creationId xmlns:a16="http://schemas.microsoft.com/office/drawing/2014/main" id="{EA7BE824-0C27-0B4D-B713-F797D3CC7B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2446502" y="3363789"/>
                <a:ext cx="914400" cy="914400"/>
              </a:xfrm>
              <a:prstGeom prst="rect">
                <a:avLst/>
              </a:prstGeom>
            </p:spPr>
          </p:pic>
        </p:grpSp>
        <p:pic>
          <p:nvPicPr>
            <p:cNvPr id="126" name="Elemento grafico 125" descr="Libri">
              <a:extLst>
                <a:ext uri="{FF2B5EF4-FFF2-40B4-BE49-F238E27FC236}">
                  <a16:creationId xmlns:a16="http://schemas.microsoft.com/office/drawing/2014/main" id="{3A88DEE0-1736-974A-B510-C92697F8C2A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3231434" y="4454634"/>
              <a:ext cx="914400" cy="914400"/>
            </a:xfrm>
            <a:prstGeom prst="rect">
              <a:avLst/>
            </a:prstGeom>
          </p:spPr>
        </p:pic>
        <p:pic>
          <p:nvPicPr>
            <p:cNvPr id="127" name="Elemento grafico 126" descr="Matita">
              <a:extLst>
                <a:ext uri="{FF2B5EF4-FFF2-40B4-BE49-F238E27FC236}">
                  <a16:creationId xmlns:a16="http://schemas.microsoft.com/office/drawing/2014/main" id="{AA72978A-6694-EB42-9E4C-ABD3CB12F87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1536221" y="4501391"/>
              <a:ext cx="914400" cy="914400"/>
            </a:xfrm>
            <a:prstGeom prst="rect">
              <a:avLst/>
            </a:prstGeom>
          </p:spPr>
        </p:pic>
        <p:pic>
          <p:nvPicPr>
            <p:cNvPr id="128" name="Elemento grafico 127" descr="Utente">
              <a:extLst>
                <a:ext uri="{FF2B5EF4-FFF2-40B4-BE49-F238E27FC236}">
                  <a16:creationId xmlns:a16="http://schemas.microsoft.com/office/drawing/2014/main" id="{4FF29FC5-CDD9-FA4E-9304-7158225D74F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1873091" y="3975132"/>
              <a:ext cx="1613837" cy="1613837"/>
            </a:xfrm>
            <a:prstGeom prst="rect">
              <a:avLst/>
            </a:prstGeom>
          </p:spPr>
        </p:pic>
      </p:grpSp>
      <p:grpSp>
        <p:nvGrpSpPr>
          <p:cNvPr id="131" name="Gruppo 130">
            <a:extLst>
              <a:ext uri="{FF2B5EF4-FFF2-40B4-BE49-F238E27FC236}">
                <a16:creationId xmlns:a16="http://schemas.microsoft.com/office/drawing/2014/main" id="{428486F6-61FC-F74D-B0F5-892F65FD4C42}"/>
              </a:ext>
            </a:extLst>
          </p:cNvPr>
          <p:cNvGrpSpPr>
            <a:grpSpLocks noChangeAspect="1"/>
          </p:cNvGrpSpPr>
          <p:nvPr/>
        </p:nvGrpSpPr>
        <p:grpSpPr>
          <a:xfrm>
            <a:off x="501467" y="3674407"/>
            <a:ext cx="682886" cy="590325"/>
            <a:chOff x="11536221" y="2368250"/>
            <a:chExt cx="3725719" cy="3220719"/>
          </a:xfrm>
        </p:grpSpPr>
        <p:grpSp>
          <p:nvGrpSpPr>
            <p:cNvPr id="132" name="Gruppo 131">
              <a:extLst>
                <a:ext uri="{FF2B5EF4-FFF2-40B4-BE49-F238E27FC236}">
                  <a16:creationId xmlns:a16="http://schemas.microsoft.com/office/drawing/2014/main" id="{7E31832F-3F4C-2C42-8173-BD933A9BF14E}"/>
                </a:ext>
              </a:extLst>
            </p:cNvPr>
            <p:cNvGrpSpPr/>
            <p:nvPr/>
          </p:nvGrpSpPr>
          <p:grpSpPr>
            <a:xfrm>
              <a:off x="12572528" y="2368250"/>
              <a:ext cx="2689412" cy="2232212"/>
              <a:chOff x="12446502" y="2594614"/>
              <a:chExt cx="2689412" cy="2232212"/>
            </a:xfrm>
          </p:grpSpPr>
          <p:pic>
            <p:nvPicPr>
              <p:cNvPr id="136" name="Elemento grafico 135" descr="Banca">
                <a:extLst>
                  <a:ext uri="{FF2B5EF4-FFF2-40B4-BE49-F238E27FC236}">
                    <a16:creationId xmlns:a16="http://schemas.microsoft.com/office/drawing/2014/main" id="{5ADBC156-509F-C64A-ADB1-0DBBA075A1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2903702" y="2594614"/>
                <a:ext cx="2232212" cy="2232212"/>
              </a:xfrm>
              <a:prstGeom prst="rect">
                <a:avLst/>
              </a:prstGeom>
            </p:spPr>
          </p:pic>
          <p:pic>
            <p:nvPicPr>
              <p:cNvPr id="137" name="Elemento grafico 136" descr="Aprire">
                <a:extLst>
                  <a:ext uri="{FF2B5EF4-FFF2-40B4-BE49-F238E27FC236}">
                    <a16:creationId xmlns:a16="http://schemas.microsoft.com/office/drawing/2014/main" id="{177794CB-214D-D149-A41B-3099071290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2446502" y="3363789"/>
                <a:ext cx="914400" cy="914400"/>
              </a:xfrm>
              <a:prstGeom prst="rect">
                <a:avLst/>
              </a:prstGeom>
            </p:spPr>
          </p:pic>
        </p:grpSp>
        <p:pic>
          <p:nvPicPr>
            <p:cNvPr id="133" name="Elemento grafico 132" descr="Libri">
              <a:extLst>
                <a:ext uri="{FF2B5EF4-FFF2-40B4-BE49-F238E27FC236}">
                  <a16:creationId xmlns:a16="http://schemas.microsoft.com/office/drawing/2014/main" id="{D1EC744A-F6D2-7944-980D-BC48F510CDA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3231434" y="4454634"/>
              <a:ext cx="914400" cy="914400"/>
            </a:xfrm>
            <a:prstGeom prst="rect">
              <a:avLst/>
            </a:prstGeom>
          </p:spPr>
        </p:pic>
        <p:pic>
          <p:nvPicPr>
            <p:cNvPr id="134" name="Elemento grafico 133" descr="Matita">
              <a:extLst>
                <a:ext uri="{FF2B5EF4-FFF2-40B4-BE49-F238E27FC236}">
                  <a16:creationId xmlns:a16="http://schemas.microsoft.com/office/drawing/2014/main" id="{1EAD890F-DBBA-3C4C-9673-B21009962A5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1536221" y="4501391"/>
              <a:ext cx="914400" cy="914400"/>
            </a:xfrm>
            <a:prstGeom prst="rect">
              <a:avLst/>
            </a:prstGeom>
          </p:spPr>
        </p:pic>
        <p:pic>
          <p:nvPicPr>
            <p:cNvPr id="135" name="Elemento grafico 134" descr="Utente">
              <a:extLst>
                <a:ext uri="{FF2B5EF4-FFF2-40B4-BE49-F238E27FC236}">
                  <a16:creationId xmlns:a16="http://schemas.microsoft.com/office/drawing/2014/main" id="{DDBC3635-74E9-AE40-9070-4E54701DAD7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1873091" y="3975132"/>
              <a:ext cx="1613837" cy="1613837"/>
            </a:xfrm>
            <a:prstGeom prst="rect">
              <a:avLst/>
            </a:prstGeom>
          </p:spPr>
        </p:pic>
      </p:grpSp>
      <p:grpSp>
        <p:nvGrpSpPr>
          <p:cNvPr id="138" name="Gruppo 137">
            <a:extLst>
              <a:ext uri="{FF2B5EF4-FFF2-40B4-BE49-F238E27FC236}">
                <a16:creationId xmlns:a16="http://schemas.microsoft.com/office/drawing/2014/main" id="{8BDF8089-2BDE-7945-AD35-12B386E225CD}"/>
              </a:ext>
            </a:extLst>
          </p:cNvPr>
          <p:cNvGrpSpPr>
            <a:grpSpLocks noChangeAspect="1"/>
          </p:cNvGrpSpPr>
          <p:nvPr/>
        </p:nvGrpSpPr>
        <p:grpSpPr>
          <a:xfrm>
            <a:off x="904828" y="6018194"/>
            <a:ext cx="682886" cy="590325"/>
            <a:chOff x="11536221" y="2368250"/>
            <a:chExt cx="3725719" cy="3220719"/>
          </a:xfrm>
        </p:grpSpPr>
        <p:grpSp>
          <p:nvGrpSpPr>
            <p:cNvPr id="139" name="Gruppo 138">
              <a:extLst>
                <a:ext uri="{FF2B5EF4-FFF2-40B4-BE49-F238E27FC236}">
                  <a16:creationId xmlns:a16="http://schemas.microsoft.com/office/drawing/2014/main" id="{BD8D5C42-546C-A145-A49B-C8DA91AC760F}"/>
                </a:ext>
              </a:extLst>
            </p:cNvPr>
            <p:cNvGrpSpPr/>
            <p:nvPr/>
          </p:nvGrpSpPr>
          <p:grpSpPr>
            <a:xfrm>
              <a:off x="12572528" y="2368250"/>
              <a:ext cx="2689412" cy="2232212"/>
              <a:chOff x="12446502" y="2594614"/>
              <a:chExt cx="2689412" cy="2232212"/>
            </a:xfrm>
          </p:grpSpPr>
          <p:pic>
            <p:nvPicPr>
              <p:cNvPr id="143" name="Elemento grafico 142" descr="Banca">
                <a:extLst>
                  <a:ext uri="{FF2B5EF4-FFF2-40B4-BE49-F238E27FC236}">
                    <a16:creationId xmlns:a16="http://schemas.microsoft.com/office/drawing/2014/main" id="{04DF62D0-FC8F-B14D-9DCA-728E1956AA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2903702" y="2594614"/>
                <a:ext cx="2232212" cy="2232212"/>
              </a:xfrm>
              <a:prstGeom prst="rect">
                <a:avLst/>
              </a:prstGeom>
            </p:spPr>
          </p:pic>
          <p:pic>
            <p:nvPicPr>
              <p:cNvPr id="144" name="Elemento grafico 143" descr="Aprire">
                <a:extLst>
                  <a:ext uri="{FF2B5EF4-FFF2-40B4-BE49-F238E27FC236}">
                    <a16:creationId xmlns:a16="http://schemas.microsoft.com/office/drawing/2014/main" id="{D169D028-FE06-044A-9B54-1703D73C24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2446502" y="3363789"/>
                <a:ext cx="914400" cy="914400"/>
              </a:xfrm>
              <a:prstGeom prst="rect">
                <a:avLst/>
              </a:prstGeom>
            </p:spPr>
          </p:pic>
        </p:grpSp>
        <p:pic>
          <p:nvPicPr>
            <p:cNvPr id="140" name="Elemento grafico 139" descr="Libri">
              <a:extLst>
                <a:ext uri="{FF2B5EF4-FFF2-40B4-BE49-F238E27FC236}">
                  <a16:creationId xmlns:a16="http://schemas.microsoft.com/office/drawing/2014/main" id="{F98A2A4C-B046-8D4C-B98E-DF498281170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3231434" y="4454634"/>
              <a:ext cx="914400" cy="914400"/>
            </a:xfrm>
            <a:prstGeom prst="rect">
              <a:avLst/>
            </a:prstGeom>
          </p:spPr>
        </p:pic>
        <p:pic>
          <p:nvPicPr>
            <p:cNvPr id="141" name="Elemento grafico 140" descr="Matita">
              <a:extLst>
                <a:ext uri="{FF2B5EF4-FFF2-40B4-BE49-F238E27FC236}">
                  <a16:creationId xmlns:a16="http://schemas.microsoft.com/office/drawing/2014/main" id="{EF510776-60D5-5740-9587-1FD762999B5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1536221" y="4501391"/>
              <a:ext cx="914400" cy="914400"/>
            </a:xfrm>
            <a:prstGeom prst="rect">
              <a:avLst/>
            </a:prstGeom>
          </p:spPr>
        </p:pic>
        <p:pic>
          <p:nvPicPr>
            <p:cNvPr id="142" name="Elemento grafico 141" descr="Utente">
              <a:extLst>
                <a:ext uri="{FF2B5EF4-FFF2-40B4-BE49-F238E27FC236}">
                  <a16:creationId xmlns:a16="http://schemas.microsoft.com/office/drawing/2014/main" id="{57B80625-9AA3-8B41-A01F-6D9163DB891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1873091" y="3975132"/>
              <a:ext cx="1613837" cy="1613837"/>
            </a:xfrm>
            <a:prstGeom prst="rect">
              <a:avLst/>
            </a:prstGeom>
          </p:spPr>
        </p:pic>
      </p:grpSp>
      <p:grpSp>
        <p:nvGrpSpPr>
          <p:cNvPr id="145" name="Gruppo 144">
            <a:extLst>
              <a:ext uri="{FF2B5EF4-FFF2-40B4-BE49-F238E27FC236}">
                <a16:creationId xmlns:a16="http://schemas.microsoft.com/office/drawing/2014/main" id="{2DC6F6D9-3CA0-9541-8B1B-D4C352408620}"/>
              </a:ext>
            </a:extLst>
          </p:cNvPr>
          <p:cNvGrpSpPr>
            <a:grpSpLocks noChangeAspect="1"/>
          </p:cNvGrpSpPr>
          <p:nvPr/>
        </p:nvGrpSpPr>
        <p:grpSpPr>
          <a:xfrm>
            <a:off x="2107288" y="7095680"/>
            <a:ext cx="682886" cy="590325"/>
            <a:chOff x="11536221" y="2368250"/>
            <a:chExt cx="3725719" cy="3220719"/>
          </a:xfrm>
        </p:grpSpPr>
        <p:grpSp>
          <p:nvGrpSpPr>
            <p:cNvPr id="146" name="Gruppo 145">
              <a:extLst>
                <a:ext uri="{FF2B5EF4-FFF2-40B4-BE49-F238E27FC236}">
                  <a16:creationId xmlns:a16="http://schemas.microsoft.com/office/drawing/2014/main" id="{9E17B5F3-34BF-4D45-B1A7-6CBBAFB3E7B1}"/>
                </a:ext>
              </a:extLst>
            </p:cNvPr>
            <p:cNvGrpSpPr/>
            <p:nvPr/>
          </p:nvGrpSpPr>
          <p:grpSpPr>
            <a:xfrm>
              <a:off x="12572528" y="2368250"/>
              <a:ext cx="2689412" cy="2232212"/>
              <a:chOff x="12446502" y="2594614"/>
              <a:chExt cx="2689412" cy="2232212"/>
            </a:xfrm>
          </p:grpSpPr>
          <p:pic>
            <p:nvPicPr>
              <p:cNvPr id="150" name="Elemento grafico 149" descr="Banca">
                <a:extLst>
                  <a:ext uri="{FF2B5EF4-FFF2-40B4-BE49-F238E27FC236}">
                    <a16:creationId xmlns:a16="http://schemas.microsoft.com/office/drawing/2014/main" id="{992B03CA-B2EA-0341-9C27-55E47D228F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2903702" y="2594614"/>
                <a:ext cx="2232212" cy="2232212"/>
              </a:xfrm>
              <a:prstGeom prst="rect">
                <a:avLst/>
              </a:prstGeom>
            </p:spPr>
          </p:pic>
          <p:pic>
            <p:nvPicPr>
              <p:cNvPr id="151" name="Elemento grafico 150" descr="Aprire">
                <a:extLst>
                  <a:ext uri="{FF2B5EF4-FFF2-40B4-BE49-F238E27FC236}">
                    <a16:creationId xmlns:a16="http://schemas.microsoft.com/office/drawing/2014/main" id="{73617E93-C5F7-B44F-B605-3708F8AA3C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2446502" y="3363789"/>
                <a:ext cx="914400" cy="914400"/>
              </a:xfrm>
              <a:prstGeom prst="rect">
                <a:avLst/>
              </a:prstGeom>
            </p:spPr>
          </p:pic>
        </p:grpSp>
        <p:pic>
          <p:nvPicPr>
            <p:cNvPr id="147" name="Elemento grafico 146" descr="Libri">
              <a:extLst>
                <a:ext uri="{FF2B5EF4-FFF2-40B4-BE49-F238E27FC236}">
                  <a16:creationId xmlns:a16="http://schemas.microsoft.com/office/drawing/2014/main" id="{55034F59-54E2-2448-8EC3-5E43D77E1BF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3231434" y="4454634"/>
              <a:ext cx="914400" cy="914400"/>
            </a:xfrm>
            <a:prstGeom prst="rect">
              <a:avLst/>
            </a:prstGeom>
          </p:spPr>
        </p:pic>
        <p:pic>
          <p:nvPicPr>
            <p:cNvPr id="148" name="Elemento grafico 147" descr="Matita">
              <a:extLst>
                <a:ext uri="{FF2B5EF4-FFF2-40B4-BE49-F238E27FC236}">
                  <a16:creationId xmlns:a16="http://schemas.microsoft.com/office/drawing/2014/main" id="{6569FF9B-FCA2-2844-BA3B-128CCC229FD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1536221" y="4501391"/>
              <a:ext cx="914400" cy="914400"/>
            </a:xfrm>
            <a:prstGeom prst="rect">
              <a:avLst/>
            </a:prstGeom>
          </p:spPr>
        </p:pic>
        <p:pic>
          <p:nvPicPr>
            <p:cNvPr id="149" name="Elemento grafico 148" descr="Utente">
              <a:extLst>
                <a:ext uri="{FF2B5EF4-FFF2-40B4-BE49-F238E27FC236}">
                  <a16:creationId xmlns:a16="http://schemas.microsoft.com/office/drawing/2014/main" id="{664A0012-E569-5546-A031-9BAD21AC470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1873091" y="3975132"/>
              <a:ext cx="1613837" cy="1613837"/>
            </a:xfrm>
            <a:prstGeom prst="rect">
              <a:avLst/>
            </a:prstGeom>
          </p:spPr>
        </p:pic>
      </p:grpSp>
      <p:grpSp>
        <p:nvGrpSpPr>
          <p:cNvPr id="152" name="Gruppo 151">
            <a:extLst>
              <a:ext uri="{FF2B5EF4-FFF2-40B4-BE49-F238E27FC236}">
                <a16:creationId xmlns:a16="http://schemas.microsoft.com/office/drawing/2014/main" id="{8B6D790B-5895-AF43-A973-B045A1FE6492}"/>
              </a:ext>
            </a:extLst>
          </p:cNvPr>
          <p:cNvGrpSpPr>
            <a:grpSpLocks noChangeAspect="1"/>
          </p:cNvGrpSpPr>
          <p:nvPr/>
        </p:nvGrpSpPr>
        <p:grpSpPr>
          <a:xfrm>
            <a:off x="2107288" y="8485849"/>
            <a:ext cx="682886" cy="590325"/>
            <a:chOff x="11536221" y="2368250"/>
            <a:chExt cx="3725719" cy="3220719"/>
          </a:xfrm>
        </p:grpSpPr>
        <p:grpSp>
          <p:nvGrpSpPr>
            <p:cNvPr id="153" name="Gruppo 152">
              <a:extLst>
                <a:ext uri="{FF2B5EF4-FFF2-40B4-BE49-F238E27FC236}">
                  <a16:creationId xmlns:a16="http://schemas.microsoft.com/office/drawing/2014/main" id="{5B4CC77B-82BC-264B-8178-7304EC5B64D0}"/>
                </a:ext>
              </a:extLst>
            </p:cNvPr>
            <p:cNvGrpSpPr/>
            <p:nvPr/>
          </p:nvGrpSpPr>
          <p:grpSpPr>
            <a:xfrm>
              <a:off x="12572528" y="2368250"/>
              <a:ext cx="2689412" cy="2232212"/>
              <a:chOff x="12446502" y="2594614"/>
              <a:chExt cx="2689412" cy="2232212"/>
            </a:xfrm>
          </p:grpSpPr>
          <p:pic>
            <p:nvPicPr>
              <p:cNvPr id="157" name="Elemento grafico 156" descr="Banca">
                <a:extLst>
                  <a:ext uri="{FF2B5EF4-FFF2-40B4-BE49-F238E27FC236}">
                    <a16:creationId xmlns:a16="http://schemas.microsoft.com/office/drawing/2014/main" id="{BDD23E9F-4AC2-5149-BBF3-BD9DA7FFE7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2903702" y="2594614"/>
                <a:ext cx="2232212" cy="2232212"/>
              </a:xfrm>
              <a:prstGeom prst="rect">
                <a:avLst/>
              </a:prstGeom>
            </p:spPr>
          </p:pic>
          <p:pic>
            <p:nvPicPr>
              <p:cNvPr id="158" name="Elemento grafico 157" descr="Aprire">
                <a:extLst>
                  <a:ext uri="{FF2B5EF4-FFF2-40B4-BE49-F238E27FC236}">
                    <a16:creationId xmlns:a16="http://schemas.microsoft.com/office/drawing/2014/main" id="{D43B8961-0D27-F041-A542-EBEFE63B93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2446502" y="3363789"/>
                <a:ext cx="914400" cy="914400"/>
              </a:xfrm>
              <a:prstGeom prst="rect">
                <a:avLst/>
              </a:prstGeom>
            </p:spPr>
          </p:pic>
        </p:grpSp>
        <p:pic>
          <p:nvPicPr>
            <p:cNvPr id="154" name="Elemento grafico 153" descr="Libri">
              <a:extLst>
                <a:ext uri="{FF2B5EF4-FFF2-40B4-BE49-F238E27FC236}">
                  <a16:creationId xmlns:a16="http://schemas.microsoft.com/office/drawing/2014/main" id="{4A710DE4-2740-EB44-BA19-FA6D2759864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3231434" y="4454634"/>
              <a:ext cx="914400" cy="914400"/>
            </a:xfrm>
            <a:prstGeom prst="rect">
              <a:avLst/>
            </a:prstGeom>
          </p:spPr>
        </p:pic>
        <p:pic>
          <p:nvPicPr>
            <p:cNvPr id="155" name="Elemento grafico 154" descr="Matita">
              <a:extLst>
                <a:ext uri="{FF2B5EF4-FFF2-40B4-BE49-F238E27FC236}">
                  <a16:creationId xmlns:a16="http://schemas.microsoft.com/office/drawing/2014/main" id="{2F57047A-14EB-FD4F-BCCE-97F5A611FCA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1536221" y="4501391"/>
              <a:ext cx="914400" cy="914400"/>
            </a:xfrm>
            <a:prstGeom prst="rect">
              <a:avLst/>
            </a:prstGeom>
          </p:spPr>
        </p:pic>
        <p:pic>
          <p:nvPicPr>
            <p:cNvPr id="156" name="Elemento grafico 155" descr="Utente">
              <a:extLst>
                <a:ext uri="{FF2B5EF4-FFF2-40B4-BE49-F238E27FC236}">
                  <a16:creationId xmlns:a16="http://schemas.microsoft.com/office/drawing/2014/main" id="{E8AD699C-0CCF-ED4D-AD18-22155DE5937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1873091" y="3975132"/>
              <a:ext cx="1613837" cy="1613837"/>
            </a:xfrm>
            <a:prstGeom prst="rect">
              <a:avLst/>
            </a:prstGeom>
          </p:spPr>
        </p:pic>
      </p:grpSp>
      <p:grpSp>
        <p:nvGrpSpPr>
          <p:cNvPr id="159" name="Gruppo 158">
            <a:extLst>
              <a:ext uri="{FF2B5EF4-FFF2-40B4-BE49-F238E27FC236}">
                <a16:creationId xmlns:a16="http://schemas.microsoft.com/office/drawing/2014/main" id="{B162460E-A6EF-A34D-955D-9E6BF0B42D7C}"/>
              </a:ext>
            </a:extLst>
          </p:cNvPr>
          <p:cNvGrpSpPr>
            <a:grpSpLocks noChangeAspect="1"/>
          </p:cNvGrpSpPr>
          <p:nvPr/>
        </p:nvGrpSpPr>
        <p:grpSpPr>
          <a:xfrm>
            <a:off x="1698146" y="6487920"/>
            <a:ext cx="682886" cy="590325"/>
            <a:chOff x="11536221" y="2368250"/>
            <a:chExt cx="3725719" cy="3220719"/>
          </a:xfrm>
        </p:grpSpPr>
        <p:grpSp>
          <p:nvGrpSpPr>
            <p:cNvPr id="160" name="Gruppo 159">
              <a:extLst>
                <a:ext uri="{FF2B5EF4-FFF2-40B4-BE49-F238E27FC236}">
                  <a16:creationId xmlns:a16="http://schemas.microsoft.com/office/drawing/2014/main" id="{F0CD7990-BE45-F44B-84E9-9A948EB8A29D}"/>
                </a:ext>
              </a:extLst>
            </p:cNvPr>
            <p:cNvGrpSpPr/>
            <p:nvPr/>
          </p:nvGrpSpPr>
          <p:grpSpPr>
            <a:xfrm>
              <a:off x="12572528" y="2368250"/>
              <a:ext cx="2689412" cy="2232212"/>
              <a:chOff x="12446502" y="2594614"/>
              <a:chExt cx="2689412" cy="2232212"/>
            </a:xfrm>
          </p:grpSpPr>
          <p:pic>
            <p:nvPicPr>
              <p:cNvPr id="164" name="Elemento grafico 163" descr="Banca">
                <a:extLst>
                  <a:ext uri="{FF2B5EF4-FFF2-40B4-BE49-F238E27FC236}">
                    <a16:creationId xmlns:a16="http://schemas.microsoft.com/office/drawing/2014/main" id="{A420DC5E-F5B9-2F45-B304-89FB3B703E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2903702" y="2594614"/>
                <a:ext cx="2232212" cy="2232212"/>
              </a:xfrm>
              <a:prstGeom prst="rect">
                <a:avLst/>
              </a:prstGeom>
            </p:spPr>
          </p:pic>
          <p:pic>
            <p:nvPicPr>
              <p:cNvPr id="165" name="Elemento grafico 164" descr="Aprire">
                <a:extLst>
                  <a:ext uri="{FF2B5EF4-FFF2-40B4-BE49-F238E27FC236}">
                    <a16:creationId xmlns:a16="http://schemas.microsoft.com/office/drawing/2014/main" id="{36FF17FD-529D-344A-8CD7-21A25388DC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2446502" y="3363789"/>
                <a:ext cx="914400" cy="914400"/>
              </a:xfrm>
              <a:prstGeom prst="rect">
                <a:avLst/>
              </a:prstGeom>
            </p:spPr>
          </p:pic>
        </p:grpSp>
        <p:pic>
          <p:nvPicPr>
            <p:cNvPr id="161" name="Elemento grafico 160" descr="Libri">
              <a:extLst>
                <a:ext uri="{FF2B5EF4-FFF2-40B4-BE49-F238E27FC236}">
                  <a16:creationId xmlns:a16="http://schemas.microsoft.com/office/drawing/2014/main" id="{401B9576-A3B6-3D45-A5A7-3737C1BB212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3231434" y="4454634"/>
              <a:ext cx="914400" cy="914400"/>
            </a:xfrm>
            <a:prstGeom prst="rect">
              <a:avLst/>
            </a:prstGeom>
          </p:spPr>
        </p:pic>
        <p:pic>
          <p:nvPicPr>
            <p:cNvPr id="162" name="Elemento grafico 161" descr="Matita">
              <a:extLst>
                <a:ext uri="{FF2B5EF4-FFF2-40B4-BE49-F238E27FC236}">
                  <a16:creationId xmlns:a16="http://schemas.microsoft.com/office/drawing/2014/main" id="{5407E84D-59CB-EF4C-8824-9B352639137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1536221" y="4501391"/>
              <a:ext cx="914400" cy="914400"/>
            </a:xfrm>
            <a:prstGeom prst="rect">
              <a:avLst/>
            </a:prstGeom>
          </p:spPr>
        </p:pic>
        <p:pic>
          <p:nvPicPr>
            <p:cNvPr id="163" name="Elemento grafico 162" descr="Utente">
              <a:extLst>
                <a:ext uri="{FF2B5EF4-FFF2-40B4-BE49-F238E27FC236}">
                  <a16:creationId xmlns:a16="http://schemas.microsoft.com/office/drawing/2014/main" id="{54B0BDB9-3DB0-2045-A49D-5A10286DF44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1873091" y="3975132"/>
              <a:ext cx="1613837" cy="1613837"/>
            </a:xfrm>
            <a:prstGeom prst="rect">
              <a:avLst/>
            </a:prstGeom>
          </p:spPr>
        </p:pic>
      </p:grpSp>
      <p:grpSp>
        <p:nvGrpSpPr>
          <p:cNvPr id="173" name="Gruppo 172">
            <a:extLst>
              <a:ext uri="{FF2B5EF4-FFF2-40B4-BE49-F238E27FC236}">
                <a16:creationId xmlns:a16="http://schemas.microsoft.com/office/drawing/2014/main" id="{49621B0D-8A9C-B345-AB39-00704E0E7426}"/>
              </a:ext>
            </a:extLst>
          </p:cNvPr>
          <p:cNvGrpSpPr>
            <a:grpSpLocks noChangeAspect="1"/>
          </p:cNvGrpSpPr>
          <p:nvPr/>
        </p:nvGrpSpPr>
        <p:grpSpPr>
          <a:xfrm>
            <a:off x="8119827" y="3031859"/>
            <a:ext cx="682886" cy="590325"/>
            <a:chOff x="11536221" y="2368250"/>
            <a:chExt cx="3725719" cy="3220719"/>
          </a:xfrm>
        </p:grpSpPr>
        <p:grpSp>
          <p:nvGrpSpPr>
            <p:cNvPr id="174" name="Gruppo 173">
              <a:extLst>
                <a:ext uri="{FF2B5EF4-FFF2-40B4-BE49-F238E27FC236}">
                  <a16:creationId xmlns:a16="http://schemas.microsoft.com/office/drawing/2014/main" id="{16387F71-2591-1544-BB66-F1DFDA59676E}"/>
                </a:ext>
              </a:extLst>
            </p:cNvPr>
            <p:cNvGrpSpPr/>
            <p:nvPr/>
          </p:nvGrpSpPr>
          <p:grpSpPr>
            <a:xfrm>
              <a:off x="12572528" y="2368250"/>
              <a:ext cx="2689412" cy="2232212"/>
              <a:chOff x="12446502" y="2594614"/>
              <a:chExt cx="2689412" cy="2232212"/>
            </a:xfrm>
          </p:grpSpPr>
          <p:pic>
            <p:nvPicPr>
              <p:cNvPr id="178" name="Elemento grafico 177" descr="Banca">
                <a:extLst>
                  <a:ext uri="{FF2B5EF4-FFF2-40B4-BE49-F238E27FC236}">
                    <a16:creationId xmlns:a16="http://schemas.microsoft.com/office/drawing/2014/main" id="{7F7F0A1E-02A8-F64D-AB68-9682CB04F8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2903702" y="2594614"/>
                <a:ext cx="2232212" cy="2232212"/>
              </a:xfrm>
              <a:prstGeom prst="rect">
                <a:avLst/>
              </a:prstGeom>
            </p:spPr>
          </p:pic>
          <p:pic>
            <p:nvPicPr>
              <p:cNvPr id="179" name="Elemento grafico 178" descr="Aprire">
                <a:extLst>
                  <a:ext uri="{FF2B5EF4-FFF2-40B4-BE49-F238E27FC236}">
                    <a16:creationId xmlns:a16="http://schemas.microsoft.com/office/drawing/2014/main" id="{C479EEE2-E92D-2D4D-B117-448A36F089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2446502" y="3363789"/>
                <a:ext cx="914400" cy="914400"/>
              </a:xfrm>
              <a:prstGeom prst="rect">
                <a:avLst/>
              </a:prstGeom>
            </p:spPr>
          </p:pic>
        </p:grpSp>
        <p:pic>
          <p:nvPicPr>
            <p:cNvPr id="175" name="Elemento grafico 174" descr="Libri">
              <a:extLst>
                <a:ext uri="{FF2B5EF4-FFF2-40B4-BE49-F238E27FC236}">
                  <a16:creationId xmlns:a16="http://schemas.microsoft.com/office/drawing/2014/main" id="{065E9D50-D976-C043-B694-31B7B985A93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3231434" y="4454634"/>
              <a:ext cx="914400" cy="914400"/>
            </a:xfrm>
            <a:prstGeom prst="rect">
              <a:avLst/>
            </a:prstGeom>
          </p:spPr>
        </p:pic>
        <p:pic>
          <p:nvPicPr>
            <p:cNvPr id="176" name="Elemento grafico 175" descr="Matita">
              <a:extLst>
                <a:ext uri="{FF2B5EF4-FFF2-40B4-BE49-F238E27FC236}">
                  <a16:creationId xmlns:a16="http://schemas.microsoft.com/office/drawing/2014/main" id="{03E897F0-5E1F-414F-A3A1-02242103A8B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1536221" y="4501391"/>
              <a:ext cx="914400" cy="914400"/>
            </a:xfrm>
            <a:prstGeom prst="rect">
              <a:avLst/>
            </a:prstGeom>
          </p:spPr>
        </p:pic>
        <p:pic>
          <p:nvPicPr>
            <p:cNvPr id="177" name="Elemento grafico 176" descr="Utente">
              <a:extLst>
                <a:ext uri="{FF2B5EF4-FFF2-40B4-BE49-F238E27FC236}">
                  <a16:creationId xmlns:a16="http://schemas.microsoft.com/office/drawing/2014/main" id="{35E3627E-9D31-4C4F-8429-08728D4D70A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1873091" y="3975132"/>
              <a:ext cx="1613837" cy="1613837"/>
            </a:xfrm>
            <a:prstGeom prst="rect">
              <a:avLst/>
            </a:prstGeom>
          </p:spPr>
        </p:pic>
      </p:grpSp>
      <p:cxnSp>
        <p:nvCxnSpPr>
          <p:cNvPr id="3" name="Connettore 1 2">
            <a:extLst>
              <a:ext uri="{FF2B5EF4-FFF2-40B4-BE49-F238E27FC236}">
                <a16:creationId xmlns:a16="http://schemas.microsoft.com/office/drawing/2014/main" id="{AC43EC3F-EBCA-A74B-AD9E-4550C57E4D64}"/>
              </a:ext>
            </a:extLst>
          </p:cNvPr>
          <p:cNvCxnSpPr>
            <a:cxnSpLocks/>
            <a:stCxn id="129" idx="3"/>
          </p:cNvCxnSpPr>
          <p:nvPr/>
        </p:nvCxnSpPr>
        <p:spPr>
          <a:xfrm flipV="1">
            <a:off x="1655413" y="2451104"/>
            <a:ext cx="5553648" cy="174969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0" name="Connettore 1 179">
            <a:extLst>
              <a:ext uri="{FF2B5EF4-FFF2-40B4-BE49-F238E27FC236}">
                <a16:creationId xmlns:a16="http://schemas.microsoft.com/office/drawing/2014/main" id="{838657BE-D3A7-774D-98DC-25F90C85A1D7}"/>
              </a:ext>
            </a:extLst>
          </p:cNvPr>
          <p:cNvCxnSpPr>
            <a:cxnSpLocks/>
            <a:stCxn id="136" idx="3"/>
          </p:cNvCxnSpPr>
          <p:nvPr/>
        </p:nvCxnSpPr>
        <p:spPr>
          <a:xfrm flipV="1">
            <a:off x="1184353" y="2626073"/>
            <a:ext cx="6086453" cy="1252905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1" name="Connettore 1 180">
            <a:extLst>
              <a:ext uri="{FF2B5EF4-FFF2-40B4-BE49-F238E27FC236}">
                <a16:creationId xmlns:a16="http://schemas.microsoft.com/office/drawing/2014/main" id="{DB8A80D3-68BD-954F-B30A-AA77047EADD0}"/>
              </a:ext>
            </a:extLst>
          </p:cNvPr>
          <p:cNvCxnSpPr>
            <a:cxnSpLocks/>
            <a:stCxn id="143" idx="3"/>
          </p:cNvCxnSpPr>
          <p:nvPr/>
        </p:nvCxnSpPr>
        <p:spPr>
          <a:xfrm flipV="1">
            <a:off x="1587714" y="2803915"/>
            <a:ext cx="5919145" cy="341885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2" name="Connettore 1 181">
            <a:extLst>
              <a:ext uri="{FF2B5EF4-FFF2-40B4-BE49-F238E27FC236}">
                <a16:creationId xmlns:a16="http://schemas.microsoft.com/office/drawing/2014/main" id="{AC78757F-816C-2C49-96D5-CFBF0D516259}"/>
              </a:ext>
            </a:extLst>
          </p:cNvPr>
          <p:cNvCxnSpPr>
            <a:cxnSpLocks/>
            <a:stCxn id="164" idx="3"/>
          </p:cNvCxnSpPr>
          <p:nvPr/>
        </p:nvCxnSpPr>
        <p:spPr>
          <a:xfrm flipV="1">
            <a:off x="2381032" y="2860246"/>
            <a:ext cx="5254026" cy="3832245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3" name="Connettore 1 182">
            <a:extLst>
              <a:ext uri="{FF2B5EF4-FFF2-40B4-BE49-F238E27FC236}">
                <a16:creationId xmlns:a16="http://schemas.microsoft.com/office/drawing/2014/main" id="{B24F6312-2948-014B-B47C-BF637AFE0E52}"/>
              </a:ext>
            </a:extLst>
          </p:cNvPr>
          <p:cNvCxnSpPr>
            <a:cxnSpLocks/>
          </p:cNvCxnSpPr>
          <p:nvPr/>
        </p:nvCxnSpPr>
        <p:spPr>
          <a:xfrm flipV="1">
            <a:off x="3685914" y="2578503"/>
            <a:ext cx="3584892" cy="4825121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4" name="Connettore 1 183">
            <a:extLst>
              <a:ext uri="{FF2B5EF4-FFF2-40B4-BE49-F238E27FC236}">
                <a16:creationId xmlns:a16="http://schemas.microsoft.com/office/drawing/2014/main" id="{90C0B828-E622-A64F-B6EC-3C0AD139A2B3}"/>
              </a:ext>
            </a:extLst>
          </p:cNvPr>
          <p:cNvCxnSpPr>
            <a:cxnSpLocks/>
            <a:stCxn id="150" idx="3"/>
          </p:cNvCxnSpPr>
          <p:nvPr/>
        </p:nvCxnSpPr>
        <p:spPr>
          <a:xfrm flipV="1">
            <a:off x="2790174" y="2578503"/>
            <a:ext cx="4435162" cy="472174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5" name="Connettore 1 184">
            <a:extLst>
              <a:ext uri="{FF2B5EF4-FFF2-40B4-BE49-F238E27FC236}">
                <a16:creationId xmlns:a16="http://schemas.microsoft.com/office/drawing/2014/main" id="{E6643356-450D-9A47-8775-8D8E3851D4E1}"/>
              </a:ext>
            </a:extLst>
          </p:cNvPr>
          <p:cNvCxnSpPr>
            <a:cxnSpLocks/>
            <a:stCxn id="157" idx="0"/>
          </p:cNvCxnSpPr>
          <p:nvPr/>
        </p:nvCxnSpPr>
        <p:spPr>
          <a:xfrm flipV="1">
            <a:off x="2585603" y="2730084"/>
            <a:ext cx="4791058" cy="5755765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6" name="Connettore 1 185">
            <a:extLst>
              <a:ext uri="{FF2B5EF4-FFF2-40B4-BE49-F238E27FC236}">
                <a16:creationId xmlns:a16="http://schemas.microsoft.com/office/drawing/2014/main" id="{D16BC19A-100F-0845-B852-E574CFE10C0C}"/>
              </a:ext>
            </a:extLst>
          </p:cNvPr>
          <p:cNvCxnSpPr>
            <a:cxnSpLocks/>
          </p:cNvCxnSpPr>
          <p:nvPr/>
        </p:nvCxnSpPr>
        <p:spPr>
          <a:xfrm flipH="1" flipV="1">
            <a:off x="6861664" y="2087484"/>
            <a:ext cx="357429" cy="61534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8" name="Connettore 1 187">
            <a:extLst>
              <a:ext uri="{FF2B5EF4-FFF2-40B4-BE49-F238E27FC236}">
                <a16:creationId xmlns:a16="http://schemas.microsoft.com/office/drawing/2014/main" id="{0BD46BD3-436E-DA40-A69A-3AB6C45C2FC7}"/>
              </a:ext>
            </a:extLst>
          </p:cNvPr>
          <p:cNvCxnSpPr>
            <a:cxnSpLocks/>
            <a:stCxn id="45" idx="3"/>
          </p:cNvCxnSpPr>
          <p:nvPr/>
        </p:nvCxnSpPr>
        <p:spPr>
          <a:xfrm>
            <a:off x="6209391" y="2065350"/>
            <a:ext cx="1050584" cy="238251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1" name="Connettore 1 190">
            <a:extLst>
              <a:ext uri="{FF2B5EF4-FFF2-40B4-BE49-F238E27FC236}">
                <a16:creationId xmlns:a16="http://schemas.microsoft.com/office/drawing/2014/main" id="{34B4D2CC-3972-6549-8575-46FAC40BC070}"/>
              </a:ext>
            </a:extLst>
          </p:cNvPr>
          <p:cNvCxnSpPr>
            <a:cxnSpLocks/>
            <a:stCxn id="64" idx="3"/>
          </p:cNvCxnSpPr>
          <p:nvPr/>
        </p:nvCxnSpPr>
        <p:spPr>
          <a:xfrm>
            <a:off x="6945349" y="1172562"/>
            <a:ext cx="406428" cy="482124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4" name="Connettore 1 193">
            <a:extLst>
              <a:ext uri="{FF2B5EF4-FFF2-40B4-BE49-F238E27FC236}">
                <a16:creationId xmlns:a16="http://schemas.microsoft.com/office/drawing/2014/main" id="{CA61DE02-22B5-1E40-AD00-DE7449D3352F}"/>
              </a:ext>
            </a:extLst>
          </p:cNvPr>
          <p:cNvCxnSpPr>
            <a:cxnSpLocks/>
            <a:stCxn id="70" idx="0"/>
          </p:cNvCxnSpPr>
          <p:nvPr/>
        </p:nvCxnSpPr>
        <p:spPr>
          <a:xfrm flipH="1">
            <a:off x="7787057" y="719564"/>
            <a:ext cx="52572" cy="569029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7" name="Connettore 1 186">
            <a:extLst>
              <a:ext uri="{FF2B5EF4-FFF2-40B4-BE49-F238E27FC236}">
                <a16:creationId xmlns:a16="http://schemas.microsoft.com/office/drawing/2014/main" id="{614ED925-5D02-064C-9962-525BE23501CD}"/>
              </a:ext>
            </a:extLst>
          </p:cNvPr>
          <p:cNvCxnSpPr>
            <a:cxnSpLocks/>
            <a:stCxn id="37" idx="0"/>
          </p:cNvCxnSpPr>
          <p:nvPr/>
        </p:nvCxnSpPr>
        <p:spPr>
          <a:xfrm flipV="1">
            <a:off x="5835265" y="2603505"/>
            <a:ext cx="1526196" cy="49890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9" name="Connettore 1 188">
            <a:extLst>
              <a:ext uri="{FF2B5EF4-FFF2-40B4-BE49-F238E27FC236}">
                <a16:creationId xmlns:a16="http://schemas.microsoft.com/office/drawing/2014/main" id="{8CFDABE7-E8F6-B74F-B31B-EE46419723A8}"/>
              </a:ext>
            </a:extLst>
          </p:cNvPr>
          <p:cNvCxnSpPr>
            <a:cxnSpLocks/>
            <a:stCxn id="19" idx="3"/>
          </p:cNvCxnSpPr>
          <p:nvPr/>
        </p:nvCxnSpPr>
        <p:spPr>
          <a:xfrm flipV="1">
            <a:off x="6808477" y="2603506"/>
            <a:ext cx="552984" cy="40987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0" name="Connettore 1 189">
            <a:extLst>
              <a:ext uri="{FF2B5EF4-FFF2-40B4-BE49-F238E27FC236}">
                <a16:creationId xmlns:a16="http://schemas.microsoft.com/office/drawing/2014/main" id="{0BAE8B98-4AF3-EF4E-A304-F992A2493A80}"/>
              </a:ext>
            </a:extLst>
          </p:cNvPr>
          <p:cNvCxnSpPr>
            <a:cxnSpLocks/>
            <a:stCxn id="57" idx="3"/>
          </p:cNvCxnSpPr>
          <p:nvPr/>
        </p:nvCxnSpPr>
        <p:spPr>
          <a:xfrm flipV="1">
            <a:off x="7429907" y="2812485"/>
            <a:ext cx="310321" cy="610033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2" name="Connettore 1 191">
            <a:extLst>
              <a:ext uri="{FF2B5EF4-FFF2-40B4-BE49-F238E27FC236}">
                <a16:creationId xmlns:a16="http://schemas.microsoft.com/office/drawing/2014/main" id="{36C5E28B-E8AF-E04F-A8B9-AEEF791338D9}"/>
              </a:ext>
            </a:extLst>
          </p:cNvPr>
          <p:cNvCxnSpPr>
            <a:cxnSpLocks/>
            <a:stCxn id="81" idx="0"/>
          </p:cNvCxnSpPr>
          <p:nvPr/>
        </p:nvCxnSpPr>
        <p:spPr>
          <a:xfrm flipV="1">
            <a:off x="7703257" y="2964887"/>
            <a:ext cx="189371" cy="207954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3" name="Connettore 1 192">
            <a:extLst>
              <a:ext uri="{FF2B5EF4-FFF2-40B4-BE49-F238E27FC236}">
                <a16:creationId xmlns:a16="http://schemas.microsoft.com/office/drawing/2014/main" id="{C00B9259-E35D-2C44-8A21-71C7189451D7}"/>
              </a:ext>
            </a:extLst>
          </p:cNvPr>
          <p:cNvCxnSpPr>
            <a:cxnSpLocks/>
            <a:stCxn id="178" idx="0"/>
          </p:cNvCxnSpPr>
          <p:nvPr/>
        </p:nvCxnSpPr>
        <p:spPr>
          <a:xfrm flipH="1" flipV="1">
            <a:off x="8287427" y="2803915"/>
            <a:ext cx="310715" cy="227944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5" name="Connettore 1 194">
            <a:extLst>
              <a:ext uri="{FF2B5EF4-FFF2-40B4-BE49-F238E27FC236}">
                <a16:creationId xmlns:a16="http://schemas.microsoft.com/office/drawing/2014/main" id="{DD27B20E-12E9-8842-ACD0-1DFCD326B725}"/>
              </a:ext>
            </a:extLst>
          </p:cNvPr>
          <p:cNvCxnSpPr>
            <a:cxnSpLocks/>
            <a:stCxn id="88" idx="2"/>
          </p:cNvCxnSpPr>
          <p:nvPr/>
        </p:nvCxnSpPr>
        <p:spPr>
          <a:xfrm flipH="1">
            <a:off x="8882744" y="1122392"/>
            <a:ext cx="505234" cy="82401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6" name="Connettore 1 195">
            <a:extLst>
              <a:ext uri="{FF2B5EF4-FFF2-40B4-BE49-F238E27FC236}">
                <a16:creationId xmlns:a16="http://schemas.microsoft.com/office/drawing/2014/main" id="{7D792B58-EEA9-8E4D-ADEC-106C35FF4442}"/>
              </a:ext>
            </a:extLst>
          </p:cNvPr>
          <p:cNvCxnSpPr>
            <a:cxnSpLocks/>
            <a:stCxn id="114" idx="1"/>
          </p:cNvCxnSpPr>
          <p:nvPr/>
        </p:nvCxnSpPr>
        <p:spPr>
          <a:xfrm flipH="1" flipV="1">
            <a:off x="8750544" y="2155702"/>
            <a:ext cx="5541580" cy="556644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7" name="Connettore 1 196">
            <a:extLst>
              <a:ext uri="{FF2B5EF4-FFF2-40B4-BE49-F238E27FC236}">
                <a16:creationId xmlns:a16="http://schemas.microsoft.com/office/drawing/2014/main" id="{B3AFC6B2-5425-9345-BF2F-DC011EEDDB91}"/>
              </a:ext>
            </a:extLst>
          </p:cNvPr>
          <p:cNvCxnSpPr>
            <a:cxnSpLocks/>
            <a:stCxn id="121" idx="0"/>
          </p:cNvCxnSpPr>
          <p:nvPr/>
        </p:nvCxnSpPr>
        <p:spPr>
          <a:xfrm flipH="1" flipV="1">
            <a:off x="8598144" y="2564448"/>
            <a:ext cx="5542206" cy="1141064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8" name="Connettore 1 197">
            <a:extLst>
              <a:ext uri="{FF2B5EF4-FFF2-40B4-BE49-F238E27FC236}">
                <a16:creationId xmlns:a16="http://schemas.microsoft.com/office/drawing/2014/main" id="{B5D1B7DE-3B97-A645-ACB1-A8F2ACE0FD19}"/>
              </a:ext>
            </a:extLst>
          </p:cNvPr>
          <p:cNvCxnSpPr>
            <a:cxnSpLocks/>
            <a:stCxn id="94" idx="0"/>
          </p:cNvCxnSpPr>
          <p:nvPr/>
        </p:nvCxnSpPr>
        <p:spPr>
          <a:xfrm flipH="1" flipV="1">
            <a:off x="8750545" y="2303602"/>
            <a:ext cx="6585858" cy="120304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1" name="Connettore 1 200">
            <a:extLst>
              <a:ext uri="{FF2B5EF4-FFF2-40B4-BE49-F238E27FC236}">
                <a16:creationId xmlns:a16="http://schemas.microsoft.com/office/drawing/2014/main" id="{B440D7B5-04F5-5D46-8FBE-8AD8E26F36CC}"/>
              </a:ext>
            </a:extLst>
          </p:cNvPr>
          <p:cNvCxnSpPr>
            <a:cxnSpLocks/>
            <a:stCxn id="101" idx="0"/>
          </p:cNvCxnSpPr>
          <p:nvPr/>
        </p:nvCxnSpPr>
        <p:spPr>
          <a:xfrm flipH="1" flipV="1">
            <a:off x="8477373" y="2712347"/>
            <a:ext cx="7756530" cy="553480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4" name="Connettore 1 203">
            <a:extLst>
              <a:ext uri="{FF2B5EF4-FFF2-40B4-BE49-F238E27FC236}">
                <a16:creationId xmlns:a16="http://schemas.microsoft.com/office/drawing/2014/main" id="{217DA0B1-EBC0-0F42-A7ED-D68E325D7636}"/>
              </a:ext>
            </a:extLst>
          </p:cNvPr>
          <p:cNvCxnSpPr>
            <a:cxnSpLocks/>
            <a:stCxn id="109" idx="0"/>
          </p:cNvCxnSpPr>
          <p:nvPr/>
        </p:nvCxnSpPr>
        <p:spPr>
          <a:xfrm flipH="1" flipV="1">
            <a:off x="8430544" y="2803916"/>
            <a:ext cx="5617554" cy="5550922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7" name="Connettore 1 206">
            <a:extLst>
              <a:ext uri="{FF2B5EF4-FFF2-40B4-BE49-F238E27FC236}">
                <a16:creationId xmlns:a16="http://schemas.microsoft.com/office/drawing/2014/main" id="{5FB785BC-FC71-334C-BEC3-7353414AC7C6}"/>
              </a:ext>
            </a:extLst>
          </p:cNvPr>
          <p:cNvCxnSpPr>
            <a:cxnSpLocks/>
          </p:cNvCxnSpPr>
          <p:nvPr/>
        </p:nvCxnSpPr>
        <p:spPr>
          <a:xfrm flipV="1">
            <a:off x="7687376" y="2860247"/>
            <a:ext cx="432451" cy="538690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0" name="Immagine 19">
            <a:extLst>
              <a:ext uri="{FF2B5EF4-FFF2-40B4-BE49-F238E27FC236}">
                <a16:creationId xmlns:a16="http://schemas.microsoft.com/office/drawing/2014/main" id="{75CC7F86-32AC-FB43-BBE3-89E18EACAF1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5417" y="675889"/>
            <a:ext cx="2608702" cy="2608702"/>
          </a:xfrm>
          <a:prstGeom prst="rect">
            <a:avLst/>
          </a:prstGeom>
        </p:spPr>
      </p:pic>
      <p:grpSp>
        <p:nvGrpSpPr>
          <p:cNvPr id="166" name="Gruppo 165">
            <a:extLst>
              <a:ext uri="{FF2B5EF4-FFF2-40B4-BE49-F238E27FC236}">
                <a16:creationId xmlns:a16="http://schemas.microsoft.com/office/drawing/2014/main" id="{93EB4D73-02F5-6F47-8995-48A9E0AEC7EC}"/>
              </a:ext>
            </a:extLst>
          </p:cNvPr>
          <p:cNvGrpSpPr>
            <a:grpSpLocks noChangeAspect="1"/>
          </p:cNvGrpSpPr>
          <p:nvPr/>
        </p:nvGrpSpPr>
        <p:grpSpPr>
          <a:xfrm>
            <a:off x="3003028" y="7109099"/>
            <a:ext cx="682886" cy="590325"/>
            <a:chOff x="11536221" y="2368250"/>
            <a:chExt cx="3725719" cy="3220719"/>
          </a:xfrm>
        </p:grpSpPr>
        <p:grpSp>
          <p:nvGrpSpPr>
            <p:cNvPr id="167" name="Gruppo 166">
              <a:extLst>
                <a:ext uri="{FF2B5EF4-FFF2-40B4-BE49-F238E27FC236}">
                  <a16:creationId xmlns:a16="http://schemas.microsoft.com/office/drawing/2014/main" id="{01753B81-CC4E-4347-BDCA-2DC8CFABC020}"/>
                </a:ext>
              </a:extLst>
            </p:cNvPr>
            <p:cNvGrpSpPr/>
            <p:nvPr/>
          </p:nvGrpSpPr>
          <p:grpSpPr>
            <a:xfrm>
              <a:off x="12572528" y="2368250"/>
              <a:ext cx="2689412" cy="2232212"/>
              <a:chOff x="12446502" y="2594614"/>
              <a:chExt cx="2689412" cy="2232212"/>
            </a:xfrm>
          </p:grpSpPr>
          <p:pic>
            <p:nvPicPr>
              <p:cNvPr id="171" name="Elemento grafico 170" descr="Banca">
                <a:extLst>
                  <a:ext uri="{FF2B5EF4-FFF2-40B4-BE49-F238E27FC236}">
                    <a16:creationId xmlns:a16="http://schemas.microsoft.com/office/drawing/2014/main" id="{B8E45DD8-4704-8942-B3D8-C311C9A716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2903702" y="2594614"/>
                <a:ext cx="2232212" cy="2232212"/>
              </a:xfrm>
              <a:prstGeom prst="rect">
                <a:avLst/>
              </a:prstGeom>
            </p:spPr>
          </p:pic>
          <p:pic>
            <p:nvPicPr>
              <p:cNvPr id="172" name="Elemento grafico 171" descr="Aprire">
                <a:extLst>
                  <a:ext uri="{FF2B5EF4-FFF2-40B4-BE49-F238E27FC236}">
                    <a16:creationId xmlns:a16="http://schemas.microsoft.com/office/drawing/2014/main" id="{ED0E9C00-FC33-FD4C-B486-F9A4B5F8EE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2446502" y="3363789"/>
                <a:ext cx="914400" cy="914400"/>
              </a:xfrm>
              <a:prstGeom prst="rect">
                <a:avLst/>
              </a:prstGeom>
            </p:spPr>
          </p:pic>
        </p:grpSp>
        <p:pic>
          <p:nvPicPr>
            <p:cNvPr id="168" name="Elemento grafico 167" descr="Libri">
              <a:extLst>
                <a:ext uri="{FF2B5EF4-FFF2-40B4-BE49-F238E27FC236}">
                  <a16:creationId xmlns:a16="http://schemas.microsoft.com/office/drawing/2014/main" id="{7D322BD3-DDFC-1140-AB1A-4530074A1B0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3231434" y="4454634"/>
              <a:ext cx="914400" cy="914400"/>
            </a:xfrm>
            <a:prstGeom prst="rect">
              <a:avLst/>
            </a:prstGeom>
          </p:spPr>
        </p:pic>
        <p:pic>
          <p:nvPicPr>
            <p:cNvPr id="169" name="Elemento grafico 168" descr="Matita">
              <a:extLst>
                <a:ext uri="{FF2B5EF4-FFF2-40B4-BE49-F238E27FC236}">
                  <a16:creationId xmlns:a16="http://schemas.microsoft.com/office/drawing/2014/main" id="{B91B6FA5-1D51-E74D-B562-01B665895B2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1536221" y="4501391"/>
              <a:ext cx="914400" cy="914400"/>
            </a:xfrm>
            <a:prstGeom prst="rect">
              <a:avLst/>
            </a:prstGeom>
          </p:spPr>
        </p:pic>
        <p:pic>
          <p:nvPicPr>
            <p:cNvPr id="170" name="Elemento grafico 169" descr="Utente">
              <a:extLst>
                <a:ext uri="{FF2B5EF4-FFF2-40B4-BE49-F238E27FC236}">
                  <a16:creationId xmlns:a16="http://schemas.microsoft.com/office/drawing/2014/main" id="{AB3F052C-E0A0-AC41-8EA5-081A063B86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1873091" y="3975132"/>
              <a:ext cx="1613837" cy="1613837"/>
            </a:xfrm>
            <a:prstGeom prst="rect">
              <a:avLst/>
            </a:prstGeom>
          </p:spPr>
        </p:pic>
      </p:grpSp>
      <p:grpSp>
        <p:nvGrpSpPr>
          <p:cNvPr id="22" name="Gruppo 21">
            <a:extLst>
              <a:ext uri="{FF2B5EF4-FFF2-40B4-BE49-F238E27FC236}">
                <a16:creationId xmlns:a16="http://schemas.microsoft.com/office/drawing/2014/main" id="{E9DBBCB9-EA0A-2D45-9F36-3265100AAA18}"/>
              </a:ext>
            </a:extLst>
          </p:cNvPr>
          <p:cNvGrpSpPr>
            <a:grpSpLocks noChangeAspect="1"/>
          </p:cNvGrpSpPr>
          <p:nvPr/>
        </p:nvGrpSpPr>
        <p:grpSpPr>
          <a:xfrm>
            <a:off x="6125591" y="2808805"/>
            <a:ext cx="682886" cy="590325"/>
            <a:chOff x="11536221" y="2368250"/>
            <a:chExt cx="3725719" cy="3220719"/>
          </a:xfrm>
        </p:grpSpPr>
        <p:grpSp>
          <p:nvGrpSpPr>
            <p:cNvPr id="8" name="Gruppo 7">
              <a:extLst>
                <a:ext uri="{FF2B5EF4-FFF2-40B4-BE49-F238E27FC236}">
                  <a16:creationId xmlns:a16="http://schemas.microsoft.com/office/drawing/2014/main" id="{E276FDCE-4572-CE40-A38C-CA1E58C61263}"/>
                </a:ext>
              </a:extLst>
            </p:cNvPr>
            <p:cNvGrpSpPr/>
            <p:nvPr/>
          </p:nvGrpSpPr>
          <p:grpSpPr>
            <a:xfrm>
              <a:off x="12572528" y="2368250"/>
              <a:ext cx="2689412" cy="2232212"/>
              <a:chOff x="12446502" y="2594614"/>
              <a:chExt cx="2689412" cy="2232212"/>
            </a:xfrm>
          </p:grpSpPr>
          <p:pic>
            <p:nvPicPr>
              <p:cNvPr id="19" name="Elemento grafico 18" descr="Banca">
                <a:extLst>
                  <a:ext uri="{FF2B5EF4-FFF2-40B4-BE49-F238E27FC236}">
                    <a16:creationId xmlns:a16="http://schemas.microsoft.com/office/drawing/2014/main" id="{039185A8-E128-104D-8F28-BBC1DB0F73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2903702" y="2594614"/>
                <a:ext cx="2232212" cy="2232212"/>
              </a:xfrm>
              <a:prstGeom prst="rect">
                <a:avLst/>
              </a:prstGeom>
            </p:spPr>
          </p:pic>
          <p:pic>
            <p:nvPicPr>
              <p:cNvPr id="42" name="Elemento grafico 41" descr="Aprire">
                <a:extLst>
                  <a:ext uri="{FF2B5EF4-FFF2-40B4-BE49-F238E27FC236}">
                    <a16:creationId xmlns:a16="http://schemas.microsoft.com/office/drawing/2014/main" id="{67FA5128-EBA2-9440-9BC2-4206C269F1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2446502" y="3363789"/>
                <a:ext cx="914400" cy="914400"/>
              </a:xfrm>
              <a:prstGeom prst="rect">
                <a:avLst/>
              </a:prstGeom>
            </p:spPr>
          </p:pic>
        </p:grpSp>
        <p:pic>
          <p:nvPicPr>
            <p:cNvPr id="12" name="Elemento grafico 11" descr="Libri">
              <a:extLst>
                <a:ext uri="{FF2B5EF4-FFF2-40B4-BE49-F238E27FC236}">
                  <a16:creationId xmlns:a16="http://schemas.microsoft.com/office/drawing/2014/main" id="{7AD5C364-CCDD-0C42-B604-6540531EF7F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3231434" y="4454634"/>
              <a:ext cx="914400" cy="914400"/>
            </a:xfrm>
            <a:prstGeom prst="rect">
              <a:avLst/>
            </a:prstGeom>
          </p:spPr>
        </p:pic>
        <p:pic>
          <p:nvPicPr>
            <p:cNvPr id="14" name="Elemento grafico 13" descr="Matita">
              <a:extLst>
                <a:ext uri="{FF2B5EF4-FFF2-40B4-BE49-F238E27FC236}">
                  <a16:creationId xmlns:a16="http://schemas.microsoft.com/office/drawing/2014/main" id="{54429F51-6577-C947-B78E-D7751609E6E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1536221" y="4501391"/>
              <a:ext cx="914400" cy="914400"/>
            </a:xfrm>
            <a:prstGeom prst="rect">
              <a:avLst/>
            </a:prstGeom>
          </p:spPr>
        </p:pic>
        <p:pic>
          <p:nvPicPr>
            <p:cNvPr id="18" name="Elemento grafico 17" descr="Utente">
              <a:extLst>
                <a:ext uri="{FF2B5EF4-FFF2-40B4-BE49-F238E27FC236}">
                  <a16:creationId xmlns:a16="http://schemas.microsoft.com/office/drawing/2014/main" id="{8D2C79AD-D9B7-B342-B6D4-14E29DEB993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1873091" y="3975132"/>
              <a:ext cx="1613837" cy="1613837"/>
            </a:xfrm>
            <a:prstGeom prst="rect">
              <a:avLst/>
            </a:prstGeom>
          </p:spPr>
        </p:pic>
      </p:grpSp>
      <p:grpSp>
        <p:nvGrpSpPr>
          <p:cNvPr id="68" name="Gruppo 67">
            <a:extLst>
              <a:ext uri="{FF2B5EF4-FFF2-40B4-BE49-F238E27FC236}">
                <a16:creationId xmlns:a16="http://schemas.microsoft.com/office/drawing/2014/main" id="{ECF2CC9B-9E87-D94F-83A6-EBC5A466C5E7}"/>
              </a:ext>
            </a:extLst>
          </p:cNvPr>
          <p:cNvGrpSpPr>
            <a:grpSpLocks noChangeAspect="1"/>
          </p:cNvGrpSpPr>
          <p:nvPr/>
        </p:nvGrpSpPr>
        <p:grpSpPr>
          <a:xfrm>
            <a:off x="7445114" y="337151"/>
            <a:ext cx="682886" cy="590325"/>
            <a:chOff x="11536221" y="2368250"/>
            <a:chExt cx="3725719" cy="3220719"/>
          </a:xfrm>
        </p:grpSpPr>
        <p:grpSp>
          <p:nvGrpSpPr>
            <p:cNvPr id="69" name="Gruppo 68">
              <a:extLst>
                <a:ext uri="{FF2B5EF4-FFF2-40B4-BE49-F238E27FC236}">
                  <a16:creationId xmlns:a16="http://schemas.microsoft.com/office/drawing/2014/main" id="{8C67398E-0E80-2747-BCCC-CB1B6D6590DC}"/>
                </a:ext>
              </a:extLst>
            </p:cNvPr>
            <p:cNvGrpSpPr/>
            <p:nvPr/>
          </p:nvGrpSpPr>
          <p:grpSpPr>
            <a:xfrm>
              <a:off x="12572528" y="2368250"/>
              <a:ext cx="2689412" cy="2232212"/>
              <a:chOff x="12446502" y="2594614"/>
              <a:chExt cx="2689412" cy="2232212"/>
            </a:xfrm>
          </p:grpSpPr>
          <p:pic>
            <p:nvPicPr>
              <p:cNvPr id="73" name="Elemento grafico 72" descr="Banca">
                <a:extLst>
                  <a:ext uri="{FF2B5EF4-FFF2-40B4-BE49-F238E27FC236}">
                    <a16:creationId xmlns:a16="http://schemas.microsoft.com/office/drawing/2014/main" id="{7CB0FA06-7B57-0342-A37B-7C07DA6170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2903702" y="2594614"/>
                <a:ext cx="2232212" cy="2232212"/>
              </a:xfrm>
              <a:prstGeom prst="rect">
                <a:avLst/>
              </a:prstGeom>
            </p:spPr>
          </p:pic>
          <p:pic>
            <p:nvPicPr>
              <p:cNvPr id="74" name="Elemento grafico 73" descr="Aprire">
                <a:extLst>
                  <a:ext uri="{FF2B5EF4-FFF2-40B4-BE49-F238E27FC236}">
                    <a16:creationId xmlns:a16="http://schemas.microsoft.com/office/drawing/2014/main" id="{CCCE233C-3E7C-6145-8F0F-F81A8A7732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2446502" y="3363789"/>
                <a:ext cx="914400" cy="914400"/>
              </a:xfrm>
              <a:prstGeom prst="rect">
                <a:avLst/>
              </a:prstGeom>
            </p:spPr>
          </p:pic>
        </p:grpSp>
        <p:pic>
          <p:nvPicPr>
            <p:cNvPr id="70" name="Elemento grafico 69" descr="Libri">
              <a:extLst>
                <a:ext uri="{FF2B5EF4-FFF2-40B4-BE49-F238E27FC236}">
                  <a16:creationId xmlns:a16="http://schemas.microsoft.com/office/drawing/2014/main" id="{56C3FDEE-93E5-5844-8C10-791BFB5C312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3231434" y="4454634"/>
              <a:ext cx="914400" cy="914400"/>
            </a:xfrm>
            <a:prstGeom prst="rect">
              <a:avLst/>
            </a:prstGeom>
          </p:spPr>
        </p:pic>
        <p:pic>
          <p:nvPicPr>
            <p:cNvPr id="71" name="Elemento grafico 70" descr="Matita">
              <a:extLst>
                <a:ext uri="{FF2B5EF4-FFF2-40B4-BE49-F238E27FC236}">
                  <a16:creationId xmlns:a16="http://schemas.microsoft.com/office/drawing/2014/main" id="{520ED07D-BB6D-904F-85E7-CF449F5BC8D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1536221" y="4501391"/>
              <a:ext cx="914400" cy="914400"/>
            </a:xfrm>
            <a:prstGeom prst="rect">
              <a:avLst/>
            </a:prstGeom>
          </p:spPr>
        </p:pic>
        <p:pic>
          <p:nvPicPr>
            <p:cNvPr id="72" name="Elemento grafico 71" descr="Utente">
              <a:extLst>
                <a:ext uri="{FF2B5EF4-FFF2-40B4-BE49-F238E27FC236}">
                  <a16:creationId xmlns:a16="http://schemas.microsoft.com/office/drawing/2014/main" id="{239AD6F5-CAAB-954F-809A-9ED1240C420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1873091" y="3975132"/>
              <a:ext cx="1613837" cy="1613837"/>
            </a:xfrm>
            <a:prstGeom prst="rect">
              <a:avLst/>
            </a:prstGeom>
          </p:spPr>
        </p:pic>
      </p:grpSp>
      <p:grpSp>
        <p:nvGrpSpPr>
          <p:cNvPr id="47" name="Gruppo 46">
            <a:extLst>
              <a:ext uri="{FF2B5EF4-FFF2-40B4-BE49-F238E27FC236}">
                <a16:creationId xmlns:a16="http://schemas.microsoft.com/office/drawing/2014/main" id="{283E2ACC-3FB0-1C42-A3BA-0DF1E7C645BD}"/>
              </a:ext>
            </a:extLst>
          </p:cNvPr>
          <p:cNvGrpSpPr>
            <a:grpSpLocks noChangeAspect="1"/>
          </p:cNvGrpSpPr>
          <p:nvPr/>
        </p:nvGrpSpPr>
        <p:grpSpPr>
          <a:xfrm>
            <a:off x="6324208" y="1861176"/>
            <a:ext cx="682886" cy="590325"/>
            <a:chOff x="11536221" y="2368250"/>
            <a:chExt cx="3725719" cy="3220719"/>
          </a:xfrm>
        </p:grpSpPr>
        <p:grpSp>
          <p:nvGrpSpPr>
            <p:cNvPr id="52" name="Gruppo 51">
              <a:extLst>
                <a:ext uri="{FF2B5EF4-FFF2-40B4-BE49-F238E27FC236}">
                  <a16:creationId xmlns:a16="http://schemas.microsoft.com/office/drawing/2014/main" id="{7499A0E1-716D-C747-BFA6-D47CEF0216B5}"/>
                </a:ext>
              </a:extLst>
            </p:cNvPr>
            <p:cNvGrpSpPr/>
            <p:nvPr/>
          </p:nvGrpSpPr>
          <p:grpSpPr>
            <a:xfrm>
              <a:off x="12572528" y="2368250"/>
              <a:ext cx="2689412" cy="2232212"/>
              <a:chOff x="12446502" y="2594614"/>
              <a:chExt cx="2689412" cy="2232212"/>
            </a:xfrm>
          </p:grpSpPr>
          <p:pic>
            <p:nvPicPr>
              <p:cNvPr id="66" name="Elemento grafico 65" descr="Banca">
                <a:extLst>
                  <a:ext uri="{FF2B5EF4-FFF2-40B4-BE49-F238E27FC236}">
                    <a16:creationId xmlns:a16="http://schemas.microsoft.com/office/drawing/2014/main" id="{7DD27B96-643D-A44F-9760-3594597369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2903702" y="2594614"/>
                <a:ext cx="2232212" cy="2232212"/>
              </a:xfrm>
              <a:prstGeom prst="rect">
                <a:avLst/>
              </a:prstGeom>
            </p:spPr>
          </p:pic>
          <p:pic>
            <p:nvPicPr>
              <p:cNvPr id="67" name="Elemento grafico 66" descr="Aprire">
                <a:extLst>
                  <a:ext uri="{FF2B5EF4-FFF2-40B4-BE49-F238E27FC236}">
                    <a16:creationId xmlns:a16="http://schemas.microsoft.com/office/drawing/2014/main" id="{DFFAC316-C356-654D-ABF0-1B2AA97DE3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2446502" y="3363789"/>
                <a:ext cx="914400" cy="914400"/>
              </a:xfrm>
              <a:prstGeom prst="rect">
                <a:avLst/>
              </a:prstGeom>
            </p:spPr>
          </p:pic>
        </p:grpSp>
        <p:pic>
          <p:nvPicPr>
            <p:cNvPr id="53" name="Elemento grafico 52" descr="Libri">
              <a:extLst>
                <a:ext uri="{FF2B5EF4-FFF2-40B4-BE49-F238E27FC236}">
                  <a16:creationId xmlns:a16="http://schemas.microsoft.com/office/drawing/2014/main" id="{44243AD3-8F77-AB47-8CDF-EAE6B4BAB87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3231434" y="4454634"/>
              <a:ext cx="914400" cy="914400"/>
            </a:xfrm>
            <a:prstGeom prst="rect">
              <a:avLst/>
            </a:prstGeom>
          </p:spPr>
        </p:pic>
        <p:pic>
          <p:nvPicPr>
            <p:cNvPr id="55" name="Elemento grafico 54" descr="Matita">
              <a:extLst>
                <a:ext uri="{FF2B5EF4-FFF2-40B4-BE49-F238E27FC236}">
                  <a16:creationId xmlns:a16="http://schemas.microsoft.com/office/drawing/2014/main" id="{41E573FC-71A8-194E-8222-A50E097C54F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1536221" y="4501391"/>
              <a:ext cx="914400" cy="914400"/>
            </a:xfrm>
            <a:prstGeom prst="rect">
              <a:avLst/>
            </a:prstGeom>
          </p:spPr>
        </p:pic>
        <p:pic>
          <p:nvPicPr>
            <p:cNvPr id="56" name="Elemento grafico 55" descr="Utente">
              <a:extLst>
                <a:ext uri="{FF2B5EF4-FFF2-40B4-BE49-F238E27FC236}">
                  <a16:creationId xmlns:a16="http://schemas.microsoft.com/office/drawing/2014/main" id="{7DCC2260-9309-C04E-A980-FBE0498EC84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1873091" y="3975132"/>
              <a:ext cx="1613837" cy="1613837"/>
            </a:xfrm>
            <a:prstGeom prst="rect">
              <a:avLst/>
            </a:prstGeom>
          </p:spPr>
        </p:pic>
      </p:grpSp>
      <p:sp>
        <p:nvSpPr>
          <p:cNvPr id="211" name="Rettangolo con angoli arrotondati 210">
            <a:extLst>
              <a:ext uri="{FF2B5EF4-FFF2-40B4-BE49-F238E27FC236}">
                <a16:creationId xmlns:a16="http://schemas.microsoft.com/office/drawing/2014/main" id="{CEDEAC84-C87F-CE47-94B3-AD0C9921211B}"/>
              </a:ext>
            </a:extLst>
          </p:cNvPr>
          <p:cNvSpPr/>
          <p:nvPr/>
        </p:nvSpPr>
        <p:spPr>
          <a:xfrm>
            <a:off x="8052483" y="4870904"/>
            <a:ext cx="8060650" cy="2465554"/>
          </a:xfrm>
          <a:prstGeom prst="roundRect">
            <a:avLst>
              <a:gd name="adj" fmla="val 27898"/>
            </a:avLst>
          </a:prstGeom>
          <a:solidFill>
            <a:schemeClr val="accent6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dirty="0">
                <a:solidFill>
                  <a:srgbClr val="FFFFFF"/>
                </a:solidFill>
              </a:rPr>
              <a:t>Raccogliendo i dati da 17.000 fonti nel mondo, costruisce un </a:t>
            </a:r>
            <a:r>
              <a:rPr lang="it-IT" b="1" dirty="0">
                <a:solidFill>
                  <a:srgbClr val="FFFFFF"/>
                </a:solidFill>
              </a:rPr>
              <a:t>grafo</a:t>
            </a:r>
            <a:r>
              <a:rPr lang="it-IT" dirty="0">
                <a:solidFill>
                  <a:srgbClr val="FFFFFF"/>
                </a:solidFill>
              </a:rPr>
              <a:t> che collega i risultati della ricerca a progetti, istituzioni, enti finanziatori, …</a:t>
            </a:r>
            <a:endParaRPr kumimoji="0" lang="it-IT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653658899"/>
      </p:ext>
    </p:extLst>
  </p:cSld>
  <p:clrMapOvr>
    <a:masterClrMapping/>
  </p:clrMapOvr>
  <p:transition spd="med"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76B26BA4-1F92-B84F-AADA-80784412DE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1867" y="2146852"/>
            <a:ext cx="14986000" cy="6336748"/>
          </a:xfrm>
        </p:spPr>
        <p:txBody>
          <a:bodyPr>
            <a:normAutofit fontScale="92500" lnSpcReduction="20000"/>
          </a:bodyPr>
          <a:lstStyle/>
          <a:p>
            <a:r>
              <a:rPr lang="it-IT" dirty="0"/>
              <a:t>Content Providers </a:t>
            </a:r>
            <a:r>
              <a:rPr lang="it-IT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17.000</a:t>
            </a:r>
            <a:endParaRPr lang="it-IT" dirty="0"/>
          </a:p>
          <a:p>
            <a:r>
              <a:rPr lang="it-IT" dirty="0"/>
              <a:t>Publications </a:t>
            </a:r>
            <a:r>
              <a:rPr lang="it-IT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40.000.000</a:t>
            </a:r>
          </a:p>
          <a:p>
            <a:r>
              <a:rPr lang="it-IT" dirty="0" err="1"/>
              <a:t>Projects</a:t>
            </a:r>
            <a:r>
              <a:rPr lang="it-IT" dirty="0"/>
              <a:t> </a:t>
            </a:r>
            <a:r>
              <a:rPr lang="it-IT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3.000.000</a:t>
            </a:r>
          </a:p>
          <a:p>
            <a:r>
              <a:rPr lang="it-IT" dirty="0" err="1"/>
              <a:t>Datasets</a:t>
            </a:r>
            <a:r>
              <a:rPr lang="it-IT" dirty="0"/>
              <a:t> </a:t>
            </a:r>
            <a:r>
              <a:rPr lang="it-IT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10.000.000</a:t>
            </a:r>
          </a:p>
          <a:p>
            <a:r>
              <a:rPr lang="it-IT" dirty="0"/>
              <a:t>Software </a:t>
            </a:r>
            <a:r>
              <a:rPr lang="it-IT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230.000</a:t>
            </a:r>
          </a:p>
          <a:p>
            <a:r>
              <a:rPr lang="it-IT" dirty="0" err="1"/>
              <a:t>Funders</a:t>
            </a:r>
            <a:r>
              <a:rPr lang="it-IT" dirty="0"/>
              <a:t> </a:t>
            </a:r>
            <a:r>
              <a:rPr lang="it-IT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21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7BED596-8F3C-0A49-9609-4F1541BDE8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67" y="139175"/>
            <a:ext cx="2608702" cy="2608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18808"/>
      </p:ext>
    </p:extLst>
  </p:cSld>
  <p:clrMapOvr>
    <a:masterClrMapping/>
  </p:clrMapOvr>
  <p:transition spd="med"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D5D79792-813B-D54C-9B4C-C3E62C99B9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/>
              <a:t>Visione del Grafo su diverse prospettive</a:t>
            </a:r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0D637D8-05B4-9645-B4C5-A13EDB839CA4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OpenAIRE @ EOSC | RDA  | Berlin | 23rd March 2018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C3094EE7-7148-714A-9962-526F34019139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it-IT" dirty="0"/>
              <a:t>Istituzione</a:t>
            </a:r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5AE55AE4-F4BC-1647-A6F4-65BA1F732DE1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it-IT" dirty="0" err="1"/>
              <a:t>Repository</a:t>
            </a:r>
            <a:endParaRPr lang="it-IT" dirty="0"/>
          </a:p>
        </p:txBody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1F582E58-911C-5240-8111-0193D1B0A045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r>
              <a:rPr lang="it-IT" dirty="0"/>
              <a:t>Progetto</a:t>
            </a:r>
          </a:p>
        </p:txBody>
      </p:sp>
      <p:sp>
        <p:nvSpPr>
          <p:cNvPr id="13" name="Segnaposto testo 12">
            <a:extLst>
              <a:ext uri="{FF2B5EF4-FFF2-40B4-BE49-F238E27FC236}">
                <a16:creationId xmlns:a16="http://schemas.microsoft.com/office/drawing/2014/main" id="{39997FE4-ED39-DB4C-AD90-8F6DF1C06607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r>
              <a:rPr lang="it-IT" dirty="0"/>
              <a:t>Prodotto</a:t>
            </a: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DED61135-8F0B-0F47-84D3-08C7A6BB8F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4" t="5575" r="43765" b="57140"/>
          <a:stretch/>
        </p:blipFill>
        <p:spPr>
          <a:xfrm>
            <a:off x="2385391" y="2506966"/>
            <a:ext cx="4512366" cy="23337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088460EE-22FC-FC44-B4B2-28053AF2E60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0" t="4363" r="44456" b="55955"/>
          <a:stretch/>
        </p:blipFill>
        <p:spPr>
          <a:xfrm>
            <a:off x="256832" y="5792132"/>
            <a:ext cx="4384742" cy="31320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1CB76324-C681-E34B-9419-36BF57E8B0D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0" t="42957" r="44456" b="34224"/>
          <a:stretch/>
        </p:blipFill>
        <p:spPr>
          <a:xfrm>
            <a:off x="4143781" y="6041312"/>
            <a:ext cx="3992111" cy="16397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9B9BA3D7-A113-8743-ABBC-967F1F1FA58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2" t="4262" r="43358" b="67586"/>
          <a:stretch/>
        </p:blipFill>
        <p:spPr>
          <a:xfrm>
            <a:off x="8128000" y="2626291"/>
            <a:ext cx="4512366" cy="20466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A2D3C6CD-AD8B-7F46-A8B9-1ABFB5AFE9C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46" t="33569" r="43358" b="37125"/>
          <a:stretch/>
        </p:blipFill>
        <p:spPr>
          <a:xfrm>
            <a:off x="12722088" y="2743005"/>
            <a:ext cx="3198134" cy="168031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Immagine 21">
            <a:extLst>
              <a:ext uri="{FF2B5EF4-FFF2-40B4-BE49-F238E27FC236}">
                <a16:creationId xmlns:a16="http://schemas.microsoft.com/office/drawing/2014/main" id="{F1AC6577-B28D-AD48-AC3B-8ADEAE192DC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9" t="3024" b="25882"/>
          <a:stretch/>
        </p:blipFill>
        <p:spPr>
          <a:xfrm>
            <a:off x="8427860" y="5657298"/>
            <a:ext cx="7189962" cy="6164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353633"/>
      </p:ext>
    </p:extLst>
  </p:cSld>
  <p:clrMapOvr>
    <a:masterClrMapping/>
  </p:clrMapOvr>
  <p:transition spd="med"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6">
            <a:extLst>
              <a:ext uri="{FF2B5EF4-FFF2-40B4-BE49-F238E27FC236}">
                <a16:creationId xmlns:a16="http://schemas.microsoft.com/office/drawing/2014/main" id="{1D1470FA-1EE0-7349-A319-0FD80561904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3905" y="457200"/>
            <a:ext cx="4363576" cy="977259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13694178-4245-4249-8370-60B7CE46469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7" r="21449" b="34138"/>
          <a:stretch/>
        </p:blipFill>
        <p:spPr>
          <a:xfrm>
            <a:off x="399974" y="329043"/>
            <a:ext cx="9104243" cy="5612572"/>
          </a:xfrm>
          <a:prstGeom prst="rect">
            <a:avLst/>
          </a:prstGeom>
          <a:effectLst>
            <a:outerShdw blurRad="2032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5" name="Gruppo 14">
            <a:extLst>
              <a:ext uri="{FF2B5EF4-FFF2-40B4-BE49-F238E27FC236}">
                <a16:creationId xmlns:a16="http://schemas.microsoft.com/office/drawing/2014/main" id="{FF7E2523-B356-554A-9B3F-85879AF989A1}"/>
              </a:ext>
            </a:extLst>
          </p:cNvPr>
          <p:cNvGrpSpPr/>
          <p:nvPr/>
        </p:nvGrpSpPr>
        <p:grpSpPr>
          <a:xfrm>
            <a:off x="3845991" y="1606073"/>
            <a:ext cx="12990896" cy="7387786"/>
            <a:chOff x="3845991" y="1606073"/>
            <a:chExt cx="12990896" cy="7387786"/>
          </a:xfrm>
        </p:grpSpPr>
        <p:pic>
          <p:nvPicPr>
            <p:cNvPr id="6" name="Immagine 5">
              <a:extLst>
                <a:ext uri="{FF2B5EF4-FFF2-40B4-BE49-F238E27FC236}">
                  <a16:creationId xmlns:a16="http://schemas.microsoft.com/office/drawing/2014/main" id="{33909B0F-42A0-9A42-9A36-E6270DA7B6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5991" y="2724918"/>
              <a:ext cx="12179300" cy="5041900"/>
            </a:xfrm>
            <a:prstGeom prst="rect">
              <a:avLst/>
            </a:prstGeom>
            <a:effectLst>
              <a:outerShdw blurRad="2032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3" name="Elemento grafico 12" descr="Freccia: leggera curva">
              <a:extLst>
                <a:ext uri="{FF2B5EF4-FFF2-40B4-BE49-F238E27FC236}">
                  <a16:creationId xmlns:a16="http://schemas.microsoft.com/office/drawing/2014/main" id="{996FA3FA-9F0A-4B4F-BEA4-D19075986D8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4331853" flipH="1">
              <a:off x="8871705" y="1393451"/>
              <a:ext cx="2127872" cy="2553116"/>
            </a:xfrm>
            <a:prstGeom prst="rect">
              <a:avLst/>
            </a:prstGeom>
          </p:spPr>
        </p:pic>
        <p:sp>
          <p:nvSpPr>
            <p:cNvPr id="14" name="Rettangolo con angoli arrotondati 13">
              <a:extLst>
                <a:ext uri="{FF2B5EF4-FFF2-40B4-BE49-F238E27FC236}">
                  <a16:creationId xmlns:a16="http://schemas.microsoft.com/office/drawing/2014/main" id="{1224561D-7E08-B140-8B83-11D8F730C2C5}"/>
                </a:ext>
              </a:extLst>
            </p:cNvPr>
            <p:cNvSpPr/>
            <p:nvPr/>
          </p:nvSpPr>
          <p:spPr>
            <a:xfrm>
              <a:off x="4282308" y="7473676"/>
              <a:ext cx="12554579" cy="1520183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3175" cap="flat">
              <a:noFill/>
              <a:miter lim="400000"/>
            </a:ln>
            <a:effectLst>
              <a:outerShdw blurRad="25400" dist="12700" dir="5400000" rotWithShape="0">
                <a:srgbClr val="000000">
                  <a:alpha val="50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7625" tIns="47625" rIns="47625" bIns="47625" numCol="1" spcCol="38100" rtlCol="0" anchor="ctr">
              <a:spAutoFit/>
            </a:bodyPr>
            <a:lstStyle/>
            <a:p>
              <a:pPr marL="0" marR="0" indent="0" algn="ctr" defTabSz="54768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it-IT" b="1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rPr>
                <a:t>I dati vengono inviati direttamente</a:t>
              </a:r>
              <a:r>
                <a:rPr kumimoji="0" lang="it-IT" b="1" i="0" u="none" strike="noStrike" cap="none" spc="0" normalizeH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rPr>
                <a:t> al </a:t>
              </a:r>
              <a:r>
                <a:rPr kumimoji="0" lang="it-IT" b="1" i="0" u="none" strike="noStrike" cap="none" spc="0" normalizeH="0" dirty="0" err="1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rPr>
                <a:t>participant</a:t>
              </a:r>
              <a:r>
                <a:rPr kumimoji="0" lang="it-IT" b="1" i="0" u="none" strike="noStrike" cap="none" spc="0" normalizeH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rPr>
                <a:t> </a:t>
              </a:r>
              <a:r>
                <a:rPr kumimoji="0" lang="it-IT" b="1" i="0" u="none" strike="noStrike" cap="none" spc="0" normalizeH="0" dirty="0" err="1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rPr>
                <a:t>portal</a:t>
              </a:r>
              <a:r>
                <a:rPr kumimoji="0" lang="it-IT" b="1" i="0" u="none" strike="noStrike" cap="none" spc="0" normalizeH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rPr>
                <a:t> per la rendicontazione Scientifica e Finanziaria</a:t>
              </a:r>
              <a:endParaRPr kumimoji="0" lang="it-IT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3311490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67" r="13600"/>
          <a:stretch/>
        </p:blipFill>
        <p:spPr>
          <a:xfrm>
            <a:off x="1" y="0"/>
            <a:ext cx="16256000" cy="9144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1566" y="-17585"/>
            <a:ext cx="16344000" cy="9144000"/>
          </a:xfrm>
          <a:prstGeom prst="rect">
            <a:avLst/>
          </a:prstGeom>
          <a:solidFill>
            <a:srgbClr val="4A52F9">
              <a:alpha val="50000"/>
            </a:srgbClr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6" name="Text Placeholder 2"/>
          <p:cNvSpPr txBox="1">
            <a:spLocks/>
          </p:cNvSpPr>
          <p:nvPr/>
        </p:nvSpPr>
        <p:spPr>
          <a:xfrm>
            <a:off x="4560887" y="6783831"/>
            <a:ext cx="11313039" cy="2360169"/>
          </a:xfrm>
          <a:prstGeom prst="rect">
            <a:avLst/>
          </a:prstGeom>
        </p:spPr>
        <p:txBody>
          <a:bodyPr>
            <a:noAutofit/>
          </a:bodyPr>
          <a:lstStyle>
            <a:lvl1pPr marL="395101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Blip>
                <a:blip r:embed="rId3"/>
              </a:buBlip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" charset="0"/>
                <a:ea typeface="Helvetica" charset="0"/>
                <a:cs typeface="Helvetica" charset="0"/>
                <a:sym typeface="Helvetica Light"/>
              </a:defRPr>
            </a:lvl1pPr>
            <a:lvl2pPr marL="839590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Blip>
                <a:blip r:embed="rId4"/>
              </a:buBlip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" charset="0"/>
                <a:ea typeface="Helvetica" charset="0"/>
                <a:cs typeface="Helvetica" charset="0"/>
                <a:sym typeface="Helvetica Light"/>
              </a:defRPr>
            </a:lvl2pPr>
            <a:lvl3pPr marL="1284079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Blip>
                <a:blip r:embed="rId5"/>
              </a:buBlip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" charset="0"/>
                <a:ea typeface="Helvetica" charset="0"/>
                <a:cs typeface="Helvetica" charset="0"/>
                <a:sym typeface="Helvetica Light"/>
              </a:defRPr>
            </a:lvl3pPr>
            <a:lvl4pPr marL="1728567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" charset="0"/>
                <a:ea typeface="Helvetica" charset="0"/>
                <a:cs typeface="Helvetica" charset="0"/>
                <a:sym typeface="Helvetica Light"/>
              </a:defRPr>
            </a:lvl4pPr>
            <a:lvl5pPr marL="2173056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" charset="0"/>
                <a:ea typeface="Helvetica" charset="0"/>
                <a:cs typeface="Helvetica" charset="0"/>
                <a:sym typeface="Helvetica Light"/>
              </a:defRPr>
            </a:lvl5pPr>
            <a:lvl6pPr marL="2617545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3062034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3506523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3951012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0" indent="0" algn="r">
              <a:lnSpc>
                <a:spcPct val="80000"/>
              </a:lnSpc>
              <a:spcBef>
                <a:spcPts val="1500"/>
              </a:spcBef>
              <a:buNone/>
            </a:pPr>
            <a:r>
              <a:rPr lang="en-US" sz="13900" b="1" dirty="0">
                <a:solidFill>
                  <a:schemeClr val="bg1"/>
                </a:solidFill>
              </a:rPr>
              <a:t>People</a:t>
            </a:r>
          </a:p>
        </p:txBody>
      </p:sp>
    </p:spTree>
    <p:extLst>
      <p:ext uri="{BB962C8B-B14F-4D97-AF65-F5344CB8AC3E}">
        <p14:creationId xmlns:p14="http://schemas.microsoft.com/office/powerpoint/2010/main" val="2344940059"/>
      </p:ext>
    </p:extLst>
  </p:cSld>
  <p:clrMapOvr>
    <a:masterClrMapping/>
  </p:clrMapOvr>
  <p:transition spd="med"/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Moon 24">
            <a:extLst>
              <a:ext uri="{FF2B5EF4-FFF2-40B4-BE49-F238E27FC236}">
                <a16:creationId xmlns:a16="http://schemas.microsoft.com/office/drawing/2014/main" id="{91441499-95A9-9546-8058-47B83EB86DD5}"/>
              </a:ext>
            </a:extLst>
          </p:cNvPr>
          <p:cNvSpPr/>
          <p:nvPr/>
        </p:nvSpPr>
        <p:spPr>
          <a:xfrm rot="17510699" flipH="1">
            <a:off x="2608840" y="4315471"/>
            <a:ext cx="528826" cy="1534160"/>
          </a:xfrm>
          <a:prstGeom prst="moon">
            <a:avLst/>
          </a:prstGeom>
          <a:solidFill>
            <a:srgbClr val="C00000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E806074-7E42-DE4C-8E81-CDC3EE1C2F3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GB"/>
              <a:t>National Open Access Desks (NOADs)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E272FC-5686-C341-AF2A-C37231016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617" y="3461084"/>
            <a:ext cx="6932146" cy="4824726"/>
          </a:xfrm>
          <a:prstGeom prst="rect">
            <a:avLst/>
          </a:prstGeom>
        </p:spPr>
      </p:pic>
      <p:sp>
        <p:nvSpPr>
          <p:cNvPr id="8" name="Text Placeholder 15">
            <a:extLst>
              <a:ext uri="{FF2B5EF4-FFF2-40B4-BE49-F238E27FC236}">
                <a16:creationId xmlns:a16="http://schemas.microsoft.com/office/drawing/2014/main" id="{8EB2A3D4-B7FA-9C43-800B-67C6423DDFEF}"/>
              </a:ext>
            </a:extLst>
          </p:cNvPr>
          <p:cNvSpPr txBox="1">
            <a:spLocks/>
          </p:cNvSpPr>
          <p:nvPr/>
        </p:nvSpPr>
        <p:spPr>
          <a:xfrm>
            <a:off x="8627534" y="3736094"/>
            <a:ext cx="5174075" cy="386944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marR="0" indent="0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 sz="4400" b="1" i="1" u="none" strike="noStrike" cap="none" spc="-300" baseline="0">
                <a:ln>
                  <a:noFill/>
                </a:ln>
                <a:solidFill>
                  <a:schemeClr val="bg1"/>
                </a:solidFill>
                <a:uFillTx/>
                <a:latin typeface="Open Sans Semibold" charset="0"/>
                <a:ea typeface="Open Sans Semibold" charset="0"/>
                <a:cs typeface="Open Sans Semibold" charset="0"/>
                <a:sym typeface="Helvetica Light"/>
              </a:defRPr>
            </a:lvl1pPr>
            <a:lvl2pPr marL="444489" marR="0" indent="0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 charset="0"/>
                <a:ea typeface="Open Sans" charset="0"/>
                <a:cs typeface="Open Sans" charset="0"/>
                <a:sym typeface="Helvetica Light"/>
              </a:defRPr>
            </a:lvl2pPr>
            <a:lvl3pPr marL="888978" marR="0" indent="0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 charset="0"/>
                <a:ea typeface="Open Sans" charset="0"/>
                <a:cs typeface="Open Sans" charset="0"/>
                <a:sym typeface="Helvetica Light"/>
              </a:defRPr>
            </a:lvl3pPr>
            <a:lvl4pPr marL="1333467" marR="0" indent="0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 charset="0"/>
                <a:ea typeface="Open Sans" charset="0"/>
                <a:cs typeface="Open Sans" charset="0"/>
                <a:sym typeface="Helvetica Light"/>
              </a:defRPr>
            </a:lvl4pPr>
            <a:lvl5pPr marL="1777956" marR="0" indent="0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 charset="0"/>
                <a:ea typeface="Open Sans" charset="0"/>
                <a:cs typeface="Open Sans" charset="0"/>
                <a:sym typeface="Helvetica Light"/>
              </a:defRPr>
            </a:lvl5pPr>
            <a:lvl6pPr marL="2617545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3062034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3506523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3951012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>
              <a:spcBef>
                <a:spcPts val="900"/>
              </a:spcBef>
            </a:pPr>
            <a:r>
              <a:rPr lang="en-US" sz="3200" i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La nostra rete pan-</a:t>
            </a:r>
            <a:r>
              <a:rPr lang="en-US" sz="3200" i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Europea</a:t>
            </a:r>
            <a:endParaRPr lang="en-US" sz="3200" i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>
              <a:spcBef>
                <a:spcPts val="900"/>
              </a:spcBef>
            </a:pPr>
            <a:r>
              <a:rPr lang="en-US" sz="3200" i="0" dirty="0">
                <a:solidFill>
                  <a:srgbClr val="FF0000"/>
                </a:solidFill>
                <a:latin typeface="+mn-lt"/>
              </a:rPr>
              <a:t>⇢ 34 </a:t>
            </a:r>
            <a:r>
              <a:rPr lang="en-US" sz="3200" i="0" dirty="0" err="1">
                <a:solidFill>
                  <a:srgbClr val="FF0000"/>
                </a:solidFill>
                <a:latin typeface="+mn-lt"/>
              </a:rPr>
              <a:t>paesi</a:t>
            </a:r>
            <a:endParaRPr lang="en-US" sz="3200" i="0" dirty="0">
              <a:solidFill>
                <a:srgbClr val="FF0000"/>
              </a:solidFill>
              <a:latin typeface="+mn-lt"/>
            </a:endParaRPr>
          </a:p>
          <a:p>
            <a:pPr>
              <a:spcBef>
                <a:spcPts val="900"/>
              </a:spcBef>
            </a:pPr>
            <a:r>
              <a:rPr lang="en-US" sz="3200" i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Organizzazioni</a:t>
            </a:r>
            <a:r>
              <a:rPr lang="en-US" sz="3200" i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en-US" sz="3200" i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nazionali</a:t>
            </a:r>
            <a:r>
              <a:rPr lang="en-US" sz="3200" i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di </a:t>
            </a:r>
            <a:r>
              <a:rPr lang="en-US" sz="3200" i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coordinamento</a:t>
            </a:r>
            <a:r>
              <a:rPr lang="en-US" sz="3200" i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</a:p>
          <a:p>
            <a:pPr>
              <a:spcBef>
                <a:spcPts val="900"/>
              </a:spcBef>
            </a:pPr>
            <a:r>
              <a:rPr lang="en-US" sz="3200" i="0" dirty="0">
                <a:solidFill>
                  <a:srgbClr val="FF0000"/>
                </a:solidFill>
                <a:latin typeface="+mn-lt"/>
              </a:rPr>
              <a:t>⇢ 4  macro-</a:t>
            </a:r>
            <a:r>
              <a:rPr lang="en-US" sz="3200" i="0" dirty="0" err="1">
                <a:solidFill>
                  <a:srgbClr val="FF0000"/>
                </a:solidFill>
                <a:latin typeface="+mn-lt"/>
              </a:rPr>
              <a:t>aree</a:t>
            </a:r>
            <a:endParaRPr lang="en-US" sz="3200" i="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23F6C944-3A3E-4E4E-B31E-65DFDACE737C}"/>
              </a:ext>
            </a:extLst>
          </p:cNvPr>
          <p:cNvSpPr txBox="1">
            <a:spLocks/>
          </p:cNvSpPr>
          <p:nvPr/>
        </p:nvSpPr>
        <p:spPr>
          <a:xfrm>
            <a:off x="1066800" y="1484026"/>
            <a:ext cx="13330518" cy="2021175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95101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Blip>
                <a:blip r:embed="rId4"/>
              </a:buBlip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" charset="0"/>
                <a:ea typeface="Helvetica" charset="0"/>
                <a:cs typeface="Helvetica" charset="0"/>
                <a:sym typeface="Helvetica Light"/>
              </a:defRPr>
            </a:lvl1pPr>
            <a:lvl2pPr marL="839590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Blip>
                <a:blip r:embed="rId5"/>
              </a:buBlip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" charset="0"/>
                <a:ea typeface="Helvetica" charset="0"/>
                <a:cs typeface="Helvetica" charset="0"/>
                <a:sym typeface="Helvetica Light"/>
              </a:defRPr>
            </a:lvl2pPr>
            <a:lvl3pPr marL="1284079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Blip>
                <a:blip r:embed="rId6"/>
              </a:buBlip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" charset="0"/>
                <a:ea typeface="Helvetica" charset="0"/>
                <a:cs typeface="Helvetica" charset="0"/>
                <a:sym typeface="Helvetica Light"/>
              </a:defRPr>
            </a:lvl3pPr>
            <a:lvl4pPr marL="1728567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" charset="0"/>
                <a:ea typeface="Helvetica" charset="0"/>
                <a:cs typeface="Helvetica" charset="0"/>
                <a:sym typeface="Helvetica Light"/>
              </a:defRPr>
            </a:lvl4pPr>
            <a:lvl5pPr marL="2173056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" charset="0"/>
                <a:ea typeface="Helvetica" charset="0"/>
                <a:cs typeface="Helvetica" charset="0"/>
                <a:sym typeface="Helvetica Light"/>
              </a:defRPr>
            </a:lvl5pPr>
            <a:lvl6pPr marL="2617545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3062034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3506523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3951012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1500"/>
              </a:spcBef>
              <a:buNone/>
            </a:pPr>
            <a:r>
              <a:rPr lang="en-GB" b="1" dirty="0" err="1">
                <a:solidFill>
                  <a:srgbClr val="FF0000"/>
                </a:solidFill>
              </a:rPr>
              <a:t>Fatti</a:t>
            </a:r>
            <a:endParaRPr lang="en-GB" b="1" dirty="0">
              <a:solidFill>
                <a:srgbClr val="FF0000"/>
              </a:solidFill>
            </a:endParaRPr>
          </a:p>
          <a:p>
            <a:pPr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A6"/>
                </a:solidFill>
              </a:rPr>
              <a:t>La </a:t>
            </a:r>
            <a:r>
              <a:rPr lang="en-GB" dirty="0" err="1">
                <a:solidFill>
                  <a:srgbClr val="0000A6"/>
                </a:solidFill>
              </a:rPr>
              <a:t>ricerca</a:t>
            </a:r>
            <a:r>
              <a:rPr lang="en-GB" dirty="0">
                <a:solidFill>
                  <a:srgbClr val="0000A6"/>
                </a:solidFill>
              </a:rPr>
              <a:t> </a:t>
            </a:r>
            <a:r>
              <a:rPr lang="en-GB" dirty="0" err="1">
                <a:solidFill>
                  <a:srgbClr val="0000A6"/>
                </a:solidFill>
              </a:rPr>
              <a:t>è</a:t>
            </a:r>
            <a:r>
              <a:rPr lang="en-GB" dirty="0">
                <a:solidFill>
                  <a:srgbClr val="0000A6"/>
                </a:solidFill>
              </a:rPr>
              <a:t> </a:t>
            </a:r>
            <a:r>
              <a:rPr lang="en-GB" dirty="0" err="1">
                <a:solidFill>
                  <a:srgbClr val="0000A6"/>
                </a:solidFill>
              </a:rPr>
              <a:t>globale</a:t>
            </a:r>
            <a:r>
              <a:rPr lang="en-GB" dirty="0">
                <a:solidFill>
                  <a:srgbClr val="0000A6"/>
                </a:solidFill>
              </a:rPr>
              <a:t>, </a:t>
            </a:r>
            <a:r>
              <a:rPr lang="en-GB" dirty="0" err="1">
                <a:solidFill>
                  <a:srgbClr val="0000A6"/>
                </a:solidFill>
              </a:rPr>
              <a:t>il</a:t>
            </a:r>
            <a:r>
              <a:rPr lang="en-GB" dirty="0">
                <a:solidFill>
                  <a:srgbClr val="0000A6"/>
                </a:solidFill>
              </a:rPr>
              <a:t> </a:t>
            </a:r>
            <a:r>
              <a:rPr lang="en-GB" dirty="0" err="1">
                <a:solidFill>
                  <a:srgbClr val="0000A6"/>
                </a:solidFill>
              </a:rPr>
              <a:t>suo</a:t>
            </a:r>
            <a:r>
              <a:rPr lang="en-GB" dirty="0">
                <a:solidFill>
                  <a:srgbClr val="0000A6"/>
                </a:solidFill>
              </a:rPr>
              <a:t> </a:t>
            </a:r>
            <a:r>
              <a:rPr lang="en-GB" dirty="0" err="1">
                <a:solidFill>
                  <a:srgbClr val="0000A6"/>
                </a:solidFill>
              </a:rPr>
              <a:t>supporto</a:t>
            </a:r>
            <a:r>
              <a:rPr lang="en-GB" dirty="0">
                <a:solidFill>
                  <a:srgbClr val="0000A6"/>
                </a:solidFill>
              </a:rPr>
              <a:t> </a:t>
            </a:r>
            <a:r>
              <a:rPr lang="en-GB" dirty="0" err="1">
                <a:solidFill>
                  <a:srgbClr val="0000A6"/>
                </a:solidFill>
              </a:rPr>
              <a:t>è</a:t>
            </a:r>
            <a:r>
              <a:rPr lang="en-GB" dirty="0">
                <a:solidFill>
                  <a:srgbClr val="0000A6"/>
                </a:solidFill>
              </a:rPr>
              <a:t> locale</a:t>
            </a:r>
          </a:p>
          <a:p>
            <a:pPr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rgbClr val="0000A6"/>
                </a:solidFill>
              </a:rPr>
              <a:t>Diversità</a:t>
            </a:r>
            <a:r>
              <a:rPr lang="en-GB" dirty="0">
                <a:solidFill>
                  <a:srgbClr val="0000A6"/>
                </a:solidFill>
              </a:rPr>
              <a:t> </a:t>
            </a:r>
            <a:r>
              <a:rPr lang="en-GB" dirty="0" err="1">
                <a:solidFill>
                  <a:srgbClr val="0000A6"/>
                </a:solidFill>
              </a:rPr>
              <a:t>nelle</a:t>
            </a:r>
            <a:r>
              <a:rPr lang="en-GB" dirty="0">
                <a:solidFill>
                  <a:srgbClr val="0000A6"/>
                </a:solidFill>
              </a:rPr>
              <a:t> culture e </a:t>
            </a:r>
            <a:r>
              <a:rPr lang="en-GB" dirty="0" err="1">
                <a:solidFill>
                  <a:srgbClr val="0000A6"/>
                </a:solidFill>
              </a:rPr>
              <a:t>maturità</a:t>
            </a:r>
            <a:r>
              <a:rPr lang="en-GB" dirty="0">
                <a:solidFill>
                  <a:srgbClr val="0000A6"/>
                </a:solidFill>
              </a:rPr>
              <a:t> </a:t>
            </a:r>
            <a:r>
              <a:rPr lang="en-GB" dirty="0" err="1">
                <a:solidFill>
                  <a:srgbClr val="0000A6"/>
                </a:solidFill>
              </a:rPr>
              <a:t>delle</a:t>
            </a:r>
            <a:r>
              <a:rPr lang="en-GB" dirty="0">
                <a:solidFill>
                  <a:srgbClr val="0000A6"/>
                </a:solidFill>
              </a:rPr>
              <a:t> </a:t>
            </a:r>
            <a:r>
              <a:rPr lang="en-GB" dirty="0" err="1">
                <a:solidFill>
                  <a:srgbClr val="0000A6"/>
                </a:solidFill>
              </a:rPr>
              <a:t>infrastrutture</a:t>
            </a:r>
            <a:r>
              <a:rPr lang="en-GB" dirty="0">
                <a:solidFill>
                  <a:srgbClr val="0000A6"/>
                </a:solidFill>
              </a:rPr>
              <a:t> </a:t>
            </a:r>
            <a:r>
              <a:rPr lang="en-GB" dirty="0" err="1">
                <a:solidFill>
                  <a:srgbClr val="0000A6"/>
                </a:solidFill>
              </a:rPr>
              <a:t>locali</a:t>
            </a:r>
            <a:r>
              <a:rPr lang="en-GB" dirty="0">
                <a:solidFill>
                  <a:srgbClr val="0000A6"/>
                </a:solidFill>
              </a:rPr>
              <a:t> e </a:t>
            </a:r>
            <a:r>
              <a:rPr lang="en-GB" dirty="0" err="1">
                <a:solidFill>
                  <a:srgbClr val="0000A6"/>
                </a:solidFill>
              </a:rPr>
              <a:t>nazionali</a:t>
            </a:r>
            <a:endParaRPr lang="en-GB" dirty="0">
              <a:solidFill>
                <a:srgbClr val="0000A6"/>
              </a:solidFill>
            </a:endParaRPr>
          </a:p>
          <a:p>
            <a:pPr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rgbClr val="0000A6"/>
                </a:solidFill>
              </a:rPr>
              <a:t>Nell’Open</a:t>
            </a:r>
            <a:r>
              <a:rPr lang="en-GB" dirty="0">
                <a:solidFill>
                  <a:srgbClr val="0000A6"/>
                </a:solidFill>
              </a:rPr>
              <a:t> Access e </a:t>
            </a:r>
            <a:r>
              <a:rPr lang="en-GB" dirty="0" err="1">
                <a:solidFill>
                  <a:srgbClr val="0000A6"/>
                </a:solidFill>
              </a:rPr>
              <a:t>nell’Open</a:t>
            </a:r>
            <a:r>
              <a:rPr lang="en-GB" dirty="0">
                <a:solidFill>
                  <a:srgbClr val="0000A6"/>
                </a:solidFill>
              </a:rPr>
              <a:t> Science non </a:t>
            </a:r>
            <a:r>
              <a:rPr lang="en-GB" dirty="0" err="1">
                <a:solidFill>
                  <a:srgbClr val="0000A6"/>
                </a:solidFill>
              </a:rPr>
              <a:t>c’è</a:t>
            </a:r>
            <a:r>
              <a:rPr lang="en-GB" dirty="0">
                <a:solidFill>
                  <a:srgbClr val="0000A6"/>
                </a:solidFill>
              </a:rPr>
              <a:t> un “one size fits all”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EDC1B4F-E9FB-234B-BB63-CB174F1B0FDC}"/>
              </a:ext>
            </a:extLst>
          </p:cNvPr>
          <p:cNvGrpSpPr/>
          <p:nvPr/>
        </p:nvGrpSpPr>
        <p:grpSpPr>
          <a:xfrm>
            <a:off x="12019280" y="6863379"/>
            <a:ext cx="6754237" cy="1545232"/>
            <a:chOff x="10204108" y="4331598"/>
            <a:chExt cx="10269599" cy="1728000"/>
          </a:xfrm>
        </p:grpSpPr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F026D93A-A745-7C40-8199-592BF2C0707C}"/>
                </a:ext>
              </a:extLst>
            </p:cNvPr>
            <p:cNvSpPr/>
            <p:nvPr/>
          </p:nvSpPr>
          <p:spPr>
            <a:xfrm>
              <a:off x="10204108" y="4331598"/>
              <a:ext cx="10269599" cy="17280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 w="3175" cap="flat">
              <a:noFill/>
              <a:miter lim="400000"/>
            </a:ln>
            <a:effectLst>
              <a:outerShdw blurRad="25400" dist="12700" dir="5400000" rotWithShape="0">
                <a:srgbClr val="000000">
                  <a:alpha val="50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7625" tIns="47625" rIns="47625" bIns="47625" numCol="1" spcCol="38100" rtlCol="0" anchor="ctr">
              <a:spAutoFit/>
            </a:bodyPr>
            <a:lstStyle/>
            <a:p>
              <a:pPr marL="0" marR="0" indent="0" algn="ctr" defTabSz="54768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4D780EB-07ED-E54C-BD71-EBBA03D67628}"/>
                </a:ext>
              </a:extLst>
            </p:cNvPr>
            <p:cNvSpPr txBox="1"/>
            <p:nvPr/>
          </p:nvSpPr>
          <p:spPr>
            <a:xfrm>
              <a:off x="10709809" y="4479673"/>
              <a:ext cx="5368771" cy="157350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7625" tIns="47625" rIns="47625" bIns="47625" numCol="1" spcCol="38100" rtlCol="0" anchor="ctr">
              <a:normAutofit fontScale="92500" lnSpcReduction="20000"/>
            </a:bodyPr>
            <a:lstStyle/>
            <a:p>
              <a:pPr marL="0" marR="0" indent="0" algn="r" defTabSz="54768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36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Helvetica" charset="0"/>
                  <a:ea typeface="Helvetica" charset="0"/>
                  <a:cs typeface="Helvetica" charset="0"/>
                  <a:sym typeface="Helvetica Light"/>
                </a:rPr>
                <a:t>Interconnettendo</a:t>
              </a:r>
              <a:r>
                <a:rPr kumimoji="0" lang="en-GB" sz="36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Helvetica" charset="0"/>
                  <a:ea typeface="Helvetica" charset="0"/>
                  <a:cs typeface="Helvetica" charset="0"/>
                  <a:sym typeface="Helvetica Light"/>
                </a:rPr>
                <a:t> le </a:t>
              </a:r>
              <a:r>
                <a:rPr kumimoji="0" lang="en-GB" sz="36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Helvetica" charset="0"/>
                  <a:ea typeface="Helvetica" charset="0"/>
                  <a:cs typeface="Helvetica" charset="0"/>
                  <a:sym typeface="Helvetica Light"/>
                </a:rPr>
                <a:t>infrastrutture</a:t>
              </a:r>
              <a:r>
                <a:rPr kumimoji="0" lang="en-GB" sz="36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Helvetica" charset="0"/>
                  <a:ea typeface="Helvetica" charset="0"/>
                  <a:cs typeface="Helvetica" charset="0"/>
                  <a:sym typeface="Helvetica Light"/>
                </a:rPr>
                <a:t> </a:t>
              </a:r>
              <a:br>
                <a:rPr kumimoji="0" lang="en-GB" sz="36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Helvetica" charset="0"/>
                  <a:ea typeface="Helvetica" charset="0"/>
                  <a:cs typeface="Helvetica" charset="0"/>
                  <a:sym typeface="Helvetica Light"/>
                </a:rPr>
              </a:br>
              <a:r>
                <a:rPr kumimoji="0" lang="en-GB" sz="36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Helvetica" charset="0"/>
                  <a:ea typeface="Helvetica" charset="0"/>
                  <a:cs typeface="Helvetica" charset="0"/>
                  <a:sym typeface="Helvetica Light"/>
                </a:rPr>
                <a:t>nel</a:t>
              </a:r>
              <a:r>
                <a:rPr kumimoji="0" lang="en-GB" sz="36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Helvetica" charset="0"/>
                  <a:ea typeface="Helvetica" charset="0"/>
                  <a:cs typeface="Helvetica" charset="0"/>
                  <a:sym typeface="Helvetica Light"/>
                </a:rPr>
                <a:t> Mondo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C506817-980E-F54E-9C24-02A0C5072D15}"/>
              </a:ext>
            </a:extLst>
          </p:cNvPr>
          <p:cNvGrpSpPr/>
          <p:nvPr/>
        </p:nvGrpSpPr>
        <p:grpSpPr>
          <a:xfrm>
            <a:off x="12044652" y="5831841"/>
            <a:ext cx="6754237" cy="1129792"/>
            <a:chOff x="10165446" y="8005628"/>
            <a:chExt cx="10269599" cy="1977440"/>
          </a:xfrm>
        </p:grpSpPr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6B197E95-3320-024C-8E58-0483FE3F6951}"/>
                </a:ext>
              </a:extLst>
            </p:cNvPr>
            <p:cNvSpPr/>
            <p:nvPr/>
          </p:nvSpPr>
          <p:spPr>
            <a:xfrm>
              <a:off x="10165446" y="8005628"/>
              <a:ext cx="10269599" cy="17280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 w="3175" cap="flat">
              <a:noFill/>
              <a:miter lim="400000"/>
            </a:ln>
            <a:effectLst>
              <a:outerShdw blurRad="25400" dist="12700" dir="5400000" rotWithShape="0">
                <a:srgbClr val="000000">
                  <a:alpha val="50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7625" tIns="47625" rIns="47625" bIns="47625" numCol="1" spcCol="38100" rtlCol="0" anchor="ctr">
              <a:spAutoFit/>
            </a:bodyPr>
            <a:lstStyle/>
            <a:p>
              <a:pPr marL="0" marR="0" indent="0" algn="ctr" defTabSz="54768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43B5B5A-44F5-7E45-A9F8-E9CB53F44DFE}"/>
                </a:ext>
              </a:extLst>
            </p:cNvPr>
            <p:cNvSpPr txBox="1"/>
            <p:nvPr/>
          </p:nvSpPr>
          <p:spPr>
            <a:xfrm>
              <a:off x="10261821" y="8409560"/>
              <a:ext cx="5368771" cy="157350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7625" tIns="47625" rIns="47625" bIns="47625" numCol="1" spcCol="38100" rtlCol="0" anchor="ctr">
              <a:normAutofit fontScale="85000" lnSpcReduction="20000"/>
            </a:bodyPr>
            <a:lstStyle/>
            <a:p>
              <a:pPr marL="0" marR="0" indent="0" algn="r" defTabSz="54768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36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Helvetica" charset="0"/>
                  <a:ea typeface="Helvetica" charset="0"/>
                  <a:cs typeface="Helvetica" charset="0"/>
                  <a:sym typeface="Helvetica Light"/>
                </a:rPr>
                <a:t>Muoversi</a:t>
              </a:r>
              <a:r>
                <a:rPr kumimoji="0" lang="en-GB" sz="36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Helvetica" charset="0"/>
                  <a:ea typeface="Helvetica" charset="0"/>
                  <a:cs typeface="Helvetica" charset="0"/>
                  <a:sym typeface="Helvetica Light"/>
                </a:rPr>
                <a:t> verso </a:t>
              </a:r>
              <a:r>
                <a:rPr kumimoji="0" lang="en-GB" sz="36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Helvetica" charset="0"/>
                  <a:ea typeface="Helvetica" charset="0"/>
                  <a:cs typeface="Helvetica" charset="0"/>
                  <a:sym typeface="Helvetica Light"/>
                </a:rPr>
                <a:t>l’Open</a:t>
              </a:r>
              <a:r>
                <a:rPr kumimoji="0" lang="en-GB" sz="36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Helvetica" charset="0"/>
                  <a:ea typeface="Helvetica" charset="0"/>
                  <a:cs typeface="Helvetica" charset="0"/>
                  <a:sym typeface="Helvetica Light"/>
                </a:rPr>
                <a:t> Science</a:t>
              </a:r>
            </a:p>
            <a:p>
              <a:pPr marL="0" marR="0" indent="0" algn="r" defTabSz="54768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3600" b="0" i="0" u="none" strike="noStrik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elvetica" charset="0"/>
                <a:ea typeface="Helvetica" charset="0"/>
                <a:cs typeface="Helvetica" charset="0"/>
                <a:sym typeface="Helvetica Light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2C9174F-9B02-BB4C-8C23-22210F44EA33}"/>
              </a:ext>
            </a:extLst>
          </p:cNvPr>
          <p:cNvGrpSpPr/>
          <p:nvPr/>
        </p:nvGrpSpPr>
        <p:grpSpPr>
          <a:xfrm>
            <a:off x="6451225" y="3816134"/>
            <a:ext cx="2082783" cy="861245"/>
            <a:chOff x="5955925" y="4292384"/>
            <a:chExt cx="2082783" cy="861245"/>
          </a:xfrm>
          <a:solidFill>
            <a:srgbClr val="C00000"/>
          </a:solidFill>
        </p:grpSpPr>
        <p:sp>
          <p:nvSpPr>
            <p:cNvPr id="15" name="Moon 14">
              <a:extLst>
                <a:ext uri="{FF2B5EF4-FFF2-40B4-BE49-F238E27FC236}">
                  <a16:creationId xmlns:a16="http://schemas.microsoft.com/office/drawing/2014/main" id="{24ED6D30-04BB-4F44-A847-6D1704E73B71}"/>
                </a:ext>
              </a:extLst>
            </p:cNvPr>
            <p:cNvSpPr/>
            <p:nvPr/>
          </p:nvSpPr>
          <p:spPr>
            <a:xfrm rot="4089301">
              <a:off x="6458592" y="4122136"/>
              <a:ext cx="528826" cy="1534160"/>
            </a:xfrm>
            <a:prstGeom prst="moon">
              <a:avLst/>
            </a:prstGeom>
            <a:grpFill/>
            <a:ln w="3175" cap="flat">
              <a:noFill/>
              <a:miter lim="400000"/>
            </a:ln>
            <a:effectLst>
              <a:outerShdw blurRad="25400" dist="12700" dir="5400000" rotWithShape="0">
                <a:srgbClr val="000000">
                  <a:alpha val="50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7625" tIns="47625" rIns="47625" bIns="47625" numCol="1" spcCol="38100" rtlCol="0" anchor="ctr">
              <a:spAutoFit/>
            </a:bodyPr>
            <a:lstStyle/>
            <a:p>
              <a:pPr marL="0" marR="0" indent="0" algn="ctr" defTabSz="54768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16" name="Triangle 15">
              <a:extLst>
                <a:ext uri="{FF2B5EF4-FFF2-40B4-BE49-F238E27FC236}">
                  <a16:creationId xmlns:a16="http://schemas.microsoft.com/office/drawing/2014/main" id="{E6DD19F0-DF12-8F41-9E08-420A43BEA627}"/>
                </a:ext>
              </a:extLst>
            </p:cNvPr>
            <p:cNvSpPr/>
            <p:nvPr/>
          </p:nvSpPr>
          <p:spPr>
            <a:xfrm>
              <a:off x="6990686" y="4292384"/>
              <a:ext cx="1048022" cy="848071"/>
            </a:xfrm>
            <a:prstGeom prst="triangle">
              <a:avLst>
                <a:gd name="adj" fmla="val 50000"/>
              </a:avLst>
            </a:prstGeom>
            <a:grpFill/>
            <a:ln w="3175" cap="flat">
              <a:noFill/>
              <a:miter lim="400000"/>
            </a:ln>
            <a:effectLst>
              <a:outerShdw blurRad="25400" dist="12700" dir="5400000" rotWithShape="0">
                <a:srgbClr val="000000">
                  <a:alpha val="50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7625" tIns="47625" rIns="47625" bIns="47625" numCol="1" spcCol="38100" rtlCol="0" anchor="ctr">
              <a:spAutoFit/>
            </a:bodyPr>
            <a:lstStyle/>
            <a:p>
              <a:pPr marL="0" marR="0" indent="0" algn="ctr" defTabSz="54768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F69F7F7-BFBC-794B-98A7-7296235C8595}"/>
              </a:ext>
            </a:extLst>
          </p:cNvPr>
          <p:cNvGrpSpPr/>
          <p:nvPr/>
        </p:nvGrpSpPr>
        <p:grpSpPr>
          <a:xfrm rot="1595484">
            <a:off x="6839023" y="5900273"/>
            <a:ext cx="2082783" cy="861245"/>
            <a:chOff x="5955925" y="4292384"/>
            <a:chExt cx="2082783" cy="861245"/>
          </a:xfrm>
          <a:solidFill>
            <a:srgbClr val="C00000"/>
          </a:solidFill>
        </p:grpSpPr>
        <p:sp>
          <p:nvSpPr>
            <p:cNvPr id="20" name="Moon 19">
              <a:extLst>
                <a:ext uri="{FF2B5EF4-FFF2-40B4-BE49-F238E27FC236}">
                  <a16:creationId xmlns:a16="http://schemas.microsoft.com/office/drawing/2014/main" id="{A0831BCF-5D93-E247-83F7-80340CCF026E}"/>
                </a:ext>
              </a:extLst>
            </p:cNvPr>
            <p:cNvSpPr/>
            <p:nvPr/>
          </p:nvSpPr>
          <p:spPr>
            <a:xfrm rot="4089301">
              <a:off x="6458592" y="4122136"/>
              <a:ext cx="528826" cy="1534160"/>
            </a:xfrm>
            <a:prstGeom prst="moon">
              <a:avLst/>
            </a:prstGeom>
            <a:grpFill/>
            <a:ln w="3175" cap="flat">
              <a:noFill/>
              <a:miter lim="400000"/>
            </a:ln>
            <a:effectLst>
              <a:outerShdw blurRad="25400" dist="12700" dir="5400000" rotWithShape="0">
                <a:srgbClr val="000000">
                  <a:alpha val="50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7625" tIns="47625" rIns="47625" bIns="47625" numCol="1" spcCol="38100" rtlCol="0" anchor="ctr">
              <a:spAutoFit/>
            </a:bodyPr>
            <a:lstStyle/>
            <a:p>
              <a:pPr marL="0" marR="0" indent="0" algn="ctr" defTabSz="54768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21" name="Triangle 20">
              <a:extLst>
                <a:ext uri="{FF2B5EF4-FFF2-40B4-BE49-F238E27FC236}">
                  <a16:creationId xmlns:a16="http://schemas.microsoft.com/office/drawing/2014/main" id="{E04B43C8-92BF-2444-85EF-6954B9085B2A}"/>
                </a:ext>
              </a:extLst>
            </p:cNvPr>
            <p:cNvSpPr/>
            <p:nvPr/>
          </p:nvSpPr>
          <p:spPr>
            <a:xfrm>
              <a:off x="6990686" y="4292384"/>
              <a:ext cx="1048022" cy="848071"/>
            </a:xfrm>
            <a:prstGeom prst="triangle">
              <a:avLst>
                <a:gd name="adj" fmla="val 50000"/>
              </a:avLst>
            </a:prstGeom>
            <a:grpFill/>
            <a:ln w="3175" cap="flat">
              <a:noFill/>
              <a:miter lim="400000"/>
            </a:ln>
            <a:effectLst>
              <a:outerShdw blurRad="25400" dist="12700" dir="5400000" rotWithShape="0">
                <a:srgbClr val="000000">
                  <a:alpha val="50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7625" tIns="47625" rIns="47625" bIns="47625" numCol="1" spcCol="38100" rtlCol="0" anchor="ctr">
              <a:spAutoFit/>
            </a:bodyPr>
            <a:lstStyle/>
            <a:p>
              <a:pPr marL="0" marR="0" indent="0" algn="ctr" defTabSz="54768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E405985-8DC6-AE4B-9D7E-1641C01C52CD}"/>
              </a:ext>
            </a:extLst>
          </p:cNvPr>
          <p:cNvGrpSpPr/>
          <p:nvPr/>
        </p:nvGrpSpPr>
        <p:grpSpPr>
          <a:xfrm flipH="1">
            <a:off x="1405150" y="4333319"/>
            <a:ext cx="2082783" cy="861245"/>
            <a:chOff x="5955925" y="4292384"/>
            <a:chExt cx="2082783" cy="861245"/>
          </a:xfrm>
          <a:solidFill>
            <a:srgbClr val="C00000"/>
          </a:solidFill>
        </p:grpSpPr>
        <p:sp>
          <p:nvSpPr>
            <p:cNvPr id="23" name="Moon 22">
              <a:extLst>
                <a:ext uri="{FF2B5EF4-FFF2-40B4-BE49-F238E27FC236}">
                  <a16:creationId xmlns:a16="http://schemas.microsoft.com/office/drawing/2014/main" id="{943CEB32-41E1-824C-861C-A1A3733C9AE2}"/>
                </a:ext>
              </a:extLst>
            </p:cNvPr>
            <p:cNvSpPr/>
            <p:nvPr/>
          </p:nvSpPr>
          <p:spPr>
            <a:xfrm rot="4089301">
              <a:off x="6458592" y="4122136"/>
              <a:ext cx="528826" cy="1534160"/>
            </a:xfrm>
            <a:prstGeom prst="moon">
              <a:avLst/>
            </a:prstGeom>
            <a:grpFill/>
            <a:ln w="3175" cap="flat">
              <a:noFill/>
              <a:miter lim="400000"/>
            </a:ln>
            <a:effectLst>
              <a:outerShdw blurRad="25400" dist="12700" dir="5400000" rotWithShape="0">
                <a:srgbClr val="000000">
                  <a:alpha val="50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7625" tIns="47625" rIns="47625" bIns="47625" numCol="1" spcCol="38100" rtlCol="0" anchor="ctr">
              <a:spAutoFit/>
            </a:bodyPr>
            <a:lstStyle/>
            <a:p>
              <a:pPr marL="0" marR="0" indent="0" algn="ctr" defTabSz="54768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24" name="Triangle 23">
              <a:extLst>
                <a:ext uri="{FF2B5EF4-FFF2-40B4-BE49-F238E27FC236}">
                  <a16:creationId xmlns:a16="http://schemas.microsoft.com/office/drawing/2014/main" id="{180C6216-4FA3-7149-8220-5F7D85A2BB6F}"/>
                </a:ext>
              </a:extLst>
            </p:cNvPr>
            <p:cNvSpPr/>
            <p:nvPr/>
          </p:nvSpPr>
          <p:spPr>
            <a:xfrm>
              <a:off x="6990686" y="4292384"/>
              <a:ext cx="1048022" cy="848071"/>
            </a:xfrm>
            <a:prstGeom prst="triangle">
              <a:avLst>
                <a:gd name="adj" fmla="val 50000"/>
              </a:avLst>
            </a:prstGeom>
            <a:grpFill/>
            <a:ln w="3175" cap="flat">
              <a:noFill/>
              <a:miter lim="400000"/>
            </a:ln>
            <a:effectLst>
              <a:outerShdw blurRad="25400" dist="12700" dir="5400000" rotWithShape="0">
                <a:srgbClr val="000000">
                  <a:alpha val="50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7625" tIns="47625" rIns="47625" bIns="47625" numCol="1" spcCol="38100" rtlCol="0" anchor="ctr">
              <a:spAutoFit/>
            </a:bodyPr>
            <a:lstStyle/>
            <a:p>
              <a:pPr marL="0" marR="0" indent="0" algn="ctr" defTabSz="54768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18F113F-DED1-2C41-A582-0C5DBEB5E688}"/>
              </a:ext>
            </a:extLst>
          </p:cNvPr>
          <p:cNvGrpSpPr/>
          <p:nvPr/>
        </p:nvGrpSpPr>
        <p:grpSpPr>
          <a:xfrm rot="19341240" flipH="1">
            <a:off x="1232465" y="6815573"/>
            <a:ext cx="2082783" cy="861245"/>
            <a:chOff x="5955925" y="4292384"/>
            <a:chExt cx="2082783" cy="861245"/>
          </a:xfrm>
          <a:solidFill>
            <a:srgbClr val="C00000"/>
          </a:solidFill>
        </p:grpSpPr>
        <p:sp>
          <p:nvSpPr>
            <p:cNvPr id="27" name="Moon 26">
              <a:extLst>
                <a:ext uri="{FF2B5EF4-FFF2-40B4-BE49-F238E27FC236}">
                  <a16:creationId xmlns:a16="http://schemas.microsoft.com/office/drawing/2014/main" id="{D5BC4C41-ABDA-8943-8E1E-6A32A370AEA1}"/>
                </a:ext>
              </a:extLst>
            </p:cNvPr>
            <p:cNvSpPr/>
            <p:nvPr/>
          </p:nvSpPr>
          <p:spPr>
            <a:xfrm rot="4089301">
              <a:off x="6458592" y="4122136"/>
              <a:ext cx="528826" cy="1534160"/>
            </a:xfrm>
            <a:prstGeom prst="moon">
              <a:avLst/>
            </a:prstGeom>
            <a:grpFill/>
            <a:ln w="3175" cap="flat">
              <a:noFill/>
              <a:miter lim="400000"/>
            </a:ln>
            <a:effectLst>
              <a:outerShdw blurRad="25400" dist="12700" dir="5400000" rotWithShape="0">
                <a:srgbClr val="000000">
                  <a:alpha val="50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7625" tIns="47625" rIns="47625" bIns="47625" numCol="1" spcCol="38100" rtlCol="0" anchor="ctr">
              <a:spAutoFit/>
            </a:bodyPr>
            <a:lstStyle/>
            <a:p>
              <a:pPr marL="0" marR="0" indent="0" algn="ctr" defTabSz="54768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28" name="Triangle 27">
              <a:extLst>
                <a:ext uri="{FF2B5EF4-FFF2-40B4-BE49-F238E27FC236}">
                  <a16:creationId xmlns:a16="http://schemas.microsoft.com/office/drawing/2014/main" id="{590D21BA-F663-1044-98C5-956C1E7A153F}"/>
                </a:ext>
              </a:extLst>
            </p:cNvPr>
            <p:cNvSpPr/>
            <p:nvPr/>
          </p:nvSpPr>
          <p:spPr>
            <a:xfrm>
              <a:off x="6990686" y="4292384"/>
              <a:ext cx="1048022" cy="848071"/>
            </a:xfrm>
            <a:prstGeom prst="triangle">
              <a:avLst>
                <a:gd name="adj" fmla="val 50000"/>
              </a:avLst>
            </a:prstGeom>
            <a:grpFill/>
            <a:ln w="3175" cap="flat">
              <a:noFill/>
              <a:miter lim="400000"/>
            </a:ln>
            <a:effectLst>
              <a:outerShdw blurRad="25400" dist="12700" dir="5400000" rotWithShape="0">
                <a:srgbClr val="000000">
                  <a:alpha val="50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7625" tIns="47625" rIns="47625" bIns="47625" numCol="1" spcCol="38100" rtlCol="0" anchor="ctr">
              <a:spAutoFit/>
            </a:bodyPr>
            <a:lstStyle/>
            <a:p>
              <a:pPr marL="0" marR="0" indent="0" algn="ctr" defTabSz="54768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</p:grpSp>
      <p:sp>
        <p:nvSpPr>
          <p:cNvPr id="29" name="Date Placeholder 3"/>
          <p:cNvSpPr txBox="1">
            <a:spLocks/>
          </p:cNvSpPr>
          <p:nvPr/>
        </p:nvSpPr>
        <p:spPr>
          <a:xfrm>
            <a:off x="10191750" y="8507010"/>
            <a:ext cx="59245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0" marR="0" indent="2286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4572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6858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9144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11430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3716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6002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8288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algn="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Courtesy of Natalia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Manola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OpenAIRE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4674127"/>
      </p:ext>
    </p:extLst>
  </p:cSld>
  <p:clrMapOvr>
    <a:masterClrMapping/>
  </p:clrMapOvr>
  <p:transition spd="med"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6335894" y="1574047"/>
            <a:ext cx="6344680" cy="7475823"/>
            <a:chOff x="5986272" y="1574048"/>
            <a:chExt cx="5539633" cy="6653128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6272" y="1574048"/>
              <a:ext cx="5539633" cy="6653128"/>
            </a:xfrm>
            <a:prstGeom prst="rect">
              <a:avLst/>
            </a:prstGeom>
          </p:spPr>
        </p:pic>
        <p:sp>
          <p:nvSpPr>
            <p:cNvPr id="9" name="Oval 8"/>
            <p:cNvSpPr/>
            <p:nvPr/>
          </p:nvSpPr>
          <p:spPr>
            <a:xfrm>
              <a:off x="7657782" y="3721899"/>
              <a:ext cx="165820" cy="171024"/>
            </a:xfrm>
            <a:prstGeom prst="ellipse">
              <a:avLst/>
            </a:prstGeom>
            <a:solidFill>
              <a:schemeClr val="accent1"/>
            </a:solidFill>
            <a:ln w="3175" cap="flat">
              <a:noFill/>
              <a:miter lim="400000"/>
            </a:ln>
            <a:effectLst>
              <a:outerShdw blurRad="25400" dist="12700" dir="5400000" rotWithShape="0">
                <a:srgbClr val="000000">
                  <a:alpha val="50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7625" tIns="47625" rIns="47625" bIns="47625" numCol="1" spcCol="38100" rtlCol="0" anchor="ctr">
              <a:spAutoFit/>
            </a:bodyPr>
            <a:lstStyle/>
            <a:p>
              <a:pPr marL="0" marR="0" indent="0" algn="ctr" defTabSz="54768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it-IT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6478820" y="2649003"/>
              <a:ext cx="165820" cy="171024"/>
            </a:xfrm>
            <a:prstGeom prst="ellipse">
              <a:avLst/>
            </a:prstGeom>
            <a:solidFill>
              <a:schemeClr val="accent1"/>
            </a:solidFill>
            <a:ln w="3175" cap="flat">
              <a:noFill/>
              <a:miter lim="400000"/>
            </a:ln>
            <a:effectLst>
              <a:outerShdw blurRad="25400" dist="12700" dir="5400000" rotWithShape="0">
                <a:srgbClr val="000000">
                  <a:alpha val="50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7625" tIns="47625" rIns="47625" bIns="47625" numCol="1" spcCol="38100" rtlCol="0" anchor="ctr">
              <a:spAutoFit/>
            </a:bodyPr>
            <a:lstStyle/>
            <a:p>
              <a:pPr marL="0" marR="0" indent="0" algn="ctr" defTabSz="54768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it-IT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</p:grpSp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r>
              <a:rPr lang="en-GB" dirty="0"/>
              <a:t>NOAD di </a:t>
            </a:r>
            <a:r>
              <a:rPr lang="en-GB" dirty="0" err="1"/>
              <a:t>OpenAIRE</a:t>
            </a:r>
            <a:r>
              <a:rPr lang="en-GB" dirty="0"/>
              <a:t> in Italia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390F3D1-693E-9D4B-8871-D1E69C2127C8}"/>
              </a:ext>
            </a:extLst>
          </p:cNvPr>
          <p:cNvGrpSpPr/>
          <p:nvPr/>
        </p:nvGrpSpPr>
        <p:grpSpPr>
          <a:xfrm>
            <a:off x="12041022" y="7074833"/>
            <a:ext cx="5000201" cy="1854195"/>
            <a:chOff x="6491096" y="10825902"/>
            <a:chExt cx="11399626" cy="1854195"/>
          </a:xfrm>
        </p:grpSpPr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74FA31C1-A6F2-D44D-84D1-AC44913E9963}"/>
                </a:ext>
              </a:extLst>
            </p:cNvPr>
            <p:cNvSpPr/>
            <p:nvPr/>
          </p:nvSpPr>
          <p:spPr>
            <a:xfrm>
              <a:off x="6491096" y="11134807"/>
              <a:ext cx="11399626" cy="11520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 w="3175" cap="flat">
              <a:noFill/>
              <a:miter lim="400000"/>
            </a:ln>
            <a:effectLst>
              <a:outerShdw blurRad="25400" dist="12700" dir="5400000" rotWithShape="0">
                <a:srgbClr val="000000">
                  <a:alpha val="50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7625" tIns="47625" rIns="47625" bIns="47625" numCol="1" spcCol="38100" rtlCol="0" anchor="ctr">
              <a:spAutoFit/>
            </a:bodyPr>
            <a:lstStyle/>
            <a:p>
              <a:pPr marL="0" marR="0" indent="0" algn="ctr" defTabSz="54768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17" name="Text Placeholder 15">
              <a:extLst>
                <a:ext uri="{FF2B5EF4-FFF2-40B4-BE49-F238E27FC236}">
                  <a16:creationId xmlns:a16="http://schemas.microsoft.com/office/drawing/2014/main" id="{F9ACD6EE-C81F-2842-862C-9DAB7ABF6F27}"/>
                </a:ext>
              </a:extLst>
            </p:cNvPr>
            <p:cNvSpPr txBox="1">
              <a:spLocks/>
            </p:cNvSpPr>
            <p:nvPr/>
          </p:nvSpPr>
          <p:spPr>
            <a:xfrm>
              <a:off x="7916755" y="10825902"/>
              <a:ext cx="7327783" cy="1854195"/>
            </a:xfrm>
            <a:prstGeom prst="rect">
              <a:avLst/>
            </a:prstGeom>
          </p:spPr>
          <p:txBody>
            <a:bodyPr lIns="0" tIns="0" rIns="0" bIns="0" anchor="ctr" anchorCtr="0">
              <a:normAutofit/>
            </a:bodyPr>
            <a:lstStyle>
              <a:lvl1pPr marL="0" marR="0" indent="0" algn="l" defTabSz="547673" rtl="0" eaLnBrk="1" latinLnBrk="0" hangingPunct="1">
                <a:lnSpc>
                  <a:spcPct val="100000"/>
                </a:lnSpc>
                <a:spcBef>
                  <a:spcPts val="3900"/>
                </a:spcBef>
                <a:spcAft>
                  <a:spcPts val="0"/>
                </a:spcAft>
                <a:buClrTx/>
                <a:buSzPct val="75000"/>
                <a:buFontTx/>
                <a:buNone/>
                <a:tabLst/>
                <a:defRPr sz="4400" b="1" i="1" u="none" strike="noStrike" cap="none" spc="-300" baseline="0">
                  <a:ln>
                    <a:noFill/>
                  </a:ln>
                  <a:solidFill>
                    <a:schemeClr val="bg1"/>
                  </a:solidFill>
                  <a:uFillTx/>
                  <a:latin typeface="Open Sans Semibold" charset="0"/>
                  <a:ea typeface="Open Sans Semibold" charset="0"/>
                  <a:cs typeface="Open Sans Semibold" charset="0"/>
                  <a:sym typeface="Helvetica Light"/>
                </a:defRPr>
              </a:lvl1pPr>
              <a:lvl2pPr marL="444489" marR="0" indent="0" algn="l" defTabSz="547673" rtl="0" eaLnBrk="1" latinLnBrk="0" hangingPunct="1">
                <a:lnSpc>
                  <a:spcPct val="100000"/>
                </a:lnSpc>
                <a:spcBef>
                  <a:spcPts val="3900"/>
                </a:spcBef>
                <a:spcAft>
                  <a:spcPts val="0"/>
                </a:spcAft>
                <a:buClrTx/>
                <a:buSzPct val="75000"/>
                <a:buFontTx/>
                <a:buNone/>
                <a:tabLst/>
                <a:defRPr sz="24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Open Sans" charset="0"/>
                  <a:ea typeface="Open Sans" charset="0"/>
                  <a:cs typeface="Open Sans" charset="0"/>
                  <a:sym typeface="Helvetica Light"/>
                </a:defRPr>
              </a:lvl2pPr>
              <a:lvl3pPr marL="888978" marR="0" indent="0" algn="l" defTabSz="547673" rtl="0" eaLnBrk="1" latinLnBrk="0" hangingPunct="1">
                <a:lnSpc>
                  <a:spcPct val="100000"/>
                </a:lnSpc>
                <a:spcBef>
                  <a:spcPts val="3900"/>
                </a:spcBef>
                <a:spcAft>
                  <a:spcPts val="0"/>
                </a:spcAft>
                <a:buClrTx/>
                <a:buSzPct val="75000"/>
                <a:buFontTx/>
                <a:buNone/>
                <a:tabLst/>
                <a:defRPr sz="24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Open Sans" charset="0"/>
                  <a:ea typeface="Open Sans" charset="0"/>
                  <a:cs typeface="Open Sans" charset="0"/>
                  <a:sym typeface="Helvetica Light"/>
                </a:defRPr>
              </a:lvl3pPr>
              <a:lvl4pPr marL="1333467" marR="0" indent="0" algn="l" defTabSz="547673" rtl="0" eaLnBrk="1" latinLnBrk="0" hangingPunct="1">
                <a:lnSpc>
                  <a:spcPct val="100000"/>
                </a:lnSpc>
                <a:spcBef>
                  <a:spcPts val="3900"/>
                </a:spcBef>
                <a:spcAft>
                  <a:spcPts val="0"/>
                </a:spcAft>
                <a:buClrTx/>
                <a:buSzPct val="75000"/>
                <a:buFontTx/>
                <a:buNone/>
                <a:tabLst/>
                <a:defRPr sz="24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Open Sans" charset="0"/>
                  <a:ea typeface="Open Sans" charset="0"/>
                  <a:cs typeface="Open Sans" charset="0"/>
                  <a:sym typeface="Helvetica Light"/>
                </a:defRPr>
              </a:lvl4pPr>
              <a:lvl5pPr marL="1777956" marR="0" indent="0" algn="l" defTabSz="547673" rtl="0" eaLnBrk="1" latinLnBrk="0" hangingPunct="1">
                <a:lnSpc>
                  <a:spcPct val="100000"/>
                </a:lnSpc>
                <a:spcBef>
                  <a:spcPts val="3900"/>
                </a:spcBef>
                <a:spcAft>
                  <a:spcPts val="0"/>
                </a:spcAft>
                <a:buClrTx/>
                <a:buSzPct val="75000"/>
                <a:buFontTx/>
                <a:buNone/>
                <a:tabLst/>
                <a:defRPr sz="24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Open Sans" charset="0"/>
                  <a:ea typeface="Open Sans" charset="0"/>
                  <a:cs typeface="Open Sans" charset="0"/>
                  <a:sym typeface="Helvetica Light"/>
                </a:defRPr>
              </a:lvl5pPr>
              <a:lvl6pPr marL="2617545" marR="0" indent="-395101" algn="l" defTabSz="547673" rtl="0" eaLnBrk="1" latinLnBrk="0" hangingPunct="1">
                <a:lnSpc>
                  <a:spcPct val="100000"/>
                </a:lnSpc>
                <a:spcBef>
                  <a:spcPts val="3900"/>
                </a:spcBef>
                <a:spcAft>
                  <a:spcPts val="0"/>
                </a:spcAft>
                <a:buClrTx/>
                <a:buSzPct val="75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Helvetica Light"/>
                </a:defRPr>
              </a:lvl6pPr>
              <a:lvl7pPr marL="3062034" marR="0" indent="-395101" algn="l" defTabSz="547673" rtl="0" eaLnBrk="1" latinLnBrk="0" hangingPunct="1">
                <a:lnSpc>
                  <a:spcPct val="100000"/>
                </a:lnSpc>
                <a:spcBef>
                  <a:spcPts val="3900"/>
                </a:spcBef>
                <a:spcAft>
                  <a:spcPts val="0"/>
                </a:spcAft>
                <a:buClrTx/>
                <a:buSzPct val="75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Helvetica Light"/>
                </a:defRPr>
              </a:lvl7pPr>
              <a:lvl8pPr marL="3506523" marR="0" indent="-395101" algn="l" defTabSz="547673" rtl="0" eaLnBrk="1" latinLnBrk="0" hangingPunct="1">
                <a:lnSpc>
                  <a:spcPct val="100000"/>
                </a:lnSpc>
                <a:spcBef>
                  <a:spcPts val="3900"/>
                </a:spcBef>
                <a:spcAft>
                  <a:spcPts val="0"/>
                </a:spcAft>
                <a:buClrTx/>
                <a:buSzPct val="75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Helvetica Light"/>
                </a:defRPr>
              </a:lvl8pPr>
              <a:lvl9pPr marL="3951012" marR="0" indent="-395101" algn="l" defTabSz="547673" rtl="0" eaLnBrk="1" latinLnBrk="0" hangingPunct="1">
                <a:lnSpc>
                  <a:spcPct val="100000"/>
                </a:lnSpc>
                <a:spcBef>
                  <a:spcPts val="3900"/>
                </a:spcBef>
                <a:spcAft>
                  <a:spcPts val="0"/>
                </a:spcAft>
                <a:buClrTx/>
                <a:buSzPct val="75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Helvetica Light"/>
                </a:defRPr>
              </a:lvl9pPr>
            </a:lstStyle>
            <a:p>
              <a:pPr algn="r">
                <a:spcBef>
                  <a:spcPts val="900"/>
                </a:spcBef>
              </a:pPr>
              <a:r>
                <a:rPr lang="en-US" sz="3200" b="0" dirty="0" err="1"/>
                <a:t>Sono</a:t>
              </a:r>
              <a:r>
                <a:rPr lang="en-US" sz="3200" b="0" dirty="0"/>
                <a:t> le </a:t>
              </a:r>
              <a:r>
                <a:rPr lang="en-US" sz="3200" b="0" dirty="0" err="1"/>
                <a:t>persone</a:t>
              </a:r>
              <a:r>
                <a:rPr lang="en-US" sz="3200" b="0" dirty="0"/>
                <a:t> </a:t>
              </a:r>
              <a:r>
                <a:rPr lang="en-US" sz="3200" b="0" dirty="0" err="1"/>
                <a:t>che</a:t>
              </a:r>
              <a:r>
                <a:rPr lang="en-US" sz="3200" b="0" dirty="0"/>
                <a:t> </a:t>
              </a:r>
              <a:r>
                <a:rPr lang="en-US" sz="3200" b="0" dirty="0" err="1"/>
                <a:t>fanno</a:t>
              </a:r>
              <a:r>
                <a:rPr lang="en-US" sz="3200" b="0" dirty="0"/>
                <a:t> la </a:t>
              </a:r>
              <a:r>
                <a:rPr lang="en-US" sz="3200" b="0" dirty="0" err="1"/>
                <a:t>differenza</a:t>
              </a:r>
              <a:r>
                <a:rPr lang="en-US" sz="3200" b="0" dirty="0"/>
                <a:t>!</a:t>
              </a:r>
            </a:p>
          </p:txBody>
        </p:sp>
      </p:grpSp>
      <p:sp>
        <p:nvSpPr>
          <p:cNvPr id="10" name="Text Placeholder 2"/>
          <p:cNvSpPr txBox="1">
            <a:spLocks/>
          </p:cNvSpPr>
          <p:nvPr/>
        </p:nvSpPr>
        <p:spPr>
          <a:xfrm>
            <a:off x="851583" y="4721224"/>
            <a:ext cx="6524578" cy="2548262"/>
          </a:xfrm>
          <a:prstGeom prst="rect">
            <a:avLst/>
          </a:prstGeom>
        </p:spPr>
        <p:txBody>
          <a:bodyPr>
            <a:noAutofit/>
          </a:bodyPr>
          <a:lstStyle>
            <a:lvl1pPr marL="395101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Blip>
                <a:blip r:embed="rId4"/>
              </a:buBlip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" charset="0"/>
                <a:ea typeface="Helvetica" charset="0"/>
                <a:cs typeface="Helvetica" charset="0"/>
                <a:sym typeface="Helvetica Light"/>
              </a:defRPr>
            </a:lvl1pPr>
            <a:lvl2pPr marL="839590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Blip>
                <a:blip r:embed="rId5"/>
              </a:buBlip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" charset="0"/>
                <a:ea typeface="Helvetica" charset="0"/>
                <a:cs typeface="Helvetica" charset="0"/>
                <a:sym typeface="Helvetica Light"/>
              </a:defRPr>
            </a:lvl2pPr>
            <a:lvl3pPr marL="1284079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Blip>
                <a:blip r:embed="rId6"/>
              </a:buBlip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" charset="0"/>
                <a:ea typeface="Helvetica" charset="0"/>
                <a:cs typeface="Helvetica" charset="0"/>
                <a:sym typeface="Helvetica Light"/>
              </a:defRPr>
            </a:lvl3pPr>
            <a:lvl4pPr marL="1728567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" charset="0"/>
                <a:ea typeface="Helvetica" charset="0"/>
                <a:cs typeface="Helvetica" charset="0"/>
                <a:sym typeface="Helvetica Light"/>
              </a:defRPr>
            </a:lvl4pPr>
            <a:lvl5pPr marL="2173056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" charset="0"/>
                <a:ea typeface="Helvetica" charset="0"/>
                <a:cs typeface="Helvetica" charset="0"/>
                <a:sym typeface="Helvetica Light"/>
              </a:defRPr>
            </a:lvl5pPr>
            <a:lvl6pPr marL="2617545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3062034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3506523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3951012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0" indent="0" algn="ctr">
              <a:buNone/>
            </a:pPr>
            <a:r>
              <a:rPr lang="en-US" sz="3600" b="1" dirty="0">
                <a:solidFill>
                  <a:schemeClr val="accent2"/>
                </a:solidFill>
                <a:latin typeface="Helvetica" pitchFamily="2" charset="0"/>
                <a:ea typeface="+mn-ea"/>
                <a:cs typeface="+mn-cs"/>
              </a:rPr>
              <a:t>Emma </a:t>
            </a:r>
            <a:r>
              <a:rPr lang="en-US" sz="3600" b="1" dirty="0" err="1">
                <a:solidFill>
                  <a:schemeClr val="accent2"/>
                </a:solidFill>
                <a:latin typeface="Helvetica" pitchFamily="2" charset="0"/>
                <a:ea typeface="+mn-ea"/>
                <a:cs typeface="+mn-cs"/>
              </a:rPr>
              <a:t>Lazzeri</a:t>
            </a:r>
            <a:r>
              <a:rPr lang="en-US" sz="3600" b="1" dirty="0">
                <a:solidFill>
                  <a:schemeClr val="accent2"/>
                </a:solidFill>
                <a:latin typeface="Helvetica" pitchFamily="2" charset="0"/>
                <a:ea typeface="+mn-ea"/>
                <a:cs typeface="+mn-cs"/>
              </a:rPr>
              <a:t>, Gina </a:t>
            </a:r>
            <a:r>
              <a:rPr lang="en-US" sz="3600" b="1" dirty="0" err="1">
                <a:solidFill>
                  <a:schemeClr val="accent2"/>
                </a:solidFill>
                <a:latin typeface="Helvetica" pitchFamily="2" charset="0"/>
                <a:ea typeface="+mn-ea"/>
                <a:cs typeface="+mn-cs"/>
              </a:rPr>
              <a:t>Pavone</a:t>
            </a:r>
            <a:br>
              <a:rPr lang="en-US" sz="3600" b="1" dirty="0">
                <a:solidFill>
                  <a:schemeClr val="accent2"/>
                </a:solidFill>
                <a:latin typeface="Helvetica" pitchFamily="2" charset="0"/>
                <a:ea typeface="+mn-ea"/>
                <a:cs typeface="+mn-cs"/>
              </a:rPr>
            </a:br>
            <a:r>
              <a:rPr lang="en-US" sz="3000" dirty="0">
                <a:solidFill>
                  <a:schemeClr val="accent2"/>
                </a:solidFill>
                <a:latin typeface="Helvetica" pitchFamily="2" charset="0"/>
                <a:ea typeface="+mn-ea"/>
                <a:cs typeface="+mn-cs"/>
              </a:rPr>
              <a:t>CNR – </a:t>
            </a:r>
            <a:r>
              <a:rPr lang="en-US" sz="3000" dirty="0" err="1">
                <a:solidFill>
                  <a:schemeClr val="accent2"/>
                </a:solidFill>
                <a:latin typeface="Helvetica" pitchFamily="2" charset="0"/>
                <a:ea typeface="+mn-ea"/>
                <a:cs typeface="+mn-cs"/>
              </a:rPr>
              <a:t>Istituto</a:t>
            </a:r>
            <a:r>
              <a:rPr lang="en-US" sz="3000" dirty="0">
                <a:solidFill>
                  <a:schemeClr val="accent2"/>
                </a:solidFill>
                <a:latin typeface="Helvetica" pitchFamily="2" charset="0"/>
                <a:ea typeface="+mn-ea"/>
                <a:cs typeface="+mn-cs"/>
              </a:rPr>
              <a:t> di </a:t>
            </a:r>
            <a:r>
              <a:rPr lang="en-US" sz="3000" dirty="0" err="1">
                <a:solidFill>
                  <a:schemeClr val="accent2"/>
                </a:solidFill>
                <a:latin typeface="Helvetica" pitchFamily="2" charset="0"/>
                <a:ea typeface="+mn-ea"/>
                <a:cs typeface="+mn-cs"/>
              </a:rPr>
              <a:t>Scienze</a:t>
            </a:r>
            <a:r>
              <a:rPr lang="en-US" sz="3000" dirty="0">
                <a:solidFill>
                  <a:schemeClr val="accent2"/>
                </a:solidFill>
                <a:latin typeface="Helvetica" pitchFamily="2" charset="0"/>
                <a:ea typeface="+mn-ea"/>
                <a:cs typeface="+mn-cs"/>
              </a:rPr>
              <a:t> e </a:t>
            </a:r>
            <a:br>
              <a:rPr lang="en-US" sz="3000" dirty="0">
                <a:solidFill>
                  <a:schemeClr val="accent2"/>
                </a:solidFill>
                <a:latin typeface="Helvetica" pitchFamily="2" charset="0"/>
                <a:ea typeface="+mn-ea"/>
                <a:cs typeface="+mn-cs"/>
              </a:rPr>
            </a:br>
            <a:r>
              <a:rPr lang="en-US" sz="3000" dirty="0" err="1">
                <a:solidFill>
                  <a:schemeClr val="accent2"/>
                </a:solidFill>
                <a:latin typeface="Helvetica" pitchFamily="2" charset="0"/>
                <a:ea typeface="+mn-ea"/>
                <a:cs typeface="+mn-cs"/>
              </a:rPr>
              <a:t>Tecnologie</a:t>
            </a:r>
            <a:r>
              <a:rPr lang="en-US" sz="3000" dirty="0">
                <a:solidFill>
                  <a:schemeClr val="accent2"/>
                </a:solidFill>
                <a:latin typeface="Helvetica" pitchFamily="2" charset="0"/>
                <a:ea typeface="+mn-ea"/>
                <a:cs typeface="+mn-cs"/>
              </a:rPr>
              <a:t> </a:t>
            </a:r>
            <a:r>
              <a:rPr lang="en-US" sz="3000" dirty="0" err="1">
                <a:solidFill>
                  <a:schemeClr val="accent2"/>
                </a:solidFill>
                <a:latin typeface="Helvetica" pitchFamily="2" charset="0"/>
                <a:ea typeface="+mn-ea"/>
                <a:cs typeface="+mn-cs"/>
              </a:rPr>
              <a:t>dell’Informazione</a:t>
            </a:r>
            <a:br>
              <a:rPr lang="en-US" sz="3000" dirty="0">
                <a:solidFill>
                  <a:schemeClr val="accent2"/>
                </a:solidFill>
                <a:latin typeface="Helvetica" pitchFamily="2" charset="0"/>
                <a:ea typeface="+mn-ea"/>
                <a:cs typeface="+mn-cs"/>
              </a:rPr>
            </a:br>
            <a:r>
              <a:rPr lang="en-US" sz="3000" dirty="0">
                <a:solidFill>
                  <a:schemeClr val="accent2"/>
                </a:solidFill>
                <a:latin typeface="Helvetica" pitchFamily="2" charset="0"/>
                <a:ea typeface="+mn-ea"/>
                <a:cs typeface="+mn-cs"/>
              </a:rPr>
              <a:t>Pisa</a:t>
            </a:r>
            <a:endParaRPr lang="cs-CZ" sz="3000" dirty="0">
              <a:solidFill>
                <a:schemeClr val="accent2"/>
              </a:solidFill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2" name="Text Placeholder 2"/>
          <p:cNvSpPr txBox="1">
            <a:spLocks/>
          </p:cNvSpPr>
          <p:nvPr/>
        </p:nvSpPr>
        <p:spPr>
          <a:xfrm>
            <a:off x="-185440" y="1590990"/>
            <a:ext cx="6524578" cy="2548262"/>
          </a:xfrm>
          <a:prstGeom prst="rect">
            <a:avLst/>
          </a:prstGeom>
        </p:spPr>
        <p:txBody>
          <a:bodyPr>
            <a:noAutofit/>
          </a:bodyPr>
          <a:lstStyle>
            <a:lvl1pPr marL="395101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Blip>
                <a:blip r:embed="rId4"/>
              </a:buBlip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" charset="0"/>
                <a:ea typeface="Helvetica" charset="0"/>
                <a:cs typeface="Helvetica" charset="0"/>
                <a:sym typeface="Helvetica Light"/>
              </a:defRPr>
            </a:lvl1pPr>
            <a:lvl2pPr marL="839590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Blip>
                <a:blip r:embed="rId5"/>
              </a:buBlip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" charset="0"/>
                <a:ea typeface="Helvetica" charset="0"/>
                <a:cs typeface="Helvetica" charset="0"/>
                <a:sym typeface="Helvetica Light"/>
              </a:defRPr>
            </a:lvl2pPr>
            <a:lvl3pPr marL="1284079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Blip>
                <a:blip r:embed="rId6"/>
              </a:buBlip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" charset="0"/>
                <a:ea typeface="Helvetica" charset="0"/>
                <a:cs typeface="Helvetica" charset="0"/>
                <a:sym typeface="Helvetica Light"/>
              </a:defRPr>
            </a:lvl3pPr>
            <a:lvl4pPr marL="1728567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" charset="0"/>
                <a:ea typeface="Helvetica" charset="0"/>
                <a:cs typeface="Helvetica" charset="0"/>
                <a:sym typeface="Helvetica Light"/>
              </a:defRPr>
            </a:lvl4pPr>
            <a:lvl5pPr marL="2173056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" charset="0"/>
                <a:ea typeface="Helvetica" charset="0"/>
                <a:cs typeface="Helvetica" charset="0"/>
                <a:sym typeface="Helvetica Light"/>
              </a:defRPr>
            </a:lvl5pPr>
            <a:lvl6pPr marL="2617545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3062034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3506523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3951012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0" indent="0" algn="ctr">
              <a:buNone/>
            </a:pPr>
            <a:r>
              <a:rPr lang="en-US" sz="3600" b="1">
                <a:solidFill>
                  <a:schemeClr val="accent2"/>
                </a:solidFill>
                <a:latin typeface="Helvetica" pitchFamily="2" charset="0"/>
                <a:ea typeface="+mn-ea"/>
                <a:cs typeface="+mn-cs"/>
              </a:rPr>
              <a:t>Elena </a:t>
            </a:r>
            <a:r>
              <a:rPr lang="en-US" sz="3600" b="1" err="1">
                <a:solidFill>
                  <a:schemeClr val="accent2"/>
                </a:solidFill>
                <a:latin typeface="Helvetica" pitchFamily="2" charset="0"/>
                <a:ea typeface="+mn-ea"/>
                <a:cs typeface="+mn-cs"/>
              </a:rPr>
              <a:t>Giglia</a:t>
            </a:r>
            <a:br>
              <a:rPr lang="en-US" sz="3000">
                <a:solidFill>
                  <a:schemeClr val="accent2"/>
                </a:solidFill>
                <a:latin typeface="Helvetica" pitchFamily="2" charset="0"/>
                <a:ea typeface="+mn-ea"/>
                <a:cs typeface="+mn-cs"/>
              </a:rPr>
            </a:br>
            <a:r>
              <a:rPr lang="en-US" sz="3000" err="1">
                <a:solidFill>
                  <a:schemeClr val="accent2"/>
                </a:solidFill>
                <a:latin typeface="Helvetica" pitchFamily="2" charset="0"/>
                <a:ea typeface="+mn-ea"/>
                <a:cs typeface="+mn-cs"/>
              </a:rPr>
              <a:t>Unità</a:t>
            </a:r>
            <a:r>
              <a:rPr lang="en-US" sz="3000">
                <a:solidFill>
                  <a:schemeClr val="accent2"/>
                </a:solidFill>
                <a:latin typeface="Helvetica" pitchFamily="2" charset="0"/>
                <a:ea typeface="+mn-ea"/>
                <a:cs typeface="+mn-cs"/>
              </a:rPr>
              <a:t> di </a:t>
            </a:r>
            <a:r>
              <a:rPr lang="en-US" sz="3000" err="1">
                <a:solidFill>
                  <a:schemeClr val="accent2"/>
                </a:solidFill>
                <a:latin typeface="Helvetica" pitchFamily="2" charset="0"/>
                <a:ea typeface="+mn-ea"/>
                <a:cs typeface="+mn-cs"/>
              </a:rPr>
              <a:t>progetto</a:t>
            </a:r>
            <a:r>
              <a:rPr lang="en-US" sz="3000">
                <a:solidFill>
                  <a:schemeClr val="accent2"/>
                </a:solidFill>
                <a:latin typeface="Helvetica" pitchFamily="2" charset="0"/>
                <a:ea typeface="+mn-ea"/>
                <a:cs typeface="+mn-cs"/>
              </a:rPr>
              <a:t> Open Access</a:t>
            </a:r>
            <a:br>
              <a:rPr lang="en-US" sz="3000">
                <a:solidFill>
                  <a:schemeClr val="accent2"/>
                </a:solidFill>
                <a:latin typeface="Helvetica" pitchFamily="2" charset="0"/>
                <a:ea typeface="+mn-ea"/>
                <a:cs typeface="+mn-cs"/>
              </a:rPr>
            </a:br>
            <a:r>
              <a:rPr lang="en-US" sz="3000" err="1">
                <a:solidFill>
                  <a:schemeClr val="accent2"/>
                </a:solidFill>
                <a:latin typeface="Helvetica" pitchFamily="2" charset="0"/>
                <a:ea typeface="+mn-ea"/>
                <a:cs typeface="+mn-cs"/>
              </a:rPr>
              <a:t>Direzione</a:t>
            </a:r>
            <a:r>
              <a:rPr lang="en-US" sz="3000">
                <a:solidFill>
                  <a:schemeClr val="accent2"/>
                </a:solidFill>
                <a:latin typeface="Helvetica" pitchFamily="2" charset="0"/>
                <a:ea typeface="+mn-ea"/>
                <a:cs typeface="+mn-cs"/>
              </a:rPr>
              <a:t> </a:t>
            </a:r>
            <a:r>
              <a:rPr lang="en-US" sz="3000" err="1">
                <a:solidFill>
                  <a:schemeClr val="accent2"/>
                </a:solidFill>
                <a:latin typeface="Helvetica" pitchFamily="2" charset="0"/>
                <a:ea typeface="+mn-ea"/>
                <a:cs typeface="+mn-cs"/>
              </a:rPr>
              <a:t>Ricerca</a:t>
            </a:r>
            <a:r>
              <a:rPr lang="en-US" sz="3000">
                <a:solidFill>
                  <a:schemeClr val="accent2"/>
                </a:solidFill>
                <a:latin typeface="Helvetica" pitchFamily="2" charset="0"/>
                <a:ea typeface="+mn-ea"/>
                <a:cs typeface="+mn-cs"/>
              </a:rPr>
              <a:t> e </a:t>
            </a:r>
            <a:r>
              <a:rPr lang="en-US" sz="3000" err="1">
                <a:solidFill>
                  <a:schemeClr val="accent2"/>
                </a:solidFill>
                <a:latin typeface="Helvetica" pitchFamily="2" charset="0"/>
                <a:ea typeface="+mn-ea"/>
                <a:cs typeface="+mn-cs"/>
              </a:rPr>
              <a:t>Terza</a:t>
            </a:r>
            <a:r>
              <a:rPr lang="en-US" sz="3000">
                <a:solidFill>
                  <a:schemeClr val="accent2"/>
                </a:solidFill>
                <a:latin typeface="Helvetica" pitchFamily="2" charset="0"/>
                <a:ea typeface="+mn-ea"/>
                <a:cs typeface="+mn-cs"/>
              </a:rPr>
              <a:t> </a:t>
            </a:r>
            <a:r>
              <a:rPr lang="en-US" sz="3000" err="1">
                <a:solidFill>
                  <a:schemeClr val="accent2"/>
                </a:solidFill>
                <a:latin typeface="Helvetica" pitchFamily="2" charset="0"/>
                <a:ea typeface="+mn-ea"/>
                <a:cs typeface="+mn-cs"/>
              </a:rPr>
              <a:t>Missione</a:t>
            </a:r>
            <a:br>
              <a:rPr lang="en-US" sz="3000">
                <a:solidFill>
                  <a:schemeClr val="accent2"/>
                </a:solidFill>
                <a:latin typeface="Helvetica" pitchFamily="2" charset="0"/>
                <a:ea typeface="+mn-ea"/>
                <a:cs typeface="+mn-cs"/>
              </a:rPr>
            </a:br>
            <a:r>
              <a:rPr lang="en-US" sz="3000" err="1">
                <a:solidFill>
                  <a:schemeClr val="accent2"/>
                </a:solidFill>
                <a:latin typeface="Helvetica" pitchFamily="2" charset="0"/>
                <a:ea typeface="+mn-ea"/>
                <a:cs typeface="+mn-cs"/>
              </a:rPr>
              <a:t>Universita</a:t>
            </a:r>
            <a:r>
              <a:rPr lang="en-US" sz="3000">
                <a:solidFill>
                  <a:schemeClr val="accent2"/>
                </a:solidFill>
                <a:latin typeface="Helvetica" pitchFamily="2" charset="0"/>
                <a:ea typeface="+mn-ea"/>
                <a:cs typeface="+mn-cs"/>
              </a:rPr>
              <a:t>' </a:t>
            </a:r>
            <a:r>
              <a:rPr lang="en-US" sz="3000" err="1">
                <a:solidFill>
                  <a:schemeClr val="accent2"/>
                </a:solidFill>
                <a:latin typeface="Helvetica" pitchFamily="2" charset="0"/>
                <a:ea typeface="+mn-ea"/>
                <a:cs typeface="+mn-cs"/>
              </a:rPr>
              <a:t>degli</a:t>
            </a:r>
            <a:r>
              <a:rPr lang="en-US" sz="3000">
                <a:solidFill>
                  <a:schemeClr val="accent2"/>
                </a:solidFill>
                <a:latin typeface="Helvetica" pitchFamily="2" charset="0"/>
                <a:ea typeface="+mn-ea"/>
                <a:cs typeface="+mn-cs"/>
              </a:rPr>
              <a:t> </a:t>
            </a:r>
            <a:r>
              <a:rPr lang="en-US" sz="3000" err="1">
                <a:solidFill>
                  <a:schemeClr val="accent2"/>
                </a:solidFill>
                <a:latin typeface="Helvetica" pitchFamily="2" charset="0"/>
                <a:ea typeface="+mn-ea"/>
                <a:cs typeface="+mn-cs"/>
              </a:rPr>
              <a:t>Studi</a:t>
            </a:r>
            <a:r>
              <a:rPr lang="en-US" sz="3000">
                <a:solidFill>
                  <a:schemeClr val="accent2"/>
                </a:solidFill>
                <a:latin typeface="Helvetica" pitchFamily="2" charset="0"/>
                <a:ea typeface="+mn-ea"/>
                <a:cs typeface="+mn-cs"/>
              </a:rPr>
              <a:t> di Torino</a:t>
            </a:r>
          </a:p>
        </p:txBody>
      </p:sp>
      <p:sp>
        <p:nvSpPr>
          <p:cNvPr id="20" name="Text Placeholder 2"/>
          <p:cNvSpPr txBox="1">
            <a:spLocks/>
          </p:cNvSpPr>
          <p:nvPr/>
        </p:nvSpPr>
        <p:spPr>
          <a:xfrm>
            <a:off x="9854874" y="3951079"/>
            <a:ext cx="6524578" cy="831808"/>
          </a:xfrm>
          <a:prstGeom prst="rect">
            <a:avLst/>
          </a:prstGeom>
        </p:spPr>
        <p:txBody>
          <a:bodyPr>
            <a:noAutofit/>
          </a:bodyPr>
          <a:lstStyle>
            <a:lvl1pPr marL="395101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Blip>
                <a:blip r:embed="rId4"/>
              </a:buBlip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" charset="0"/>
                <a:ea typeface="Helvetica" charset="0"/>
                <a:cs typeface="Helvetica" charset="0"/>
                <a:sym typeface="Helvetica Light"/>
              </a:defRPr>
            </a:lvl1pPr>
            <a:lvl2pPr marL="839590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Blip>
                <a:blip r:embed="rId5"/>
              </a:buBlip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" charset="0"/>
                <a:ea typeface="Helvetica" charset="0"/>
                <a:cs typeface="Helvetica" charset="0"/>
                <a:sym typeface="Helvetica Light"/>
              </a:defRPr>
            </a:lvl2pPr>
            <a:lvl3pPr marL="1284079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Blip>
                <a:blip r:embed="rId6"/>
              </a:buBlip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" charset="0"/>
                <a:ea typeface="Helvetica" charset="0"/>
                <a:cs typeface="Helvetica" charset="0"/>
                <a:sym typeface="Helvetica Light"/>
              </a:defRPr>
            </a:lvl3pPr>
            <a:lvl4pPr marL="1728567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" charset="0"/>
                <a:ea typeface="Helvetica" charset="0"/>
                <a:cs typeface="Helvetica" charset="0"/>
                <a:sym typeface="Helvetica Light"/>
              </a:defRPr>
            </a:lvl4pPr>
            <a:lvl5pPr marL="2173056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" charset="0"/>
                <a:ea typeface="Helvetica" charset="0"/>
                <a:cs typeface="Helvetica" charset="0"/>
                <a:sym typeface="Helvetica Light"/>
              </a:defRPr>
            </a:lvl5pPr>
            <a:lvl6pPr marL="2617545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3062034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3506523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3951012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0" indent="0" algn="ctr">
              <a:buNone/>
            </a:pPr>
            <a:r>
              <a:rPr lang="en-US" sz="4400" b="1" err="1">
                <a:solidFill>
                  <a:srgbClr val="2D3293"/>
                </a:solidFill>
              </a:rPr>
              <a:t>noad-it@openaire.eu</a:t>
            </a:r>
            <a:endParaRPr lang="cs-CZ">
              <a:solidFill>
                <a:srgbClr val="2D3293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229"/>
          <a:stretch/>
        </p:blipFill>
        <p:spPr>
          <a:xfrm>
            <a:off x="8267526" y="3639529"/>
            <a:ext cx="1598782" cy="1542949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5996" y="3094813"/>
            <a:ext cx="1342146" cy="133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703971"/>
      </p:ext>
    </p:extLst>
  </p:cSld>
  <p:clrMapOvr>
    <a:masterClrMapping/>
  </p:clrMapOvr>
  <p:transition spd="med"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F110BA6-5765-8142-BC4D-F785BD432A6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 fontScale="92500"/>
          </a:bodyPr>
          <a:lstStyle/>
          <a:p>
            <a:r>
              <a:rPr lang="en-GB" dirty="0"/>
              <a:t>Cosa </a:t>
            </a:r>
            <a:r>
              <a:rPr lang="en-GB" dirty="0" err="1"/>
              <a:t>può</a:t>
            </a:r>
            <a:r>
              <a:rPr lang="en-GB" dirty="0"/>
              <a:t> fare per </a:t>
            </a:r>
            <a:r>
              <a:rPr lang="en-GB" dirty="0" err="1"/>
              <a:t>voi</a:t>
            </a:r>
            <a:r>
              <a:rPr lang="en-GB" dirty="0"/>
              <a:t> </a:t>
            </a:r>
            <a:r>
              <a:rPr lang="en-GB" dirty="0" err="1"/>
              <a:t>il</a:t>
            </a:r>
            <a:r>
              <a:rPr lang="en-GB" dirty="0"/>
              <a:t> NOAD di </a:t>
            </a:r>
            <a:r>
              <a:rPr lang="en-GB" dirty="0" err="1"/>
              <a:t>OpenAIRE</a:t>
            </a:r>
            <a:r>
              <a:rPr lang="en-GB" dirty="0"/>
              <a:t>?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27F99003-4374-024F-9B8B-CD42EFB85B90}"/>
              </a:ext>
            </a:extLst>
          </p:cNvPr>
          <p:cNvGraphicFramePr/>
          <p:nvPr/>
        </p:nvGraphicFramePr>
        <p:xfrm>
          <a:off x="1026940" y="1711080"/>
          <a:ext cx="13866268" cy="68404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515D8879-6E8F-0641-8622-1B2A87B45948}"/>
              </a:ext>
            </a:extLst>
          </p:cNvPr>
          <p:cNvSpPr txBox="1">
            <a:spLocks/>
          </p:cNvSpPr>
          <p:nvPr/>
        </p:nvSpPr>
        <p:spPr>
          <a:xfrm>
            <a:off x="10191750" y="8507010"/>
            <a:ext cx="59245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0" marR="0" indent="2286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4572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6858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9144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11430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3716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6002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8288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algn="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Courtesy of Natalia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Manola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OpenAIRE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6426189"/>
      </p:ext>
    </p:extLst>
  </p:cSld>
  <p:clrMapOvr>
    <a:masterClrMapping/>
  </p:clrMapOvr>
  <p:transition spd="med"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67" r="13600"/>
          <a:stretch/>
        </p:blipFill>
        <p:spPr>
          <a:xfrm>
            <a:off x="1" y="0"/>
            <a:ext cx="16256000" cy="9144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rgbClr val="4A52F9">
              <a:alpha val="50000"/>
            </a:srgbClr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6" name="Text Placeholder 2"/>
          <p:cNvSpPr txBox="1">
            <a:spLocks/>
          </p:cNvSpPr>
          <p:nvPr/>
        </p:nvSpPr>
        <p:spPr>
          <a:xfrm>
            <a:off x="425305" y="893394"/>
            <a:ext cx="11313039" cy="2360169"/>
          </a:xfrm>
          <a:prstGeom prst="rect">
            <a:avLst/>
          </a:prstGeom>
        </p:spPr>
        <p:txBody>
          <a:bodyPr>
            <a:noAutofit/>
          </a:bodyPr>
          <a:lstStyle>
            <a:lvl1pPr marL="395101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Blip>
                <a:blip r:embed="rId3"/>
              </a:buBlip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" charset="0"/>
                <a:ea typeface="Helvetica" charset="0"/>
                <a:cs typeface="Helvetica" charset="0"/>
                <a:sym typeface="Helvetica Light"/>
              </a:defRPr>
            </a:lvl1pPr>
            <a:lvl2pPr marL="839590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Blip>
                <a:blip r:embed="rId4"/>
              </a:buBlip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" charset="0"/>
                <a:ea typeface="Helvetica" charset="0"/>
                <a:cs typeface="Helvetica" charset="0"/>
                <a:sym typeface="Helvetica Light"/>
              </a:defRPr>
            </a:lvl2pPr>
            <a:lvl3pPr marL="1284079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Blip>
                <a:blip r:embed="rId5"/>
              </a:buBlip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" charset="0"/>
                <a:ea typeface="Helvetica" charset="0"/>
                <a:cs typeface="Helvetica" charset="0"/>
                <a:sym typeface="Helvetica Light"/>
              </a:defRPr>
            </a:lvl3pPr>
            <a:lvl4pPr marL="1728567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" charset="0"/>
                <a:ea typeface="Helvetica" charset="0"/>
                <a:cs typeface="Helvetica" charset="0"/>
                <a:sym typeface="Helvetica Light"/>
              </a:defRPr>
            </a:lvl4pPr>
            <a:lvl5pPr marL="2173056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" charset="0"/>
                <a:ea typeface="Helvetica" charset="0"/>
                <a:cs typeface="Helvetica" charset="0"/>
                <a:sym typeface="Helvetica Light"/>
              </a:defRPr>
            </a:lvl5pPr>
            <a:lvl6pPr marL="2617545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3062034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3506523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3951012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0" indent="0">
              <a:lnSpc>
                <a:spcPct val="80000"/>
              </a:lnSpc>
              <a:spcBef>
                <a:spcPts val="1500"/>
              </a:spcBef>
              <a:buNone/>
            </a:pPr>
            <a:r>
              <a:rPr lang="en-US" sz="13900" b="1">
                <a:solidFill>
                  <a:schemeClr val="bg1"/>
                </a:solidFill>
              </a:rPr>
              <a:t>Services</a:t>
            </a:r>
          </a:p>
        </p:txBody>
      </p:sp>
    </p:spTree>
    <p:extLst>
      <p:ext uri="{BB962C8B-B14F-4D97-AF65-F5344CB8AC3E}">
        <p14:creationId xmlns:p14="http://schemas.microsoft.com/office/powerpoint/2010/main" val="4202238352"/>
      </p:ext>
    </p:extLst>
  </p:cSld>
  <p:clrMapOvr>
    <a:masterClrMapping/>
  </p:clrMapOvr>
  <p:transition spd="med"/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171D88C8-28EA-1142-A433-713E2A037E8F}"/>
              </a:ext>
            </a:extLst>
          </p:cNvPr>
          <p:cNvSpPr/>
          <p:nvPr/>
        </p:nvSpPr>
        <p:spPr>
          <a:xfrm>
            <a:off x="826342" y="7509258"/>
            <a:ext cx="3728118" cy="1055405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outerShdw blurRad="215900" dist="12700" sx="105000" sy="105000" algn="tl" rotWithShape="0">
              <a:prstClr val="black">
                <a:alpha val="23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30" name="Picture 29">
            <a:hlinkClick r:id="rId2"/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24" t="17304" r="-584" b="14768"/>
          <a:stretch/>
        </p:blipFill>
        <p:spPr>
          <a:xfrm>
            <a:off x="6769023" y="698848"/>
            <a:ext cx="2527120" cy="15480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97"/>
          <a:stretch/>
        </p:blipFill>
        <p:spPr>
          <a:xfrm>
            <a:off x="9973343" y="4235662"/>
            <a:ext cx="2458672" cy="190800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34"/>
          <a:stretch/>
        </p:blipFill>
        <p:spPr>
          <a:xfrm>
            <a:off x="3550166" y="4229337"/>
            <a:ext cx="2437731" cy="1656000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66"/>
          <a:stretch/>
        </p:blipFill>
        <p:spPr>
          <a:xfrm>
            <a:off x="10054064" y="2027008"/>
            <a:ext cx="2624789" cy="172800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46"/>
          <a:stretch/>
        </p:blipFill>
        <p:spPr>
          <a:xfrm>
            <a:off x="6799598" y="5905154"/>
            <a:ext cx="2465970" cy="165600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44"/>
          <a:stretch/>
        </p:blipFill>
        <p:spPr>
          <a:xfrm>
            <a:off x="3686228" y="1922920"/>
            <a:ext cx="2832612" cy="216000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837B707D-5F96-2343-BE4B-6B7F9FA93FD7}"/>
              </a:ext>
            </a:extLst>
          </p:cNvPr>
          <p:cNvGrpSpPr/>
          <p:nvPr/>
        </p:nvGrpSpPr>
        <p:grpSpPr>
          <a:xfrm>
            <a:off x="1612809" y="270746"/>
            <a:ext cx="3104664" cy="1283423"/>
            <a:chOff x="1612809" y="270746"/>
            <a:chExt cx="3104664" cy="128342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645BEC0-A4BF-4444-8EFA-4EEF205814D7}"/>
                </a:ext>
              </a:extLst>
            </p:cNvPr>
            <p:cNvSpPr/>
            <p:nvPr/>
          </p:nvSpPr>
          <p:spPr>
            <a:xfrm>
              <a:off x="1612809" y="457200"/>
              <a:ext cx="3104664" cy="1055405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outerShdw blurRad="215900" dist="25400" dir="4500000" sx="104000" sy="104000" algn="tl" rotWithShape="0">
                <a:prstClr val="black">
                  <a:alpha val="40000"/>
                </a:prst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7625" tIns="47625" rIns="47625" bIns="47625" numCol="1" spcCol="38100" rtlCol="0" anchor="ctr">
              <a:spAutoFit/>
            </a:bodyPr>
            <a:lstStyle/>
            <a:p>
              <a:pPr marL="0" marR="0" indent="0" algn="ctr" defTabSz="54768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9" cstate="print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95937" y="270746"/>
              <a:ext cx="2941651" cy="1283423"/>
            </a:xfrm>
            <a:prstGeom prst="rect">
              <a:avLst/>
            </a:prstGeom>
          </p:spPr>
        </p:pic>
      </p:grpSp>
      <p:pic>
        <p:nvPicPr>
          <p:cNvPr id="40" name="Picture 39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53" r="21650"/>
          <a:stretch/>
        </p:blipFill>
        <p:spPr>
          <a:xfrm>
            <a:off x="13236251" y="852477"/>
            <a:ext cx="1280797" cy="16141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1" name="TextBox 40"/>
          <p:cNvSpPr txBox="1"/>
          <p:nvPr/>
        </p:nvSpPr>
        <p:spPr>
          <a:xfrm>
            <a:off x="9533978" y="5562313"/>
            <a:ext cx="3375924" cy="58862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>
                <a:solidFill>
                  <a:srgbClr val="2D3293"/>
                </a:solidFill>
                <a:latin typeface="Helvetica" charset="0"/>
                <a:ea typeface="Helvetica" charset="0"/>
                <a:cs typeface="Helvetica" charset="0"/>
              </a:rPr>
              <a:t>Content Providers</a:t>
            </a:r>
            <a:endParaRPr kumimoji="0" lang="en-GB" sz="3200" i="0" u="none" strike="noStrike" cap="none" spc="0" normalizeH="0" baseline="0">
              <a:ln>
                <a:noFill/>
              </a:ln>
              <a:solidFill>
                <a:srgbClr val="2D3293"/>
              </a:solidFill>
              <a:effectLst/>
              <a:uFillTx/>
              <a:latin typeface="Helvetica" charset="0"/>
              <a:ea typeface="Helvetica" charset="0"/>
              <a:cs typeface="Helvetica" charset="0"/>
              <a:sym typeface="Helvetica Ligh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147217" y="3322643"/>
            <a:ext cx="4355359" cy="58862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>
                <a:solidFill>
                  <a:srgbClr val="2D3293"/>
                </a:solidFill>
                <a:latin typeface="Helvetica" charset="0"/>
                <a:ea typeface="Helvetica" charset="0"/>
                <a:cs typeface="Helvetica" charset="0"/>
              </a:rPr>
              <a:t>Research Communities</a:t>
            </a:r>
            <a:endParaRPr kumimoji="0" lang="en-GB" sz="3200" i="0" u="none" strike="noStrike" cap="none" spc="0" normalizeH="0" baseline="0">
              <a:ln>
                <a:noFill/>
              </a:ln>
              <a:solidFill>
                <a:srgbClr val="2D3293"/>
              </a:solidFill>
              <a:effectLst/>
              <a:uFillTx/>
              <a:latin typeface="Helvetica" charset="0"/>
              <a:ea typeface="Helvetica" charset="0"/>
              <a:cs typeface="Helvetica" charset="0"/>
              <a:sym typeface="Helvetica Light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365186" y="7141536"/>
            <a:ext cx="5334794" cy="58862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>
                <a:solidFill>
                  <a:srgbClr val="2D3293"/>
                </a:solidFill>
                <a:latin typeface="Helvetica" charset="0"/>
                <a:ea typeface="Helvetica" charset="0"/>
                <a:cs typeface="Helvetica" charset="0"/>
              </a:rPr>
              <a:t>Funders &amp; Research Admins</a:t>
            </a:r>
            <a:endParaRPr kumimoji="0" lang="en-GB" sz="3200" i="0" u="none" strike="noStrike" cap="none" spc="0" normalizeH="0" baseline="0">
              <a:ln>
                <a:noFill/>
              </a:ln>
              <a:solidFill>
                <a:srgbClr val="2D3293"/>
              </a:solidFill>
              <a:effectLst/>
              <a:uFillTx/>
              <a:latin typeface="Helvetica" charset="0"/>
              <a:ea typeface="Helvetica" charset="0"/>
              <a:cs typeface="Helvetica" charset="0"/>
              <a:sym typeface="Helvetica Light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435992" y="1932768"/>
            <a:ext cx="3193182" cy="58862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>
                <a:solidFill>
                  <a:srgbClr val="2D3293"/>
                </a:solidFill>
                <a:latin typeface="Helvetica" charset="0"/>
                <a:ea typeface="Helvetica" charset="0"/>
                <a:cs typeface="Helvetica" charset="0"/>
              </a:rPr>
              <a:t>Researchers - all</a:t>
            </a:r>
            <a:endParaRPr kumimoji="0" lang="en-GB" sz="3200" i="0" u="none" strike="noStrike" cap="none" spc="0" normalizeH="0" baseline="0">
              <a:ln>
                <a:noFill/>
              </a:ln>
              <a:solidFill>
                <a:srgbClr val="2D3293"/>
              </a:solidFill>
              <a:effectLst/>
              <a:uFillTx/>
              <a:latin typeface="Helvetica" charset="0"/>
              <a:ea typeface="Helvetica" charset="0"/>
              <a:cs typeface="Helvetica" charset="0"/>
              <a:sym typeface="Helvetica Light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764750" y="5474898"/>
            <a:ext cx="2008562" cy="58862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>
                <a:solidFill>
                  <a:srgbClr val="2D3293"/>
                </a:solidFill>
                <a:latin typeface="Helvetica" charset="0"/>
                <a:ea typeface="Helvetica" charset="0"/>
                <a:cs typeface="Helvetica" charset="0"/>
              </a:rPr>
              <a:t>Innovators</a:t>
            </a:r>
            <a:endParaRPr kumimoji="0" lang="en-GB" sz="3200" i="0" u="none" strike="noStrike" cap="none" spc="0" normalizeH="0" baseline="0">
              <a:ln>
                <a:noFill/>
              </a:ln>
              <a:solidFill>
                <a:srgbClr val="2D3293"/>
              </a:solidFill>
              <a:effectLst/>
              <a:uFillTx/>
              <a:latin typeface="Helvetica" charset="0"/>
              <a:ea typeface="Helvetica" charset="0"/>
              <a:cs typeface="Helvetica" charset="0"/>
              <a:sym typeface="Helvetica Light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609853" y="3421490"/>
            <a:ext cx="3193182" cy="58862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dirty="0">
                <a:solidFill>
                  <a:srgbClr val="2D3293"/>
                </a:solidFill>
                <a:latin typeface="Helvetica" charset="0"/>
                <a:ea typeface="Helvetica" charset="0"/>
                <a:cs typeface="Helvetica" charset="0"/>
              </a:rPr>
              <a:t>Researchers - all</a:t>
            </a:r>
            <a:endParaRPr kumimoji="0" lang="en-GB" sz="3200" i="0" u="none" strike="noStrike" cap="none" spc="0" normalizeH="0" baseline="0" dirty="0">
              <a:ln>
                <a:noFill/>
              </a:ln>
              <a:solidFill>
                <a:srgbClr val="2D3293"/>
              </a:solidFill>
              <a:effectLst/>
              <a:uFillTx/>
              <a:latin typeface="Helvetica" charset="0"/>
              <a:ea typeface="Helvetica" charset="0"/>
              <a:cs typeface="Helvetica" charset="0"/>
              <a:sym typeface="Helvetica Ligh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79075" y="7812892"/>
            <a:ext cx="3084440" cy="533113"/>
          </a:xfrm>
          <a:prstGeom prst="rect">
            <a:avLst/>
          </a:prstGeom>
        </p:spPr>
      </p:pic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5649DCAE-18F6-AF45-9419-3B358C21274F}"/>
              </a:ext>
            </a:extLst>
          </p:cNvPr>
          <p:cNvSpPr txBox="1">
            <a:spLocks/>
          </p:cNvSpPr>
          <p:nvPr/>
        </p:nvSpPr>
        <p:spPr>
          <a:xfrm>
            <a:off x="10191750" y="8507010"/>
            <a:ext cx="59245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0" marR="0" indent="2286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4572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6858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9144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11430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3716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6002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8288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algn="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Courtesy of Natalia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Manola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hlinkClick r:id="rId12"/>
              </a:rPr>
              <a:t>OpenAIRE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26" name="Immagine 25">
            <a:extLst>
              <a:ext uri="{FF2B5EF4-FFF2-40B4-BE49-F238E27FC236}">
                <a16:creationId xmlns:a16="http://schemas.microsoft.com/office/drawing/2014/main" id="{367707BF-2976-614B-BA40-F84C4DE389E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648268" y="6150936"/>
            <a:ext cx="1737559" cy="1908000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2166836591"/>
      </p:ext>
    </p:extLst>
  </p:cSld>
  <p:clrMapOvr>
    <a:masterClrMapping/>
  </p:clrMapOvr>
  <p:transition spd="med"/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D16C3679-357E-DB4E-A25B-FA6F055EA7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 err="1"/>
              <a:t>OpenAIRE</a:t>
            </a:r>
            <a:r>
              <a:rPr lang="it-IT" dirty="0"/>
              <a:t> Community Service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0FA1F62-B32C-E142-81E5-E08C06F68BF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it-IT" dirty="0"/>
              <a:t>I risultati, i progetti, le pubblicazioni, i dati di interesse per la vostra comunità in un unico punto di accesso</a:t>
            </a:r>
          </a:p>
          <a:p>
            <a:r>
              <a:rPr lang="it-IT" dirty="0"/>
              <a:t>Gli amministratori della community possono scegliere le fonti per la raccolta delle informazioni 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CC9E7764-172C-854C-A40B-109EE3FF188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6" b="13821"/>
          <a:stretch/>
        </p:blipFill>
        <p:spPr>
          <a:xfrm>
            <a:off x="7016262" y="362711"/>
            <a:ext cx="9135423" cy="34003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C2C6B470-9FAE-5D4B-99FA-4CE09B2CA0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6917" y="3965870"/>
            <a:ext cx="5295306" cy="48154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475E67FC-1F97-864E-8B00-66AD1999EF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3319" y="4572000"/>
            <a:ext cx="2781300" cy="426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Rettangolo 11">
            <a:extLst>
              <a:ext uri="{FF2B5EF4-FFF2-40B4-BE49-F238E27FC236}">
                <a16:creationId xmlns:a16="http://schemas.microsoft.com/office/drawing/2014/main" id="{2ABF2424-C07C-A84C-B184-A0A0EBCF2DE7}"/>
              </a:ext>
            </a:extLst>
          </p:cNvPr>
          <p:cNvSpPr/>
          <p:nvPr/>
        </p:nvSpPr>
        <p:spPr>
          <a:xfrm>
            <a:off x="723899" y="7416800"/>
            <a:ext cx="53287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dirty="0">
                <a:hlinkClick r:id="rId5"/>
              </a:rPr>
              <a:t>https://connect.openaire.eu/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1566822412"/>
      </p:ext>
    </p:extLst>
  </p:cSld>
  <p:clrMapOvr>
    <a:masterClrMapping/>
  </p:clrMapOvr>
  <p:transition spd="med"/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EC2B734B-CDCA-1741-9E20-4AB0B84019F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62500" lnSpcReduction="20000"/>
          </a:bodyPr>
          <a:lstStyle/>
          <a:p>
            <a:r>
              <a:rPr lang="it-IT" dirty="0"/>
              <a:t>Per approfondire: </a:t>
            </a:r>
          </a:p>
          <a:p>
            <a:r>
              <a:rPr lang="it-IT" dirty="0"/>
              <a:t>stiamo programmando un corso dettagliato su Open Access e </a:t>
            </a:r>
            <a:r>
              <a:rPr lang="it-IT" dirty="0" err="1"/>
              <a:t>Research</a:t>
            </a:r>
            <a:r>
              <a:rPr lang="it-IT" dirty="0"/>
              <a:t> Data Management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7496E8E-69FA-CD4E-AD6E-846639FFE8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/>
              <a:t>Il corso si svolgerà, online, a Settembre 2020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18D7DC9-2E35-6C49-ADE6-BB18C7C23CC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it-IT" sz="3600" dirty="0"/>
              <a:t>Stay </a:t>
            </a:r>
            <a:r>
              <a:rPr lang="it-IT" sz="3600" dirty="0" err="1"/>
              <a:t>tuned</a:t>
            </a:r>
            <a:r>
              <a:rPr lang="it-IT" sz="3600" dirty="0"/>
              <a:t>: </a:t>
            </a:r>
            <a:br>
              <a:rPr lang="it-IT" sz="3600" dirty="0"/>
            </a:br>
            <a:r>
              <a:rPr lang="it-IT" sz="3600" b="0" dirty="0"/>
              <a:t>tutte le informazioni saranno disponibili sul sito di </a:t>
            </a:r>
            <a:r>
              <a:rPr lang="it-IT" sz="3600" b="0" dirty="0" err="1"/>
              <a:t>OpenAIRE</a:t>
            </a:r>
            <a:r>
              <a:rPr lang="it-IT" sz="3600" b="0" dirty="0"/>
              <a:t> (</a:t>
            </a:r>
            <a:r>
              <a:rPr lang="it-IT" sz="3600" b="0" dirty="0" err="1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webinars</a:t>
            </a:r>
            <a:r>
              <a:rPr lang="it-IT" sz="3600" b="0" dirty="0"/>
              <a:t>) e CNR  (sezione </a:t>
            </a:r>
            <a:r>
              <a:rPr lang="it-IT" sz="3600" b="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eventi</a:t>
            </a:r>
            <a:r>
              <a:rPr lang="it-IT" sz="3600" b="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89156784"/>
      </p:ext>
    </p:extLst>
  </p:cSld>
  <p:clrMapOvr>
    <a:masterClrMapping/>
  </p:clrMapOvr>
  <p:transition spd="med"/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56E515E5-6AD6-F548-9C26-9F639514A00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35772" y="1267053"/>
            <a:ext cx="13517717" cy="6112925"/>
          </a:xfrm>
        </p:spPr>
        <p:txBody>
          <a:bodyPr numCol="3">
            <a:noAutofit/>
          </a:bodyPr>
          <a:lstStyle/>
          <a:p>
            <a:pPr marL="0" indent="0">
              <a:buNone/>
            </a:pPr>
            <a:r>
              <a:rPr lang="it-IT" sz="1100" b="0" spc="0" dirty="0">
                <a:solidFill>
                  <a:schemeClr val="tx1"/>
                </a:solidFill>
              </a:rPr>
              <a:t>Too </a:t>
            </a:r>
            <a:r>
              <a:rPr lang="it-IT" sz="1100" b="0" spc="0" dirty="0" err="1">
                <a:solidFill>
                  <a:schemeClr val="tx1"/>
                </a:solidFill>
              </a:rPr>
              <a:t>expensive</a:t>
            </a:r>
            <a:endParaRPr lang="it-IT" sz="1100" b="0" spc="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sz="1100" b="0" spc="0" dirty="0" err="1">
                <a:solidFill>
                  <a:schemeClr val="tx1"/>
                </a:solidFill>
              </a:rPr>
              <a:t>There’s</a:t>
            </a:r>
            <a:r>
              <a:rPr lang="it-IT" sz="1100" b="0" spc="0" dirty="0">
                <a:solidFill>
                  <a:schemeClr val="tx1"/>
                </a:solidFill>
              </a:rPr>
              <a:t> no business case</a:t>
            </a:r>
          </a:p>
          <a:p>
            <a:pPr marL="0" indent="0">
              <a:buNone/>
            </a:pPr>
            <a:r>
              <a:rPr lang="it-IT" sz="1800" b="0" spc="0" dirty="0" err="1">
                <a:solidFill>
                  <a:schemeClr val="tx1"/>
                </a:solidFill>
              </a:rPr>
              <a:t>There’s</a:t>
            </a:r>
            <a:r>
              <a:rPr lang="it-IT" sz="1800" b="0" spc="0" dirty="0">
                <a:solidFill>
                  <a:schemeClr val="tx1"/>
                </a:solidFill>
              </a:rPr>
              <a:t> no commercial </a:t>
            </a:r>
            <a:r>
              <a:rPr lang="it-IT" sz="1800" b="0" spc="0" dirty="0" err="1">
                <a:solidFill>
                  <a:schemeClr val="tx1"/>
                </a:solidFill>
              </a:rPr>
              <a:t>value</a:t>
            </a:r>
            <a:endParaRPr lang="it-IT" sz="1800" b="0" spc="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sz="1200" b="0" spc="0" dirty="0" err="1">
                <a:solidFill>
                  <a:schemeClr val="tx1"/>
                </a:solidFill>
              </a:rPr>
              <a:t>It’s</a:t>
            </a:r>
            <a:r>
              <a:rPr lang="it-IT" sz="1200" b="0" spc="0" dirty="0">
                <a:solidFill>
                  <a:schemeClr val="tx1"/>
                </a:solidFill>
              </a:rPr>
              <a:t> private</a:t>
            </a:r>
          </a:p>
          <a:p>
            <a:pPr marL="0" indent="0">
              <a:buNone/>
            </a:pPr>
            <a:r>
              <a:rPr lang="it-IT" sz="2000" b="0" spc="0" dirty="0" err="1">
                <a:solidFill>
                  <a:schemeClr val="tx1"/>
                </a:solidFill>
              </a:rPr>
              <a:t>It’s</a:t>
            </a:r>
            <a:r>
              <a:rPr lang="it-IT" sz="2000" b="0" spc="0" dirty="0">
                <a:solidFill>
                  <a:schemeClr val="tx1"/>
                </a:solidFill>
              </a:rPr>
              <a:t> secret</a:t>
            </a:r>
          </a:p>
          <a:p>
            <a:pPr marL="0" indent="0">
              <a:buNone/>
            </a:pPr>
            <a:r>
              <a:rPr lang="it-IT" sz="1600" b="0" spc="0" dirty="0" err="1">
                <a:solidFill>
                  <a:schemeClr val="tx1"/>
                </a:solidFill>
              </a:rPr>
              <a:t>It's</a:t>
            </a:r>
            <a:r>
              <a:rPr lang="it-IT" sz="1600" b="0" spc="0" dirty="0">
                <a:solidFill>
                  <a:schemeClr val="tx1"/>
                </a:solidFill>
              </a:rPr>
              <a:t> </a:t>
            </a:r>
            <a:r>
              <a:rPr lang="it-IT" sz="1600" b="0" spc="0" dirty="0" err="1">
                <a:solidFill>
                  <a:schemeClr val="tx1"/>
                </a:solidFill>
              </a:rPr>
              <a:t>our</a:t>
            </a:r>
            <a:r>
              <a:rPr lang="it-IT" sz="1600" b="0" spc="0" dirty="0">
                <a:solidFill>
                  <a:schemeClr val="tx1"/>
                </a:solidFill>
              </a:rPr>
              <a:t> data</a:t>
            </a:r>
          </a:p>
          <a:p>
            <a:pPr marL="0" indent="0">
              <a:buNone/>
            </a:pPr>
            <a:r>
              <a:rPr lang="it-IT" sz="1050" b="0" spc="0" dirty="0" err="1">
                <a:solidFill>
                  <a:schemeClr val="tx1"/>
                </a:solidFill>
              </a:rPr>
              <a:t>We</a:t>
            </a:r>
            <a:r>
              <a:rPr lang="it-IT" sz="1050" b="0" spc="0" dirty="0">
                <a:solidFill>
                  <a:schemeClr val="tx1"/>
                </a:solidFill>
              </a:rPr>
              <a:t> </a:t>
            </a:r>
            <a:r>
              <a:rPr lang="it-IT" sz="1050" b="0" spc="0" dirty="0" err="1">
                <a:solidFill>
                  <a:schemeClr val="tx1"/>
                </a:solidFill>
              </a:rPr>
              <a:t>have</a:t>
            </a:r>
            <a:r>
              <a:rPr lang="it-IT" sz="1050" b="0" spc="0" dirty="0">
                <a:solidFill>
                  <a:schemeClr val="tx1"/>
                </a:solidFill>
              </a:rPr>
              <a:t> </a:t>
            </a:r>
            <a:r>
              <a:rPr lang="it-IT" sz="1050" b="0" spc="0" dirty="0" err="1">
                <a:solidFill>
                  <a:schemeClr val="tx1"/>
                </a:solidFill>
              </a:rPr>
              <a:t>invested</a:t>
            </a:r>
            <a:r>
              <a:rPr lang="it-IT" sz="1050" b="0" spc="0" dirty="0">
                <a:solidFill>
                  <a:schemeClr val="tx1"/>
                </a:solidFill>
              </a:rPr>
              <a:t> a </a:t>
            </a:r>
            <a:r>
              <a:rPr lang="it-IT" sz="1050" b="0" spc="0" dirty="0" err="1">
                <a:solidFill>
                  <a:schemeClr val="tx1"/>
                </a:solidFill>
              </a:rPr>
              <a:t>lot</a:t>
            </a:r>
            <a:r>
              <a:rPr lang="it-IT" sz="1050" b="0" spc="0" dirty="0">
                <a:solidFill>
                  <a:schemeClr val="tx1"/>
                </a:solidFill>
              </a:rPr>
              <a:t> of </a:t>
            </a:r>
            <a:r>
              <a:rPr lang="it-IT" sz="1050" b="0" spc="0" dirty="0" err="1">
                <a:solidFill>
                  <a:schemeClr val="tx1"/>
                </a:solidFill>
              </a:rPr>
              <a:t>money</a:t>
            </a:r>
            <a:r>
              <a:rPr lang="it-IT" sz="1050" b="0" spc="0" dirty="0">
                <a:solidFill>
                  <a:schemeClr val="tx1"/>
                </a:solidFill>
              </a:rPr>
              <a:t> in </a:t>
            </a:r>
            <a:r>
              <a:rPr lang="it-IT" sz="1050" b="0" spc="0" dirty="0" err="1">
                <a:solidFill>
                  <a:schemeClr val="tx1"/>
                </a:solidFill>
              </a:rPr>
              <a:t>this</a:t>
            </a:r>
            <a:endParaRPr lang="it-IT" sz="1050" b="0" spc="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sz="1050" b="0" spc="0" dirty="0">
                <a:solidFill>
                  <a:schemeClr val="tx1"/>
                </a:solidFill>
              </a:rPr>
              <a:t>Link </a:t>
            </a:r>
            <a:r>
              <a:rPr lang="it-IT" sz="1050" b="0" spc="0" dirty="0" err="1">
                <a:solidFill>
                  <a:schemeClr val="tx1"/>
                </a:solidFill>
              </a:rPr>
              <a:t>enough</a:t>
            </a:r>
            <a:r>
              <a:rPr lang="it-IT" sz="1050" b="0" spc="0" dirty="0">
                <a:solidFill>
                  <a:schemeClr val="tx1"/>
                </a:solidFill>
              </a:rPr>
              <a:t> data and </a:t>
            </a:r>
            <a:r>
              <a:rPr lang="it-IT" sz="1050" b="0" spc="0" dirty="0" err="1">
                <a:solidFill>
                  <a:schemeClr val="tx1"/>
                </a:solidFill>
              </a:rPr>
              <a:t>one</a:t>
            </a:r>
            <a:r>
              <a:rPr lang="it-IT" sz="1050" b="0" spc="0" dirty="0">
                <a:solidFill>
                  <a:schemeClr val="tx1"/>
                </a:solidFill>
              </a:rPr>
              <a:t> </a:t>
            </a:r>
            <a:r>
              <a:rPr lang="it-IT" sz="1050" b="0" spc="0" dirty="0" err="1">
                <a:solidFill>
                  <a:schemeClr val="tx1"/>
                </a:solidFill>
              </a:rPr>
              <a:t>will</a:t>
            </a:r>
            <a:r>
              <a:rPr lang="it-IT" sz="1050" b="0" spc="0" dirty="0">
                <a:solidFill>
                  <a:schemeClr val="tx1"/>
                </a:solidFill>
              </a:rPr>
              <a:t> </a:t>
            </a:r>
            <a:r>
              <a:rPr lang="it-IT" sz="1050" b="0" spc="0" dirty="0" err="1">
                <a:solidFill>
                  <a:schemeClr val="tx1"/>
                </a:solidFill>
              </a:rPr>
              <a:t>arrive</a:t>
            </a:r>
            <a:r>
              <a:rPr lang="it-IT" sz="1050" b="0" spc="0" dirty="0">
                <a:solidFill>
                  <a:schemeClr val="tx1"/>
                </a:solidFill>
              </a:rPr>
              <a:t> </a:t>
            </a:r>
            <a:r>
              <a:rPr lang="it-IT" sz="1050" b="0" spc="0" dirty="0" err="1">
                <a:solidFill>
                  <a:schemeClr val="tx1"/>
                </a:solidFill>
              </a:rPr>
              <a:t>at</a:t>
            </a:r>
            <a:r>
              <a:rPr lang="it-IT" sz="1050" b="0" spc="0" dirty="0">
                <a:solidFill>
                  <a:schemeClr val="tx1"/>
                </a:solidFill>
              </a:rPr>
              <a:t> sensitive private information</a:t>
            </a:r>
          </a:p>
          <a:p>
            <a:pPr marL="0" indent="0">
              <a:buNone/>
            </a:pPr>
            <a:r>
              <a:rPr lang="it-IT" sz="2000" b="0" spc="0" dirty="0" err="1">
                <a:solidFill>
                  <a:schemeClr val="tx1"/>
                </a:solidFill>
              </a:rPr>
              <a:t>It's</a:t>
            </a:r>
            <a:r>
              <a:rPr lang="it-IT" sz="2000" b="0" spc="0" dirty="0">
                <a:solidFill>
                  <a:schemeClr val="tx1"/>
                </a:solidFill>
              </a:rPr>
              <a:t> </a:t>
            </a:r>
            <a:r>
              <a:rPr lang="it-IT" sz="2000" b="0" spc="0" dirty="0" err="1">
                <a:solidFill>
                  <a:schemeClr val="tx1"/>
                </a:solidFill>
              </a:rPr>
              <a:t>not</a:t>
            </a:r>
            <a:r>
              <a:rPr lang="it-IT" sz="2000" b="0" spc="0" dirty="0">
                <a:solidFill>
                  <a:schemeClr val="tx1"/>
                </a:solidFill>
              </a:rPr>
              <a:t> data, </a:t>
            </a:r>
            <a:r>
              <a:rPr lang="it-IT" sz="2000" b="0" spc="0" dirty="0" err="1">
                <a:solidFill>
                  <a:schemeClr val="tx1"/>
                </a:solidFill>
              </a:rPr>
              <a:t>it's</a:t>
            </a:r>
            <a:r>
              <a:rPr lang="it-IT" sz="2000" b="0" spc="0" dirty="0">
                <a:solidFill>
                  <a:schemeClr val="tx1"/>
                </a:solidFill>
              </a:rPr>
              <a:t> information</a:t>
            </a:r>
          </a:p>
          <a:p>
            <a:pPr marL="0" indent="0">
              <a:buNone/>
            </a:pPr>
            <a:r>
              <a:rPr lang="it-IT" sz="1000" b="0" spc="0" dirty="0" err="1">
                <a:solidFill>
                  <a:schemeClr val="tx1"/>
                </a:solidFill>
              </a:rPr>
              <a:t>It</a:t>
            </a:r>
            <a:r>
              <a:rPr lang="it-IT" sz="1000" b="0" spc="0" dirty="0">
                <a:solidFill>
                  <a:schemeClr val="tx1"/>
                </a:solidFill>
              </a:rPr>
              <a:t> </a:t>
            </a:r>
            <a:r>
              <a:rPr lang="it-IT" sz="1000" b="0" spc="0" dirty="0" err="1">
                <a:solidFill>
                  <a:schemeClr val="tx1"/>
                </a:solidFill>
              </a:rPr>
              <a:t>will</a:t>
            </a:r>
            <a:r>
              <a:rPr lang="it-IT" sz="1000" b="0" spc="0" dirty="0">
                <a:solidFill>
                  <a:schemeClr val="tx1"/>
                </a:solidFill>
              </a:rPr>
              <a:t> </a:t>
            </a:r>
            <a:r>
              <a:rPr lang="it-IT" sz="1000" b="0" spc="0" dirty="0" err="1">
                <a:solidFill>
                  <a:schemeClr val="tx1"/>
                </a:solidFill>
              </a:rPr>
              <a:t>never</a:t>
            </a:r>
            <a:r>
              <a:rPr lang="it-IT" sz="1000" b="0" spc="0" dirty="0">
                <a:solidFill>
                  <a:schemeClr val="tx1"/>
                </a:solidFill>
              </a:rPr>
              <a:t> work</a:t>
            </a:r>
          </a:p>
          <a:p>
            <a:pPr marL="0" indent="0">
              <a:buNone/>
            </a:pPr>
            <a:r>
              <a:rPr lang="it-IT" sz="1000" b="0" spc="0" dirty="0" err="1">
                <a:solidFill>
                  <a:schemeClr val="tx1"/>
                </a:solidFill>
              </a:rPr>
              <a:t>We</a:t>
            </a:r>
            <a:r>
              <a:rPr lang="it-IT" sz="1000" b="0" spc="0" dirty="0">
                <a:solidFill>
                  <a:schemeClr val="tx1"/>
                </a:solidFill>
              </a:rPr>
              <a:t> </a:t>
            </a:r>
            <a:r>
              <a:rPr lang="it-IT" sz="1000" b="0" spc="0" dirty="0" err="1">
                <a:solidFill>
                  <a:schemeClr val="tx1"/>
                </a:solidFill>
              </a:rPr>
              <a:t>don't</a:t>
            </a:r>
            <a:r>
              <a:rPr lang="it-IT" sz="1000" b="0" spc="0" dirty="0">
                <a:solidFill>
                  <a:schemeClr val="tx1"/>
                </a:solidFill>
              </a:rPr>
              <a:t> </a:t>
            </a:r>
            <a:r>
              <a:rPr lang="it-IT" sz="1000" b="0" spc="0" dirty="0" err="1">
                <a:solidFill>
                  <a:schemeClr val="tx1"/>
                </a:solidFill>
              </a:rPr>
              <a:t>know</a:t>
            </a:r>
            <a:r>
              <a:rPr lang="it-IT" sz="1000" b="0" spc="0" dirty="0">
                <a:solidFill>
                  <a:schemeClr val="tx1"/>
                </a:solidFill>
              </a:rPr>
              <a:t> </a:t>
            </a:r>
            <a:r>
              <a:rPr lang="it-IT" sz="1000" b="0" spc="0" dirty="0" err="1">
                <a:solidFill>
                  <a:schemeClr val="tx1"/>
                </a:solidFill>
              </a:rPr>
              <a:t>how</a:t>
            </a:r>
            <a:r>
              <a:rPr lang="it-IT" sz="1000" b="0" spc="0" dirty="0">
                <a:solidFill>
                  <a:schemeClr val="tx1"/>
                </a:solidFill>
              </a:rPr>
              <a:t> to do </a:t>
            </a:r>
            <a:r>
              <a:rPr lang="it-IT" sz="1000" b="0" spc="0" dirty="0" err="1">
                <a:solidFill>
                  <a:schemeClr val="tx1"/>
                </a:solidFill>
              </a:rPr>
              <a:t>this</a:t>
            </a:r>
            <a:endParaRPr lang="it-IT" sz="1000" b="0" spc="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sz="1000" b="0" spc="0" dirty="0" err="1">
                <a:solidFill>
                  <a:schemeClr val="tx1"/>
                </a:solidFill>
              </a:rPr>
              <a:t>We</a:t>
            </a:r>
            <a:r>
              <a:rPr lang="it-IT" sz="1000" b="0" spc="0" dirty="0">
                <a:solidFill>
                  <a:schemeClr val="tx1"/>
                </a:solidFill>
              </a:rPr>
              <a:t> </a:t>
            </a:r>
            <a:r>
              <a:rPr lang="it-IT" sz="1000" b="0" spc="0" dirty="0" err="1">
                <a:solidFill>
                  <a:schemeClr val="tx1"/>
                </a:solidFill>
              </a:rPr>
              <a:t>don't</a:t>
            </a:r>
            <a:r>
              <a:rPr lang="it-IT" sz="1000" b="0" spc="0" dirty="0">
                <a:solidFill>
                  <a:schemeClr val="tx1"/>
                </a:solidFill>
              </a:rPr>
              <a:t> </a:t>
            </a:r>
            <a:r>
              <a:rPr lang="it-IT" sz="1000" b="0" spc="0" dirty="0" err="1">
                <a:solidFill>
                  <a:schemeClr val="tx1"/>
                </a:solidFill>
              </a:rPr>
              <a:t>have</a:t>
            </a:r>
            <a:r>
              <a:rPr lang="it-IT" sz="1000" b="0" spc="0" dirty="0">
                <a:solidFill>
                  <a:schemeClr val="tx1"/>
                </a:solidFill>
              </a:rPr>
              <a:t> the right </a:t>
            </a:r>
            <a:r>
              <a:rPr lang="it-IT" sz="1000" b="0" spc="0" dirty="0" err="1">
                <a:solidFill>
                  <a:schemeClr val="tx1"/>
                </a:solidFill>
              </a:rPr>
              <a:t>people</a:t>
            </a:r>
            <a:r>
              <a:rPr lang="it-IT" sz="1000" b="0" spc="0" dirty="0">
                <a:solidFill>
                  <a:schemeClr val="tx1"/>
                </a:solidFill>
              </a:rPr>
              <a:t> to do </a:t>
            </a:r>
            <a:r>
              <a:rPr lang="it-IT" sz="1000" b="0" spc="0" dirty="0" err="1">
                <a:solidFill>
                  <a:schemeClr val="tx1"/>
                </a:solidFill>
              </a:rPr>
              <a:t>this</a:t>
            </a:r>
            <a:endParaRPr lang="it-IT" sz="1000" b="0" spc="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sz="1000" b="0" spc="0" dirty="0" err="1">
                <a:solidFill>
                  <a:schemeClr val="tx1"/>
                </a:solidFill>
              </a:rPr>
              <a:t>We</a:t>
            </a:r>
            <a:r>
              <a:rPr lang="it-IT" sz="1000" b="0" spc="0" dirty="0">
                <a:solidFill>
                  <a:schemeClr val="tx1"/>
                </a:solidFill>
              </a:rPr>
              <a:t> </a:t>
            </a:r>
            <a:r>
              <a:rPr lang="it-IT" sz="1000" b="0" spc="0" dirty="0" err="1">
                <a:solidFill>
                  <a:schemeClr val="tx1"/>
                </a:solidFill>
              </a:rPr>
              <a:t>need</a:t>
            </a:r>
            <a:r>
              <a:rPr lang="it-IT" sz="1000" b="0" spc="0" dirty="0">
                <a:solidFill>
                  <a:schemeClr val="tx1"/>
                </a:solidFill>
              </a:rPr>
              <a:t> the </a:t>
            </a:r>
            <a:r>
              <a:rPr lang="it-IT" sz="1000" b="0" spc="0" dirty="0" err="1">
                <a:solidFill>
                  <a:schemeClr val="tx1"/>
                </a:solidFill>
              </a:rPr>
              <a:t>money</a:t>
            </a:r>
            <a:endParaRPr lang="it-IT" sz="1000" b="0" spc="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sz="1600" b="0" spc="0" dirty="0" err="1">
                <a:solidFill>
                  <a:schemeClr val="tx1"/>
                </a:solidFill>
              </a:rPr>
              <a:t>It’s</a:t>
            </a:r>
            <a:r>
              <a:rPr lang="it-IT" sz="1600" b="0" spc="0" dirty="0">
                <a:solidFill>
                  <a:schemeClr val="tx1"/>
                </a:solidFill>
              </a:rPr>
              <a:t> </a:t>
            </a:r>
            <a:r>
              <a:rPr lang="it-IT" sz="1600" b="0" spc="0" dirty="0" err="1">
                <a:solidFill>
                  <a:schemeClr val="tx1"/>
                </a:solidFill>
              </a:rPr>
              <a:t>not</a:t>
            </a:r>
            <a:r>
              <a:rPr lang="it-IT" sz="1600" b="0" spc="0" dirty="0">
                <a:solidFill>
                  <a:schemeClr val="tx1"/>
                </a:solidFill>
              </a:rPr>
              <a:t> </a:t>
            </a:r>
            <a:r>
              <a:rPr lang="it-IT" sz="1600" b="0" spc="0" dirty="0" err="1">
                <a:solidFill>
                  <a:schemeClr val="tx1"/>
                </a:solidFill>
              </a:rPr>
              <a:t>ours</a:t>
            </a:r>
            <a:r>
              <a:rPr lang="it-IT" sz="1600" b="0" spc="0" dirty="0">
                <a:solidFill>
                  <a:schemeClr val="tx1"/>
                </a:solidFill>
              </a:rPr>
              <a:t>, and </a:t>
            </a:r>
            <a:r>
              <a:rPr lang="it-IT" sz="1600" b="0" spc="0" dirty="0" err="1">
                <a:solidFill>
                  <a:schemeClr val="tx1"/>
                </a:solidFill>
              </a:rPr>
              <a:t>we</a:t>
            </a:r>
            <a:r>
              <a:rPr lang="it-IT" sz="1600" b="0" spc="0" dirty="0">
                <a:solidFill>
                  <a:schemeClr val="tx1"/>
                </a:solidFill>
              </a:rPr>
              <a:t> </a:t>
            </a:r>
            <a:r>
              <a:rPr lang="it-IT" sz="1600" b="0" spc="0" dirty="0" err="1">
                <a:solidFill>
                  <a:schemeClr val="tx1"/>
                </a:solidFill>
              </a:rPr>
              <a:t>don’t</a:t>
            </a:r>
            <a:r>
              <a:rPr lang="it-IT" sz="1600" b="0" spc="0" dirty="0">
                <a:solidFill>
                  <a:schemeClr val="tx1"/>
                </a:solidFill>
              </a:rPr>
              <a:t> </a:t>
            </a:r>
            <a:r>
              <a:rPr lang="it-IT" sz="1600" b="0" spc="0" dirty="0" err="1">
                <a:solidFill>
                  <a:schemeClr val="tx1"/>
                </a:solidFill>
              </a:rPr>
              <a:t>know</a:t>
            </a:r>
            <a:r>
              <a:rPr lang="it-IT" sz="1600" b="0" spc="0" dirty="0">
                <a:solidFill>
                  <a:schemeClr val="tx1"/>
                </a:solidFill>
              </a:rPr>
              <a:t> </a:t>
            </a:r>
            <a:r>
              <a:rPr lang="it-IT" sz="1600" b="0" spc="0" dirty="0" err="1">
                <a:solidFill>
                  <a:schemeClr val="tx1"/>
                </a:solidFill>
              </a:rPr>
              <a:t>who’s</a:t>
            </a:r>
            <a:r>
              <a:rPr lang="it-IT" sz="1600" b="0" spc="0" dirty="0">
                <a:solidFill>
                  <a:schemeClr val="tx1"/>
                </a:solidFill>
              </a:rPr>
              <a:t> data </a:t>
            </a:r>
            <a:r>
              <a:rPr lang="it-IT" sz="1600" b="0" spc="0" dirty="0" err="1">
                <a:solidFill>
                  <a:schemeClr val="tx1"/>
                </a:solidFill>
              </a:rPr>
              <a:t>it</a:t>
            </a:r>
            <a:r>
              <a:rPr lang="it-IT" sz="1600" b="0" spc="0" dirty="0">
                <a:solidFill>
                  <a:schemeClr val="tx1"/>
                </a:solidFill>
              </a:rPr>
              <a:t> </a:t>
            </a:r>
            <a:r>
              <a:rPr lang="it-IT" sz="1600" b="0" spc="0" dirty="0" err="1">
                <a:solidFill>
                  <a:schemeClr val="tx1"/>
                </a:solidFill>
              </a:rPr>
              <a:t>is</a:t>
            </a:r>
            <a:endParaRPr lang="it-IT" sz="1600" b="0" spc="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sz="1800" b="0" spc="0" dirty="0">
                <a:solidFill>
                  <a:schemeClr val="tx1"/>
                </a:solidFill>
              </a:rPr>
              <a:t>No idea </a:t>
            </a:r>
            <a:r>
              <a:rPr lang="it-IT" sz="1800" b="0" spc="0" dirty="0" err="1">
                <a:solidFill>
                  <a:schemeClr val="tx1"/>
                </a:solidFill>
              </a:rPr>
              <a:t>what</a:t>
            </a:r>
            <a:r>
              <a:rPr lang="it-IT" sz="1800" b="0" spc="0" dirty="0">
                <a:solidFill>
                  <a:schemeClr val="tx1"/>
                </a:solidFill>
              </a:rPr>
              <a:t> the </a:t>
            </a:r>
            <a:r>
              <a:rPr lang="it-IT" sz="1800" b="0" spc="0" dirty="0" err="1">
                <a:solidFill>
                  <a:schemeClr val="tx1"/>
                </a:solidFill>
              </a:rPr>
              <a:t>quality</a:t>
            </a:r>
            <a:r>
              <a:rPr lang="it-IT" sz="1800" b="0" spc="0" dirty="0">
                <a:solidFill>
                  <a:schemeClr val="tx1"/>
                </a:solidFill>
              </a:rPr>
              <a:t> of the data </a:t>
            </a:r>
            <a:r>
              <a:rPr lang="it-IT" sz="1800" b="0" spc="0" dirty="0" err="1">
                <a:solidFill>
                  <a:schemeClr val="tx1"/>
                </a:solidFill>
              </a:rPr>
              <a:t>is</a:t>
            </a:r>
            <a:endParaRPr lang="it-IT" sz="1800" b="0" spc="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sz="2000" b="0" spc="0" dirty="0" err="1">
                <a:solidFill>
                  <a:schemeClr val="tx1"/>
                </a:solidFill>
              </a:rPr>
              <a:t>We</a:t>
            </a:r>
            <a:r>
              <a:rPr lang="it-IT" sz="2000" b="0" spc="0" dirty="0">
                <a:solidFill>
                  <a:schemeClr val="tx1"/>
                </a:solidFill>
              </a:rPr>
              <a:t> </a:t>
            </a:r>
            <a:r>
              <a:rPr lang="it-IT" sz="2000" b="0" spc="0" dirty="0" err="1">
                <a:solidFill>
                  <a:schemeClr val="tx1"/>
                </a:solidFill>
              </a:rPr>
              <a:t>don’t</a:t>
            </a:r>
            <a:r>
              <a:rPr lang="it-IT" sz="2000" b="0" spc="0" dirty="0">
                <a:solidFill>
                  <a:schemeClr val="tx1"/>
                </a:solidFill>
              </a:rPr>
              <a:t> </a:t>
            </a:r>
            <a:r>
              <a:rPr lang="it-IT" sz="2000" b="0" spc="0" dirty="0" err="1">
                <a:solidFill>
                  <a:schemeClr val="tx1"/>
                </a:solidFill>
              </a:rPr>
              <a:t>know</a:t>
            </a:r>
            <a:r>
              <a:rPr lang="it-IT" sz="2000" b="0" spc="0" dirty="0">
                <a:solidFill>
                  <a:schemeClr val="tx1"/>
                </a:solidFill>
              </a:rPr>
              <a:t> </a:t>
            </a:r>
            <a:r>
              <a:rPr lang="it-IT" sz="2000" b="0" spc="0" dirty="0" err="1">
                <a:solidFill>
                  <a:schemeClr val="tx1"/>
                </a:solidFill>
              </a:rPr>
              <a:t>where</a:t>
            </a:r>
            <a:r>
              <a:rPr lang="it-IT" sz="2000" b="0" spc="0" dirty="0">
                <a:solidFill>
                  <a:schemeClr val="tx1"/>
                </a:solidFill>
              </a:rPr>
              <a:t> to </a:t>
            </a:r>
            <a:r>
              <a:rPr lang="it-IT" sz="2000" b="0" spc="0" dirty="0" err="1">
                <a:solidFill>
                  <a:schemeClr val="tx1"/>
                </a:solidFill>
              </a:rPr>
              <a:t>find</a:t>
            </a:r>
            <a:r>
              <a:rPr lang="it-IT" sz="2000" b="0" spc="0" dirty="0">
                <a:solidFill>
                  <a:schemeClr val="tx1"/>
                </a:solidFill>
              </a:rPr>
              <a:t> </a:t>
            </a:r>
            <a:r>
              <a:rPr lang="it-IT" sz="2000" b="0" spc="0" dirty="0" err="1">
                <a:solidFill>
                  <a:schemeClr val="tx1"/>
                </a:solidFill>
              </a:rPr>
              <a:t>it</a:t>
            </a:r>
            <a:endParaRPr lang="it-IT" sz="2000" b="0" spc="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sz="1000" b="0" spc="0" dirty="0" err="1">
                <a:solidFill>
                  <a:schemeClr val="tx1"/>
                </a:solidFill>
              </a:rPr>
              <a:t>It’s</a:t>
            </a:r>
            <a:r>
              <a:rPr lang="it-IT" sz="1000" b="0" spc="0" dirty="0">
                <a:solidFill>
                  <a:schemeClr val="tx1"/>
                </a:solidFill>
              </a:rPr>
              <a:t> </a:t>
            </a:r>
            <a:r>
              <a:rPr lang="it-IT" sz="1000" b="0" spc="0" dirty="0" err="1">
                <a:solidFill>
                  <a:schemeClr val="tx1"/>
                </a:solidFill>
              </a:rPr>
              <a:t>not</a:t>
            </a:r>
            <a:r>
              <a:rPr lang="it-IT" sz="1000" b="0" spc="0" dirty="0">
                <a:solidFill>
                  <a:schemeClr val="tx1"/>
                </a:solidFill>
              </a:rPr>
              <a:t> </a:t>
            </a:r>
            <a:r>
              <a:rPr lang="it-IT" sz="1000" b="0" spc="0" dirty="0" err="1">
                <a:solidFill>
                  <a:schemeClr val="tx1"/>
                </a:solidFill>
              </a:rPr>
              <a:t>our</a:t>
            </a:r>
            <a:r>
              <a:rPr lang="it-IT" sz="1000" b="0" spc="0" dirty="0">
                <a:solidFill>
                  <a:schemeClr val="tx1"/>
                </a:solidFill>
              </a:rPr>
              <a:t> job</a:t>
            </a:r>
          </a:p>
          <a:p>
            <a:pPr marL="0" indent="0">
              <a:buNone/>
            </a:pPr>
            <a:r>
              <a:rPr lang="it-IT" sz="1000" b="0" spc="0" dirty="0" err="1">
                <a:solidFill>
                  <a:schemeClr val="tx1"/>
                </a:solidFill>
              </a:rPr>
              <a:t>It</a:t>
            </a:r>
            <a:r>
              <a:rPr lang="it-IT" sz="1000" b="0" spc="0" dirty="0">
                <a:solidFill>
                  <a:schemeClr val="tx1"/>
                </a:solidFill>
              </a:rPr>
              <a:t> </a:t>
            </a:r>
            <a:r>
              <a:rPr lang="it-IT" sz="1000" b="0" spc="0" dirty="0" err="1">
                <a:solidFill>
                  <a:schemeClr val="tx1"/>
                </a:solidFill>
              </a:rPr>
              <a:t>isn’t</a:t>
            </a:r>
            <a:r>
              <a:rPr lang="it-IT" sz="1000" b="0" spc="0" dirty="0">
                <a:solidFill>
                  <a:schemeClr val="tx1"/>
                </a:solidFill>
              </a:rPr>
              <a:t> in the right format</a:t>
            </a:r>
          </a:p>
          <a:p>
            <a:pPr marL="0" indent="0">
              <a:buNone/>
            </a:pPr>
            <a:r>
              <a:rPr lang="it-IT" sz="1000" b="0" spc="0" dirty="0">
                <a:solidFill>
                  <a:schemeClr val="tx1"/>
                </a:solidFill>
              </a:rPr>
              <a:t>I </a:t>
            </a:r>
            <a:r>
              <a:rPr lang="it-IT" sz="1000" b="0" spc="0" dirty="0" err="1">
                <a:solidFill>
                  <a:schemeClr val="tx1"/>
                </a:solidFill>
              </a:rPr>
              <a:t>am</a:t>
            </a:r>
            <a:r>
              <a:rPr lang="it-IT" sz="1000" b="0" spc="0" dirty="0">
                <a:solidFill>
                  <a:schemeClr val="tx1"/>
                </a:solidFill>
              </a:rPr>
              <a:t> </a:t>
            </a:r>
            <a:r>
              <a:rPr lang="it-IT" sz="1000" b="0" spc="0" dirty="0" err="1">
                <a:solidFill>
                  <a:schemeClr val="tx1"/>
                </a:solidFill>
              </a:rPr>
              <a:t>not</a:t>
            </a:r>
            <a:r>
              <a:rPr lang="it-IT" sz="1000" b="0" spc="0" dirty="0">
                <a:solidFill>
                  <a:schemeClr val="tx1"/>
                </a:solidFill>
              </a:rPr>
              <a:t> </a:t>
            </a:r>
            <a:r>
              <a:rPr lang="it-IT" sz="1000" b="0" spc="0" dirty="0" err="1">
                <a:solidFill>
                  <a:schemeClr val="tx1"/>
                </a:solidFill>
              </a:rPr>
              <a:t>authorised</a:t>
            </a:r>
            <a:endParaRPr lang="it-IT" sz="1000" b="0" spc="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it-IT" sz="1000" b="0" spc="0" dirty="0">
              <a:solidFill>
                <a:schemeClr val="tx1"/>
              </a:solidFill>
            </a:endParaRPr>
          </a:p>
          <a:p>
            <a:pPr marL="0" indent="0">
              <a:buNone/>
            </a:pPr>
            <a:br>
              <a:rPr lang="it-IT" sz="1200" b="0" spc="0" dirty="0">
                <a:solidFill>
                  <a:schemeClr val="tx1"/>
                </a:solidFill>
              </a:rPr>
            </a:br>
            <a:br>
              <a:rPr lang="it-IT" sz="1200" b="0" spc="0" dirty="0">
                <a:solidFill>
                  <a:schemeClr val="tx1"/>
                </a:solidFill>
              </a:rPr>
            </a:br>
            <a:r>
              <a:rPr lang="it-IT" sz="1200" b="0" spc="0" dirty="0" err="1">
                <a:solidFill>
                  <a:schemeClr val="tx1"/>
                </a:solidFill>
              </a:rPr>
              <a:t>Who</a:t>
            </a:r>
            <a:r>
              <a:rPr lang="it-IT" sz="1200" b="0" spc="0" dirty="0">
                <a:solidFill>
                  <a:schemeClr val="tx1"/>
                </a:solidFill>
              </a:rPr>
              <a:t> </a:t>
            </a:r>
            <a:r>
              <a:rPr lang="it-IT" sz="1200" b="0" spc="0" dirty="0" err="1">
                <a:solidFill>
                  <a:schemeClr val="tx1"/>
                </a:solidFill>
              </a:rPr>
              <a:t>is</a:t>
            </a:r>
            <a:r>
              <a:rPr lang="it-IT" sz="1200" b="0" spc="0" dirty="0">
                <a:solidFill>
                  <a:schemeClr val="tx1"/>
                </a:solidFill>
              </a:rPr>
              <a:t> </a:t>
            </a:r>
            <a:r>
              <a:rPr lang="it-IT" sz="1200" b="0" spc="0" dirty="0" err="1">
                <a:solidFill>
                  <a:schemeClr val="tx1"/>
                </a:solidFill>
              </a:rPr>
              <a:t>going</a:t>
            </a:r>
            <a:r>
              <a:rPr lang="it-IT" sz="1200" b="0" spc="0" dirty="0">
                <a:solidFill>
                  <a:schemeClr val="tx1"/>
                </a:solidFill>
              </a:rPr>
              <a:t> to use </a:t>
            </a:r>
            <a:r>
              <a:rPr lang="it-IT" sz="1200" b="0" spc="0" dirty="0" err="1">
                <a:solidFill>
                  <a:schemeClr val="tx1"/>
                </a:solidFill>
              </a:rPr>
              <a:t>this</a:t>
            </a:r>
            <a:r>
              <a:rPr lang="it-IT" sz="1200" b="0" spc="0" dirty="0">
                <a:solidFill>
                  <a:schemeClr val="tx1"/>
                </a:solidFill>
              </a:rPr>
              <a:t> </a:t>
            </a:r>
            <a:r>
              <a:rPr lang="it-IT" sz="1200" b="0" spc="0" dirty="0" err="1">
                <a:solidFill>
                  <a:schemeClr val="tx1"/>
                </a:solidFill>
              </a:rPr>
              <a:t>anyway</a:t>
            </a:r>
            <a:endParaRPr lang="it-IT" sz="1200" b="0" spc="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sz="2400" b="0" spc="0" dirty="0">
                <a:solidFill>
                  <a:schemeClr val="tx1"/>
                </a:solidFill>
              </a:rPr>
              <a:t>People are </a:t>
            </a:r>
            <a:r>
              <a:rPr lang="it-IT" sz="2400" b="0" spc="0" dirty="0" err="1">
                <a:solidFill>
                  <a:schemeClr val="tx1"/>
                </a:solidFill>
              </a:rPr>
              <a:t>going</a:t>
            </a:r>
            <a:r>
              <a:rPr lang="it-IT" sz="2400" b="0" spc="0" dirty="0">
                <a:solidFill>
                  <a:schemeClr val="tx1"/>
                </a:solidFill>
              </a:rPr>
              <a:t> to </a:t>
            </a:r>
            <a:r>
              <a:rPr lang="it-IT" sz="2400" b="0" spc="0" dirty="0" err="1">
                <a:solidFill>
                  <a:schemeClr val="tx1"/>
                </a:solidFill>
              </a:rPr>
              <a:t>misuse</a:t>
            </a:r>
            <a:r>
              <a:rPr lang="it-IT" sz="2400" b="0" spc="0" dirty="0">
                <a:solidFill>
                  <a:schemeClr val="tx1"/>
                </a:solidFill>
              </a:rPr>
              <a:t> </a:t>
            </a:r>
            <a:r>
              <a:rPr lang="it-IT" sz="2400" b="0" spc="0" dirty="0" err="1">
                <a:solidFill>
                  <a:schemeClr val="tx1"/>
                </a:solidFill>
              </a:rPr>
              <a:t>it</a:t>
            </a:r>
            <a:endParaRPr lang="it-IT" sz="2400" b="0" spc="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sz="1200" b="0" spc="0" dirty="0">
                <a:solidFill>
                  <a:schemeClr val="tx1"/>
                </a:solidFill>
              </a:rPr>
              <a:t>Image </a:t>
            </a:r>
            <a:r>
              <a:rPr lang="it-IT" sz="1200" b="0" spc="0" dirty="0" err="1">
                <a:solidFill>
                  <a:schemeClr val="tx1"/>
                </a:solidFill>
              </a:rPr>
              <a:t>damage</a:t>
            </a:r>
            <a:r>
              <a:rPr lang="it-IT" sz="1200" b="0" spc="0" dirty="0">
                <a:solidFill>
                  <a:schemeClr val="tx1"/>
                </a:solidFill>
              </a:rPr>
              <a:t> for the </a:t>
            </a:r>
            <a:r>
              <a:rPr lang="it-IT" sz="1200" b="0" spc="0" dirty="0" err="1">
                <a:solidFill>
                  <a:schemeClr val="tx1"/>
                </a:solidFill>
              </a:rPr>
              <a:t>minister</a:t>
            </a:r>
            <a:endParaRPr lang="it-IT" sz="1200" b="0" spc="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sz="1200" b="0" spc="0" dirty="0" err="1">
                <a:solidFill>
                  <a:schemeClr val="tx1"/>
                </a:solidFill>
              </a:rPr>
              <a:t>We</a:t>
            </a:r>
            <a:r>
              <a:rPr lang="it-IT" sz="1200" b="0" spc="0" dirty="0">
                <a:solidFill>
                  <a:schemeClr val="tx1"/>
                </a:solidFill>
              </a:rPr>
              <a:t> are </a:t>
            </a:r>
            <a:r>
              <a:rPr lang="it-IT" sz="1200" b="0" spc="0" dirty="0" err="1">
                <a:solidFill>
                  <a:schemeClr val="tx1"/>
                </a:solidFill>
              </a:rPr>
              <a:t>not</a:t>
            </a:r>
            <a:r>
              <a:rPr lang="it-IT" sz="1200" b="0" spc="0" dirty="0">
                <a:solidFill>
                  <a:schemeClr val="tx1"/>
                </a:solidFill>
              </a:rPr>
              <a:t> ready for </a:t>
            </a:r>
            <a:r>
              <a:rPr lang="it-IT" sz="1200" b="0" spc="0" dirty="0" err="1">
                <a:solidFill>
                  <a:schemeClr val="tx1"/>
                </a:solidFill>
              </a:rPr>
              <a:t>this</a:t>
            </a:r>
            <a:endParaRPr lang="it-IT" sz="1200" b="0" spc="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sz="1200" b="0" spc="0" dirty="0">
                <a:solidFill>
                  <a:schemeClr val="tx1"/>
                </a:solidFill>
              </a:rPr>
              <a:t>Image </a:t>
            </a:r>
            <a:r>
              <a:rPr lang="it-IT" sz="1200" b="0" spc="0" dirty="0" err="1">
                <a:solidFill>
                  <a:schemeClr val="tx1"/>
                </a:solidFill>
              </a:rPr>
              <a:t>loss</a:t>
            </a:r>
            <a:r>
              <a:rPr lang="it-IT" sz="1200" b="0" spc="0" dirty="0">
                <a:solidFill>
                  <a:schemeClr val="tx1"/>
                </a:solidFill>
              </a:rPr>
              <a:t> for </a:t>
            </a:r>
            <a:r>
              <a:rPr lang="it-IT" sz="1200" b="0" spc="0" dirty="0" err="1">
                <a:solidFill>
                  <a:schemeClr val="tx1"/>
                </a:solidFill>
              </a:rPr>
              <a:t>Government</a:t>
            </a:r>
            <a:endParaRPr lang="it-IT" sz="1200" b="0" spc="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sz="2000" b="0" spc="0" dirty="0">
                <a:solidFill>
                  <a:schemeClr val="tx1"/>
                </a:solidFill>
              </a:rPr>
              <a:t>The data file </a:t>
            </a:r>
            <a:r>
              <a:rPr lang="it-IT" sz="2000" b="0" spc="0" dirty="0" err="1">
                <a:solidFill>
                  <a:schemeClr val="tx1"/>
                </a:solidFill>
              </a:rPr>
              <a:t>is</a:t>
            </a:r>
            <a:r>
              <a:rPr lang="it-IT" sz="2000" b="0" spc="0" dirty="0">
                <a:solidFill>
                  <a:schemeClr val="tx1"/>
                </a:solidFill>
              </a:rPr>
              <a:t> </a:t>
            </a:r>
            <a:r>
              <a:rPr lang="it-IT" sz="2000" b="0" spc="0" dirty="0" err="1">
                <a:solidFill>
                  <a:schemeClr val="tx1"/>
                </a:solidFill>
              </a:rPr>
              <a:t>too</a:t>
            </a:r>
            <a:r>
              <a:rPr lang="it-IT" sz="2000" b="0" spc="0" dirty="0">
                <a:solidFill>
                  <a:schemeClr val="tx1"/>
                </a:solidFill>
              </a:rPr>
              <a:t> big</a:t>
            </a:r>
          </a:p>
          <a:p>
            <a:pPr marL="0" indent="0">
              <a:buNone/>
            </a:pPr>
            <a:r>
              <a:rPr lang="it-IT" sz="1200" b="0" spc="0" dirty="0" err="1">
                <a:solidFill>
                  <a:schemeClr val="tx1"/>
                </a:solidFill>
              </a:rPr>
              <a:t>Not</a:t>
            </a:r>
            <a:r>
              <a:rPr lang="it-IT" sz="1200" b="0" spc="0" dirty="0">
                <a:solidFill>
                  <a:schemeClr val="tx1"/>
                </a:solidFill>
              </a:rPr>
              <a:t> </a:t>
            </a:r>
            <a:r>
              <a:rPr lang="it-IT" sz="1200" b="0" spc="0" dirty="0" err="1">
                <a:solidFill>
                  <a:schemeClr val="tx1"/>
                </a:solidFill>
              </a:rPr>
              <a:t>enough</a:t>
            </a:r>
            <a:r>
              <a:rPr lang="it-IT" sz="1200" b="0" spc="0" dirty="0">
                <a:solidFill>
                  <a:schemeClr val="tx1"/>
                </a:solidFill>
              </a:rPr>
              <a:t> </a:t>
            </a:r>
            <a:r>
              <a:rPr lang="it-IT" sz="1200" b="0" spc="0" dirty="0" err="1">
                <a:solidFill>
                  <a:schemeClr val="tx1"/>
                </a:solidFill>
              </a:rPr>
              <a:t>bandwidth</a:t>
            </a:r>
            <a:endParaRPr lang="it-IT" sz="1200" b="0" spc="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sz="1200" b="0" spc="0" dirty="0" err="1">
                <a:solidFill>
                  <a:schemeClr val="tx1"/>
                </a:solidFill>
              </a:rPr>
              <a:t>This</a:t>
            </a:r>
            <a:r>
              <a:rPr lang="it-IT" sz="1200" b="0" spc="0" dirty="0">
                <a:solidFill>
                  <a:schemeClr val="tx1"/>
                </a:solidFill>
              </a:rPr>
              <a:t> </a:t>
            </a:r>
            <a:r>
              <a:rPr lang="it-IT" sz="1200" b="0" spc="0" dirty="0" err="1">
                <a:solidFill>
                  <a:schemeClr val="tx1"/>
                </a:solidFill>
              </a:rPr>
              <a:t>is</a:t>
            </a:r>
            <a:r>
              <a:rPr lang="it-IT" sz="1200" b="0" spc="0" dirty="0">
                <a:solidFill>
                  <a:schemeClr val="tx1"/>
                </a:solidFill>
              </a:rPr>
              <a:t> a first </a:t>
            </a:r>
            <a:r>
              <a:rPr lang="it-IT" sz="1200" b="0" spc="0" dirty="0" err="1">
                <a:solidFill>
                  <a:schemeClr val="tx1"/>
                </a:solidFill>
              </a:rPr>
              <a:t>step</a:t>
            </a:r>
            <a:r>
              <a:rPr lang="it-IT" sz="1200" b="0" spc="0" dirty="0">
                <a:solidFill>
                  <a:schemeClr val="tx1"/>
                </a:solidFill>
              </a:rPr>
              <a:t>, </a:t>
            </a:r>
            <a:r>
              <a:rPr lang="it-IT" sz="1200" b="0" spc="0" dirty="0" err="1">
                <a:solidFill>
                  <a:schemeClr val="tx1"/>
                </a:solidFill>
              </a:rPr>
              <a:t>we</a:t>
            </a:r>
            <a:r>
              <a:rPr lang="it-IT" sz="1200" b="0" spc="0" dirty="0">
                <a:solidFill>
                  <a:schemeClr val="tx1"/>
                </a:solidFill>
              </a:rPr>
              <a:t> </a:t>
            </a:r>
            <a:r>
              <a:rPr lang="it-IT" sz="1200" b="0" spc="0" dirty="0" err="1">
                <a:solidFill>
                  <a:schemeClr val="tx1"/>
                </a:solidFill>
              </a:rPr>
              <a:t>will</a:t>
            </a:r>
            <a:r>
              <a:rPr lang="it-IT" sz="1200" b="0" spc="0" dirty="0">
                <a:solidFill>
                  <a:schemeClr val="tx1"/>
                </a:solidFill>
              </a:rPr>
              <a:t> </a:t>
            </a:r>
            <a:r>
              <a:rPr lang="it-IT" sz="1200" b="0" spc="0" dirty="0" err="1">
                <a:solidFill>
                  <a:schemeClr val="tx1"/>
                </a:solidFill>
              </a:rPr>
              <a:t>see</a:t>
            </a:r>
            <a:r>
              <a:rPr lang="it-IT" sz="1200" b="0" spc="0" dirty="0">
                <a:solidFill>
                  <a:schemeClr val="tx1"/>
                </a:solidFill>
              </a:rPr>
              <a:t> </a:t>
            </a:r>
            <a:r>
              <a:rPr lang="it-IT" sz="1200" b="0" spc="0" dirty="0" err="1">
                <a:solidFill>
                  <a:schemeClr val="tx1"/>
                </a:solidFill>
              </a:rPr>
              <a:t>what</a:t>
            </a:r>
            <a:r>
              <a:rPr lang="it-IT" sz="1200" b="0" spc="0" dirty="0">
                <a:solidFill>
                  <a:schemeClr val="tx1"/>
                </a:solidFill>
              </a:rPr>
              <a:t> </a:t>
            </a:r>
            <a:r>
              <a:rPr lang="it-IT" sz="1200" b="0" spc="0" dirty="0" err="1">
                <a:solidFill>
                  <a:schemeClr val="tx1"/>
                </a:solidFill>
              </a:rPr>
              <a:t>we</a:t>
            </a:r>
            <a:r>
              <a:rPr lang="it-IT" sz="1200" b="0" spc="0" dirty="0">
                <a:solidFill>
                  <a:schemeClr val="tx1"/>
                </a:solidFill>
              </a:rPr>
              <a:t> can do </a:t>
            </a:r>
            <a:r>
              <a:rPr lang="it-IT" sz="1200" b="0" spc="0" dirty="0" err="1">
                <a:solidFill>
                  <a:schemeClr val="tx1"/>
                </a:solidFill>
              </a:rPr>
              <a:t>later</a:t>
            </a:r>
            <a:endParaRPr lang="it-IT" sz="1200" b="0" spc="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sz="1200" b="0" spc="0" dirty="0" err="1">
                <a:solidFill>
                  <a:schemeClr val="tx1"/>
                </a:solidFill>
              </a:rPr>
              <a:t>We</a:t>
            </a:r>
            <a:r>
              <a:rPr lang="it-IT" sz="1200" b="0" spc="0" dirty="0">
                <a:solidFill>
                  <a:schemeClr val="tx1"/>
                </a:solidFill>
              </a:rPr>
              <a:t> </a:t>
            </a:r>
            <a:r>
              <a:rPr lang="it-IT" sz="1200" b="0" spc="0" dirty="0" err="1">
                <a:solidFill>
                  <a:schemeClr val="tx1"/>
                </a:solidFill>
              </a:rPr>
              <a:t>can’t</a:t>
            </a:r>
            <a:r>
              <a:rPr lang="it-IT" sz="1200" b="0" spc="0" dirty="0">
                <a:solidFill>
                  <a:schemeClr val="tx1"/>
                </a:solidFill>
              </a:rPr>
              <a:t> </a:t>
            </a:r>
            <a:r>
              <a:rPr lang="it-IT" sz="1200" b="0" spc="0" dirty="0" err="1">
                <a:solidFill>
                  <a:schemeClr val="tx1"/>
                </a:solidFill>
              </a:rPr>
              <a:t>find</a:t>
            </a:r>
            <a:r>
              <a:rPr lang="it-IT" sz="1200" b="0" spc="0" dirty="0">
                <a:solidFill>
                  <a:schemeClr val="tx1"/>
                </a:solidFill>
              </a:rPr>
              <a:t> </a:t>
            </a:r>
            <a:r>
              <a:rPr lang="it-IT" sz="1200" b="0" spc="0" dirty="0" err="1">
                <a:solidFill>
                  <a:schemeClr val="tx1"/>
                </a:solidFill>
              </a:rPr>
              <a:t>it</a:t>
            </a:r>
            <a:endParaRPr lang="it-IT" sz="1200" b="0" spc="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sz="1200" b="0" spc="0" dirty="0" err="1">
                <a:solidFill>
                  <a:schemeClr val="tx1"/>
                </a:solidFill>
              </a:rPr>
              <a:t>We</a:t>
            </a:r>
            <a:r>
              <a:rPr lang="it-IT" sz="1200" b="0" spc="0" dirty="0">
                <a:solidFill>
                  <a:schemeClr val="tx1"/>
                </a:solidFill>
              </a:rPr>
              <a:t> </a:t>
            </a:r>
            <a:r>
              <a:rPr lang="it-IT" sz="1200" b="0" spc="0" dirty="0" err="1">
                <a:solidFill>
                  <a:schemeClr val="tx1"/>
                </a:solidFill>
              </a:rPr>
              <a:t>have</a:t>
            </a:r>
            <a:r>
              <a:rPr lang="it-IT" sz="1200" b="0" spc="0" dirty="0">
                <a:solidFill>
                  <a:schemeClr val="tx1"/>
                </a:solidFill>
              </a:rPr>
              <a:t> no </a:t>
            </a:r>
            <a:r>
              <a:rPr lang="it-IT" sz="1200" b="0" spc="0" dirty="0" err="1">
                <a:solidFill>
                  <a:schemeClr val="tx1"/>
                </a:solidFill>
              </a:rPr>
              <a:t>access</a:t>
            </a:r>
            <a:endParaRPr lang="it-IT" sz="1200" b="0" spc="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sz="1200" b="0" spc="0" dirty="0" err="1">
                <a:solidFill>
                  <a:schemeClr val="tx1"/>
                </a:solidFill>
              </a:rPr>
              <a:t>It</a:t>
            </a:r>
            <a:r>
              <a:rPr lang="it-IT" sz="1200" b="0" spc="0" dirty="0">
                <a:solidFill>
                  <a:schemeClr val="tx1"/>
                </a:solidFill>
              </a:rPr>
              <a:t> </a:t>
            </a:r>
            <a:r>
              <a:rPr lang="it-IT" sz="1200" b="0" spc="0" dirty="0" err="1">
                <a:solidFill>
                  <a:schemeClr val="tx1"/>
                </a:solidFill>
              </a:rPr>
              <a:t>is</a:t>
            </a:r>
            <a:r>
              <a:rPr lang="it-IT" sz="1200" b="0" spc="0" dirty="0">
                <a:solidFill>
                  <a:schemeClr val="tx1"/>
                </a:solidFill>
              </a:rPr>
              <a:t> out of date / </a:t>
            </a:r>
            <a:r>
              <a:rPr lang="it-IT" sz="1200" b="0" spc="0" dirty="0" err="1">
                <a:solidFill>
                  <a:schemeClr val="tx1"/>
                </a:solidFill>
              </a:rPr>
              <a:t>too</a:t>
            </a:r>
            <a:r>
              <a:rPr lang="it-IT" sz="1200" b="0" spc="0" dirty="0">
                <a:solidFill>
                  <a:schemeClr val="tx1"/>
                </a:solidFill>
              </a:rPr>
              <a:t> </a:t>
            </a:r>
            <a:r>
              <a:rPr lang="it-IT" sz="1200" b="0" spc="0" dirty="0" err="1">
                <a:solidFill>
                  <a:schemeClr val="tx1"/>
                </a:solidFill>
              </a:rPr>
              <a:t>old</a:t>
            </a:r>
            <a:endParaRPr lang="it-IT" sz="1200" b="0" spc="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sz="2400" b="0" spc="0" dirty="0" err="1">
                <a:solidFill>
                  <a:schemeClr val="tx1"/>
                </a:solidFill>
              </a:rPr>
              <a:t>We</a:t>
            </a:r>
            <a:r>
              <a:rPr lang="it-IT" sz="2400" b="0" spc="0" dirty="0">
                <a:solidFill>
                  <a:schemeClr val="tx1"/>
                </a:solidFill>
              </a:rPr>
              <a:t> </a:t>
            </a:r>
            <a:r>
              <a:rPr lang="it-IT" sz="2400" b="0" spc="0" dirty="0" err="1">
                <a:solidFill>
                  <a:schemeClr val="tx1"/>
                </a:solidFill>
              </a:rPr>
              <a:t>have</a:t>
            </a:r>
            <a:r>
              <a:rPr lang="it-IT" sz="2400" b="0" spc="0" dirty="0">
                <a:solidFill>
                  <a:schemeClr val="tx1"/>
                </a:solidFill>
              </a:rPr>
              <a:t> </a:t>
            </a:r>
            <a:r>
              <a:rPr lang="it-IT" sz="2400" b="0" spc="0" dirty="0" err="1">
                <a:solidFill>
                  <a:schemeClr val="tx1"/>
                </a:solidFill>
              </a:rPr>
              <a:t>it</a:t>
            </a:r>
            <a:r>
              <a:rPr lang="it-IT" sz="2400" b="0" spc="0" dirty="0">
                <a:solidFill>
                  <a:schemeClr val="tx1"/>
                </a:solidFill>
              </a:rPr>
              <a:t> </a:t>
            </a:r>
            <a:r>
              <a:rPr lang="it-IT" sz="2400" b="0" spc="0" dirty="0" err="1">
                <a:solidFill>
                  <a:schemeClr val="tx1"/>
                </a:solidFill>
              </a:rPr>
              <a:t>only</a:t>
            </a:r>
            <a:r>
              <a:rPr lang="it-IT" sz="2400" b="0" spc="0" dirty="0">
                <a:solidFill>
                  <a:schemeClr val="tx1"/>
                </a:solidFill>
              </a:rPr>
              <a:t> on </a:t>
            </a:r>
            <a:r>
              <a:rPr lang="it-IT" sz="2400" b="0" spc="0" dirty="0" err="1">
                <a:solidFill>
                  <a:schemeClr val="tx1"/>
                </a:solidFill>
              </a:rPr>
              <a:t>paper</a:t>
            </a:r>
            <a:endParaRPr lang="it-IT" sz="2400" b="0" spc="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sz="1200" b="0" spc="0" dirty="0" err="1">
                <a:solidFill>
                  <a:schemeClr val="tx1"/>
                </a:solidFill>
              </a:rPr>
              <a:t>We</a:t>
            </a:r>
            <a:r>
              <a:rPr lang="it-IT" sz="1200" b="0" spc="0" dirty="0">
                <a:solidFill>
                  <a:schemeClr val="tx1"/>
                </a:solidFill>
              </a:rPr>
              <a:t> </a:t>
            </a:r>
            <a:r>
              <a:rPr lang="it-IT" sz="1200" b="0" spc="0" dirty="0" err="1">
                <a:solidFill>
                  <a:schemeClr val="tx1"/>
                </a:solidFill>
              </a:rPr>
              <a:t>don’t</a:t>
            </a:r>
            <a:r>
              <a:rPr lang="it-IT" sz="1200" b="0" spc="0" dirty="0">
                <a:solidFill>
                  <a:schemeClr val="tx1"/>
                </a:solidFill>
              </a:rPr>
              <a:t> </a:t>
            </a:r>
            <a:r>
              <a:rPr lang="it-IT" sz="1200" b="0" spc="0" dirty="0" err="1">
                <a:solidFill>
                  <a:schemeClr val="tx1"/>
                </a:solidFill>
              </a:rPr>
              <a:t>know</a:t>
            </a:r>
            <a:r>
              <a:rPr lang="it-IT" sz="1200" b="0" spc="0" dirty="0">
                <a:solidFill>
                  <a:schemeClr val="tx1"/>
                </a:solidFill>
              </a:rPr>
              <a:t> </a:t>
            </a:r>
            <a:r>
              <a:rPr lang="it-IT" sz="1200" b="0" spc="0" dirty="0" err="1">
                <a:solidFill>
                  <a:schemeClr val="tx1"/>
                </a:solidFill>
              </a:rPr>
              <a:t>if</a:t>
            </a:r>
            <a:r>
              <a:rPr lang="it-IT" sz="1200" b="0" spc="0" dirty="0">
                <a:solidFill>
                  <a:schemeClr val="tx1"/>
                </a:solidFill>
              </a:rPr>
              <a:t> </a:t>
            </a:r>
            <a:r>
              <a:rPr lang="it-IT" sz="1200" b="0" spc="0" dirty="0" err="1">
                <a:solidFill>
                  <a:schemeClr val="tx1"/>
                </a:solidFill>
              </a:rPr>
              <a:t>it’s</a:t>
            </a:r>
            <a:r>
              <a:rPr lang="it-IT" sz="1200" b="0" spc="0" dirty="0">
                <a:solidFill>
                  <a:schemeClr val="tx1"/>
                </a:solidFill>
              </a:rPr>
              <a:t> </a:t>
            </a:r>
            <a:r>
              <a:rPr lang="it-IT" sz="1200" b="0" spc="0" dirty="0" err="1">
                <a:solidFill>
                  <a:schemeClr val="tx1"/>
                </a:solidFill>
              </a:rPr>
              <a:t>legal</a:t>
            </a:r>
            <a:endParaRPr lang="it-IT" sz="1200" b="0" spc="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sz="1200" b="0" spc="0" dirty="0">
                <a:solidFill>
                  <a:schemeClr val="tx1"/>
                </a:solidFill>
              </a:rPr>
              <a:t>Management </a:t>
            </a:r>
            <a:r>
              <a:rPr lang="it-IT" sz="1200" b="0" spc="0" dirty="0" err="1">
                <a:solidFill>
                  <a:schemeClr val="tx1"/>
                </a:solidFill>
              </a:rPr>
              <a:t>says</a:t>
            </a:r>
            <a:r>
              <a:rPr lang="it-IT" sz="1200" b="0" spc="0" dirty="0">
                <a:solidFill>
                  <a:schemeClr val="tx1"/>
                </a:solidFill>
              </a:rPr>
              <a:t> no</a:t>
            </a:r>
          </a:p>
          <a:p>
            <a:pPr marL="0" indent="0">
              <a:buNone/>
            </a:pPr>
            <a:r>
              <a:rPr lang="it-IT" sz="1200" b="0" spc="0" dirty="0" err="1">
                <a:solidFill>
                  <a:schemeClr val="tx1"/>
                </a:solidFill>
              </a:rPr>
              <a:t>We</a:t>
            </a:r>
            <a:r>
              <a:rPr lang="it-IT" sz="1200" b="0" spc="0" dirty="0">
                <a:solidFill>
                  <a:schemeClr val="tx1"/>
                </a:solidFill>
              </a:rPr>
              <a:t> </a:t>
            </a:r>
            <a:r>
              <a:rPr lang="it-IT" sz="1200" b="0" spc="0" dirty="0" err="1">
                <a:solidFill>
                  <a:schemeClr val="tx1"/>
                </a:solidFill>
              </a:rPr>
              <a:t>never</a:t>
            </a:r>
            <a:r>
              <a:rPr lang="it-IT" sz="1200" b="0" spc="0" dirty="0">
                <a:solidFill>
                  <a:schemeClr val="tx1"/>
                </a:solidFill>
              </a:rPr>
              <a:t> </a:t>
            </a:r>
            <a:r>
              <a:rPr lang="it-IT" sz="1200" b="0" spc="0" dirty="0" err="1">
                <a:solidFill>
                  <a:schemeClr val="tx1"/>
                </a:solidFill>
              </a:rPr>
              <a:t>did</a:t>
            </a:r>
            <a:r>
              <a:rPr lang="it-IT" sz="1200" b="0" spc="0" dirty="0">
                <a:solidFill>
                  <a:schemeClr val="tx1"/>
                </a:solidFill>
              </a:rPr>
              <a:t> </a:t>
            </a:r>
            <a:r>
              <a:rPr lang="it-IT" sz="1200" b="0" spc="0" dirty="0" err="1">
                <a:solidFill>
                  <a:schemeClr val="tx1"/>
                </a:solidFill>
              </a:rPr>
              <a:t>this</a:t>
            </a:r>
            <a:r>
              <a:rPr lang="it-IT" sz="1200" b="0" spc="0" dirty="0">
                <a:solidFill>
                  <a:schemeClr val="tx1"/>
                </a:solidFill>
              </a:rPr>
              <a:t> </a:t>
            </a:r>
            <a:r>
              <a:rPr lang="it-IT" sz="1200" b="0" spc="0" dirty="0" err="1">
                <a:solidFill>
                  <a:schemeClr val="tx1"/>
                </a:solidFill>
              </a:rPr>
              <a:t>before</a:t>
            </a:r>
            <a:endParaRPr lang="it-IT" sz="1200" b="0" spc="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sz="2000" b="0" spc="0" dirty="0">
                <a:solidFill>
                  <a:schemeClr val="tx1"/>
                </a:solidFill>
              </a:rPr>
              <a:t>No </a:t>
            </a:r>
            <a:r>
              <a:rPr lang="it-IT" sz="2000" b="0" spc="0" dirty="0" err="1">
                <a:solidFill>
                  <a:schemeClr val="tx1"/>
                </a:solidFill>
              </a:rPr>
              <a:t>value</a:t>
            </a:r>
            <a:r>
              <a:rPr lang="it-IT" sz="2000" b="0" spc="0" dirty="0">
                <a:solidFill>
                  <a:schemeClr val="tx1"/>
                </a:solidFill>
              </a:rPr>
              <a:t> in </a:t>
            </a:r>
            <a:r>
              <a:rPr lang="it-IT" sz="2000" b="0" spc="0" dirty="0" err="1">
                <a:solidFill>
                  <a:schemeClr val="tx1"/>
                </a:solidFill>
              </a:rPr>
              <a:t>it</a:t>
            </a:r>
            <a:endParaRPr lang="it-IT" sz="2000" b="0" spc="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sz="900" b="0" spc="0" dirty="0">
                <a:solidFill>
                  <a:schemeClr val="tx1"/>
                </a:solidFill>
              </a:rPr>
              <a:t>No time / no </a:t>
            </a:r>
            <a:r>
              <a:rPr lang="it-IT" sz="900" b="0" spc="0" dirty="0" err="1">
                <a:solidFill>
                  <a:schemeClr val="tx1"/>
                </a:solidFill>
              </a:rPr>
              <a:t>resources</a:t>
            </a:r>
            <a:endParaRPr lang="it-IT" sz="900" b="0" spc="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sz="900" b="0" spc="0" dirty="0" err="1">
                <a:solidFill>
                  <a:schemeClr val="tx1"/>
                </a:solidFill>
              </a:rPr>
              <a:t>We</a:t>
            </a:r>
            <a:r>
              <a:rPr lang="it-IT" sz="900" b="0" spc="0" dirty="0">
                <a:solidFill>
                  <a:schemeClr val="tx1"/>
                </a:solidFill>
              </a:rPr>
              <a:t> </a:t>
            </a:r>
            <a:r>
              <a:rPr lang="it-IT" sz="900" b="0" spc="0" dirty="0" err="1">
                <a:solidFill>
                  <a:schemeClr val="tx1"/>
                </a:solidFill>
              </a:rPr>
              <a:t>will</a:t>
            </a:r>
            <a:r>
              <a:rPr lang="it-IT" sz="900" b="0" spc="0" dirty="0">
                <a:solidFill>
                  <a:schemeClr val="tx1"/>
                </a:solidFill>
              </a:rPr>
              <a:t> open up (</a:t>
            </a:r>
            <a:r>
              <a:rPr lang="it-IT" sz="900" b="0" spc="0" dirty="0" err="1">
                <a:solidFill>
                  <a:schemeClr val="tx1"/>
                </a:solidFill>
              </a:rPr>
              <a:t>but</a:t>
            </a:r>
            <a:r>
              <a:rPr lang="it-IT" sz="900" b="0" spc="0" dirty="0">
                <a:solidFill>
                  <a:schemeClr val="tx1"/>
                </a:solidFill>
              </a:rPr>
              <a:t> </a:t>
            </a:r>
            <a:r>
              <a:rPr lang="it-IT" sz="900" b="0" spc="0" dirty="0" err="1">
                <a:solidFill>
                  <a:schemeClr val="tx1"/>
                </a:solidFill>
              </a:rPr>
              <a:t>adapt</a:t>
            </a:r>
            <a:r>
              <a:rPr lang="it-IT" sz="900" b="0" spc="0" dirty="0">
                <a:solidFill>
                  <a:schemeClr val="tx1"/>
                </a:solidFill>
              </a:rPr>
              <a:t> 90%)</a:t>
            </a:r>
          </a:p>
          <a:p>
            <a:pPr marL="0" indent="0">
              <a:buNone/>
            </a:pPr>
            <a:r>
              <a:rPr lang="it-IT" sz="2400" b="0" spc="0" dirty="0" err="1">
                <a:solidFill>
                  <a:schemeClr val="tx1"/>
                </a:solidFill>
              </a:rPr>
              <a:t>It’s</a:t>
            </a:r>
            <a:r>
              <a:rPr lang="it-IT" sz="2400" b="0" spc="0" dirty="0">
                <a:solidFill>
                  <a:schemeClr val="tx1"/>
                </a:solidFill>
              </a:rPr>
              <a:t> </a:t>
            </a:r>
            <a:r>
              <a:rPr lang="it-IT" sz="2400" b="0" spc="0" dirty="0" err="1">
                <a:solidFill>
                  <a:schemeClr val="tx1"/>
                </a:solidFill>
              </a:rPr>
              <a:t>incorrect</a:t>
            </a:r>
            <a:endParaRPr lang="it-IT" sz="2400" b="0" spc="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sz="900" b="0" spc="0" dirty="0" err="1">
                <a:solidFill>
                  <a:schemeClr val="tx1"/>
                </a:solidFill>
              </a:rPr>
              <a:t>Commercially</a:t>
            </a:r>
            <a:r>
              <a:rPr lang="it-IT" sz="900" b="0" spc="0" dirty="0">
                <a:solidFill>
                  <a:schemeClr val="tx1"/>
                </a:solidFill>
              </a:rPr>
              <a:t> sensitive</a:t>
            </a:r>
          </a:p>
          <a:p>
            <a:pPr marL="0" indent="0">
              <a:buNone/>
            </a:pPr>
            <a:r>
              <a:rPr lang="it-IT" sz="1200" b="0" spc="0" dirty="0" err="1">
                <a:solidFill>
                  <a:schemeClr val="tx1"/>
                </a:solidFill>
              </a:rPr>
              <a:t>It</a:t>
            </a:r>
            <a:r>
              <a:rPr lang="it-IT" sz="1200" b="0" spc="0" dirty="0">
                <a:solidFill>
                  <a:schemeClr val="tx1"/>
                </a:solidFill>
              </a:rPr>
              <a:t> </a:t>
            </a:r>
            <a:r>
              <a:rPr lang="it-IT" sz="1200" b="0" spc="0" dirty="0" err="1">
                <a:solidFill>
                  <a:schemeClr val="tx1"/>
                </a:solidFill>
              </a:rPr>
              <a:t>is</a:t>
            </a:r>
            <a:r>
              <a:rPr lang="it-IT" sz="1200" b="0" spc="0" dirty="0">
                <a:solidFill>
                  <a:schemeClr val="tx1"/>
                </a:solidFill>
              </a:rPr>
              <a:t> </a:t>
            </a:r>
            <a:r>
              <a:rPr lang="it-IT" sz="1200" b="0" spc="0" dirty="0" err="1">
                <a:solidFill>
                  <a:schemeClr val="tx1"/>
                </a:solidFill>
              </a:rPr>
              <a:t>dangerous</a:t>
            </a:r>
            <a:r>
              <a:rPr lang="it-IT" sz="1200" b="0" spc="0" dirty="0">
                <a:solidFill>
                  <a:schemeClr val="tx1"/>
                </a:solidFill>
              </a:rPr>
              <a:t> </a:t>
            </a:r>
            <a:r>
              <a:rPr lang="it-IT" sz="1200" b="0" spc="0" dirty="0" err="1">
                <a:solidFill>
                  <a:schemeClr val="tx1"/>
                </a:solidFill>
              </a:rPr>
              <a:t>when</a:t>
            </a:r>
            <a:r>
              <a:rPr lang="it-IT" sz="1200" b="0" spc="0" dirty="0">
                <a:solidFill>
                  <a:schemeClr val="tx1"/>
                </a:solidFill>
              </a:rPr>
              <a:t> </a:t>
            </a:r>
            <a:r>
              <a:rPr lang="it-IT" sz="1200" b="0" spc="0" dirty="0" err="1">
                <a:solidFill>
                  <a:schemeClr val="tx1"/>
                </a:solidFill>
              </a:rPr>
              <a:t>linked</a:t>
            </a:r>
            <a:endParaRPr lang="it-IT" sz="1200" b="0" spc="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sz="1600" b="0" spc="0" dirty="0">
                <a:solidFill>
                  <a:schemeClr val="tx1"/>
                </a:solidFill>
              </a:rPr>
              <a:t>People are </a:t>
            </a:r>
            <a:r>
              <a:rPr lang="it-IT" sz="1600" b="0" spc="0" dirty="0" err="1">
                <a:solidFill>
                  <a:schemeClr val="tx1"/>
                </a:solidFill>
              </a:rPr>
              <a:t>going</a:t>
            </a:r>
            <a:r>
              <a:rPr lang="it-IT" sz="1600" b="0" spc="0" dirty="0">
                <a:solidFill>
                  <a:schemeClr val="tx1"/>
                </a:solidFill>
              </a:rPr>
              <a:t> to </a:t>
            </a:r>
            <a:r>
              <a:rPr lang="it-IT" sz="1600" b="0" spc="0" dirty="0" err="1">
                <a:solidFill>
                  <a:schemeClr val="tx1"/>
                </a:solidFill>
              </a:rPr>
              <a:t>make</a:t>
            </a:r>
            <a:r>
              <a:rPr lang="it-IT" sz="1600" b="0" spc="0" dirty="0">
                <a:solidFill>
                  <a:schemeClr val="tx1"/>
                </a:solidFill>
              </a:rPr>
              <a:t> the </a:t>
            </a:r>
            <a:r>
              <a:rPr lang="it-IT" sz="1600" b="0" spc="0" dirty="0" err="1">
                <a:solidFill>
                  <a:schemeClr val="tx1"/>
                </a:solidFill>
              </a:rPr>
              <a:t>wrong</a:t>
            </a:r>
            <a:r>
              <a:rPr lang="it-IT" sz="1600" b="0" spc="0" dirty="0">
                <a:solidFill>
                  <a:schemeClr val="tx1"/>
                </a:solidFill>
              </a:rPr>
              <a:t> </a:t>
            </a:r>
            <a:r>
              <a:rPr lang="it-IT" sz="1600" b="0" spc="0" dirty="0" err="1">
                <a:solidFill>
                  <a:schemeClr val="tx1"/>
                </a:solidFill>
              </a:rPr>
              <a:t>conclusions</a:t>
            </a:r>
            <a:endParaRPr lang="it-IT" sz="1600" b="0" spc="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sz="1800" b="0" spc="0" dirty="0" err="1">
                <a:solidFill>
                  <a:schemeClr val="tx1"/>
                </a:solidFill>
              </a:rPr>
              <a:t>This</a:t>
            </a:r>
            <a:r>
              <a:rPr lang="it-IT" sz="1800" b="0" spc="0" dirty="0">
                <a:solidFill>
                  <a:schemeClr val="tx1"/>
                </a:solidFill>
              </a:rPr>
              <a:t> </a:t>
            </a:r>
            <a:r>
              <a:rPr lang="it-IT" sz="1800" b="0" spc="0" dirty="0" err="1">
                <a:solidFill>
                  <a:schemeClr val="tx1"/>
                </a:solidFill>
              </a:rPr>
              <a:t>is</a:t>
            </a:r>
            <a:r>
              <a:rPr lang="it-IT" sz="1800" b="0" spc="0" dirty="0">
                <a:solidFill>
                  <a:schemeClr val="tx1"/>
                </a:solidFill>
              </a:rPr>
              <a:t> </a:t>
            </a:r>
            <a:r>
              <a:rPr lang="it-IT" sz="1800" b="0" spc="0" dirty="0" err="1">
                <a:solidFill>
                  <a:schemeClr val="tx1"/>
                </a:solidFill>
              </a:rPr>
              <a:t>going</a:t>
            </a:r>
            <a:r>
              <a:rPr lang="it-IT" sz="1800" b="0" spc="0" dirty="0">
                <a:solidFill>
                  <a:schemeClr val="tx1"/>
                </a:solidFill>
              </a:rPr>
              <a:t> to start a </a:t>
            </a:r>
            <a:r>
              <a:rPr lang="it-IT" sz="1800" b="0" spc="0" dirty="0" err="1">
                <a:solidFill>
                  <a:schemeClr val="tx1"/>
                </a:solidFill>
              </a:rPr>
              <a:t>wrong</a:t>
            </a:r>
            <a:r>
              <a:rPr lang="it-IT" sz="1800" b="0" spc="0" dirty="0">
                <a:solidFill>
                  <a:schemeClr val="tx1"/>
                </a:solidFill>
              </a:rPr>
              <a:t> </a:t>
            </a:r>
            <a:r>
              <a:rPr lang="it-IT" sz="1800" b="0" spc="0" dirty="0" err="1">
                <a:solidFill>
                  <a:schemeClr val="tx1"/>
                </a:solidFill>
              </a:rPr>
              <a:t>discussion</a:t>
            </a:r>
            <a:endParaRPr lang="it-IT" sz="1800" b="0" spc="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sz="1200" b="0" spc="0" dirty="0" err="1">
                <a:solidFill>
                  <a:schemeClr val="tx1"/>
                </a:solidFill>
              </a:rPr>
              <a:t>We</a:t>
            </a:r>
            <a:r>
              <a:rPr lang="it-IT" sz="1200" b="0" spc="0" dirty="0">
                <a:solidFill>
                  <a:schemeClr val="tx1"/>
                </a:solidFill>
              </a:rPr>
              <a:t> </a:t>
            </a:r>
            <a:r>
              <a:rPr lang="it-IT" sz="1200" b="0" spc="0" dirty="0" err="1">
                <a:solidFill>
                  <a:schemeClr val="tx1"/>
                </a:solidFill>
              </a:rPr>
              <a:t>can’t</a:t>
            </a:r>
            <a:r>
              <a:rPr lang="it-IT" sz="1200" b="0" spc="0" dirty="0">
                <a:solidFill>
                  <a:schemeClr val="tx1"/>
                </a:solidFill>
              </a:rPr>
              <a:t> </a:t>
            </a:r>
            <a:r>
              <a:rPr lang="it-IT" sz="1200" b="0" spc="0" dirty="0" err="1">
                <a:solidFill>
                  <a:schemeClr val="tx1"/>
                </a:solidFill>
              </a:rPr>
              <a:t>say</a:t>
            </a:r>
            <a:r>
              <a:rPr lang="it-IT" sz="1200" b="0" spc="0" dirty="0">
                <a:solidFill>
                  <a:schemeClr val="tx1"/>
                </a:solidFill>
              </a:rPr>
              <a:t> </a:t>
            </a:r>
            <a:r>
              <a:rPr lang="it-IT" sz="1200" b="0" spc="0" dirty="0" err="1">
                <a:solidFill>
                  <a:schemeClr val="tx1"/>
                </a:solidFill>
              </a:rPr>
              <a:t>whether</a:t>
            </a:r>
            <a:r>
              <a:rPr lang="it-IT" sz="1200" b="0" spc="0" dirty="0">
                <a:solidFill>
                  <a:schemeClr val="tx1"/>
                </a:solidFill>
              </a:rPr>
              <a:t> </a:t>
            </a:r>
            <a:r>
              <a:rPr lang="it-IT" sz="1200" b="0" spc="0" dirty="0" err="1">
                <a:solidFill>
                  <a:schemeClr val="tx1"/>
                </a:solidFill>
              </a:rPr>
              <a:t>we</a:t>
            </a:r>
            <a:r>
              <a:rPr lang="it-IT" sz="1200" b="0" spc="0" dirty="0">
                <a:solidFill>
                  <a:schemeClr val="tx1"/>
                </a:solidFill>
              </a:rPr>
              <a:t> </a:t>
            </a:r>
            <a:r>
              <a:rPr lang="it-IT" sz="1200" b="0" spc="0" dirty="0" err="1">
                <a:solidFill>
                  <a:schemeClr val="tx1"/>
                </a:solidFill>
              </a:rPr>
              <a:t>have</a:t>
            </a:r>
            <a:r>
              <a:rPr lang="it-IT" sz="1200" b="0" spc="0" dirty="0">
                <a:solidFill>
                  <a:schemeClr val="tx1"/>
                </a:solidFill>
              </a:rPr>
              <a:t> </a:t>
            </a:r>
            <a:r>
              <a:rPr lang="it-IT" sz="1200" b="0" spc="0" dirty="0" err="1">
                <a:solidFill>
                  <a:schemeClr val="tx1"/>
                </a:solidFill>
              </a:rPr>
              <a:t>it</a:t>
            </a:r>
            <a:r>
              <a:rPr lang="it-IT" sz="1200" b="0" spc="0" dirty="0">
                <a:solidFill>
                  <a:schemeClr val="tx1"/>
                </a:solidFill>
              </a:rPr>
              <a:t> or </a:t>
            </a:r>
            <a:r>
              <a:rPr lang="it-IT" sz="1200" b="0" spc="0" dirty="0" err="1">
                <a:solidFill>
                  <a:schemeClr val="tx1"/>
                </a:solidFill>
              </a:rPr>
              <a:t>we</a:t>
            </a:r>
            <a:r>
              <a:rPr lang="it-IT" sz="1200" b="0" spc="0" dirty="0">
                <a:solidFill>
                  <a:schemeClr val="tx1"/>
                </a:solidFill>
              </a:rPr>
              <a:t> </a:t>
            </a:r>
            <a:r>
              <a:rPr lang="it-IT" sz="1200" b="0" spc="0" dirty="0" err="1">
                <a:solidFill>
                  <a:schemeClr val="tx1"/>
                </a:solidFill>
              </a:rPr>
              <a:t>don’t</a:t>
            </a:r>
            <a:endParaRPr lang="it-IT" sz="1200" b="0" spc="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sz="1200" b="0" spc="0" dirty="0" err="1">
                <a:solidFill>
                  <a:schemeClr val="tx1"/>
                </a:solidFill>
              </a:rPr>
              <a:t>We</a:t>
            </a:r>
            <a:r>
              <a:rPr lang="it-IT" sz="1200" b="0" spc="0" dirty="0">
                <a:solidFill>
                  <a:schemeClr val="tx1"/>
                </a:solidFill>
              </a:rPr>
              <a:t> </a:t>
            </a:r>
            <a:r>
              <a:rPr lang="it-IT" sz="1200" b="0" spc="0" dirty="0" err="1">
                <a:solidFill>
                  <a:schemeClr val="tx1"/>
                </a:solidFill>
              </a:rPr>
              <a:t>know</a:t>
            </a:r>
            <a:r>
              <a:rPr lang="it-IT" sz="1200" b="0" spc="0" dirty="0">
                <a:solidFill>
                  <a:schemeClr val="tx1"/>
                </a:solidFill>
              </a:rPr>
              <a:t> the data </a:t>
            </a:r>
            <a:r>
              <a:rPr lang="it-IT" sz="1200" b="0" spc="0" dirty="0" err="1">
                <a:solidFill>
                  <a:schemeClr val="tx1"/>
                </a:solidFill>
              </a:rPr>
              <a:t>is</a:t>
            </a:r>
            <a:r>
              <a:rPr lang="it-IT" sz="1200" b="0" spc="0" dirty="0">
                <a:solidFill>
                  <a:schemeClr val="tx1"/>
                </a:solidFill>
              </a:rPr>
              <a:t> </a:t>
            </a:r>
            <a:r>
              <a:rPr lang="it-IT" sz="1200" b="0" spc="0" dirty="0" err="1">
                <a:solidFill>
                  <a:schemeClr val="tx1"/>
                </a:solidFill>
              </a:rPr>
              <a:t>wrong</a:t>
            </a:r>
            <a:r>
              <a:rPr lang="it-IT" sz="1200" b="0" spc="0" dirty="0">
                <a:solidFill>
                  <a:schemeClr val="tx1"/>
                </a:solidFill>
              </a:rPr>
              <a:t>, and </a:t>
            </a:r>
            <a:r>
              <a:rPr lang="it-IT" sz="1200" b="0" spc="0" dirty="0" err="1">
                <a:solidFill>
                  <a:schemeClr val="tx1"/>
                </a:solidFill>
              </a:rPr>
              <a:t>people</a:t>
            </a:r>
            <a:r>
              <a:rPr lang="it-IT" sz="1200" b="0" spc="0" dirty="0">
                <a:solidFill>
                  <a:schemeClr val="tx1"/>
                </a:solidFill>
              </a:rPr>
              <a:t> </a:t>
            </a:r>
            <a:r>
              <a:rPr lang="it-IT" sz="1200" b="0" spc="0" dirty="0" err="1">
                <a:solidFill>
                  <a:schemeClr val="tx1"/>
                </a:solidFill>
              </a:rPr>
              <a:t>will</a:t>
            </a:r>
            <a:r>
              <a:rPr lang="it-IT" sz="1200" b="0" spc="0" dirty="0">
                <a:solidFill>
                  <a:schemeClr val="tx1"/>
                </a:solidFill>
              </a:rPr>
              <a:t> </a:t>
            </a:r>
            <a:r>
              <a:rPr lang="it-IT" sz="1200" b="0" spc="0" dirty="0" err="1">
                <a:solidFill>
                  <a:schemeClr val="tx1"/>
                </a:solidFill>
              </a:rPr>
              <a:t>tell</a:t>
            </a:r>
            <a:r>
              <a:rPr lang="it-IT" sz="1200" b="0" spc="0" dirty="0">
                <a:solidFill>
                  <a:schemeClr val="tx1"/>
                </a:solidFill>
              </a:rPr>
              <a:t> </a:t>
            </a:r>
            <a:r>
              <a:rPr lang="it-IT" sz="1200" b="0" spc="0" dirty="0" err="1">
                <a:solidFill>
                  <a:schemeClr val="tx1"/>
                </a:solidFill>
              </a:rPr>
              <a:t>us</a:t>
            </a:r>
            <a:r>
              <a:rPr lang="it-IT" sz="1200" b="0" spc="0" dirty="0">
                <a:solidFill>
                  <a:schemeClr val="tx1"/>
                </a:solidFill>
              </a:rPr>
              <a:t> </a:t>
            </a:r>
            <a:r>
              <a:rPr lang="it-IT" sz="1200" b="0" spc="0" dirty="0" err="1">
                <a:solidFill>
                  <a:schemeClr val="tx1"/>
                </a:solidFill>
              </a:rPr>
              <a:t>where</a:t>
            </a:r>
            <a:r>
              <a:rPr lang="it-IT" sz="1200" b="0" spc="0" dirty="0">
                <a:solidFill>
                  <a:schemeClr val="tx1"/>
                </a:solidFill>
              </a:rPr>
              <a:t> </a:t>
            </a:r>
            <a:r>
              <a:rPr lang="it-IT" sz="1200" b="0" spc="0" dirty="0" err="1">
                <a:solidFill>
                  <a:schemeClr val="tx1"/>
                </a:solidFill>
              </a:rPr>
              <a:t>it</a:t>
            </a:r>
            <a:r>
              <a:rPr lang="it-IT" sz="1200" b="0" spc="0" dirty="0">
                <a:solidFill>
                  <a:schemeClr val="tx1"/>
                </a:solidFill>
              </a:rPr>
              <a:t> </a:t>
            </a:r>
            <a:r>
              <a:rPr lang="it-IT" sz="1200" b="0" spc="0" dirty="0" err="1">
                <a:solidFill>
                  <a:schemeClr val="tx1"/>
                </a:solidFill>
              </a:rPr>
              <a:t>is</a:t>
            </a:r>
            <a:r>
              <a:rPr lang="it-IT" sz="1200" b="0" spc="0" dirty="0">
                <a:solidFill>
                  <a:schemeClr val="tx1"/>
                </a:solidFill>
              </a:rPr>
              <a:t> </a:t>
            </a:r>
            <a:r>
              <a:rPr lang="it-IT" sz="1200" b="0" spc="0" dirty="0" err="1">
                <a:solidFill>
                  <a:schemeClr val="tx1"/>
                </a:solidFill>
              </a:rPr>
              <a:t>wrong</a:t>
            </a:r>
            <a:r>
              <a:rPr lang="it-IT" sz="1200" b="0" spc="0" dirty="0">
                <a:solidFill>
                  <a:schemeClr val="tx1"/>
                </a:solidFill>
              </a:rPr>
              <a:t>, </a:t>
            </a:r>
            <a:r>
              <a:rPr lang="it-IT" sz="1200" b="0" spc="0" dirty="0" err="1">
                <a:solidFill>
                  <a:schemeClr val="tx1"/>
                </a:solidFill>
              </a:rPr>
              <a:t>then</a:t>
            </a:r>
            <a:r>
              <a:rPr lang="it-IT" sz="1200" b="0" spc="0" dirty="0">
                <a:solidFill>
                  <a:schemeClr val="tx1"/>
                </a:solidFill>
              </a:rPr>
              <a:t> </a:t>
            </a:r>
            <a:r>
              <a:rPr lang="it-IT" sz="1200" b="0" spc="0" dirty="0" err="1">
                <a:solidFill>
                  <a:schemeClr val="tx1"/>
                </a:solidFill>
              </a:rPr>
              <a:t>we'd</a:t>
            </a:r>
            <a:r>
              <a:rPr lang="it-IT" sz="1200" b="0" spc="0" dirty="0">
                <a:solidFill>
                  <a:schemeClr val="tx1"/>
                </a:solidFill>
              </a:rPr>
              <a:t> </a:t>
            </a:r>
            <a:r>
              <a:rPr lang="it-IT" sz="1200" b="0" spc="0" dirty="0" err="1">
                <a:solidFill>
                  <a:schemeClr val="tx1"/>
                </a:solidFill>
              </a:rPr>
              <a:t>waste</a:t>
            </a:r>
            <a:r>
              <a:rPr lang="it-IT" sz="1200" b="0" spc="0" dirty="0">
                <a:solidFill>
                  <a:schemeClr val="tx1"/>
                </a:solidFill>
              </a:rPr>
              <a:t> </a:t>
            </a:r>
            <a:r>
              <a:rPr lang="it-IT" sz="1200" b="0" spc="0" dirty="0" err="1">
                <a:solidFill>
                  <a:schemeClr val="tx1"/>
                </a:solidFill>
              </a:rPr>
              <a:t>resources</a:t>
            </a:r>
            <a:r>
              <a:rPr lang="it-IT" sz="1200" b="0" spc="0" dirty="0">
                <a:solidFill>
                  <a:schemeClr val="tx1"/>
                </a:solidFill>
              </a:rPr>
              <a:t> </a:t>
            </a:r>
            <a:r>
              <a:rPr lang="it-IT" sz="1200" b="0" spc="0" dirty="0" err="1">
                <a:solidFill>
                  <a:schemeClr val="tx1"/>
                </a:solidFill>
              </a:rPr>
              <a:t>inputting</a:t>
            </a:r>
            <a:r>
              <a:rPr lang="it-IT" sz="1200" b="0" spc="0" dirty="0">
                <a:solidFill>
                  <a:schemeClr val="tx1"/>
                </a:solidFill>
              </a:rPr>
              <a:t> the </a:t>
            </a:r>
            <a:r>
              <a:rPr lang="it-IT" sz="1200" b="0" spc="0" dirty="0" err="1">
                <a:solidFill>
                  <a:schemeClr val="tx1"/>
                </a:solidFill>
              </a:rPr>
              <a:t>corrections</a:t>
            </a:r>
            <a:r>
              <a:rPr lang="it-IT" sz="1200" b="0" spc="0" dirty="0">
                <a:solidFill>
                  <a:schemeClr val="tx1"/>
                </a:solidFill>
              </a:rPr>
              <a:t> </a:t>
            </a:r>
            <a:r>
              <a:rPr lang="it-IT" sz="1200" b="0" spc="0" dirty="0" err="1">
                <a:solidFill>
                  <a:schemeClr val="tx1"/>
                </a:solidFill>
              </a:rPr>
              <a:t>people</a:t>
            </a:r>
            <a:r>
              <a:rPr lang="it-IT" sz="1200" b="0" spc="0" dirty="0">
                <a:solidFill>
                  <a:schemeClr val="tx1"/>
                </a:solidFill>
              </a:rPr>
              <a:t> </a:t>
            </a:r>
            <a:r>
              <a:rPr lang="it-IT" sz="1200" b="0" spc="0" dirty="0" err="1">
                <a:solidFill>
                  <a:schemeClr val="tx1"/>
                </a:solidFill>
              </a:rPr>
              <a:t>send</a:t>
            </a:r>
            <a:r>
              <a:rPr lang="it-IT" sz="1200" b="0" spc="0" dirty="0">
                <a:solidFill>
                  <a:schemeClr val="tx1"/>
                </a:solidFill>
              </a:rPr>
              <a:t> </a:t>
            </a:r>
            <a:r>
              <a:rPr lang="it-IT" sz="1200" b="0" spc="0" dirty="0" err="1">
                <a:solidFill>
                  <a:schemeClr val="tx1"/>
                </a:solidFill>
              </a:rPr>
              <a:t>us</a:t>
            </a:r>
            <a:endParaRPr lang="it-IT" sz="1200" b="0" spc="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sz="1200" b="0" spc="0" dirty="0" err="1">
                <a:solidFill>
                  <a:schemeClr val="tx1"/>
                </a:solidFill>
              </a:rPr>
              <a:t>Our</a:t>
            </a:r>
            <a:r>
              <a:rPr lang="it-IT" sz="1200" b="0" spc="0" dirty="0">
                <a:solidFill>
                  <a:schemeClr val="tx1"/>
                </a:solidFill>
              </a:rPr>
              <a:t> IT </a:t>
            </a:r>
            <a:r>
              <a:rPr lang="it-IT" sz="1200" b="0" spc="0" dirty="0" err="1">
                <a:solidFill>
                  <a:schemeClr val="tx1"/>
                </a:solidFill>
              </a:rPr>
              <a:t>suppliers</a:t>
            </a:r>
            <a:r>
              <a:rPr lang="it-IT" sz="1200" b="0" spc="0" dirty="0">
                <a:solidFill>
                  <a:schemeClr val="tx1"/>
                </a:solidFill>
              </a:rPr>
              <a:t> </a:t>
            </a:r>
            <a:r>
              <a:rPr lang="it-IT" sz="1200" b="0" spc="0" dirty="0" err="1">
                <a:solidFill>
                  <a:schemeClr val="tx1"/>
                </a:solidFill>
              </a:rPr>
              <a:t>will</a:t>
            </a:r>
            <a:r>
              <a:rPr lang="it-IT" sz="1200" b="0" spc="0" dirty="0">
                <a:solidFill>
                  <a:schemeClr val="tx1"/>
                </a:solidFill>
              </a:rPr>
              <a:t> </a:t>
            </a:r>
            <a:r>
              <a:rPr lang="it-IT" sz="1200" b="0" spc="0" dirty="0" err="1">
                <a:solidFill>
                  <a:schemeClr val="tx1"/>
                </a:solidFill>
              </a:rPr>
              <a:t>charge</a:t>
            </a:r>
            <a:r>
              <a:rPr lang="it-IT" sz="1200" b="0" spc="0" dirty="0">
                <a:solidFill>
                  <a:schemeClr val="tx1"/>
                </a:solidFill>
              </a:rPr>
              <a:t> </a:t>
            </a:r>
            <a:r>
              <a:rPr lang="it-IT" sz="1200" b="0" spc="0" dirty="0" err="1">
                <a:solidFill>
                  <a:schemeClr val="tx1"/>
                </a:solidFill>
              </a:rPr>
              <a:t>us</a:t>
            </a:r>
            <a:r>
              <a:rPr lang="it-IT" sz="1200" b="0" spc="0" dirty="0">
                <a:solidFill>
                  <a:schemeClr val="tx1"/>
                </a:solidFill>
              </a:rPr>
              <a:t> a fortune to do an ad hoc data </a:t>
            </a:r>
            <a:r>
              <a:rPr lang="it-IT" sz="1200" b="0" spc="0" dirty="0" err="1">
                <a:solidFill>
                  <a:schemeClr val="tx1"/>
                </a:solidFill>
              </a:rPr>
              <a:t>extract</a:t>
            </a:r>
            <a:endParaRPr lang="it-IT" sz="1200" b="0" spc="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sz="1200" b="0" spc="0" dirty="0" err="1">
                <a:solidFill>
                  <a:schemeClr val="tx1"/>
                </a:solidFill>
              </a:rPr>
              <a:t>We</a:t>
            </a:r>
            <a:r>
              <a:rPr lang="it-IT" sz="1200" b="0" spc="0" dirty="0">
                <a:solidFill>
                  <a:schemeClr val="tx1"/>
                </a:solidFill>
              </a:rPr>
              <a:t> </a:t>
            </a:r>
            <a:r>
              <a:rPr lang="it-IT" sz="1200" b="0" spc="0" dirty="0" err="1">
                <a:solidFill>
                  <a:schemeClr val="tx1"/>
                </a:solidFill>
              </a:rPr>
              <a:t>have</a:t>
            </a:r>
            <a:r>
              <a:rPr lang="it-IT" sz="1200" b="0" spc="0" dirty="0">
                <a:solidFill>
                  <a:schemeClr val="tx1"/>
                </a:solidFill>
              </a:rPr>
              <a:t> to be </a:t>
            </a:r>
            <a:r>
              <a:rPr lang="it-IT" sz="1200" b="0" spc="0" dirty="0" err="1">
                <a:solidFill>
                  <a:schemeClr val="tx1"/>
                </a:solidFill>
              </a:rPr>
              <a:t>careful</a:t>
            </a:r>
            <a:r>
              <a:rPr lang="it-IT" sz="1200" b="0" spc="0" dirty="0">
                <a:solidFill>
                  <a:schemeClr val="tx1"/>
                </a:solidFill>
              </a:rPr>
              <a:t> with </a:t>
            </a:r>
            <a:r>
              <a:rPr lang="it-IT" sz="1200" b="0" spc="0" dirty="0" err="1">
                <a:solidFill>
                  <a:schemeClr val="tx1"/>
                </a:solidFill>
              </a:rPr>
              <a:t>existing</a:t>
            </a:r>
            <a:r>
              <a:rPr lang="it-IT" sz="1200" b="0" spc="0" dirty="0">
                <a:solidFill>
                  <a:schemeClr val="tx1"/>
                </a:solidFill>
              </a:rPr>
              <a:t> </a:t>
            </a:r>
            <a:r>
              <a:rPr lang="it-IT" sz="1200" b="0" spc="0" dirty="0" err="1">
                <a:solidFill>
                  <a:schemeClr val="tx1"/>
                </a:solidFill>
              </a:rPr>
              <a:t>contracts</a:t>
            </a:r>
            <a:endParaRPr lang="it-IT" sz="1200" b="0" spc="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sz="1200" b="0" spc="0" dirty="0" err="1">
                <a:solidFill>
                  <a:schemeClr val="tx1"/>
                </a:solidFill>
              </a:rPr>
              <a:t>Our</a:t>
            </a:r>
            <a:r>
              <a:rPr lang="it-IT" sz="1200" b="0" spc="0" dirty="0">
                <a:solidFill>
                  <a:schemeClr val="tx1"/>
                </a:solidFill>
              </a:rPr>
              <a:t> website </a:t>
            </a:r>
            <a:r>
              <a:rPr lang="it-IT" sz="1200" b="0" spc="0" dirty="0" err="1">
                <a:solidFill>
                  <a:schemeClr val="tx1"/>
                </a:solidFill>
              </a:rPr>
              <a:t>cannot</a:t>
            </a:r>
            <a:r>
              <a:rPr lang="it-IT" sz="1200" b="0" spc="0" dirty="0">
                <a:solidFill>
                  <a:schemeClr val="tx1"/>
                </a:solidFill>
              </a:rPr>
              <a:t> </a:t>
            </a:r>
            <a:r>
              <a:rPr lang="it-IT" sz="1200" b="0" spc="0" dirty="0" err="1">
                <a:solidFill>
                  <a:schemeClr val="tx1"/>
                </a:solidFill>
              </a:rPr>
              <a:t>hold</a:t>
            </a:r>
            <a:r>
              <a:rPr lang="it-IT" sz="1200" b="0" spc="0" dirty="0">
                <a:solidFill>
                  <a:schemeClr val="tx1"/>
                </a:solidFill>
              </a:rPr>
              <a:t> </a:t>
            </a:r>
            <a:r>
              <a:rPr lang="it-IT" sz="1200" b="0" spc="0" dirty="0" err="1">
                <a:solidFill>
                  <a:schemeClr val="tx1"/>
                </a:solidFill>
              </a:rPr>
              <a:t>files</a:t>
            </a:r>
            <a:r>
              <a:rPr lang="it-IT" sz="1200" b="0" spc="0" dirty="0">
                <a:solidFill>
                  <a:schemeClr val="tx1"/>
                </a:solidFill>
              </a:rPr>
              <a:t> </a:t>
            </a:r>
            <a:r>
              <a:rPr lang="it-IT" sz="1200" b="0" spc="0" dirty="0" err="1">
                <a:solidFill>
                  <a:schemeClr val="tx1"/>
                </a:solidFill>
              </a:rPr>
              <a:t>this</a:t>
            </a:r>
            <a:r>
              <a:rPr lang="it-IT" sz="1200" b="0" spc="0" dirty="0">
                <a:solidFill>
                  <a:schemeClr val="tx1"/>
                </a:solidFill>
              </a:rPr>
              <a:t> large</a:t>
            </a:r>
          </a:p>
          <a:p>
            <a:pPr marL="0" indent="0">
              <a:buNone/>
            </a:pPr>
            <a:r>
              <a:rPr lang="it-IT" sz="1800" b="0" spc="0" dirty="0" err="1">
                <a:solidFill>
                  <a:schemeClr val="tx1"/>
                </a:solidFill>
              </a:rPr>
              <a:t>It's</a:t>
            </a:r>
            <a:r>
              <a:rPr lang="it-IT" sz="1800" b="0" spc="0" dirty="0">
                <a:solidFill>
                  <a:schemeClr val="tx1"/>
                </a:solidFill>
              </a:rPr>
              <a:t> </a:t>
            </a:r>
            <a:r>
              <a:rPr lang="it-IT" sz="1800" b="0" spc="0" dirty="0" err="1">
                <a:solidFill>
                  <a:schemeClr val="tx1"/>
                </a:solidFill>
              </a:rPr>
              <a:t>not</a:t>
            </a:r>
            <a:r>
              <a:rPr lang="it-IT" sz="1800" b="0" spc="0" dirty="0">
                <a:solidFill>
                  <a:schemeClr val="tx1"/>
                </a:solidFill>
              </a:rPr>
              <a:t> </a:t>
            </a:r>
            <a:r>
              <a:rPr lang="it-IT" sz="1800" b="0" spc="0" dirty="0" err="1">
                <a:solidFill>
                  <a:schemeClr val="tx1"/>
                </a:solidFill>
              </a:rPr>
              <a:t>ours</a:t>
            </a:r>
            <a:r>
              <a:rPr lang="it-IT" sz="1800" b="0" spc="0" dirty="0">
                <a:solidFill>
                  <a:schemeClr val="tx1"/>
                </a:solidFill>
              </a:rPr>
              <a:t> and </a:t>
            </a:r>
            <a:r>
              <a:rPr lang="it-IT" sz="1800" b="0" spc="0" dirty="0" err="1">
                <a:solidFill>
                  <a:schemeClr val="tx1"/>
                </a:solidFill>
              </a:rPr>
              <a:t>we</a:t>
            </a:r>
            <a:r>
              <a:rPr lang="it-IT" sz="1800" b="0" spc="0" dirty="0">
                <a:solidFill>
                  <a:schemeClr val="tx1"/>
                </a:solidFill>
              </a:rPr>
              <a:t> </a:t>
            </a:r>
            <a:r>
              <a:rPr lang="it-IT" sz="1800" b="0" spc="0" dirty="0" err="1">
                <a:solidFill>
                  <a:schemeClr val="tx1"/>
                </a:solidFill>
              </a:rPr>
              <a:t>don't</a:t>
            </a:r>
            <a:r>
              <a:rPr lang="it-IT" sz="1800" b="0" spc="0" dirty="0">
                <a:solidFill>
                  <a:schemeClr val="tx1"/>
                </a:solidFill>
              </a:rPr>
              <a:t> </a:t>
            </a:r>
            <a:r>
              <a:rPr lang="it-IT" sz="1800" b="0" spc="0" dirty="0" err="1">
                <a:solidFill>
                  <a:schemeClr val="tx1"/>
                </a:solidFill>
              </a:rPr>
              <a:t>have</a:t>
            </a:r>
            <a:r>
              <a:rPr lang="it-IT" sz="1800" b="0" spc="0" dirty="0">
                <a:solidFill>
                  <a:schemeClr val="tx1"/>
                </a:solidFill>
              </a:rPr>
              <a:t> </a:t>
            </a:r>
            <a:r>
              <a:rPr lang="it-IT" sz="1800" b="0" spc="0" dirty="0" err="1">
                <a:solidFill>
                  <a:schemeClr val="tx1"/>
                </a:solidFill>
              </a:rPr>
              <a:t>authorization</a:t>
            </a:r>
            <a:r>
              <a:rPr lang="it-IT" sz="1800" b="0" spc="0" dirty="0">
                <a:solidFill>
                  <a:schemeClr val="tx1"/>
                </a:solidFill>
              </a:rPr>
              <a:t> from the data </a:t>
            </a:r>
            <a:r>
              <a:rPr lang="it-IT" sz="1800" b="0" spc="0" dirty="0" err="1">
                <a:solidFill>
                  <a:schemeClr val="tx1"/>
                </a:solidFill>
              </a:rPr>
              <a:t>owner</a:t>
            </a:r>
            <a:endParaRPr lang="it-IT" sz="1800" b="0" spc="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sz="1100" b="0" spc="0" dirty="0" err="1">
                <a:solidFill>
                  <a:schemeClr val="tx1"/>
                </a:solidFill>
              </a:rPr>
              <a:t>We've</a:t>
            </a:r>
            <a:r>
              <a:rPr lang="it-IT" sz="1100" b="0" spc="0" dirty="0">
                <a:solidFill>
                  <a:schemeClr val="tx1"/>
                </a:solidFill>
              </a:rPr>
              <a:t> </a:t>
            </a:r>
            <a:r>
              <a:rPr lang="it-IT" sz="1100" b="0" spc="0" dirty="0" err="1">
                <a:solidFill>
                  <a:schemeClr val="tx1"/>
                </a:solidFill>
              </a:rPr>
              <a:t>already</a:t>
            </a:r>
            <a:r>
              <a:rPr lang="it-IT" sz="1100" b="0" spc="0" dirty="0">
                <a:solidFill>
                  <a:schemeClr val="tx1"/>
                </a:solidFill>
              </a:rPr>
              <a:t> </a:t>
            </a:r>
            <a:r>
              <a:rPr lang="it-IT" sz="1100" b="0" spc="0" dirty="0" err="1">
                <a:solidFill>
                  <a:schemeClr val="tx1"/>
                </a:solidFill>
              </a:rPr>
              <a:t>published</a:t>
            </a:r>
            <a:r>
              <a:rPr lang="it-IT" sz="1100" b="0" spc="0" dirty="0">
                <a:solidFill>
                  <a:schemeClr val="tx1"/>
                </a:solidFill>
              </a:rPr>
              <a:t> the data (</a:t>
            </a:r>
            <a:r>
              <a:rPr lang="it-IT" sz="1100" b="0" spc="0" dirty="0" err="1">
                <a:solidFill>
                  <a:schemeClr val="tx1"/>
                </a:solidFill>
              </a:rPr>
              <a:t>but</a:t>
            </a:r>
            <a:r>
              <a:rPr lang="it-IT" sz="1100" b="0" spc="0" dirty="0">
                <a:solidFill>
                  <a:schemeClr val="tx1"/>
                </a:solidFill>
              </a:rPr>
              <a:t> </a:t>
            </a:r>
            <a:r>
              <a:rPr lang="it-IT" sz="1100" b="0" spc="0" dirty="0" err="1">
                <a:solidFill>
                  <a:schemeClr val="tx1"/>
                </a:solidFill>
              </a:rPr>
              <a:t>it's</a:t>
            </a:r>
            <a:r>
              <a:rPr lang="it-IT" sz="1100" b="0" spc="0" dirty="0">
                <a:solidFill>
                  <a:schemeClr val="tx1"/>
                </a:solidFill>
              </a:rPr>
              <a:t> </a:t>
            </a:r>
            <a:r>
              <a:rPr lang="it-IT" sz="1100" b="0" spc="0" dirty="0" err="1">
                <a:solidFill>
                  <a:schemeClr val="tx1"/>
                </a:solidFill>
              </a:rPr>
              <a:t>unfindable</a:t>
            </a:r>
            <a:r>
              <a:rPr lang="it-IT" sz="1100" b="0" spc="0" dirty="0">
                <a:solidFill>
                  <a:schemeClr val="tx1"/>
                </a:solidFill>
              </a:rPr>
              <a:t>/</a:t>
            </a:r>
            <a:r>
              <a:rPr lang="it-IT" sz="1100" b="0" spc="0" dirty="0" err="1">
                <a:solidFill>
                  <a:schemeClr val="tx1"/>
                </a:solidFill>
              </a:rPr>
              <a:t>unusable</a:t>
            </a:r>
            <a:r>
              <a:rPr lang="it-IT" sz="1100" b="0" spc="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it-IT" sz="1100" b="0" spc="0" dirty="0">
                <a:solidFill>
                  <a:schemeClr val="tx1"/>
                </a:solidFill>
              </a:rPr>
              <a:t>People </a:t>
            </a:r>
            <a:r>
              <a:rPr lang="it-IT" sz="1100" b="0" spc="0" dirty="0" err="1">
                <a:solidFill>
                  <a:schemeClr val="tx1"/>
                </a:solidFill>
              </a:rPr>
              <a:t>may</a:t>
            </a:r>
            <a:r>
              <a:rPr lang="it-IT" sz="1100" b="0" spc="0" dirty="0">
                <a:solidFill>
                  <a:schemeClr val="tx1"/>
                </a:solidFill>
              </a:rPr>
              <a:t> download and cache the data and </a:t>
            </a:r>
            <a:r>
              <a:rPr lang="it-IT" sz="1100" b="0" spc="0" dirty="0" err="1">
                <a:solidFill>
                  <a:schemeClr val="tx1"/>
                </a:solidFill>
              </a:rPr>
              <a:t>it</a:t>
            </a:r>
            <a:r>
              <a:rPr lang="it-IT" sz="1100" b="0" spc="0" dirty="0">
                <a:solidFill>
                  <a:schemeClr val="tx1"/>
                </a:solidFill>
              </a:rPr>
              <a:t> </a:t>
            </a:r>
            <a:r>
              <a:rPr lang="it-IT" sz="1100" b="0" spc="0" dirty="0" err="1">
                <a:solidFill>
                  <a:schemeClr val="tx1"/>
                </a:solidFill>
              </a:rPr>
              <a:t>will</a:t>
            </a:r>
            <a:r>
              <a:rPr lang="it-IT" sz="1100" b="0" spc="0" dirty="0">
                <a:solidFill>
                  <a:schemeClr val="tx1"/>
                </a:solidFill>
              </a:rPr>
              <a:t> be out of date </a:t>
            </a:r>
            <a:r>
              <a:rPr lang="it-IT" sz="1100" b="0" spc="0" dirty="0" err="1">
                <a:solidFill>
                  <a:schemeClr val="tx1"/>
                </a:solidFill>
              </a:rPr>
              <a:t>when</a:t>
            </a:r>
            <a:r>
              <a:rPr lang="it-IT" sz="1100" b="0" spc="0" dirty="0">
                <a:solidFill>
                  <a:schemeClr val="tx1"/>
                </a:solidFill>
              </a:rPr>
              <a:t> </a:t>
            </a:r>
            <a:r>
              <a:rPr lang="it-IT" sz="1100" b="0" spc="0" dirty="0" err="1">
                <a:solidFill>
                  <a:schemeClr val="tx1"/>
                </a:solidFill>
              </a:rPr>
              <a:t>they</a:t>
            </a:r>
            <a:r>
              <a:rPr lang="it-IT" sz="1100" b="0" spc="0" dirty="0">
                <a:solidFill>
                  <a:schemeClr val="tx1"/>
                </a:solidFill>
              </a:rPr>
              <a:t> </a:t>
            </a:r>
            <a:r>
              <a:rPr lang="it-IT" sz="1100" b="0" spc="0" dirty="0" err="1">
                <a:solidFill>
                  <a:schemeClr val="tx1"/>
                </a:solidFill>
              </a:rPr>
              <a:t>reuse</a:t>
            </a:r>
            <a:r>
              <a:rPr lang="it-IT" sz="1100" b="0" spc="0" dirty="0">
                <a:solidFill>
                  <a:schemeClr val="tx1"/>
                </a:solidFill>
              </a:rPr>
              <a:t> </a:t>
            </a:r>
            <a:r>
              <a:rPr lang="it-IT" sz="1100" b="0" spc="0" dirty="0" err="1">
                <a:solidFill>
                  <a:schemeClr val="tx1"/>
                </a:solidFill>
              </a:rPr>
              <a:t>it</a:t>
            </a:r>
            <a:endParaRPr lang="it-IT" sz="1100" b="0" spc="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sz="1100" b="0" spc="0" dirty="0" err="1">
                <a:solidFill>
                  <a:schemeClr val="tx1"/>
                </a:solidFill>
              </a:rPr>
              <a:t>We</a:t>
            </a:r>
            <a:r>
              <a:rPr lang="it-IT" sz="1100" b="0" spc="0" dirty="0">
                <a:solidFill>
                  <a:schemeClr val="tx1"/>
                </a:solidFill>
              </a:rPr>
              <a:t> </a:t>
            </a:r>
            <a:r>
              <a:rPr lang="it-IT" sz="1100" b="0" spc="0" dirty="0" err="1">
                <a:solidFill>
                  <a:schemeClr val="tx1"/>
                </a:solidFill>
              </a:rPr>
              <a:t>don't</a:t>
            </a:r>
            <a:r>
              <a:rPr lang="it-IT" sz="1100" b="0" spc="0" dirty="0">
                <a:solidFill>
                  <a:schemeClr val="tx1"/>
                </a:solidFill>
              </a:rPr>
              <a:t> </a:t>
            </a:r>
            <a:r>
              <a:rPr lang="it-IT" sz="1100" b="0" spc="0" dirty="0" err="1">
                <a:solidFill>
                  <a:schemeClr val="tx1"/>
                </a:solidFill>
              </a:rPr>
              <a:t>collect</a:t>
            </a:r>
            <a:r>
              <a:rPr lang="it-IT" sz="1100" b="0" spc="0" dirty="0">
                <a:solidFill>
                  <a:schemeClr val="tx1"/>
                </a:solidFill>
              </a:rPr>
              <a:t> </a:t>
            </a:r>
            <a:r>
              <a:rPr lang="it-IT" sz="1100" b="0" spc="0" dirty="0" err="1">
                <a:solidFill>
                  <a:schemeClr val="tx1"/>
                </a:solidFill>
              </a:rPr>
              <a:t>it</a:t>
            </a:r>
            <a:r>
              <a:rPr lang="it-IT" sz="1100" b="0" spc="0" dirty="0">
                <a:solidFill>
                  <a:schemeClr val="tx1"/>
                </a:solidFill>
              </a:rPr>
              <a:t> </a:t>
            </a:r>
            <a:r>
              <a:rPr lang="it-IT" sz="1100" b="0" spc="0" dirty="0" err="1">
                <a:solidFill>
                  <a:schemeClr val="tx1"/>
                </a:solidFill>
              </a:rPr>
              <a:t>regularly</a:t>
            </a:r>
            <a:endParaRPr lang="it-IT" sz="1100" b="0" spc="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sz="1100" b="0" spc="0" dirty="0">
                <a:solidFill>
                  <a:schemeClr val="tx1"/>
                </a:solidFill>
              </a:rPr>
              <a:t>Too </a:t>
            </a:r>
            <a:r>
              <a:rPr lang="it-IT" sz="1100" b="0" spc="0" dirty="0" err="1">
                <a:solidFill>
                  <a:schemeClr val="tx1"/>
                </a:solidFill>
              </a:rPr>
              <a:t>many</a:t>
            </a:r>
            <a:r>
              <a:rPr lang="it-IT" sz="1100" b="0" spc="0" dirty="0">
                <a:solidFill>
                  <a:schemeClr val="tx1"/>
                </a:solidFill>
              </a:rPr>
              <a:t> </a:t>
            </a:r>
            <a:r>
              <a:rPr lang="it-IT" sz="1100" b="0" spc="0" dirty="0" err="1">
                <a:solidFill>
                  <a:schemeClr val="tx1"/>
                </a:solidFill>
              </a:rPr>
              <a:t>people</a:t>
            </a:r>
            <a:r>
              <a:rPr lang="it-IT" sz="1100" b="0" spc="0" dirty="0">
                <a:solidFill>
                  <a:schemeClr val="tx1"/>
                </a:solidFill>
              </a:rPr>
              <a:t> </a:t>
            </a:r>
            <a:r>
              <a:rPr lang="it-IT" sz="1100" b="0" spc="0" dirty="0" err="1">
                <a:solidFill>
                  <a:schemeClr val="tx1"/>
                </a:solidFill>
              </a:rPr>
              <a:t>will</a:t>
            </a:r>
            <a:r>
              <a:rPr lang="it-IT" sz="1100" b="0" spc="0" dirty="0">
                <a:solidFill>
                  <a:schemeClr val="tx1"/>
                </a:solidFill>
              </a:rPr>
              <a:t> </a:t>
            </a:r>
            <a:r>
              <a:rPr lang="it-IT" sz="1100" b="0" spc="0" dirty="0" err="1">
                <a:solidFill>
                  <a:schemeClr val="tx1"/>
                </a:solidFill>
              </a:rPr>
              <a:t>want</a:t>
            </a:r>
            <a:r>
              <a:rPr lang="it-IT" sz="1100" b="0" spc="0" dirty="0">
                <a:solidFill>
                  <a:schemeClr val="tx1"/>
                </a:solidFill>
              </a:rPr>
              <a:t> to download </a:t>
            </a:r>
            <a:r>
              <a:rPr lang="it-IT" sz="1100" b="0" spc="0" dirty="0" err="1">
                <a:solidFill>
                  <a:schemeClr val="tx1"/>
                </a:solidFill>
              </a:rPr>
              <a:t>it</a:t>
            </a:r>
            <a:r>
              <a:rPr lang="it-IT" sz="1100" b="0" spc="0" dirty="0">
                <a:solidFill>
                  <a:schemeClr val="tx1"/>
                </a:solidFill>
              </a:rPr>
              <a:t>, </a:t>
            </a:r>
            <a:r>
              <a:rPr lang="it-IT" sz="1100" b="0" spc="0" dirty="0" err="1">
                <a:solidFill>
                  <a:schemeClr val="tx1"/>
                </a:solidFill>
              </a:rPr>
              <a:t>which</a:t>
            </a:r>
            <a:r>
              <a:rPr lang="it-IT" sz="1100" b="0" spc="0" dirty="0">
                <a:solidFill>
                  <a:schemeClr val="tx1"/>
                </a:solidFill>
              </a:rPr>
              <a:t> </a:t>
            </a:r>
            <a:r>
              <a:rPr lang="it-IT" sz="1100" b="0" spc="0" dirty="0" err="1">
                <a:solidFill>
                  <a:schemeClr val="tx1"/>
                </a:solidFill>
              </a:rPr>
              <a:t>will</a:t>
            </a:r>
            <a:r>
              <a:rPr lang="it-IT" sz="1100" b="0" spc="0" dirty="0">
                <a:solidFill>
                  <a:schemeClr val="tx1"/>
                </a:solidFill>
              </a:rPr>
              <a:t> cause </a:t>
            </a:r>
            <a:r>
              <a:rPr lang="it-IT" sz="1100" b="0" spc="0" dirty="0" err="1">
                <a:solidFill>
                  <a:schemeClr val="tx1"/>
                </a:solidFill>
              </a:rPr>
              <a:t>our</a:t>
            </a:r>
            <a:r>
              <a:rPr lang="it-IT" sz="1100" b="0" spc="0" dirty="0">
                <a:solidFill>
                  <a:schemeClr val="tx1"/>
                </a:solidFill>
              </a:rPr>
              <a:t> </a:t>
            </a:r>
            <a:r>
              <a:rPr lang="it-IT" sz="1100" b="0" spc="0" dirty="0" err="1">
                <a:solidFill>
                  <a:schemeClr val="tx1"/>
                </a:solidFill>
              </a:rPr>
              <a:t>servers</a:t>
            </a:r>
            <a:r>
              <a:rPr lang="it-IT" sz="1100" b="0" spc="0" dirty="0">
                <a:solidFill>
                  <a:schemeClr val="tx1"/>
                </a:solidFill>
              </a:rPr>
              <a:t> to </a:t>
            </a:r>
            <a:r>
              <a:rPr lang="it-IT" sz="1100" b="0" spc="0" dirty="0" err="1">
                <a:solidFill>
                  <a:schemeClr val="tx1"/>
                </a:solidFill>
              </a:rPr>
              <a:t>fail</a:t>
            </a:r>
            <a:endParaRPr lang="it-IT" sz="1100" b="0" spc="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sz="1100" b="0" spc="0" dirty="0">
                <a:solidFill>
                  <a:schemeClr val="tx1"/>
                </a:solidFill>
              </a:rPr>
              <a:t>People </a:t>
            </a:r>
            <a:r>
              <a:rPr lang="it-IT" sz="1100" b="0" spc="0" dirty="0" err="1">
                <a:solidFill>
                  <a:schemeClr val="tx1"/>
                </a:solidFill>
              </a:rPr>
              <a:t>would</a:t>
            </a:r>
            <a:r>
              <a:rPr lang="it-IT" sz="1100" b="0" spc="0" dirty="0">
                <a:solidFill>
                  <a:schemeClr val="tx1"/>
                </a:solidFill>
              </a:rPr>
              <a:t> </a:t>
            </a:r>
            <a:r>
              <a:rPr lang="it-IT" sz="1100" b="0" spc="0" dirty="0" err="1">
                <a:solidFill>
                  <a:schemeClr val="tx1"/>
                </a:solidFill>
              </a:rPr>
              <a:t>get</a:t>
            </a:r>
            <a:r>
              <a:rPr lang="it-IT" sz="1100" b="0" spc="0" dirty="0">
                <a:solidFill>
                  <a:schemeClr val="tx1"/>
                </a:solidFill>
              </a:rPr>
              <a:t> </a:t>
            </a:r>
            <a:r>
              <a:rPr lang="it-IT" sz="1100" b="0" spc="0" dirty="0" err="1">
                <a:solidFill>
                  <a:schemeClr val="tx1"/>
                </a:solidFill>
              </a:rPr>
              <a:t>upset</a:t>
            </a:r>
            <a:endParaRPr lang="it-IT" sz="1100" b="0" spc="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sz="1100" b="0" spc="0" dirty="0" err="1">
                <a:solidFill>
                  <a:schemeClr val="tx1"/>
                </a:solidFill>
              </a:rPr>
              <a:t>It’s</a:t>
            </a:r>
            <a:r>
              <a:rPr lang="it-IT" sz="1100" b="0" spc="0" dirty="0">
                <a:solidFill>
                  <a:schemeClr val="tx1"/>
                </a:solidFill>
              </a:rPr>
              <a:t> </a:t>
            </a:r>
            <a:r>
              <a:rPr lang="it-IT" sz="1100" b="0" spc="0" dirty="0" err="1">
                <a:solidFill>
                  <a:schemeClr val="tx1"/>
                </a:solidFill>
              </a:rPr>
              <a:t>very</a:t>
            </a:r>
            <a:r>
              <a:rPr lang="it-IT" sz="1100" b="0" spc="0" dirty="0">
                <a:solidFill>
                  <a:schemeClr val="tx1"/>
                </a:solidFill>
              </a:rPr>
              <a:t> sensitive information</a:t>
            </a:r>
          </a:p>
          <a:p>
            <a:pPr marL="0" indent="0">
              <a:buNone/>
            </a:pPr>
            <a:r>
              <a:rPr lang="it-IT" sz="1100" b="0" spc="0" dirty="0" err="1">
                <a:solidFill>
                  <a:schemeClr val="tx1"/>
                </a:solidFill>
              </a:rPr>
              <a:t>We</a:t>
            </a:r>
            <a:r>
              <a:rPr lang="it-IT" sz="1100" b="0" spc="0" dirty="0">
                <a:solidFill>
                  <a:schemeClr val="tx1"/>
                </a:solidFill>
              </a:rPr>
              <a:t> are </a:t>
            </a:r>
            <a:r>
              <a:rPr lang="it-IT" sz="1100" b="0" spc="0" dirty="0" err="1">
                <a:solidFill>
                  <a:schemeClr val="tx1"/>
                </a:solidFill>
              </a:rPr>
              <a:t>not</a:t>
            </a:r>
            <a:r>
              <a:rPr lang="it-IT" sz="1100" b="0" spc="0" dirty="0">
                <a:solidFill>
                  <a:schemeClr val="tx1"/>
                </a:solidFill>
              </a:rPr>
              <a:t> ready for </a:t>
            </a:r>
            <a:r>
              <a:rPr lang="it-IT" sz="1100" b="0" spc="0" dirty="0" err="1">
                <a:solidFill>
                  <a:schemeClr val="tx1"/>
                </a:solidFill>
              </a:rPr>
              <a:t>this</a:t>
            </a:r>
            <a:endParaRPr lang="it-IT" sz="1100" b="0" spc="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sz="1400" b="0" spc="0" dirty="0" err="1">
                <a:solidFill>
                  <a:schemeClr val="tx1"/>
                </a:solidFill>
              </a:rPr>
              <a:t>Tell</a:t>
            </a:r>
            <a:r>
              <a:rPr lang="it-IT" sz="1400" b="0" spc="0" dirty="0">
                <a:solidFill>
                  <a:schemeClr val="tx1"/>
                </a:solidFill>
              </a:rPr>
              <a:t> </a:t>
            </a:r>
            <a:r>
              <a:rPr lang="it-IT" sz="1400" b="0" spc="0" dirty="0" err="1">
                <a:solidFill>
                  <a:schemeClr val="tx1"/>
                </a:solidFill>
              </a:rPr>
              <a:t>us</a:t>
            </a:r>
            <a:r>
              <a:rPr lang="it-IT" sz="1400" b="0" spc="0" dirty="0">
                <a:solidFill>
                  <a:schemeClr val="tx1"/>
                </a:solidFill>
              </a:rPr>
              <a:t> </a:t>
            </a:r>
            <a:r>
              <a:rPr lang="it-IT" sz="1400" b="0" spc="0" dirty="0" err="1">
                <a:solidFill>
                  <a:schemeClr val="tx1"/>
                </a:solidFill>
              </a:rPr>
              <a:t>who</a:t>
            </a:r>
            <a:r>
              <a:rPr lang="it-IT" sz="1400" b="0" spc="0" dirty="0">
                <a:solidFill>
                  <a:schemeClr val="tx1"/>
                </a:solidFill>
              </a:rPr>
              <a:t> </a:t>
            </a:r>
            <a:r>
              <a:rPr lang="it-IT" sz="1400" b="0" spc="0" dirty="0" err="1">
                <a:solidFill>
                  <a:schemeClr val="tx1"/>
                </a:solidFill>
              </a:rPr>
              <a:t>is</a:t>
            </a:r>
            <a:r>
              <a:rPr lang="it-IT" sz="1400" b="0" spc="0" dirty="0">
                <a:solidFill>
                  <a:schemeClr val="tx1"/>
                </a:solidFill>
              </a:rPr>
              <a:t> </a:t>
            </a:r>
            <a:r>
              <a:rPr lang="it-IT" sz="1400" b="0" spc="0" dirty="0" err="1">
                <a:solidFill>
                  <a:schemeClr val="tx1"/>
                </a:solidFill>
              </a:rPr>
              <a:t>going</a:t>
            </a:r>
            <a:r>
              <a:rPr lang="it-IT" sz="1400" b="0" spc="0" dirty="0">
                <a:solidFill>
                  <a:schemeClr val="tx1"/>
                </a:solidFill>
              </a:rPr>
              <a:t> to use </a:t>
            </a:r>
            <a:r>
              <a:rPr lang="it-IT" sz="1400" b="0" spc="0" dirty="0" err="1">
                <a:solidFill>
                  <a:schemeClr val="tx1"/>
                </a:solidFill>
              </a:rPr>
              <a:t>it</a:t>
            </a:r>
            <a:r>
              <a:rPr lang="it-IT" sz="1400" b="0" spc="0" dirty="0">
                <a:solidFill>
                  <a:schemeClr val="tx1"/>
                </a:solidFill>
              </a:rPr>
              <a:t> and </a:t>
            </a:r>
            <a:r>
              <a:rPr lang="it-IT" sz="1400" b="0" spc="0" dirty="0" err="1">
                <a:solidFill>
                  <a:schemeClr val="tx1"/>
                </a:solidFill>
              </a:rPr>
              <a:t>we</a:t>
            </a:r>
            <a:r>
              <a:rPr lang="it-IT" sz="1400" b="0" spc="0" dirty="0">
                <a:solidFill>
                  <a:schemeClr val="tx1"/>
                </a:solidFill>
              </a:rPr>
              <a:t> </a:t>
            </a:r>
            <a:r>
              <a:rPr lang="it-IT" sz="1400" b="0" spc="0" dirty="0" err="1">
                <a:solidFill>
                  <a:schemeClr val="tx1"/>
                </a:solidFill>
              </a:rPr>
              <a:t>will</a:t>
            </a:r>
            <a:r>
              <a:rPr lang="it-IT" sz="1400" b="0" spc="0" dirty="0">
                <a:solidFill>
                  <a:schemeClr val="tx1"/>
                </a:solidFill>
              </a:rPr>
              <a:t> </a:t>
            </a:r>
            <a:r>
              <a:rPr lang="it-IT" sz="1400" b="0" spc="0" dirty="0" err="1">
                <a:solidFill>
                  <a:schemeClr val="tx1"/>
                </a:solidFill>
              </a:rPr>
              <a:t>make</a:t>
            </a:r>
            <a:r>
              <a:rPr lang="it-IT" sz="1400" b="0" spc="0" dirty="0">
                <a:solidFill>
                  <a:schemeClr val="tx1"/>
                </a:solidFill>
              </a:rPr>
              <a:t> </a:t>
            </a:r>
            <a:r>
              <a:rPr lang="it-IT" sz="1400" b="0" spc="0" dirty="0" err="1">
                <a:solidFill>
                  <a:schemeClr val="tx1"/>
                </a:solidFill>
              </a:rPr>
              <a:t>it</a:t>
            </a:r>
            <a:r>
              <a:rPr lang="it-IT" sz="1400" b="0" spc="0" dirty="0">
                <a:solidFill>
                  <a:schemeClr val="tx1"/>
                </a:solidFill>
              </a:rPr>
              <a:t> open</a:t>
            </a:r>
          </a:p>
          <a:p>
            <a:pPr marL="0" indent="0">
              <a:buNone/>
            </a:pPr>
            <a:br>
              <a:rPr lang="it-IT" sz="1200" b="0" dirty="0">
                <a:solidFill>
                  <a:schemeClr val="tx1"/>
                </a:solidFill>
                <a:latin typeface="+mn-lt"/>
              </a:rPr>
            </a:br>
            <a:endParaRPr lang="it-IT" sz="12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7A09F9C-CD73-5B45-8490-09FEFFFD181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it-IT" dirty="0" err="1"/>
              <a:t>Fifty</a:t>
            </a:r>
            <a:r>
              <a:rPr lang="it-IT" dirty="0"/>
              <a:t> </a:t>
            </a:r>
            <a:r>
              <a:rPr lang="it-IT" dirty="0" err="1"/>
              <a:t>shades</a:t>
            </a:r>
            <a:r>
              <a:rPr lang="it-IT" dirty="0"/>
              <a:t> of no (to data </a:t>
            </a:r>
            <a:r>
              <a:rPr lang="it-IT" dirty="0" err="1"/>
              <a:t>sharing</a:t>
            </a:r>
            <a:r>
              <a:rPr lang="it-IT" dirty="0"/>
              <a:t>)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099EFA1-08C3-E446-88C8-7D0B7DD57A39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it-IT" sz="1000" dirty="0">
                <a:hlinkClick r:id="rId2"/>
              </a:rPr>
              <a:t>https://philarcher.org/diary/2015/50shadesofno/?fbclid=IwAR0gztaEKIjyn89n1azf4dFrYami_0hb-QSRKm_XpIRyzvLRRB929uCsckg</a:t>
            </a:r>
            <a:endParaRPr lang="en-US" sz="1000" spc="-80" dirty="0">
              <a:solidFill>
                <a:srgbClr val="000000"/>
              </a:solidFill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2652813"/>
      </p:ext>
    </p:extLst>
  </p:cSld>
  <p:clrMapOvr>
    <a:masterClrMapping/>
  </p:clrMapOvr>
  <p:transition spd="med"/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800A9E22-03AB-5049-958C-311C7F23F4A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it-IT" dirty="0"/>
              <a:t>Emma Lazzeri, Gina Pavone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5D4CA41-AD1F-2D47-9D89-8EDFF951ED4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176060" y="6642418"/>
            <a:ext cx="7901640" cy="1517337"/>
          </a:xfrm>
        </p:spPr>
        <p:txBody>
          <a:bodyPr>
            <a:normAutofit/>
          </a:bodyPr>
          <a:lstStyle/>
          <a:p>
            <a:r>
              <a:rPr lang="it-IT" dirty="0">
                <a:hlinkClick r:id="rId2"/>
              </a:rPr>
              <a:t>emma.lazzeri@isti.cnr.it</a:t>
            </a:r>
            <a:br>
              <a:rPr lang="it-IT" dirty="0"/>
            </a:br>
            <a:r>
              <a:rPr lang="it-IT" dirty="0">
                <a:hlinkClick r:id="rId3"/>
              </a:rPr>
              <a:t>gina.pavone@isti.cnr.it</a:t>
            </a:r>
            <a:r>
              <a:rPr lang="it-IT" dirty="0"/>
              <a:t> 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BD9C9FD7-FBE9-C748-BBCA-C8C3B29C4594}"/>
              </a:ext>
            </a:extLst>
          </p:cNvPr>
          <p:cNvSpPr/>
          <p:nvPr/>
        </p:nvSpPr>
        <p:spPr>
          <a:xfrm>
            <a:off x="4176060" y="7826143"/>
            <a:ext cx="8128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1100" dirty="0" err="1"/>
              <a:t>This</a:t>
            </a:r>
            <a:r>
              <a:rPr lang="it-IT" sz="1100" dirty="0"/>
              <a:t> work </a:t>
            </a:r>
            <a:r>
              <a:rPr lang="it-IT" sz="1100" dirty="0" err="1"/>
              <a:t>was</a:t>
            </a:r>
            <a:r>
              <a:rPr lang="it-IT" sz="1100" dirty="0"/>
              <a:t> </a:t>
            </a:r>
            <a:r>
              <a:rPr lang="it-IT" sz="1100" dirty="0" err="1"/>
              <a:t>partially</a:t>
            </a:r>
            <a:r>
              <a:rPr lang="it-IT" sz="1100" dirty="0"/>
              <a:t> </a:t>
            </a:r>
            <a:r>
              <a:rPr lang="it-IT" sz="1100" dirty="0" err="1"/>
              <a:t>supported</a:t>
            </a:r>
            <a:r>
              <a:rPr lang="it-IT" sz="1100" dirty="0"/>
              <a:t> by </a:t>
            </a:r>
            <a:r>
              <a:rPr lang="it-IT" sz="1100" dirty="0" err="1"/>
              <a:t>European</a:t>
            </a:r>
            <a:r>
              <a:rPr lang="it-IT" sz="1100" dirty="0"/>
              <a:t> </a:t>
            </a:r>
            <a:r>
              <a:rPr lang="it-IT" sz="1100" dirty="0" err="1"/>
              <a:t>Union's</a:t>
            </a:r>
            <a:r>
              <a:rPr lang="it-IT" sz="1100" dirty="0"/>
              <a:t> </a:t>
            </a:r>
            <a:r>
              <a:rPr lang="it-IT" sz="1100" dirty="0" err="1"/>
              <a:t>Horizon</a:t>
            </a:r>
            <a:r>
              <a:rPr lang="it-IT" sz="1100" dirty="0"/>
              <a:t> 2020</a:t>
            </a:r>
          </a:p>
          <a:p>
            <a:r>
              <a:rPr lang="it-IT" sz="1100" dirty="0"/>
              <a:t>under </a:t>
            </a:r>
            <a:r>
              <a:rPr lang="it-IT" sz="1100" dirty="0" err="1"/>
              <a:t>projects</a:t>
            </a:r>
            <a:r>
              <a:rPr lang="it-IT" sz="1100" dirty="0"/>
              <a:t> </a:t>
            </a:r>
            <a:r>
              <a:rPr lang="it-IT" sz="1100" dirty="0" err="1"/>
              <a:t>grant</a:t>
            </a:r>
            <a:r>
              <a:rPr lang="it-IT" sz="1100" dirty="0"/>
              <a:t> Agreement </a:t>
            </a:r>
            <a:r>
              <a:rPr lang="it-IT" sz="1100" dirty="0" err="1"/>
              <a:t>numbers</a:t>
            </a:r>
            <a:r>
              <a:rPr lang="it-IT" sz="1100" dirty="0"/>
              <a:t> 831644, 857650, and 777541</a:t>
            </a:r>
          </a:p>
        </p:txBody>
      </p:sp>
    </p:spTree>
    <p:extLst>
      <p:ext uri="{BB962C8B-B14F-4D97-AF65-F5344CB8AC3E}">
        <p14:creationId xmlns:p14="http://schemas.microsoft.com/office/powerpoint/2010/main" val="2877074012"/>
      </p:ext>
    </p:extLst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Master">
  <a:themeElements>
    <a:clrScheme name="OpenAIRE">
      <a:dk1>
        <a:srgbClr val="000000"/>
      </a:dk1>
      <a:lt1>
        <a:srgbClr val="FEFFFF"/>
      </a:lt1>
      <a:dk2>
        <a:srgbClr val="424242"/>
      </a:dk2>
      <a:lt2>
        <a:srgbClr val="D5D5D5"/>
      </a:lt2>
      <a:accent1>
        <a:srgbClr val="2D3292"/>
      </a:accent1>
      <a:accent2>
        <a:srgbClr val="3889DE"/>
      </a:accent2>
      <a:accent3>
        <a:srgbClr val="69CDF3"/>
      </a:accent3>
      <a:accent4>
        <a:srgbClr val="797DD5"/>
      </a:accent4>
      <a:accent5>
        <a:srgbClr val="4248A9"/>
      </a:accent5>
      <a:accent6>
        <a:srgbClr val="D71E00"/>
      </a:accent6>
      <a:hlink>
        <a:srgbClr val="FF7C00"/>
      </a:hlink>
      <a:folHlink>
        <a:srgbClr val="000000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25400" dist="127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25400" dist="127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3175" cap="flat">
          <a:noFill/>
          <a:miter lim="400000"/>
        </a:ln>
        <a:effectLst>
          <a:outerShdw blurRad="25400" dist="127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47625" tIns="47625" rIns="47625" bIns="47625" numCol="1" spcCol="38100" rtlCol="0" anchor="ctr">
        <a:spAutoFit/>
      </a:bodyPr>
      <a:lstStyle>
        <a:defPPr marL="0" marR="0" indent="0" algn="ctr" defTabSz="54768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47625" tIns="47625" rIns="47625" bIns="47625" numCol="1" spcCol="38100" rtlCol="0" anchor="ctr">
        <a:spAutoFit/>
      </a:bodyPr>
      <a:lstStyle>
        <a:defPPr marL="0" marR="0" indent="0" algn="ctr" defTabSz="54768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OpenAIRE_OpenSans_2017_v1" id="{D9A866A4-9639-464A-BAF6-472C2B4E4D10}" vid="{6AE3E86A-DA0F-1449-AA19-57DD6D897A57}"/>
    </a:ext>
  </a:extLst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25400" dist="127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25400" dist="127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3175" cap="flat">
          <a:noFill/>
          <a:miter lim="400000"/>
        </a:ln>
        <a:effectLst>
          <a:outerShdw blurRad="25400" dist="127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47625" tIns="47625" rIns="47625" bIns="47625" numCol="1" spcCol="38100" rtlCol="0" anchor="ctr">
        <a:spAutoFit/>
      </a:bodyPr>
      <a:lstStyle>
        <a:defPPr marL="0" marR="0" indent="0" algn="ctr" defTabSz="54768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47625" tIns="47625" rIns="47625" bIns="47625" numCol="1" spcCol="38100" rtlCol="0" anchor="ctr">
        <a:spAutoFit/>
      </a:bodyPr>
      <a:lstStyle>
        <a:defPPr marL="0" marR="0" indent="0" algn="ctr" defTabSz="54768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OpenAIRE_OpenSans_2017_v1</Template>
  <TotalTime>18708</TotalTime>
  <Words>4225</Words>
  <Application>Microsoft Macintosh PowerPoint</Application>
  <PresentationFormat>Personalizzato</PresentationFormat>
  <Paragraphs>512</Paragraphs>
  <Slides>91</Slides>
  <Notes>12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91</vt:i4>
      </vt:variant>
    </vt:vector>
  </HeadingPairs>
  <TitlesOfParts>
    <vt:vector size="104" baseType="lpstr">
      <vt:lpstr>Arial</vt:lpstr>
      <vt:lpstr>Calibri</vt:lpstr>
      <vt:lpstr>Calibri Light</vt:lpstr>
      <vt:lpstr>Helvetica</vt:lpstr>
      <vt:lpstr>Helvetica Light</vt:lpstr>
      <vt:lpstr>Helvetica Neue</vt:lpstr>
      <vt:lpstr>Helvetica Neue</vt:lpstr>
      <vt:lpstr>Open Sans</vt:lpstr>
      <vt:lpstr>Open Sans Light</vt:lpstr>
      <vt:lpstr>Open Sans Semibold</vt:lpstr>
      <vt:lpstr>PF Paperback Black</vt:lpstr>
      <vt:lpstr>PF Paperback Light</vt:lpstr>
      <vt:lpstr>Master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Open Access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Natalia Manola</dc:creator>
  <cp:lastModifiedBy>Microsoft Office User</cp:lastModifiedBy>
  <cp:revision>805</cp:revision>
  <cp:lastPrinted>2018-11-22T01:20:18Z</cp:lastPrinted>
  <dcterms:created xsi:type="dcterms:W3CDTF">2017-08-30T15:59:35Z</dcterms:created>
  <dcterms:modified xsi:type="dcterms:W3CDTF">2020-05-15T12:26:46Z</dcterms:modified>
</cp:coreProperties>
</file>