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65" r:id="rId3"/>
    <p:sldId id="1115" r:id="rId4"/>
    <p:sldId id="1087" r:id="rId5"/>
    <p:sldId id="1118" r:id="rId6"/>
    <p:sldId id="1098" r:id="rId7"/>
    <p:sldId id="283" r:id="rId8"/>
    <p:sldId id="1085" r:id="rId9"/>
    <p:sldId id="1108" r:id="rId10"/>
    <p:sldId id="1090" r:id="rId11"/>
    <p:sldId id="1084" r:id="rId12"/>
    <p:sldId id="1073" r:id="rId13"/>
    <p:sldId id="539" r:id="rId14"/>
    <p:sldId id="1037" r:id="rId15"/>
    <p:sldId id="1023" r:id="rId16"/>
    <p:sldId id="1001" r:id="rId17"/>
    <p:sldId id="1022" r:id="rId18"/>
    <p:sldId id="1046" r:id="rId19"/>
    <p:sldId id="1119" r:id="rId20"/>
    <p:sldId id="1110" r:id="rId21"/>
    <p:sldId id="1114" r:id="rId22"/>
    <p:sldId id="1113" r:id="rId23"/>
    <p:sldId id="1120" r:id="rId24"/>
    <p:sldId id="280" r:id="rId2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5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457"/>
    <p:restoredTop sz="94694"/>
  </p:normalViewPr>
  <p:slideViewPr>
    <p:cSldViewPr snapToGrid="0" snapToObjects="1">
      <p:cViewPr>
        <p:scale>
          <a:sx n="119" d="100"/>
          <a:sy n="119" d="100"/>
        </p:scale>
        <p:origin x="336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9A1B2-83DB-0D42-BD40-9ACE6E15333A}" type="datetimeFigureOut">
              <a:rPr lang="es-MX" smtClean="0"/>
              <a:t>10/05/20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98069-B7FC-D748-9353-3BA264815E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6913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3B13B-164B-8445-9844-E19D2D6465FD}" type="slidenum">
              <a:rPr lang="es-ES_tradnl" smtClean="0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17318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3B13B-164B-8445-9844-E19D2D6465FD}" type="slidenum">
              <a:rPr lang="es-ES_tradnl" smtClean="0"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0230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F62FFF-3586-FA4A-88BD-C38F0EFD26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4F56DB9-EE0D-2048-8386-7C9D04520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80F6A0-F9A5-2647-B2A2-E5B04B4307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4C129-E978-9F4A-A174-5A554D746B29}" type="datetimeFigureOut">
              <a:rPr lang="es-MX" smtClean="0"/>
              <a:t>10/05/20</a:t>
            </a:fld>
            <a:endParaRPr lang="es-MX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7FDA1712-9BA9-3D4F-86FA-6C245D0D8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23672" y="3793128"/>
            <a:ext cx="2233472" cy="318183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B412D4C-D6FE-8547-BA30-EA8DC9FFA4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 rot="10172134">
            <a:off x="8686800" y="-1986957"/>
            <a:ext cx="4504287" cy="641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0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204AE2-2CD9-884D-95C0-FFE1E2108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AF7279-24D7-4C40-BF64-B8D302970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4F252F-6E62-A446-A62D-6A81334D1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4C129-E978-9F4A-A174-5A554D746B29}" type="datetimeFigureOut">
              <a:rPr lang="es-MX" smtClean="0"/>
              <a:t>10/05/20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F0163FA-F6CF-EC4B-8116-D478B8CCDE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 rot="4321739">
            <a:off x="-851348" y="5069896"/>
            <a:ext cx="3073747" cy="199121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20AAB8-E594-F840-BE10-577DF9AA9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 rot="14824558">
            <a:off x="9039559" y="-1008120"/>
            <a:ext cx="5214934" cy="337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00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027271-060D-F84C-84AA-C763C319F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39FFC1-9F02-A741-8313-ED7991DF5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502F37-21F4-D546-A9CD-0F18FCC20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4C129-E978-9F4A-A174-5A554D746B29}" type="datetimeFigureOut">
              <a:rPr lang="es-MX" smtClean="0"/>
              <a:t>10/05/20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B69AC8A-7740-D641-8F81-98137BBAFB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 rot="13706863">
            <a:off x="-1113502" y="3925552"/>
            <a:ext cx="3890700" cy="220271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E51C344-366D-5F45-B14E-E1B28EF368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 rot="925229">
            <a:off x="7523424" y="-1288366"/>
            <a:ext cx="6861316" cy="388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20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FB68BB-8C8C-A44B-88BB-71EC1E94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AA0F42-E2EC-EF42-A9FC-F0720F627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60B78B-C2C1-8A40-8108-07B5AA171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F13688-7CE6-BE4B-9539-E9A04E27C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F1CFC5-7CCF-964A-BECE-A1451329C9B1}" type="slidenum">
              <a:rPr lang="es-MX" smtClean="0"/>
              <a:t>‹Nº›</a:t>
            </a:fld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14F130F-C24D-0847-A6BA-A75150E1E3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9571892" y="3903785"/>
            <a:ext cx="2535971" cy="361278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648B355-70E8-E045-9F70-91F841C38F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 rot="11826019">
            <a:off x="69995" y="-1135420"/>
            <a:ext cx="2318631" cy="330315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4672F2B-2F64-1146-9333-7262C891FA44}"/>
              </a:ext>
            </a:extLst>
          </p:cNvPr>
          <p:cNvSpPr txBox="1"/>
          <p:nvPr userDrawn="1"/>
        </p:nvSpPr>
        <p:spPr>
          <a:xfrm>
            <a:off x="0" y="6366148"/>
            <a:ext cx="2172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100" dirty="0">
                <a:solidFill>
                  <a:schemeClr val="bg1">
                    <a:lumMod val="50000"/>
                  </a:schemeClr>
                </a:solidFill>
                <a:latin typeface="Titillium Web" pitchFamily="2" charset="77"/>
              </a:rPr>
              <a:t>AmeliCA / Redalyc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2900979-67F1-5342-BC59-4CD7AC44A068}"/>
              </a:ext>
            </a:extLst>
          </p:cNvPr>
          <p:cNvSpPr txBox="1"/>
          <p:nvPr userDrawn="1"/>
        </p:nvSpPr>
        <p:spPr>
          <a:xfrm>
            <a:off x="2073966" y="6366148"/>
            <a:ext cx="3479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100" dirty="0">
                <a:solidFill>
                  <a:schemeClr val="bg1">
                    <a:lumMod val="50000"/>
                  </a:schemeClr>
                </a:solidFill>
                <a:latin typeface="Titillium Web" pitchFamily="2" charset="77"/>
              </a:rPr>
              <a:t>An Infraestructure for science as commons.</a:t>
            </a:r>
          </a:p>
        </p:txBody>
      </p:sp>
    </p:spTree>
    <p:extLst>
      <p:ext uri="{BB962C8B-B14F-4D97-AF65-F5344CB8AC3E}">
        <p14:creationId xmlns:p14="http://schemas.microsoft.com/office/powerpoint/2010/main" val="1099899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0526F-57C6-744F-A898-94AEFBBF2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AEE868-8582-BE47-B86F-87DB54F91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DBC0797-DD7C-3E47-ABFD-DAD71C6889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401D813-7D03-0C44-BF3C-6D29EC49E1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19A18A2-87D4-8844-A040-5343E679B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AC7D216-AD57-8E41-9A19-614F2BB3A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F1CFC5-7CCF-964A-BECE-A1451329C9B1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A38CB63-96F6-CE4D-8C4B-88747273035F}"/>
              </a:ext>
            </a:extLst>
          </p:cNvPr>
          <p:cNvSpPr txBox="1"/>
          <p:nvPr userDrawn="1"/>
        </p:nvSpPr>
        <p:spPr>
          <a:xfrm>
            <a:off x="0" y="6366148"/>
            <a:ext cx="2172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100" dirty="0">
                <a:solidFill>
                  <a:schemeClr val="bg1">
                    <a:lumMod val="50000"/>
                  </a:schemeClr>
                </a:solidFill>
                <a:latin typeface="Titillium Web" pitchFamily="2" charset="77"/>
              </a:rPr>
              <a:t>AmeliCA / Redalyc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1BC4550-4432-DE4C-84D7-7314F78F3D67}"/>
              </a:ext>
            </a:extLst>
          </p:cNvPr>
          <p:cNvSpPr txBox="1"/>
          <p:nvPr userDrawn="1"/>
        </p:nvSpPr>
        <p:spPr>
          <a:xfrm>
            <a:off x="2073966" y="6366148"/>
            <a:ext cx="3479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100" dirty="0">
                <a:solidFill>
                  <a:schemeClr val="bg1">
                    <a:lumMod val="50000"/>
                  </a:schemeClr>
                </a:solidFill>
                <a:latin typeface="Titillium Web" pitchFamily="2" charset="77"/>
              </a:rPr>
              <a:t>An Infraestructure for science as commons.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8BE8B0F-2750-A343-822C-0EBE00263F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8610600" y="4958861"/>
            <a:ext cx="3923065" cy="222103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1B673A3-E266-A743-8206-1542BB2FA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 rot="8514162">
            <a:off x="-1563670" y="-593511"/>
            <a:ext cx="4457664" cy="252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8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349E4-A976-FC44-8CE5-3582E76EF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B4AA1A-80AB-2C44-9B46-34EC541C5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F1CFC5-7CCF-964A-BECE-A1451329C9B1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940C88-2189-A14E-AB46-3943BB6BE932}"/>
              </a:ext>
            </a:extLst>
          </p:cNvPr>
          <p:cNvSpPr txBox="1"/>
          <p:nvPr userDrawn="1"/>
        </p:nvSpPr>
        <p:spPr>
          <a:xfrm>
            <a:off x="0" y="6366148"/>
            <a:ext cx="2172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100" dirty="0">
                <a:solidFill>
                  <a:schemeClr val="bg1">
                    <a:lumMod val="50000"/>
                  </a:schemeClr>
                </a:solidFill>
                <a:latin typeface="Titillium Web" pitchFamily="2" charset="77"/>
              </a:rPr>
              <a:t>AmeliCA / Redalyc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9ABA826-DA3A-E24B-AA56-E05FD80EF4E9}"/>
              </a:ext>
            </a:extLst>
          </p:cNvPr>
          <p:cNvSpPr txBox="1"/>
          <p:nvPr userDrawn="1"/>
        </p:nvSpPr>
        <p:spPr>
          <a:xfrm>
            <a:off x="2073966" y="6366148"/>
            <a:ext cx="3479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100" dirty="0">
                <a:solidFill>
                  <a:schemeClr val="bg1">
                    <a:lumMod val="50000"/>
                  </a:schemeClr>
                </a:solidFill>
                <a:latin typeface="Titillium Web" pitchFamily="2" charset="77"/>
              </a:rPr>
              <a:t>An Infraestructure for science as commons.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3E9E1F7-54C9-354E-A64C-62F5B7DA30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9025436" y="4677506"/>
            <a:ext cx="3785339" cy="24521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D573484-25B0-9440-A3C6-E6E9C1B306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-477541" y="-855425"/>
            <a:ext cx="3351781" cy="217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6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B586B54-5FFB-9542-9BC5-FAD3994AA3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4C129-E978-9F4A-A174-5A554D746B29}" type="datetimeFigureOut">
              <a:rPr lang="es-MX" smtClean="0"/>
              <a:t>10/05/20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12D257-9445-E945-B738-949F40D96D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742479" y="-136525"/>
            <a:ext cx="8170263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3DEC31D-E523-2547-A714-793DC2C02D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 rot="10212928">
            <a:off x="-1769825" y="-1313732"/>
            <a:ext cx="4817463" cy="40437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1F87675-2F68-9948-B237-8C62906CFB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 rot="10212928">
            <a:off x="-1950114" y="4497326"/>
            <a:ext cx="6812980" cy="571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213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C9918963-39EA-9541-AC89-D4E0AAF36A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 rot="10212928">
            <a:off x="-1769825" y="-1313732"/>
            <a:ext cx="4817463" cy="404370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6913119-41D2-264E-BAAC-C34E92DBB0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 rot="10212928">
            <a:off x="-1950114" y="4497326"/>
            <a:ext cx="6812980" cy="5718716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B586B54-5FFB-9542-9BC5-FAD3994AA3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4C129-E978-9F4A-A174-5A554D746B29}" type="datetimeFigureOut">
              <a:rPr lang="es-MX" smtClean="0"/>
              <a:t>10/05/20</a:t>
            </a:fld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1646B6E-3C55-2F40-BCF3-FC5A94A177E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733236" y="-136525"/>
            <a:ext cx="8161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50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B586B54-5FFB-9542-9BC5-FAD3994AA3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4C129-E978-9F4A-A174-5A554D746B29}" type="datetimeFigureOut">
              <a:rPr lang="es-MX" smtClean="0"/>
              <a:t>10/05/20</a:t>
            </a:fld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79B5A0F-A1EA-054C-8CA5-0C9F6BDDF66B}"/>
              </a:ext>
            </a:extLst>
          </p:cNvPr>
          <p:cNvSpPr txBox="1"/>
          <p:nvPr userDrawn="1"/>
        </p:nvSpPr>
        <p:spPr>
          <a:xfrm>
            <a:off x="6932140" y="6366148"/>
            <a:ext cx="2172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100" dirty="0">
                <a:solidFill>
                  <a:schemeClr val="bg1">
                    <a:lumMod val="50000"/>
                  </a:schemeClr>
                </a:solidFill>
                <a:latin typeface="Titillium Web" pitchFamily="2" charset="77"/>
              </a:rPr>
              <a:t>AmeliCA / Redalyc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0B070C3-4061-4B46-AB46-54AD86C26CDB}"/>
              </a:ext>
            </a:extLst>
          </p:cNvPr>
          <p:cNvSpPr txBox="1"/>
          <p:nvPr userDrawn="1"/>
        </p:nvSpPr>
        <p:spPr>
          <a:xfrm>
            <a:off x="9006106" y="6366148"/>
            <a:ext cx="3479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100" dirty="0">
                <a:solidFill>
                  <a:schemeClr val="bg1">
                    <a:lumMod val="50000"/>
                  </a:schemeClr>
                </a:solidFill>
                <a:latin typeface="Titillium Web" pitchFamily="2" charset="77"/>
              </a:rPr>
              <a:t>An Infraestructure for science as commons.</a:t>
            </a:r>
          </a:p>
        </p:txBody>
      </p:sp>
    </p:spTree>
    <p:extLst>
      <p:ext uri="{BB962C8B-B14F-4D97-AF65-F5344CB8AC3E}">
        <p14:creationId xmlns:p14="http://schemas.microsoft.com/office/powerpoint/2010/main" val="3372677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2A8F0-DB63-B043-A46C-488AC3584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EE8440-B81F-E847-A8D0-043B856A4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2F8B835-80EE-3742-813F-87DB83756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276EAE-1B89-1845-B057-C766E24786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4C129-E978-9F4A-A174-5A554D746B29}" type="datetimeFigureOut">
              <a:rPr lang="es-MX" smtClean="0"/>
              <a:t>10/05/20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0EBFE7-25A5-064D-9E2A-6764A4634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88B916-6ED8-5443-A6E6-3386C5A53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F1CFC5-7CCF-964A-BECE-A1451329C9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0781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36D133-25FA-AD48-B2B9-04A701686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C3FF4A6-325F-7C42-9275-77282D5E37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156F35-2DA9-CD4E-9A57-05A7F10C5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BF3270-F79C-4B47-8B83-990282642B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4C129-E978-9F4A-A174-5A554D746B29}" type="datetimeFigureOut">
              <a:rPr lang="es-MX" smtClean="0"/>
              <a:t>10/05/20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0E9852-C7E6-2A40-AE3C-F0360900F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DA8710-A718-B24D-9A9B-479D0E19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F1CFC5-7CCF-964A-BECE-A1451329C9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8250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41FBE8-6BD3-2E4E-9E77-EF9AD41BD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3B1509-7AD6-F940-865D-6E2A94BB4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FA6E15-5E5E-7A4F-B47C-7B2DD9C440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4C129-E978-9F4A-A174-5A554D746B29}" type="datetimeFigureOut">
              <a:rPr lang="es-MX" smtClean="0"/>
              <a:t>10/05/20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3775F3-4839-2E47-88D0-AAEB1C465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9B840D-BA3E-8240-BB8F-3678805A5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F1CFC5-7CCF-964A-BECE-A1451329C9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0701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FC7A6EA-3A86-9343-B063-26EE762C81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5DE56F-3AE6-AD47-BEF6-A106AD3D3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04BE2E-1F62-414D-A998-F3B4D031D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4C129-E978-9F4A-A174-5A554D746B29}" type="datetimeFigureOut">
              <a:rPr lang="es-MX" smtClean="0"/>
              <a:t>10/05/20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8D3793-3552-2048-8324-C3DC28EDF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000183-B819-CA41-93A0-C8E74C06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F1CFC5-7CCF-964A-BECE-A1451329C9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8807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 userDrawn="1"/>
        </p:nvGrpSpPr>
        <p:grpSpPr>
          <a:xfrm>
            <a:off x="12146280" y="0"/>
            <a:ext cx="45720" cy="6858000"/>
            <a:chOff x="12146280" y="0"/>
            <a:chExt cx="45720" cy="6858000"/>
          </a:xfrm>
        </p:grpSpPr>
        <p:sp>
          <p:nvSpPr>
            <p:cNvPr id="4" name="Rectángulo 3"/>
            <p:cNvSpPr/>
            <p:nvPr userDrawn="1"/>
          </p:nvSpPr>
          <p:spPr>
            <a:xfrm flipH="1">
              <a:off x="12146280" y="0"/>
              <a:ext cx="45719" cy="2223655"/>
            </a:xfrm>
            <a:prstGeom prst="rect">
              <a:avLst/>
            </a:prstGeom>
            <a:solidFill>
              <a:srgbClr val="CE01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" name="Rectángulo 4"/>
            <p:cNvSpPr/>
            <p:nvPr userDrawn="1"/>
          </p:nvSpPr>
          <p:spPr>
            <a:xfrm flipH="1">
              <a:off x="12146281" y="2323441"/>
              <a:ext cx="45719" cy="2223655"/>
            </a:xfrm>
            <a:prstGeom prst="rect">
              <a:avLst/>
            </a:prstGeom>
            <a:solidFill>
              <a:srgbClr val="FF7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" name="Rectángulo 5"/>
            <p:cNvSpPr/>
            <p:nvPr userDrawn="1"/>
          </p:nvSpPr>
          <p:spPr>
            <a:xfrm flipH="1">
              <a:off x="12146281" y="4634345"/>
              <a:ext cx="45719" cy="2223655"/>
            </a:xfrm>
            <a:prstGeom prst="rect">
              <a:avLst/>
            </a:prstGeom>
            <a:solidFill>
              <a:srgbClr val="74B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13993624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81362AF-FA05-FC49-A59F-3B9919DEF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9A70C8-AC54-8E43-9E9A-3EE7F98EF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52448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6" r:id="rId10"/>
    <p:sldLayoutId id="2147483657" r:id="rId11"/>
    <p:sldLayoutId id="2147483658" r:id="rId12"/>
    <p:sldLayoutId id="2147483659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34" Type="http://schemas.openxmlformats.org/officeDocument/2006/relationships/image" Target="../media/image4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32" Type="http://schemas.openxmlformats.org/officeDocument/2006/relationships/image" Target="../media/image40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31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image" Target="../media/image38.png"/><Relationship Id="rId35" Type="http://schemas.openxmlformats.org/officeDocument/2006/relationships/image" Target="../media/image43.png"/><Relationship Id="rId8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13" Type="http://schemas.openxmlformats.org/officeDocument/2006/relationships/image" Target="../media/image71.emf"/><Relationship Id="rId3" Type="http://schemas.openxmlformats.org/officeDocument/2006/relationships/image" Target="../media/image61.emf"/><Relationship Id="rId7" Type="http://schemas.openxmlformats.org/officeDocument/2006/relationships/image" Target="../media/image65.png"/><Relationship Id="rId12" Type="http://schemas.openxmlformats.org/officeDocument/2006/relationships/image" Target="../media/image70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4.emf"/><Relationship Id="rId11" Type="http://schemas.openxmlformats.org/officeDocument/2006/relationships/image" Target="../media/image69.emf"/><Relationship Id="rId5" Type="http://schemas.openxmlformats.org/officeDocument/2006/relationships/image" Target="../media/image63.emf"/><Relationship Id="rId15" Type="http://schemas.openxmlformats.org/officeDocument/2006/relationships/image" Target="../media/image73.emf"/><Relationship Id="rId10" Type="http://schemas.openxmlformats.org/officeDocument/2006/relationships/image" Target="../media/image68.tiff"/><Relationship Id="rId4" Type="http://schemas.openxmlformats.org/officeDocument/2006/relationships/image" Target="../media/image62.emf"/><Relationship Id="rId9" Type="http://schemas.openxmlformats.org/officeDocument/2006/relationships/image" Target="../media/image67.tiff"/><Relationship Id="rId14" Type="http://schemas.openxmlformats.org/officeDocument/2006/relationships/image" Target="../media/image7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7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0.jpg"/><Relationship Id="rId4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96.png"/><Relationship Id="rId7" Type="http://schemas.openxmlformats.org/officeDocument/2006/relationships/image" Target="../media/image55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98.png"/><Relationship Id="rId10" Type="http://schemas.openxmlformats.org/officeDocument/2006/relationships/image" Target="../media/image58.png"/><Relationship Id="rId4" Type="http://schemas.openxmlformats.org/officeDocument/2006/relationships/image" Target="../media/image97.png"/><Relationship Id="rId9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B21E9-87B2-AF45-AA83-856C8ECC33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Cooperative Non-APC Publishing Models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51DBEC-5096-C549-A04A-2B2E8919EF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Arianna Becerril García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3E97873F-FF58-FE4E-A7D8-FC4B2AB16AF2}"/>
              </a:ext>
            </a:extLst>
          </p:cNvPr>
          <p:cNvGrpSpPr/>
          <p:nvPr/>
        </p:nvGrpSpPr>
        <p:grpSpPr>
          <a:xfrm>
            <a:off x="11864910" y="5570099"/>
            <a:ext cx="86847" cy="967636"/>
            <a:chOff x="11871158" y="3552351"/>
            <a:chExt cx="160422" cy="1787390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6807F975-ACAC-6641-AB9A-07D85118FD96}"/>
                </a:ext>
              </a:extLst>
            </p:cNvPr>
            <p:cNvSpPr/>
            <p:nvPr userDrawn="1"/>
          </p:nvSpPr>
          <p:spPr>
            <a:xfrm>
              <a:off x="11871158" y="3552351"/>
              <a:ext cx="160422" cy="160422"/>
            </a:xfrm>
            <a:prstGeom prst="ellipse">
              <a:avLst/>
            </a:prstGeom>
            <a:solidFill>
              <a:srgbClr val="FC2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82BDB158-FB30-3942-9346-E4D8A86DBFFA}"/>
                </a:ext>
              </a:extLst>
            </p:cNvPr>
            <p:cNvSpPr/>
            <p:nvPr userDrawn="1"/>
          </p:nvSpPr>
          <p:spPr>
            <a:xfrm>
              <a:off x="11871158" y="3877745"/>
              <a:ext cx="160422" cy="160422"/>
            </a:xfrm>
            <a:prstGeom prst="ellipse">
              <a:avLst/>
            </a:prstGeom>
            <a:solidFill>
              <a:srgbClr val="FC15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EC3B8B55-9142-5642-B983-F4D0695C7C14}"/>
                </a:ext>
              </a:extLst>
            </p:cNvPr>
            <p:cNvSpPr/>
            <p:nvPr userDrawn="1"/>
          </p:nvSpPr>
          <p:spPr>
            <a:xfrm>
              <a:off x="11871158" y="4203139"/>
              <a:ext cx="160422" cy="160422"/>
            </a:xfrm>
            <a:prstGeom prst="ellipse">
              <a:avLst/>
            </a:prstGeom>
            <a:solidFill>
              <a:srgbClr val="2E48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0CED375C-42BA-5B40-B2B8-A3CA5AE9F340}"/>
                </a:ext>
              </a:extLst>
            </p:cNvPr>
            <p:cNvSpPr/>
            <p:nvPr userDrawn="1"/>
          </p:nvSpPr>
          <p:spPr>
            <a:xfrm>
              <a:off x="11871158" y="4528533"/>
              <a:ext cx="160422" cy="160422"/>
            </a:xfrm>
            <a:prstGeom prst="ellipse">
              <a:avLst/>
            </a:prstGeom>
            <a:solidFill>
              <a:srgbClr val="084F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640474C0-8A1B-514D-9941-2FA07EBE7616}"/>
                </a:ext>
              </a:extLst>
            </p:cNvPr>
            <p:cNvSpPr/>
            <p:nvPr userDrawn="1"/>
          </p:nvSpPr>
          <p:spPr>
            <a:xfrm>
              <a:off x="11871158" y="4853927"/>
              <a:ext cx="160422" cy="160422"/>
            </a:xfrm>
            <a:prstGeom prst="ellipse">
              <a:avLst/>
            </a:prstGeom>
            <a:solidFill>
              <a:srgbClr val="0C56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03AFF598-D619-FC4A-AC03-C313BD2B98D1}"/>
                </a:ext>
              </a:extLst>
            </p:cNvPr>
            <p:cNvSpPr/>
            <p:nvPr userDrawn="1"/>
          </p:nvSpPr>
          <p:spPr>
            <a:xfrm>
              <a:off x="11871158" y="5179319"/>
              <a:ext cx="160422" cy="160422"/>
            </a:xfrm>
            <a:prstGeom prst="ellipse">
              <a:avLst/>
            </a:prstGeom>
            <a:solidFill>
              <a:srgbClr val="9D2A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DC31C14F-F8EC-7944-A1C3-BD6D421AF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178" y="5482623"/>
            <a:ext cx="90297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20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CONSERVE THE ACADEMIC NATURE OF SCIENTIFIC PUBLICATION IN THE REGION, AT THE SAME TIME TO IMPROVE THE QUALITY, VISIBILITY AND SCOPE OF SCIENCE PUBLISHED IN THE REGION."/>
          <p:cNvSpPr txBox="1"/>
          <p:nvPr/>
        </p:nvSpPr>
        <p:spPr>
          <a:xfrm>
            <a:off x="1782204" y="1034631"/>
            <a:ext cx="4915799" cy="3218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tIns="22859" rIns="22859" bIns="22859" anchor="ctr">
            <a:spAutoFit/>
          </a:bodyPr>
          <a:lstStyle/>
          <a:p>
            <a:pPr>
              <a:lnSpc>
                <a:spcPct val="150000"/>
              </a:lnSpc>
              <a:defRPr sz="2400"/>
            </a:pPr>
            <a:r>
              <a:rPr lang="es-MX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AmeliCA </a:t>
            </a:r>
            <a:r>
              <a:rPr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is a </a:t>
            </a:r>
            <a:r>
              <a:rPr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multi-institutional community-driven </a:t>
            </a:r>
            <a:r>
              <a:rPr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initiative supported by UNESCO and led by Redalyc and CLACSO</a:t>
            </a:r>
            <a:r>
              <a:rPr lang="es-E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S" sz="2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aimed</a:t>
            </a:r>
            <a:r>
              <a:rPr lang="es-E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to </a:t>
            </a:r>
            <a:r>
              <a:rPr lang="es-ES" sz="2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provide</a:t>
            </a:r>
            <a:r>
              <a:rPr lang="es-E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cooperative, sustainable, protected and non-</a:t>
            </a:r>
            <a:r>
              <a:rPr sz="20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comercial</a:t>
            </a:r>
            <a:r>
              <a:rPr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S" sz="20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infrastructure</a:t>
            </a:r>
            <a:r>
              <a:rPr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for Open Knowledge</a:t>
            </a:r>
            <a:r>
              <a:rPr lang="es-ES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s-ES" sz="2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09BEC6-8744-2944-99EC-6862DDA66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818357" y="2818357"/>
            <a:ext cx="6889317" cy="125260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DE34E64-B623-474A-AAD9-3C4D4CD91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6871" y="346132"/>
            <a:ext cx="4572000" cy="43688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F3D622C-D9ED-134A-AE39-F73FA9368862}"/>
              </a:ext>
            </a:extLst>
          </p:cNvPr>
          <p:cNvSpPr/>
          <p:nvPr/>
        </p:nvSpPr>
        <p:spPr>
          <a:xfrm>
            <a:off x="9920614" y="1180852"/>
            <a:ext cx="726509" cy="588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CD482BB-00D0-2A4F-98A5-284F6D4456C5}"/>
              </a:ext>
            </a:extLst>
          </p:cNvPr>
          <p:cNvSpPr/>
          <p:nvPr/>
        </p:nvSpPr>
        <p:spPr>
          <a:xfrm>
            <a:off x="8149196" y="1206861"/>
            <a:ext cx="726509" cy="588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A92E18F-1611-EB49-9B4B-F457F9FEC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6243" y="1206861"/>
            <a:ext cx="2006600" cy="774700"/>
          </a:xfrm>
          <a:prstGeom prst="rect">
            <a:avLst/>
          </a:prstGeom>
        </p:spPr>
      </p:pic>
      <p:pic>
        <p:nvPicPr>
          <p:cNvPr id="40" name="Imagen 39" descr="21 ESTUDIOS-PAZ.png">
            <a:extLst>
              <a:ext uri="{FF2B5EF4-FFF2-40B4-BE49-F238E27FC236}">
                <a16:creationId xmlns:a16="http://schemas.microsoft.com/office/drawing/2014/main" id="{E86F20B4-8060-B949-AAD5-13B10A43DB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941" y="4885344"/>
            <a:ext cx="899060" cy="89906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A45167A8-16EA-684C-B7F3-A7FA911C2EA9}"/>
              </a:ext>
            </a:extLst>
          </p:cNvPr>
          <p:cNvSpPr txBox="1"/>
          <p:nvPr/>
        </p:nvSpPr>
        <p:spPr>
          <a:xfrm>
            <a:off x="4032670" y="4746844"/>
            <a:ext cx="472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Publisher institutions of participating journals:</a:t>
            </a:r>
            <a:endParaRPr lang="es-ES" sz="1400" dirty="0"/>
          </a:p>
        </p:txBody>
      </p:sp>
      <p:pic>
        <p:nvPicPr>
          <p:cNvPr id="42" name="Imagen 41" descr="22 ASICE.png">
            <a:extLst>
              <a:ext uri="{FF2B5EF4-FFF2-40B4-BE49-F238E27FC236}">
                <a16:creationId xmlns:a16="http://schemas.microsoft.com/office/drawing/2014/main" id="{031B52C8-52D6-EB4C-8522-DCEAF602C7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035" y="5012504"/>
            <a:ext cx="573030" cy="573030"/>
          </a:xfrm>
          <a:prstGeom prst="rect">
            <a:avLst/>
          </a:prstGeom>
        </p:spPr>
      </p:pic>
      <p:pic>
        <p:nvPicPr>
          <p:cNvPr id="43" name="Imagen 42" descr="23 ABECIN.png">
            <a:extLst>
              <a:ext uri="{FF2B5EF4-FFF2-40B4-BE49-F238E27FC236}">
                <a16:creationId xmlns:a16="http://schemas.microsoft.com/office/drawing/2014/main" id="{A73497C2-CA47-334A-A063-93DB3CB0FC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358" y="4885344"/>
            <a:ext cx="730157" cy="730157"/>
          </a:xfrm>
          <a:prstGeom prst="rect">
            <a:avLst/>
          </a:prstGeom>
        </p:spPr>
      </p:pic>
      <p:pic>
        <p:nvPicPr>
          <p:cNvPr id="44" name="Imagen 43" descr="24 DIRECCION-MEDICINA.png">
            <a:extLst>
              <a:ext uri="{FF2B5EF4-FFF2-40B4-BE49-F238E27FC236}">
                <a16:creationId xmlns:a16="http://schemas.microsoft.com/office/drawing/2014/main" id="{67758ECD-4FEE-0345-A5CF-F30BC22B4C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205" y="5116097"/>
            <a:ext cx="390066" cy="390066"/>
          </a:xfrm>
          <a:prstGeom prst="rect">
            <a:avLst/>
          </a:prstGeom>
        </p:spPr>
      </p:pic>
      <p:pic>
        <p:nvPicPr>
          <p:cNvPr id="45" name="Imagen 44" descr="25 EDITORA-UNOESC.png">
            <a:extLst>
              <a:ext uri="{FF2B5EF4-FFF2-40B4-BE49-F238E27FC236}">
                <a16:creationId xmlns:a16="http://schemas.microsoft.com/office/drawing/2014/main" id="{9EB6A84B-16DF-F042-BBD8-363D467D35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011" y="5116097"/>
            <a:ext cx="477808" cy="477808"/>
          </a:xfrm>
          <a:prstGeom prst="rect">
            <a:avLst/>
          </a:prstGeom>
        </p:spPr>
      </p:pic>
      <p:pic>
        <p:nvPicPr>
          <p:cNvPr id="46" name="Imagen 45" descr="26 FUNDACAO.png">
            <a:extLst>
              <a:ext uri="{FF2B5EF4-FFF2-40B4-BE49-F238E27FC236}">
                <a16:creationId xmlns:a16="http://schemas.microsoft.com/office/drawing/2014/main" id="{6961C063-0859-F04D-8129-EDE878D7ED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179" y="4978487"/>
            <a:ext cx="726192" cy="726192"/>
          </a:xfrm>
          <a:prstGeom prst="rect">
            <a:avLst/>
          </a:prstGeom>
        </p:spPr>
      </p:pic>
      <p:pic>
        <p:nvPicPr>
          <p:cNvPr id="47" name="Imagen 46" descr="27 IDICT.png">
            <a:extLst>
              <a:ext uri="{FF2B5EF4-FFF2-40B4-BE49-F238E27FC236}">
                <a16:creationId xmlns:a16="http://schemas.microsoft.com/office/drawing/2014/main" id="{2F9757DD-2E69-3D44-9656-8450B81F78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898" y="4753277"/>
            <a:ext cx="1143000" cy="1143000"/>
          </a:xfrm>
          <a:prstGeom prst="rect">
            <a:avLst/>
          </a:prstGeom>
        </p:spPr>
      </p:pic>
      <p:pic>
        <p:nvPicPr>
          <p:cNvPr id="48" name="Imagen 47" descr="28 PANAMERICANO.png">
            <a:extLst>
              <a:ext uri="{FF2B5EF4-FFF2-40B4-BE49-F238E27FC236}">
                <a16:creationId xmlns:a16="http://schemas.microsoft.com/office/drawing/2014/main" id="{54E0DEEA-E795-FE43-8586-3198383EFE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219" y="5167194"/>
            <a:ext cx="356066" cy="356066"/>
          </a:xfrm>
          <a:prstGeom prst="rect">
            <a:avLst/>
          </a:prstGeom>
        </p:spPr>
      </p:pic>
      <p:pic>
        <p:nvPicPr>
          <p:cNvPr id="49" name="Imagen 48" descr="29 ITM.png">
            <a:extLst>
              <a:ext uri="{FF2B5EF4-FFF2-40B4-BE49-F238E27FC236}">
                <a16:creationId xmlns:a16="http://schemas.microsoft.com/office/drawing/2014/main" id="{A7CF25C5-FBD7-3B46-96CD-73F44BE7CDF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472" y="4867809"/>
            <a:ext cx="752934" cy="752934"/>
          </a:xfrm>
          <a:prstGeom prst="rect">
            <a:avLst/>
          </a:prstGeom>
        </p:spPr>
      </p:pic>
      <p:pic>
        <p:nvPicPr>
          <p:cNvPr id="50" name="Imagen 49" descr="30 JAVARIANA.png">
            <a:extLst>
              <a:ext uri="{FF2B5EF4-FFF2-40B4-BE49-F238E27FC236}">
                <a16:creationId xmlns:a16="http://schemas.microsoft.com/office/drawing/2014/main" id="{2E225696-75C5-354D-9B5D-8AB7F2C186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984" y="5008459"/>
            <a:ext cx="514801" cy="514801"/>
          </a:xfrm>
          <a:prstGeom prst="rect">
            <a:avLst/>
          </a:prstGeom>
        </p:spPr>
      </p:pic>
      <p:pic>
        <p:nvPicPr>
          <p:cNvPr id="51" name="Imagen 50" descr="31 SENA.png">
            <a:extLst>
              <a:ext uri="{FF2B5EF4-FFF2-40B4-BE49-F238E27FC236}">
                <a16:creationId xmlns:a16="http://schemas.microsoft.com/office/drawing/2014/main" id="{34195283-A40D-3843-8FD5-913DD238C37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785" y="5032321"/>
            <a:ext cx="490939" cy="490939"/>
          </a:xfrm>
          <a:prstGeom prst="rect">
            <a:avLst/>
          </a:prstGeom>
        </p:spPr>
      </p:pic>
      <p:pic>
        <p:nvPicPr>
          <p:cNvPr id="52" name="Imagen 51" descr="32 U-CATOLICA.png">
            <a:extLst>
              <a:ext uri="{FF2B5EF4-FFF2-40B4-BE49-F238E27FC236}">
                <a16:creationId xmlns:a16="http://schemas.microsoft.com/office/drawing/2014/main" id="{F94B9844-859F-314F-9322-14F9E15BA2F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042" y="5008458"/>
            <a:ext cx="514802" cy="514802"/>
          </a:xfrm>
          <a:prstGeom prst="rect">
            <a:avLst/>
          </a:prstGeom>
        </p:spPr>
      </p:pic>
      <p:pic>
        <p:nvPicPr>
          <p:cNvPr id="53" name="Imagen 52" descr="33 CATOLICA-CORDOBA.png">
            <a:extLst>
              <a:ext uri="{FF2B5EF4-FFF2-40B4-BE49-F238E27FC236}">
                <a16:creationId xmlns:a16="http://schemas.microsoft.com/office/drawing/2014/main" id="{325F19E9-30AE-4F4E-A9FF-7D56FCD4225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303" y="5402267"/>
            <a:ext cx="764274" cy="764274"/>
          </a:xfrm>
          <a:prstGeom prst="rect">
            <a:avLst/>
          </a:prstGeom>
        </p:spPr>
      </p:pic>
      <p:pic>
        <p:nvPicPr>
          <p:cNvPr id="54" name="Imagen 53" descr="34 U-venezuela.png">
            <a:extLst>
              <a:ext uri="{FF2B5EF4-FFF2-40B4-BE49-F238E27FC236}">
                <a16:creationId xmlns:a16="http://schemas.microsoft.com/office/drawing/2014/main" id="{42214912-3DE5-624A-9418-34D184F1FA0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321" y="5597419"/>
            <a:ext cx="373969" cy="373969"/>
          </a:xfrm>
          <a:prstGeom prst="rect">
            <a:avLst/>
          </a:prstGeom>
        </p:spPr>
      </p:pic>
      <p:pic>
        <p:nvPicPr>
          <p:cNvPr id="55" name="Imagen 54" descr="35 U-LISANDO-ALVARADO.png">
            <a:extLst>
              <a:ext uri="{FF2B5EF4-FFF2-40B4-BE49-F238E27FC236}">
                <a16:creationId xmlns:a16="http://schemas.microsoft.com/office/drawing/2014/main" id="{1B6A54F6-843E-8F4D-8215-3EF6C6B68A1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433" y="5558718"/>
            <a:ext cx="451372" cy="451372"/>
          </a:xfrm>
          <a:prstGeom prst="rect">
            <a:avLst/>
          </a:prstGeom>
        </p:spPr>
      </p:pic>
      <p:pic>
        <p:nvPicPr>
          <p:cNvPr id="56" name="Imagen 55" descr="36 UTADEO.png">
            <a:extLst>
              <a:ext uri="{FF2B5EF4-FFF2-40B4-BE49-F238E27FC236}">
                <a16:creationId xmlns:a16="http://schemas.microsoft.com/office/drawing/2014/main" id="{41DB1423-7601-1844-B798-27CBF09BFA9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437" y="5523260"/>
            <a:ext cx="514801" cy="514801"/>
          </a:xfrm>
          <a:prstGeom prst="rect">
            <a:avLst/>
          </a:prstGeom>
        </p:spPr>
      </p:pic>
      <p:pic>
        <p:nvPicPr>
          <p:cNvPr id="57" name="Imagen 56" descr="37 U-buenos-aires.png">
            <a:extLst>
              <a:ext uri="{FF2B5EF4-FFF2-40B4-BE49-F238E27FC236}">
                <a16:creationId xmlns:a16="http://schemas.microsoft.com/office/drawing/2014/main" id="{2234523D-4177-C440-BFD7-DBB3A9ACA5E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908" y="5597419"/>
            <a:ext cx="378726" cy="378726"/>
          </a:xfrm>
          <a:prstGeom prst="rect">
            <a:avLst/>
          </a:prstGeom>
        </p:spPr>
      </p:pic>
      <p:pic>
        <p:nvPicPr>
          <p:cNvPr id="58" name="Imagen 57" descr="38 CHE-.png">
            <a:extLst>
              <a:ext uri="{FF2B5EF4-FFF2-40B4-BE49-F238E27FC236}">
                <a16:creationId xmlns:a16="http://schemas.microsoft.com/office/drawing/2014/main" id="{7639CC3D-A405-C947-A246-5BDA38010CE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51" y="5481644"/>
            <a:ext cx="605519" cy="605519"/>
          </a:xfrm>
          <a:prstGeom prst="rect">
            <a:avLst/>
          </a:prstGeom>
        </p:spPr>
      </p:pic>
      <p:pic>
        <p:nvPicPr>
          <p:cNvPr id="59" name="Imagen 58" descr="39 U-cuenca-.png">
            <a:extLst>
              <a:ext uri="{FF2B5EF4-FFF2-40B4-BE49-F238E27FC236}">
                <a16:creationId xmlns:a16="http://schemas.microsoft.com/office/drawing/2014/main" id="{1BF12E3F-5014-2A4C-A90A-1E0DA435060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128" y="5393656"/>
            <a:ext cx="830486" cy="830486"/>
          </a:xfrm>
          <a:prstGeom prst="rect">
            <a:avLst/>
          </a:prstGeom>
        </p:spPr>
      </p:pic>
      <p:pic>
        <p:nvPicPr>
          <p:cNvPr id="60" name="Imagen 59" descr="40 USAC-GUATEMALA.png">
            <a:extLst>
              <a:ext uri="{FF2B5EF4-FFF2-40B4-BE49-F238E27FC236}">
                <a16:creationId xmlns:a16="http://schemas.microsoft.com/office/drawing/2014/main" id="{39C5D1B1-0453-5A4C-AB25-05B9C6FA721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622" y="5397041"/>
            <a:ext cx="835932" cy="835932"/>
          </a:xfrm>
          <a:prstGeom prst="rect">
            <a:avLst/>
          </a:prstGeom>
        </p:spPr>
      </p:pic>
      <p:pic>
        <p:nvPicPr>
          <p:cNvPr id="61" name="Imagen 60" descr="41 U-san-martin-de-porres.png">
            <a:extLst>
              <a:ext uri="{FF2B5EF4-FFF2-40B4-BE49-F238E27FC236}">
                <a16:creationId xmlns:a16="http://schemas.microsoft.com/office/drawing/2014/main" id="{25727A9B-9EBA-5D48-BA5F-56183702A41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765" y="5423361"/>
            <a:ext cx="852447" cy="852447"/>
          </a:xfrm>
          <a:prstGeom prst="rect">
            <a:avLst/>
          </a:prstGeom>
        </p:spPr>
      </p:pic>
      <p:pic>
        <p:nvPicPr>
          <p:cNvPr id="62" name="Imagen 61" descr="42 U-de-sucre.png">
            <a:extLst>
              <a:ext uri="{FF2B5EF4-FFF2-40B4-BE49-F238E27FC236}">
                <a16:creationId xmlns:a16="http://schemas.microsoft.com/office/drawing/2014/main" id="{6414752E-6B6D-F542-91EC-4D43B226767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984" y="5550680"/>
            <a:ext cx="745119" cy="745119"/>
          </a:xfrm>
          <a:prstGeom prst="rect">
            <a:avLst/>
          </a:prstGeom>
        </p:spPr>
      </p:pic>
      <p:pic>
        <p:nvPicPr>
          <p:cNvPr id="63" name="Imagen 62" descr="43 U-nacional-colombia.png">
            <a:extLst>
              <a:ext uri="{FF2B5EF4-FFF2-40B4-BE49-F238E27FC236}">
                <a16:creationId xmlns:a16="http://schemas.microsoft.com/office/drawing/2014/main" id="{41205A3D-E7D1-3744-8E7E-22A2B1D1B08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54" y="5324777"/>
            <a:ext cx="1143000" cy="1143000"/>
          </a:xfrm>
          <a:prstGeom prst="rect">
            <a:avLst/>
          </a:prstGeom>
        </p:spPr>
      </p:pic>
      <p:pic>
        <p:nvPicPr>
          <p:cNvPr id="64" name="Imagen 63" descr="44 U-nacional-cordoba.png">
            <a:extLst>
              <a:ext uri="{FF2B5EF4-FFF2-40B4-BE49-F238E27FC236}">
                <a16:creationId xmlns:a16="http://schemas.microsoft.com/office/drawing/2014/main" id="{E0E068E6-C705-EA41-8EDF-5302E1175F8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014" y="5784404"/>
            <a:ext cx="1143000" cy="1143000"/>
          </a:xfrm>
          <a:prstGeom prst="rect">
            <a:avLst/>
          </a:prstGeom>
        </p:spPr>
      </p:pic>
      <p:pic>
        <p:nvPicPr>
          <p:cNvPr id="65" name="Imagen 64" descr="45 UNICEN.png">
            <a:extLst>
              <a:ext uri="{FF2B5EF4-FFF2-40B4-BE49-F238E27FC236}">
                <a16:creationId xmlns:a16="http://schemas.microsoft.com/office/drawing/2014/main" id="{613C5469-A739-D54E-B396-5FF861FE194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79" y="5746317"/>
            <a:ext cx="1081620" cy="1081620"/>
          </a:xfrm>
          <a:prstGeom prst="rect">
            <a:avLst/>
          </a:prstGeom>
        </p:spPr>
      </p:pic>
      <p:pic>
        <p:nvPicPr>
          <p:cNvPr id="66" name="Imagen 65" descr="46 UNCP-PERU.png">
            <a:extLst>
              <a:ext uri="{FF2B5EF4-FFF2-40B4-BE49-F238E27FC236}">
                <a16:creationId xmlns:a16="http://schemas.microsoft.com/office/drawing/2014/main" id="{A2425957-94B0-4640-914D-421C60F9C71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149" y="5893573"/>
            <a:ext cx="934364" cy="934364"/>
          </a:xfrm>
          <a:prstGeom prst="rect">
            <a:avLst/>
          </a:prstGeom>
        </p:spPr>
      </p:pic>
      <p:pic>
        <p:nvPicPr>
          <p:cNvPr id="67" name="Imagen 66" descr="47-UNHEVAL.png">
            <a:extLst>
              <a:ext uri="{FF2B5EF4-FFF2-40B4-BE49-F238E27FC236}">
                <a16:creationId xmlns:a16="http://schemas.microsoft.com/office/drawing/2014/main" id="{408653E6-3E41-6B4E-B695-497D0D5FBC6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628" y="5746317"/>
            <a:ext cx="1143000" cy="1143000"/>
          </a:xfrm>
          <a:prstGeom prst="rect">
            <a:avLst/>
          </a:prstGeom>
        </p:spPr>
      </p:pic>
      <p:pic>
        <p:nvPicPr>
          <p:cNvPr id="68" name="Imagen 67" descr="48 UPEL.png">
            <a:extLst>
              <a:ext uri="{FF2B5EF4-FFF2-40B4-BE49-F238E27FC236}">
                <a16:creationId xmlns:a16="http://schemas.microsoft.com/office/drawing/2014/main" id="{4193AF5C-879B-4A4B-BA72-BB88E0299909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361" y="6010090"/>
            <a:ext cx="656344" cy="656344"/>
          </a:xfrm>
          <a:prstGeom prst="rect">
            <a:avLst/>
          </a:prstGeom>
        </p:spPr>
      </p:pic>
      <p:pic>
        <p:nvPicPr>
          <p:cNvPr id="69" name="Imagen 68" descr="49 U-sao-paulo.png">
            <a:extLst>
              <a:ext uri="{FF2B5EF4-FFF2-40B4-BE49-F238E27FC236}">
                <a16:creationId xmlns:a16="http://schemas.microsoft.com/office/drawing/2014/main" id="{A4FB7C5F-0714-534A-A84C-ABBC1619C26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259" y="6087163"/>
            <a:ext cx="507372" cy="507372"/>
          </a:xfrm>
          <a:prstGeom prst="rect">
            <a:avLst/>
          </a:prstGeom>
        </p:spPr>
      </p:pic>
      <p:pic>
        <p:nvPicPr>
          <p:cNvPr id="70" name="Imagen 69" descr="50 UDESC.png">
            <a:extLst>
              <a:ext uri="{FF2B5EF4-FFF2-40B4-BE49-F238E27FC236}">
                <a16:creationId xmlns:a16="http://schemas.microsoft.com/office/drawing/2014/main" id="{D65ED489-D20F-344E-B8AF-0EC45F22C93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242" y="5877541"/>
            <a:ext cx="796534" cy="796534"/>
          </a:xfrm>
          <a:prstGeom prst="rect">
            <a:avLst/>
          </a:prstGeom>
        </p:spPr>
      </p:pic>
      <p:pic>
        <p:nvPicPr>
          <p:cNvPr id="71" name="Imagen 70" descr="51-rio-grande.png">
            <a:extLst>
              <a:ext uri="{FF2B5EF4-FFF2-40B4-BE49-F238E27FC236}">
                <a16:creationId xmlns:a16="http://schemas.microsoft.com/office/drawing/2014/main" id="{5B55DD84-5612-9B4D-BDF1-1B0FB628A93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786" y="5935200"/>
            <a:ext cx="786953" cy="78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90036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E7585F-3C0A-C640-92AA-26664C410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/>
                </a:solidFill>
              </a:rPr>
              <a:t>A cooperative approach of </a:t>
            </a:r>
            <a:r>
              <a:rPr lang="es-MX" b="1" dirty="0">
                <a:solidFill>
                  <a:schemeClr val="accent1"/>
                </a:solidFill>
              </a:rPr>
              <a:t>science as a common and public good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0FBD47-66BB-6445-9814-3E2835BB5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973844" cy="47700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000" dirty="0"/>
              <a:t>Redalyc and AmeliCA have developed and implemented an infrastructure to sustain non-profit, academy-owned scholarly publishing for more than 1,500 scientific journals, this approach:</a:t>
            </a:r>
          </a:p>
          <a:p>
            <a:pPr lvl="1" algn="just"/>
            <a:r>
              <a:rPr lang="es-MX" dirty="0"/>
              <a:t>Saves significant </a:t>
            </a:r>
            <a:r>
              <a:rPr lang="es-MX" dirty="0">
                <a:solidFill>
                  <a:schemeClr val="accent1"/>
                </a:solidFill>
              </a:rPr>
              <a:t>costs in journal production</a:t>
            </a:r>
            <a:r>
              <a:rPr lang="es-MX" dirty="0"/>
              <a:t> in favor of the non-profit publishing </a:t>
            </a:r>
            <a:r>
              <a:rPr lang="es-MX" dirty="0">
                <a:solidFill>
                  <a:schemeClr val="accent1"/>
                </a:solidFill>
              </a:rPr>
              <a:t>sustainability</a:t>
            </a:r>
          </a:p>
          <a:p>
            <a:pPr lvl="1" algn="just"/>
            <a:r>
              <a:rPr lang="es-MX" dirty="0"/>
              <a:t>Allows to keep journal publishing </a:t>
            </a:r>
            <a:r>
              <a:rPr lang="es-MX" dirty="0">
                <a:solidFill>
                  <a:schemeClr val="accent1"/>
                </a:solidFill>
              </a:rPr>
              <a:t>in hands of the academic</a:t>
            </a:r>
            <a:r>
              <a:rPr lang="es-MX" dirty="0"/>
              <a:t>, non-profit sector</a:t>
            </a:r>
          </a:p>
          <a:p>
            <a:pPr lvl="1" algn="just"/>
            <a:r>
              <a:rPr lang="es-MX" dirty="0"/>
              <a:t>Allows </a:t>
            </a:r>
            <a:r>
              <a:rPr lang="es-MX" dirty="0">
                <a:solidFill>
                  <a:schemeClr val="accent1"/>
                </a:solidFill>
              </a:rPr>
              <a:t>native Open Access and Open Data</a:t>
            </a:r>
          </a:p>
          <a:p>
            <a:pPr lvl="1" algn="just"/>
            <a:r>
              <a:rPr lang="es-MX" dirty="0">
                <a:solidFill>
                  <a:schemeClr val="accent1"/>
                </a:solidFill>
              </a:rPr>
              <a:t>Prevents journals from charging APC </a:t>
            </a:r>
            <a:r>
              <a:rPr lang="es-MX" dirty="0"/>
              <a:t>(author fees)</a:t>
            </a:r>
          </a:p>
          <a:p>
            <a:pPr lvl="1" algn="just"/>
            <a:r>
              <a:rPr lang="es-MX" dirty="0"/>
              <a:t>Enables </a:t>
            </a:r>
            <a:r>
              <a:rPr lang="es-MX" dirty="0">
                <a:solidFill>
                  <a:schemeClr val="accent1"/>
                </a:solidFill>
              </a:rPr>
              <a:t>bibliodiversity</a:t>
            </a:r>
          </a:p>
          <a:p>
            <a:pPr lvl="1" algn="just"/>
            <a:r>
              <a:rPr lang="es-MX" dirty="0"/>
              <a:t>Includes </a:t>
            </a:r>
            <a:r>
              <a:rPr lang="es-MX" dirty="0">
                <a:solidFill>
                  <a:schemeClr val="accent1"/>
                </a:solidFill>
              </a:rPr>
              <a:t>AI-aided software that automates XML contents markup </a:t>
            </a:r>
            <a:r>
              <a:rPr lang="es-MX" dirty="0"/>
              <a:t>and journal output files generation (</a:t>
            </a:r>
            <a:r>
              <a:rPr lang="es-MX" dirty="0">
                <a:solidFill>
                  <a:schemeClr val="accent1"/>
                </a:solidFill>
              </a:rPr>
              <a:t>ePUB, HTML5, PDF</a:t>
            </a:r>
            <a:r>
              <a:rPr lang="es-MX" dirty="0"/>
              <a:t>, XML)</a:t>
            </a:r>
          </a:p>
          <a:p>
            <a:pPr lvl="1" algn="just"/>
            <a:r>
              <a:rPr lang="es-MX" dirty="0"/>
              <a:t>Linked Open Data compliant </a:t>
            </a:r>
          </a:p>
          <a:p>
            <a:pPr lvl="1" algn="just"/>
            <a:r>
              <a:rPr lang="es-MX" dirty="0"/>
              <a:t>Leverages data granularity to </a:t>
            </a:r>
            <a:r>
              <a:rPr lang="es-MX" dirty="0">
                <a:solidFill>
                  <a:schemeClr val="accent1"/>
                </a:solidFill>
              </a:rPr>
              <a:t>enable novel ways of discoverability and knowledge representation</a:t>
            </a:r>
            <a:endParaRPr lang="es-MX" sz="2800" dirty="0"/>
          </a:p>
          <a:p>
            <a:pPr algn="just"/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4069348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F13E739-6F7F-8644-862B-D877A92C4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818357" y="2818357"/>
            <a:ext cx="6889317" cy="125260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9F2B25A-F570-C646-A3E5-F55EB2634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091" y="89303"/>
            <a:ext cx="9789167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9D708C1-1AEC-984E-9177-BCA4F97E6F05}"/>
              </a:ext>
            </a:extLst>
          </p:cNvPr>
          <p:cNvSpPr txBox="1"/>
          <p:nvPr/>
        </p:nvSpPr>
        <p:spPr>
          <a:xfrm>
            <a:off x="5828328" y="87682"/>
            <a:ext cx="98636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1200" dirty="0"/>
              <a:t>Stakeholders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085EC4F-A5C1-CF46-9268-67236C759624}"/>
              </a:ext>
            </a:extLst>
          </p:cNvPr>
          <p:cNvSpPr txBox="1"/>
          <p:nvPr/>
        </p:nvSpPr>
        <p:spPr>
          <a:xfrm>
            <a:off x="5701735" y="2507292"/>
            <a:ext cx="143988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1400" dirty="0"/>
              <a:t>AmeliCA Services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B09006C-3D17-8949-A185-8E0CEB4364ED}"/>
              </a:ext>
            </a:extLst>
          </p:cNvPr>
          <p:cNvSpPr/>
          <p:nvPr/>
        </p:nvSpPr>
        <p:spPr>
          <a:xfrm>
            <a:off x="3571538" y="87682"/>
            <a:ext cx="5728498" cy="4607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4E2CA42-3B36-8243-AB8B-60493AFB5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4856" y="413018"/>
            <a:ext cx="5324503" cy="4194765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4FF9211-F93E-514E-81E2-123048241C5B}"/>
              </a:ext>
            </a:extLst>
          </p:cNvPr>
          <p:cNvSpPr/>
          <p:nvPr/>
        </p:nvSpPr>
        <p:spPr>
          <a:xfrm>
            <a:off x="8299573" y="611883"/>
            <a:ext cx="2517732" cy="33820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es-MX" sz="1200" dirty="0">
                <a:solidFill>
                  <a:schemeClr val="tx1"/>
                </a:solidFill>
              </a:rPr>
              <a:t>XML markup </a:t>
            </a:r>
          </a:p>
          <a:p>
            <a:pPr algn="just"/>
            <a:endParaRPr lang="es-MX" sz="1200" dirty="0">
              <a:solidFill>
                <a:schemeClr val="tx1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MX" sz="1200" dirty="0">
                <a:solidFill>
                  <a:schemeClr val="tx1"/>
                </a:solidFill>
              </a:rPr>
              <a:t>Journal production workflow</a:t>
            </a:r>
          </a:p>
          <a:p>
            <a:pPr marL="285750" indent="-285750" algn="just">
              <a:buFontTx/>
              <a:buChar char="-"/>
            </a:pPr>
            <a:r>
              <a:rPr lang="es-MX" sz="1200" dirty="0">
                <a:solidFill>
                  <a:schemeClr val="tx1"/>
                </a:solidFill>
              </a:rPr>
              <a:t>Software development</a:t>
            </a:r>
          </a:p>
          <a:p>
            <a:pPr marL="285750" indent="-285750" algn="just">
              <a:buFontTx/>
              <a:buChar char="-"/>
            </a:pPr>
            <a:r>
              <a:rPr lang="es-MX" sz="1200" dirty="0">
                <a:solidFill>
                  <a:schemeClr val="tx1"/>
                </a:solidFill>
              </a:rPr>
              <a:t>Linked Open Data</a:t>
            </a:r>
          </a:p>
          <a:p>
            <a:pPr marL="285750" indent="-285750" algn="just">
              <a:buFontTx/>
              <a:buChar char="-"/>
            </a:pPr>
            <a:r>
              <a:rPr lang="es-MX" sz="1200" dirty="0">
                <a:solidFill>
                  <a:schemeClr val="tx1"/>
                </a:solidFill>
              </a:rPr>
              <a:t>AI-aided tools</a:t>
            </a:r>
          </a:p>
          <a:p>
            <a:pPr algn="just"/>
            <a:endParaRPr lang="es-MX" sz="1200" dirty="0">
              <a:solidFill>
                <a:schemeClr val="tx1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MX" sz="1200" dirty="0">
                <a:solidFill>
                  <a:schemeClr val="tx1"/>
                </a:solidFill>
              </a:rPr>
              <a:t>Hardware </a:t>
            </a:r>
          </a:p>
          <a:p>
            <a:pPr marL="285750" indent="-285750" algn="just">
              <a:buFontTx/>
              <a:buChar char="-"/>
            </a:pPr>
            <a:r>
              <a:rPr lang="es-MX" sz="1200" dirty="0">
                <a:solidFill>
                  <a:schemeClr val="tx1"/>
                </a:solidFill>
              </a:rPr>
              <a:t>Preservation</a:t>
            </a:r>
          </a:p>
          <a:p>
            <a:pPr marL="285750" indent="-285750" algn="just">
              <a:buFontTx/>
              <a:buChar char="-"/>
            </a:pPr>
            <a:r>
              <a:rPr lang="es-MX" sz="1200" dirty="0">
                <a:solidFill>
                  <a:schemeClr val="tx1"/>
                </a:solidFill>
              </a:rPr>
              <a:t>Full-text storage and avilability</a:t>
            </a:r>
          </a:p>
          <a:p>
            <a:pPr marL="285750" indent="-285750" algn="just">
              <a:buFontTx/>
              <a:buChar char="-"/>
            </a:pPr>
            <a:endParaRPr lang="es-MX" sz="1200" dirty="0">
              <a:solidFill>
                <a:schemeClr val="tx1"/>
              </a:solidFill>
            </a:endParaRPr>
          </a:p>
          <a:p>
            <a:pPr algn="just"/>
            <a:endParaRPr lang="es-MX" sz="1200" dirty="0">
              <a:solidFill>
                <a:schemeClr val="tx1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MX" sz="1200" dirty="0">
                <a:solidFill>
                  <a:schemeClr val="tx1"/>
                </a:solidFill>
              </a:rPr>
              <a:t>Trainning </a:t>
            </a:r>
          </a:p>
          <a:p>
            <a:pPr marL="285750" indent="-285750" algn="just">
              <a:buFontTx/>
              <a:buChar char="-"/>
            </a:pPr>
            <a:r>
              <a:rPr lang="es-MX" sz="1200" dirty="0">
                <a:solidFill>
                  <a:schemeClr val="tx1"/>
                </a:solidFill>
              </a:rPr>
              <a:t>Journal quality criteria</a:t>
            </a:r>
          </a:p>
          <a:p>
            <a:pPr marL="285750" indent="-285750" algn="just">
              <a:buFontTx/>
              <a:buChar char="-"/>
            </a:pPr>
            <a:r>
              <a:rPr lang="es-MX" sz="1200" dirty="0">
                <a:solidFill>
                  <a:schemeClr val="tx1"/>
                </a:solidFill>
              </a:rPr>
              <a:t>Data quality assurance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9D8495F-ABAA-5B4F-BC20-F10632B8B76E}"/>
              </a:ext>
            </a:extLst>
          </p:cNvPr>
          <p:cNvSpPr txBox="1"/>
          <p:nvPr/>
        </p:nvSpPr>
        <p:spPr>
          <a:xfrm>
            <a:off x="9079654" y="474793"/>
            <a:ext cx="108985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1400" dirty="0"/>
              <a:t>Cooperation</a:t>
            </a: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210728E5-9893-BD47-B8B7-37B7E7340AF6}"/>
              </a:ext>
            </a:extLst>
          </p:cNvPr>
          <p:cNvSpPr/>
          <p:nvPr/>
        </p:nvSpPr>
        <p:spPr>
          <a:xfrm>
            <a:off x="7302789" y="859367"/>
            <a:ext cx="996300" cy="32397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Data</a:t>
            </a: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1CC5F734-C025-A946-A211-DACA8592A5D5}"/>
              </a:ext>
            </a:extLst>
          </p:cNvPr>
          <p:cNvSpPr/>
          <p:nvPr/>
        </p:nvSpPr>
        <p:spPr>
          <a:xfrm>
            <a:off x="7079634" y="1556469"/>
            <a:ext cx="1219697" cy="323973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Software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D054B71A-C577-B44A-A289-1F97C7C9D0C8}"/>
              </a:ext>
            </a:extLst>
          </p:cNvPr>
          <p:cNvSpPr/>
          <p:nvPr/>
        </p:nvSpPr>
        <p:spPr>
          <a:xfrm>
            <a:off x="7034038" y="2302897"/>
            <a:ext cx="1265535" cy="30777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Hardware</a:t>
            </a:r>
          </a:p>
        </p:txBody>
      </p: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FA15FD74-A921-D445-BF7E-8A6E58CFF5DD}"/>
              </a:ext>
            </a:extLst>
          </p:cNvPr>
          <p:cNvSpPr/>
          <p:nvPr/>
        </p:nvSpPr>
        <p:spPr>
          <a:xfrm>
            <a:off x="6883326" y="3177283"/>
            <a:ext cx="1415763" cy="32397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Quality Assurance </a:t>
            </a:r>
          </a:p>
        </p:txBody>
      </p:sp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FA4D0E5D-9569-9441-8276-CDE330232C92}"/>
              </a:ext>
            </a:extLst>
          </p:cNvPr>
          <p:cNvSpPr/>
          <p:nvPr/>
        </p:nvSpPr>
        <p:spPr>
          <a:xfrm>
            <a:off x="10828062" y="611883"/>
            <a:ext cx="1150079" cy="571457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bg1"/>
                </a:solidFill>
              </a:rPr>
              <a:t>Editors &amp; regional operators</a:t>
            </a:r>
          </a:p>
        </p:txBody>
      </p:sp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7D839F4F-DEDC-354E-9FA2-3BBED5E9D3F8}"/>
              </a:ext>
            </a:extLst>
          </p:cNvPr>
          <p:cNvSpPr/>
          <p:nvPr/>
        </p:nvSpPr>
        <p:spPr>
          <a:xfrm>
            <a:off x="10817304" y="1421812"/>
            <a:ext cx="1150079" cy="57145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bg1"/>
                </a:solidFill>
              </a:rPr>
              <a:t>Redalyc</a:t>
            </a:r>
          </a:p>
        </p:txBody>
      </p:sp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2BEBE1C9-21E1-5445-9DBC-1770CC385732}"/>
              </a:ext>
            </a:extLst>
          </p:cNvPr>
          <p:cNvSpPr/>
          <p:nvPr/>
        </p:nvSpPr>
        <p:spPr>
          <a:xfrm>
            <a:off x="10817305" y="2253022"/>
            <a:ext cx="1150079" cy="57145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bg1"/>
                </a:solidFill>
              </a:rPr>
              <a:t>AmeliCA</a:t>
            </a:r>
          </a:p>
          <a:p>
            <a:pPr algn="ctr"/>
            <a:r>
              <a:rPr lang="es-MX" sz="1200" dirty="0">
                <a:solidFill>
                  <a:schemeClr val="bg1"/>
                </a:solidFill>
              </a:rPr>
              <a:t>Redalyc</a:t>
            </a:r>
          </a:p>
        </p:txBody>
      </p:sp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A4789470-8E91-004B-A471-D767CA621087}"/>
              </a:ext>
            </a:extLst>
          </p:cNvPr>
          <p:cNvSpPr/>
          <p:nvPr/>
        </p:nvSpPr>
        <p:spPr>
          <a:xfrm>
            <a:off x="10829331" y="3046703"/>
            <a:ext cx="1150079" cy="571457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bg1"/>
                </a:solidFill>
              </a:rPr>
              <a:t>AmeliCA</a:t>
            </a:r>
          </a:p>
          <a:p>
            <a:pPr algn="ctr"/>
            <a:r>
              <a:rPr lang="es-MX" sz="1200" dirty="0">
                <a:solidFill>
                  <a:schemeClr val="bg1"/>
                </a:solidFill>
              </a:rPr>
              <a:t>Redalyc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F019A80A-C6C7-A548-9AB3-0217CFA1F1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2734" y="4017513"/>
            <a:ext cx="36957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008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726341" y="1035704"/>
            <a:ext cx="8914685" cy="5168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1067"/>
              </a:spcAft>
            </a:pPr>
            <a:r>
              <a:rPr lang="en-GB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Journals participating in this model have the following:</a:t>
            </a:r>
            <a:endParaRPr lang="es-ES_tradnl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0592" y="1952277"/>
            <a:ext cx="1776000" cy="17760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647626" y="2508949"/>
            <a:ext cx="3605667" cy="3754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1067"/>
              </a:spcAft>
            </a:pPr>
            <a:r>
              <a:rPr lang="en-GB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Peer-review and editorial quality</a:t>
            </a:r>
            <a:endParaRPr lang="es-ES_tradnl" sz="1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0592" y="3908114"/>
            <a:ext cx="1776000" cy="17760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642417" y="4246538"/>
            <a:ext cx="3340979" cy="8240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1067"/>
              </a:spcAft>
            </a:pPr>
            <a:r>
              <a:rPr lang="en-GB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Digital publishing technology </a:t>
            </a:r>
          </a:p>
          <a:p>
            <a:pPr algn="just">
              <a:lnSpc>
                <a:spcPct val="107000"/>
              </a:lnSpc>
              <a:spcAft>
                <a:spcPts val="1067"/>
              </a:spcAft>
            </a:pPr>
            <a:r>
              <a:rPr lang="en-GB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(XML JATS)</a:t>
            </a:r>
            <a:endParaRPr lang="es-ES_tradnl" sz="1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3682" y="1977329"/>
            <a:ext cx="1776000" cy="177600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7759034" y="2474326"/>
            <a:ext cx="3886665" cy="990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067"/>
              </a:spcAft>
            </a:pPr>
            <a:r>
              <a:rPr lang="en-GB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Open Access policy free of publishing or processing costs (APC)</a:t>
            </a:r>
            <a:endParaRPr lang="es-ES_tradnl" sz="1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3681" y="3933166"/>
            <a:ext cx="1776000" cy="1776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7759032" y="4100718"/>
            <a:ext cx="3886665" cy="1550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067"/>
              </a:spcAft>
            </a:pPr>
            <a:r>
              <a:rPr lang="en-GB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vision to overcome the current assessment of science based on the Impact Factor aligned to the Declaration on Research Assessment (DORA)</a:t>
            </a:r>
            <a:endParaRPr lang="es-ES_tradnl" sz="1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E1BBAA2-704F-2643-8269-CA8B5AC798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-2818357" y="2818357"/>
            <a:ext cx="6889317" cy="125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64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603555C-32BE-1B49-B51E-80895A7B74D1}"/>
              </a:ext>
            </a:extLst>
          </p:cNvPr>
          <p:cNvSpPr/>
          <p:nvPr/>
        </p:nvSpPr>
        <p:spPr>
          <a:xfrm>
            <a:off x="2938272" y="487025"/>
            <a:ext cx="81808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21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dirty="0"/>
              <a:t>participating institutions</a:t>
            </a:r>
          </a:p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31</a:t>
            </a:r>
            <a:r>
              <a:rPr lang="en-US" sz="2800" dirty="0"/>
              <a:t> publisher institutions of participating journals</a:t>
            </a:r>
          </a:p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57</a:t>
            </a:r>
            <a:r>
              <a:rPr lang="en-US" sz="2800" dirty="0"/>
              <a:t> journals online, 130 in process</a:t>
            </a:r>
          </a:p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60.006</a:t>
            </a:r>
            <a:r>
              <a:rPr lang="en-US" sz="2800" dirty="0"/>
              <a:t> full-text articles </a:t>
            </a:r>
          </a:p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869</a:t>
            </a:r>
            <a:r>
              <a:rPr lang="en-US" sz="2800" dirty="0"/>
              <a:t> journal in AURA</a:t>
            </a:r>
          </a:p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656</a:t>
            </a:r>
            <a:r>
              <a:rPr lang="en-US" sz="2800" dirty="0"/>
              <a:t> Redalyc journals retrievable through </a:t>
            </a:r>
            <a:r>
              <a:rPr lang="en-US" sz="2800" dirty="0" err="1"/>
              <a:t>AmeliCA</a:t>
            </a:r>
            <a:endParaRPr lang="en-US" sz="2800" dirty="0"/>
          </a:p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2.780</a:t>
            </a:r>
            <a:r>
              <a:rPr lang="en-US" sz="2800" dirty="0"/>
              <a:t> Retrievable books through </a:t>
            </a:r>
            <a:r>
              <a:rPr lang="en-US" sz="2800" dirty="0" err="1"/>
              <a:t>AmeliCA</a:t>
            </a:r>
            <a:endParaRPr lang="en-US" sz="2800" dirty="0"/>
          </a:p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207</a:t>
            </a:r>
            <a:r>
              <a:rPr lang="en-US" sz="2800" dirty="0"/>
              <a:t> trained people in </a:t>
            </a:r>
            <a:r>
              <a:rPr lang="en-US" sz="2800" dirty="0" err="1"/>
              <a:t>AmeliCA</a:t>
            </a:r>
            <a:r>
              <a:rPr lang="en-US" sz="2800" dirty="0"/>
              <a:t> XML from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166</a:t>
            </a:r>
            <a:r>
              <a:rPr lang="en-US" sz="2800" dirty="0"/>
              <a:t> journals from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15 countries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342</a:t>
            </a:r>
            <a:r>
              <a:rPr lang="en-US" sz="2800" dirty="0"/>
              <a:t> members in OJS Community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6392BEB-7421-A144-BA67-96C99290C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818357" y="2818357"/>
            <a:ext cx="6889317" cy="125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3455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0B04E24-8A24-2346-9CB6-AF20109E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085"/>
          <a:stretch/>
        </p:blipFill>
        <p:spPr>
          <a:xfrm>
            <a:off x="4268070" y="0"/>
            <a:ext cx="7829550" cy="664023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5EA1D61-852F-894F-9F62-81A79D6DF3F8}"/>
              </a:ext>
            </a:extLst>
          </p:cNvPr>
          <p:cNvSpPr/>
          <p:nvPr/>
        </p:nvSpPr>
        <p:spPr>
          <a:xfrm>
            <a:off x="2734429" y="5237455"/>
            <a:ext cx="331466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65.000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algn="r">
              <a:spcAft>
                <a:spcPts val="0"/>
              </a:spcAft>
            </a:pPr>
            <a:r>
              <a:rPr lang="en-US" sz="14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Redalyc</a:t>
            </a:r>
            <a:r>
              <a:rPr lang="en-US" sz="1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daily users</a:t>
            </a:r>
            <a:endParaRPr lang="es-MX" sz="1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CB3935A-6E8E-794E-B971-571C0763919E}"/>
              </a:ext>
            </a:extLst>
          </p:cNvPr>
          <p:cNvSpPr/>
          <p:nvPr/>
        </p:nvSpPr>
        <p:spPr>
          <a:xfrm>
            <a:off x="3385898" y="4658665"/>
            <a:ext cx="28600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 million </a:t>
            </a:r>
          </a:p>
          <a:p>
            <a:pPr algn="r"/>
            <a:r>
              <a:rPr lang="en-US" sz="1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article downloads per month </a:t>
            </a:r>
            <a:endParaRPr lang="es-MX" sz="1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C5276EB-A156-CA48-AFCD-0E70EB06D0F3}"/>
              </a:ext>
            </a:extLst>
          </p:cNvPr>
          <p:cNvSpPr/>
          <p:nvPr/>
        </p:nvSpPr>
        <p:spPr>
          <a:xfrm>
            <a:off x="1370207" y="2788280"/>
            <a:ext cx="47880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644</a:t>
            </a:r>
          </a:p>
          <a:p>
            <a:pPr algn="r">
              <a:spcAft>
                <a:spcPts val="0"/>
              </a:spcAft>
            </a:pP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Publisher institutions</a:t>
            </a:r>
            <a:endParaRPr lang="es-MX" sz="2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31D2F9B-4F97-9946-8327-52B5D70483B7}"/>
              </a:ext>
            </a:extLst>
          </p:cNvPr>
          <p:cNvSpPr/>
          <p:nvPr/>
        </p:nvSpPr>
        <p:spPr>
          <a:xfrm>
            <a:off x="2299026" y="994890"/>
            <a:ext cx="207281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1360</a:t>
            </a:r>
          </a:p>
          <a:p>
            <a:pPr algn="r"/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indexed journals</a:t>
            </a:r>
            <a:endParaRPr lang="es-MX" sz="2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EEE9708-94F6-AD4F-8BDA-E6F2B2501FB3}"/>
              </a:ext>
            </a:extLst>
          </p:cNvPr>
          <p:cNvSpPr/>
          <p:nvPr/>
        </p:nvSpPr>
        <p:spPr>
          <a:xfrm>
            <a:off x="2286926" y="3930226"/>
            <a:ext cx="20537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0.7 Million</a:t>
            </a:r>
          </a:p>
          <a:p>
            <a:pPr algn="r"/>
            <a:r>
              <a:rPr lang="en-US" sz="1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Full-text articles</a:t>
            </a:r>
            <a:endParaRPr lang="es-MX" sz="1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7A8270D-8ED1-4E44-A7A3-887E4264FC2F}"/>
              </a:ext>
            </a:extLst>
          </p:cNvPr>
          <p:cNvSpPr/>
          <p:nvPr/>
        </p:nvSpPr>
        <p:spPr>
          <a:xfrm>
            <a:off x="3706591" y="1858642"/>
            <a:ext cx="12442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  <a:p>
            <a:pPr algn="r"/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countries</a:t>
            </a:r>
            <a:endParaRPr lang="es-MX" sz="2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D8A3D782-779A-854B-91D6-9CEF19B653C7}"/>
              </a:ext>
            </a:extLst>
          </p:cNvPr>
          <p:cNvGrpSpPr/>
          <p:nvPr/>
        </p:nvGrpSpPr>
        <p:grpSpPr>
          <a:xfrm>
            <a:off x="1" y="0"/>
            <a:ext cx="2200587" cy="6858002"/>
            <a:chOff x="1" y="0"/>
            <a:chExt cx="2200587" cy="6858002"/>
          </a:xfrm>
        </p:grpSpPr>
        <p:sp>
          <p:nvSpPr>
            <p:cNvPr id="14" name="Rectángulo 1">
              <a:extLst>
                <a:ext uri="{FF2B5EF4-FFF2-40B4-BE49-F238E27FC236}">
                  <a16:creationId xmlns:a16="http://schemas.microsoft.com/office/drawing/2014/main" id="{63E796F9-9088-7248-B439-9950686666E0}"/>
                </a:ext>
              </a:extLst>
            </p:cNvPr>
            <p:cNvSpPr/>
            <p:nvPr/>
          </p:nvSpPr>
          <p:spPr>
            <a:xfrm rot="16200000">
              <a:off x="-2328706" y="2328707"/>
              <a:ext cx="6858002" cy="2200587"/>
            </a:xfrm>
            <a:prstGeom prst="rect">
              <a:avLst/>
            </a:prstGeom>
            <a:solidFill>
              <a:srgbClr val="C51C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5" name="Imagen 10">
              <a:extLst>
                <a:ext uri="{FF2B5EF4-FFF2-40B4-BE49-F238E27FC236}">
                  <a16:creationId xmlns:a16="http://schemas.microsoft.com/office/drawing/2014/main" id="{0046EDCD-748A-EF4A-AC1C-9FAF046727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664"/>
            <a:stretch/>
          </p:blipFill>
          <p:spPr>
            <a:xfrm rot="16200000">
              <a:off x="-2058041" y="2779388"/>
              <a:ext cx="6187052" cy="1129318"/>
            </a:xfrm>
            <a:prstGeom prst="rect">
              <a:avLst/>
            </a:prstGeom>
          </p:spPr>
        </p:pic>
      </p:grp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FC627F3-3214-BA4E-9B1C-FA536C60CC68}"/>
              </a:ext>
            </a:extLst>
          </p:cNvPr>
          <p:cNvSpPr/>
          <p:nvPr/>
        </p:nvSpPr>
        <p:spPr>
          <a:xfrm>
            <a:off x="423002" y="5780782"/>
            <a:ext cx="54888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1.8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Barlow" charset="0"/>
                <a:ea typeface="Barlow" charset="0"/>
                <a:cs typeface="Barlow" charset="0"/>
              </a:rPr>
              <a:t>million authors from </a:t>
            </a:r>
          </a:p>
          <a:p>
            <a:pPr lvl="0" algn="r"/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10.000</a:t>
            </a:r>
            <a:r>
              <a:rPr lang="en-US" dirty="0">
                <a:solidFill>
                  <a:srgbClr val="CE018D"/>
                </a:solidFill>
                <a:latin typeface="Barlow" charset="0"/>
                <a:ea typeface="Barlow" charset="0"/>
                <a:cs typeface="Barlow" charset="0"/>
              </a:rPr>
              <a:t>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Barlow" charset="0"/>
                <a:ea typeface="Barlow" charset="0"/>
                <a:cs typeface="Barlow" charset="0"/>
              </a:rPr>
              <a:t>institutions </a:t>
            </a:r>
          </a:p>
        </p:txBody>
      </p:sp>
    </p:spTree>
    <p:extLst>
      <p:ext uri="{BB962C8B-B14F-4D97-AF65-F5344CB8AC3E}">
        <p14:creationId xmlns:p14="http://schemas.microsoft.com/office/powerpoint/2010/main" val="40572538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98F89DF-785A-804D-ACCE-09E9F41B4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351" y="31317"/>
            <a:ext cx="7038177" cy="685800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8CE40AEA-C7FF-FB41-944F-EEB4DD7AF40E}"/>
              </a:ext>
            </a:extLst>
          </p:cNvPr>
          <p:cNvGrpSpPr/>
          <p:nvPr/>
        </p:nvGrpSpPr>
        <p:grpSpPr>
          <a:xfrm>
            <a:off x="1" y="0"/>
            <a:ext cx="2200587" cy="6858002"/>
            <a:chOff x="1" y="0"/>
            <a:chExt cx="2200587" cy="6858002"/>
          </a:xfrm>
        </p:grpSpPr>
        <p:sp>
          <p:nvSpPr>
            <p:cNvPr id="3" name="Rectángulo 1">
              <a:extLst>
                <a:ext uri="{FF2B5EF4-FFF2-40B4-BE49-F238E27FC236}">
                  <a16:creationId xmlns:a16="http://schemas.microsoft.com/office/drawing/2014/main" id="{7211D8FE-D120-AF48-BC2C-67540509A67C}"/>
                </a:ext>
              </a:extLst>
            </p:cNvPr>
            <p:cNvSpPr/>
            <p:nvPr/>
          </p:nvSpPr>
          <p:spPr>
            <a:xfrm rot="16200000">
              <a:off x="-2328706" y="2328707"/>
              <a:ext cx="6858002" cy="2200587"/>
            </a:xfrm>
            <a:prstGeom prst="rect">
              <a:avLst/>
            </a:prstGeom>
            <a:solidFill>
              <a:srgbClr val="C51C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4" name="Imagen 10">
              <a:extLst>
                <a:ext uri="{FF2B5EF4-FFF2-40B4-BE49-F238E27FC236}">
                  <a16:creationId xmlns:a16="http://schemas.microsoft.com/office/drawing/2014/main" id="{BE8BA3F6-0325-9D4E-887A-41F5780084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664"/>
            <a:stretch/>
          </p:blipFill>
          <p:spPr>
            <a:xfrm rot="16200000">
              <a:off x="-2058041" y="2779388"/>
              <a:ext cx="6187052" cy="1129318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E070286-104A-7440-9AB6-E4E01D32F967}"/>
              </a:ext>
            </a:extLst>
          </p:cNvPr>
          <p:cNvSpPr txBox="1"/>
          <p:nvPr/>
        </p:nvSpPr>
        <p:spPr>
          <a:xfrm>
            <a:off x="3084588" y="2029912"/>
            <a:ext cx="22296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 model for journal visibility, quality improvement, production tools (XML, PDF, HTML, ePUB, desktop &amp; mobile readers)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1ABA0C5-0064-4D4B-8888-2F9E4768A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1102292" y="2787042"/>
            <a:ext cx="6889317" cy="125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7584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619AFA5-D61A-DB43-8EE7-AD0897709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505" y="2191524"/>
            <a:ext cx="3048000" cy="30607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8C1E09A-8CA1-E74C-8BF6-C127F9F1D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4979" y="3094774"/>
            <a:ext cx="3619500" cy="35179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164AC48-C136-CB47-A7A4-3656FE06A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5876" y="1534531"/>
            <a:ext cx="2082800" cy="2540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53F7D81-1E15-7447-8173-E54844D8D0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1214" y="224262"/>
            <a:ext cx="2400300" cy="20828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E315B-3DFA-8E4A-9346-89BAC7E609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881" y="355756"/>
            <a:ext cx="2349500" cy="25781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8828F54-9D39-A741-932A-D8A0A69DC7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4261" y="739077"/>
            <a:ext cx="3378200" cy="3149600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6F820AFC-10E0-D543-8F1A-524207D0C14A}"/>
              </a:ext>
            </a:extLst>
          </p:cNvPr>
          <p:cNvSpPr txBox="1"/>
          <p:nvPr/>
        </p:nvSpPr>
        <p:spPr>
          <a:xfrm>
            <a:off x="802889" y="4728118"/>
            <a:ext cx="486876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 approach to </a:t>
            </a:r>
          </a:p>
          <a:p>
            <a:r>
              <a:rPr lang="es-MX" sz="4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science as commons</a:t>
            </a:r>
          </a:p>
        </p:txBody>
      </p:sp>
    </p:spTree>
    <p:extLst>
      <p:ext uri="{BB962C8B-B14F-4D97-AF65-F5344CB8AC3E}">
        <p14:creationId xmlns:p14="http://schemas.microsoft.com/office/powerpoint/2010/main" val="195669563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5933140-F5FB-0047-A59A-3B5D260A6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135" y="1869093"/>
            <a:ext cx="1109191" cy="59328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828C8B6-72A5-2B41-899B-E3DC40021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370" y="983978"/>
            <a:ext cx="348677" cy="980655"/>
          </a:xfrm>
          <a:prstGeom prst="rect">
            <a:avLst/>
          </a:prstGeom>
        </p:spPr>
      </p:pic>
      <p:grpSp>
        <p:nvGrpSpPr>
          <p:cNvPr id="54" name="Grupo 53">
            <a:extLst>
              <a:ext uri="{FF2B5EF4-FFF2-40B4-BE49-F238E27FC236}">
                <a16:creationId xmlns:a16="http://schemas.microsoft.com/office/drawing/2014/main" id="{91DD0C1D-EC46-564C-BAA8-F75C80F0F3CE}"/>
              </a:ext>
            </a:extLst>
          </p:cNvPr>
          <p:cNvGrpSpPr/>
          <p:nvPr/>
        </p:nvGrpSpPr>
        <p:grpSpPr>
          <a:xfrm>
            <a:off x="6238731" y="1869093"/>
            <a:ext cx="1091802" cy="593288"/>
            <a:chOff x="6238731" y="2402493"/>
            <a:chExt cx="1091802" cy="593288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63F0B85-89A7-804E-B27E-0C13B406D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8731" y="2402493"/>
              <a:ext cx="515902" cy="593288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BFE30791-C460-4941-92E1-9D3565DB3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14631" y="2402493"/>
              <a:ext cx="515902" cy="593288"/>
            </a:xfrm>
            <a:prstGeom prst="rect">
              <a:avLst/>
            </a:prstGeom>
          </p:spPr>
        </p:pic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7C6FC361-FCCD-2E4F-97AA-E3209CBAA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764" y="983977"/>
            <a:ext cx="348677" cy="98065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74D633E-57E9-3241-B426-918BFB0761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1426" y="1869093"/>
            <a:ext cx="515901" cy="593286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07749F89-8A0A-9C4C-8002-B0DDF0A5B80D}"/>
              </a:ext>
            </a:extLst>
          </p:cNvPr>
          <p:cNvSpPr/>
          <p:nvPr/>
        </p:nvSpPr>
        <p:spPr>
          <a:xfrm>
            <a:off x="1170251" y="1266620"/>
            <a:ext cx="794958" cy="43088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s-MX" sz="1100" dirty="0">
                <a:latin typeface="Titillium Web" pitchFamily="2" charset="77"/>
              </a:rPr>
              <a:t>Accepted</a:t>
            </a:r>
          </a:p>
          <a:p>
            <a:pPr algn="ctr"/>
            <a:r>
              <a:rPr lang="es-MX" sz="1100" dirty="0">
                <a:latin typeface="Titillium Web" pitchFamily="2" charset="77"/>
              </a:rPr>
              <a:t>article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BD80F81-BF5B-804B-BD97-097586C243C9}"/>
              </a:ext>
            </a:extLst>
          </p:cNvPr>
          <p:cNvSpPr/>
          <p:nvPr/>
        </p:nvSpPr>
        <p:spPr>
          <a:xfrm>
            <a:off x="3665689" y="1266620"/>
            <a:ext cx="974892" cy="43088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100" dirty="0">
                <a:latin typeface="Titillium Web" pitchFamily="2" charset="77"/>
              </a:rPr>
              <a:t>InDesign formation</a:t>
            </a:r>
          </a:p>
        </p:txBody>
      </p:sp>
      <p:grpSp>
        <p:nvGrpSpPr>
          <p:cNvPr id="53" name="Grupo 52">
            <a:extLst>
              <a:ext uri="{FF2B5EF4-FFF2-40B4-BE49-F238E27FC236}">
                <a16:creationId xmlns:a16="http://schemas.microsoft.com/office/drawing/2014/main" id="{2EDB63BF-DDCA-E942-929B-38FE9A53E145}"/>
              </a:ext>
            </a:extLst>
          </p:cNvPr>
          <p:cNvGrpSpPr/>
          <p:nvPr/>
        </p:nvGrpSpPr>
        <p:grpSpPr>
          <a:xfrm>
            <a:off x="3685107" y="1728946"/>
            <a:ext cx="915812" cy="860332"/>
            <a:chOff x="3685107" y="2275046"/>
            <a:chExt cx="915812" cy="860332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79B23445-3342-D04B-A228-67A859E95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52782" y="2275046"/>
              <a:ext cx="780461" cy="617865"/>
            </a:xfrm>
            <a:prstGeom prst="rect">
              <a:avLst/>
            </a:prstGeom>
          </p:spPr>
        </p:pic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0245F3C1-3977-034A-BD36-574906A93527}"/>
                </a:ext>
              </a:extLst>
            </p:cNvPr>
            <p:cNvSpPr/>
            <p:nvPr/>
          </p:nvSpPr>
          <p:spPr>
            <a:xfrm>
              <a:off x="3685107" y="2904546"/>
              <a:ext cx="915812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sz="900" dirty="0">
                  <a:latin typeface="Titillium Web" pitchFamily="2" charset="77"/>
                </a:rPr>
                <a:t>Printed version</a:t>
              </a:r>
            </a:p>
          </p:txBody>
        </p:sp>
      </p:grp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85FA681-BB39-B54B-86B1-FE8BB8C90D52}"/>
              </a:ext>
            </a:extLst>
          </p:cNvPr>
          <p:cNvSpPr/>
          <p:nvPr/>
        </p:nvSpPr>
        <p:spPr>
          <a:xfrm>
            <a:off x="6137779" y="1351258"/>
            <a:ext cx="1293706" cy="2616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100" dirty="0">
                <a:latin typeface="Titillium Web" pitchFamily="2" charset="77"/>
              </a:rPr>
              <a:t>Electronic version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3046E59F-AC82-8043-B50F-E934D85232BA}"/>
              </a:ext>
            </a:extLst>
          </p:cNvPr>
          <p:cNvSpPr/>
          <p:nvPr/>
        </p:nvSpPr>
        <p:spPr>
          <a:xfrm>
            <a:off x="8632544" y="1351258"/>
            <a:ext cx="973665" cy="26161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/>
            <a:r>
              <a:rPr lang="es-MX" sz="1100" dirty="0">
                <a:solidFill>
                  <a:schemeClr val="bg1"/>
                </a:solidFill>
                <a:latin typeface="Titillium Web" pitchFamily="2" charset="77"/>
              </a:rPr>
              <a:t>XML markup</a:t>
            </a:r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7B7B922D-01F5-BE4B-BD19-53FAE427A222}"/>
              </a:ext>
            </a:extLst>
          </p:cNvPr>
          <p:cNvGrpSpPr/>
          <p:nvPr/>
        </p:nvGrpSpPr>
        <p:grpSpPr>
          <a:xfrm>
            <a:off x="10052317" y="1274377"/>
            <a:ext cx="1293706" cy="741975"/>
            <a:chOff x="10052317" y="1807777"/>
            <a:chExt cx="1293706" cy="741975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ECDB3772-EB93-2046-B6EC-694CF3923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381437" y="1807777"/>
              <a:ext cx="635466" cy="423644"/>
            </a:xfrm>
            <a:prstGeom prst="rect">
              <a:avLst/>
            </a:prstGeom>
          </p:spPr>
        </p:pic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DFEB365D-64A1-B34E-BB82-8A637FA929E6}"/>
                </a:ext>
              </a:extLst>
            </p:cNvPr>
            <p:cNvSpPr/>
            <p:nvPr/>
          </p:nvSpPr>
          <p:spPr>
            <a:xfrm>
              <a:off x="10052317" y="2288142"/>
              <a:ext cx="129370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sz="1100" dirty="0">
                  <a:latin typeface="Titillium Web" pitchFamily="2" charset="77"/>
                </a:rPr>
                <a:t>Upload</a:t>
              </a:r>
            </a:p>
          </p:txBody>
        </p:sp>
      </p:grpSp>
      <p:sp>
        <p:nvSpPr>
          <p:cNvPr id="23" name="Rectángulo 22">
            <a:extLst>
              <a:ext uri="{FF2B5EF4-FFF2-40B4-BE49-F238E27FC236}">
                <a16:creationId xmlns:a16="http://schemas.microsoft.com/office/drawing/2014/main" id="{46CADCF4-BF24-1C40-BF58-604007F78F96}"/>
              </a:ext>
            </a:extLst>
          </p:cNvPr>
          <p:cNvSpPr/>
          <p:nvPr/>
        </p:nvSpPr>
        <p:spPr>
          <a:xfrm>
            <a:off x="739449" y="302114"/>
            <a:ext cx="102774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solidFill>
                  <a:srgbClr val="0070C0"/>
                </a:solidFill>
                <a:latin typeface="Titillium Web" pitchFamily="2" charset="77"/>
              </a:rPr>
              <a:t>Traditional Article Processing 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25D66D30-A0BA-A84D-8945-9A5C23441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5709" y="983977"/>
            <a:ext cx="348677" cy="980655"/>
          </a:xfrm>
          <a:prstGeom prst="rect">
            <a:avLst/>
          </a:prstGeom>
        </p:spPr>
      </p:pic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3C053CEF-8272-6645-85AD-803057D8D9E2}"/>
              </a:ext>
            </a:extLst>
          </p:cNvPr>
          <p:cNvCxnSpPr>
            <a:cxnSpLocks/>
          </p:cNvCxnSpPr>
          <p:nvPr/>
        </p:nvCxnSpPr>
        <p:spPr>
          <a:xfrm>
            <a:off x="2111907" y="1460500"/>
            <a:ext cx="93609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6D03C0C8-F78B-0347-91B6-E021A29B4400}"/>
              </a:ext>
            </a:extLst>
          </p:cNvPr>
          <p:cNvCxnSpPr>
            <a:cxnSpLocks/>
          </p:cNvCxnSpPr>
          <p:nvPr/>
        </p:nvCxnSpPr>
        <p:spPr>
          <a:xfrm>
            <a:off x="4762342" y="1460500"/>
            <a:ext cx="78369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EBC0AB6D-1D53-E048-BCCA-B10C4194F541}"/>
              </a:ext>
            </a:extLst>
          </p:cNvPr>
          <p:cNvCxnSpPr>
            <a:cxnSpLocks/>
          </p:cNvCxnSpPr>
          <p:nvPr/>
        </p:nvCxnSpPr>
        <p:spPr>
          <a:xfrm>
            <a:off x="7498915" y="1460500"/>
            <a:ext cx="591537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8F48A692-09BE-3149-8373-B00091762DE2}"/>
              </a:ext>
            </a:extLst>
          </p:cNvPr>
          <p:cNvCxnSpPr>
            <a:cxnSpLocks/>
          </p:cNvCxnSpPr>
          <p:nvPr/>
        </p:nvCxnSpPr>
        <p:spPr>
          <a:xfrm>
            <a:off x="9665645" y="1460500"/>
            <a:ext cx="591537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upo 51">
            <a:extLst>
              <a:ext uri="{FF2B5EF4-FFF2-40B4-BE49-F238E27FC236}">
                <a16:creationId xmlns:a16="http://schemas.microsoft.com/office/drawing/2014/main" id="{CE6A15BF-1A7D-3647-AB4D-FE7BB382478D}"/>
              </a:ext>
            </a:extLst>
          </p:cNvPr>
          <p:cNvGrpSpPr/>
          <p:nvPr/>
        </p:nvGrpSpPr>
        <p:grpSpPr>
          <a:xfrm>
            <a:off x="3016758" y="2919656"/>
            <a:ext cx="5722837" cy="400110"/>
            <a:chOff x="3038076" y="3517331"/>
            <a:chExt cx="5722837" cy="400110"/>
          </a:xfrm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F816A2D9-2395-3044-BD9A-9529F69FEAB8}"/>
                </a:ext>
              </a:extLst>
            </p:cNvPr>
            <p:cNvSpPr/>
            <p:nvPr/>
          </p:nvSpPr>
          <p:spPr>
            <a:xfrm>
              <a:off x="3341219" y="3517331"/>
              <a:ext cx="25194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2000" b="1" dirty="0">
                  <a:latin typeface="Titillium Web" pitchFamily="2" charset="77"/>
                </a:rPr>
                <a:t>50 - 60 EUR / article</a:t>
              </a: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82EF2848-74BB-A846-B738-9B4EC960A41E}"/>
                </a:ext>
              </a:extLst>
            </p:cNvPr>
            <p:cNvSpPr/>
            <p:nvPr/>
          </p:nvSpPr>
          <p:spPr>
            <a:xfrm>
              <a:off x="6521251" y="3517331"/>
              <a:ext cx="223966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2000" b="1" dirty="0">
                  <a:latin typeface="Titillium Web" pitchFamily="2" charset="77"/>
                </a:rPr>
                <a:t>11 - 13 hr / article</a:t>
              </a:r>
            </a:p>
          </p:txBody>
        </p:sp>
        <p:pic>
          <p:nvPicPr>
            <p:cNvPr id="50" name="Imagen 49">
              <a:extLst>
                <a:ext uri="{FF2B5EF4-FFF2-40B4-BE49-F238E27FC236}">
                  <a16:creationId xmlns:a16="http://schemas.microsoft.com/office/drawing/2014/main" id="{43E83BA9-1867-334E-A724-46583A561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38076" y="3565815"/>
              <a:ext cx="303143" cy="303143"/>
            </a:xfrm>
            <a:prstGeom prst="rect">
              <a:avLst/>
            </a:prstGeom>
          </p:spPr>
        </p:pic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2A7D33CE-6733-BF48-8E90-0323940B6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218108" y="3565815"/>
              <a:ext cx="303143" cy="303143"/>
            </a:xfrm>
            <a:prstGeom prst="rect">
              <a:avLst/>
            </a:prstGeom>
          </p:spPr>
        </p:pic>
      </p:grpSp>
      <p:sp>
        <p:nvSpPr>
          <p:cNvPr id="62" name="Rectángulo 61">
            <a:extLst>
              <a:ext uri="{FF2B5EF4-FFF2-40B4-BE49-F238E27FC236}">
                <a16:creationId xmlns:a16="http://schemas.microsoft.com/office/drawing/2014/main" id="{0054D4EE-7A92-9D4B-8ED1-EA523E70A2A0}"/>
              </a:ext>
            </a:extLst>
          </p:cNvPr>
          <p:cNvSpPr/>
          <p:nvPr/>
        </p:nvSpPr>
        <p:spPr>
          <a:xfrm>
            <a:off x="739449" y="3779348"/>
            <a:ext cx="102774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solidFill>
                  <a:srgbClr val="0070C0"/>
                </a:solidFill>
                <a:latin typeface="Titillium Web" pitchFamily="2" charset="77"/>
              </a:rPr>
              <a:t>Article Processing with Redalyc/AmelicA as infrastructure</a:t>
            </a:r>
          </a:p>
        </p:txBody>
      </p:sp>
      <p:grpSp>
        <p:nvGrpSpPr>
          <p:cNvPr id="63" name="Grupo 62">
            <a:extLst>
              <a:ext uri="{FF2B5EF4-FFF2-40B4-BE49-F238E27FC236}">
                <a16:creationId xmlns:a16="http://schemas.microsoft.com/office/drawing/2014/main" id="{88B2141A-C067-3D48-B30C-5B34459B7DB7}"/>
              </a:ext>
            </a:extLst>
          </p:cNvPr>
          <p:cNvGrpSpPr/>
          <p:nvPr/>
        </p:nvGrpSpPr>
        <p:grpSpPr>
          <a:xfrm>
            <a:off x="2648946" y="6085100"/>
            <a:ext cx="5272480" cy="400110"/>
            <a:chOff x="3038076" y="3517331"/>
            <a:chExt cx="5272480" cy="400110"/>
          </a:xfrm>
        </p:grpSpPr>
        <p:sp>
          <p:nvSpPr>
            <p:cNvPr id="64" name="Rectángulo 63">
              <a:extLst>
                <a:ext uri="{FF2B5EF4-FFF2-40B4-BE49-F238E27FC236}">
                  <a16:creationId xmlns:a16="http://schemas.microsoft.com/office/drawing/2014/main" id="{16AAF529-66B6-CF41-B336-75C0D77258C0}"/>
                </a:ext>
              </a:extLst>
            </p:cNvPr>
            <p:cNvSpPr/>
            <p:nvPr/>
          </p:nvSpPr>
          <p:spPr>
            <a:xfrm>
              <a:off x="3341219" y="3517331"/>
              <a:ext cx="25194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2000" b="1" dirty="0">
                  <a:latin typeface="Titillium Web" pitchFamily="2" charset="77"/>
                </a:rPr>
                <a:t>6 -7 EUR / article</a:t>
              </a:r>
            </a:p>
          </p:txBody>
        </p:sp>
        <p:sp>
          <p:nvSpPr>
            <p:cNvPr id="65" name="Rectángulo 64">
              <a:extLst>
                <a:ext uri="{FF2B5EF4-FFF2-40B4-BE49-F238E27FC236}">
                  <a16:creationId xmlns:a16="http://schemas.microsoft.com/office/drawing/2014/main" id="{D351EEE5-FCE6-0D40-B16D-DF4AA5836FD6}"/>
                </a:ext>
              </a:extLst>
            </p:cNvPr>
            <p:cNvSpPr/>
            <p:nvPr/>
          </p:nvSpPr>
          <p:spPr>
            <a:xfrm>
              <a:off x="6070894" y="3517331"/>
              <a:ext cx="223966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2000" b="1" dirty="0">
                  <a:latin typeface="Titillium Web" pitchFamily="2" charset="77"/>
                </a:rPr>
                <a:t>2 - 2.5 hr / article</a:t>
              </a:r>
            </a:p>
          </p:txBody>
        </p:sp>
        <p:pic>
          <p:nvPicPr>
            <p:cNvPr id="66" name="Imagen 65">
              <a:extLst>
                <a:ext uri="{FF2B5EF4-FFF2-40B4-BE49-F238E27FC236}">
                  <a16:creationId xmlns:a16="http://schemas.microsoft.com/office/drawing/2014/main" id="{ED74679D-24A4-7C48-9C8E-EC567E813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38076" y="3565815"/>
              <a:ext cx="303143" cy="303143"/>
            </a:xfrm>
            <a:prstGeom prst="rect">
              <a:avLst/>
            </a:prstGeom>
          </p:spPr>
        </p:pic>
        <p:pic>
          <p:nvPicPr>
            <p:cNvPr id="67" name="Imagen 66">
              <a:extLst>
                <a:ext uri="{FF2B5EF4-FFF2-40B4-BE49-F238E27FC236}">
                  <a16:creationId xmlns:a16="http://schemas.microsoft.com/office/drawing/2014/main" id="{1DCF1E24-F545-3042-BDF5-F68D48D8F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67751" y="3565815"/>
              <a:ext cx="303143" cy="303143"/>
            </a:xfrm>
            <a:prstGeom prst="rect">
              <a:avLst/>
            </a:prstGeom>
          </p:spPr>
        </p:pic>
      </p:grpSp>
      <p:sp>
        <p:nvSpPr>
          <p:cNvPr id="69" name="Arco 68">
            <a:extLst>
              <a:ext uri="{FF2B5EF4-FFF2-40B4-BE49-F238E27FC236}">
                <a16:creationId xmlns:a16="http://schemas.microsoft.com/office/drawing/2014/main" id="{B74F1C6B-BA14-3B40-BFB0-8166EB2DE5EA}"/>
              </a:ext>
            </a:extLst>
          </p:cNvPr>
          <p:cNvSpPr/>
          <p:nvPr/>
        </p:nvSpPr>
        <p:spPr>
          <a:xfrm>
            <a:off x="8010287" y="5829547"/>
            <a:ext cx="827032" cy="859920"/>
          </a:xfrm>
          <a:prstGeom prst="arc">
            <a:avLst>
              <a:gd name="adj1" fmla="val 16096578"/>
              <a:gd name="adj2" fmla="val 16075370"/>
            </a:avLst>
          </a:prstGeom>
          <a:noFill/>
          <a:ln w="79375" cmpd="sng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0" name="Arco 69">
            <a:extLst>
              <a:ext uri="{FF2B5EF4-FFF2-40B4-BE49-F238E27FC236}">
                <a16:creationId xmlns:a16="http://schemas.microsoft.com/office/drawing/2014/main" id="{916693B7-FEA2-8747-8DEB-8D1699C988D8}"/>
              </a:ext>
            </a:extLst>
          </p:cNvPr>
          <p:cNvSpPr/>
          <p:nvPr/>
        </p:nvSpPr>
        <p:spPr>
          <a:xfrm>
            <a:off x="8010287" y="5829547"/>
            <a:ext cx="827032" cy="859920"/>
          </a:xfrm>
          <a:prstGeom prst="arc">
            <a:avLst>
              <a:gd name="adj1" fmla="val 16096578"/>
              <a:gd name="adj2" fmla="val 11348370"/>
            </a:avLst>
          </a:prstGeom>
          <a:noFill/>
          <a:ln w="79375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BAA8DFCB-40B5-EA4B-887B-C7D7FEB4884D}"/>
              </a:ext>
            </a:extLst>
          </p:cNvPr>
          <p:cNvSpPr txBox="1"/>
          <p:nvPr/>
        </p:nvSpPr>
        <p:spPr>
          <a:xfrm>
            <a:off x="7921426" y="6054322"/>
            <a:ext cx="1030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Titillium Web" pitchFamily="2" charset="77"/>
              </a:rPr>
              <a:t>89%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D5A2E8CB-FF25-3648-BCEF-AC9EAB613338}"/>
              </a:ext>
            </a:extLst>
          </p:cNvPr>
          <p:cNvSpPr txBox="1"/>
          <p:nvPr/>
        </p:nvSpPr>
        <p:spPr>
          <a:xfrm>
            <a:off x="8926180" y="6133584"/>
            <a:ext cx="1562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latin typeface="Titillium Web" pitchFamily="2" charset="77"/>
              </a:rPr>
              <a:t>Cost savings</a:t>
            </a:r>
          </a:p>
        </p:txBody>
      </p:sp>
      <p:pic>
        <p:nvPicPr>
          <p:cNvPr id="74" name="Imagen 73">
            <a:extLst>
              <a:ext uri="{FF2B5EF4-FFF2-40B4-BE49-F238E27FC236}">
                <a16:creationId xmlns:a16="http://schemas.microsoft.com/office/drawing/2014/main" id="{DC0AB67F-D4F8-6144-8A38-0EC8C72C0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35" y="5220745"/>
            <a:ext cx="1109191" cy="593288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F807E70D-58BF-5547-A817-23668B4F1583}"/>
              </a:ext>
            </a:extLst>
          </p:cNvPr>
          <p:cNvGrpSpPr/>
          <p:nvPr/>
        </p:nvGrpSpPr>
        <p:grpSpPr>
          <a:xfrm>
            <a:off x="2899570" y="4472485"/>
            <a:ext cx="857720" cy="1004302"/>
            <a:chOff x="2899570" y="4472485"/>
            <a:chExt cx="857720" cy="1004302"/>
          </a:xfrm>
        </p:grpSpPr>
        <p:pic>
          <p:nvPicPr>
            <p:cNvPr id="73" name="Imagen 72">
              <a:extLst>
                <a:ext uri="{FF2B5EF4-FFF2-40B4-BE49-F238E27FC236}">
                  <a16:creationId xmlns:a16="http://schemas.microsoft.com/office/drawing/2014/main" id="{A045B8E4-67C9-F948-A2E7-EDFAF66F2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00205" y="4472485"/>
              <a:ext cx="357085" cy="1004302"/>
            </a:xfrm>
            <a:prstGeom prst="rect">
              <a:avLst/>
            </a:prstGeom>
          </p:spPr>
        </p:pic>
        <p:pic>
          <p:nvPicPr>
            <p:cNvPr id="75" name="Imagen 74">
              <a:extLst>
                <a:ext uri="{FF2B5EF4-FFF2-40B4-BE49-F238E27FC236}">
                  <a16:creationId xmlns:a16="http://schemas.microsoft.com/office/drawing/2014/main" id="{6CF15DD2-864B-604D-A6F4-9A8B5F677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99570" y="4479430"/>
              <a:ext cx="348677" cy="980655"/>
            </a:xfrm>
            <a:prstGeom prst="rect">
              <a:avLst/>
            </a:prstGeom>
          </p:spPr>
        </p:pic>
      </p:grpSp>
      <p:sp>
        <p:nvSpPr>
          <p:cNvPr id="76" name="Rectángulo 75">
            <a:extLst>
              <a:ext uri="{FF2B5EF4-FFF2-40B4-BE49-F238E27FC236}">
                <a16:creationId xmlns:a16="http://schemas.microsoft.com/office/drawing/2014/main" id="{CDF5F598-CB83-F148-93B0-D28EAB2A63AD}"/>
              </a:ext>
            </a:extLst>
          </p:cNvPr>
          <p:cNvSpPr/>
          <p:nvPr/>
        </p:nvSpPr>
        <p:spPr>
          <a:xfrm>
            <a:off x="865451" y="4657462"/>
            <a:ext cx="794958" cy="43088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s-MX" sz="1100" dirty="0">
                <a:latin typeface="Titillium Web" pitchFamily="2" charset="77"/>
              </a:rPr>
              <a:t>Accepted</a:t>
            </a:r>
          </a:p>
          <a:p>
            <a:pPr algn="ctr"/>
            <a:r>
              <a:rPr lang="es-MX" sz="1100" dirty="0">
                <a:latin typeface="Titillium Web" pitchFamily="2" charset="77"/>
              </a:rPr>
              <a:t>article</a:t>
            </a:r>
          </a:p>
        </p:txBody>
      </p:sp>
      <p:cxnSp>
        <p:nvCxnSpPr>
          <p:cNvPr id="77" name="Conector recto de flecha 76">
            <a:extLst>
              <a:ext uri="{FF2B5EF4-FFF2-40B4-BE49-F238E27FC236}">
                <a16:creationId xmlns:a16="http://schemas.microsoft.com/office/drawing/2014/main" id="{07D1F0EE-AC1A-C243-BFB2-4BF13A6A43E8}"/>
              </a:ext>
            </a:extLst>
          </p:cNvPr>
          <p:cNvCxnSpPr>
            <a:cxnSpLocks/>
          </p:cNvCxnSpPr>
          <p:nvPr/>
        </p:nvCxnSpPr>
        <p:spPr>
          <a:xfrm>
            <a:off x="1807107" y="4955952"/>
            <a:ext cx="93609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78">
            <a:extLst>
              <a:ext uri="{FF2B5EF4-FFF2-40B4-BE49-F238E27FC236}">
                <a16:creationId xmlns:a16="http://schemas.microsoft.com/office/drawing/2014/main" id="{9F33967F-6D59-774D-B99D-AE9191301A81}"/>
              </a:ext>
            </a:extLst>
          </p:cNvPr>
          <p:cNvCxnSpPr/>
          <p:nvPr/>
        </p:nvCxnSpPr>
        <p:spPr>
          <a:xfrm>
            <a:off x="0" y="3517900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Imagen 79">
            <a:extLst>
              <a:ext uri="{FF2B5EF4-FFF2-40B4-BE49-F238E27FC236}">
                <a16:creationId xmlns:a16="http://schemas.microsoft.com/office/drawing/2014/main" id="{E2C257FE-64EE-0346-9CC9-A89ADF29C1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05951" y="4571763"/>
            <a:ext cx="1712781" cy="190309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D8ED0C06-1D78-0B46-B0AC-A2D545B1DF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391" y="5220745"/>
            <a:ext cx="515901" cy="593286"/>
          </a:xfrm>
          <a:prstGeom prst="rect">
            <a:avLst/>
          </a:prstGeom>
        </p:spPr>
      </p:pic>
      <p:sp>
        <p:nvSpPr>
          <p:cNvPr id="82" name="Rectángulo 81">
            <a:extLst>
              <a:ext uri="{FF2B5EF4-FFF2-40B4-BE49-F238E27FC236}">
                <a16:creationId xmlns:a16="http://schemas.microsoft.com/office/drawing/2014/main" id="{FE9ABFBA-82FA-2949-87AA-2445868A9724}"/>
              </a:ext>
            </a:extLst>
          </p:cNvPr>
          <p:cNvSpPr/>
          <p:nvPr/>
        </p:nvSpPr>
        <p:spPr>
          <a:xfrm>
            <a:off x="4275509" y="4843758"/>
            <a:ext cx="973665" cy="26161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/>
            <a:r>
              <a:rPr lang="es-MX" sz="1100" dirty="0">
                <a:solidFill>
                  <a:schemeClr val="bg1"/>
                </a:solidFill>
                <a:latin typeface="Titillium Web" pitchFamily="2" charset="77"/>
              </a:rPr>
              <a:t>XML markup</a:t>
            </a:r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A5CD950C-E3E5-3A4C-8666-1255128DE2CE}"/>
              </a:ext>
            </a:extLst>
          </p:cNvPr>
          <p:cNvSpPr/>
          <p:nvPr/>
        </p:nvSpPr>
        <p:spPr>
          <a:xfrm>
            <a:off x="6369329" y="4745428"/>
            <a:ext cx="1315344" cy="43088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100" dirty="0">
                <a:latin typeface="Titillium Web" pitchFamily="2" charset="77"/>
              </a:rPr>
              <a:t>Files automatically generated</a:t>
            </a:r>
          </a:p>
        </p:txBody>
      </p:sp>
      <p:pic>
        <p:nvPicPr>
          <p:cNvPr id="84" name="Imagen 83">
            <a:extLst>
              <a:ext uri="{FF2B5EF4-FFF2-40B4-BE49-F238E27FC236}">
                <a16:creationId xmlns:a16="http://schemas.microsoft.com/office/drawing/2014/main" id="{01A73ED3-2C8B-EE49-992E-7E9AC9BE8F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92656" y="4642927"/>
            <a:ext cx="524830" cy="593286"/>
          </a:xfrm>
          <a:prstGeom prst="rect">
            <a:avLst/>
          </a:prstGeom>
        </p:spPr>
      </p:pic>
      <p:pic>
        <p:nvPicPr>
          <p:cNvPr id="85" name="Imagen 84">
            <a:extLst>
              <a:ext uri="{FF2B5EF4-FFF2-40B4-BE49-F238E27FC236}">
                <a16:creationId xmlns:a16="http://schemas.microsoft.com/office/drawing/2014/main" id="{8CD8B566-E042-C149-A685-912F431CE7B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01699" y="4642927"/>
            <a:ext cx="524830" cy="593286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9938C5BC-91D8-B142-9BAB-3AF8D2F9350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10743" y="4642927"/>
            <a:ext cx="524830" cy="593286"/>
          </a:xfrm>
          <a:prstGeom prst="rect">
            <a:avLst/>
          </a:prstGeom>
        </p:spPr>
      </p:pic>
      <p:grpSp>
        <p:nvGrpSpPr>
          <p:cNvPr id="87" name="Grupo 86">
            <a:extLst>
              <a:ext uri="{FF2B5EF4-FFF2-40B4-BE49-F238E27FC236}">
                <a16:creationId xmlns:a16="http://schemas.microsoft.com/office/drawing/2014/main" id="{BE240E83-7016-144F-AA63-053872F900E7}"/>
              </a:ext>
            </a:extLst>
          </p:cNvPr>
          <p:cNvGrpSpPr/>
          <p:nvPr/>
        </p:nvGrpSpPr>
        <p:grpSpPr>
          <a:xfrm>
            <a:off x="8276844" y="4599949"/>
            <a:ext cx="915812" cy="744807"/>
            <a:chOff x="3685107" y="2275046"/>
            <a:chExt cx="915812" cy="744807"/>
          </a:xfrm>
        </p:grpSpPr>
        <p:pic>
          <p:nvPicPr>
            <p:cNvPr id="88" name="Imagen 87">
              <a:extLst>
                <a:ext uri="{FF2B5EF4-FFF2-40B4-BE49-F238E27FC236}">
                  <a16:creationId xmlns:a16="http://schemas.microsoft.com/office/drawing/2014/main" id="{C7B9EA58-A27F-B14A-BE62-866A7FFEC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52782" y="2275046"/>
              <a:ext cx="780461" cy="617865"/>
            </a:xfrm>
            <a:prstGeom prst="rect">
              <a:avLst/>
            </a:prstGeom>
          </p:spPr>
        </p:pic>
        <p:sp>
          <p:nvSpPr>
            <p:cNvPr id="89" name="Rectángulo 88">
              <a:extLst>
                <a:ext uri="{FF2B5EF4-FFF2-40B4-BE49-F238E27FC236}">
                  <a16:creationId xmlns:a16="http://schemas.microsoft.com/office/drawing/2014/main" id="{519A7A93-EF31-944C-A42E-410CA173C3A8}"/>
                </a:ext>
              </a:extLst>
            </p:cNvPr>
            <p:cNvSpPr/>
            <p:nvPr/>
          </p:nvSpPr>
          <p:spPr>
            <a:xfrm>
              <a:off x="3685107" y="2789021"/>
              <a:ext cx="915812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sz="900" dirty="0">
                  <a:latin typeface="Titillium Web" pitchFamily="2" charset="77"/>
                </a:rPr>
                <a:t>Printed version</a:t>
              </a:r>
            </a:p>
          </p:txBody>
        </p:sp>
      </p:grpSp>
      <p:cxnSp>
        <p:nvCxnSpPr>
          <p:cNvPr id="91" name="Conector recto de flecha 90">
            <a:extLst>
              <a:ext uri="{FF2B5EF4-FFF2-40B4-BE49-F238E27FC236}">
                <a16:creationId xmlns:a16="http://schemas.microsoft.com/office/drawing/2014/main" id="{D839A478-AD4E-1248-A3AB-D519A0DFED8F}"/>
              </a:ext>
            </a:extLst>
          </p:cNvPr>
          <p:cNvCxnSpPr>
            <a:cxnSpLocks/>
          </p:cNvCxnSpPr>
          <p:nvPr/>
        </p:nvCxnSpPr>
        <p:spPr>
          <a:xfrm>
            <a:off x="5325007" y="4955952"/>
            <a:ext cx="93609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upo 91">
            <a:extLst>
              <a:ext uri="{FF2B5EF4-FFF2-40B4-BE49-F238E27FC236}">
                <a16:creationId xmlns:a16="http://schemas.microsoft.com/office/drawing/2014/main" id="{34F47122-AD95-6041-8399-D64B8C2EB072}"/>
              </a:ext>
            </a:extLst>
          </p:cNvPr>
          <p:cNvGrpSpPr/>
          <p:nvPr/>
        </p:nvGrpSpPr>
        <p:grpSpPr>
          <a:xfrm>
            <a:off x="10850875" y="4601365"/>
            <a:ext cx="1293706" cy="741975"/>
            <a:chOff x="10052317" y="1807777"/>
            <a:chExt cx="1293706" cy="741975"/>
          </a:xfrm>
        </p:grpSpPr>
        <p:pic>
          <p:nvPicPr>
            <p:cNvPr id="93" name="Imagen 92">
              <a:extLst>
                <a:ext uri="{FF2B5EF4-FFF2-40B4-BE49-F238E27FC236}">
                  <a16:creationId xmlns:a16="http://schemas.microsoft.com/office/drawing/2014/main" id="{24443C45-3554-3F47-93A3-8C0AE74AF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381437" y="1807777"/>
              <a:ext cx="635466" cy="423644"/>
            </a:xfrm>
            <a:prstGeom prst="rect">
              <a:avLst/>
            </a:prstGeom>
          </p:spPr>
        </p:pic>
        <p:sp>
          <p:nvSpPr>
            <p:cNvPr id="94" name="Rectángulo 93">
              <a:extLst>
                <a:ext uri="{FF2B5EF4-FFF2-40B4-BE49-F238E27FC236}">
                  <a16:creationId xmlns:a16="http://schemas.microsoft.com/office/drawing/2014/main" id="{9AFA8715-58DF-A341-BF45-403BF4964724}"/>
                </a:ext>
              </a:extLst>
            </p:cNvPr>
            <p:cNvSpPr/>
            <p:nvPr/>
          </p:nvSpPr>
          <p:spPr>
            <a:xfrm>
              <a:off x="10052317" y="2288142"/>
              <a:ext cx="129370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sz="1100" dirty="0">
                  <a:latin typeface="Titillium Web" pitchFamily="2" charset="77"/>
                </a:rPr>
                <a:t>Upload</a:t>
              </a:r>
            </a:p>
          </p:txBody>
        </p:sp>
      </p:grpSp>
      <p:cxnSp>
        <p:nvCxnSpPr>
          <p:cNvPr id="95" name="Conector recto de flecha 94">
            <a:extLst>
              <a:ext uri="{FF2B5EF4-FFF2-40B4-BE49-F238E27FC236}">
                <a16:creationId xmlns:a16="http://schemas.microsoft.com/office/drawing/2014/main" id="{62C85879-6EFF-4646-B57D-52A89995F792}"/>
              </a:ext>
            </a:extLst>
          </p:cNvPr>
          <p:cNvCxnSpPr>
            <a:cxnSpLocks/>
          </p:cNvCxnSpPr>
          <p:nvPr/>
        </p:nvCxnSpPr>
        <p:spPr>
          <a:xfrm>
            <a:off x="7814759" y="4955952"/>
            <a:ext cx="435002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trella de 4 puntas 2">
            <a:extLst>
              <a:ext uri="{FF2B5EF4-FFF2-40B4-BE49-F238E27FC236}">
                <a16:creationId xmlns:a16="http://schemas.microsoft.com/office/drawing/2014/main" id="{28655798-CBC4-B346-A326-BD0D8FAF003B}"/>
              </a:ext>
            </a:extLst>
          </p:cNvPr>
          <p:cNvSpPr/>
          <p:nvPr/>
        </p:nvSpPr>
        <p:spPr>
          <a:xfrm>
            <a:off x="8145635" y="4402259"/>
            <a:ext cx="262415" cy="262415"/>
          </a:xfrm>
          <a:prstGeom prst="star4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8" name="Estrella de 4 puntas 67">
            <a:extLst>
              <a:ext uri="{FF2B5EF4-FFF2-40B4-BE49-F238E27FC236}">
                <a16:creationId xmlns:a16="http://schemas.microsoft.com/office/drawing/2014/main" id="{2B8A91B2-CE7D-C146-9831-480A94B4B25B}"/>
              </a:ext>
            </a:extLst>
          </p:cNvPr>
          <p:cNvSpPr/>
          <p:nvPr/>
        </p:nvSpPr>
        <p:spPr>
          <a:xfrm>
            <a:off x="8915334" y="5231100"/>
            <a:ext cx="486968" cy="486968"/>
          </a:xfrm>
          <a:prstGeom prst="star4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8" name="Estrella de 4 puntas 77">
            <a:extLst>
              <a:ext uri="{FF2B5EF4-FFF2-40B4-BE49-F238E27FC236}">
                <a16:creationId xmlns:a16="http://schemas.microsoft.com/office/drawing/2014/main" id="{500763BC-31AC-9B40-B669-57ECD0728117}"/>
              </a:ext>
            </a:extLst>
          </p:cNvPr>
          <p:cNvSpPr/>
          <p:nvPr/>
        </p:nvSpPr>
        <p:spPr>
          <a:xfrm>
            <a:off x="10073135" y="4261613"/>
            <a:ext cx="423644" cy="423644"/>
          </a:xfrm>
          <a:prstGeom prst="star4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6" name="Estrella de 4 puntas 95">
            <a:extLst>
              <a:ext uri="{FF2B5EF4-FFF2-40B4-BE49-F238E27FC236}">
                <a16:creationId xmlns:a16="http://schemas.microsoft.com/office/drawing/2014/main" id="{3AA4610A-47BB-5547-AB01-C391F6CBB215}"/>
              </a:ext>
            </a:extLst>
          </p:cNvPr>
          <p:cNvSpPr/>
          <p:nvPr/>
        </p:nvSpPr>
        <p:spPr>
          <a:xfrm>
            <a:off x="11694820" y="5380265"/>
            <a:ext cx="241281" cy="241281"/>
          </a:xfrm>
          <a:prstGeom prst="star4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7" name="Estrella de 4 puntas 96">
            <a:extLst>
              <a:ext uri="{FF2B5EF4-FFF2-40B4-BE49-F238E27FC236}">
                <a16:creationId xmlns:a16="http://schemas.microsoft.com/office/drawing/2014/main" id="{6FA7813E-F0FA-5C44-A2F9-E40198420888}"/>
              </a:ext>
            </a:extLst>
          </p:cNvPr>
          <p:cNvSpPr/>
          <p:nvPr/>
        </p:nvSpPr>
        <p:spPr>
          <a:xfrm>
            <a:off x="11829239" y="4318262"/>
            <a:ext cx="241281" cy="241281"/>
          </a:xfrm>
          <a:prstGeom prst="star4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8" name="Estrella de 4 puntas 97">
            <a:extLst>
              <a:ext uri="{FF2B5EF4-FFF2-40B4-BE49-F238E27FC236}">
                <a16:creationId xmlns:a16="http://schemas.microsoft.com/office/drawing/2014/main" id="{FF0BDEB7-3C3B-A54D-89B1-62DBAFE79902}"/>
              </a:ext>
            </a:extLst>
          </p:cNvPr>
          <p:cNvSpPr/>
          <p:nvPr/>
        </p:nvSpPr>
        <p:spPr>
          <a:xfrm>
            <a:off x="9803397" y="5336395"/>
            <a:ext cx="182640" cy="182640"/>
          </a:xfrm>
          <a:prstGeom prst="star4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9" name="Estrella de 4 puntas 98">
            <a:extLst>
              <a:ext uri="{FF2B5EF4-FFF2-40B4-BE49-F238E27FC236}">
                <a16:creationId xmlns:a16="http://schemas.microsoft.com/office/drawing/2014/main" id="{63F52E99-921C-FE4A-B6D8-B65F1D6992D5}"/>
              </a:ext>
            </a:extLst>
          </p:cNvPr>
          <p:cNvSpPr/>
          <p:nvPr/>
        </p:nvSpPr>
        <p:spPr>
          <a:xfrm>
            <a:off x="9020565" y="4408838"/>
            <a:ext cx="182640" cy="182640"/>
          </a:xfrm>
          <a:prstGeom prst="star4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0" name="Estrella de 4 puntas 99">
            <a:extLst>
              <a:ext uri="{FF2B5EF4-FFF2-40B4-BE49-F238E27FC236}">
                <a16:creationId xmlns:a16="http://schemas.microsoft.com/office/drawing/2014/main" id="{F7BFCC60-6AF8-3A45-ABF1-8A8270965093}"/>
              </a:ext>
            </a:extLst>
          </p:cNvPr>
          <p:cNvSpPr/>
          <p:nvPr/>
        </p:nvSpPr>
        <p:spPr>
          <a:xfrm>
            <a:off x="8026914" y="5245819"/>
            <a:ext cx="241281" cy="241281"/>
          </a:xfrm>
          <a:prstGeom prst="star4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1" name="Estrella de 4 puntas 100">
            <a:extLst>
              <a:ext uri="{FF2B5EF4-FFF2-40B4-BE49-F238E27FC236}">
                <a16:creationId xmlns:a16="http://schemas.microsoft.com/office/drawing/2014/main" id="{5FFB0879-F42F-E842-8A82-855F74634156}"/>
              </a:ext>
            </a:extLst>
          </p:cNvPr>
          <p:cNvSpPr/>
          <p:nvPr/>
        </p:nvSpPr>
        <p:spPr>
          <a:xfrm>
            <a:off x="7276974" y="4443252"/>
            <a:ext cx="241281" cy="241281"/>
          </a:xfrm>
          <a:prstGeom prst="star4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2" name="Estrella de 4 puntas 101">
            <a:extLst>
              <a:ext uri="{FF2B5EF4-FFF2-40B4-BE49-F238E27FC236}">
                <a16:creationId xmlns:a16="http://schemas.microsoft.com/office/drawing/2014/main" id="{D608C41B-AA8C-8445-8A73-0E6CEADE3310}"/>
              </a:ext>
            </a:extLst>
          </p:cNvPr>
          <p:cNvSpPr/>
          <p:nvPr/>
        </p:nvSpPr>
        <p:spPr>
          <a:xfrm>
            <a:off x="6915471" y="5264032"/>
            <a:ext cx="262415" cy="262415"/>
          </a:xfrm>
          <a:prstGeom prst="star4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13760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xporta-journal-video-eng-L">
            <a:hlinkClick r:id="" action="ppaction://media"/>
            <a:extLst>
              <a:ext uri="{FF2B5EF4-FFF2-40B4-BE49-F238E27FC236}">
                <a16:creationId xmlns:a16="http://schemas.microsoft.com/office/drawing/2014/main" id="{A9F961B6-E4FD-3449-A576-EF095D91B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635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22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8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18386FE-B5E2-6946-B518-832F6C770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43"/>
            <a:ext cx="12192000" cy="681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4485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3419910" y="5226578"/>
            <a:ext cx="2736304" cy="1363981"/>
          </a:xfrm>
          <a:prstGeom prst="wedgeRoundRectCallou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Mathematical</a:t>
            </a:r>
            <a:r>
              <a:rPr lang="es-ES_tradnl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S_tradnl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expressions</a:t>
            </a:r>
            <a:r>
              <a:rPr lang="es-ES_tradnl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S_tradnl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tagging</a:t>
            </a:r>
            <a:r>
              <a:rPr lang="es-ES_tradnl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S_tradnl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with</a:t>
            </a:r>
            <a:r>
              <a:rPr lang="es-ES_tradnl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MathML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6375912" y="5203993"/>
            <a:ext cx="2736304" cy="1424403"/>
          </a:xfrm>
          <a:prstGeom prst="wedgeRoundRectCallou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XML </a:t>
            </a:r>
            <a:r>
              <a:rPr lang="es-ES_tradnl" sz="20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tagging</a:t>
            </a:r>
            <a:r>
              <a:rPr lang="es-ES_tradnl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</a:t>
            </a:r>
            <a:r>
              <a:rPr lang="es-ES_tradnl" sz="20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tables</a:t>
            </a:r>
            <a:r>
              <a:rPr lang="es-ES_tradnl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and data</a:t>
            </a:r>
            <a:endParaRPr lang="en-US" sz="20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253260" y="3710976"/>
            <a:ext cx="3354236" cy="1299435"/>
          </a:xfrm>
          <a:prstGeom prst="wedgeRoundRectCallout">
            <a:avLst>
              <a:gd name="adj1" fmla="val 80514"/>
              <a:gd name="adj2" fmla="val -32790"/>
              <a:gd name="adj3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40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Replicability</a:t>
            </a:r>
            <a:endParaRPr lang="es-ES_tradnl" sz="2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s-ES_tradnl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S_tradnl" sz="1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necessary</a:t>
            </a:r>
            <a:r>
              <a:rPr lang="es-ES_tradnl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S_tradnl" sz="1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condition</a:t>
            </a:r>
            <a:r>
              <a:rPr lang="es-ES_tradnl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 </a:t>
            </a:r>
            <a:r>
              <a:rPr lang="es-ES_tradnl" sz="1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science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9313199" y="5185697"/>
            <a:ext cx="2736304" cy="1356116"/>
          </a:xfrm>
          <a:prstGeom prst="wedgeRoundRectCallou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XML </a:t>
            </a:r>
            <a:r>
              <a:rPr lang="es-ES_tradnl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tagging</a:t>
            </a:r>
            <a:r>
              <a:rPr lang="es-ES_tradnl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</a:t>
            </a:r>
            <a:r>
              <a:rPr lang="es-ES_tradnl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annexes</a:t>
            </a:r>
            <a:r>
              <a:rPr lang="es-ES_tradnl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and </a:t>
            </a:r>
            <a:r>
              <a:rPr lang="es-ES_tradnl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supplementary</a:t>
            </a:r>
            <a:r>
              <a:rPr lang="es-ES_tradnl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material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48112" y="5323227"/>
            <a:ext cx="2197582" cy="769154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Open Data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734" y="327078"/>
            <a:ext cx="3481048" cy="2116412"/>
          </a:xfrm>
          <a:prstGeom prst="rect">
            <a:avLst/>
          </a:prstGeom>
        </p:spPr>
      </p:pic>
      <p:pic>
        <p:nvPicPr>
          <p:cNvPr id="8" name="Mockups Marcalyc Redalyc-1">
            <a:hlinkClick r:id="" action="ppaction://media"/>
            <a:extLst>
              <a:ext uri="{FF2B5EF4-FFF2-40B4-BE49-F238E27FC236}">
                <a16:creationId xmlns:a16="http://schemas.microsoft.com/office/drawing/2014/main" id="{D948EDCD-11FB-2141-9E9A-A4507B8080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74365" y="386702"/>
            <a:ext cx="8339397" cy="469091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266FBED-B530-EF48-9659-F796B1DF77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260" y="2402171"/>
            <a:ext cx="3790828" cy="90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864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Agrupar 33"/>
          <p:cNvGrpSpPr/>
          <p:nvPr/>
        </p:nvGrpSpPr>
        <p:grpSpPr>
          <a:xfrm>
            <a:off x="3038090" y="-238730"/>
            <a:ext cx="5306092" cy="3386197"/>
            <a:chOff x="3471052" y="-344725"/>
            <a:chExt cx="3701793" cy="236279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8659" y="-344725"/>
              <a:ext cx="3544186" cy="2362790"/>
            </a:xfrm>
            <a:prstGeom prst="rect">
              <a:avLst/>
            </a:prstGeom>
          </p:spPr>
        </p:pic>
        <p:sp>
          <p:nvSpPr>
            <p:cNvPr id="5" name="CuadroTexto 9"/>
            <p:cNvSpPr txBox="1"/>
            <p:nvPr/>
          </p:nvSpPr>
          <p:spPr>
            <a:xfrm>
              <a:off x="3471052" y="165112"/>
              <a:ext cx="2417904" cy="7848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22859" tIns="22859" rIns="22859" bIns="22859">
              <a:spAutoFit/>
            </a:bodyPr>
            <a:lstStyle>
              <a:lvl1pPr algn="ctr" defTabSz="412750">
                <a:defRPr b="1"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algn="l"/>
              <a:r>
                <a:rPr lang="es-ES" sz="2400" b="0" dirty="0" err="1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Interactive</a:t>
              </a:r>
              <a:r>
                <a:rPr lang="es-ES" sz="2400" b="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</a:p>
            <a:p>
              <a:pPr algn="l"/>
              <a:r>
                <a:rPr lang="es-ES" sz="2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	</a:t>
              </a:r>
              <a:r>
                <a:rPr lang="es-ES" sz="2400" dirty="0" err="1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article</a:t>
              </a:r>
              <a:r>
                <a:rPr lang="es-ES" sz="2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s-ES" sz="2400" dirty="0" err="1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reader</a:t>
              </a:r>
              <a:endParaRPr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33" name="Agrupar 32"/>
          <p:cNvGrpSpPr/>
          <p:nvPr/>
        </p:nvGrpSpPr>
        <p:grpSpPr>
          <a:xfrm>
            <a:off x="-530631" y="-238729"/>
            <a:ext cx="4355147" cy="5937938"/>
            <a:chOff x="6719777" y="255181"/>
            <a:chExt cx="4061637" cy="5031833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04867" y="255181"/>
              <a:ext cx="2390122" cy="4401008"/>
            </a:xfrm>
            <a:prstGeom prst="rect">
              <a:avLst/>
            </a:prstGeom>
          </p:spPr>
        </p:pic>
        <p:sp>
          <p:nvSpPr>
            <p:cNvPr id="7" name="CuadroTexto 9"/>
            <p:cNvSpPr txBox="1"/>
            <p:nvPr/>
          </p:nvSpPr>
          <p:spPr>
            <a:xfrm>
              <a:off x="6719777" y="4502186"/>
              <a:ext cx="4061637" cy="7848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22859" tIns="22859" rIns="22859" bIns="22859">
              <a:spAutoFit/>
            </a:bodyPr>
            <a:lstStyle>
              <a:lvl1pPr algn="ctr" defTabSz="412750">
                <a:defRPr b="1"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r>
                <a:rPr lang="es-ES" sz="2400" b="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Mobile </a:t>
              </a:r>
              <a:r>
                <a:rPr lang="es-ES" sz="2400" dirty="0" err="1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article</a:t>
              </a:r>
              <a:endParaRPr lang="es-E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r>
                <a:rPr lang="es-ES" sz="2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s-ES" sz="2400" dirty="0" err="1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reader</a:t>
              </a:r>
              <a:endParaRPr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37" name="Agrupar 36"/>
          <p:cNvGrpSpPr/>
          <p:nvPr/>
        </p:nvGrpSpPr>
        <p:grpSpPr>
          <a:xfrm>
            <a:off x="6394021" y="3202392"/>
            <a:ext cx="4617776" cy="2846871"/>
            <a:chOff x="8051490" y="2651538"/>
            <a:chExt cx="3249087" cy="1792870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51490" y="2651538"/>
              <a:ext cx="3001456" cy="1792870"/>
            </a:xfrm>
            <a:prstGeom prst="rect">
              <a:avLst/>
            </a:prstGeom>
          </p:spPr>
        </p:pic>
        <p:sp>
          <p:nvSpPr>
            <p:cNvPr id="13" name="CuadroTexto 9"/>
            <p:cNvSpPr txBox="1"/>
            <p:nvPr/>
          </p:nvSpPr>
          <p:spPr>
            <a:xfrm>
              <a:off x="10428866" y="2887971"/>
              <a:ext cx="871711" cy="4154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22859" tIns="22859" rIns="22859" bIns="22859">
              <a:spAutoFit/>
            </a:bodyPr>
            <a:lstStyle>
              <a:lvl1pPr algn="ctr" defTabSz="412750">
                <a:defRPr b="1"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algn="r"/>
              <a:r>
                <a:rPr lang="es-ES" sz="2400" dirty="0" err="1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ePUB</a:t>
              </a:r>
              <a:endParaRPr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36" name="Agrupar 35"/>
          <p:cNvGrpSpPr/>
          <p:nvPr/>
        </p:nvGrpSpPr>
        <p:grpSpPr>
          <a:xfrm>
            <a:off x="8996143" y="457885"/>
            <a:ext cx="3048002" cy="2471776"/>
            <a:chOff x="8771116" y="292531"/>
            <a:chExt cx="3048002" cy="2471776"/>
          </a:xfrm>
        </p:grpSpPr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1116" y="292531"/>
              <a:ext cx="3048002" cy="2286002"/>
            </a:xfrm>
            <a:prstGeom prst="rect">
              <a:avLst/>
            </a:prstGeom>
          </p:spPr>
        </p:pic>
        <p:sp>
          <p:nvSpPr>
            <p:cNvPr id="16" name="CuadroTexto 9"/>
            <p:cNvSpPr txBox="1"/>
            <p:nvPr/>
          </p:nvSpPr>
          <p:spPr>
            <a:xfrm>
              <a:off x="10086953" y="2348811"/>
              <a:ext cx="661718" cy="4154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22859" tIns="22859" rIns="22859" bIns="22859">
              <a:spAutoFit/>
            </a:bodyPr>
            <a:lstStyle>
              <a:lvl1pPr algn="ctr" defTabSz="412750">
                <a:defRPr b="1"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algn="r"/>
              <a:r>
                <a:rPr lang="es-ES" sz="2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PDF</a:t>
              </a:r>
              <a:endParaRPr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35" name="Agrupar 34"/>
          <p:cNvGrpSpPr/>
          <p:nvPr/>
        </p:nvGrpSpPr>
        <p:grpSpPr>
          <a:xfrm>
            <a:off x="3192057" y="3202392"/>
            <a:ext cx="3423896" cy="2846871"/>
            <a:chOff x="7783033" y="297710"/>
            <a:chExt cx="3047998" cy="2545483"/>
          </a:xfrm>
        </p:grpSpPr>
        <p:pic>
          <p:nvPicPr>
            <p:cNvPr id="20" name="Imagen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3033" y="297710"/>
              <a:ext cx="3047998" cy="2286000"/>
            </a:xfrm>
            <a:prstGeom prst="rect">
              <a:avLst/>
            </a:prstGeom>
          </p:spPr>
        </p:pic>
        <p:sp>
          <p:nvSpPr>
            <p:cNvPr id="27" name="CuadroTexto 9"/>
            <p:cNvSpPr txBox="1"/>
            <p:nvPr/>
          </p:nvSpPr>
          <p:spPr>
            <a:xfrm>
              <a:off x="8068978" y="2427697"/>
              <a:ext cx="923007" cy="4154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22859" tIns="22859" rIns="22859" bIns="22859">
              <a:spAutoFit/>
            </a:bodyPr>
            <a:lstStyle>
              <a:lvl1pPr algn="ctr" defTabSz="412750">
                <a:defRPr b="1"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algn="r"/>
              <a:r>
                <a:rPr lang="es-ES" sz="2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HTML</a:t>
              </a:r>
              <a:endParaRPr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28" name="CuadroTexto 9"/>
          <p:cNvSpPr txBox="1"/>
          <p:nvPr/>
        </p:nvSpPr>
        <p:spPr>
          <a:xfrm>
            <a:off x="332289" y="6049263"/>
            <a:ext cx="2604920" cy="415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859" tIns="22859" rIns="22859" bIns="22859">
            <a:spAutoFit/>
          </a:bodyPr>
          <a:lstStyle>
            <a:lvl1pPr algn="ctr" defTabSz="412750">
              <a:defRPr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XML JATS 4R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47273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913E1DE-EEC7-634F-96AE-1E1E099884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4013" y="0"/>
            <a:ext cx="7211961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EF5A6BC-B073-D64F-B5D3-A9C5956DEF38}"/>
              </a:ext>
            </a:extLst>
          </p:cNvPr>
          <p:cNvSpPr txBox="1"/>
          <p:nvPr/>
        </p:nvSpPr>
        <p:spPr>
          <a:xfrm>
            <a:off x="914401" y="752168"/>
            <a:ext cx="32741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Organic visibility, discoverability and impact of science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10133019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Línea"/>
          <p:cNvSpPr/>
          <p:nvPr/>
        </p:nvSpPr>
        <p:spPr>
          <a:xfrm flipV="1">
            <a:off x="10982513" y="2487206"/>
            <a:ext cx="2" cy="1444631"/>
          </a:xfrm>
          <a:prstGeom prst="line">
            <a:avLst/>
          </a:prstGeom>
          <a:ln w="50800">
            <a:solidFill>
              <a:srgbClr val="74BF01"/>
            </a:solidFill>
            <a:miter lim="400000"/>
            <a:headEnd type="oval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50" name="Línea"/>
          <p:cNvSpPr/>
          <p:nvPr/>
        </p:nvSpPr>
        <p:spPr>
          <a:xfrm>
            <a:off x="1218157" y="2859741"/>
            <a:ext cx="9755685" cy="2"/>
          </a:xfrm>
          <a:prstGeom prst="line">
            <a:avLst/>
          </a:prstGeom>
          <a:ln w="25400">
            <a:solidFill>
              <a:srgbClr val="74BF01"/>
            </a:solidFill>
            <a:prstDash val="sysDot"/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51" name="Technology and Artificial Intelligence for a participatory and inclusive science ecosystem."/>
          <p:cNvSpPr txBox="1"/>
          <p:nvPr/>
        </p:nvSpPr>
        <p:spPr>
          <a:xfrm>
            <a:off x="4451374" y="4769223"/>
            <a:ext cx="7288732" cy="1384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400">
                <a:solidFill>
                  <a:srgbClr val="706F6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2800" b="1" dirty="0">
                <a:latin typeface="Barlow" charset="0"/>
                <a:ea typeface="Barlow" charset="0"/>
                <a:cs typeface="Barlow" charset="0"/>
              </a:rPr>
              <a:t>Technology </a:t>
            </a:r>
            <a:endParaRPr lang="es-ES" sz="2800" b="1" dirty="0">
              <a:latin typeface="Barlow" charset="0"/>
              <a:ea typeface="Barlow" charset="0"/>
              <a:cs typeface="Barlow" charset="0"/>
            </a:endParaRPr>
          </a:p>
          <a:p>
            <a:r>
              <a:rPr sz="2800" b="1" dirty="0">
                <a:latin typeface="Barlow" charset="0"/>
                <a:ea typeface="Barlow" charset="0"/>
                <a:cs typeface="Barlow" charset="0"/>
              </a:rPr>
              <a:t>for a participatory and inclusive </a:t>
            </a:r>
            <a:r>
              <a:rPr lang="es-ES" sz="2800" b="1" dirty="0" err="1">
                <a:latin typeface="Barlow" charset="0"/>
                <a:ea typeface="Barlow" charset="0"/>
                <a:cs typeface="Barlow" charset="0"/>
              </a:rPr>
              <a:t>scholarly</a:t>
            </a:r>
            <a:r>
              <a:rPr lang="es-ES" sz="2800" b="1" dirty="0">
                <a:latin typeface="Barlow" charset="0"/>
                <a:ea typeface="Barlow" charset="0"/>
                <a:cs typeface="Barlow" charset="0"/>
              </a:rPr>
              <a:t> </a:t>
            </a:r>
            <a:r>
              <a:rPr lang="es-ES" sz="2800" b="1" dirty="0" err="1">
                <a:latin typeface="Barlow" charset="0"/>
                <a:ea typeface="Barlow" charset="0"/>
                <a:cs typeface="Barlow" charset="0"/>
              </a:rPr>
              <a:t>communications</a:t>
            </a:r>
            <a:endParaRPr sz="2800" b="1" dirty="0"/>
          </a:p>
        </p:txBody>
      </p:sp>
      <p:sp>
        <p:nvSpPr>
          <p:cNvPr id="453" name="CuadroTexto 6"/>
          <p:cNvSpPr txBox="1"/>
          <p:nvPr/>
        </p:nvSpPr>
        <p:spPr>
          <a:xfrm>
            <a:off x="876702" y="3305070"/>
            <a:ext cx="621643" cy="415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2859" tIns="22859" rIns="22859" bIns="22859">
            <a:spAutoFit/>
          </a:bodyPr>
          <a:lstStyle>
            <a:lvl1pPr algn="ctr" defTabSz="412750">
              <a:defRPr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2400" b="0" dirty="0">
                <a:solidFill>
                  <a:schemeClr val="bg1">
                    <a:lumMod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XML</a:t>
            </a:r>
          </a:p>
        </p:txBody>
      </p:sp>
      <p:sp>
        <p:nvSpPr>
          <p:cNvPr id="454" name="CuadroTexto 9"/>
          <p:cNvSpPr txBox="1"/>
          <p:nvPr/>
        </p:nvSpPr>
        <p:spPr>
          <a:xfrm>
            <a:off x="2280632" y="2029330"/>
            <a:ext cx="1389481" cy="415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2859" tIns="22859" rIns="22859" bIns="22859">
            <a:spAutoFit/>
          </a:bodyPr>
          <a:lstStyle>
            <a:lvl1pPr algn="ctr" defTabSz="412750">
              <a:defRPr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2400" b="0" dirty="0">
                <a:solidFill>
                  <a:srgbClr val="CE018D"/>
                </a:solidFill>
                <a:latin typeface="Barlow" charset="0"/>
                <a:ea typeface="Barlow" charset="0"/>
                <a:cs typeface="Barlow" charset="0"/>
              </a:rPr>
              <a:t>Open data</a:t>
            </a:r>
          </a:p>
        </p:txBody>
      </p:sp>
      <p:sp>
        <p:nvSpPr>
          <p:cNvPr id="455" name="CuadroTexto 12"/>
          <p:cNvSpPr txBox="1"/>
          <p:nvPr/>
        </p:nvSpPr>
        <p:spPr>
          <a:xfrm>
            <a:off x="3806739" y="3305070"/>
            <a:ext cx="1601077" cy="415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2859" tIns="22859" rIns="22859" bIns="22859">
            <a:spAutoFit/>
          </a:bodyPr>
          <a:lstStyle>
            <a:lvl1pPr algn="ctr" defTabSz="412750">
              <a:defRPr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2400" b="0" dirty="0">
                <a:solidFill>
                  <a:schemeClr val="bg1">
                    <a:lumMod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Linked data</a:t>
            </a:r>
          </a:p>
        </p:txBody>
      </p:sp>
      <p:sp>
        <p:nvSpPr>
          <p:cNvPr id="456" name="CuadroTexto 15"/>
          <p:cNvSpPr txBox="1"/>
          <p:nvPr/>
        </p:nvSpPr>
        <p:spPr>
          <a:xfrm>
            <a:off x="5357885" y="2029330"/>
            <a:ext cx="2893099" cy="415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2859" tIns="22859" rIns="22859" bIns="22859">
            <a:spAutoFit/>
          </a:bodyPr>
          <a:lstStyle>
            <a:lvl1pPr algn="ctr" defTabSz="412750">
              <a:defRPr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2400" b="0" dirty="0">
                <a:solidFill>
                  <a:schemeClr val="bg1">
                    <a:lumMod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Knowledge Discovery</a:t>
            </a:r>
          </a:p>
        </p:txBody>
      </p:sp>
      <p:sp>
        <p:nvSpPr>
          <p:cNvPr id="457" name="CuadroTexto 12"/>
          <p:cNvSpPr txBox="1"/>
          <p:nvPr/>
        </p:nvSpPr>
        <p:spPr>
          <a:xfrm>
            <a:off x="8273799" y="3305070"/>
            <a:ext cx="1150634" cy="415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2859" tIns="22859" rIns="22859" bIns="22859">
            <a:spAutoFit/>
          </a:bodyPr>
          <a:lstStyle>
            <a:lvl1pPr algn="ctr" defTabSz="412750">
              <a:defRPr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2400" b="0">
                <a:solidFill>
                  <a:schemeClr val="bg1">
                    <a:lumMod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Ubiquity</a:t>
            </a:r>
          </a:p>
        </p:txBody>
      </p:sp>
      <p:sp>
        <p:nvSpPr>
          <p:cNvPr id="458" name="Círculo"/>
          <p:cNvSpPr/>
          <p:nvPr/>
        </p:nvSpPr>
        <p:spPr>
          <a:xfrm>
            <a:off x="963427" y="2635643"/>
            <a:ext cx="448199" cy="448199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4BF01"/>
            </a:solidFill>
            <a:miter/>
          </a:ln>
        </p:spPr>
        <p:txBody>
          <a:bodyPr lIns="45718" tIns="45718" rIns="45718" bIns="45718" anchor="ctr"/>
          <a:lstStyle/>
          <a:p>
            <a:pPr algn="ctr" defTabSz="412750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9" name="Círculo"/>
          <p:cNvSpPr/>
          <p:nvPr/>
        </p:nvSpPr>
        <p:spPr>
          <a:xfrm>
            <a:off x="2751275" y="2635643"/>
            <a:ext cx="448199" cy="448199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4BF01"/>
            </a:solidFill>
            <a:miter/>
          </a:ln>
        </p:spPr>
        <p:txBody>
          <a:bodyPr lIns="45718" tIns="45718" rIns="45718" bIns="45718" anchor="ctr"/>
          <a:lstStyle/>
          <a:p>
            <a:pPr algn="ctr" defTabSz="412750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0" name="Círculo"/>
          <p:cNvSpPr/>
          <p:nvPr/>
        </p:nvSpPr>
        <p:spPr>
          <a:xfrm>
            <a:off x="4383182" y="2635643"/>
            <a:ext cx="448197" cy="448199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4BF01"/>
            </a:solidFill>
            <a:miter/>
          </a:ln>
        </p:spPr>
        <p:txBody>
          <a:bodyPr lIns="45718" tIns="45718" rIns="45718" bIns="45718" anchor="ctr"/>
          <a:lstStyle/>
          <a:p>
            <a:pPr algn="ctr" defTabSz="412750">
              <a:defRPr sz="2400">
                <a:solidFill>
                  <a:srgbClr val="E84E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461" name="Círculo"/>
          <p:cNvSpPr/>
          <p:nvPr/>
        </p:nvSpPr>
        <p:spPr>
          <a:xfrm>
            <a:off x="6580337" y="2635643"/>
            <a:ext cx="448197" cy="448199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4BF01"/>
            </a:solidFill>
            <a:miter/>
          </a:ln>
        </p:spPr>
        <p:txBody>
          <a:bodyPr lIns="45718" tIns="45718" rIns="45718" bIns="45718" anchor="ctr"/>
          <a:lstStyle/>
          <a:p>
            <a:pPr algn="ctr" defTabSz="412750">
              <a:defRPr sz="2400">
                <a:solidFill>
                  <a:srgbClr val="28D0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462" name="Círculo"/>
          <p:cNvSpPr/>
          <p:nvPr/>
        </p:nvSpPr>
        <p:spPr>
          <a:xfrm>
            <a:off x="8625019" y="2635643"/>
            <a:ext cx="448199" cy="448199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4BF01"/>
            </a:solidFill>
            <a:miter/>
          </a:ln>
        </p:spPr>
        <p:txBody>
          <a:bodyPr lIns="45718" tIns="45718" rIns="45718" bIns="45718" anchor="ctr"/>
          <a:lstStyle/>
          <a:p>
            <a:pPr algn="ctr" defTabSz="412750">
              <a:defRPr sz="2400">
                <a:solidFill>
                  <a:srgbClr val="330066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463" name="Círculo"/>
          <p:cNvSpPr/>
          <p:nvPr/>
        </p:nvSpPr>
        <p:spPr>
          <a:xfrm>
            <a:off x="10758414" y="2635643"/>
            <a:ext cx="448197" cy="448199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4BF01"/>
            </a:solidFill>
            <a:miter/>
          </a:ln>
        </p:spPr>
        <p:txBody>
          <a:bodyPr lIns="45718" tIns="45718" rIns="45718" bIns="45718" anchor="ctr"/>
          <a:lstStyle/>
          <a:p>
            <a:pPr algn="ctr" defTabSz="412750">
              <a:defRPr sz="2400">
                <a:solidFill>
                  <a:srgbClr val="E84E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464" name="Triángulo"/>
          <p:cNvSpPr/>
          <p:nvPr/>
        </p:nvSpPr>
        <p:spPr>
          <a:xfrm rot="13500000">
            <a:off x="1804399" y="2750297"/>
            <a:ext cx="218891" cy="218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65" name="Triángulo"/>
          <p:cNvSpPr/>
          <p:nvPr/>
        </p:nvSpPr>
        <p:spPr>
          <a:xfrm rot="13500000">
            <a:off x="3604493" y="2750297"/>
            <a:ext cx="218891" cy="218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66" name="Triángulo"/>
          <p:cNvSpPr/>
          <p:nvPr/>
        </p:nvSpPr>
        <p:spPr>
          <a:xfrm rot="13500000">
            <a:off x="5519023" y="2750297"/>
            <a:ext cx="218891" cy="218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67" name="Triángulo"/>
          <p:cNvSpPr/>
          <p:nvPr/>
        </p:nvSpPr>
        <p:spPr>
          <a:xfrm rot="13500000">
            <a:off x="7661741" y="2750297"/>
            <a:ext cx="218891" cy="218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68" name="Triángulo"/>
          <p:cNvSpPr/>
          <p:nvPr/>
        </p:nvSpPr>
        <p:spPr>
          <a:xfrm rot="13500000">
            <a:off x="9806369" y="2750297"/>
            <a:ext cx="218891" cy="218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69" name="CuadroTexto 12"/>
          <p:cNvSpPr txBox="1"/>
          <p:nvPr/>
        </p:nvSpPr>
        <p:spPr>
          <a:xfrm>
            <a:off x="10016864" y="2029330"/>
            <a:ext cx="1931297" cy="4154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2859" tIns="22859" rIns="22859" bIns="22859">
            <a:spAutoFit/>
          </a:bodyPr>
          <a:lstStyle>
            <a:lvl1pPr algn="ctr" defTabSz="412750">
              <a:defRPr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2400" b="0" dirty="0">
                <a:solidFill>
                  <a:srgbClr val="CE018D"/>
                </a:solidFill>
                <a:latin typeface="Barlow" charset="0"/>
                <a:ea typeface="Barlow" charset="0"/>
                <a:cs typeface="Barlow" charset="0"/>
              </a:rPr>
              <a:t>Semantic web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691011" y="419795"/>
            <a:ext cx="10515600" cy="1325562"/>
          </a:xfrm>
        </p:spPr>
        <p:txBody>
          <a:bodyPr>
            <a:normAutofit/>
          </a:bodyPr>
          <a:lstStyle/>
          <a:p>
            <a:r>
              <a:rPr lang="es-ES_tradnl" sz="2800" dirty="0" err="1"/>
              <a:t>The</a:t>
            </a:r>
            <a:r>
              <a:rPr lang="es-ES_tradnl" sz="2800" dirty="0"/>
              <a:t> </a:t>
            </a:r>
            <a:r>
              <a:rPr lang="es-ES_tradnl" sz="2800" dirty="0" err="1"/>
              <a:t>potential</a:t>
            </a:r>
            <a:r>
              <a:rPr lang="es-ES_tradnl" sz="2800" dirty="0"/>
              <a:t> of Redalyc/</a:t>
            </a:r>
            <a:r>
              <a:rPr lang="es-ES_tradnl" sz="2800" dirty="0" err="1"/>
              <a:t>AmeliCA</a:t>
            </a:r>
            <a:r>
              <a:rPr lang="es-ES_tradnl" sz="2800" dirty="0"/>
              <a:t> </a:t>
            </a:r>
            <a:r>
              <a:rPr lang="es-ES_tradnl" sz="2800" dirty="0" err="1"/>
              <a:t>model</a:t>
            </a:r>
            <a:endParaRPr lang="es-ES_tradnl" sz="2800" dirty="0"/>
          </a:p>
        </p:txBody>
      </p:sp>
      <p:sp>
        <p:nvSpPr>
          <p:cNvPr id="23" name="CuadroTexto 12">
            <a:extLst>
              <a:ext uri="{FF2B5EF4-FFF2-40B4-BE49-F238E27FC236}">
                <a16:creationId xmlns:a16="http://schemas.microsoft.com/office/drawing/2014/main" id="{3478C64E-77AC-4340-B6D3-96457B3CB8FE}"/>
              </a:ext>
            </a:extLst>
          </p:cNvPr>
          <p:cNvSpPr txBox="1"/>
          <p:nvPr/>
        </p:nvSpPr>
        <p:spPr>
          <a:xfrm>
            <a:off x="9458927" y="4082631"/>
            <a:ext cx="2598979" cy="4154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2859" tIns="22859" rIns="22859" bIns="22859">
            <a:spAutoFit/>
          </a:bodyPr>
          <a:lstStyle>
            <a:lvl1pPr algn="ctr" defTabSz="412750">
              <a:defRPr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s-ES" sz="2400" b="0" dirty="0">
                <a:solidFill>
                  <a:srgbClr val="CE018D"/>
                </a:solidFill>
                <a:latin typeface="Barlow" charset="0"/>
                <a:ea typeface="Barlow" charset="0"/>
                <a:cs typeface="Barlow" charset="0"/>
              </a:rPr>
              <a:t>Artificial </a:t>
            </a:r>
            <a:r>
              <a:rPr lang="es-ES" sz="2400" b="0" dirty="0" err="1">
                <a:solidFill>
                  <a:srgbClr val="CE018D"/>
                </a:solidFill>
                <a:latin typeface="Barlow" charset="0"/>
                <a:ea typeface="Barlow" charset="0"/>
                <a:cs typeface="Barlow" charset="0"/>
              </a:rPr>
              <a:t>Intelligence</a:t>
            </a:r>
            <a:endParaRPr sz="2400" b="0" dirty="0">
              <a:solidFill>
                <a:srgbClr val="CE018D"/>
              </a:solidFill>
              <a:latin typeface="Barlow" charset="0"/>
              <a:ea typeface="Barlow" charset="0"/>
              <a:cs typeface="Barl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17203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9F27116-19B0-5146-951E-AE2BADE7A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550" y="374650"/>
            <a:ext cx="8978900" cy="61087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E5CFEA4-0D70-FB4E-8165-5F1CC323D601}"/>
              </a:ext>
            </a:extLst>
          </p:cNvPr>
          <p:cNvSpPr/>
          <p:nvPr/>
        </p:nvSpPr>
        <p:spPr>
          <a:xfrm>
            <a:off x="6386052" y="1002580"/>
            <a:ext cx="49786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2800" dirty="0"/>
              <a:t>Every single piece of information could be part of a giant graph</a:t>
            </a:r>
          </a:p>
        </p:txBody>
      </p:sp>
    </p:spTree>
    <p:extLst>
      <p:ext uri="{BB962C8B-B14F-4D97-AF65-F5344CB8AC3E}">
        <p14:creationId xmlns:p14="http://schemas.microsoft.com/office/powerpoint/2010/main" val="306408313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D64FE89-FC7B-F049-B5CF-651B74031E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476" t="8164" r="20403" b="5297"/>
          <a:stretch/>
        </p:blipFill>
        <p:spPr>
          <a:xfrm>
            <a:off x="943898" y="14761"/>
            <a:ext cx="7329948" cy="685799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D8ADD6C-DB41-7241-BE93-6820412E475D}"/>
              </a:ext>
            </a:extLst>
          </p:cNvPr>
          <p:cNvSpPr/>
          <p:nvPr/>
        </p:nvSpPr>
        <p:spPr>
          <a:xfrm>
            <a:off x="7713405" y="716597"/>
            <a:ext cx="360843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/>
              <a:t>to compose a structure that expresses the inherent knowledge and to be linked to a wider and unrestricted knowledge cloud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15425786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10FE855-8908-8548-9FCB-E8CD807768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063"/>
          <a:stretch/>
        </p:blipFill>
        <p:spPr>
          <a:xfrm>
            <a:off x="4811485" y="2198914"/>
            <a:ext cx="3483429" cy="465908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BBBF380-84C0-1040-98E5-C0CA859E4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98914"/>
            <a:ext cx="4276237" cy="180702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9528EA8-5913-8A4C-AD9F-939CC774D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967" y="3766457"/>
            <a:ext cx="3806301" cy="309154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5EF0664-BE51-6B41-B64F-5AE059DAAF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0162" y="3102428"/>
            <a:ext cx="3186801" cy="2748920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A089CC27-7E8F-9845-8662-D8AAFA3A55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6517" y="325788"/>
            <a:ext cx="10515600" cy="1325563"/>
          </a:xfrm>
        </p:spPr>
        <p:txBody>
          <a:bodyPr/>
          <a:lstStyle/>
          <a:p>
            <a:r>
              <a:rPr lang="es-MX" dirty="0"/>
              <a:t>Use cases on Linked Open Data &amp; semantics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8C8F34C-94A5-C248-ACD7-BF0524DFB5B6}"/>
              </a:ext>
            </a:extLst>
          </p:cNvPr>
          <p:cNvSpPr txBox="1"/>
          <p:nvPr/>
        </p:nvSpPr>
        <p:spPr>
          <a:xfrm>
            <a:off x="292249" y="1575469"/>
            <a:ext cx="416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COVID-19 – Knowledge base on epidemics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FBDE831-86F6-104E-83E7-1E4C7F7C25E6}"/>
              </a:ext>
            </a:extLst>
          </p:cNvPr>
          <p:cNvSpPr txBox="1"/>
          <p:nvPr/>
        </p:nvSpPr>
        <p:spPr>
          <a:xfrm>
            <a:off x="4717312" y="1575469"/>
            <a:ext cx="3988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Knowledge base on ancestral knowledge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C87D3BC-5E9A-D941-8C21-BB4CACE1E34F}"/>
              </a:ext>
            </a:extLst>
          </p:cNvPr>
          <p:cNvSpPr txBox="1"/>
          <p:nvPr/>
        </p:nvSpPr>
        <p:spPr>
          <a:xfrm>
            <a:off x="8698918" y="2531700"/>
            <a:ext cx="3317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Knowledge base on genre studies</a:t>
            </a:r>
          </a:p>
        </p:txBody>
      </p:sp>
    </p:spTree>
    <p:extLst>
      <p:ext uri="{BB962C8B-B14F-4D97-AF65-F5344CB8AC3E}">
        <p14:creationId xmlns:p14="http://schemas.microsoft.com/office/powerpoint/2010/main" val="245379680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F0478DA-508C-C841-AC30-43FA97817E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70" r="11287"/>
          <a:stretch/>
        </p:blipFill>
        <p:spPr>
          <a:xfrm>
            <a:off x="4244196" y="0"/>
            <a:ext cx="7591245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804CC2E-883C-8441-B72F-E9995DA82A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488" r="28618"/>
          <a:stretch/>
        </p:blipFill>
        <p:spPr>
          <a:xfrm>
            <a:off x="0" y="552090"/>
            <a:ext cx="4899804" cy="1572136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1937061-7BB0-C041-81F1-BD437061F0B4}"/>
              </a:ext>
            </a:extLst>
          </p:cNvPr>
          <p:cNvSpPr/>
          <p:nvPr/>
        </p:nvSpPr>
        <p:spPr>
          <a:xfrm>
            <a:off x="540588" y="2676316"/>
            <a:ext cx="35655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MX" sz="2400" b="1" dirty="0">
                <a:solidFill>
                  <a:srgbClr val="004D98"/>
                </a:solidFill>
                <a:latin typeface="Barlow-Bold"/>
              </a:rPr>
              <a:t>RESULTANT ONTOLOGY</a:t>
            </a:r>
          </a:p>
          <a:p>
            <a:pPr marL="285750" indent="-285750" fontAlgn="base">
              <a:buFontTx/>
              <a:buChar char="-"/>
            </a:pPr>
            <a:r>
              <a:rPr lang="es-MX" sz="2400" dirty="0"/>
              <a:t>AI-based classification of information</a:t>
            </a:r>
            <a:endParaRPr lang="es-MX" sz="2400" b="1" dirty="0">
              <a:solidFill>
                <a:srgbClr val="004D98"/>
              </a:solidFill>
              <a:latin typeface="Barlow-Bold"/>
            </a:endParaRPr>
          </a:p>
          <a:p>
            <a:pPr marL="285750" indent="-285750" fontAlgn="base">
              <a:buFontTx/>
              <a:buChar char="-"/>
            </a:pPr>
            <a:r>
              <a:rPr lang="es-MX" sz="2400" dirty="0"/>
              <a:t>Knowledge representation on Epidemics/Pandemic</a:t>
            </a:r>
          </a:p>
          <a:p>
            <a:pPr marL="285750" indent="-285750">
              <a:buFontTx/>
              <a:buChar char="-"/>
            </a:pPr>
            <a:r>
              <a:rPr lang="es-MX" sz="2400" dirty="0"/>
              <a:t>Semantic content browser</a:t>
            </a:r>
            <a:br>
              <a:rPr lang="es-MX" sz="2400" dirty="0"/>
            </a:b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84257997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B2D4FF1-66A3-7B48-866D-94B83AD89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705" y="395442"/>
            <a:ext cx="6857294" cy="546914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DAE3218-4440-DD46-BAD5-095CD1575A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70" r="11287"/>
          <a:stretch/>
        </p:blipFill>
        <p:spPr>
          <a:xfrm>
            <a:off x="429692" y="914400"/>
            <a:ext cx="5156318" cy="465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9546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7EB98-F678-2040-9061-284F7325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D44498-121E-B148-9A44-BD8D82F0F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0208C82-C13A-0F45-BD1F-9F014DB3D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320" y="0"/>
            <a:ext cx="104173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824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E7585F-3C0A-C640-92AA-26664C410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/>
                </a:solidFill>
              </a:rPr>
              <a:t>Final thoughts</a:t>
            </a:r>
            <a:endParaRPr lang="es-MX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0FBD47-66BB-6445-9814-3E2835BB5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821" y="1420010"/>
            <a:ext cx="11360223" cy="5175662"/>
          </a:xfrm>
        </p:spPr>
        <p:txBody>
          <a:bodyPr>
            <a:normAutofit lnSpcReduction="10000"/>
          </a:bodyPr>
          <a:lstStyle/>
          <a:p>
            <a:pPr lvl="1" algn="just"/>
            <a:r>
              <a:rPr lang="es-MX" sz="2800" dirty="0">
                <a:solidFill>
                  <a:schemeClr val="accent1"/>
                </a:solidFill>
              </a:rPr>
              <a:t>Lessons learned from Latin America:</a:t>
            </a:r>
          </a:p>
          <a:p>
            <a:pPr lvl="2" algn="just"/>
            <a:r>
              <a:rPr lang="es-MX" sz="2400" dirty="0"/>
              <a:t>It is possible to run journal publishing on a </a:t>
            </a:r>
            <a:r>
              <a:rPr lang="es-MX" sz="2400" dirty="0">
                <a:solidFill>
                  <a:schemeClr val="accent1"/>
                </a:solidFill>
              </a:rPr>
              <a:t>not-for-profit</a:t>
            </a:r>
            <a:r>
              <a:rPr lang="es-MX" sz="2400" dirty="0"/>
              <a:t> basis </a:t>
            </a:r>
            <a:r>
              <a:rPr lang="es-MX" sz="2400" dirty="0">
                <a:solidFill>
                  <a:schemeClr val="accent1"/>
                </a:solidFill>
              </a:rPr>
              <a:t>(non-APC)</a:t>
            </a:r>
          </a:p>
          <a:p>
            <a:pPr lvl="2" algn="just"/>
            <a:r>
              <a:rPr lang="es-MX" sz="2400" dirty="0"/>
              <a:t>In a </a:t>
            </a:r>
            <a:r>
              <a:rPr lang="es-MX" sz="2400" dirty="0">
                <a:solidFill>
                  <a:schemeClr val="accent1"/>
                </a:solidFill>
              </a:rPr>
              <a:t>cooperative</a:t>
            </a:r>
            <a:r>
              <a:rPr lang="es-MX" sz="2400" dirty="0"/>
              <a:t> approach everyone gets benefit from everyone’s investment. A distribution of costs among many stakeholders: universities, academic institutions, governments, national science agencies, hospital, funders.</a:t>
            </a:r>
          </a:p>
          <a:p>
            <a:pPr lvl="2" algn="just"/>
            <a:r>
              <a:rPr lang="es-MX" sz="2400" dirty="0"/>
              <a:t>Journal publishing </a:t>
            </a:r>
            <a:r>
              <a:rPr lang="es-MX" sz="2400" dirty="0">
                <a:solidFill>
                  <a:schemeClr val="accent1"/>
                </a:solidFill>
              </a:rPr>
              <a:t>in hands of the academic </a:t>
            </a:r>
            <a:r>
              <a:rPr lang="es-MX" sz="2400" dirty="0"/>
              <a:t>sector promotes more inclusive scholarly communications.</a:t>
            </a:r>
          </a:p>
          <a:p>
            <a:pPr lvl="1" algn="just"/>
            <a:r>
              <a:rPr lang="es-MX" sz="2800" dirty="0"/>
              <a:t>AmeliCA &amp; Redalyc focus their efforts on </a:t>
            </a:r>
            <a:r>
              <a:rPr lang="es-MX" sz="2800" dirty="0">
                <a:solidFill>
                  <a:schemeClr val="accent1"/>
                </a:solidFill>
              </a:rPr>
              <a:t>preserving academy-owned non-commercial publishing </a:t>
            </a:r>
          </a:p>
          <a:p>
            <a:pPr lvl="2" algn="just"/>
            <a:r>
              <a:rPr lang="es-MX" sz="2400" dirty="0"/>
              <a:t>By leveraging technologies (AI, semantics) to </a:t>
            </a:r>
            <a:r>
              <a:rPr lang="es-MX" sz="2400" dirty="0">
                <a:solidFill>
                  <a:schemeClr val="accent1"/>
                </a:solidFill>
              </a:rPr>
              <a:t>contribute in journal sustainability to prevent the adoption of for-profit business models</a:t>
            </a:r>
            <a:r>
              <a:rPr lang="es-MX" sz="2400" dirty="0"/>
              <a:t>.</a:t>
            </a:r>
          </a:p>
          <a:p>
            <a:pPr lvl="2" algn="just"/>
            <a:r>
              <a:rPr lang="es-MX" sz="2400" dirty="0"/>
              <a:t>By developing software and enhancing data to contribute in </a:t>
            </a:r>
            <a:r>
              <a:rPr lang="es-MX" sz="2400" dirty="0">
                <a:solidFill>
                  <a:schemeClr val="accent1"/>
                </a:solidFill>
              </a:rPr>
              <a:t>content’s organic visibility &amp; discoverability </a:t>
            </a:r>
            <a:r>
              <a:rPr lang="es-MX" sz="2400" dirty="0"/>
              <a:t>in such a way that </a:t>
            </a:r>
            <a:r>
              <a:rPr lang="es-MX" sz="2400" dirty="0">
                <a:solidFill>
                  <a:schemeClr val="accent1"/>
                </a:solidFill>
              </a:rPr>
              <a:t>impact and research assessment are dissociated from commercial databases.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669177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ameliCA-29.png" descr="ameliCA-2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8030" y="4722350"/>
            <a:ext cx="5138331" cy="99969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n" descr="Imagen">
            <a:extLst>
              <a:ext uri="{FF2B5EF4-FFF2-40B4-BE49-F238E27FC236}">
                <a16:creationId xmlns:a16="http://schemas.microsoft.com/office/drawing/2014/main" id="{781631F5-D1D2-CD4C-90B9-14011EF4F6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/>
          </a:blip>
          <a:stretch>
            <a:fillRect/>
          </a:stretch>
        </p:blipFill>
        <p:spPr>
          <a:xfrm>
            <a:off x="7591060" y="3780075"/>
            <a:ext cx="3113691" cy="685368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Content Placeholder 14">
            <a:extLst>
              <a:ext uri="{FF2B5EF4-FFF2-40B4-BE49-F238E27FC236}">
                <a16:creationId xmlns:a16="http://schemas.microsoft.com/office/drawing/2014/main" id="{B5AF7EE2-85E2-0347-ABD8-74C7C5CF186B}"/>
              </a:ext>
            </a:extLst>
          </p:cNvPr>
          <p:cNvSpPr txBox="1">
            <a:spLocks/>
          </p:cNvSpPr>
          <p:nvPr/>
        </p:nvSpPr>
        <p:spPr>
          <a:xfrm>
            <a:off x="1143728" y="2294759"/>
            <a:ext cx="5306095" cy="403229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charset="0"/>
                <a:ea typeface="Barlow" charset="0"/>
                <a:cs typeface="Barlow" charset="0"/>
              </a:rPr>
              <a:t>Arianna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rlow" charset="0"/>
                <a:ea typeface="Barlow" charset="0"/>
                <a:cs typeface="Barlow" charset="0"/>
              </a:rPr>
              <a:t>Becerril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charset="0"/>
                <a:ea typeface="Barlow" charset="0"/>
                <a:cs typeface="Barlow" charset="0"/>
              </a:rPr>
              <a:t>-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rlow" charset="0"/>
                <a:ea typeface="Barlow" charset="0"/>
                <a:cs typeface="Barlow" charset="0"/>
              </a:rPr>
              <a:t>Garc</a:t>
            </a:r>
            <a:r>
              <a:rPr lang="es-ES_trad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rlow" charset="0"/>
                <a:ea typeface="Barlow" charset="0"/>
                <a:cs typeface="Barlow" charset="0"/>
              </a:rPr>
              <a:t>ía</a:t>
            </a:r>
            <a:endParaRPr lang="es-ES_tradnl" sz="1800" dirty="0">
              <a:solidFill>
                <a:schemeClr val="tx1">
                  <a:lumMod val="75000"/>
                  <a:lumOff val="25000"/>
                </a:schemeClr>
              </a:solidFill>
              <a:latin typeface="Barlow" charset="0"/>
              <a:ea typeface="Barlow" charset="0"/>
              <a:cs typeface="Barlow" charset="0"/>
            </a:endParaRPr>
          </a:p>
          <a:p>
            <a:r>
              <a:rPr lang="es-ES_tradnl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rlow" charset="0"/>
                <a:ea typeface="Barlow" charset="0"/>
                <a:cs typeface="Barlow" charset="0"/>
              </a:rPr>
              <a:t>arianna.becerril@gmail.com</a:t>
            </a:r>
            <a:endParaRPr lang="es-ES_tradnl" sz="2000" b="1" dirty="0">
              <a:solidFill>
                <a:schemeClr val="tx1">
                  <a:lumMod val="75000"/>
                  <a:lumOff val="25000"/>
                </a:schemeClr>
              </a:solidFill>
              <a:latin typeface="Barlow" charset="0"/>
              <a:ea typeface="Barlow" charset="0"/>
              <a:cs typeface="Barlow" charset="0"/>
            </a:endParaRP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http://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www.redalyc.org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/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autor.oa?id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=25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http://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orcid.org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/0000-0003-0278-8295</a:t>
            </a:r>
            <a:endParaRPr lang="es-ES_tradnl" sz="2000" dirty="0">
              <a:solidFill>
                <a:schemeClr val="tx1">
                  <a:lumMod val="50000"/>
                  <a:lumOff val="50000"/>
                </a:schemeClr>
              </a:solidFill>
              <a:latin typeface="Barlow" charset="0"/>
              <a:ea typeface="Barlow" charset="0"/>
              <a:cs typeface="Barlow" charset="0"/>
            </a:endParaRPr>
          </a:p>
          <a:p>
            <a:r>
              <a:rPr lang="es-ES_tradnl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@</a:t>
            </a:r>
            <a:r>
              <a:rPr lang="es-ES_tradnl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Barlow" charset="0"/>
                <a:ea typeface="Barlow" charset="0"/>
                <a:cs typeface="Barlow" charset="0"/>
              </a:rPr>
              <a:t>ariannabec</a:t>
            </a:r>
            <a:endParaRPr lang="es-ES_tradnl" sz="2000" dirty="0">
              <a:solidFill>
                <a:schemeClr val="tx1">
                  <a:lumMod val="50000"/>
                  <a:lumOff val="50000"/>
                </a:schemeClr>
              </a:solidFill>
              <a:latin typeface="Barlow" charset="0"/>
              <a:ea typeface="Barlow" charset="0"/>
              <a:cs typeface="Barlow" charset="0"/>
            </a:endParaRPr>
          </a:p>
          <a:p>
            <a:endParaRPr lang="es-ES_tradnl" sz="1800" dirty="0">
              <a:solidFill>
                <a:schemeClr val="bg1">
                  <a:lumMod val="65000"/>
                </a:schemeClr>
              </a:solidFill>
              <a:latin typeface="DIN Condensed" charset="0"/>
              <a:ea typeface="DIN Condensed" charset="0"/>
              <a:cs typeface="DIN Condensed" charset="0"/>
            </a:endParaRPr>
          </a:p>
          <a:p>
            <a:endParaRPr lang="en-US" dirty="0">
              <a:solidFill>
                <a:schemeClr val="bg1"/>
              </a:solidFill>
              <a:latin typeface="+mj-lt"/>
            </a:endParaRPr>
          </a:p>
          <a:p>
            <a:endParaRPr 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9EECAEA-1A74-BD45-8E1B-3930B7C8D157}"/>
              </a:ext>
            </a:extLst>
          </p:cNvPr>
          <p:cNvSpPr txBox="1">
            <a:spLocks/>
          </p:cNvSpPr>
          <p:nvPr/>
        </p:nvSpPr>
        <p:spPr>
          <a:xfrm>
            <a:off x="1002891" y="1039812"/>
            <a:ext cx="4363064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>
                <a:solidFill>
                  <a:srgbClr val="CE018D"/>
                </a:solidFill>
                <a:latin typeface="Barlow" charset="0"/>
                <a:ea typeface="Barlow" charset="0"/>
                <a:cs typeface="Barlow" charset="0"/>
              </a:defRPr>
            </a:lvl1pPr>
          </a:lstStyle>
          <a:p>
            <a:pPr algn="r"/>
            <a:r>
              <a:rPr lang="es-ES_tradnl" sz="7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Thank</a:t>
            </a:r>
            <a:r>
              <a:rPr lang="es-ES_tradnl" sz="7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_tradnl" sz="7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you</a:t>
            </a:r>
            <a:r>
              <a:rPr lang="es-ES_tradnl" sz="7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!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BFFAD79-91BD-9947-92BF-922470733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728" y="5795937"/>
            <a:ext cx="647733" cy="2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79AEB4-1841-5A4B-9C88-8F80DE0232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400" y="3860968"/>
            <a:ext cx="10642600" cy="35306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659550A-B62E-B943-934E-3CA9625A41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9149" y="1052041"/>
            <a:ext cx="983675" cy="98777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B2CB289-E199-3047-B086-45B6F49B75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9938" y="1997494"/>
            <a:ext cx="1710473" cy="166246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5AE5D93-4E05-024E-964E-0A15B37612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26209" y="1703343"/>
            <a:ext cx="921896" cy="112426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FC72706-0DB4-8D4D-93B0-98BB9B2FDA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15602" y="969849"/>
            <a:ext cx="811554" cy="70420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31ECCF0-DC74-AE44-92D6-5C64D84D6D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60560" y="651178"/>
            <a:ext cx="1175765" cy="129016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03E0835-308C-984D-BBC1-C5BDAF7374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03540" y="1111348"/>
            <a:ext cx="1584317" cy="147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4160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994</TotalTime>
  <Words>747</Words>
  <Application>Microsoft Macintosh PowerPoint</Application>
  <PresentationFormat>Panorámica</PresentationFormat>
  <Paragraphs>147</Paragraphs>
  <Slides>24</Slides>
  <Notes>2</Notes>
  <HiddenSlides>0</HiddenSlides>
  <MMClips>2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4" baseType="lpstr">
      <vt:lpstr>Arial</vt:lpstr>
      <vt:lpstr>Barlow</vt:lpstr>
      <vt:lpstr>Barlow-Bold</vt:lpstr>
      <vt:lpstr>Calibri</vt:lpstr>
      <vt:lpstr>Calibri Light</vt:lpstr>
      <vt:lpstr>DIN Condensed</vt:lpstr>
      <vt:lpstr>Helvetica</vt:lpstr>
      <vt:lpstr>Helvetica Neue</vt:lpstr>
      <vt:lpstr>Titillium Web</vt:lpstr>
      <vt:lpstr>Tema de Office</vt:lpstr>
      <vt:lpstr>Cooperative Non-APC Publishing Models</vt:lpstr>
      <vt:lpstr>Presentación de PowerPoint</vt:lpstr>
      <vt:lpstr>A cooperative approach of science as a common and public good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potential of Redalyc/AmeliCA model</vt:lpstr>
      <vt:lpstr>Presentación de PowerPoint</vt:lpstr>
      <vt:lpstr>Presentación de PowerPoint</vt:lpstr>
      <vt:lpstr>Use cases on Linked Open Data &amp; semantics </vt:lpstr>
      <vt:lpstr>Presentación de PowerPoint</vt:lpstr>
      <vt:lpstr>Presentación de PowerPoint</vt:lpstr>
      <vt:lpstr>Presentación de PowerPoint</vt:lpstr>
      <vt:lpstr>Final thoughts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/>
  <cp:lastModifiedBy>Usuario de Microsoft Office</cp:lastModifiedBy>
  <cp:revision>80</cp:revision>
  <dcterms:created xsi:type="dcterms:W3CDTF">2020-05-01T14:39:28Z</dcterms:created>
  <dcterms:modified xsi:type="dcterms:W3CDTF">2020-05-11T03:47:20Z</dcterms:modified>
  <cp:category/>
</cp:coreProperties>
</file>